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3"/>
  </p:notesMasterIdLst>
  <p:sldIdLst>
    <p:sldId id="256" r:id="rId2"/>
    <p:sldId id="259" r:id="rId3"/>
    <p:sldId id="275" r:id="rId4"/>
    <p:sldId id="260" r:id="rId5"/>
    <p:sldId id="267" r:id="rId6"/>
    <p:sldId id="268" r:id="rId7"/>
    <p:sldId id="269" r:id="rId8"/>
    <p:sldId id="270" r:id="rId9"/>
    <p:sldId id="272" r:id="rId10"/>
    <p:sldId id="262" r:id="rId11"/>
    <p:sldId id="278" r:id="rId12"/>
    <p:sldId id="264" r:id="rId13"/>
    <p:sldId id="265" r:id="rId14"/>
    <p:sldId id="279" r:id="rId15"/>
    <p:sldId id="280" r:id="rId16"/>
    <p:sldId id="276" r:id="rId17"/>
    <p:sldId id="277" r:id="rId18"/>
    <p:sldId id="281" r:id="rId19"/>
    <p:sldId id="273" r:id="rId20"/>
    <p:sldId id="28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1587-CAB5-440D-BC19-0C6CFC0ECC8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D6D7-BD27-47F2-A660-5E949B88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6C51-C1E5-4D8D-8035-D2CC306FD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E9FEC-0E4A-4B7A-B56E-D8898DF18C0C}" type="slidenum">
              <a:rPr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79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8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76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74E29E-BF0F-48DB-B4C7-69147A02165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09278C-F55D-44FF-BDF0-C7DB8DFD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7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382"/>
            <a:ext cx="7848600" cy="208061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Cleaning India’s Rivers: Bringing the Global Experience to Bear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37684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" y="4724400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International River Symposium</a:t>
            </a:r>
          </a:p>
          <a:p>
            <a:r>
              <a:rPr lang="en-US" sz="2800" dirty="0" smtClean="0"/>
              <a:t>New Delhi</a:t>
            </a:r>
          </a:p>
          <a:p>
            <a:r>
              <a:rPr lang="en-US" sz="2800" dirty="0" smtClean="0"/>
              <a:t>September 13,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2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-152400"/>
            <a:ext cx="7647542" cy="1524000"/>
          </a:xfrm>
        </p:spPr>
        <p:txBody>
          <a:bodyPr/>
          <a:lstStyle/>
          <a:p>
            <a:r>
              <a:rPr lang="en-US" dirty="0" smtClean="0"/>
              <a:t>How does this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7200" cy="6248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bg1"/>
                </a:solidFill>
              </a:rPr>
              <a:t>Water quality has </a:t>
            </a:r>
            <a:r>
              <a:rPr lang="en-US" sz="2600" dirty="0" smtClean="0">
                <a:solidFill>
                  <a:schemeClr val="bg1"/>
                </a:solidFill>
              </a:rPr>
              <a:t>improved in high income countries, but worsened in </a:t>
            </a:r>
            <a:r>
              <a:rPr lang="en-US" sz="2600" dirty="0">
                <a:solidFill>
                  <a:schemeClr val="bg1"/>
                </a:solidFill>
              </a:rPr>
              <a:t>the majority of rivers in Latin America, Africa, and Asia. Between 1990 and 2010, pathogen pollution, organic pollution, and salinity pollution have all </a:t>
            </a:r>
            <a:r>
              <a:rPr lang="en-US" sz="2600" dirty="0" smtClean="0">
                <a:solidFill>
                  <a:schemeClr val="bg1"/>
                </a:solidFill>
              </a:rPr>
              <a:t>worsened in the rivers of these continents (UNEP, 2016).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Pressures in India are very similar to the pressures in those countries (i.e. more wastewater loadings as a result of urbanization, agricultural intensification, material consumption </a:t>
            </a:r>
            <a:r>
              <a:rPr lang="en-US" sz="2600" dirty="0" err="1" smtClean="0">
                <a:solidFill>
                  <a:schemeClr val="bg1"/>
                </a:solidFill>
              </a:rPr>
              <a:t>etc</a:t>
            </a:r>
            <a:r>
              <a:rPr lang="en-US" sz="2600" dirty="0" smtClean="0">
                <a:solidFill>
                  <a:schemeClr val="bg1"/>
                </a:solidFill>
              </a:rPr>
              <a:t>…) but exacerbated by hydrological complexity.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However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data are </a:t>
            </a:r>
            <a:r>
              <a:rPr lang="en-US" sz="2600" dirty="0">
                <a:solidFill>
                  <a:schemeClr val="bg1"/>
                </a:solidFill>
              </a:rPr>
              <a:t>not standardized and water quality has not received the attention or resources needed to generate monitoring and assessments at a global </a:t>
            </a:r>
            <a:r>
              <a:rPr lang="en-US" sz="2600" dirty="0" smtClean="0">
                <a:solidFill>
                  <a:schemeClr val="bg1"/>
                </a:solidFill>
              </a:rPr>
              <a:t>scale. The MDGs, for example, did sufficiently </a:t>
            </a:r>
            <a:r>
              <a:rPr lang="en-US" sz="2600" dirty="0">
                <a:solidFill>
                  <a:schemeClr val="bg1"/>
                </a:solidFill>
              </a:rPr>
              <a:t>deal with the problem of water </a:t>
            </a:r>
            <a:r>
              <a:rPr lang="en-US" sz="2600" dirty="0" smtClean="0">
                <a:solidFill>
                  <a:schemeClr val="bg1"/>
                </a:solidFill>
              </a:rPr>
              <a:t>pollution. SDGs do better, but in 3 different goals.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Water </a:t>
            </a:r>
            <a:r>
              <a:rPr lang="en-US" sz="2600" dirty="0">
                <a:solidFill>
                  <a:schemeClr val="bg1"/>
                </a:solidFill>
              </a:rPr>
              <a:t>pollution will </a:t>
            </a:r>
            <a:r>
              <a:rPr lang="en-US" sz="2600" dirty="0" smtClean="0">
                <a:solidFill>
                  <a:schemeClr val="bg1"/>
                </a:solidFill>
              </a:rPr>
              <a:t>be </a:t>
            </a:r>
            <a:r>
              <a:rPr lang="en-US" sz="2600" dirty="0">
                <a:solidFill>
                  <a:schemeClr val="bg1"/>
                </a:solidFill>
              </a:rPr>
              <a:t>exacerbated by major global trends, including climate </a:t>
            </a:r>
            <a:r>
              <a:rPr lang="en-US" sz="2600" dirty="0" smtClean="0">
                <a:solidFill>
                  <a:schemeClr val="bg1"/>
                </a:solidFill>
              </a:rPr>
              <a:t>change, possible impacts include: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Higher </a:t>
            </a:r>
            <a:r>
              <a:rPr lang="en-US" sz="2600" dirty="0">
                <a:solidFill>
                  <a:schemeClr val="bg1"/>
                </a:solidFill>
              </a:rPr>
              <a:t>water </a:t>
            </a:r>
            <a:r>
              <a:rPr lang="en-US" sz="2600" dirty="0" smtClean="0">
                <a:solidFill>
                  <a:schemeClr val="bg1"/>
                </a:solidFill>
              </a:rPr>
              <a:t>temperatures </a:t>
            </a:r>
            <a:r>
              <a:rPr lang="en-US" sz="2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chemeClr val="bg1"/>
                </a:solidFill>
              </a:rPr>
              <a:t>algal </a:t>
            </a:r>
            <a:r>
              <a:rPr lang="en-US" sz="2600" dirty="0">
                <a:solidFill>
                  <a:schemeClr val="bg1"/>
                </a:solidFill>
              </a:rPr>
              <a:t>blooms and natural organic matter, requiring </a:t>
            </a:r>
            <a:r>
              <a:rPr lang="en-US" sz="2600" dirty="0" smtClean="0">
                <a:solidFill>
                  <a:schemeClr val="bg1"/>
                </a:solidFill>
              </a:rPr>
              <a:t>more </a:t>
            </a:r>
            <a:r>
              <a:rPr lang="en-US" sz="2600" dirty="0">
                <a:solidFill>
                  <a:schemeClr val="bg1"/>
                </a:solidFill>
              </a:rPr>
              <a:t>wastewater </a:t>
            </a:r>
            <a:r>
              <a:rPr lang="en-US" sz="2600" dirty="0" smtClean="0">
                <a:solidFill>
                  <a:schemeClr val="bg1"/>
                </a:solidFill>
              </a:rPr>
              <a:t>treatment,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Sea </a:t>
            </a:r>
            <a:r>
              <a:rPr lang="en-US" sz="2600" dirty="0">
                <a:solidFill>
                  <a:schemeClr val="bg1"/>
                </a:solidFill>
              </a:rPr>
              <a:t>level </a:t>
            </a:r>
            <a:r>
              <a:rPr lang="en-US" sz="2600" dirty="0" smtClean="0">
                <a:solidFill>
                  <a:schemeClr val="bg1"/>
                </a:solidFill>
              </a:rPr>
              <a:t>rise </a:t>
            </a:r>
            <a:r>
              <a:rPr lang="en-US" sz="2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chemeClr val="bg1"/>
                </a:solidFill>
              </a:rPr>
              <a:t>increase </a:t>
            </a:r>
            <a:r>
              <a:rPr lang="en-US" sz="2600" dirty="0">
                <a:solidFill>
                  <a:schemeClr val="bg1"/>
                </a:solidFill>
              </a:rPr>
              <a:t>the salinity of coastal </a:t>
            </a:r>
            <a:r>
              <a:rPr lang="en-US" sz="2600" dirty="0" smtClean="0">
                <a:solidFill>
                  <a:schemeClr val="bg1"/>
                </a:solidFill>
              </a:rPr>
              <a:t>aquifers,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More monsoon variability </a:t>
            </a:r>
            <a:r>
              <a:rPr lang="en-US" sz="2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less water to dilute concentrations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8104742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FECAL COLIFORM POLLUTION has increased between 1990-92 to 2008-10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6554867" cy="3767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117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HISTORY TEACHES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0104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u="sng" dirty="0" smtClean="0">
                <a:solidFill>
                  <a:schemeClr val="bg1"/>
                </a:solidFill>
              </a:rPr>
              <a:t>Countries do not clean their rivers when they’re poor</a:t>
            </a:r>
            <a:r>
              <a:rPr lang="en-US" sz="1800" dirty="0" smtClean="0">
                <a:solidFill>
                  <a:schemeClr val="bg1"/>
                </a:solidFill>
              </a:rPr>
              <a:t>. On average, GDP per capita matters, as development trajectories free up funds (it’s expensive) and priorities/values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u="sng" dirty="0" smtClean="0">
                <a:solidFill>
                  <a:schemeClr val="bg1"/>
                </a:solidFill>
              </a:rPr>
              <a:t>Define dirty</a:t>
            </a:r>
            <a:r>
              <a:rPr lang="en-US" sz="1800" dirty="0" smtClean="0">
                <a:solidFill>
                  <a:schemeClr val="bg1"/>
                </a:solidFill>
              </a:rPr>
              <a:t>. You can’t solve a problem you haven’t defined. Pollution requires clear parameters and standards – “acceptable quality” has to be defined. Salinity? Sediment? Non point source?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u="sng" dirty="0" smtClean="0">
                <a:solidFill>
                  <a:schemeClr val="bg1"/>
                </a:solidFill>
              </a:rPr>
              <a:t>Cleaning takes time</a:t>
            </a:r>
            <a:r>
              <a:rPr lang="en-US" sz="1800" dirty="0" smtClean="0">
                <a:solidFill>
                  <a:schemeClr val="bg1"/>
                </a:solidFill>
              </a:rPr>
              <a:t>. There are stops and starts and even a river like the Singapore River took 10 years.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u="sng" dirty="0" smtClean="0">
                <a:solidFill>
                  <a:schemeClr val="bg1"/>
                </a:solidFill>
              </a:rPr>
              <a:t>It never stops</a:t>
            </a:r>
            <a:r>
              <a:rPr lang="en-US" sz="1800" dirty="0" smtClean="0">
                <a:solidFill>
                  <a:schemeClr val="bg1"/>
                </a:solidFill>
              </a:rPr>
              <a:t>. River cleaning never ends. Objectives change. Methods change.  Actors change. Instruments change. But it’s never over.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Political projects: the danube and The EU water framework 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924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WFD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2000) </a:t>
            </a:r>
            <a:r>
              <a:rPr lang="en-US" dirty="0">
                <a:solidFill>
                  <a:schemeClr val="bg1"/>
                </a:solidFill>
              </a:rPr>
              <a:t>and provides a framework for the promotion for the sustainable and efficient use of water resources in the </a:t>
            </a:r>
            <a:r>
              <a:rPr lang="en-US" dirty="0" smtClean="0">
                <a:solidFill>
                  <a:schemeClr val="bg1"/>
                </a:solidFill>
              </a:rPr>
              <a:t>EU, </a:t>
            </a:r>
            <a:r>
              <a:rPr lang="en-US" dirty="0">
                <a:solidFill>
                  <a:schemeClr val="bg1"/>
                </a:solidFill>
              </a:rPr>
              <a:t>and for </a:t>
            </a:r>
            <a:r>
              <a:rPr lang="en-US" dirty="0" smtClean="0">
                <a:solidFill>
                  <a:schemeClr val="bg1"/>
                </a:solidFill>
              </a:rPr>
              <a:t>accession countries. 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Contains </a:t>
            </a:r>
            <a:r>
              <a:rPr lang="en-US" dirty="0">
                <a:solidFill>
                  <a:schemeClr val="bg1"/>
                </a:solidFill>
              </a:rPr>
              <a:t>several sub-directives that are specific to water quality, </a:t>
            </a:r>
            <a:r>
              <a:rPr lang="en-US" dirty="0" smtClean="0">
                <a:solidFill>
                  <a:schemeClr val="bg1"/>
                </a:solidFill>
              </a:rPr>
              <a:t>including: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Urban Waste Water Directive</a:t>
            </a:r>
            <a:r>
              <a:rPr lang="en-US" dirty="0">
                <a:solidFill>
                  <a:schemeClr val="bg1"/>
                </a:solidFill>
              </a:rPr>
              <a:t>, which sets minimum standards for treatment of domestic and industrial wastewater from urban agglomerations, and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u="sng" dirty="0">
                <a:solidFill>
                  <a:schemeClr val="bg1"/>
                </a:solidFill>
              </a:rPr>
              <a:t>Nitrates Directive</a:t>
            </a:r>
            <a:r>
              <a:rPr lang="en-US" dirty="0">
                <a:solidFill>
                  <a:schemeClr val="bg1"/>
                </a:solidFill>
              </a:rPr>
              <a:t>, which aims to prevent nitrates from agricultural sources polluting ground and surface waters and by promoting the use of good farming practices.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Information is king</a:t>
            </a:r>
            <a:r>
              <a:rPr lang="en-US" dirty="0" smtClean="0">
                <a:solidFill>
                  <a:schemeClr val="bg1"/>
                </a:solidFill>
              </a:rPr>
              <a:t>: For </a:t>
            </a:r>
            <a:r>
              <a:rPr lang="en-US" dirty="0">
                <a:solidFill>
                  <a:schemeClr val="bg1"/>
                </a:solidFill>
              </a:rPr>
              <a:t>each water body, a range of parameters must be monitored including for biology, hydromorphology, physio-chemical, and priority and hazardous substances. Bodies need to be classified according to their “ecological and chemical </a:t>
            </a:r>
            <a:r>
              <a:rPr lang="en-US" dirty="0" smtClean="0">
                <a:solidFill>
                  <a:schemeClr val="bg1"/>
                </a:solidFill>
              </a:rPr>
              <a:t>status”.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Not a runaway success</a:t>
            </a:r>
            <a:r>
              <a:rPr lang="en-US" dirty="0" smtClean="0">
                <a:solidFill>
                  <a:schemeClr val="bg1"/>
                </a:solidFill>
              </a:rPr>
              <a:t>: 49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surface waterways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risk of failing to achieve good ecological status by 2021 and no data </a:t>
            </a:r>
            <a:r>
              <a:rPr lang="en-US" dirty="0" smtClean="0">
                <a:solidFill>
                  <a:schemeClr val="bg1"/>
                </a:solidFill>
              </a:rPr>
              <a:t>available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  <a:r>
              <a:rPr lang="en-US" dirty="0">
                <a:solidFill>
                  <a:schemeClr val="bg1"/>
                </a:solidFill>
              </a:rPr>
              <a:t>%. A 2015 audit report by the European Court of Auditors </a:t>
            </a:r>
            <a:r>
              <a:rPr lang="en-US" dirty="0" smtClean="0">
                <a:solidFill>
                  <a:schemeClr val="bg1"/>
                </a:solidFill>
              </a:rPr>
              <a:t>concluded </a:t>
            </a:r>
            <a:r>
              <a:rPr lang="en-US" dirty="0">
                <a:solidFill>
                  <a:schemeClr val="bg1"/>
                </a:solidFill>
              </a:rPr>
              <a:t>that implementation of the EU </a:t>
            </a:r>
            <a:r>
              <a:rPr lang="en-US" dirty="0" smtClean="0">
                <a:solidFill>
                  <a:schemeClr val="bg1"/>
                </a:solidFill>
              </a:rPr>
              <a:t>WFD has </a:t>
            </a:r>
            <a:r>
              <a:rPr lang="en-US" dirty="0">
                <a:solidFill>
                  <a:schemeClr val="bg1"/>
                </a:solidFill>
              </a:rPr>
              <a:t>led to “little improvement in water quality</a:t>
            </a:r>
            <a:r>
              <a:rPr lang="en-US" dirty="0" smtClean="0">
                <a:solidFill>
                  <a:schemeClr val="bg1"/>
                </a:solidFill>
              </a:rPr>
              <a:t>” in the Danube.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Conducive political conditions</a:t>
            </a:r>
            <a:r>
              <a:rPr lang="en-US" dirty="0" smtClean="0">
                <a:solidFill>
                  <a:schemeClr val="bg1"/>
                </a:solidFill>
              </a:rPr>
              <a:t>: Relies on </a:t>
            </a:r>
            <a:r>
              <a:rPr lang="en-US" dirty="0">
                <a:solidFill>
                  <a:schemeClr val="bg1"/>
                </a:solidFill>
              </a:rPr>
              <a:t>creating overarching water quality objectives and supporting </a:t>
            </a:r>
            <a:r>
              <a:rPr lang="en-US" dirty="0" smtClean="0">
                <a:solidFill>
                  <a:schemeClr val="bg1"/>
                </a:solidFill>
              </a:rPr>
              <a:t>implementation </a:t>
            </a:r>
            <a:r>
              <a:rPr lang="en-US" dirty="0">
                <a:solidFill>
                  <a:schemeClr val="bg1"/>
                </a:solidFill>
              </a:rPr>
              <a:t>through compliance and enforcement, but also through the allocation of funding. </a:t>
            </a:r>
            <a:r>
              <a:rPr lang="en-US" dirty="0" smtClean="0">
                <a:solidFill>
                  <a:schemeClr val="bg1"/>
                </a:solidFill>
              </a:rPr>
              <a:t>Few </a:t>
            </a:r>
            <a:r>
              <a:rPr lang="en-US" dirty="0">
                <a:solidFill>
                  <a:schemeClr val="bg1"/>
                </a:solidFill>
              </a:rPr>
              <a:t>regions in the world benefit from </a:t>
            </a:r>
            <a:r>
              <a:rPr lang="en-US" dirty="0" smtClean="0">
                <a:solidFill>
                  <a:schemeClr val="bg1"/>
                </a:solidFill>
              </a:rPr>
              <a:t>such </a:t>
            </a:r>
            <a:r>
              <a:rPr lang="en-US" dirty="0">
                <a:solidFill>
                  <a:schemeClr val="bg1"/>
                </a:solidFill>
              </a:rPr>
              <a:t>structural conditions </a:t>
            </a:r>
            <a:r>
              <a:rPr lang="en-US" dirty="0" smtClean="0">
                <a:solidFill>
                  <a:schemeClr val="bg1"/>
                </a:solidFill>
              </a:rPr>
              <a:t>to improve water </a:t>
            </a:r>
            <a:r>
              <a:rPr lang="en-US" dirty="0">
                <a:solidFill>
                  <a:schemeClr val="bg1"/>
                </a:solidFill>
              </a:rPr>
              <a:t>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8450" y="398463"/>
            <a:ext cx="8159750" cy="141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1200"/>
              </a:spcAft>
            </a:pPr>
            <a:r>
              <a:rPr lang="en-GB" altLang="en-US" sz="3200" dirty="0" smtClean="0">
                <a:solidFill>
                  <a:schemeClr val="tx1"/>
                </a:solidFill>
                <a:latin typeface="+mj-lt"/>
                <a:cs typeface="Arial" charset="0"/>
              </a:rPr>
              <a:t>The </a:t>
            </a:r>
            <a:r>
              <a:rPr lang="en-GB" altLang="en-US" sz="3200" smtClean="0">
                <a:solidFill>
                  <a:schemeClr val="tx1"/>
                </a:solidFill>
                <a:latin typeface="+mj-lt"/>
                <a:cs typeface="Arial" charset="0"/>
              </a:rPr>
              <a:t>International </a:t>
            </a:r>
            <a:r>
              <a:rPr lang="en-GB" altLang="en-US" sz="3200" smtClean="0">
                <a:solidFill>
                  <a:schemeClr val="tx1"/>
                </a:solidFill>
                <a:latin typeface="+mj-lt"/>
                <a:cs typeface="Arial" charset="0"/>
              </a:rPr>
              <a:t>Commission </a:t>
            </a:r>
            <a:r>
              <a:rPr lang="en-GB" altLang="en-US" sz="3200" dirty="0" smtClean="0">
                <a:solidFill>
                  <a:schemeClr val="tx1"/>
                </a:solidFill>
                <a:latin typeface="+mj-lt"/>
                <a:cs typeface="Arial" charset="0"/>
              </a:rPr>
              <a:t>for the Protection of the Danube River (ICPDR)</a:t>
            </a:r>
            <a:endParaRPr lang="en-GB" altLang="en-US" sz="3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092325"/>
            <a:ext cx="8588375" cy="5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141413" indent="-285750">
              <a:spcBef>
                <a:spcPct val="20000"/>
              </a:spcBef>
              <a:buSzPct val="70000"/>
              <a:buFont typeface="Times" pitchFamily="18" charset="0"/>
              <a:buBlip>
                <a:blip r:embed="rId2"/>
              </a:buBlip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560513" indent="-22860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979613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398713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8559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33131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7703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42275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000" dirty="0" smtClean="0"/>
              <a:t>Danube River Protection Convention: June 1994</a:t>
            </a:r>
            <a:endParaRPr lang="en-GB" altLang="en-US" sz="20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470150" y="2859088"/>
            <a:ext cx="2060575" cy="2082800"/>
            <a:chOff x="474" y="2652"/>
            <a:chExt cx="1298" cy="131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76" y="3634"/>
              <a:ext cx="1294" cy="3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400" dirty="0" smtClean="0"/>
                <a:t>The protection </a:t>
              </a:r>
              <a:r>
                <a:rPr lang="en-GB" altLang="en-US" sz="1400" dirty="0"/>
                <a:t>of water &amp; ecological resources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2652"/>
              <a:ext cx="1298" cy="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9" y="2652"/>
              <a:ext cx="1291" cy="130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endParaRPr lang="en-GB" altLang="en-US">
                <a:latin typeface="Times" pitchFamily="18" charset="0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04800" y="2871787"/>
            <a:ext cx="2054225" cy="2074863"/>
            <a:chOff x="2221" y="2659"/>
            <a:chExt cx="1294" cy="1307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21" y="3634"/>
              <a:ext cx="1294" cy="3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400" dirty="0" smtClean="0"/>
                <a:t>The sustainable &amp; equitable use</a:t>
              </a:r>
              <a:r>
                <a:rPr lang="en-GB" altLang="en-US" sz="1400" dirty="0"/>
                <a:t> </a:t>
              </a:r>
              <a:r>
                <a:rPr lang="en-GB" altLang="en-US" sz="1400" dirty="0" smtClean="0"/>
                <a:t>of </a:t>
              </a:r>
              <a:r>
                <a:rPr lang="en-GB" altLang="en-US" sz="1400" dirty="0"/>
                <a:t>water</a:t>
              </a: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" y="2659"/>
              <a:ext cx="1294" cy="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224" y="2659"/>
              <a:ext cx="1291" cy="130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endParaRPr lang="en-GB" altLang="en-US">
                <a:latin typeface="Times" pitchFamily="18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668838" y="2854325"/>
            <a:ext cx="2055812" cy="2074863"/>
            <a:chOff x="3944" y="2659"/>
            <a:chExt cx="1295" cy="1307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945" y="3634"/>
              <a:ext cx="1294" cy="3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400" dirty="0" smtClean="0"/>
                <a:t>Reduction of </a:t>
              </a:r>
              <a:r>
                <a:rPr lang="en-GB" altLang="en-US" sz="1400" dirty="0"/>
                <a:t>nutrients &amp; hazardous </a:t>
              </a:r>
              <a:r>
                <a:rPr lang="en-GB" altLang="en-US" sz="1400" dirty="0" smtClean="0"/>
                <a:t>subs.</a:t>
              </a:r>
            </a:p>
          </p:txBody>
        </p:sp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" y="2659"/>
              <a:ext cx="1294" cy="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44" y="2659"/>
              <a:ext cx="1291" cy="130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endParaRPr lang="en-GB" altLang="en-US">
                <a:latin typeface="Times" pitchFamily="18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4800" y="5373688"/>
            <a:ext cx="8588375" cy="12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814513" indent="-285750">
              <a:spcBef>
                <a:spcPct val="20000"/>
              </a:spcBef>
              <a:buSzPct val="70000"/>
              <a:buFont typeface="Times" pitchFamily="18" charset="0"/>
              <a:buBlip>
                <a:blip r:embed="rId2"/>
              </a:buBlip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2233613" indent="-22860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2652713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3071813" indent="-228600">
              <a:spcBef>
                <a:spcPct val="20000"/>
              </a:spcBef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5290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39862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44434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4900613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ts val="1200"/>
              </a:spcBef>
              <a:buFontTx/>
              <a:buChar char="•"/>
            </a:pPr>
            <a:r>
              <a:rPr lang="en-GB" altLang="en-US" sz="2000" dirty="0" smtClean="0"/>
              <a:t>ICPDR: established (1998) to implement </a:t>
            </a:r>
            <a:r>
              <a:rPr lang="en-GB" altLang="en-US" sz="2000" dirty="0"/>
              <a:t>the Convention</a:t>
            </a:r>
          </a:p>
          <a:p>
            <a:pPr marL="182563" indent="-182563" algn="l" eaLnBrk="1" hangingPunct="1">
              <a:spcBef>
                <a:spcPts val="1200"/>
              </a:spcBef>
              <a:buFontTx/>
              <a:buChar char="•"/>
            </a:pPr>
            <a:r>
              <a:rPr lang="en-GB" altLang="en-US" sz="2000" dirty="0"/>
              <a:t>ICPDR </a:t>
            </a:r>
            <a:r>
              <a:rPr lang="en-GB" altLang="en-US" sz="2000" dirty="0" smtClean="0"/>
              <a:t>now coordinates </a:t>
            </a:r>
            <a:r>
              <a:rPr lang="en-GB" altLang="en-US" sz="2000" dirty="0"/>
              <a:t>the implementation of </a:t>
            </a:r>
            <a:r>
              <a:rPr lang="en-GB" altLang="en-US" sz="2000" dirty="0" smtClean="0"/>
              <a:t>the EU </a:t>
            </a:r>
            <a:r>
              <a:rPr lang="en-GB" altLang="en-US" sz="2000" dirty="0"/>
              <a:t>Water Framework Directive (2000) &amp; </a:t>
            </a:r>
            <a:r>
              <a:rPr lang="en-GB" altLang="en-US" sz="2000" dirty="0" smtClean="0"/>
              <a:t>the EU </a:t>
            </a:r>
            <a:r>
              <a:rPr lang="en-GB" altLang="en-US" sz="2000" dirty="0"/>
              <a:t>Floods Directive (2007</a:t>
            </a:r>
            <a:r>
              <a:rPr lang="en-GB" altLang="en-US" sz="2000" dirty="0" smtClean="0"/>
              <a:t>) in Danube Basin.</a:t>
            </a:r>
            <a:endParaRPr lang="en-GB" altLang="en-US" sz="2000" dirty="0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861175" y="2852738"/>
            <a:ext cx="2055813" cy="2074862"/>
            <a:chOff x="4322" y="1933"/>
            <a:chExt cx="1295" cy="1307"/>
          </a:xfrm>
        </p:grpSpPr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1944"/>
              <a:ext cx="1288" cy="9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323" y="2908"/>
              <a:ext cx="1294" cy="3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400" dirty="0" smtClean="0"/>
                <a:t>Management of </a:t>
              </a:r>
              <a:r>
                <a:rPr lang="en-GB" altLang="en-US" sz="1400" dirty="0"/>
                <a:t>floods</a:t>
              </a:r>
              <a:br>
                <a:rPr lang="en-GB" altLang="en-US" sz="1400" dirty="0"/>
              </a:br>
              <a:r>
                <a:rPr lang="en-GB" altLang="en-US" sz="1400" dirty="0"/>
                <a:t>&amp; ice hazards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322" y="1933"/>
              <a:ext cx="1291" cy="130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endParaRPr lang="en-GB" altLang="en-US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9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8450" y="398463"/>
            <a:ext cx="823595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1200"/>
              </a:spcAft>
            </a:pPr>
            <a:r>
              <a:rPr lang="en-GB" altLang="en-US" sz="3200" dirty="0" smtClean="0">
                <a:solidFill>
                  <a:schemeClr val="tx1"/>
                </a:solidFill>
                <a:latin typeface="+mj-lt"/>
                <a:cs typeface="Arial" charset="0"/>
              </a:rPr>
              <a:t>Status Assessment of the Danube River (as per the DRBMP, 2015)</a:t>
            </a:r>
            <a:endParaRPr lang="en-GB" altLang="en-US" sz="3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399" y="1941713"/>
            <a:ext cx="41521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Risk to fail good ecological status by 2021</a:t>
            </a:r>
            <a:endParaRPr lang="en-GB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4685524" y="1932832"/>
            <a:ext cx="41521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Risk to fail good chemical status by 2021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296102" y="4665005"/>
            <a:ext cx="1524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 smtClean="0"/>
              <a:t>Risk by pressures</a:t>
            </a:r>
            <a:endParaRPr lang="en-GB" sz="2000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36" y="2740429"/>
            <a:ext cx="36766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030" y="2743411"/>
            <a:ext cx="395111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211" y="4665005"/>
            <a:ext cx="486727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b="5501"/>
          <a:stretch/>
        </p:blipFill>
        <p:spPr bwMode="auto">
          <a:xfrm>
            <a:off x="6701532" y="4665006"/>
            <a:ext cx="2280543" cy="168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33401" y="3185938"/>
            <a:ext cx="990600" cy="928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40999" y="3134321"/>
            <a:ext cx="990600" cy="928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3" grpId="0"/>
      <p:bldP spid="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diffuse </a:t>
            </a:r>
            <a:r>
              <a:rPr lang="en-US" dirty="0" smtClean="0"/>
              <a:t>pollution: the </a:t>
            </a:r>
            <a:r>
              <a:rPr lang="en-US" dirty="0"/>
              <a:t>Chesapeake bay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733800" cy="43010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watershed spans 6 states and 1 district in the US.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Drainage basin is 64,000 square miles.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complex ecosystem; receives half its water from 110,000 streams and 1.7 million acres of wetlands.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Suffers from intense diffuse pollution from nutrients, primarily nitrogen and phosphorous.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Largest source is ag run-off (40% of N and 50% of P).</a:t>
            </a:r>
          </a:p>
        </p:txBody>
      </p:sp>
      <p:pic>
        <p:nvPicPr>
          <p:cNvPr id="4" name="Picture 3" descr="C:\Users\bradh\Downloads\Pollution Pie in Chesapeake Ba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5014"/>
            <a:ext cx="41910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3998"/>
            <a:ext cx="7696200" cy="6013002"/>
          </a:xfrm>
        </p:spPr>
      </p:pic>
    </p:spTree>
    <p:extLst>
      <p:ext uri="{BB962C8B-B14F-4D97-AF65-F5344CB8AC3E}">
        <p14:creationId xmlns:p14="http://schemas.microsoft.com/office/powerpoint/2010/main" val="24062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SAVING THE BAY, ONE DECADE AT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391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Clean Water Act (1972) passed and Chesapeake Bay is on US EPA’s “Dirty Waters” List.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 EPA signs first agreement (1983) with 4 states to clean up the Bay.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 agreement signed (1987) to achieve 40% reduction in nutrient pollution by 2000.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“State of the Bay” report card is published (1998), giving it a score of 27 out of 100.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federal strategy, signed by the US President as an Executive Order, is released as the Blue Print 2010-2025 requiring federal agencies to act (e.g. NOAA, Interior…).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EPA is setting enforceable pollution limits to cap the loads.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Bay is still on the “dirty waters” list.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DEVELOPMENT AND POLLUTION: TRAJECTORIES OF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13049"/>
          <a:stretch/>
        </p:blipFill>
        <p:spPr bwMode="auto">
          <a:xfrm>
            <a:off x="1888200" y="2057400"/>
            <a:ext cx="474120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U-Turn Arrow 5"/>
          <p:cNvSpPr/>
          <p:nvPr/>
        </p:nvSpPr>
        <p:spPr>
          <a:xfrm>
            <a:off x="3886200" y="3581400"/>
            <a:ext cx="838200" cy="1371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05200" y="55626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Why does water quality matter?</a:t>
            </a:r>
            <a:br>
              <a:rPr lang="en-US" dirty="0" smtClean="0"/>
            </a:br>
            <a:r>
              <a:rPr lang="en-US" dirty="0" smtClean="0"/>
              <a:t>Imposes huge burdens 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3920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Public health burden (health costs and preventable deaths)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 impacts on economic activities (e.g. tourism, agriculture)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Destruction of natural ecosystems and aquatic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Reduction in recreation or amenity values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water and wastewater treatment costs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Disproportional impact on the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BRINGING IT TO BEAR: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0104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Priorities have to match resources.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Pollution needs to be defined.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It takes time.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It never stops.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2919541"/>
            <a:ext cx="4479716" cy="376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93" y="-14177"/>
            <a:ext cx="5303152" cy="2969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44" y="2921313"/>
            <a:ext cx="4814888" cy="360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77"/>
            <a:ext cx="4403516" cy="29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6554867" cy="3767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:\Users\bradh\Downloads\Red River in Wenzho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7619999" cy="96066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WATER AND GLOBAL RISKS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9409"/>
            <a:ext cx="5943600" cy="48242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160" y="1219200"/>
            <a:ext cx="2129640" cy="51054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350" b="1" dirty="0">
                <a:solidFill>
                  <a:schemeClr val="tx1"/>
                </a:solidFill>
              </a:rPr>
              <a:t>World Economic Forum: </a:t>
            </a:r>
          </a:p>
          <a:p>
            <a:pPr algn="ctr"/>
            <a:r>
              <a:rPr lang="en-US" sz="1350" b="1" u="sng" dirty="0">
                <a:solidFill>
                  <a:schemeClr val="tx1"/>
                </a:solidFill>
              </a:rPr>
              <a:t>Global Risks Report </a:t>
            </a:r>
            <a:r>
              <a:rPr lang="en-US" sz="1350" b="1" dirty="0">
                <a:solidFill>
                  <a:schemeClr val="tx1"/>
                </a:solidFill>
              </a:rPr>
              <a:t>(2016)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Annual survey of CEOs, Heads of State, Leading Scholars </a:t>
            </a:r>
            <a:r>
              <a:rPr lang="en-US" sz="1350" dirty="0" err="1">
                <a:solidFill>
                  <a:schemeClr val="tx1"/>
                </a:solidFill>
              </a:rPr>
              <a:t>etc</a:t>
            </a:r>
            <a:r>
              <a:rPr lang="en-US" sz="1350" dirty="0" smtClean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11</a:t>
            </a:r>
            <a:r>
              <a:rPr lang="en-US" sz="1350" baseline="30000" dirty="0">
                <a:solidFill>
                  <a:schemeClr val="tx1"/>
                </a:solidFill>
              </a:rPr>
              <a:t>th</a:t>
            </a:r>
            <a:r>
              <a:rPr lang="en-US" sz="1350" dirty="0">
                <a:solidFill>
                  <a:schemeClr val="tx1"/>
                </a:solidFill>
              </a:rPr>
              <a:t> Edition was released in 2016, after COP21 in </a:t>
            </a:r>
            <a:r>
              <a:rPr lang="en-US" sz="1350" dirty="0" smtClean="0">
                <a:solidFill>
                  <a:schemeClr val="tx1"/>
                </a:solidFill>
              </a:rPr>
              <a:t>Paris.</a:t>
            </a:r>
            <a:endParaRPr lang="en-US" sz="135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5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dirty="0" smtClean="0">
                <a:solidFill>
                  <a:schemeClr val="tx1"/>
                </a:solidFill>
              </a:rPr>
              <a:t>Respondents </a:t>
            </a:r>
            <a:r>
              <a:rPr lang="en-US" sz="1350" dirty="0">
                <a:solidFill>
                  <a:schemeClr val="tx1"/>
                </a:solidFill>
              </a:rPr>
              <a:t>asked to rank risks, based on (1) impact and (2) </a:t>
            </a:r>
            <a:r>
              <a:rPr lang="en-US" sz="1350" dirty="0" smtClean="0">
                <a:solidFill>
                  <a:schemeClr val="tx1"/>
                </a:solidFill>
              </a:rPr>
              <a:t>likelihood.</a:t>
            </a:r>
            <a:endParaRPr lang="en-US" sz="135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5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dirty="0" smtClean="0">
                <a:solidFill>
                  <a:schemeClr val="tx1"/>
                </a:solidFill>
              </a:rPr>
              <a:t>Note water crisis risk pushed back, and visibility of quantity versus quality risks.</a:t>
            </a:r>
            <a:endParaRPr lang="en-US" sz="2325" dirty="0"/>
          </a:p>
        </p:txBody>
      </p:sp>
    </p:spTree>
    <p:extLst>
      <p:ext uri="{BB962C8B-B14F-4D97-AF65-F5344CB8AC3E}">
        <p14:creationId xmlns:p14="http://schemas.microsoft.com/office/powerpoint/2010/main" val="41202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58" y="304800"/>
            <a:ext cx="7647542" cy="1524000"/>
          </a:xfrm>
        </p:spPr>
        <p:txBody>
          <a:bodyPr/>
          <a:lstStyle/>
          <a:p>
            <a:r>
              <a:rPr lang="en-US" dirty="0" smtClean="0"/>
              <a:t>Where are </a:t>
            </a:r>
            <a:r>
              <a:rPr lang="en-US" dirty="0" err="1" smtClean="0"/>
              <a:t>india’s</a:t>
            </a:r>
            <a:r>
              <a:rPr lang="en-US" dirty="0" smtClean="0"/>
              <a:t> rivers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7676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Water quality is a major environmental issue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Largest source of pollution is untreated sewage</a:t>
            </a:r>
          </a:p>
          <a:p>
            <a:r>
              <a:rPr lang="en-US" dirty="0">
                <a:solidFill>
                  <a:schemeClr val="bg1"/>
                </a:solidFill>
              </a:rPr>
              <a:t>Huge capacity and utilization gap of </a:t>
            </a:r>
            <a:r>
              <a:rPr lang="en-US" dirty="0" smtClean="0">
                <a:solidFill>
                  <a:schemeClr val="bg1"/>
                </a:solidFill>
              </a:rPr>
              <a:t>WWTPs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Followed by agricultural run-off and industrial discharge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 affects Peninsular rivers as much as Himalayan rivers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very badly on Fecal Coliform and BOD, better on DO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Reliability of water quality data is major issue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788" y="-76200"/>
            <a:ext cx="11329988" cy="7010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Right Arrow 2"/>
          <p:cNvSpPr/>
          <p:nvPr/>
        </p:nvSpPr>
        <p:spPr>
          <a:xfrm>
            <a:off x="3429000" y="4267200"/>
            <a:ext cx="2133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Scale of the Ganga River in India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3894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2,500 km long river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 Mainstem States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11 Basin States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Basin is 861,404 square kilometers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26% of India’s landmass, 25% of its water resources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400 million people, most populated in world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600 people per square km, 10 times the global average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than 30 Class 1 cities with 20 million people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50% of India’s poor live in the 5 mainstem states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70% of the population lives on &lt; $2 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Primarily rural - 90% water consumed is for irrigation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20,000 MW hydro potential in Uttarakhand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2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FA9E58-FAB1-42DC-BADB-DBBDBDFE60CB}" type="slidenum">
              <a:rPr smtClean="0"/>
              <a:pPr/>
              <a:t>7</a:t>
            </a:fld>
            <a:endParaRPr lang="en-US" dirty="0" smtClean="0"/>
          </a:p>
        </p:txBody>
      </p:sp>
      <p:pic>
        <p:nvPicPr>
          <p:cNvPr id="17" name="Picture 16" descr="kumbh%20mela%2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853166"/>
            <a:ext cx="9230263" cy="580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837123"/>
            <a:ext cx="9230263" cy="6153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2" y="837122"/>
            <a:ext cx="9372602" cy="62484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A DENSELY WORSHIPED RIVER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2514600"/>
            <a:ext cx="32004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120 million people came to Allahabad over 2 months, incl. 30 million people on a single day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(2013 </a:t>
            </a:r>
            <a:r>
              <a:rPr lang="en-US" dirty="0" err="1" smtClean="0">
                <a:solidFill>
                  <a:schemeClr val="bg1"/>
                </a:solidFill>
              </a:rPr>
              <a:t>Maha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Kumbh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Extreme Pollution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6942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Quality has sharply deteriorated in recent years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Especially in lean flows (90% rain in 4 months)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Major impact on environmental flows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Point </a:t>
            </a:r>
            <a:r>
              <a:rPr lang="en-US" dirty="0">
                <a:solidFill>
                  <a:schemeClr val="bg1"/>
                </a:solidFill>
              </a:rPr>
              <a:t>source</a:t>
            </a:r>
            <a:r>
              <a:rPr lang="en-US" dirty="0" smtClean="0">
                <a:solidFill>
                  <a:schemeClr val="bg1"/>
                </a:solidFill>
              </a:rPr>
              <a:t>: domestic (75%) &amp; industrial (25%)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About 1/3 of urban sewage generated is treated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Industrial clusters: leather, pulp &amp; paper, distilleries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Critical stretch: </a:t>
            </a:r>
            <a:r>
              <a:rPr lang="en-US" dirty="0" err="1" smtClean="0">
                <a:solidFill>
                  <a:schemeClr val="bg1"/>
                </a:solidFill>
              </a:rPr>
              <a:t>Kannauj</a:t>
            </a:r>
            <a:r>
              <a:rPr lang="en-US" dirty="0" smtClean="0">
                <a:solidFill>
                  <a:schemeClr val="bg1"/>
                </a:solidFill>
              </a:rPr>
              <a:t> to Varanasi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50% industrial pollution load is in UP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Major polluted tributaries: Yamuna, </a:t>
            </a:r>
            <a:r>
              <a:rPr lang="en-US" dirty="0" err="1" smtClean="0">
                <a:solidFill>
                  <a:schemeClr val="bg1"/>
                </a:solidFill>
              </a:rPr>
              <a:t>Ramganga</a:t>
            </a:r>
            <a:r>
              <a:rPr lang="en-US" dirty="0" smtClean="0">
                <a:solidFill>
                  <a:schemeClr val="bg1"/>
                </a:solidFill>
              </a:rPr>
              <a:t>, Kali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Weak capacity of Cities and of Environmental </a:t>
            </a:r>
            <a:r>
              <a:rPr lang="en-US" dirty="0">
                <a:solidFill>
                  <a:schemeClr val="bg1"/>
                </a:solidFill>
              </a:rPr>
              <a:t>Regulators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317236" cy="681395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395</TotalTime>
  <Words>1163</Words>
  <Application>Microsoft Office PowerPoint</Application>
  <PresentationFormat>On-screen Show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Times</vt:lpstr>
      <vt:lpstr>Wingdings</vt:lpstr>
      <vt:lpstr>Wingdings 2</vt:lpstr>
      <vt:lpstr>Wingdings 3</vt:lpstr>
      <vt:lpstr>Slice</vt:lpstr>
      <vt:lpstr>PowerPoint Presentation</vt:lpstr>
      <vt:lpstr>Why does water quality matter? Imposes huge burdens on society</vt:lpstr>
      <vt:lpstr>WATER AND GLOBAL RISKS </vt:lpstr>
      <vt:lpstr>Where are india’s rivers today?</vt:lpstr>
      <vt:lpstr>PowerPoint Presentation</vt:lpstr>
      <vt:lpstr>Scale of the Ganga River in India</vt:lpstr>
      <vt:lpstr>PowerPoint Presentation</vt:lpstr>
      <vt:lpstr>Extreme Pollution Pressures</vt:lpstr>
      <vt:lpstr>PowerPoint Presentation</vt:lpstr>
      <vt:lpstr>How does this COMPARE?</vt:lpstr>
      <vt:lpstr>Example: FECAL COLIFORM POLLUTION has increased between 1990-92 to 2008-10</vt:lpstr>
      <vt:lpstr>HISTORY TEACHES US:</vt:lpstr>
      <vt:lpstr>Political projects: the danube and The EU water framework directive</vt:lpstr>
      <vt:lpstr>PowerPoint Presentation</vt:lpstr>
      <vt:lpstr>PowerPoint Presentation</vt:lpstr>
      <vt:lpstr>diffuse pollution: the Chesapeake bay</vt:lpstr>
      <vt:lpstr>PowerPoint Presentation</vt:lpstr>
      <vt:lpstr>SAVING THE BAY, ONE DECADE AT A TIME</vt:lpstr>
      <vt:lpstr>DEVELOPMENT AND POLLUTION: TRAJECTORIES OF GROWTH</vt:lpstr>
      <vt:lpstr>BRINGING IT TO BEAR:</vt:lpstr>
      <vt:lpstr>THANK YOU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Connors</dc:creator>
  <cp:lastModifiedBy>Genevieve Connors</cp:lastModifiedBy>
  <cp:revision>61</cp:revision>
  <dcterms:created xsi:type="dcterms:W3CDTF">2016-04-04T01:35:49Z</dcterms:created>
  <dcterms:modified xsi:type="dcterms:W3CDTF">2016-09-13T02:08:15Z</dcterms:modified>
</cp:coreProperties>
</file>