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623" r:id="rId2"/>
    <p:sldId id="624" r:id="rId3"/>
    <p:sldId id="669" r:id="rId4"/>
    <p:sldId id="628" r:id="rId5"/>
    <p:sldId id="625" r:id="rId6"/>
    <p:sldId id="626" r:id="rId7"/>
    <p:sldId id="627" r:id="rId8"/>
    <p:sldId id="639" r:id="rId9"/>
    <p:sldId id="640" r:id="rId10"/>
    <p:sldId id="636" r:id="rId11"/>
    <p:sldId id="629" r:id="rId12"/>
    <p:sldId id="644" r:id="rId13"/>
    <p:sldId id="660" r:id="rId14"/>
    <p:sldId id="661" r:id="rId15"/>
    <p:sldId id="663" r:id="rId16"/>
    <p:sldId id="664" r:id="rId17"/>
    <p:sldId id="665" r:id="rId18"/>
    <p:sldId id="630" r:id="rId19"/>
    <p:sldId id="646" r:id="rId20"/>
    <p:sldId id="647" r:id="rId21"/>
    <p:sldId id="648" r:id="rId22"/>
    <p:sldId id="649" r:id="rId23"/>
    <p:sldId id="632" r:id="rId24"/>
    <p:sldId id="633" r:id="rId25"/>
    <p:sldId id="634" r:id="rId26"/>
    <p:sldId id="635" r:id="rId27"/>
    <p:sldId id="671" r:id="rId28"/>
    <p:sldId id="657" r:id="rId29"/>
    <p:sldId id="654" r:id="rId30"/>
    <p:sldId id="659" r:id="rId31"/>
    <p:sldId id="666" r:id="rId32"/>
    <p:sldId id="667" r:id="rId33"/>
    <p:sldId id="668" r:id="rId34"/>
    <p:sldId id="672"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6AA"/>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6212" autoAdjust="0"/>
  </p:normalViewPr>
  <p:slideViewPr>
    <p:cSldViewPr>
      <p:cViewPr>
        <p:scale>
          <a:sx n="66" d="100"/>
          <a:sy n="66" d="100"/>
        </p:scale>
        <p:origin x="-1260" y="-264"/>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4BF022-99EA-40FE-BB68-E0EE0B690DE4}" type="datetimeFigureOut">
              <a:rPr lang="en-US"/>
              <a:pPr>
                <a:defRPr/>
              </a:pPr>
              <a:t>9/1/2016</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D26DEEF-7BBC-4367-98D9-EA771042B1B0}" type="slidenum">
              <a:rPr lang="en-US"/>
              <a:pPr>
                <a:defRPr/>
              </a:pPr>
              <a:t>‹#›</a:t>
            </a:fld>
            <a:endParaRPr lang="en-US"/>
          </a:p>
        </p:txBody>
      </p:sp>
    </p:spTree>
    <p:extLst>
      <p:ext uri="{BB962C8B-B14F-4D97-AF65-F5344CB8AC3E}">
        <p14:creationId xmlns:p14="http://schemas.microsoft.com/office/powerpoint/2010/main" val="1999828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A4BC068-D4C9-4B6E-92AE-984FBBBF10B3}" type="datetimeFigureOut">
              <a:rPr lang="en-US"/>
              <a:pPr>
                <a:defRPr/>
              </a:pPr>
              <a:t>9/1/2016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ACFBA2-AB88-4F6B-91CB-045B6CDC675B}" type="slidenum">
              <a:rPr lang="en-US"/>
              <a:pPr>
                <a:defRPr/>
              </a:pPr>
              <a:t>‹#›</a:t>
            </a:fld>
            <a:endParaRPr lang="en-US"/>
          </a:p>
        </p:txBody>
      </p:sp>
    </p:spTree>
    <p:extLst>
      <p:ext uri="{BB962C8B-B14F-4D97-AF65-F5344CB8AC3E}">
        <p14:creationId xmlns:p14="http://schemas.microsoft.com/office/powerpoint/2010/main" val="4028647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ACFBA2-AB88-4F6B-91CB-045B6CDC675B}"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15EB43F-9BDD-4A7F-8ECF-8C41B5806E66}" type="datetime1">
              <a:rPr lang="en-US" smtClean="0"/>
              <a:pPr>
                <a:defRPr/>
              </a:pPr>
              <a:t>9/1/2016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C73798-3FAE-4CA7-8B83-EE8CED90DC8D}"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9A0D4FD-3E3B-4705-A38F-DE473163D52A}" type="datetime1">
              <a:rPr lang="en-US" smtClean="0"/>
              <a:pPr>
                <a:defRPr/>
              </a:pPr>
              <a:t>9/1/2016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0B0415-8E44-4A7D-9B68-D8643E93677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72ABE1F-B487-4D21-91CF-C72C0B935629}" type="datetime1">
              <a:rPr lang="en-US" smtClean="0"/>
              <a:pPr>
                <a:defRPr/>
              </a:pPr>
              <a:t>9/1/2016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FEA1B0-CA00-48C5-B0F9-6DF7FFABC3C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E74DA22-34C1-4DDD-9B3E-9949424B4D48}" type="datetime1">
              <a:rPr lang="en-US" smtClean="0"/>
              <a:pPr>
                <a:defRPr/>
              </a:pPr>
              <a:t>9/1/2016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7F80A7-2BA6-412D-B6BB-A011EB76F00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2EFDFBD-0940-4716-BA12-C17A23E4DC16}" type="datetime1">
              <a:rPr lang="en-US" smtClean="0"/>
              <a:pPr>
                <a:defRPr/>
              </a:pPr>
              <a:t>9/1/2016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C1A436-00C7-4F99-BDA0-DA16233E550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82419AC-90A1-477E-A8B6-7BBD9A2A89E2}" type="datetime1">
              <a:rPr lang="en-US" smtClean="0"/>
              <a:pPr>
                <a:defRPr/>
              </a:pPr>
              <a:t>9/1/2016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96067F-18E9-4CED-953F-772E48C29E6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53A3640-149A-46C4-8061-A1A0A1DB477C}" type="datetime1">
              <a:rPr lang="en-US" smtClean="0"/>
              <a:pPr>
                <a:defRPr/>
              </a:pPr>
              <a:t>9/1/2016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D5F16E3-1978-47C3-B4EA-E4D48F4B92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6C01D90-9479-401E-A4EE-D3851F58A4A0}" type="datetime1">
              <a:rPr lang="en-US" smtClean="0"/>
              <a:pPr>
                <a:defRPr/>
              </a:pPr>
              <a:t>9/1/2016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CFC13-896D-48D4-A638-4C61D44937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AA3C7F3-76CE-46EA-B839-1D929F52844D}" type="datetime1">
              <a:rPr lang="en-US" smtClean="0"/>
              <a:pPr>
                <a:defRPr/>
              </a:pPr>
              <a:t>9/1/2016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5CA6AE9-B97E-4443-A135-8FA99819DA8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BD0BD57-CCFA-43DB-A785-B8471C53B44D}" type="datetime1">
              <a:rPr lang="en-US" smtClean="0"/>
              <a:pPr>
                <a:defRPr/>
              </a:pPr>
              <a:t>9/1/2016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0C58C3-3512-4CF5-909C-C4A745F1410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39087D8-E98B-4C48-8C22-2E5D4DF5488B}" type="datetime1">
              <a:rPr lang="en-US" smtClean="0"/>
              <a:pPr>
                <a:defRPr/>
              </a:pPr>
              <a:t>9/1/2016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0455A37-D9EB-4D42-80D7-2FA5AF2EF9B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3E18F5-0025-4059-8742-A581CED29281}" type="datetime1">
              <a:rPr lang="en-US" smtClean="0"/>
              <a:pPr>
                <a:defRPr/>
              </a:pPr>
              <a:t>9/1/2016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8C8FF85-9FAA-4850-9D50-EFAFFF0B92F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600" y="1447800"/>
            <a:ext cx="7315200" cy="4876800"/>
          </a:xfrm>
        </p:spPr>
        <p:txBody>
          <a:bodyPr/>
          <a:lstStyle/>
          <a:p>
            <a:pPr algn="just">
              <a:buNone/>
            </a:pPr>
            <a:r>
              <a:rPr lang="en-US" b="1" dirty="0" smtClean="0">
                <a:latin typeface="Times New Roman" pitchFamily="18" charset="0"/>
                <a:cs typeface="Times New Roman" pitchFamily="18" charset="0"/>
              </a:rPr>
              <a:t>Topic: </a:t>
            </a:r>
            <a:r>
              <a:rPr lang="en-US" dirty="0" smtClean="0">
                <a:latin typeface="Times New Roman" pitchFamily="18" charset="0"/>
                <a:cs typeface="Times New Roman" pitchFamily="18" charset="0"/>
              </a:rPr>
              <a:t>Urban rivers and future water cities.</a:t>
            </a:r>
          </a:p>
          <a:p>
            <a:pPr algn="just">
              <a:buNone/>
            </a:pP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Title of presentation: </a:t>
            </a:r>
            <a:r>
              <a:rPr lang="en-US" dirty="0" smtClean="0">
                <a:latin typeface="Times New Roman" pitchFamily="18" charset="0"/>
                <a:cs typeface="Times New Roman" pitchFamily="18" charset="0"/>
              </a:rPr>
              <a:t>Conservation of river for environment friendly urbanization in context of Bangladesh.</a:t>
            </a:r>
          </a:p>
          <a:p>
            <a:pPr algn="just">
              <a:buNone/>
            </a:pP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Presentation  Id no: </a:t>
            </a:r>
            <a:r>
              <a:rPr lang="en-US" dirty="0" smtClean="0">
                <a:latin typeface="Times New Roman" pitchFamily="18" charset="0"/>
                <a:cs typeface="Times New Roman" pitchFamily="18" charset="0"/>
              </a:rPr>
              <a:t>257</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latin typeface="SutonnyMJ" pitchFamily="2" charset="0"/>
                <a:cs typeface="SutonnyMJ" pitchFamily="2" charset="0"/>
              </a:rPr>
              <a:pPr>
                <a:defRPr/>
              </a:pPr>
              <a:t>1</a:t>
            </a:fld>
            <a:endParaRPr lang="en-US" dirty="0">
              <a:latin typeface="SutonnyMJ" pitchFamily="2" charset="0"/>
              <a:cs typeface="SutonnyMJ"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noAutofit/>
          </a:bodyPr>
          <a:lstStyle/>
          <a:p>
            <a:r>
              <a:rPr lang="en-US" sz="3600" b="1" dirty="0" smtClean="0"/>
              <a:t>National River Conservation Commission (Consists 5 expert members)</a:t>
            </a:r>
            <a:endParaRPr lang="en-US" sz="3600" b="1" dirty="0"/>
          </a:p>
        </p:txBody>
      </p:sp>
      <p:sp>
        <p:nvSpPr>
          <p:cNvPr id="3" name="Content Placeholder 2"/>
          <p:cNvSpPr>
            <a:spLocks noGrp="1"/>
          </p:cNvSpPr>
          <p:nvPr>
            <p:ph idx="1"/>
          </p:nvPr>
        </p:nvSpPr>
        <p:spPr>
          <a:xfrm>
            <a:off x="457200" y="2438400"/>
            <a:ext cx="8229600" cy="3886200"/>
          </a:xfrm>
        </p:spPr>
        <p:txBody>
          <a:bodyPr>
            <a:normAutofit fontScale="85000" lnSpcReduction="20000"/>
          </a:bodyPr>
          <a:lstStyle/>
          <a:p>
            <a:pPr algn="just">
              <a:buNone/>
            </a:pPr>
            <a:r>
              <a:rPr lang="en-US" dirty="0" smtClean="0"/>
              <a:t>  *  </a:t>
            </a:r>
            <a:r>
              <a:rPr lang="en-US" sz="2600" dirty="0" smtClean="0"/>
              <a:t>Established August 2014 govt. Statutory body </a:t>
            </a:r>
          </a:p>
          <a:p>
            <a:pPr algn="just">
              <a:buNone/>
            </a:pPr>
            <a:r>
              <a:rPr lang="en-US" sz="2600" dirty="0"/>
              <a:t> </a:t>
            </a:r>
            <a:r>
              <a:rPr lang="en-US" sz="2600" dirty="0" smtClean="0"/>
              <a:t> *   Responsible for better advice the government   </a:t>
            </a:r>
          </a:p>
          <a:p>
            <a:pPr algn="just">
              <a:buNone/>
            </a:pPr>
            <a:r>
              <a:rPr lang="en-US" sz="2600" dirty="0"/>
              <a:t> </a:t>
            </a:r>
            <a:r>
              <a:rPr lang="en-US" sz="2600" dirty="0" smtClean="0"/>
              <a:t>      (Ministry/</a:t>
            </a:r>
            <a:r>
              <a:rPr lang="en-US" sz="2600" dirty="0" err="1" smtClean="0"/>
              <a:t>Divission</a:t>
            </a:r>
            <a:r>
              <a:rPr lang="en-US" sz="2600" dirty="0" smtClean="0"/>
              <a:t> ) in respect of coordination, cooperation   </a:t>
            </a:r>
          </a:p>
          <a:p>
            <a:pPr algn="just">
              <a:buNone/>
            </a:pPr>
            <a:r>
              <a:rPr lang="en-US" sz="2600" dirty="0"/>
              <a:t> </a:t>
            </a:r>
            <a:r>
              <a:rPr lang="en-US" sz="2600" dirty="0" smtClean="0"/>
              <a:t>     &amp; integration all activities of various  </a:t>
            </a:r>
            <a:r>
              <a:rPr lang="en-US" sz="2600" dirty="0" err="1" smtClean="0"/>
              <a:t>gencies</a:t>
            </a:r>
            <a:r>
              <a:rPr lang="en-US" sz="2600" dirty="0" smtClean="0"/>
              <a:t> in order to  </a:t>
            </a:r>
          </a:p>
          <a:p>
            <a:pPr algn="just">
              <a:buNone/>
            </a:pPr>
            <a:r>
              <a:rPr lang="en-US" sz="2600" dirty="0"/>
              <a:t> </a:t>
            </a:r>
            <a:r>
              <a:rPr lang="en-US" sz="2600" dirty="0" smtClean="0"/>
              <a:t>      conserve and protect rivers from pollution, illegal occupation, grabbing .</a:t>
            </a:r>
          </a:p>
          <a:p>
            <a:pPr algn="just">
              <a:buNone/>
            </a:pPr>
            <a:endParaRPr lang="en-US" sz="100" dirty="0" smtClean="0"/>
          </a:p>
          <a:p>
            <a:pPr algn="just">
              <a:buNone/>
            </a:pPr>
            <a:r>
              <a:rPr lang="en-US" sz="2600" dirty="0" smtClean="0"/>
              <a:t>  * To make a different </a:t>
            </a:r>
            <a:r>
              <a:rPr lang="en-US" sz="2600" dirty="0" err="1" smtClean="0"/>
              <a:t>timebound</a:t>
            </a:r>
            <a:r>
              <a:rPr lang="en-US" sz="2600" dirty="0" smtClean="0"/>
              <a:t> plan (medium, long term) and  recommend the govt. for implementation the plans. </a:t>
            </a:r>
          </a:p>
          <a:p>
            <a:pPr algn="just">
              <a:buNone/>
            </a:pPr>
            <a:r>
              <a:rPr lang="en-US" sz="2600" dirty="0" smtClean="0"/>
              <a:t>  *  To ensure </a:t>
            </a:r>
            <a:r>
              <a:rPr lang="en-US" sz="2600" dirty="0" err="1" smtClean="0"/>
              <a:t>navigabilility</a:t>
            </a:r>
            <a:r>
              <a:rPr lang="en-US" sz="2600" dirty="0" smtClean="0"/>
              <a:t>, discharge of the river. </a:t>
            </a:r>
          </a:p>
          <a:p>
            <a:pPr algn="just">
              <a:buNone/>
            </a:pPr>
            <a:r>
              <a:rPr lang="en-US" sz="2600" dirty="0" smtClean="0"/>
              <a:t>  * </a:t>
            </a:r>
            <a:r>
              <a:rPr lang="en-US" sz="2600" dirty="0"/>
              <a:t>I</a:t>
            </a:r>
            <a:r>
              <a:rPr lang="en-US" sz="2600" dirty="0" smtClean="0"/>
              <a:t>nnovate new strategies for multiple use of river for socio Economic development</a:t>
            </a:r>
            <a:endParaRPr lang="en-US" sz="2600"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20000" cy="4572000"/>
          </a:xfrm>
        </p:spPr>
        <p:txBody>
          <a:bodyPr>
            <a:normAutofit fontScale="70000" lnSpcReduction="20000"/>
          </a:bodyPr>
          <a:lstStyle/>
          <a:p>
            <a:pPr algn="just">
              <a:buNone/>
            </a:pPr>
            <a:r>
              <a:rPr lang="en-US" dirty="0" smtClean="0"/>
              <a:t>   	* Bangladesh is a country having total area 147570 </a:t>
            </a:r>
          </a:p>
          <a:p>
            <a:pPr algn="just">
              <a:buNone/>
            </a:pPr>
            <a:r>
              <a:rPr lang="en-US" dirty="0" smtClean="0"/>
              <a:t>        (sq km), 163 million of population ranks number 8. </a:t>
            </a:r>
          </a:p>
          <a:p>
            <a:pPr algn="just">
              <a:buNone/>
            </a:pPr>
            <a:r>
              <a:rPr lang="en-US" dirty="0" smtClean="0"/>
              <a:t>	*About 34.2% people live in urban area. </a:t>
            </a:r>
          </a:p>
          <a:p>
            <a:pPr algn="just">
              <a:buNone/>
            </a:pPr>
            <a:r>
              <a:rPr lang="en-US" dirty="0" smtClean="0"/>
              <a:t>	* Most urban has emerged by the side of river. </a:t>
            </a:r>
          </a:p>
          <a:p>
            <a:pPr algn="just">
              <a:buNone/>
            </a:pPr>
            <a:r>
              <a:rPr lang="en-US" dirty="0" smtClean="0"/>
              <a:t>	* Urban areas are classed into </a:t>
            </a:r>
            <a:r>
              <a:rPr lang="en-US" dirty="0"/>
              <a:t>s</a:t>
            </a:r>
            <a:r>
              <a:rPr lang="en-US" dirty="0" smtClean="0"/>
              <a:t>everal strata known as </a:t>
            </a:r>
          </a:p>
          <a:p>
            <a:pPr algn="just">
              <a:buNone/>
            </a:pPr>
            <a:r>
              <a:rPr lang="en-US" dirty="0" smtClean="0"/>
              <a:t>        divisional town (,8) District town (,64) </a:t>
            </a:r>
            <a:r>
              <a:rPr lang="en-US" dirty="0" err="1" smtClean="0"/>
              <a:t>Upazilia</a:t>
            </a:r>
            <a:r>
              <a:rPr lang="en-US" dirty="0" smtClean="0"/>
              <a:t> (491) </a:t>
            </a:r>
          </a:p>
          <a:p>
            <a:pPr algn="just">
              <a:buNone/>
            </a:pPr>
            <a:r>
              <a:rPr lang="en-US" dirty="0" smtClean="0"/>
              <a:t>        Municipality 326 (category A-156, B-95, C-75) City </a:t>
            </a:r>
          </a:p>
          <a:p>
            <a:pPr algn="just">
              <a:buNone/>
            </a:pPr>
            <a:r>
              <a:rPr lang="en-US" dirty="0" smtClean="0"/>
              <a:t>        corporations)</a:t>
            </a:r>
          </a:p>
          <a:p>
            <a:pPr algn="just">
              <a:buNone/>
            </a:pPr>
            <a:r>
              <a:rPr lang="en-US" dirty="0" smtClean="0"/>
              <a:t>	* Density of population 1126 person (per sq km)</a:t>
            </a:r>
          </a:p>
          <a:p>
            <a:pPr algn="just">
              <a:buNone/>
            </a:pPr>
            <a:r>
              <a:rPr lang="en-US" dirty="0" smtClean="0"/>
              <a:t>     * This township is developed with partial urban facilities.</a:t>
            </a:r>
          </a:p>
          <a:p>
            <a:pPr algn="just">
              <a:buNone/>
            </a:pPr>
            <a:r>
              <a:rPr lang="en-US" dirty="0" smtClean="0"/>
              <a:t>     *Besides of these, rural markets, </a:t>
            </a:r>
            <a:r>
              <a:rPr lang="en-US" dirty="0" err="1" smtClean="0"/>
              <a:t>Bazar</a:t>
            </a:r>
            <a:r>
              <a:rPr lang="en-US" dirty="0" smtClean="0"/>
              <a:t>, Market place   </a:t>
            </a:r>
          </a:p>
          <a:p>
            <a:pPr algn="just">
              <a:buNone/>
            </a:pPr>
            <a:r>
              <a:rPr lang="en-US" dirty="0" smtClean="0"/>
              <a:t>       established as urban habitation in rural areas.</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026" name="Picture 2" descr="G:\Picture-vedio\গাবতলি-সদরঘাট ছবি\100CANON\IMG_0085.JPG"/>
          <p:cNvPicPr>
            <a:picLocks noGrp="1" noChangeAspect="1" noChangeArrowheads="1"/>
          </p:cNvPicPr>
          <p:nvPr>
            <p:ph idx="1"/>
          </p:nvPr>
        </p:nvPicPr>
        <p:blipFill>
          <a:blip r:embed="rId5" cstate="print"/>
          <a:srcRect/>
          <a:stretch>
            <a:fillRect/>
          </a:stretch>
        </p:blipFill>
        <p:spPr bwMode="auto">
          <a:xfrm>
            <a:off x="1177527" y="1600201"/>
            <a:ext cx="6788945" cy="3657600"/>
          </a:xfrm>
          <a:prstGeom prst="rect">
            <a:avLst/>
          </a:prstGeom>
          <a:noFill/>
        </p:spPr>
      </p:pic>
      <p:sp>
        <p:nvSpPr>
          <p:cNvPr id="10" name="Title 1"/>
          <p:cNvSpPr>
            <a:spLocks noGrp="1"/>
          </p:cNvSpPr>
          <p:nvPr>
            <p:ph type="title"/>
          </p:nvPr>
        </p:nvSpPr>
        <p:spPr>
          <a:xfrm>
            <a:off x="457200" y="5181600"/>
            <a:ext cx="8229600" cy="1143000"/>
          </a:xfrm>
        </p:spPr>
        <p:txBody>
          <a:bodyPr/>
          <a:lstStyle/>
          <a:p>
            <a:r>
              <a:rPr lang="en-US" b="1" dirty="0" smtClean="0"/>
              <a:t>Busy commercial river port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normAutofit fontScale="90000"/>
          </a:bodyPr>
          <a:lstStyle/>
          <a:p>
            <a:r>
              <a:rPr lang="en-US" b="1" dirty="0" smtClean="0"/>
              <a:t>Urban rivers</a:t>
            </a:r>
            <a:endParaRPr lang="en-US" b="1" dirty="0"/>
          </a:p>
        </p:txBody>
      </p:sp>
      <p:sp>
        <p:nvSpPr>
          <p:cNvPr id="3" name="Content Placeholder 2"/>
          <p:cNvSpPr>
            <a:spLocks noGrp="1"/>
          </p:cNvSpPr>
          <p:nvPr>
            <p:ph idx="1"/>
          </p:nvPr>
        </p:nvSpPr>
        <p:spPr/>
        <p:txBody>
          <a:bodyPr>
            <a:normAutofit fontScale="85000" lnSpcReduction="10000"/>
          </a:bodyPr>
          <a:lstStyle/>
          <a:p>
            <a:pPr>
              <a:buFont typeface="Arial" charset="0"/>
              <a:buChar char="•"/>
            </a:pPr>
            <a:r>
              <a:rPr lang="en-US" sz="2400" dirty="0" smtClean="0"/>
              <a:t>Dhaka capital city of Bangladesh offers a good case in point. </a:t>
            </a:r>
          </a:p>
          <a:p>
            <a:pPr>
              <a:buFont typeface="Arial" charset="0"/>
              <a:buChar char="•"/>
            </a:pPr>
            <a:r>
              <a:rPr lang="en-US" sz="2400" dirty="0" smtClean="0"/>
              <a:t>Dhaka is a urban habitation with people about 12 million.</a:t>
            </a:r>
          </a:p>
          <a:p>
            <a:pPr>
              <a:buFont typeface="Arial" charset="0"/>
              <a:buChar char="•"/>
            </a:pPr>
            <a:r>
              <a:rPr lang="en-US" sz="2400" dirty="0" smtClean="0"/>
              <a:t>Demand of urban land is sky rocketing.</a:t>
            </a:r>
          </a:p>
          <a:p>
            <a:pPr>
              <a:buFont typeface="Arial" charset="0"/>
              <a:buChar char="•"/>
            </a:pPr>
            <a:r>
              <a:rPr lang="en-US" sz="2400" dirty="0" smtClean="0"/>
              <a:t>Dhaka welcome nearly half-a-million rural to urban migrants every year.</a:t>
            </a:r>
          </a:p>
          <a:p>
            <a:pPr>
              <a:buFont typeface="Arial" charset="0"/>
              <a:buChar char="•"/>
            </a:pPr>
            <a:r>
              <a:rPr lang="en-US" sz="2400" dirty="0" smtClean="0"/>
              <a:t>Encircled by four running river </a:t>
            </a:r>
            <a:r>
              <a:rPr lang="en-US" sz="2400" dirty="0" err="1" smtClean="0"/>
              <a:t>Burigangh</a:t>
            </a:r>
            <a:r>
              <a:rPr lang="en-US" sz="2400" dirty="0" smtClean="0"/>
              <a:t>, </a:t>
            </a:r>
            <a:r>
              <a:rPr lang="en-US" sz="2400" dirty="0" err="1" smtClean="0"/>
              <a:t>Turag</a:t>
            </a:r>
            <a:r>
              <a:rPr lang="en-US" sz="2400" dirty="0" smtClean="0"/>
              <a:t>, </a:t>
            </a:r>
            <a:r>
              <a:rPr lang="en-US" sz="2400" dirty="0" err="1" smtClean="0"/>
              <a:t>Bhalu</a:t>
            </a:r>
            <a:r>
              <a:rPr lang="en-US" sz="2400" dirty="0" smtClean="0"/>
              <a:t>, </a:t>
            </a:r>
            <a:r>
              <a:rPr lang="en-US" sz="2400" dirty="0" err="1" smtClean="0"/>
              <a:t>Shitalakhya</a:t>
            </a:r>
            <a:r>
              <a:rPr lang="en-US" sz="2400" dirty="0" smtClean="0"/>
              <a:t> </a:t>
            </a:r>
            <a:r>
              <a:rPr lang="en-US" sz="2400" dirty="0" err="1" smtClean="0"/>
              <a:t>Dalswari</a:t>
            </a:r>
            <a:r>
              <a:rPr lang="en-US" sz="2400" dirty="0" smtClean="0"/>
              <a:t> (declared as ecologically critical area-ECA)</a:t>
            </a:r>
          </a:p>
          <a:p>
            <a:pPr>
              <a:buFont typeface="Arial" charset="0"/>
              <a:buChar char="•"/>
            </a:pPr>
            <a:r>
              <a:rPr lang="en-US" sz="2400" dirty="0" smtClean="0"/>
              <a:t>Consist of I Go wards, 52 wards does not any open space (Parks, play grounds)</a:t>
            </a:r>
          </a:p>
          <a:p>
            <a:pPr>
              <a:buFont typeface="Arial" charset="0"/>
              <a:buChar char="•"/>
            </a:pPr>
            <a:r>
              <a:rPr lang="en-US" sz="2400" dirty="0" smtClean="0"/>
              <a:t>36 wards have some open space only 0.01 acre to 0.21 acre per 1000 population.</a:t>
            </a:r>
          </a:p>
          <a:p>
            <a:pPr>
              <a:buFont typeface="Arial" charset="0"/>
              <a:buChar char="•"/>
            </a:pPr>
            <a:r>
              <a:rPr lang="en-US" sz="2400" dirty="0" smtClean="0"/>
              <a:t>Dhaka open space only 14.5 percent (Minimum requirement 25% of total urban land area)</a:t>
            </a:r>
          </a:p>
          <a:p>
            <a:pPr>
              <a:buFont typeface="Arial" charset="0"/>
              <a:buChar char="•"/>
            </a:pPr>
            <a:r>
              <a:rPr lang="en-US" sz="2400" dirty="0" smtClean="0"/>
              <a:t>Dhaka city seems  self isolated few social islands (</a:t>
            </a:r>
            <a:r>
              <a:rPr lang="en-US" sz="2400" dirty="0" err="1" smtClean="0"/>
              <a:t>gulshan</a:t>
            </a:r>
            <a:r>
              <a:rPr lang="en-US" sz="2400" dirty="0" smtClean="0"/>
              <a:t>, </a:t>
            </a:r>
            <a:r>
              <a:rPr lang="en-US" sz="2400" dirty="0" err="1" smtClean="0"/>
              <a:t>Banani</a:t>
            </a:r>
            <a:r>
              <a:rPr lang="en-US" sz="2400" dirty="0" smtClean="0"/>
              <a:t>, </a:t>
            </a:r>
            <a:r>
              <a:rPr lang="en-US" sz="2400" dirty="0" err="1" smtClean="0"/>
              <a:t>Dhanmondi</a:t>
            </a:r>
            <a:r>
              <a:rPr lang="en-US" sz="2400" dirty="0" smtClean="0"/>
              <a:t>, </a:t>
            </a:r>
            <a:r>
              <a:rPr lang="en-US" sz="2400" dirty="0" err="1" smtClean="0"/>
              <a:t>Baridara</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14</a:t>
            </a:fld>
            <a:endParaRPr lang="en-US"/>
          </a:p>
        </p:txBody>
      </p:sp>
      <p:pic>
        <p:nvPicPr>
          <p:cNvPr id="1026" name="Picture 2" descr="G:\Picture-vedio\Pictures\Jan 14\WP_20160827_11_11_29_Pro.jpg"/>
          <p:cNvPicPr>
            <a:picLocks noGrp="1" noChangeAspect="1" noChangeArrowheads="1"/>
          </p:cNvPicPr>
          <p:nvPr>
            <p:ph idx="1"/>
          </p:nvPr>
        </p:nvPicPr>
        <p:blipFill>
          <a:blip r:embed="rId2" cstate="print"/>
          <a:srcRect/>
          <a:stretch>
            <a:fillRect/>
          </a:stretch>
        </p:blipFill>
        <p:spPr bwMode="auto">
          <a:xfrm>
            <a:off x="548922" y="1600201"/>
            <a:ext cx="8046156" cy="39624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5486400"/>
            <a:ext cx="8229600" cy="1143000"/>
          </a:xfrm>
        </p:spPr>
        <p:txBody>
          <a:bodyPr>
            <a:noAutofit/>
          </a:bodyPr>
          <a:lstStyle/>
          <a:p>
            <a:r>
              <a:rPr lang="en-US" sz="2800" b="1" dirty="0" smtClean="0"/>
              <a:t>Increasing style of sand filling of the river shore.</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dirty="0" smtClean="0"/>
              <a:t>Rivers are being illegally occupied</a:t>
            </a:r>
            <a:endParaRPr lang="en-US" dirty="0"/>
          </a:p>
        </p:txBody>
      </p:sp>
      <p:sp>
        <p:nvSpPr>
          <p:cNvPr id="3" name="Content Placeholder 2"/>
          <p:cNvSpPr>
            <a:spLocks noGrp="1"/>
          </p:cNvSpPr>
          <p:nvPr>
            <p:ph idx="1"/>
          </p:nvPr>
        </p:nvSpPr>
        <p:spPr>
          <a:xfrm>
            <a:off x="457200" y="2590800"/>
            <a:ext cx="8229600" cy="3535363"/>
          </a:xfrm>
        </p:spPr>
        <p:txBody>
          <a:bodyPr>
            <a:normAutofit fontScale="92500"/>
          </a:bodyPr>
          <a:lstStyle/>
          <a:p>
            <a:pPr algn="just">
              <a:buNone/>
            </a:pPr>
            <a:r>
              <a:rPr lang="en-US" dirty="0" smtClean="0"/>
              <a:t>	Habitation under way of extension unplanned &amp; un governed. River shore/bed filled, silt &amp; diverted</a:t>
            </a:r>
          </a:p>
          <a:p>
            <a:pPr algn="just">
              <a:buNone/>
            </a:pPr>
            <a:r>
              <a:rPr lang="en-US" dirty="0" smtClean="0"/>
              <a:t>	Fully absence of model urban design for future </a:t>
            </a:r>
          </a:p>
          <a:p>
            <a:pPr algn="just">
              <a:buNone/>
            </a:pPr>
            <a:r>
              <a:rPr lang="en-US" dirty="0" smtClean="0"/>
              <a:t>	Dhaka </a:t>
            </a:r>
            <a:r>
              <a:rPr lang="en-US" dirty="0" err="1" smtClean="0"/>
              <a:t>fux</a:t>
            </a:r>
            <a:r>
              <a:rPr lang="en-US" dirty="0" smtClean="0"/>
              <a:t> amid 4 critical transitions: Industry, Urbanization, young demography &amp; mobile technology. </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16</a:t>
            </a:fld>
            <a:endParaRPr lang="en-US"/>
          </a:p>
        </p:txBody>
      </p:sp>
      <p:pic>
        <p:nvPicPr>
          <p:cNvPr id="3074" name="Picture 2" descr="G:\Picture-vedio\Pictures\Jan 14\WP_20160827_10_57_30_Pro.jpg"/>
          <p:cNvPicPr>
            <a:picLocks noGrp="1" noChangeAspect="1" noChangeArrowheads="1"/>
          </p:cNvPicPr>
          <p:nvPr>
            <p:ph idx="1"/>
          </p:nvPr>
        </p:nvPicPr>
        <p:blipFill>
          <a:blip r:embed="rId2" cstate="print"/>
          <a:srcRect/>
          <a:stretch>
            <a:fillRect/>
          </a:stretch>
        </p:blipFill>
        <p:spPr bwMode="auto">
          <a:xfrm>
            <a:off x="548922" y="1600201"/>
            <a:ext cx="8046156" cy="38100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17</a:t>
            </a:fld>
            <a:endParaRPr lang="en-US"/>
          </a:p>
        </p:txBody>
      </p:sp>
      <p:pic>
        <p:nvPicPr>
          <p:cNvPr id="4098" name="Picture 2" descr="G:\Picture-vedio\Pictures\Jan 14\WP_20160827_11_10_28_Pro.jpg"/>
          <p:cNvPicPr>
            <a:picLocks noGrp="1" noChangeAspect="1" noChangeArrowheads="1"/>
          </p:cNvPicPr>
          <p:nvPr>
            <p:ph idx="1"/>
          </p:nvPr>
        </p:nvPicPr>
        <p:blipFill>
          <a:blip r:embed="rId2" cstate="print"/>
          <a:srcRect/>
          <a:stretch>
            <a:fillRect/>
          </a:stretch>
        </p:blipFill>
        <p:spPr bwMode="auto">
          <a:xfrm>
            <a:off x="548922" y="1600201"/>
            <a:ext cx="8046156" cy="36576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b="1" dirty="0" smtClean="0"/>
              <a:t>Status of urban river</a:t>
            </a:r>
            <a:endParaRPr lang="en-US" b="1" dirty="0"/>
          </a:p>
        </p:txBody>
      </p:sp>
      <p:sp>
        <p:nvSpPr>
          <p:cNvPr id="3" name="Content Placeholder 2"/>
          <p:cNvSpPr>
            <a:spLocks noGrp="1"/>
          </p:cNvSpPr>
          <p:nvPr>
            <p:ph idx="1"/>
          </p:nvPr>
        </p:nvSpPr>
        <p:spPr>
          <a:xfrm>
            <a:off x="457200" y="2286000"/>
            <a:ext cx="8229600" cy="3840163"/>
          </a:xfrm>
        </p:spPr>
        <p:txBody>
          <a:bodyPr>
            <a:normAutofit fontScale="92500" lnSpcReduction="10000"/>
          </a:bodyPr>
          <a:lstStyle/>
          <a:p>
            <a:pPr algn="just">
              <a:buNone/>
            </a:pPr>
            <a:r>
              <a:rPr lang="en-US" dirty="0" smtClean="0"/>
              <a:t>*   </a:t>
            </a:r>
            <a:r>
              <a:rPr lang="en-US" sz="2600" dirty="0" smtClean="0"/>
              <a:t>Historically Bangladeshi people love to stay with river.</a:t>
            </a:r>
          </a:p>
          <a:p>
            <a:pPr algn="just">
              <a:buNone/>
            </a:pPr>
            <a:r>
              <a:rPr lang="en-US" sz="2600" dirty="0" smtClean="0"/>
              <a:t>    Economic, Societal, Cultural &amp; Religions norms values, beliefs are revolved on the rivers systems.</a:t>
            </a:r>
          </a:p>
          <a:p>
            <a:pPr algn="just">
              <a:buFont typeface="Arial" charset="0"/>
              <a:buChar char="•"/>
            </a:pPr>
            <a:r>
              <a:rPr lang="en-US" sz="2600" dirty="0" smtClean="0"/>
              <a:t>Usually people love to live by the side of river</a:t>
            </a:r>
          </a:p>
          <a:p>
            <a:pPr algn="just">
              <a:buFont typeface="Arial" charset="0"/>
              <a:buChar char="•"/>
            </a:pPr>
            <a:r>
              <a:rPr lang="en-US" sz="2600" dirty="0" smtClean="0"/>
              <a:t>River makes their life easy to provide dependable livelihood, communication &amp; religions practices.</a:t>
            </a:r>
          </a:p>
          <a:p>
            <a:pPr algn="just">
              <a:buFont typeface="Arial" charset="0"/>
              <a:buChar char="•"/>
            </a:pPr>
            <a:r>
              <a:rPr lang="en-US" sz="2600" dirty="0" smtClean="0"/>
              <a:t>Each Urban area densely populated by 2000-3000 people in one square kilometer. Where as general density is 1126 person per km. </a:t>
            </a:r>
          </a:p>
          <a:p>
            <a:pPr algn="just">
              <a:buFont typeface="Arial" charset="0"/>
              <a:buChar char="•"/>
            </a:pPr>
            <a:r>
              <a:rPr lang="en-US" sz="2600" dirty="0" smtClean="0"/>
              <a:t>Most of activities rolls on the river by the Urban people. </a:t>
            </a:r>
          </a:p>
          <a:p>
            <a:pPr>
              <a:buNone/>
            </a:pP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6248400"/>
            <a:ext cx="2348343" cy="609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19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074" name="Picture 2" descr="G:\Picture-vedio\গাবতলি-সদরঘাট ছবি\100CANON\IMG_0121.JPG"/>
          <p:cNvPicPr>
            <a:picLocks noGrp="1" noChangeAspect="1" noChangeArrowheads="1"/>
          </p:cNvPicPr>
          <p:nvPr>
            <p:ph idx="1"/>
          </p:nvPr>
        </p:nvPicPr>
        <p:blipFill>
          <a:blip r:embed="rId5" cstate="print"/>
          <a:srcRect/>
          <a:stretch>
            <a:fillRect/>
          </a:stretch>
        </p:blipFill>
        <p:spPr bwMode="auto">
          <a:xfrm>
            <a:off x="1177527" y="1600201"/>
            <a:ext cx="6788945" cy="3810000"/>
          </a:xfrm>
          <a:prstGeom prst="rect">
            <a:avLst/>
          </a:prstGeom>
          <a:noFill/>
        </p:spPr>
      </p:pic>
      <p:sp>
        <p:nvSpPr>
          <p:cNvPr id="10" name="Title 1"/>
          <p:cNvSpPr>
            <a:spLocks noGrp="1"/>
          </p:cNvSpPr>
          <p:nvPr>
            <p:ph type="title"/>
          </p:nvPr>
        </p:nvSpPr>
        <p:spPr>
          <a:xfrm>
            <a:off x="457200" y="5486400"/>
            <a:ext cx="8229600" cy="762000"/>
          </a:xfrm>
        </p:spPr>
        <p:txBody>
          <a:bodyPr>
            <a:normAutofit/>
          </a:bodyPr>
          <a:lstStyle/>
          <a:p>
            <a:r>
              <a:rPr lang="en-US" sz="4000" b="1" dirty="0" smtClean="0"/>
              <a:t>Extended market place</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43400"/>
          </a:xfrm>
        </p:spPr>
        <p:txBody>
          <a:bodyPr>
            <a:normAutofit fontScale="85000" lnSpcReduction="20000"/>
          </a:bodyPr>
          <a:lstStyle/>
          <a:p>
            <a:pPr algn="just">
              <a:buNone/>
            </a:pPr>
            <a:r>
              <a:rPr lang="en-US" b="1" u="sng" dirty="0" smtClean="0"/>
              <a:t>Presenter: </a:t>
            </a:r>
            <a:r>
              <a:rPr lang="en-US" dirty="0" smtClean="0"/>
              <a:t>Md. </a:t>
            </a:r>
            <a:r>
              <a:rPr lang="en-US" dirty="0" err="1" smtClean="0"/>
              <a:t>Alauddin</a:t>
            </a:r>
            <a:r>
              <a:rPr lang="en-US" dirty="0" smtClean="0"/>
              <a:t>, (Ex civil servant of </a:t>
            </a:r>
            <a:r>
              <a:rPr lang="en-US" dirty="0" err="1" smtClean="0"/>
              <a:t>GOB,Addl</a:t>
            </a:r>
            <a:r>
              <a:rPr lang="en-US" dirty="0" smtClean="0"/>
              <a:t>, DG water </a:t>
            </a:r>
            <a:r>
              <a:rPr lang="en-US" dirty="0" err="1" smtClean="0"/>
              <a:t>Devt</a:t>
            </a:r>
            <a:r>
              <a:rPr lang="en-US" dirty="0" smtClean="0"/>
              <a:t>. Board, CEO, Dhaka City Corporation, Joint Secy. MOS, </a:t>
            </a:r>
            <a:r>
              <a:rPr lang="en-US" dirty="0" err="1" smtClean="0"/>
              <a:t>Addl</a:t>
            </a:r>
            <a:r>
              <a:rPr lang="en-US" dirty="0" smtClean="0"/>
              <a:t>, </a:t>
            </a:r>
            <a:r>
              <a:rPr lang="en-US" dirty="0" err="1" smtClean="0"/>
              <a:t>secy</a:t>
            </a:r>
            <a:r>
              <a:rPr lang="en-US" dirty="0" smtClean="0"/>
              <a:t> (MOS), </a:t>
            </a:r>
            <a:r>
              <a:rPr lang="en-US" dirty="0" err="1" smtClean="0"/>
              <a:t>Currantly</a:t>
            </a:r>
            <a:r>
              <a:rPr lang="en-US" dirty="0" smtClean="0"/>
              <a:t> Fulltime Member, National River Conservation Commission, Ministry of Shipping, Government of Bangladesh.</a:t>
            </a:r>
          </a:p>
          <a:p>
            <a:pPr algn="just">
              <a:buNone/>
            </a:pPr>
            <a:endParaRPr lang="en-US" dirty="0" smtClean="0"/>
          </a:p>
          <a:p>
            <a:pPr algn="just">
              <a:buNone/>
            </a:pPr>
            <a:r>
              <a:rPr lang="en-US" b="1" u="sng" dirty="0" smtClean="0"/>
              <a:t>Scope of work</a:t>
            </a:r>
            <a:r>
              <a:rPr lang="en-US" b="1" dirty="0" smtClean="0"/>
              <a:t>:  </a:t>
            </a:r>
            <a:r>
              <a:rPr lang="en-US" dirty="0" smtClean="0"/>
              <a:t>Coordination, recommendation, monitoring the activities of the Ministry, Division Govt. Departments, Agencies related to conservation and protection river from pollution, illegal occupation, grabbing and abuses of water bodies including wetland, swamps, coast etc.</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20</a:t>
            </a:fld>
            <a:endParaRPr lang="en-US"/>
          </a:p>
        </p:txBody>
      </p:sp>
      <p:sp>
        <p:nvSpPr>
          <p:cNvPr id="5" name="Title 1"/>
          <p:cNvSpPr txBox="1">
            <a:spLocks/>
          </p:cNvSpPr>
          <p:nvPr/>
        </p:nvSpPr>
        <p:spPr>
          <a:xfrm>
            <a:off x="457200" y="990600"/>
            <a:ext cx="82296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Problems of Urban Rivers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pic>
        <p:nvPicPr>
          <p:cNvPr id="4098" name="Picture 2" descr="G:\Picture-vedio\গাবতলি-সদরঘাট ছবি\100CANON\IMG_0223.JPG"/>
          <p:cNvPicPr>
            <a:picLocks noGrp="1" noChangeAspect="1" noChangeArrowheads="1"/>
          </p:cNvPicPr>
          <p:nvPr>
            <p:ph idx="1"/>
          </p:nvPr>
        </p:nvPicPr>
        <p:blipFill>
          <a:blip r:embed="rId5" cstate="print"/>
          <a:srcRect/>
          <a:stretch>
            <a:fillRect/>
          </a:stretch>
        </p:blipFill>
        <p:spPr bwMode="auto">
          <a:xfrm>
            <a:off x="1177527" y="1981201"/>
            <a:ext cx="6788945" cy="3352800"/>
          </a:xfrm>
          <a:prstGeom prst="rect">
            <a:avLst/>
          </a:prstGeom>
          <a:noFill/>
        </p:spPr>
      </p:pic>
      <p:sp>
        <p:nvSpPr>
          <p:cNvPr id="10" name="Title 1"/>
          <p:cNvSpPr>
            <a:spLocks noGrp="1"/>
          </p:cNvSpPr>
          <p:nvPr>
            <p:ph type="title"/>
          </p:nvPr>
        </p:nvSpPr>
        <p:spPr>
          <a:xfrm>
            <a:off x="457200" y="5257800"/>
            <a:ext cx="8229600" cy="1143000"/>
          </a:xfrm>
        </p:spPr>
        <p:txBody>
          <a:bodyPr>
            <a:normAutofit/>
          </a:bodyPr>
          <a:lstStyle/>
          <a:p>
            <a:r>
              <a:rPr lang="en-US" sz="3200" b="1" dirty="0" smtClean="0"/>
              <a:t>Process of occupation by local people</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2067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5122" name="Picture 2" descr="G:\Picture-vedio\গাবতলি-সদরঘাট ছবি\100CANON\IMG_0141.JPG"/>
          <p:cNvPicPr>
            <a:picLocks noGrp="1" noChangeAspect="1" noChangeArrowheads="1"/>
          </p:cNvPicPr>
          <p:nvPr>
            <p:ph idx="1"/>
          </p:nvPr>
        </p:nvPicPr>
        <p:blipFill>
          <a:blip r:embed="rId5" cstate="print"/>
          <a:srcRect/>
          <a:stretch>
            <a:fillRect/>
          </a:stretch>
        </p:blipFill>
        <p:spPr bwMode="auto">
          <a:xfrm>
            <a:off x="1177527" y="1600201"/>
            <a:ext cx="6788945" cy="3810000"/>
          </a:xfrm>
          <a:prstGeom prst="rect">
            <a:avLst/>
          </a:prstGeom>
          <a:noFill/>
        </p:spPr>
      </p:pic>
      <p:sp>
        <p:nvSpPr>
          <p:cNvPr id="10" name="Title 1"/>
          <p:cNvSpPr>
            <a:spLocks noGrp="1"/>
          </p:cNvSpPr>
          <p:nvPr>
            <p:ph type="title"/>
          </p:nvPr>
        </p:nvSpPr>
        <p:spPr>
          <a:xfrm>
            <a:off x="457200" y="5410200"/>
            <a:ext cx="8229600" cy="1143000"/>
          </a:xfrm>
        </p:spPr>
        <p:txBody>
          <a:bodyPr>
            <a:normAutofit/>
          </a:bodyPr>
          <a:lstStyle/>
          <a:p>
            <a:r>
              <a:rPr lang="en-US" sz="3600" b="1" dirty="0" smtClean="0"/>
              <a:t>A big heap of residues of hides</a:t>
            </a:r>
            <a:endParaRPr lang="en-US" sz="3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2067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6146" name="Picture 2" descr="G:\Picture-vedio\গাবতলি-সদরঘাট ছবি\100CANON\IMG_0145.JPG"/>
          <p:cNvPicPr>
            <a:picLocks noGrp="1" noChangeAspect="1" noChangeArrowheads="1"/>
          </p:cNvPicPr>
          <p:nvPr>
            <p:ph idx="1"/>
          </p:nvPr>
        </p:nvPicPr>
        <p:blipFill>
          <a:blip r:embed="rId5" cstate="print"/>
          <a:srcRect/>
          <a:stretch>
            <a:fillRect/>
          </a:stretch>
        </p:blipFill>
        <p:spPr bwMode="auto">
          <a:xfrm>
            <a:off x="1177527" y="1600201"/>
            <a:ext cx="6788945" cy="3886200"/>
          </a:xfrm>
          <a:prstGeom prst="rect">
            <a:avLst/>
          </a:prstGeom>
          <a:noFill/>
        </p:spPr>
      </p:pic>
      <p:sp>
        <p:nvSpPr>
          <p:cNvPr id="12" name="Title 1"/>
          <p:cNvSpPr txBox="1">
            <a:spLocks/>
          </p:cNvSpPr>
          <p:nvPr/>
        </p:nvSpPr>
        <p:spPr>
          <a:xfrm>
            <a:off x="457200" y="5410200"/>
            <a:ext cx="8229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atin typeface="+mj-lt"/>
                <a:ea typeface="+mj-ea"/>
                <a:cs typeface="+mj-cs"/>
              </a:rPr>
              <a:t>Chemical waste of tannery in water body</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lstStyle/>
          <a:p>
            <a:r>
              <a:rPr lang="en-US" b="1" dirty="0" smtClean="0"/>
              <a:t>Problems of Urban Rivers</a:t>
            </a:r>
            <a:endParaRPr lang="en-US" b="1" dirty="0"/>
          </a:p>
        </p:txBody>
      </p:sp>
      <p:sp>
        <p:nvSpPr>
          <p:cNvPr id="3" name="Content Placeholder 2"/>
          <p:cNvSpPr>
            <a:spLocks noGrp="1"/>
          </p:cNvSpPr>
          <p:nvPr>
            <p:ph idx="1"/>
          </p:nvPr>
        </p:nvSpPr>
        <p:spPr>
          <a:xfrm>
            <a:off x="457200" y="2057400"/>
            <a:ext cx="8229600" cy="4068763"/>
          </a:xfrm>
        </p:spPr>
        <p:txBody>
          <a:bodyPr>
            <a:normAutofit fontScale="70000" lnSpcReduction="20000"/>
          </a:bodyPr>
          <a:lstStyle/>
          <a:p>
            <a:pPr algn="just"/>
            <a:r>
              <a:rPr lang="en-US" dirty="0" smtClean="0"/>
              <a:t>Urban rivers under serious Threat to intrusion, illegal occupation, grabbing by Local miscreants using power structure.</a:t>
            </a:r>
          </a:p>
          <a:p>
            <a:pPr algn="just"/>
            <a:r>
              <a:rPr lang="en-US" dirty="0" smtClean="0"/>
              <a:t>Rivers used for illegal commerce, fishing communication &amp; sadly used as dustbin for urban and chemical waste. </a:t>
            </a:r>
          </a:p>
          <a:p>
            <a:pPr algn="just"/>
            <a:r>
              <a:rPr lang="en-US" dirty="0" smtClean="0"/>
              <a:t>Factory, workshop, marine transport/water vehicles chemical solid/</a:t>
            </a:r>
            <a:r>
              <a:rPr lang="en-US" dirty="0" err="1" smtClean="0"/>
              <a:t>liquied</a:t>
            </a:r>
            <a:r>
              <a:rPr lang="en-US" dirty="0" smtClean="0"/>
              <a:t> waste are drained out in to river.</a:t>
            </a:r>
          </a:p>
          <a:p>
            <a:pPr algn="just"/>
            <a:r>
              <a:rPr lang="en-US" dirty="0" smtClean="0"/>
              <a:t>Household waste, sewerage of locality, medical waste are dumped into the river.</a:t>
            </a:r>
          </a:p>
          <a:p>
            <a:pPr algn="just"/>
            <a:r>
              <a:rPr lang="en-US" dirty="0" smtClean="0"/>
              <a:t>Due to multiple, malpractices </a:t>
            </a:r>
            <a:r>
              <a:rPr lang="en-US" dirty="0" err="1" smtClean="0"/>
              <a:t>behaviour</a:t>
            </a:r>
            <a:r>
              <a:rPr lang="en-US" dirty="0" smtClean="0"/>
              <a:t> of urban people rivers become drain of waste water chemical waste Industrial pollutant</a:t>
            </a:r>
          </a:p>
          <a:p>
            <a:pPr algn="just"/>
            <a:r>
              <a:rPr lang="en-US" dirty="0" smtClean="0"/>
              <a:t>Rivers are badly shortage Environmental quality standard (EQS)</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Bad smell, toxic gas, grievous and grisly position of river wound the people (child, youth, olds)</a:t>
            </a:r>
          </a:p>
          <a:p>
            <a:pPr algn="just"/>
            <a:r>
              <a:rPr lang="en-US" dirty="0" smtClean="0"/>
              <a:t>Water turns poison, PH, BOD, OD, TO, TDS, DO comes out of standard, biodiversity is </a:t>
            </a:r>
            <a:r>
              <a:rPr lang="en-US" dirty="0" err="1" smtClean="0"/>
              <a:t>disappead</a:t>
            </a:r>
            <a:r>
              <a:rPr lang="en-US" dirty="0" smtClean="0"/>
              <a:t>,</a:t>
            </a:r>
          </a:p>
          <a:p>
            <a:pPr algn="just"/>
            <a:r>
              <a:rPr lang="en-US" dirty="0" smtClean="0"/>
              <a:t> means of water transport boat, speed boat, launch steamer are short lived due to chemical waters reaction.</a:t>
            </a:r>
          </a:p>
          <a:p>
            <a:pPr algn="just"/>
            <a:r>
              <a:rPr lang="en-US" dirty="0" smtClean="0"/>
              <a:t>People with river and on river (Fisher man, gypsy, Snake Charmer) boatman, Losing ancestral livelihood &amp; vocation. </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normAutofit/>
          </a:bodyPr>
          <a:lstStyle/>
          <a:p>
            <a:r>
              <a:rPr lang="en-US" b="1" dirty="0" smtClean="0"/>
              <a:t>Water Cities</a:t>
            </a:r>
            <a:endParaRPr lang="en-US" b="1" dirty="0"/>
          </a:p>
        </p:txBody>
      </p:sp>
      <p:sp>
        <p:nvSpPr>
          <p:cNvPr id="3" name="Content Placeholder 2"/>
          <p:cNvSpPr>
            <a:spLocks noGrp="1"/>
          </p:cNvSpPr>
          <p:nvPr>
            <p:ph idx="1"/>
          </p:nvPr>
        </p:nvSpPr>
        <p:spPr>
          <a:xfrm>
            <a:off x="457200" y="1981201"/>
            <a:ext cx="8229600" cy="4114800"/>
          </a:xfrm>
        </p:spPr>
        <p:txBody>
          <a:bodyPr>
            <a:normAutofit fontScale="77500" lnSpcReduction="20000"/>
          </a:bodyPr>
          <a:lstStyle/>
          <a:p>
            <a:r>
              <a:rPr lang="en-US" dirty="0" smtClean="0"/>
              <a:t>Water city conception had been started during prehistoric period in </a:t>
            </a:r>
            <a:r>
              <a:rPr lang="en-US" dirty="0" err="1" smtClean="0"/>
              <a:t>Indopak</a:t>
            </a:r>
            <a:r>
              <a:rPr lang="en-US" dirty="0" smtClean="0"/>
              <a:t>  subcontinent.</a:t>
            </a:r>
          </a:p>
          <a:p>
            <a:r>
              <a:rPr lang="en-US" dirty="0" smtClean="0"/>
              <a:t>During reign of </a:t>
            </a:r>
            <a:r>
              <a:rPr lang="en-US" dirty="0" err="1" smtClean="0"/>
              <a:t>Moghul</a:t>
            </a:r>
            <a:r>
              <a:rPr lang="en-US" dirty="0" smtClean="0"/>
              <a:t>, </a:t>
            </a:r>
            <a:r>
              <a:rPr lang="en-US" dirty="0" err="1" smtClean="0"/>
              <a:t>Pathan</a:t>
            </a:r>
            <a:r>
              <a:rPr lang="en-US" dirty="0" smtClean="0"/>
              <a:t>, </a:t>
            </a:r>
            <a:r>
              <a:rPr lang="en-US" dirty="0" err="1" smtClean="0"/>
              <a:t>Afgan</a:t>
            </a:r>
            <a:r>
              <a:rPr lang="en-US" dirty="0" smtClean="0"/>
              <a:t>, </a:t>
            </a:r>
            <a:r>
              <a:rPr lang="en-US" dirty="0" err="1" smtClean="0"/>
              <a:t>Sen</a:t>
            </a:r>
            <a:r>
              <a:rPr lang="en-US" dirty="0" smtClean="0"/>
              <a:t>, Gupta Monarchs preferred river site as centre of excellence for all their </a:t>
            </a:r>
            <a:r>
              <a:rPr lang="en-US" dirty="0" err="1" smtClean="0"/>
              <a:t>warefare</a:t>
            </a:r>
            <a:r>
              <a:rPr lang="en-US" dirty="0" smtClean="0"/>
              <a:t>, administrative ,judicial &amp; Revenue collection activities.</a:t>
            </a:r>
          </a:p>
          <a:p>
            <a:r>
              <a:rPr lang="en-US" dirty="0" smtClean="0"/>
              <a:t>Consequently the East Indian company , the prince, emperor and local rulers, land lords, </a:t>
            </a:r>
            <a:r>
              <a:rPr lang="en-US" dirty="0" err="1"/>
              <a:t>g</a:t>
            </a:r>
            <a:r>
              <a:rPr lang="en-US" dirty="0" err="1" smtClean="0"/>
              <a:t>aminder</a:t>
            </a:r>
            <a:r>
              <a:rPr lang="en-US" dirty="0" smtClean="0"/>
              <a:t> used to built palace, office club, Bar, play ground, parks by the river ride. </a:t>
            </a:r>
          </a:p>
          <a:p>
            <a:r>
              <a:rPr lang="en-US" dirty="0" smtClean="0"/>
              <a:t>21</a:t>
            </a:r>
            <a:r>
              <a:rPr lang="en-US" baseline="30000" dirty="0" smtClean="0"/>
              <a:t>st</a:t>
            </a:r>
            <a:r>
              <a:rPr lang="en-US" dirty="0" smtClean="0"/>
              <a:t> century put the shoes of past Monarchs  &amp; precedence</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p:spPr>
        <p:txBody>
          <a:bodyPr>
            <a:normAutofit fontScale="70000" lnSpcReduction="20000"/>
          </a:bodyPr>
          <a:lstStyle/>
          <a:p>
            <a:r>
              <a:rPr lang="en-US" dirty="0" smtClean="0"/>
              <a:t>Early 19</a:t>
            </a:r>
            <a:r>
              <a:rPr lang="en-US" baseline="30000" dirty="0" smtClean="0"/>
              <a:t>th</a:t>
            </a:r>
            <a:r>
              <a:rPr lang="en-US" dirty="0" smtClean="0"/>
              <a:t> century  River was the main attraction of ideal residential area </a:t>
            </a:r>
            <a:r>
              <a:rPr lang="en-US" dirty="0" err="1" smtClean="0"/>
              <a:t>Wari</a:t>
            </a:r>
            <a:r>
              <a:rPr lang="en-US" dirty="0" smtClean="0"/>
              <a:t>, </a:t>
            </a:r>
            <a:r>
              <a:rPr lang="en-US" dirty="0" err="1" smtClean="0"/>
              <a:t>Lalbag</a:t>
            </a:r>
            <a:r>
              <a:rPr lang="en-US" dirty="0" smtClean="0"/>
              <a:t>, </a:t>
            </a:r>
            <a:r>
              <a:rPr lang="en-US" dirty="0" err="1" smtClean="0"/>
              <a:t>Islampur</a:t>
            </a:r>
            <a:r>
              <a:rPr lang="en-US" dirty="0" smtClean="0"/>
              <a:t>, </a:t>
            </a:r>
            <a:r>
              <a:rPr lang="en-US" dirty="0" err="1" smtClean="0"/>
              <a:t>Dhanmondi</a:t>
            </a:r>
            <a:r>
              <a:rPr lang="en-US" dirty="0" smtClean="0"/>
              <a:t>. </a:t>
            </a:r>
          </a:p>
          <a:p>
            <a:r>
              <a:rPr lang="en-US" dirty="0" smtClean="0"/>
              <a:t>Place of rest, recreation, walking, diving, fishing.</a:t>
            </a:r>
          </a:p>
          <a:p>
            <a:r>
              <a:rPr lang="en-US" dirty="0" smtClean="0"/>
              <a:t>Literature, Administration ,state decisions, policy, culture, </a:t>
            </a:r>
            <a:r>
              <a:rPr lang="en-US" dirty="0" err="1" smtClean="0"/>
              <a:t>liberature</a:t>
            </a:r>
            <a:r>
              <a:rPr lang="en-US" dirty="0" smtClean="0"/>
              <a:t>, Arts, Music, songs, poetry etc .</a:t>
            </a:r>
          </a:p>
          <a:p>
            <a:r>
              <a:rPr lang="en-US" dirty="0" smtClean="0"/>
              <a:t>Cultivation, nursery, vegetation, supply of water, water sports are </a:t>
            </a:r>
            <a:r>
              <a:rPr lang="en-US" dirty="0" err="1" smtClean="0"/>
              <a:t>organised</a:t>
            </a:r>
            <a:r>
              <a:rPr lang="en-US" dirty="0" smtClean="0"/>
              <a:t> on the rivers site. (</a:t>
            </a:r>
            <a:r>
              <a:rPr lang="en-US" dirty="0" err="1" smtClean="0"/>
              <a:t>Gitanzalli</a:t>
            </a:r>
            <a:r>
              <a:rPr lang="en-US" dirty="0" smtClean="0"/>
              <a:t> –songs of god)</a:t>
            </a:r>
          </a:p>
          <a:p>
            <a:r>
              <a:rPr lang="en-US" dirty="0" smtClean="0"/>
              <a:t>River used to supply drinking water, ways of communication, principal source of water in time of disaster </a:t>
            </a:r>
            <a:r>
              <a:rPr lang="en-US" dirty="0" err="1" smtClean="0"/>
              <a:t>trits</a:t>
            </a:r>
            <a:r>
              <a:rPr lang="en-US" dirty="0" smtClean="0"/>
              <a:t> of womb of rivers.</a:t>
            </a:r>
          </a:p>
          <a:p>
            <a:r>
              <a:rPr lang="en-US" dirty="0" smtClean="0"/>
              <a:t>Rivers considered most graciously eventful site for urban people &amp; ways of journey through landscape.</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27</a:t>
            </a:fld>
            <a:endParaRPr lang="en-US"/>
          </a:p>
        </p:txBody>
      </p:sp>
      <p:pic>
        <p:nvPicPr>
          <p:cNvPr id="2050" name="Picture 2" descr="C:\Users\User\Desktop\ahsanmonjil1.jpg"/>
          <p:cNvPicPr>
            <a:picLocks noGrp="1" noChangeAspect="1" noChangeArrowheads="1"/>
          </p:cNvPicPr>
          <p:nvPr>
            <p:ph idx="1"/>
          </p:nvPr>
        </p:nvPicPr>
        <p:blipFill>
          <a:blip r:embed="rId2" cstate="print"/>
          <a:srcRect/>
          <a:stretch>
            <a:fillRect/>
          </a:stretch>
        </p:blipFill>
        <p:spPr bwMode="auto">
          <a:xfrm>
            <a:off x="457200" y="1600201"/>
            <a:ext cx="8229600" cy="34290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2067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4953000"/>
            <a:ext cx="8229600" cy="1143000"/>
          </a:xfrm>
        </p:spPr>
        <p:txBody>
          <a:bodyPr>
            <a:noAutofit/>
          </a:bodyPr>
          <a:lstStyle/>
          <a:p>
            <a:r>
              <a:rPr lang="en-US" sz="2400" b="1" dirty="0" smtClean="0"/>
              <a:t>Oldest aristocratic river based palace on the </a:t>
            </a:r>
            <a:r>
              <a:rPr lang="en-US" sz="2400" b="1" dirty="0" err="1" smtClean="0"/>
              <a:t>Burigangh</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28</a:t>
            </a:fld>
            <a:endParaRPr lang="en-US"/>
          </a:p>
        </p:txBody>
      </p:sp>
      <p:pic>
        <p:nvPicPr>
          <p:cNvPr id="12290" name="Picture 2" descr="G:\Picture-vedio\টঙ্গি খাল\IMG_20160824_074457.jpg"/>
          <p:cNvPicPr>
            <a:picLocks noGrp="1" noChangeAspect="1" noChangeArrowheads="1"/>
          </p:cNvPicPr>
          <p:nvPr>
            <p:ph idx="1"/>
          </p:nvPr>
        </p:nvPicPr>
        <p:blipFill>
          <a:blip r:embed="rId2" cstate="print"/>
          <a:srcRect/>
          <a:stretch>
            <a:fillRect/>
          </a:stretch>
        </p:blipFill>
        <p:spPr bwMode="auto">
          <a:xfrm>
            <a:off x="1554691" y="1600201"/>
            <a:ext cx="6034617" cy="38100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a:xfrm>
            <a:off x="457200" y="5410200"/>
            <a:ext cx="8229600" cy="838200"/>
          </a:xfrm>
        </p:spPr>
        <p:txBody>
          <a:bodyPr/>
          <a:lstStyle/>
          <a:p>
            <a:r>
              <a:rPr lang="en-US" b="1" dirty="0" smtClean="0"/>
              <a:t>Water people (live on boat)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b="1" dirty="0" smtClean="0"/>
              <a:t>Model of water city</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29</a:t>
            </a:fld>
            <a:endParaRPr lang="en-US"/>
          </a:p>
        </p:txBody>
      </p:sp>
      <p:sp>
        <p:nvSpPr>
          <p:cNvPr id="5" name="Content Placeholder 2"/>
          <p:cNvSpPr>
            <a:spLocks noGrp="1"/>
          </p:cNvSpPr>
          <p:nvPr>
            <p:ph idx="1"/>
          </p:nvPr>
        </p:nvSpPr>
        <p:spPr>
          <a:xfrm>
            <a:off x="457200" y="2057400"/>
            <a:ext cx="8229600" cy="4068763"/>
          </a:xfrm>
        </p:spPr>
        <p:txBody>
          <a:bodyPr>
            <a:normAutofit fontScale="77500" lnSpcReduction="20000"/>
          </a:bodyPr>
          <a:lstStyle/>
          <a:p>
            <a:pPr algn="just">
              <a:buNone/>
            </a:pPr>
            <a:r>
              <a:rPr lang="en-US" dirty="0" smtClean="0"/>
              <a:t>   * Potential source of water supply ensure  </a:t>
            </a:r>
          </a:p>
          <a:p>
            <a:pPr algn="just">
              <a:buNone/>
            </a:pPr>
            <a:r>
              <a:rPr lang="en-US" dirty="0"/>
              <a:t> </a:t>
            </a:r>
            <a:r>
              <a:rPr lang="en-US" dirty="0" smtClean="0"/>
              <a:t>     ecosystem &amp; sustainable natural environment </a:t>
            </a:r>
          </a:p>
          <a:p>
            <a:pPr algn="just">
              <a:buNone/>
            </a:pPr>
            <a:r>
              <a:rPr lang="en-US" dirty="0"/>
              <a:t> </a:t>
            </a:r>
            <a:r>
              <a:rPr lang="en-US" dirty="0" smtClean="0"/>
              <a:t>  * Development of water sensitive community   </a:t>
            </a:r>
          </a:p>
          <a:p>
            <a:pPr algn="just">
              <a:buNone/>
            </a:pPr>
            <a:r>
              <a:rPr lang="en-US" dirty="0"/>
              <a:t> </a:t>
            </a:r>
            <a:r>
              <a:rPr lang="en-US" dirty="0" smtClean="0"/>
              <a:t>      with knowledge, use of water</a:t>
            </a:r>
          </a:p>
          <a:p>
            <a:pPr algn="just">
              <a:buNone/>
            </a:pPr>
            <a:r>
              <a:rPr lang="en-US" dirty="0" smtClean="0"/>
              <a:t>	* Positive conduct to water at home &amp; out of </a:t>
            </a:r>
          </a:p>
          <a:p>
            <a:pPr algn="just">
              <a:buNone/>
            </a:pPr>
            <a:r>
              <a:rPr lang="en-US" dirty="0"/>
              <a:t> </a:t>
            </a:r>
            <a:r>
              <a:rPr lang="en-US" dirty="0" smtClean="0"/>
              <a:t>      home wisely. </a:t>
            </a:r>
          </a:p>
          <a:p>
            <a:pPr algn="just">
              <a:buNone/>
            </a:pPr>
            <a:endParaRPr lang="en-US" sz="400" dirty="0" smtClean="0"/>
          </a:p>
          <a:p>
            <a:pPr algn="just">
              <a:buNone/>
            </a:pPr>
            <a:r>
              <a:rPr lang="en-US" dirty="0"/>
              <a:t> </a:t>
            </a:r>
            <a:r>
              <a:rPr lang="en-US" dirty="0" smtClean="0"/>
              <a:t>   * skilled in management storm water to meet up    </a:t>
            </a:r>
          </a:p>
          <a:p>
            <a:pPr algn="just">
              <a:buNone/>
            </a:pPr>
            <a:r>
              <a:rPr lang="en-US" dirty="0"/>
              <a:t> </a:t>
            </a:r>
            <a:r>
              <a:rPr lang="en-US" dirty="0" smtClean="0"/>
              <a:t>      shortage of water </a:t>
            </a:r>
          </a:p>
          <a:p>
            <a:pPr algn="just">
              <a:buNone/>
            </a:pPr>
            <a:r>
              <a:rPr lang="en-US" dirty="0" smtClean="0"/>
              <a:t>   * keep minimum of town temperature of the urban area,  </a:t>
            </a:r>
          </a:p>
          <a:p>
            <a:pPr algn="just">
              <a:buNone/>
            </a:pPr>
            <a:r>
              <a:rPr lang="en-US" dirty="0" smtClean="0"/>
              <a:t>   * improve cannels health and water body health.</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130531"/>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026" name="Picture 2" descr="C:\Users\User\Desktop\Mainriver.gif"/>
          <p:cNvPicPr>
            <a:picLocks noGrp="1" noChangeAspect="1" noChangeArrowheads="1"/>
          </p:cNvPicPr>
          <p:nvPr>
            <p:ph idx="1"/>
          </p:nvPr>
        </p:nvPicPr>
        <p:blipFill>
          <a:blip r:embed="rId5" cstate="print"/>
          <a:srcRect/>
          <a:stretch>
            <a:fillRect/>
          </a:stretch>
        </p:blipFill>
        <p:spPr bwMode="auto">
          <a:xfrm>
            <a:off x="2860620" y="1219200"/>
            <a:ext cx="3422760" cy="4525963"/>
          </a:xfrm>
          <a:prstGeom prst="rect">
            <a:avLst/>
          </a:prstGeom>
          <a:noFill/>
        </p:spPr>
      </p:pic>
      <p:sp>
        <p:nvSpPr>
          <p:cNvPr id="11" name="Title 1"/>
          <p:cNvSpPr>
            <a:spLocks noGrp="1"/>
          </p:cNvSpPr>
          <p:nvPr>
            <p:ph type="title"/>
          </p:nvPr>
        </p:nvSpPr>
        <p:spPr>
          <a:xfrm>
            <a:off x="457200" y="5715000"/>
            <a:ext cx="8229600" cy="1143000"/>
          </a:xfrm>
        </p:spPr>
        <p:txBody>
          <a:bodyPr/>
          <a:lstStyle/>
          <a:p>
            <a:r>
              <a:rPr lang="en-US" b="1" dirty="0" smtClean="0"/>
              <a:t>Map of Bangladesh</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30</a:t>
            </a:fld>
            <a:endParaRPr lang="en-US"/>
          </a:p>
        </p:txBody>
      </p:sp>
      <p:pic>
        <p:nvPicPr>
          <p:cNvPr id="14338" name="Picture 2" descr="G:\Picture-vedio\গাবতলি-সদরঘাট ছবি\100CANON\IMG_0355.JPG"/>
          <p:cNvPicPr>
            <a:picLocks noGrp="1" noChangeAspect="1" noChangeArrowheads="1"/>
          </p:cNvPicPr>
          <p:nvPr>
            <p:ph idx="1"/>
          </p:nvPr>
        </p:nvPicPr>
        <p:blipFill>
          <a:blip r:embed="rId2" cstate="print"/>
          <a:srcRect/>
          <a:stretch>
            <a:fillRect/>
          </a:stretch>
        </p:blipFill>
        <p:spPr bwMode="auto">
          <a:xfrm>
            <a:off x="1177527" y="1600201"/>
            <a:ext cx="6788945" cy="358140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9" name="TextBox 8"/>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0" name="Straight Connector 9"/>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5181600"/>
            <a:ext cx="8229600" cy="609600"/>
          </a:xfrm>
        </p:spPr>
        <p:txBody>
          <a:bodyPr>
            <a:normAutofit/>
          </a:bodyPr>
          <a:lstStyle/>
          <a:p>
            <a:r>
              <a:rPr lang="en-US" sz="2800" b="1" dirty="0" smtClean="0"/>
              <a:t>(Supplementary passenger communing by small boat)</a:t>
            </a: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noAutofit/>
          </a:bodyPr>
          <a:lstStyle/>
          <a:p>
            <a:r>
              <a:rPr lang="en-US" sz="3200" b="1" dirty="0" smtClean="0"/>
              <a:t>Position of Dhaka city as unplanned water city</a:t>
            </a:r>
            <a:endParaRPr lang="en-US" sz="3200" b="1" dirty="0"/>
          </a:p>
        </p:txBody>
      </p:sp>
      <p:sp>
        <p:nvSpPr>
          <p:cNvPr id="3" name="Content Placeholder 2"/>
          <p:cNvSpPr>
            <a:spLocks noGrp="1"/>
          </p:cNvSpPr>
          <p:nvPr>
            <p:ph idx="1"/>
          </p:nvPr>
        </p:nvSpPr>
        <p:spPr>
          <a:xfrm>
            <a:off x="457200" y="1752600"/>
            <a:ext cx="8229600" cy="4373563"/>
          </a:xfrm>
        </p:spPr>
        <p:txBody>
          <a:bodyPr>
            <a:noAutofit/>
          </a:bodyPr>
          <a:lstStyle/>
          <a:p>
            <a:r>
              <a:rPr lang="en-US" sz="2200" dirty="0" smtClean="0"/>
              <a:t>Within two decades 60% world people will be urban dwellers.</a:t>
            </a:r>
          </a:p>
          <a:p>
            <a:r>
              <a:rPr lang="en-US" sz="2200" dirty="0" smtClean="0"/>
              <a:t>Cities gain on average of 5 million resident every year</a:t>
            </a:r>
          </a:p>
          <a:p>
            <a:r>
              <a:rPr lang="en-US" sz="2200" dirty="0" smtClean="0"/>
              <a:t>Facing challenge of water and sanitation</a:t>
            </a:r>
          </a:p>
          <a:p>
            <a:r>
              <a:rPr lang="en-US" sz="2200" dirty="0" smtClean="0"/>
              <a:t>Urban population will be double by 2030</a:t>
            </a:r>
          </a:p>
          <a:p>
            <a:r>
              <a:rPr lang="en-US" sz="2200" dirty="0" smtClean="0"/>
              <a:t>Every second 2 people add to urban people</a:t>
            </a:r>
          </a:p>
          <a:p>
            <a:r>
              <a:rPr lang="en-US" sz="2200" dirty="0" smtClean="0"/>
              <a:t>Water city vision and model may be declined</a:t>
            </a:r>
          </a:p>
          <a:p>
            <a:r>
              <a:rPr lang="en-US" sz="2200" dirty="0" smtClean="0"/>
              <a:t>Over population, shortage of land, unused &amp; ignorance of urban people </a:t>
            </a:r>
            <a:r>
              <a:rPr lang="en-US" sz="2200" dirty="0" err="1" smtClean="0"/>
              <a:t>dispopularise</a:t>
            </a:r>
            <a:r>
              <a:rPr lang="en-US" sz="2200" dirty="0" smtClean="0"/>
              <a:t> the water.</a:t>
            </a:r>
          </a:p>
          <a:p>
            <a:r>
              <a:rPr lang="en-US" sz="2200" dirty="0" smtClean="0"/>
              <a:t>Nuclear unit of society hamper water city</a:t>
            </a:r>
          </a:p>
          <a:p>
            <a:r>
              <a:rPr lang="en-US" sz="2200" dirty="0" smtClean="0"/>
              <a:t>Climate change may be a  challenge of WC</a:t>
            </a:r>
          </a:p>
          <a:p>
            <a:r>
              <a:rPr lang="en-US" sz="2200" dirty="0" smtClean="0"/>
              <a:t>Natural calamities cause the inconvenience in water</a:t>
            </a:r>
          </a:p>
          <a:p>
            <a:r>
              <a:rPr lang="en-US" sz="2200" dirty="0" smtClean="0"/>
              <a:t>So cannels are  almost disappeared and non traceable   </a:t>
            </a:r>
            <a:endParaRPr lang="en-US" sz="2200"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6324600"/>
            <a:ext cx="1981200" cy="533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a:bodyPr>
          <a:lstStyle/>
          <a:p>
            <a:r>
              <a:rPr lang="en-US" sz="3600" b="1" dirty="0" smtClean="0"/>
              <a:t>How does make it sustainable globally?</a:t>
            </a:r>
            <a:endParaRPr lang="en-US" sz="3600" b="1" dirty="0"/>
          </a:p>
        </p:txBody>
      </p:sp>
      <p:sp>
        <p:nvSpPr>
          <p:cNvPr id="3" name="Content Placeholder 2"/>
          <p:cNvSpPr>
            <a:spLocks noGrp="1"/>
          </p:cNvSpPr>
          <p:nvPr>
            <p:ph idx="1"/>
          </p:nvPr>
        </p:nvSpPr>
        <p:spPr>
          <a:xfrm>
            <a:off x="457200" y="1981200"/>
            <a:ext cx="8229600" cy="4144963"/>
          </a:xfrm>
        </p:spPr>
        <p:txBody>
          <a:bodyPr>
            <a:normAutofit fontScale="85000" lnSpcReduction="20000"/>
          </a:bodyPr>
          <a:lstStyle/>
          <a:p>
            <a:r>
              <a:rPr lang="en-US" dirty="0" smtClean="0"/>
              <a:t>Formulation master plan of WC for all aspirant country.</a:t>
            </a:r>
          </a:p>
          <a:p>
            <a:r>
              <a:rPr lang="en-US" dirty="0" smtClean="0"/>
              <a:t>Model master plan must be </a:t>
            </a:r>
            <a:r>
              <a:rPr lang="en-US" dirty="0" err="1" smtClean="0"/>
              <a:t>discciminated</a:t>
            </a:r>
            <a:r>
              <a:rPr lang="en-US" dirty="0" smtClean="0"/>
              <a:t> to all interest parties.</a:t>
            </a:r>
          </a:p>
          <a:p>
            <a:r>
              <a:rPr lang="en-US" dirty="0" smtClean="0"/>
              <a:t>Involve all stake holders planners, users, policy maker, Architects ,urban designers  in WC progress.</a:t>
            </a:r>
          </a:p>
          <a:p>
            <a:r>
              <a:rPr lang="en-US" dirty="0" smtClean="0"/>
              <a:t>Arrange workshop, discussion, </a:t>
            </a:r>
            <a:r>
              <a:rPr lang="en-US" dirty="0" err="1" smtClean="0"/>
              <a:t>syposiun</a:t>
            </a:r>
            <a:r>
              <a:rPr lang="en-US" dirty="0" smtClean="0"/>
              <a:t> &amp; exchange of view/review, consultation of prime concern persons.</a:t>
            </a:r>
          </a:p>
          <a:p>
            <a:r>
              <a:rPr lang="en-US" dirty="0" smtClean="0"/>
              <a:t>Arrange study tour to the place/country where WC is successfully managed</a:t>
            </a:r>
          </a:p>
          <a:p>
            <a:r>
              <a:rPr lang="en-US" dirty="0" smtClean="0"/>
              <a:t>Show the comparative benefit WC &amp; traditional brick work township.</a:t>
            </a:r>
          </a:p>
          <a:p>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3352800"/>
          </a:xfrm>
        </p:spPr>
        <p:txBody>
          <a:bodyPr>
            <a:normAutofit fontScale="85000" lnSpcReduction="20000"/>
          </a:bodyPr>
          <a:lstStyle/>
          <a:p>
            <a:r>
              <a:rPr lang="en-US" dirty="0" smtClean="0"/>
              <a:t>Development of a community that takes responsibility of WC</a:t>
            </a:r>
          </a:p>
          <a:p>
            <a:r>
              <a:rPr lang="en-US" dirty="0" smtClean="0"/>
              <a:t>Encourage private partnership with Govt. partnership.</a:t>
            </a:r>
          </a:p>
          <a:p>
            <a:r>
              <a:rPr lang="en-US" dirty="0" smtClean="0"/>
              <a:t>Create new facilities sports, water museum, water tourism,</a:t>
            </a:r>
          </a:p>
          <a:p>
            <a:r>
              <a:rPr lang="en-US" dirty="0" smtClean="0"/>
              <a:t>Restoration, maintain river, cannel in the urban area.</a:t>
            </a:r>
          </a:p>
          <a:p>
            <a:r>
              <a:rPr lang="en-US" dirty="0" smtClean="0"/>
              <a:t>Conduct research &amp; study for developing innovative ideas of water cities </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ln>
                  <a:solidFill>
                    <a:srgbClr val="FF0000"/>
                  </a:solidFill>
                </a:ln>
                <a:solidFill>
                  <a:srgbClr val="C00000"/>
                </a:solidFill>
              </a:rPr>
              <a:t>	Dear friends our choice is very simple but possibility is unlimited/endless.</a:t>
            </a:r>
          </a:p>
          <a:p>
            <a:pPr algn="ctr">
              <a:buNone/>
            </a:pPr>
            <a:endParaRPr lang="en-US" dirty="0" smtClean="0">
              <a:ln>
                <a:solidFill>
                  <a:srgbClr val="FF0000"/>
                </a:solidFill>
              </a:ln>
              <a:solidFill>
                <a:srgbClr val="C00000"/>
              </a:solidFill>
            </a:endParaRPr>
          </a:p>
          <a:p>
            <a:pPr algn="ctr">
              <a:buNone/>
            </a:pPr>
            <a:r>
              <a:rPr lang="en-US" dirty="0" smtClean="0">
                <a:ln>
                  <a:solidFill>
                    <a:srgbClr val="FF0000"/>
                  </a:solidFill>
                </a:ln>
                <a:solidFill>
                  <a:srgbClr val="C00000"/>
                </a:solidFill>
              </a:rPr>
              <a:t>	Many Thanks for listening me &amp; knowing my motherland ‘Bangladesh’</a:t>
            </a:r>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34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8200"/>
          </a:xfrm>
        </p:spPr>
        <p:txBody>
          <a:bodyPr/>
          <a:lstStyle/>
          <a:p>
            <a:r>
              <a:rPr lang="en-US" b="1" dirty="0" smtClean="0"/>
              <a:t>National Flag of Bangladesh</a:t>
            </a:r>
            <a:endParaRPr lang="en-US" b="1" dirty="0"/>
          </a:p>
        </p:txBody>
      </p:sp>
      <p:pic>
        <p:nvPicPr>
          <p:cNvPr id="4098" name="Picture 2" descr="C:\Users\User\Desktop\index.png"/>
          <p:cNvPicPr>
            <a:picLocks noGrp="1" noChangeAspect="1" noChangeArrowheads="1"/>
          </p:cNvPicPr>
          <p:nvPr>
            <p:ph idx="1"/>
          </p:nvPr>
        </p:nvPicPr>
        <p:blipFill>
          <a:blip r:embed="rId2" cstate="print"/>
          <a:srcRect/>
          <a:stretch>
            <a:fillRect/>
          </a:stretch>
        </p:blipFill>
        <p:spPr bwMode="auto">
          <a:xfrm>
            <a:off x="1371600" y="2209800"/>
            <a:ext cx="6465965" cy="3581400"/>
          </a:xfrm>
          <a:prstGeom prst="rect">
            <a:avLst/>
          </a:prstGeom>
          <a:noFill/>
        </p:spPr>
      </p:pic>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0"/>
            <a:ext cx="5334000" cy="1143000"/>
          </a:xfrm>
        </p:spPr>
        <p:txBody>
          <a:bodyPr>
            <a:normAutofit fontScale="90000"/>
          </a:bodyPr>
          <a:lstStyle/>
          <a:p>
            <a:r>
              <a:rPr lang="en-US" sz="3600" b="1" dirty="0" smtClean="0"/>
              <a:t>Father of the Nation </a:t>
            </a:r>
            <a:br>
              <a:rPr lang="en-US" sz="3600" b="1" dirty="0" smtClean="0"/>
            </a:br>
            <a:endParaRPr lang="en-US" sz="3600" b="1" dirty="0"/>
          </a:p>
        </p:txBody>
      </p:sp>
      <p:pic>
        <p:nvPicPr>
          <p:cNvPr id="1026" name="Picture 2" descr="C:\Users\User\Desktop\2016-08-16_bss-49_257989.jpg"/>
          <p:cNvPicPr>
            <a:picLocks noGrp="1" noChangeAspect="1" noChangeArrowheads="1"/>
          </p:cNvPicPr>
          <p:nvPr>
            <p:ph idx="1"/>
          </p:nvPr>
        </p:nvPicPr>
        <p:blipFill>
          <a:blip r:embed="rId2" cstate="print"/>
          <a:srcRect/>
          <a:stretch>
            <a:fillRect/>
          </a:stretch>
        </p:blipFill>
        <p:spPr bwMode="auto">
          <a:xfrm>
            <a:off x="2895600" y="2209800"/>
            <a:ext cx="2819400" cy="3571240"/>
          </a:xfrm>
          <a:prstGeom prst="rect">
            <a:avLst/>
          </a:prstGeom>
          <a:noFill/>
        </p:spPr>
      </p:pic>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0" y="5867401"/>
            <a:ext cx="6629400" cy="461665"/>
          </a:xfrm>
          <a:prstGeom prst="rect">
            <a:avLst/>
          </a:prstGeom>
        </p:spPr>
        <p:txBody>
          <a:bodyPr wrap="square">
            <a:spAutoFit/>
          </a:bodyPr>
          <a:lstStyle/>
          <a:p>
            <a:r>
              <a:rPr lang="en-US" sz="2400" b="1" dirty="0" err="1" smtClean="0"/>
              <a:t>Bangabandhu</a:t>
            </a:r>
            <a:r>
              <a:rPr lang="en-US" sz="2400" b="1" dirty="0" smtClean="0"/>
              <a:t> Sheikh </a:t>
            </a:r>
            <a:r>
              <a:rPr lang="en-US" sz="2400" b="1" dirty="0" err="1" smtClean="0"/>
              <a:t>Mujibur</a:t>
            </a:r>
            <a:r>
              <a:rPr lang="en-US" sz="2400" b="1" dirty="0" smtClean="0"/>
              <a:t> </a:t>
            </a:r>
            <a:r>
              <a:rPr lang="en-US" sz="2400" b="1" dirty="0" err="1" smtClean="0"/>
              <a:t>Rahman</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066800"/>
          </a:xfrm>
        </p:spPr>
        <p:txBody>
          <a:bodyPr>
            <a:normAutofit fontScale="90000"/>
          </a:bodyPr>
          <a:lstStyle/>
          <a:p>
            <a:r>
              <a:rPr lang="en-US" b="1" dirty="0" err="1" smtClean="0"/>
              <a:t>Honourable</a:t>
            </a:r>
            <a:r>
              <a:rPr lang="en-US" b="1" dirty="0" smtClean="0"/>
              <a:t> President of the People’s Republic of Bangladesh</a:t>
            </a:r>
            <a:br>
              <a:rPr lang="en-US" b="1" dirty="0" smtClean="0"/>
            </a:br>
            <a:endParaRPr lang="en-US" b="1" dirty="0"/>
          </a:p>
        </p:txBody>
      </p:sp>
      <p:pic>
        <p:nvPicPr>
          <p:cNvPr id="2050" name="Picture 2" descr="C:\Users\User\Desktop\14-01(391).jpg"/>
          <p:cNvPicPr>
            <a:picLocks noGrp="1" noChangeAspect="1" noChangeArrowheads="1"/>
          </p:cNvPicPr>
          <p:nvPr>
            <p:ph idx="1"/>
          </p:nvPr>
        </p:nvPicPr>
        <p:blipFill>
          <a:blip r:embed="rId2" cstate="print"/>
          <a:srcRect/>
          <a:stretch>
            <a:fillRect/>
          </a:stretch>
        </p:blipFill>
        <p:spPr bwMode="auto">
          <a:xfrm>
            <a:off x="3048000" y="2362200"/>
            <a:ext cx="2971800" cy="3200400"/>
          </a:xfrm>
          <a:prstGeom prst="rect">
            <a:avLst/>
          </a:prstGeom>
          <a:noFill/>
        </p:spPr>
      </p:pic>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0" y="5943600"/>
            <a:ext cx="3886200" cy="523220"/>
          </a:xfrm>
          <a:prstGeom prst="rect">
            <a:avLst/>
          </a:prstGeom>
        </p:spPr>
        <p:txBody>
          <a:bodyPr wrap="square">
            <a:spAutoFit/>
          </a:bodyPr>
          <a:lstStyle/>
          <a:p>
            <a:r>
              <a:rPr lang="en-US" sz="2800" b="1" dirty="0" smtClean="0"/>
              <a:t>Md. Abdul </a:t>
            </a:r>
            <a:r>
              <a:rPr lang="en-US" sz="2800" b="1" dirty="0" err="1" smtClean="0"/>
              <a:t>Hamid</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3600" b="1" dirty="0" err="1" smtClean="0"/>
              <a:t>Honourable</a:t>
            </a:r>
            <a:r>
              <a:rPr lang="en-US" sz="3600" b="1" dirty="0" smtClean="0"/>
              <a:t> Prime Minister  </a:t>
            </a:r>
            <a:br>
              <a:rPr lang="en-US" sz="3600" b="1" dirty="0" smtClean="0"/>
            </a:br>
            <a:r>
              <a:rPr lang="en-US" sz="3600" b="1" dirty="0" err="1" smtClean="0"/>
              <a:t>Govt.People’s</a:t>
            </a:r>
            <a:r>
              <a:rPr lang="en-US" sz="3600" b="1" dirty="0" smtClean="0"/>
              <a:t> Republic of Bangladesh</a:t>
            </a:r>
            <a:r>
              <a:rPr lang="en-US" b="1" dirty="0" smtClean="0"/>
              <a:t/>
            </a:r>
            <a:br>
              <a:rPr lang="en-US" b="1" dirty="0" smtClean="0"/>
            </a:br>
            <a:endParaRPr lang="en-US" b="1" dirty="0">
              <a:solidFill>
                <a:schemeClr val="bg2">
                  <a:lumMod val="25000"/>
                </a:schemeClr>
              </a:solidFill>
            </a:endParaRPr>
          </a:p>
        </p:txBody>
      </p:sp>
      <p:pic>
        <p:nvPicPr>
          <p:cNvPr id="3074" name="Picture 2" descr="C:\Users\User\Desktop\1434527416_bbbbbbbbbbbbb.jpg"/>
          <p:cNvPicPr>
            <a:picLocks noGrp="1" noChangeAspect="1" noChangeArrowheads="1"/>
          </p:cNvPicPr>
          <p:nvPr>
            <p:ph idx="1"/>
          </p:nvPr>
        </p:nvPicPr>
        <p:blipFill>
          <a:blip r:embed="rId2" cstate="print"/>
          <a:stretch>
            <a:fillRect/>
          </a:stretch>
        </p:blipFill>
        <p:spPr bwMode="auto">
          <a:xfrm>
            <a:off x="2971800" y="2318859"/>
            <a:ext cx="2881689" cy="3650139"/>
          </a:xfrm>
          <a:prstGeom prst="rect">
            <a:avLst/>
          </a:prstGeom>
          <a:noFill/>
        </p:spPr>
      </p:pic>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800" y="6019800"/>
            <a:ext cx="4419600" cy="584775"/>
          </a:xfrm>
          <a:prstGeom prst="rect">
            <a:avLst/>
          </a:prstGeom>
        </p:spPr>
        <p:txBody>
          <a:bodyPr wrap="square">
            <a:spAutoFit/>
          </a:bodyPr>
          <a:lstStyle/>
          <a:p>
            <a:r>
              <a:rPr lang="en-US" sz="3200" b="1" dirty="0" smtClean="0"/>
              <a:t>Sheikh </a:t>
            </a:r>
            <a:r>
              <a:rPr lang="en-US" sz="3200" b="1" dirty="0" err="1" smtClean="0"/>
              <a:t>Hasina</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219200"/>
          </a:xfrm>
        </p:spPr>
        <p:txBody>
          <a:bodyPr/>
          <a:lstStyle/>
          <a:p>
            <a:r>
              <a:rPr lang="en-US" b="1" dirty="0" smtClean="0"/>
              <a:t>Rivers of Bangladesh</a:t>
            </a:r>
            <a:endParaRPr lang="en-US" b="1" dirty="0"/>
          </a:p>
        </p:txBody>
      </p:sp>
      <p:sp>
        <p:nvSpPr>
          <p:cNvPr id="3" name="Content Placeholder 2"/>
          <p:cNvSpPr>
            <a:spLocks noGrp="1"/>
          </p:cNvSpPr>
          <p:nvPr>
            <p:ph idx="1"/>
          </p:nvPr>
        </p:nvSpPr>
        <p:spPr>
          <a:xfrm>
            <a:off x="457200" y="2286000"/>
            <a:ext cx="8229600" cy="3840163"/>
          </a:xfrm>
        </p:spPr>
        <p:txBody>
          <a:bodyPr>
            <a:normAutofit fontScale="77500" lnSpcReduction="20000"/>
          </a:bodyPr>
          <a:lstStyle/>
          <a:p>
            <a:pPr>
              <a:buNone/>
            </a:pPr>
            <a:r>
              <a:rPr lang="en-US" dirty="0" smtClean="0"/>
              <a:t>As many as 700 Rivers in Bangladesh.</a:t>
            </a:r>
          </a:p>
          <a:p>
            <a:pPr>
              <a:buNone/>
            </a:pPr>
            <a:r>
              <a:rPr lang="en-US" dirty="0" smtClean="0"/>
              <a:t>57 </a:t>
            </a:r>
            <a:r>
              <a:rPr lang="en-US" dirty="0" err="1" smtClean="0"/>
              <a:t>transboundary</a:t>
            </a:r>
            <a:r>
              <a:rPr lang="en-US" dirty="0" smtClean="0"/>
              <a:t> river, 54 with India, 3 with </a:t>
            </a:r>
            <a:r>
              <a:rPr lang="en-US" dirty="0" err="1" smtClean="0"/>
              <a:t>Mynmar</a:t>
            </a:r>
            <a:endParaRPr lang="en-US" dirty="0" smtClean="0"/>
          </a:p>
          <a:p>
            <a:pPr>
              <a:buNone/>
            </a:pPr>
            <a:r>
              <a:rPr lang="en-US" dirty="0" smtClean="0"/>
              <a:t>River, </a:t>
            </a:r>
            <a:r>
              <a:rPr lang="en-US" dirty="0" err="1" smtClean="0"/>
              <a:t>tributarities</a:t>
            </a:r>
            <a:r>
              <a:rPr lang="en-US" dirty="0" smtClean="0"/>
              <a:t>, distributaries,  branches having total length of about 24140 km.</a:t>
            </a:r>
          </a:p>
          <a:p>
            <a:pPr>
              <a:buFont typeface="Arial" charset="0"/>
              <a:buChar char="•"/>
            </a:pPr>
            <a:r>
              <a:rPr lang="en-US" dirty="0" smtClean="0"/>
              <a:t>Together covers 7%  country's surface area.</a:t>
            </a:r>
          </a:p>
          <a:p>
            <a:pPr>
              <a:buFont typeface="Arial" charset="0"/>
              <a:buChar char="•"/>
            </a:pPr>
            <a:r>
              <a:rPr lang="en-US" dirty="0" smtClean="0"/>
              <a:t>Predominant  four major river system:</a:t>
            </a:r>
          </a:p>
          <a:p>
            <a:pPr>
              <a:buNone/>
            </a:pPr>
            <a:r>
              <a:rPr lang="en-US" dirty="0" smtClean="0"/>
              <a:t>	&gt; The Brahmaputra- </a:t>
            </a:r>
            <a:r>
              <a:rPr lang="en-US" dirty="0" err="1" smtClean="0"/>
              <a:t>Jamuna</a:t>
            </a:r>
            <a:endParaRPr lang="en-US" dirty="0" smtClean="0"/>
          </a:p>
          <a:p>
            <a:pPr>
              <a:buNone/>
            </a:pPr>
            <a:r>
              <a:rPr lang="en-US" dirty="0" smtClean="0"/>
              <a:t>	&gt; The Ganges –</a:t>
            </a:r>
            <a:r>
              <a:rPr lang="en-US" dirty="0" err="1" smtClean="0"/>
              <a:t>Padma</a:t>
            </a:r>
            <a:endParaRPr lang="en-US" dirty="0" smtClean="0"/>
          </a:p>
          <a:p>
            <a:pPr>
              <a:buNone/>
            </a:pPr>
            <a:r>
              <a:rPr lang="en-US" dirty="0" smtClean="0"/>
              <a:t>	&gt; The </a:t>
            </a:r>
            <a:r>
              <a:rPr lang="en-US" dirty="0" err="1" smtClean="0"/>
              <a:t>Surma</a:t>
            </a:r>
            <a:r>
              <a:rPr lang="en-US" dirty="0" smtClean="0"/>
              <a:t>- </a:t>
            </a:r>
            <a:r>
              <a:rPr lang="en-US" dirty="0" err="1" smtClean="0"/>
              <a:t>Meghna</a:t>
            </a:r>
            <a:endParaRPr lang="en-US" dirty="0" smtClean="0"/>
          </a:p>
          <a:p>
            <a:pPr>
              <a:buNone/>
            </a:pPr>
            <a:r>
              <a:rPr lang="en-US" dirty="0" smtClean="0"/>
              <a:t>	&gt; The Chittagong region river system/ Terrain Region</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6019800"/>
            <a:ext cx="2348343" cy="8382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507831"/>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838200"/>
          </a:xfrm>
        </p:spPr>
        <p:txBody>
          <a:bodyPr/>
          <a:lstStyle/>
          <a:p>
            <a:r>
              <a:rPr lang="en-US" b="1" dirty="0" smtClean="0"/>
              <a:t>Principal rivers</a:t>
            </a:r>
            <a:endParaRPr lang="en-US" b="1" dirty="0"/>
          </a:p>
        </p:txBody>
      </p:sp>
      <p:sp>
        <p:nvSpPr>
          <p:cNvPr id="3" name="Content Placeholder 2"/>
          <p:cNvSpPr>
            <a:spLocks noGrp="1"/>
          </p:cNvSpPr>
          <p:nvPr>
            <p:ph idx="1"/>
          </p:nvPr>
        </p:nvSpPr>
        <p:spPr>
          <a:xfrm>
            <a:off x="457200" y="2438400"/>
            <a:ext cx="8229600" cy="3687763"/>
          </a:xfrm>
        </p:spPr>
        <p:txBody>
          <a:bodyPr/>
          <a:lstStyle/>
          <a:p>
            <a:pPr algn="just">
              <a:buNone/>
            </a:pPr>
            <a:r>
              <a:rPr lang="en-US" dirty="0" smtClean="0"/>
              <a:t>    </a:t>
            </a:r>
            <a:r>
              <a:rPr lang="en-US" dirty="0" err="1" smtClean="0"/>
              <a:t>Padma</a:t>
            </a:r>
            <a:r>
              <a:rPr lang="en-US" dirty="0" smtClean="0"/>
              <a:t>, </a:t>
            </a:r>
            <a:r>
              <a:rPr lang="en-US" dirty="0" err="1" smtClean="0"/>
              <a:t>Megna</a:t>
            </a:r>
            <a:r>
              <a:rPr lang="en-US" dirty="0" smtClean="0"/>
              <a:t>, </a:t>
            </a:r>
            <a:r>
              <a:rPr lang="en-US" dirty="0" err="1" smtClean="0"/>
              <a:t>Jamuna</a:t>
            </a:r>
            <a:r>
              <a:rPr lang="en-US" dirty="0" smtClean="0"/>
              <a:t>, </a:t>
            </a:r>
            <a:r>
              <a:rPr lang="en-US" dirty="0" err="1" smtClean="0"/>
              <a:t>Brahamaputra</a:t>
            </a:r>
            <a:r>
              <a:rPr lang="en-US" dirty="0" smtClean="0"/>
              <a:t>, </a:t>
            </a:r>
            <a:r>
              <a:rPr lang="en-US" dirty="0" err="1" smtClean="0"/>
              <a:t>Dhaleswari</a:t>
            </a:r>
            <a:r>
              <a:rPr lang="en-US" dirty="0" smtClean="0"/>
              <a:t>, </a:t>
            </a:r>
            <a:r>
              <a:rPr lang="en-US" dirty="0" err="1" smtClean="0"/>
              <a:t>Karnafulli</a:t>
            </a:r>
            <a:r>
              <a:rPr lang="en-US" dirty="0" smtClean="0"/>
              <a:t>, </a:t>
            </a:r>
            <a:r>
              <a:rPr lang="en-US" dirty="0" err="1" smtClean="0"/>
              <a:t>Surma</a:t>
            </a:r>
            <a:r>
              <a:rPr lang="en-US" dirty="0" smtClean="0"/>
              <a:t>, </a:t>
            </a:r>
            <a:r>
              <a:rPr lang="en-US" dirty="0" err="1" smtClean="0"/>
              <a:t>Tista</a:t>
            </a:r>
            <a:r>
              <a:rPr lang="en-US" dirty="0" smtClean="0"/>
              <a:t>, </a:t>
            </a:r>
            <a:r>
              <a:rPr lang="en-US" dirty="0" err="1" smtClean="0"/>
              <a:t>Atrai</a:t>
            </a:r>
            <a:r>
              <a:rPr lang="en-US" dirty="0" smtClean="0"/>
              <a:t>, </a:t>
            </a:r>
            <a:r>
              <a:rPr lang="en-US" dirty="0" err="1" smtClean="0"/>
              <a:t>Mohananda</a:t>
            </a:r>
            <a:r>
              <a:rPr lang="en-US" dirty="0" smtClean="0"/>
              <a:t>, </a:t>
            </a:r>
            <a:r>
              <a:rPr lang="en-US" dirty="0" err="1" smtClean="0"/>
              <a:t>Madumoti</a:t>
            </a:r>
            <a:r>
              <a:rPr lang="en-US" dirty="0" smtClean="0"/>
              <a:t>, Arial </a:t>
            </a:r>
            <a:r>
              <a:rPr lang="en-US" dirty="0" err="1" smtClean="0"/>
              <a:t>Kha</a:t>
            </a:r>
            <a:r>
              <a:rPr lang="en-US" dirty="0" smtClean="0"/>
              <a:t>, </a:t>
            </a:r>
            <a:r>
              <a:rPr lang="en-US" dirty="0" err="1" smtClean="0"/>
              <a:t>Krirtinasha</a:t>
            </a:r>
            <a:r>
              <a:rPr lang="en-US" dirty="0" smtClean="0"/>
              <a:t>, </a:t>
            </a:r>
            <a:r>
              <a:rPr lang="en-US" dirty="0" err="1" smtClean="0"/>
              <a:t>Andermanik</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77F80A7-2BA6-412D-B6BB-A011EB76F00B}" type="slidenum">
              <a:rPr lang="en-US" smtClean="0"/>
              <a:pPr>
                <a:defRPr/>
              </a:pPr>
              <a:t>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5657" y="5771029"/>
            <a:ext cx="2348343" cy="108697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2489"/>
          <a:stretch/>
        </p:blipFill>
        <p:spPr>
          <a:xfrm>
            <a:off x="109831" y="0"/>
            <a:ext cx="1453724" cy="921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8929" y="644058"/>
            <a:ext cx="1526728" cy="340213"/>
          </a:xfrm>
          <a:prstGeom prst="rect">
            <a:avLst/>
          </a:prstGeom>
        </p:spPr>
      </p:pic>
      <p:sp>
        <p:nvSpPr>
          <p:cNvPr id="8" name="TextBox 7"/>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9" name="Straight Connector 8"/>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7006</TotalTime>
  <Words>1743</Words>
  <Application>Microsoft Office PowerPoint</Application>
  <PresentationFormat>On-screen Show (4:3)</PresentationFormat>
  <Paragraphs>211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Map of Bangladesh</vt:lpstr>
      <vt:lpstr>National Flag of Bangladesh</vt:lpstr>
      <vt:lpstr>Father of the Nation  </vt:lpstr>
      <vt:lpstr>Honourable President of the People’s Republic of Bangladesh </vt:lpstr>
      <vt:lpstr>Honourable Prime Minister   Govt.People’s Republic of Bangladesh </vt:lpstr>
      <vt:lpstr>Rivers of Bangladesh</vt:lpstr>
      <vt:lpstr>Principal rivers</vt:lpstr>
      <vt:lpstr>National River Conservation Commission (Consists 5 expert members)</vt:lpstr>
      <vt:lpstr>PowerPoint Presentation</vt:lpstr>
      <vt:lpstr>Busy commercial river port</vt:lpstr>
      <vt:lpstr>Urban rivers</vt:lpstr>
      <vt:lpstr>Increasing style of sand filling of the river shore.</vt:lpstr>
      <vt:lpstr>Rivers are being illegally occupied</vt:lpstr>
      <vt:lpstr>PowerPoint Presentation</vt:lpstr>
      <vt:lpstr>PowerPoint Presentation</vt:lpstr>
      <vt:lpstr>Status of urban river</vt:lpstr>
      <vt:lpstr>Extended market place</vt:lpstr>
      <vt:lpstr>Process of occupation by local people</vt:lpstr>
      <vt:lpstr>A big heap of residues of hides</vt:lpstr>
      <vt:lpstr>PowerPoint Presentation</vt:lpstr>
      <vt:lpstr>Problems of Urban Rivers</vt:lpstr>
      <vt:lpstr>PowerPoint Presentation</vt:lpstr>
      <vt:lpstr>Water Cities</vt:lpstr>
      <vt:lpstr>PowerPoint Presentation</vt:lpstr>
      <vt:lpstr>Oldest aristocratic river based palace on the Burigangh </vt:lpstr>
      <vt:lpstr>Water people (live on boat)</vt:lpstr>
      <vt:lpstr>Model of water city</vt:lpstr>
      <vt:lpstr>(Supplementary passenger communing by small boat)</vt:lpstr>
      <vt:lpstr>Position of Dhaka city as unplanned water city</vt:lpstr>
      <vt:lpstr>How does make it sustainable globally?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Law Unit Code: 200006.1</dc:title>
  <dc:creator>Sanika</dc:creator>
  <cp:lastModifiedBy>DOLPHIN PC</cp:lastModifiedBy>
  <cp:revision>1459</cp:revision>
  <cp:lastPrinted>2014-11-21T16:05:11Z</cp:lastPrinted>
  <dcterms:created xsi:type="dcterms:W3CDTF">2006-08-16T00:00:00Z</dcterms:created>
  <dcterms:modified xsi:type="dcterms:W3CDTF">2016-09-01T10:49:33Z</dcterms:modified>
</cp:coreProperties>
</file>