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74" r:id="rId5"/>
    <p:sldId id="273" r:id="rId6"/>
    <p:sldId id="260" r:id="rId7"/>
    <p:sldId id="272" r:id="rId8"/>
    <p:sldId id="263" r:id="rId9"/>
    <p:sldId id="280" r:id="rId10"/>
    <p:sldId id="281" r:id="rId11"/>
    <p:sldId id="266" r:id="rId12"/>
    <p:sldId id="267" r:id="rId13"/>
    <p:sldId id="277" r:id="rId14"/>
    <p:sldId id="278"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62" autoAdjust="0"/>
    <p:restoredTop sz="93529" autoAdjust="0"/>
  </p:normalViewPr>
  <p:slideViewPr>
    <p:cSldViewPr snapToGrid="0" showGuides="1">
      <p:cViewPr>
        <p:scale>
          <a:sx n="50" d="100"/>
          <a:sy n="50" d="100"/>
        </p:scale>
        <p:origin x="-1806" y="-6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P\Documents\Work\E-Flows\excel%20files\socio%20cultural%20survey%20transcription%20december%20v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P\Documents\Work\E-Flows\excel%20files\socio%20cultural%20survey%20transcription%20december%20v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200"/>
              <a:t>Religion wise breakup</a:t>
            </a:r>
          </a:p>
        </c:rich>
      </c:tx>
      <c:layout>
        <c:manualLayout>
          <c:xMode val="edge"/>
          <c:yMode val="edge"/>
          <c:x val="0.34738077925635419"/>
          <c:y val="2.3054755043227671E-2"/>
        </c:manualLayout>
      </c:layout>
    </c:title>
    <c:plotArea>
      <c:layout>
        <c:manualLayout>
          <c:layoutTarget val="inner"/>
          <c:xMode val="edge"/>
          <c:yMode val="edge"/>
          <c:x val="0.14018985126859138"/>
          <c:y val="0.17137292838684387"/>
          <c:w val="0.70614594905812078"/>
          <c:h val="0.55761525486547858"/>
        </c:manualLayout>
      </c:layout>
      <c:barChart>
        <c:barDir val="col"/>
        <c:grouping val="stacked"/>
        <c:ser>
          <c:idx val="0"/>
          <c:order val="0"/>
          <c:tx>
            <c:strRef>
              <c:f>Sheet2!$P$8</c:f>
              <c:strCache>
                <c:ptCount val="1"/>
                <c:pt idx="0">
                  <c:v>Hindu</c:v>
                </c:pt>
              </c:strCache>
            </c:strRef>
          </c:tx>
          <c:dLbls>
            <c:showVal val="1"/>
          </c:dLbls>
          <c:cat>
            <c:strRef>
              <c:f>Sheet2!$O$9:$O$16</c:f>
              <c:strCache>
                <c:ptCount val="8"/>
                <c:pt idx="0">
                  <c:v>Bhikiyasain</c:v>
                </c:pt>
                <c:pt idx="1">
                  <c:v>Marchula</c:v>
                </c:pt>
                <c:pt idx="2">
                  <c:v>Downstream of Afzalgarh Barrage</c:v>
                </c:pt>
                <c:pt idx="3">
                  <c:v>Downstream of Hareoli Barrage</c:v>
                </c:pt>
                <c:pt idx="4">
                  <c:v>Agwaanpur</c:v>
                </c:pt>
                <c:pt idx="5">
                  <c:v>Katghar Railway Bridge</c:v>
                </c:pt>
                <c:pt idx="6">
                  <c:v>Chaubari</c:v>
                </c:pt>
                <c:pt idx="7">
                  <c:v>Dabri</c:v>
                </c:pt>
              </c:strCache>
            </c:strRef>
          </c:cat>
          <c:val>
            <c:numRef>
              <c:f>Sheet2!$P$9:$P$16</c:f>
              <c:numCache>
                <c:formatCode>General</c:formatCode>
                <c:ptCount val="8"/>
                <c:pt idx="0">
                  <c:v>61</c:v>
                </c:pt>
                <c:pt idx="1">
                  <c:v>32</c:v>
                </c:pt>
                <c:pt idx="2">
                  <c:v>50</c:v>
                </c:pt>
                <c:pt idx="3">
                  <c:v>47</c:v>
                </c:pt>
                <c:pt idx="4">
                  <c:v>26</c:v>
                </c:pt>
                <c:pt idx="5">
                  <c:v>55</c:v>
                </c:pt>
                <c:pt idx="6">
                  <c:v>62</c:v>
                </c:pt>
                <c:pt idx="7">
                  <c:v>68</c:v>
                </c:pt>
              </c:numCache>
            </c:numRef>
          </c:val>
        </c:ser>
        <c:ser>
          <c:idx val="1"/>
          <c:order val="1"/>
          <c:tx>
            <c:strRef>
              <c:f>Sheet2!$Q$8</c:f>
              <c:strCache>
                <c:ptCount val="1"/>
                <c:pt idx="0">
                  <c:v>Muslim</c:v>
                </c:pt>
              </c:strCache>
            </c:strRef>
          </c:tx>
          <c:dLbls>
            <c:showVal val="1"/>
          </c:dLbls>
          <c:cat>
            <c:strRef>
              <c:f>Sheet2!$O$9:$O$16</c:f>
              <c:strCache>
                <c:ptCount val="8"/>
                <c:pt idx="0">
                  <c:v>Bhikiyasain</c:v>
                </c:pt>
                <c:pt idx="1">
                  <c:v>Marchula</c:v>
                </c:pt>
                <c:pt idx="2">
                  <c:v>Downstream of Afzalgarh Barrage</c:v>
                </c:pt>
                <c:pt idx="3">
                  <c:v>Downstream of Hareoli Barrage</c:v>
                </c:pt>
                <c:pt idx="4">
                  <c:v>Agwaanpur</c:v>
                </c:pt>
                <c:pt idx="5">
                  <c:v>Katghar Railway Bridge</c:v>
                </c:pt>
                <c:pt idx="6">
                  <c:v>Chaubari</c:v>
                </c:pt>
                <c:pt idx="7">
                  <c:v>Dabri</c:v>
                </c:pt>
              </c:strCache>
            </c:strRef>
          </c:cat>
          <c:val>
            <c:numRef>
              <c:f>Sheet2!$Q$9:$Q$16</c:f>
              <c:numCache>
                <c:formatCode>General</c:formatCode>
                <c:ptCount val="8"/>
                <c:pt idx="0">
                  <c:v>2</c:v>
                </c:pt>
                <c:pt idx="2">
                  <c:v>5</c:v>
                </c:pt>
                <c:pt idx="3">
                  <c:v>20</c:v>
                </c:pt>
                <c:pt idx="4">
                  <c:v>34</c:v>
                </c:pt>
                <c:pt idx="5">
                  <c:v>35</c:v>
                </c:pt>
                <c:pt idx="6">
                  <c:v>17</c:v>
                </c:pt>
                <c:pt idx="7">
                  <c:v>11</c:v>
                </c:pt>
              </c:numCache>
            </c:numRef>
          </c:val>
        </c:ser>
        <c:ser>
          <c:idx val="2"/>
          <c:order val="2"/>
          <c:tx>
            <c:strRef>
              <c:f>Sheet2!$R$8</c:f>
              <c:strCache>
                <c:ptCount val="1"/>
                <c:pt idx="0">
                  <c:v>Sikh</c:v>
                </c:pt>
              </c:strCache>
            </c:strRef>
          </c:tx>
          <c:dLbls>
            <c:showVal val="1"/>
          </c:dLbls>
          <c:cat>
            <c:strRef>
              <c:f>Sheet2!$O$9:$O$16</c:f>
              <c:strCache>
                <c:ptCount val="8"/>
                <c:pt idx="0">
                  <c:v>Bhikiyasain</c:v>
                </c:pt>
                <c:pt idx="1">
                  <c:v>Marchula</c:v>
                </c:pt>
                <c:pt idx="2">
                  <c:v>Downstream of Afzalgarh Barrage</c:v>
                </c:pt>
                <c:pt idx="3">
                  <c:v>Downstream of Hareoli Barrage</c:v>
                </c:pt>
                <c:pt idx="4">
                  <c:v>Agwaanpur</c:v>
                </c:pt>
                <c:pt idx="5">
                  <c:v>Katghar Railway Bridge</c:v>
                </c:pt>
                <c:pt idx="6">
                  <c:v>Chaubari</c:v>
                </c:pt>
                <c:pt idx="7">
                  <c:v>Dabri</c:v>
                </c:pt>
              </c:strCache>
            </c:strRef>
          </c:cat>
          <c:val>
            <c:numRef>
              <c:f>Sheet2!$R$9:$R$16</c:f>
              <c:numCache>
                <c:formatCode>General</c:formatCode>
                <c:ptCount val="8"/>
                <c:pt idx="2">
                  <c:v>5</c:v>
                </c:pt>
                <c:pt idx="3">
                  <c:v>3</c:v>
                </c:pt>
              </c:numCache>
            </c:numRef>
          </c:val>
        </c:ser>
        <c:overlap val="100"/>
        <c:axId val="57264384"/>
        <c:axId val="57311616"/>
      </c:barChart>
      <c:catAx>
        <c:axId val="57264384"/>
        <c:scaling>
          <c:orientation val="minMax"/>
        </c:scaling>
        <c:axPos val="b"/>
        <c:title>
          <c:tx>
            <c:rich>
              <a:bodyPr/>
              <a:lstStyle/>
              <a:p>
                <a:pPr>
                  <a:defRPr/>
                </a:pPr>
                <a:r>
                  <a:rPr lang="en-US"/>
                  <a:t>Site</a:t>
                </a:r>
              </a:p>
            </c:rich>
          </c:tx>
        </c:title>
        <c:tickLblPos val="nextTo"/>
        <c:txPr>
          <a:bodyPr rot="-5400000" vert="horz"/>
          <a:lstStyle/>
          <a:p>
            <a:pPr>
              <a:defRPr sz="900"/>
            </a:pPr>
            <a:endParaRPr lang="en-US"/>
          </a:p>
        </c:txPr>
        <c:crossAx val="57311616"/>
        <c:crosses val="autoZero"/>
        <c:auto val="1"/>
        <c:lblAlgn val="ctr"/>
        <c:lblOffset val="100"/>
      </c:catAx>
      <c:valAx>
        <c:axId val="57311616"/>
        <c:scaling>
          <c:orientation val="minMax"/>
        </c:scaling>
        <c:axPos val="l"/>
        <c:majorGridlines/>
        <c:title>
          <c:tx>
            <c:rich>
              <a:bodyPr rot="-5400000" vert="horz"/>
              <a:lstStyle/>
              <a:p>
                <a:pPr>
                  <a:defRPr/>
                </a:pPr>
                <a:r>
                  <a:rPr lang="en-US"/>
                  <a:t>No of respondents</a:t>
                </a:r>
              </a:p>
            </c:rich>
          </c:tx>
        </c:title>
        <c:numFmt formatCode="General" sourceLinked="1"/>
        <c:tickLblPos val="nextTo"/>
        <c:crossAx val="57264384"/>
        <c:crosses val="autoZero"/>
        <c:crossBetween val="between"/>
      </c:valAx>
    </c:plotArea>
    <c:legend>
      <c:legendPos val="r"/>
    </c:legend>
    <c:plotVisOnly val="1"/>
  </c:chart>
  <c:txPr>
    <a:bodyPr/>
    <a:lstStyle/>
    <a:p>
      <a:pPr>
        <a:defRPr>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200"/>
              <a:t>Gender composition of respondents</a:t>
            </a:r>
          </a:p>
        </c:rich>
      </c:tx>
    </c:title>
    <c:plotArea>
      <c:layout>
        <c:manualLayout>
          <c:layoutTarget val="inner"/>
          <c:xMode val="edge"/>
          <c:yMode val="edge"/>
          <c:x val="0.12775218793182871"/>
          <c:y val="0.12017310252996009"/>
          <c:w val="0.74590630973062766"/>
          <c:h val="0.52534809230736967"/>
        </c:manualLayout>
      </c:layout>
      <c:barChart>
        <c:barDir val="col"/>
        <c:grouping val="stacked"/>
        <c:ser>
          <c:idx val="0"/>
          <c:order val="0"/>
          <c:tx>
            <c:strRef>
              <c:f>Sheet2!$M$38</c:f>
              <c:strCache>
                <c:ptCount val="1"/>
                <c:pt idx="0">
                  <c:v>M</c:v>
                </c:pt>
              </c:strCache>
            </c:strRef>
          </c:tx>
          <c:dLbls>
            <c:showVal val="1"/>
          </c:dLbls>
          <c:cat>
            <c:strRef>
              <c:f>Sheet2!$L$39:$L$46</c:f>
              <c:strCache>
                <c:ptCount val="8"/>
                <c:pt idx="0">
                  <c:v>Bhikiyasain</c:v>
                </c:pt>
                <c:pt idx="1">
                  <c:v>Marchula</c:v>
                </c:pt>
                <c:pt idx="2">
                  <c:v>Downstream of Afzalgarh Barrage</c:v>
                </c:pt>
                <c:pt idx="3">
                  <c:v>Downstream of Hareoli Barrage</c:v>
                </c:pt>
                <c:pt idx="4">
                  <c:v>Agwaanpur</c:v>
                </c:pt>
                <c:pt idx="5">
                  <c:v>Katghar Railway Bridge</c:v>
                </c:pt>
                <c:pt idx="6">
                  <c:v>Chaubari</c:v>
                </c:pt>
                <c:pt idx="7">
                  <c:v>Dabri</c:v>
                </c:pt>
              </c:strCache>
            </c:strRef>
          </c:cat>
          <c:val>
            <c:numRef>
              <c:f>Sheet2!$M$39:$M$46</c:f>
              <c:numCache>
                <c:formatCode>General</c:formatCode>
                <c:ptCount val="8"/>
                <c:pt idx="0">
                  <c:v>36</c:v>
                </c:pt>
                <c:pt idx="1">
                  <c:v>19</c:v>
                </c:pt>
                <c:pt idx="2">
                  <c:v>46</c:v>
                </c:pt>
                <c:pt idx="3">
                  <c:v>48</c:v>
                </c:pt>
                <c:pt idx="4">
                  <c:v>56</c:v>
                </c:pt>
                <c:pt idx="5">
                  <c:v>73</c:v>
                </c:pt>
                <c:pt idx="6">
                  <c:v>68</c:v>
                </c:pt>
                <c:pt idx="7">
                  <c:v>70</c:v>
                </c:pt>
              </c:numCache>
            </c:numRef>
          </c:val>
        </c:ser>
        <c:ser>
          <c:idx val="1"/>
          <c:order val="1"/>
          <c:tx>
            <c:strRef>
              <c:f>Sheet2!$N$38</c:f>
              <c:strCache>
                <c:ptCount val="1"/>
                <c:pt idx="0">
                  <c:v>F</c:v>
                </c:pt>
              </c:strCache>
            </c:strRef>
          </c:tx>
          <c:dLbls>
            <c:showVal val="1"/>
          </c:dLbls>
          <c:cat>
            <c:strRef>
              <c:f>Sheet2!$L$39:$L$46</c:f>
              <c:strCache>
                <c:ptCount val="8"/>
                <c:pt idx="0">
                  <c:v>Bhikiyasain</c:v>
                </c:pt>
                <c:pt idx="1">
                  <c:v>Marchula</c:v>
                </c:pt>
                <c:pt idx="2">
                  <c:v>Downstream of Afzalgarh Barrage</c:v>
                </c:pt>
                <c:pt idx="3">
                  <c:v>Downstream of Hareoli Barrage</c:v>
                </c:pt>
                <c:pt idx="4">
                  <c:v>Agwaanpur</c:v>
                </c:pt>
                <c:pt idx="5">
                  <c:v>Katghar Railway Bridge</c:v>
                </c:pt>
                <c:pt idx="6">
                  <c:v>Chaubari</c:v>
                </c:pt>
                <c:pt idx="7">
                  <c:v>Dabri</c:v>
                </c:pt>
              </c:strCache>
            </c:strRef>
          </c:cat>
          <c:val>
            <c:numRef>
              <c:f>Sheet2!$N$39:$N$46</c:f>
              <c:numCache>
                <c:formatCode>General</c:formatCode>
                <c:ptCount val="8"/>
                <c:pt idx="0">
                  <c:v>27</c:v>
                </c:pt>
                <c:pt idx="1">
                  <c:v>13</c:v>
                </c:pt>
                <c:pt idx="2">
                  <c:v>14</c:v>
                </c:pt>
                <c:pt idx="3">
                  <c:v>22</c:v>
                </c:pt>
                <c:pt idx="4">
                  <c:v>6</c:v>
                </c:pt>
                <c:pt idx="5">
                  <c:v>16</c:v>
                </c:pt>
                <c:pt idx="6">
                  <c:v>9</c:v>
                </c:pt>
                <c:pt idx="7">
                  <c:v>10</c:v>
                </c:pt>
              </c:numCache>
            </c:numRef>
          </c:val>
        </c:ser>
        <c:overlap val="100"/>
        <c:axId val="57620352"/>
        <c:axId val="57626624"/>
      </c:barChart>
      <c:catAx>
        <c:axId val="57620352"/>
        <c:scaling>
          <c:orientation val="minMax"/>
        </c:scaling>
        <c:axPos val="b"/>
        <c:title>
          <c:tx>
            <c:rich>
              <a:bodyPr/>
              <a:lstStyle/>
              <a:p>
                <a:pPr>
                  <a:defRPr/>
                </a:pPr>
                <a:r>
                  <a:rPr lang="en-US"/>
                  <a:t>Sites</a:t>
                </a:r>
              </a:p>
            </c:rich>
          </c:tx>
          <c:layout>
            <c:manualLayout>
              <c:xMode val="edge"/>
              <c:yMode val="edge"/>
              <c:x val="0.47076513236398193"/>
              <c:y val="0.92842849953343065"/>
            </c:manualLayout>
          </c:layout>
        </c:title>
        <c:tickLblPos val="nextTo"/>
        <c:txPr>
          <a:bodyPr rot="-5400000" vert="horz"/>
          <a:lstStyle/>
          <a:p>
            <a:pPr>
              <a:defRPr sz="900"/>
            </a:pPr>
            <a:endParaRPr lang="en-US"/>
          </a:p>
        </c:txPr>
        <c:crossAx val="57626624"/>
        <c:crosses val="autoZero"/>
        <c:auto val="1"/>
        <c:lblAlgn val="ctr"/>
        <c:lblOffset val="100"/>
      </c:catAx>
      <c:valAx>
        <c:axId val="57626624"/>
        <c:scaling>
          <c:orientation val="minMax"/>
        </c:scaling>
        <c:axPos val="l"/>
        <c:majorGridlines/>
        <c:title>
          <c:tx>
            <c:rich>
              <a:bodyPr rot="-5400000" vert="horz"/>
              <a:lstStyle/>
              <a:p>
                <a:pPr>
                  <a:defRPr/>
                </a:pPr>
                <a:r>
                  <a:rPr lang="en-US"/>
                  <a:t>No of respondents</a:t>
                </a:r>
              </a:p>
            </c:rich>
          </c:tx>
        </c:title>
        <c:numFmt formatCode="General" sourceLinked="1"/>
        <c:tickLblPos val="nextTo"/>
        <c:crossAx val="57620352"/>
        <c:crosses val="autoZero"/>
        <c:crossBetween val="between"/>
      </c:valAx>
    </c:plotArea>
    <c:legend>
      <c:legendPos val="r"/>
    </c:legend>
    <c:plotVisOnly val="1"/>
  </c:chart>
  <c:txPr>
    <a:bodyPr/>
    <a:lstStyle/>
    <a:p>
      <a:pPr>
        <a:defRPr>
          <a:latin typeface="Times New Roman"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8C996-696C-453D-93B5-2FA2D8836D99}" type="doc">
      <dgm:prSet loTypeId="urn:microsoft.com/office/officeart/2005/8/layout/hProcess7" loCatId="process" qsTypeId="urn:microsoft.com/office/officeart/2005/8/quickstyle/simple2" qsCatId="simple" csTypeId="urn:microsoft.com/office/officeart/2005/8/colors/accent6_1" csCatId="accent6" phldr="1"/>
      <dgm:spPr/>
      <dgm:t>
        <a:bodyPr/>
        <a:lstStyle/>
        <a:p>
          <a:endParaRPr lang="en-IN"/>
        </a:p>
      </dgm:t>
    </dgm:pt>
    <dgm:pt modelId="{8BF5A31A-2229-4EB9-88B4-041DE3B26A92}">
      <dgm:prSet custT="1"/>
      <dgm:spPr>
        <a:ln w="60325"/>
      </dgm:spPr>
      <dgm:t>
        <a:bodyPr/>
        <a:lstStyle/>
        <a:p>
          <a:pPr algn="ctr"/>
          <a:endParaRPr lang="en-US" sz="3600" u="sng" dirty="0"/>
        </a:p>
      </dgm:t>
    </dgm:pt>
    <dgm:pt modelId="{A0602E01-C2CD-43F6-8467-ED3FAD7257ED}" type="parTrans" cxnId="{FA1FFFA9-18CE-471F-94FF-8C648BE96E59}">
      <dgm:prSet/>
      <dgm:spPr/>
      <dgm:t>
        <a:bodyPr/>
        <a:lstStyle/>
        <a:p>
          <a:endParaRPr lang="en-US"/>
        </a:p>
      </dgm:t>
    </dgm:pt>
    <dgm:pt modelId="{2549BDFC-7C7E-44AB-BBB0-F3530F87698D}" type="sibTrans" cxnId="{FA1FFFA9-18CE-471F-94FF-8C648BE96E59}">
      <dgm:prSet/>
      <dgm:spPr/>
      <dgm:t>
        <a:bodyPr/>
        <a:lstStyle/>
        <a:p>
          <a:endParaRPr lang="en-US"/>
        </a:p>
      </dgm:t>
    </dgm:pt>
    <dgm:pt modelId="{A4604D46-7DF4-4658-AAE2-435C587F9E32}">
      <dgm:prSet custT="1"/>
      <dgm:spPr/>
      <dgm:t>
        <a:bodyPr/>
        <a:lstStyle/>
        <a:p>
          <a:pPr algn="just"/>
          <a:r>
            <a:rPr lang="en-IN" sz="2000" b="1" dirty="0" smtClean="0">
              <a:solidFill>
                <a:schemeClr val="tx1"/>
              </a:solidFill>
            </a:rPr>
            <a:t>Agriculture</a:t>
          </a:r>
          <a:endParaRPr lang="en-US" sz="2000" dirty="0">
            <a:solidFill>
              <a:schemeClr val="tx1"/>
            </a:solidFill>
          </a:endParaRPr>
        </a:p>
      </dgm:t>
    </dgm:pt>
    <dgm:pt modelId="{F8630978-C105-4388-9DCD-BE64CCAB14DE}" type="parTrans" cxnId="{28165C77-3C8E-4317-B387-66601F682BA2}">
      <dgm:prSet/>
      <dgm:spPr/>
      <dgm:t>
        <a:bodyPr/>
        <a:lstStyle/>
        <a:p>
          <a:endParaRPr lang="en-US"/>
        </a:p>
      </dgm:t>
    </dgm:pt>
    <dgm:pt modelId="{9E470B1B-F394-423F-9A75-DA4A4A7AB921}" type="sibTrans" cxnId="{28165C77-3C8E-4317-B387-66601F682BA2}">
      <dgm:prSet/>
      <dgm:spPr/>
      <dgm:t>
        <a:bodyPr/>
        <a:lstStyle/>
        <a:p>
          <a:endParaRPr lang="en-US"/>
        </a:p>
      </dgm:t>
    </dgm:pt>
    <dgm:pt modelId="{5660BF8C-A759-409A-9F2F-C4272285855D}">
      <dgm:prSet custT="1"/>
      <dgm:spPr/>
      <dgm:t>
        <a:bodyPr/>
        <a:lstStyle/>
        <a:p>
          <a:pPr algn="just"/>
          <a:r>
            <a:rPr lang="en-IN" sz="1600" dirty="0" smtClean="0">
              <a:solidFill>
                <a:srgbClr val="00000A"/>
              </a:solidFill>
              <a:latin typeface="Times New Roman"/>
              <a:ea typeface="SimSun"/>
              <a:cs typeface="Mangal"/>
            </a:rPr>
            <a:t>Largely on decline. Main crops rice, wheat, sugarcane. Earlier: maize, pulses.</a:t>
          </a:r>
          <a:endParaRPr lang="en-US" sz="1600" dirty="0">
            <a:solidFill>
              <a:schemeClr val="tx1"/>
            </a:solidFill>
          </a:endParaRPr>
        </a:p>
      </dgm:t>
    </dgm:pt>
    <dgm:pt modelId="{3C183535-2EA3-42ED-81CE-3F193E820960}" type="parTrans" cxnId="{B241A048-7C6F-4482-BFF9-8AD473187708}">
      <dgm:prSet/>
      <dgm:spPr/>
      <dgm:t>
        <a:bodyPr/>
        <a:lstStyle/>
        <a:p>
          <a:endParaRPr lang="en-US"/>
        </a:p>
      </dgm:t>
    </dgm:pt>
    <dgm:pt modelId="{2737CB61-885A-4ABE-B3B6-CBCBF7A194E3}" type="sibTrans" cxnId="{B241A048-7C6F-4482-BFF9-8AD473187708}">
      <dgm:prSet/>
      <dgm:spPr/>
      <dgm:t>
        <a:bodyPr/>
        <a:lstStyle/>
        <a:p>
          <a:endParaRPr lang="en-US"/>
        </a:p>
      </dgm:t>
    </dgm:pt>
    <dgm:pt modelId="{53FAE645-3475-4A41-842A-8AB404D75FA0}">
      <dgm:prSet custT="1"/>
      <dgm:spPr/>
      <dgm:t>
        <a:bodyPr/>
        <a:lstStyle/>
        <a:p>
          <a:pPr algn="just"/>
          <a:r>
            <a:rPr lang="en-IN" sz="2000" b="1" dirty="0" smtClean="0">
              <a:solidFill>
                <a:srgbClr val="00000A"/>
              </a:solidFill>
              <a:latin typeface="Times New Roman"/>
              <a:ea typeface="SimSun"/>
              <a:cs typeface="Mangal"/>
            </a:rPr>
            <a:t>Fishing</a:t>
          </a:r>
          <a:endParaRPr lang="en-US" sz="2000" b="1" dirty="0">
            <a:solidFill>
              <a:schemeClr val="tx1"/>
            </a:solidFill>
          </a:endParaRPr>
        </a:p>
      </dgm:t>
    </dgm:pt>
    <dgm:pt modelId="{BD84DF7F-276E-45A2-A17E-E579F8BCEAAF}" type="parTrans" cxnId="{4713C7F0-F61C-4F79-8996-B4F5F0797EA8}">
      <dgm:prSet/>
      <dgm:spPr/>
      <dgm:t>
        <a:bodyPr/>
        <a:lstStyle/>
        <a:p>
          <a:endParaRPr lang="en-US"/>
        </a:p>
      </dgm:t>
    </dgm:pt>
    <dgm:pt modelId="{42A9DC05-6591-4FA0-A21C-C5E80AD56D0B}" type="sibTrans" cxnId="{4713C7F0-F61C-4F79-8996-B4F5F0797EA8}">
      <dgm:prSet/>
      <dgm:spPr/>
      <dgm:t>
        <a:bodyPr/>
        <a:lstStyle/>
        <a:p>
          <a:endParaRPr lang="en-US"/>
        </a:p>
      </dgm:t>
    </dgm:pt>
    <dgm:pt modelId="{83F4FEF5-EC1C-4658-8391-0071E9A52307}">
      <dgm:prSet custT="1"/>
      <dgm:spPr/>
      <dgm:t>
        <a:bodyPr/>
        <a:lstStyle/>
        <a:p>
          <a:pPr algn="just"/>
          <a:r>
            <a:rPr lang="en-IN" sz="1600" dirty="0" smtClean="0">
              <a:solidFill>
                <a:srgbClr val="00000A"/>
              </a:solidFill>
              <a:latin typeface="Times New Roman"/>
              <a:ea typeface="SimSun"/>
              <a:cs typeface="Mangal"/>
            </a:rPr>
            <a:t>Largely for personal consumption . Some communities also catch fish for sale</a:t>
          </a:r>
          <a:endParaRPr lang="en-US" sz="1600" dirty="0">
            <a:solidFill>
              <a:schemeClr val="tx1"/>
            </a:solidFill>
          </a:endParaRPr>
        </a:p>
      </dgm:t>
    </dgm:pt>
    <dgm:pt modelId="{547A655D-6213-4941-AEC8-177A5B9E9A4B}" type="parTrans" cxnId="{1CF58DE4-21F7-4E48-8096-1B047E1B9BAD}">
      <dgm:prSet/>
      <dgm:spPr/>
      <dgm:t>
        <a:bodyPr/>
        <a:lstStyle/>
        <a:p>
          <a:endParaRPr lang="en-US"/>
        </a:p>
      </dgm:t>
    </dgm:pt>
    <dgm:pt modelId="{EECD698D-D55B-4118-A4A1-015DE1DAA4E9}" type="sibTrans" cxnId="{1CF58DE4-21F7-4E48-8096-1B047E1B9BAD}">
      <dgm:prSet/>
      <dgm:spPr/>
      <dgm:t>
        <a:bodyPr/>
        <a:lstStyle/>
        <a:p>
          <a:endParaRPr lang="en-US"/>
        </a:p>
      </dgm:t>
    </dgm:pt>
    <dgm:pt modelId="{664A4E35-5982-451D-A151-6FE0F88E459E}">
      <dgm:prSet custT="1"/>
      <dgm:spPr/>
      <dgm:t>
        <a:bodyPr/>
        <a:lstStyle/>
        <a:p>
          <a:pPr algn="just"/>
          <a:r>
            <a:rPr lang="en-US" sz="2000" b="1" dirty="0" smtClean="0">
              <a:solidFill>
                <a:schemeClr val="tx1"/>
              </a:solidFill>
            </a:rPr>
            <a:t>Rituals</a:t>
          </a:r>
        </a:p>
        <a:p>
          <a:pPr algn="just"/>
          <a:r>
            <a:rPr lang="en-IN" sz="1600" dirty="0" smtClean="0">
              <a:solidFill>
                <a:srgbClr val="00000A"/>
              </a:solidFill>
              <a:latin typeface="Times New Roman"/>
              <a:ea typeface="SimSun"/>
              <a:cs typeface="Mangal"/>
            </a:rPr>
            <a:t>Predominantly </a:t>
          </a:r>
          <a:r>
            <a:rPr lang="en-IN" sz="1600" dirty="0" err="1" smtClean="0">
              <a:solidFill>
                <a:srgbClr val="00000A"/>
              </a:solidFill>
              <a:latin typeface="Times New Roman"/>
              <a:ea typeface="SimSun"/>
              <a:cs typeface="Mangal"/>
            </a:rPr>
            <a:t>hindu</a:t>
          </a:r>
          <a:r>
            <a:rPr lang="en-IN" sz="1600" dirty="0" smtClean="0">
              <a:solidFill>
                <a:srgbClr val="00000A"/>
              </a:solidFill>
              <a:latin typeface="Times New Roman"/>
              <a:ea typeface="SimSun"/>
              <a:cs typeface="Mangal"/>
            </a:rPr>
            <a:t> rituals such as cremation</a:t>
          </a:r>
        </a:p>
        <a:p>
          <a:pPr algn="just"/>
          <a:r>
            <a:rPr lang="en-US" sz="2000" b="1" dirty="0" err="1" smtClean="0">
              <a:solidFill>
                <a:schemeClr val="tx1"/>
              </a:solidFill>
            </a:rPr>
            <a:t>Paleej</a:t>
          </a:r>
          <a:r>
            <a:rPr lang="en-US" sz="2000" b="1" dirty="0" smtClean="0">
              <a:solidFill>
                <a:schemeClr val="tx1"/>
              </a:solidFill>
            </a:rPr>
            <a:t> Farming</a:t>
          </a:r>
        </a:p>
        <a:p>
          <a:pPr algn="just"/>
          <a:r>
            <a:rPr lang="en-IN" sz="1600" dirty="0" smtClean="0">
              <a:solidFill>
                <a:srgbClr val="00000A"/>
              </a:solidFill>
              <a:latin typeface="Times New Roman"/>
              <a:ea typeface="SimSun"/>
              <a:cs typeface="Mangal"/>
            </a:rPr>
            <a:t>'</a:t>
          </a:r>
          <a:r>
            <a:rPr lang="en-IN" sz="1600" dirty="0" err="1" smtClean="0">
              <a:solidFill>
                <a:srgbClr val="00000A"/>
              </a:solidFill>
              <a:latin typeface="Times New Roman"/>
              <a:ea typeface="SimSun"/>
              <a:cs typeface="Mangal"/>
            </a:rPr>
            <a:t>Paalej</a:t>
          </a:r>
          <a:r>
            <a:rPr lang="en-IN" sz="1600" dirty="0" smtClean="0">
              <a:solidFill>
                <a:srgbClr val="00000A"/>
              </a:solidFill>
              <a:latin typeface="Times New Roman"/>
              <a:ea typeface="SimSun"/>
              <a:cs typeface="Mangal"/>
            </a:rPr>
            <a:t>' is the local term for growing melons, cucumbers and gourds on the river bed. Declining at site near barrage</a:t>
          </a:r>
          <a:endParaRPr lang="en-US" sz="1600" b="1" dirty="0">
            <a:solidFill>
              <a:schemeClr val="tx1"/>
            </a:solidFill>
          </a:endParaRPr>
        </a:p>
      </dgm:t>
    </dgm:pt>
    <dgm:pt modelId="{3082C66F-DF49-4A02-A6DD-D5D48E3BD810}" type="parTrans" cxnId="{B3EA97AA-AC30-47E4-A95E-88974B3CDF0F}">
      <dgm:prSet/>
      <dgm:spPr/>
      <dgm:t>
        <a:bodyPr/>
        <a:lstStyle/>
        <a:p>
          <a:endParaRPr lang="en-US"/>
        </a:p>
      </dgm:t>
    </dgm:pt>
    <dgm:pt modelId="{F087FEDB-126A-4AA0-B03F-F135DD9F7EE3}" type="sibTrans" cxnId="{B3EA97AA-AC30-47E4-A95E-88974B3CDF0F}">
      <dgm:prSet/>
      <dgm:spPr/>
      <dgm:t>
        <a:bodyPr/>
        <a:lstStyle/>
        <a:p>
          <a:endParaRPr lang="en-US"/>
        </a:p>
      </dgm:t>
    </dgm:pt>
    <dgm:pt modelId="{AD81DE23-E901-401B-9E11-856CBCF80B6D}">
      <dgm:prSet custT="1"/>
      <dgm:spPr/>
      <dgm:t>
        <a:bodyPr/>
        <a:lstStyle/>
        <a:p>
          <a:pPr algn="just"/>
          <a:endParaRPr lang="en-IN" sz="1600" b="1" dirty="0" smtClean="0">
            <a:solidFill>
              <a:srgbClr val="00000A"/>
            </a:solidFill>
            <a:latin typeface="Times New Roman"/>
            <a:ea typeface="SimSun"/>
            <a:cs typeface="Mangal"/>
          </a:endParaRPr>
        </a:p>
        <a:p>
          <a:pPr algn="just"/>
          <a:endParaRPr lang="en-US" sz="1600" dirty="0">
            <a:solidFill>
              <a:schemeClr val="tx1"/>
            </a:solidFill>
          </a:endParaRPr>
        </a:p>
      </dgm:t>
    </dgm:pt>
    <dgm:pt modelId="{D87E2541-3F58-46CA-8A23-CC7F97B2ABBA}" type="parTrans" cxnId="{71EB5BF5-D35A-4B0F-9D8D-E2692E7452F5}">
      <dgm:prSet/>
      <dgm:spPr/>
      <dgm:t>
        <a:bodyPr/>
        <a:lstStyle/>
        <a:p>
          <a:endParaRPr lang="en-US"/>
        </a:p>
      </dgm:t>
    </dgm:pt>
    <dgm:pt modelId="{97AC2322-4B46-4AA0-8D08-659F83FE4924}" type="sibTrans" cxnId="{71EB5BF5-D35A-4B0F-9D8D-E2692E7452F5}">
      <dgm:prSet/>
      <dgm:spPr/>
      <dgm:t>
        <a:bodyPr/>
        <a:lstStyle/>
        <a:p>
          <a:endParaRPr lang="en-US"/>
        </a:p>
      </dgm:t>
    </dgm:pt>
    <dgm:pt modelId="{17E06F10-646A-4FBF-92FC-3DE93ED44655}">
      <dgm:prSet custT="1"/>
      <dgm:spPr/>
      <dgm:t>
        <a:bodyPr/>
        <a:lstStyle/>
        <a:p>
          <a:pPr algn="just"/>
          <a:endParaRPr lang="en-US" sz="1600" dirty="0">
            <a:solidFill>
              <a:schemeClr val="tx1"/>
            </a:solidFill>
          </a:endParaRPr>
        </a:p>
      </dgm:t>
    </dgm:pt>
    <dgm:pt modelId="{6416FB32-F2FB-47AC-B07F-E8081FF4503E}" type="parTrans" cxnId="{3D1440FB-E41B-4229-8102-6ACB8033F52F}">
      <dgm:prSet/>
      <dgm:spPr/>
      <dgm:t>
        <a:bodyPr/>
        <a:lstStyle/>
        <a:p>
          <a:endParaRPr lang="en-US"/>
        </a:p>
      </dgm:t>
    </dgm:pt>
    <dgm:pt modelId="{D0368F0F-E889-4E86-8120-D5C8429C09D9}" type="sibTrans" cxnId="{3D1440FB-E41B-4229-8102-6ACB8033F52F}">
      <dgm:prSet/>
      <dgm:spPr/>
      <dgm:t>
        <a:bodyPr/>
        <a:lstStyle/>
        <a:p>
          <a:endParaRPr lang="en-US"/>
        </a:p>
      </dgm:t>
    </dgm:pt>
    <dgm:pt modelId="{569E3C8F-6D20-4DCA-A145-276B8DCBD91D}" type="pres">
      <dgm:prSet presAssocID="{A558C996-696C-453D-93B5-2FA2D8836D99}" presName="Name0" presStyleCnt="0">
        <dgm:presLayoutVars>
          <dgm:dir/>
          <dgm:animLvl val="lvl"/>
          <dgm:resizeHandles val="exact"/>
        </dgm:presLayoutVars>
      </dgm:prSet>
      <dgm:spPr/>
      <dgm:t>
        <a:bodyPr/>
        <a:lstStyle/>
        <a:p>
          <a:endParaRPr lang="en-US"/>
        </a:p>
      </dgm:t>
    </dgm:pt>
    <dgm:pt modelId="{E9582D61-8A6B-4C51-940A-ADDEFD686003}" type="pres">
      <dgm:prSet presAssocID="{8BF5A31A-2229-4EB9-88B4-041DE3B26A92}" presName="compositeNode" presStyleCnt="0">
        <dgm:presLayoutVars>
          <dgm:bulletEnabled val="1"/>
        </dgm:presLayoutVars>
      </dgm:prSet>
      <dgm:spPr/>
      <dgm:t>
        <a:bodyPr/>
        <a:lstStyle/>
        <a:p>
          <a:endParaRPr lang="en-US"/>
        </a:p>
      </dgm:t>
    </dgm:pt>
    <dgm:pt modelId="{DFFF3183-D637-431D-9897-4FD89601B3C2}" type="pres">
      <dgm:prSet presAssocID="{8BF5A31A-2229-4EB9-88B4-041DE3B26A92}" presName="bgRect" presStyleLbl="node1" presStyleIdx="0" presStyleCnt="1" custScaleX="166298" custScaleY="120443" custLinFactNeighborX="-49" custLinFactNeighborY="266"/>
      <dgm:spPr/>
      <dgm:t>
        <a:bodyPr/>
        <a:lstStyle/>
        <a:p>
          <a:endParaRPr lang="en-US"/>
        </a:p>
      </dgm:t>
    </dgm:pt>
    <dgm:pt modelId="{ADA704A7-32A3-4F18-835F-113FDE8BF9CC}" type="pres">
      <dgm:prSet presAssocID="{8BF5A31A-2229-4EB9-88B4-041DE3B26A92}" presName="parentNode" presStyleLbl="node1" presStyleIdx="0" presStyleCnt="1">
        <dgm:presLayoutVars>
          <dgm:chMax val="0"/>
          <dgm:bulletEnabled val="1"/>
        </dgm:presLayoutVars>
      </dgm:prSet>
      <dgm:spPr/>
      <dgm:t>
        <a:bodyPr/>
        <a:lstStyle/>
        <a:p>
          <a:endParaRPr lang="en-US"/>
        </a:p>
      </dgm:t>
    </dgm:pt>
    <dgm:pt modelId="{CEDC4FD2-14BD-45B0-9F8A-54F3D8CAC369}" type="pres">
      <dgm:prSet presAssocID="{8BF5A31A-2229-4EB9-88B4-041DE3B26A92}" presName="childNode" presStyleLbl="node1" presStyleIdx="0" presStyleCnt="1">
        <dgm:presLayoutVars>
          <dgm:bulletEnabled val="1"/>
        </dgm:presLayoutVars>
      </dgm:prSet>
      <dgm:spPr/>
      <dgm:t>
        <a:bodyPr/>
        <a:lstStyle/>
        <a:p>
          <a:endParaRPr lang="en-US"/>
        </a:p>
      </dgm:t>
    </dgm:pt>
  </dgm:ptLst>
  <dgm:cxnLst>
    <dgm:cxn modelId="{1CF58DE4-21F7-4E48-8096-1B047E1B9BAD}" srcId="{8BF5A31A-2229-4EB9-88B4-041DE3B26A92}" destId="{83F4FEF5-EC1C-4658-8391-0071E9A52307}" srcOrd="3" destOrd="0" parTransId="{547A655D-6213-4941-AEC8-177A5B9E9A4B}" sibTransId="{EECD698D-D55B-4118-A4A1-015DE1DAA4E9}"/>
    <dgm:cxn modelId="{8D9B6372-8CF9-4DB1-B73D-430C09F9DB00}" type="presOf" srcId="{5660BF8C-A759-409A-9F2F-C4272285855D}" destId="{CEDC4FD2-14BD-45B0-9F8A-54F3D8CAC369}" srcOrd="0" destOrd="1" presId="urn:microsoft.com/office/officeart/2005/8/layout/hProcess7"/>
    <dgm:cxn modelId="{BA791C6D-BAC7-4E4C-9906-CF4D897ED010}" type="presOf" srcId="{A558C996-696C-453D-93B5-2FA2D8836D99}" destId="{569E3C8F-6D20-4DCA-A145-276B8DCBD91D}" srcOrd="0" destOrd="0" presId="urn:microsoft.com/office/officeart/2005/8/layout/hProcess7"/>
    <dgm:cxn modelId="{71EB5BF5-D35A-4B0F-9D8D-E2692E7452F5}" srcId="{8BF5A31A-2229-4EB9-88B4-041DE3B26A92}" destId="{AD81DE23-E901-401B-9E11-856CBCF80B6D}" srcOrd="5" destOrd="0" parTransId="{D87E2541-3F58-46CA-8A23-CC7F97B2ABBA}" sibTransId="{97AC2322-4B46-4AA0-8D08-659F83FE4924}"/>
    <dgm:cxn modelId="{4713C7F0-F61C-4F79-8996-B4F5F0797EA8}" srcId="{8BF5A31A-2229-4EB9-88B4-041DE3B26A92}" destId="{53FAE645-3475-4A41-842A-8AB404D75FA0}" srcOrd="2" destOrd="0" parTransId="{BD84DF7F-276E-45A2-A17E-E579F8BCEAAF}" sibTransId="{42A9DC05-6591-4FA0-A21C-C5E80AD56D0B}"/>
    <dgm:cxn modelId="{FEC7D12B-50AC-48E0-B116-8959083D0138}" type="presOf" srcId="{A4604D46-7DF4-4658-AAE2-435C587F9E32}" destId="{CEDC4FD2-14BD-45B0-9F8A-54F3D8CAC369}" srcOrd="0" destOrd="0" presId="urn:microsoft.com/office/officeart/2005/8/layout/hProcess7"/>
    <dgm:cxn modelId="{FA1FFFA9-18CE-471F-94FF-8C648BE96E59}" srcId="{A558C996-696C-453D-93B5-2FA2D8836D99}" destId="{8BF5A31A-2229-4EB9-88B4-041DE3B26A92}" srcOrd="0" destOrd="0" parTransId="{A0602E01-C2CD-43F6-8467-ED3FAD7257ED}" sibTransId="{2549BDFC-7C7E-44AB-BBB0-F3530F87698D}"/>
    <dgm:cxn modelId="{38BB49B6-3727-4FA5-BFCC-7B600B9AA780}" type="presOf" srcId="{8BF5A31A-2229-4EB9-88B4-041DE3B26A92}" destId="{DFFF3183-D637-431D-9897-4FD89601B3C2}" srcOrd="0" destOrd="0" presId="urn:microsoft.com/office/officeart/2005/8/layout/hProcess7"/>
    <dgm:cxn modelId="{B06E12EF-D310-41E5-B72F-B4DE989DB70F}" type="presOf" srcId="{53FAE645-3475-4A41-842A-8AB404D75FA0}" destId="{CEDC4FD2-14BD-45B0-9F8A-54F3D8CAC369}" srcOrd="0" destOrd="2" presId="urn:microsoft.com/office/officeart/2005/8/layout/hProcess7"/>
    <dgm:cxn modelId="{B241A048-7C6F-4482-BFF9-8AD473187708}" srcId="{8BF5A31A-2229-4EB9-88B4-041DE3B26A92}" destId="{5660BF8C-A759-409A-9F2F-C4272285855D}" srcOrd="1" destOrd="0" parTransId="{3C183535-2EA3-42ED-81CE-3F193E820960}" sibTransId="{2737CB61-885A-4ABE-B3B6-CBCBF7A194E3}"/>
    <dgm:cxn modelId="{D5994D38-B777-4A70-ABF7-C2F18BB4C2D2}" type="presOf" srcId="{664A4E35-5982-451D-A151-6FE0F88E459E}" destId="{CEDC4FD2-14BD-45B0-9F8A-54F3D8CAC369}" srcOrd="0" destOrd="4" presId="urn:microsoft.com/office/officeart/2005/8/layout/hProcess7"/>
    <dgm:cxn modelId="{17D01691-9158-4D3C-AE51-CA04AFAB3062}" type="presOf" srcId="{AD81DE23-E901-401B-9E11-856CBCF80B6D}" destId="{CEDC4FD2-14BD-45B0-9F8A-54F3D8CAC369}" srcOrd="0" destOrd="5" presId="urn:microsoft.com/office/officeart/2005/8/layout/hProcess7"/>
    <dgm:cxn modelId="{C15029F1-0FF0-48AE-961B-C83BD32BA405}" type="presOf" srcId="{8BF5A31A-2229-4EB9-88B4-041DE3B26A92}" destId="{ADA704A7-32A3-4F18-835F-113FDE8BF9CC}" srcOrd="1" destOrd="0" presId="urn:microsoft.com/office/officeart/2005/8/layout/hProcess7"/>
    <dgm:cxn modelId="{3D1440FB-E41B-4229-8102-6ACB8033F52F}" srcId="{8BF5A31A-2229-4EB9-88B4-041DE3B26A92}" destId="{17E06F10-646A-4FBF-92FC-3DE93ED44655}" srcOrd="6" destOrd="0" parTransId="{6416FB32-F2FB-47AC-B07F-E8081FF4503E}" sibTransId="{D0368F0F-E889-4E86-8120-D5C8429C09D9}"/>
    <dgm:cxn modelId="{28165C77-3C8E-4317-B387-66601F682BA2}" srcId="{8BF5A31A-2229-4EB9-88B4-041DE3B26A92}" destId="{A4604D46-7DF4-4658-AAE2-435C587F9E32}" srcOrd="0" destOrd="0" parTransId="{F8630978-C105-4388-9DCD-BE64CCAB14DE}" sibTransId="{9E470B1B-F394-423F-9A75-DA4A4A7AB921}"/>
    <dgm:cxn modelId="{B3EA97AA-AC30-47E4-A95E-88974B3CDF0F}" srcId="{8BF5A31A-2229-4EB9-88B4-041DE3B26A92}" destId="{664A4E35-5982-451D-A151-6FE0F88E459E}" srcOrd="4" destOrd="0" parTransId="{3082C66F-DF49-4A02-A6DD-D5D48E3BD810}" sibTransId="{F087FEDB-126A-4AA0-B03F-F135DD9F7EE3}"/>
    <dgm:cxn modelId="{45E6E62C-3001-4E25-82DA-7EAECBDA66A5}" type="presOf" srcId="{17E06F10-646A-4FBF-92FC-3DE93ED44655}" destId="{CEDC4FD2-14BD-45B0-9F8A-54F3D8CAC369}" srcOrd="0" destOrd="6" presId="urn:microsoft.com/office/officeart/2005/8/layout/hProcess7"/>
    <dgm:cxn modelId="{1231EF0B-DECA-4F46-B90E-999529B6E1AF}" type="presOf" srcId="{83F4FEF5-EC1C-4658-8391-0071E9A52307}" destId="{CEDC4FD2-14BD-45B0-9F8A-54F3D8CAC369}" srcOrd="0" destOrd="3" presId="urn:microsoft.com/office/officeart/2005/8/layout/hProcess7"/>
    <dgm:cxn modelId="{5973FABB-2A69-4E2A-9FF7-9FD5C6F45242}" type="presParOf" srcId="{569E3C8F-6D20-4DCA-A145-276B8DCBD91D}" destId="{E9582D61-8A6B-4C51-940A-ADDEFD686003}" srcOrd="0" destOrd="0" presId="urn:microsoft.com/office/officeart/2005/8/layout/hProcess7"/>
    <dgm:cxn modelId="{D4CA6BBC-8266-4454-83C4-E5842117F935}" type="presParOf" srcId="{E9582D61-8A6B-4C51-940A-ADDEFD686003}" destId="{DFFF3183-D637-431D-9897-4FD89601B3C2}" srcOrd="0" destOrd="0" presId="urn:microsoft.com/office/officeart/2005/8/layout/hProcess7"/>
    <dgm:cxn modelId="{BDF7FEA9-6F93-47B2-8302-D66AAAF357F7}" type="presParOf" srcId="{E9582D61-8A6B-4C51-940A-ADDEFD686003}" destId="{ADA704A7-32A3-4F18-835F-113FDE8BF9CC}" srcOrd="1" destOrd="0" presId="urn:microsoft.com/office/officeart/2005/8/layout/hProcess7"/>
    <dgm:cxn modelId="{B0A068AC-C6C9-431C-A064-4A493C1AACE8}" type="presParOf" srcId="{E9582D61-8A6B-4C51-940A-ADDEFD686003}" destId="{CEDC4FD2-14BD-45B0-9F8A-54F3D8CAC369}" srcOrd="2" destOrd="0" presId="urn:microsoft.com/office/officeart/2005/8/layout/hProcess7"/>
  </dgm:cxnLst>
  <dgm:bg/>
  <dgm:whole>
    <a:ln>
      <a:solidFill>
        <a:schemeClr val="accent6">
          <a:lumMod val="75000"/>
        </a:schemeClr>
      </a:solidFill>
    </a:ln>
  </dgm:whole>
</dgm:dataModel>
</file>

<file path=ppt/diagrams/data2.xml><?xml version="1.0" encoding="utf-8"?>
<dgm:dataModel xmlns:dgm="http://schemas.openxmlformats.org/drawingml/2006/diagram" xmlns:a="http://schemas.openxmlformats.org/drawingml/2006/main">
  <dgm:ptLst>
    <dgm:pt modelId="{A558C996-696C-453D-93B5-2FA2D8836D99}" type="doc">
      <dgm:prSet loTypeId="urn:microsoft.com/office/officeart/2005/8/layout/hProcess7" loCatId="process" qsTypeId="urn:microsoft.com/office/officeart/2005/8/quickstyle/simple2" qsCatId="simple" csTypeId="urn:microsoft.com/office/officeart/2005/8/colors/accent6_1" csCatId="accent6" phldr="1"/>
      <dgm:spPr/>
      <dgm:t>
        <a:bodyPr/>
        <a:lstStyle/>
        <a:p>
          <a:endParaRPr lang="en-IN"/>
        </a:p>
      </dgm:t>
    </dgm:pt>
    <dgm:pt modelId="{8BF5A31A-2229-4EB9-88B4-041DE3B26A92}">
      <dgm:prSet custT="1"/>
      <dgm:spPr>
        <a:ln w="60325"/>
      </dgm:spPr>
      <dgm:t>
        <a:bodyPr/>
        <a:lstStyle/>
        <a:p>
          <a:pPr algn="ctr"/>
          <a:endParaRPr lang="en-US" sz="3600" u="sng" dirty="0"/>
        </a:p>
      </dgm:t>
    </dgm:pt>
    <dgm:pt modelId="{A0602E01-C2CD-43F6-8467-ED3FAD7257ED}" type="parTrans" cxnId="{FA1FFFA9-18CE-471F-94FF-8C648BE96E59}">
      <dgm:prSet/>
      <dgm:spPr/>
      <dgm:t>
        <a:bodyPr/>
        <a:lstStyle/>
        <a:p>
          <a:endParaRPr lang="en-US"/>
        </a:p>
      </dgm:t>
    </dgm:pt>
    <dgm:pt modelId="{2549BDFC-7C7E-44AB-BBB0-F3530F87698D}" type="sibTrans" cxnId="{FA1FFFA9-18CE-471F-94FF-8C648BE96E59}">
      <dgm:prSet/>
      <dgm:spPr/>
      <dgm:t>
        <a:bodyPr/>
        <a:lstStyle/>
        <a:p>
          <a:endParaRPr lang="en-US"/>
        </a:p>
      </dgm:t>
    </dgm:pt>
    <dgm:pt modelId="{A4604D46-7DF4-4658-AAE2-435C587F9E32}">
      <dgm:prSet custT="1"/>
      <dgm:spPr/>
      <dgm:t>
        <a:bodyPr/>
        <a:lstStyle/>
        <a:p>
          <a:pPr algn="just"/>
          <a:r>
            <a:rPr lang="en-IN" sz="2000" b="1" dirty="0" smtClean="0">
              <a:solidFill>
                <a:schemeClr val="tx1"/>
              </a:solidFill>
            </a:rPr>
            <a:t>Recreation</a:t>
          </a:r>
          <a:endParaRPr lang="en-US" sz="2000" dirty="0">
            <a:solidFill>
              <a:schemeClr val="tx1"/>
            </a:solidFill>
          </a:endParaRPr>
        </a:p>
      </dgm:t>
    </dgm:pt>
    <dgm:pt modelId="{F8630978-C105-4388-9DCD-BE64CCAB14DE}" type="parTrans" cxnId="{28165C77-3C8E-4317-B387-66601F682BA2}">
      <dgm:prSet/>
      <dgm:spPr/>
      <dgm:t>
        <a:bodyPr/>
        <a:lstStyle/>
        <a:p>
          <a:endParaRPr lang="en-US"/>
        </a:p>
      </dgm:t>
    </dgm:pt>
    <dgm:pt modelId="{9E470B1B-F394-423F-9A75-DA4A4A7AB921}" type="sibTrans" cxnId="{28165C77-3C8E-4317-B387-66601F682BA2}">
      <dgm:prSet/>
      <dgm:spPr/>
      <dgm:t>
        <a:bodyPr/>
        <a:lstStyle/>
        <a:p>
          <a:endParaRPr lang="en-US"/>
        </a:p>
      </dgm:t>
    </dgm:pt>
    <dgm:pt modelId="{5660BF8C-A759-409A-9F2F-C4272285855D}">
      <dgm:prSet custT="1"/>
      <dgm:spPr/>
      <dgm:t>
        <a:bodyPr/>
        <a:lstStyle/>
        <a:p>
          <a:pPr algn="just"/>
          <a:r>
            <a:rPr lang="en-IN" sz="1600" dirty="0" smtClean="0">
              <a:solidFill>
                <a:srgbClr val="00000A"/>
              </a:solidFill>
              <a:latin typeface="Times New Roman"/>
              <a:ea typeface="SimSun"/>
              <a:cs typeface="Mangal"/>
            </a:rPr>
            <a:t>Swimming and recreational fishing</a:t>
          </a:r>
          <a:endParaRPr lang="en-US" sz="1600" dirty="0">
            <a:solidFill>
              <a:schemeClr val="tx1"/>
            </a:solidFill>
          </a:endParaRPr>
        </a:p>
      </dgm:t>
    </dgm:pt>
    <dgm:pt modelId="{3C183535-2EA3-42ED-81CE-3F193E820960}" type="parTrans" cxnId="{B241A048-7C6F-4482-BFF9-8AD473187708}">
      <dgm:prSet/>
      <dgm:spPr/>
      <dgm:t>
        <a:bodyPr/>
        <a:lstStyle/>
        <a:p>
          <a:endParaRPr lang="en-US"/>
        </a:p>
      </dgm:t>
    </dgm:pt>
    <dgm:pt modelId="{2737CB61-885A-4ABE-B3B6-CBCBF7A194E3}" type="sibTrans" cxnId="{B241A048-7C6F-4482-BFF9-8AD473187708}">
      <dgm:prSet/>
      <dgm:spPr/>
      <dgm:t>
        <a:bodyPr/>
        <a:lstStyle/>
        <a:p>
          <a:endParaRPr lang="en-US"/>
        </a:p>
      </dgm:t>
    </dgm:pt>
    <dgm:pt modelId="{53FAE645-3475-4A41-842A-8AB404D75FA0}">
      <dgm:prSet custT="1"/>
      <dgm:spPr/>
      <dgm:t>
        <a:bodyPr/>
        <a:lstStyle/>
        <a:p>
          <a:pPr algn="just"/>
          <a:r>
            <a:rPr lang="en-IN" sz="2000" b="1" dirty="0" smtClean="0">
              <a:solidFill>
                <a:srgbClr val="00000A"/>
              </a:solidFill>
              <a:latin typeface="Times New Roman"/>
              <a:ea typeface="SimSun"/>
              <a:cs typeface="Mangal"/>
            </a:rPr>
            <a:t>Domestic use</a:t>
          </a:r>
          <a:endParaRPr lang="en-US" sz="2000" b="1" dirty="0">
            <a:solidFill>
              <a:schemeClr val="tx1"/>
            </a:solidFill>
          </a:endParaRPr>
        </a:p>
      </dgm:t>
    </dgm:pt>
    <dgm:pt modelId="{BD84DF7F-276E-45A2-A17E-E579F8BCEAAF}" type="parTrans" cxnId="{4713C7F0-F61C-4F79-8996-B4F5F0797EA8}">
      <dgm:prSet/>
      <dgm:spPr/>
      <dgm:t>
        <a:bodyPr/>
        <a:lstStyle/>
        <a:p>
          <a:endParaRPr lang="en-US"/>
        </a:p>
      </dgm:t>
    </dgm:pt>
    <dgm:pt modelId="{42A9DC05-6591-4FA0-A21C-C5E80AD56D0B}" type="sibTrans" cxnId="{4713C7F0-F61C-4F79-8996-B4F5F0797EA8}">
      <dgm:prSet/>
      <dgm:spPr/>
      <dgm:t>
        <a:bodyPr/>
        <a:lstStyle/>
        <a:p>
          <a:endParaRPr lang="en-US"/>
        </a:p>
      </dgm:t>
    </dgm:pt>
    <dgm:pt modelId="{83F4FEF5-EC1C-4658-8391-0071E9A52307}">
      <dgm:prSet custT="1"/>
      <dgm:spPr/>
      <dgm:t>
        <a:bodyPr/>
        <a:lstStyle/>
        <a:p>
          <a:pPr algn="just"/>
          <a:r>
            <a:rPr lang="en-IN" sz="1600" dirty="0" smtClean="0">
              <a:solidFill>
                <a:srgbClr val="00000A"/>
              </a:solidFill>
              <a:latin typeface="Times New Roman"/>
              <a:ea typeface="SimSun"/>
              <a:cs typeface="Mangal"/>
            </a:rPr>
            <a:t>washing, drinking and bathing </a:t>
          </a:r>
        </a:p>
        <a:p>
          <a:pPr algn="just"/>
          <a:endParaRPr lang="en-US" sz="1600" dirty="0">
            <a:solidFill>
              <a:schemeClr val="tx1"/>
            </a:solidFill>
          </a:endParaRPr>
        </a:p>
      </dgm:t>
    </dgm:pt>
    <dgm:pt modelId="{547A655D-6213-4941-AEC8-177A5B9E9A4B}" type="parTrans" cxnId="{1CF58DE4-21F7-4E48-8096-1B047E1B9BAD}">
      <dgm:prSet/>
      <dgm:spPr/>
      <dgm:t>
        <a:bodyPr/>
        <a:lstStyle/>
        <a:p>
          <a:endParaRPr lang="en-US"/>
        </a:p>
      </dgm:t>
    </dgm:pt>
    <dgm:pt modelId="{EECD698D-D55B-4118-A4A1-015DE1DAA4E9}" type="sibTrans" cxnId="{1CF58DE4-21F7-4E48-8096-1B047E1B9BAD}">
      <dgm:prSet/>
      <dgm:spPr/>
      <dgm:t>
        <a:bodyPr/>
        <a:lstStyle/>
        <a:p>
          <a:endParaRPr lang="en-US"/>
        </a:p>
      </dgm:t>
    </dgm:pt>
    <dgm:pt modelId="{17E06F10-646A-4FBF-92FC-3DE93ED44655}">
      <dgm:prSet custT="1"/>
      <dgm:spPr/>
      <dgm:t>
        <a:bodyPr/>
        <a:lstStyle/>
        <a:p>
          <a:pPr algn="just" rtl="0"/>
          <a:r>
            <a:rPr lang="en-IN" sz="2000" b="1" i="0" u="none" dirty="0" smtClean="0"/>
            <a:t>Cattle herding</a:t>
          </a:r>
          <a:endParaRPr lang="en-US" sz="2000" b="1" dirty="0">
            <a:solidFill>
              <a:schemeClr val="tx1"/>
            </a:solidFill>
          </a:endParaRPr>
        </a:p>
      </dgm:t>
    </dgm:pt>
    <dgm:pt modelId="{6416FB32-F2FB-47AC-B07F-E8081FF4503E}" type="parTrans" cxnId="{3D1440FB-E41B-4229-8102-6ACB8033F52F}">
      <dgm:prSet/>
      <dgm:spPr/>
      <dgm:t>
        <a:bodyPr/>
        <a:lstStyle/>
        <a:p>
          <a:endParaRPr lang="en-US"/>
        </a:p>
      </dgm:t>
    </dgm:pt>
    <dgm:pt modelId="{D0368F0F-E889-4E86-8120-D5C8429C09D9}" type="sibTrans" cxnId="{3D1440FB-E41B-4229-8102-6ACB8033F52F}">
      <dgm:prSet/>
      <dgm:spPr/>
      <dgm:t>
        <a:bodyPr/>
        <a:lstStyle/>
        <a:p>
          <a:endParaRPr lang="en-US"/>
        </a:p>
      </dgm:t>
    </dgm:pt>
    <dgm:pt modelId="{14D7C20E-7063-4512-A240-D1784F965C78}">
      <dgm:prSet custT="1"/>
      <dgm:spPr/>
      <dgm:t>
        <a:bodyPr/>
        <a:lstStyle/>
        <a:p>
          <a:pPr algn="just"/>
          <a:r>
            <a:rPr lang="en-IN" sz="2000" b="1" dirty="0" err="1" smtClean="0">
              <a:solidFill>
                <a:srgbClr val="00000A"/>
              </a:solidFill>
              <a:latin typeface="Times New Roman"/>
              <a:ea typeface="SimSun"/>
              <a:cs typeface="Mangal"/>
            </a:rPr>
            <a:t>Sandmining</a:t>
          </a:r>
          <a:endParaRPr lang="en-US" sz="2000" b="1" dirty="0" smtClean="0">
            <a:solidFill>
              <a:schemeClr val="tx1"/>
            </a:solidFill>
          </a:endParaRPr>
        </a:p>
        <a:p>
          <a:pPr algn="just"/>
          <a:r>
            <a:rPr lang="en-IN" sz="1600" dirty="0" smtClean="0">
              <a:solidFill>
                <a:srgbClr val="00000A"/>
              </a:solidFill>
              <a:latin typeface="Times New Roman"/>
              <a:ea typeface="SimSun"/>
              <a:cs typeface="Mangal"/>
            </a:rPr>
            <a:t>Potentially harmful. Earlier done on a small scale, but commercial mining has increased. </a:t>
          </a:r>
          <a:endParaRPr lang="en-US" sz="1600" dirty="0" smtClean="0">
            <a:solidFill>
              <a:schemeClr val="tx1"/>
            </a:solidFill>
          </a:endParaRPr>
        </a:p>
        <a:p>
          <a:pPr algn="just"/>
          <a:endParaRPr lang="en-US" sz="1600" dirty="0">
            <a:solidFill>
              <a:schemeClr val="tx1"/>
            </a:solidFill>
          </a:endParaRPr>
        </a:p>
      </dgm:t>
    </dgm:pt>
    <dgm:pt modelId="{104FDDFC-9439-49D7-9408-58DDD371A20F}" type="parTrans" cxnId="{AC86FE0D-C086-4331-882C-7AB75F17EEBB}">
      <dgm:prSet/>
      <dgm:spPr/>
      <dgm:t>
        <a:bodyPr/>
        <a:lstStyle/>
        <a:p>
          <a:endParaRPr lang="en-US"/>
        </a:p>
      </dgm:t>
    </dgm:pt>
    <dgm:pt modelId="{0BDDB32A-9E3C-4AEB-8ABE-604348399927}" type="sibTrans" cxnId="{AC86FE0D-C086-4331-882C-7AB75F17EEBB}">
      <dgm:prSet/>
      <dgm:spPr/>
      <dgm:t>
        <a:bodyPr/>
        <a:lstStyle/>
        <a:p>
          <a:endParaRPr lang="en-US"/>
        </a:p>
      </dgm:t>
    </dgm:pt>
    <dgm:pt modelId="{D6AF1B1B-33EC-4B9A-AEA8-7CC5655AB028}">
      <dgm:prSet custT="1"/>
      <dgm:spPr/>
      <dgm:t>
        <a:bodyPr/>
        <a:lstStyle/>
        <a:p>
          <a:pPr algn="just"/>
          <a:endParaRPr lang="en-US" sz="1600" dirty="0">
            <a:solidFill>
              <a:schemeClr val="tx1"/>
            </a:solidFill>
          </a:endParaRPr>
        </a:p>
      </dgm:t>
    </dgm:pt>
    <dgm:pt modelId="{D4B1C8FE-A3E7-427E-918F-535E61994AD5}" type="parTrans" cxnId="{DA243AFE-A0E5-4FD5-B715-6C476E58F1C9}">
      <dgm:prSet/>
      <dgm:spPr/>
      <dgm:t>
        <a:bodyPr/>
        <a:lstStyle/>
        <a:p>
          <a:endParaRPr lang="en-US"/>
        </a:p>
      </dgm:t>
    </dgm:pt>
    <dgm:pt modelId="{D82C42E4-8AC1-4E8C-AEBD-E9263C3A0623}" type="sibTrans" cxnId="{DA243AFE-A0E5-4FD5-B715-6C476E58F1C9}">
      <dgm:prSet/>
      <dgm:spPr/>
      <dgm:t>
        <a:bodyPr/>
        <a:lstStyle/>
        <a:p>
          <a:endParaRPr lang="en-US"/>
        </a:p>
      </dgm:t>
    </dgm:pt>
    <dgm:pt modelId="{9E96FBDE-A051-4C95-A2CC-CD84B450CBC1}">
      <dgm:prSet custT="1"/>
      <dgm:spPr/>
      <dgm:t>
        <a:bodyPr/>
        <a:lstStyle/>
        <a:p>
          <a:pPr algn="just"/>
          <a:endParaRPr lang="en-US" sz="2000" dirty="0">
            <a:solidFill>
              <a:schemeClr val="tx1"/>
            </a:solidFill>
          </a:endParaRPr>
        </a:p>
      </dgm:t>
    </dgm:pt>
    <dgm:pt modelId="{29010DEE-756A-413F-B3D8-DB3D428A0564}" type="parTrans" cxnId="{87796B0E-016A-461D-ADDD-294DCE28B9CD}">
      <dgm:prSet/>
      <dgm:spPr/>
    </dgm:pt>
    <dgm:pt modelId="{C1420759-3D93-4444-96BB-121AE7629C5E}" type="sibTrans" cxnId="{87796B0E-016A-461D-ADDD-294DCE28B9CD}">
      <dgm:prSet/>
      <dgm:spPr/>
    </dgm:pt>
    <dgm:pt modelId="{569E3C8F-6D20-4DCA-A145-276B8DCBD91D}" type="pres">
      <dgm:prSet presAssocID="{A558C996-696C-453D-93B5-2FA2D8836D99}" presName="Name0" presStyleCnt="0">
        <dgm:presLayoutVars>
          <dgm:dir/>
          <dgm:animLvl val="lvl"/>
          <dgm:resizeHandles val="exact"/>
        </dgm:presLayoutVars>
      </dgm:prSet>
      <dgm:spPr/>
      <dgm:t>
        <a:bodyPr/>
        <a:lstStyle/>
        <a:p>
          <a:endParaRPr lang="en-US"/>
        </a:p>
      </dgm:t>
    </dgm:pt>
    <dgm:pt modelId="{E9582D61-8A6B-4C51-940A-ADDEFD686003}" type="pres">
      <dgm:prSet presAssocID="{8BF5A31A-2229-4EB9-88B4-041DE3B26A92}" presName="compositeNode" presStyleCnt="0">
        <dgm:presLayoutVars>
          <dgm:bulletEnabled val="1"/>
        </dgm:presLayoutVars>
      </dgm:prSet>
      <dgm:spPr/>
      <dgm:t>
        <a:bodyPr/>
        <a:lstStyle/>
        <a:p>
          <a:endParaRPr lang="en-US"/>
        </a:p>
      </dgm:t>
    </dgm:pt>
    <dgm:pt modelId="{DFFF3183-D637-431D-9897-4FD89601B3C2}" type="pres">
      <dgm:prSet presAssocID="{8BF5A31A-2229-4EB9-88B4-041DE3B26A92}" presName="bgRect" presStyleLbl="node1" presStyleIdx="0" presStyleCnt="1" custScaleX="91471" custScaleY="88245" custLinFactNeighborX="-49" custLinFactNeighborY="266"/>
      <dgm:spPr/>
      <dgm:t>
        <a:bodyPr/>
        <a:lstStyle/>
        <a:p>
          <a:endParaRPr lang="en-US"/>
        </a:p>
      </dgm:t>
    </dgm:pt>
    <dgm:pt modelId="{ADA704A7-32A3-4F18-835F-113FDE8BF9CC}" type="pres">
      <dgm:prSet presAssocID="{8BF5A31A-2229-4EB9-88B4-041DE3B26A92}" presName="parentNode" presStyleLbl="node1" presStyleIdx="0" presStyleCnt="1">
        <dgm:presLayoutVars>
          <dgm:chMax val="0"/>
          <dgm:bulletEnabled val="1"/>
        </dgm:presLayoutVars>
      </dgm:prSet>
      <dgm:spPr/>
      <dgm:t>
        <a:bodyPr/>
        <a:lstStyle/>
        <a:p>
          <a:endParaRPr lang="en-US"/>
        </a:p>
      </dgm:t>
    </dgm:pt>
    <dgm:pt modelId="{CEDC4FD2-14BD-45B0-9F8A-54F3D8CAC369}" type="pres">
      <dgm:prSet presAssocID="{8BF5A31A-2229-4EB9-88B4-041DE3B26A92}" presName="childNode" presStyleLbl="node1" presStyleIdx="0" presStyleCnt="1">
        <dgm:presLayoutVars>
          <dgm:bulletEnabled val="1"/>
        </dgm:presLayoutVars>
      </dgm:prSet>
      <dgm:spPr/>
      <dgm:t>
        <a:bodyPr/>
        <a:lstStyle/>
        <a:p>
          <a:endParaRPr lang="en-US"/>
        </a:p>
      </dgm:t>
    </dgm:pt>
  </dgm:ptLst>
  <dgm:cxnLst>
    <dgm:cxn modelId="{647E3AC9-658D-4410-81B0-3E703266E003}" type="presOf" srcId="{8BF5A31A-2229-4EB9-88B4-041DE3B26A92}" destId="{DFFF3183-D637-431D-9897-4FD89601B3C2}" srcOrd="0" destOrd="0" presId="urn:microsoft.com/office/officeart/2005/8/layout/hProcess7"/>
    <dgm:cxn modelId="{58CD25F6-9D11-4EF3-A468-20EEA1415DB2}" type="presOf" srcId="{A558C996-696C-453D-93B5-2FA2D8836D99}" destId="{569E3C8F-6D20-4DCA-A145-276B8DCBD91D}" srcOrd="0" destOrd="0" presId="urn:microsoft.com/office/officeart/2005/8/layout/hProcess7"/>
    <dgm:cxn modelId="{1CF58DE4-21F7-4E48-8096-1B047E1B9BAD}" srcId="{8BF5A31A-2229-4EB9-88B4-041DE3B26A92}" destId="{83F4FEF5-EC1C-4658-8391-0071E9A52307}" srcOrd="4" destOrd="0" parTransId="{547A655D-6213-4941-AEC8-177A5B9E9A4B}" sibTransId="{EECD698D-D55B-4118-A4A1-015DE1DAA4E9}"/>
    <dgm:cxn modelId="{AC86FE0D-C086-4331-882C-7AB75F17EEBB}" srcId="{8BF5A31A-2229-4EB9-88B4-041DE3B26A92}" destId="{14D7C20E-7063-4512-A240-D1784F965C78}" srcOrd="5" destOrd="0" parTransId="{104FDDFC-9439-49D7-9408-58DDD371A20F}" sibTransId="{0BDDB32A-9E3C-4AEB-8ABE-604348399927}"/>
    <dgm:cxn modelId="{4713C7F0-F61C-4F79-8996-B4F5F0797EA8}" srcId="{8BF5A31A-2229-4EB9-88B4-041DE3B26A92}" destId="{53FAE645-3475-4A41-842A-8AB404D75FA0}" srcOrd="3" destOrd="0" parTransId="{BD84DF7F-276E-45A2-A17E-E579F8BCEAAF}" sibTransId="{42A9DC05-6591-4FA0-A21C-C5E80AD56D0B}"/>
    <dgm:cxn modelId="{FA1FFFA9-18CE-471F-94FF-8C648BE96E59}" srcId="{A558C996-696C-453D-93B5-2FA2D8836D99}" destId="{8BF5A31A-2229-4EB9-88B4-041DE3B26A92}" srcOrd="0" destOrd="0" parTransId="{A0602E01-C2CD-43F6-8467-ED3FAD7257ED}" sibTransId="{2549BDFC-7C7E-44AB-BBB0-F3530F87698D}"/>
    <dgm:cxn modelId="{299975FE-F582-4D2A-8F21-06F1D9B8240C}" type="presOf" srcId="{8BF5A31A-2229-4EB9-88B4-041DE3B26A92}" destId="{ADA704A7-32A3-4F18-835F-113FDE8BF9CC}" srcOrd="1" destOrd="0" presId="urn:microsoft.com/office/officeart/2005/8/layout/hProcess7"/>
    <dgm:cxn modelId="{87796B0E-016A-461D-ADDD-294DCE28B9CD}" srcId="{8BF5A31A-2229-4EB9-88B4-041DE3B26A92}" destId="{9E96FBDE-A051-4C95-A2CC-CD84B450CBC1}" srcOrd="0" destOrd="0" parTransId="{29010DEE-756A-413F-B3D8-DB3D428A0564}" sibTransId="{C1420759-3D93-4444-96BB-121AE7629C5E}"/>
    <dgm:cxn modelId="{B241A048-7C6F-4482-BFF9-8AD473187708}" srcId="{8BF5A31A-2229-4EB9-88B4-041DE3B26A92}" destId="{5660BF8C-A759-409A-9F2F-C4272285855D}" srcOrd="2" destOrd="0" parTransId="{3C183535-2EA3-42ED-81CE-3F193E820960}" sibTransId="{2737CB61-885A-4ABE-B3B6-CBCBF7A194E3}"/>
    <dgm:cxn modelId="{069F8F6B-077C-4E06-A949-DF6806260AA1}" type="presOf" srcId="{53FAE645-3475-4A41-842A-8AB404D75FA0}" destId="{CEDC4FD2-14BD-45B0-9F8A-54F3D8CAC369}" srcOrd="0" destOrd="3" presId="urn:microsoft.com/office/officeart/2005/8/layout/hProcess7"/>
    <dgm:cxn modelId="{DA243AFE-A0E5-4FD5-B715-6C476E58F1C9}" srcId="{8BF5A31A-2229-4EB9-88B4-041DE3B26A92}" destId="{D6AF1B1B-33EC-4B9A-AEA8-7CC5655AB028}" srcOrd="7" destOrd="0" parTransId="{D4B1C8FE-A3E7-427E-918F-535E61994AD5}" sibTransId="{D82C42E4-8AC1-4E8C-AEBD-E9263C3A0623}"/>
    <dgm:cxn modelId="{F654AE7A-A607-4FCD-9FE1-AF82D0F1B7E9}" type="presOf" srcId="{D6AF1B1B-33EC-4B9A-AEA8-7CC5655AB028}" destId="{CEDC4FD2-14BD-45B0-9F8A-54F3D8CAC369}" srcOrd="0" destOrd="7" presId="urn:microsoft.com/office/officeart/2005/8/layout/hProcess7"/>
    <dgm:cxn modelId="{3D1440FB-E41B-4229-8102-6ACB8033F52F}" srcId="{8BF5A31A-2229-4EB9-88B4-041DE3B26A92}" destId="{17E06F10-646A-4FBF-92FC-3DE93ED44655}" srcOrd="6" destOrd="0" parTransId="{6416FB32-F2FB-47AC-B07F-E8081FF4503E}" sibTransId="{D0368F0F-E889-4E86-8120-D5C8429C09D9}"/>
    <dgm:cxn modelId="{28165C77-3C8E-4317-B387-66601F682BA2}" srcId="{8BF5A31A-2229-4EB9-88B4-041DE3B26A92}" destId="{A4604D46-7DF4-4658-AAE2-435C587F9E32}" srcOrd="1" destOrd="0" parTransId="{F8630978-C105-4388-9DCD-BE64CCAB14DE}" sibTransId="{9E470B1B-F394-423F-9A75-DA4A4A7AB921}"/>
    <dgm:cxn modelId="{3E3A7DFD-4D00-4570-B30A-B0FE22132420}" type="presOf" srcId="{A4604D46-7DF4-4658-AAE2-435C587F9E32}" destId="{CEDC4FD2-14BD-45B0-9F8A-54F3D8CAC369}" srcOrd="0" destOrd="1" presId="urn:microsoft.com/office/officeart/2005/8/layout/hProcess7"/>
    <dgm:cxn modelId="{132872A0-526E-4192-9C94-EAA7DCABB83E}" type="presOf" srcId="{5660BF8C-A759-409A-9F2F-C4272285855D}" destId="{CEDC4FD2-14BD-45B0-9F8A-54F3D8CAC369}" srcOrd="0" destOrd="2" presId="urn:microsoft.com/office/officeart/2005/8/layout/hProcess7"/>
    <dgm:cxn modelId="{9CFC3154-3BF2-4BFD-BA12-0BA2D488F795}" type="presOf" srcId="{17E06F10-646A-4FBF-92FC-3DE93ED44655}" destId="{CEDC4FD2-14BD-45B0-9F8A-54F3D8CAC369}" srcOrd="0" destOrd="6" presId="urn:microsoft.com/office/officeart/2005/8/layout/hProcess7"/>
    <dgm:cxn modelId="{E33A6200-7E3A-4334-92AD-0F655C2EE3ED}" type="presOf" srcId="{9E96FBDE-A051-4C95-A2CC-CD84B450CBC1}" destId="{CEDC4FD2-14BD-45B0-9F8A-54F3D8CAC369}" srcOrd="0" destOrd="0" presId="urn:microsoft.com/office/officeart/2005/8/layout/hProcess7"/>
    <dgm:cxn modelId="{BA229A4A-57EC-40E2-A100-BA478936C06D}" type="presOf" srcId="{83F4FEF5-EC1C-4658-8391-0071E9A52307}" destId="{CEDC4FD2-14BD-45B0-9F8A-54F3D8CAC369}" srcOrd="0" destOrd="4" presId="urn:microsoft.com/office/officeart/2005/8/layout/hProcess7"/>
    <dgm:cxn modelId="{027B0B18-2111-481A-9185-1FEF624F0CB1}" type="presOf" srcId="{14D7C20E-7063-4512-A240-D1784F965C78}" destId="{CEDC4FD2-14BD-45B0-9F8A-54F3D8CAC369}" srcOrd="0" destOrd="5" presId="urn:microsoft.com/office/officeart/2005/8/layout/hProcess7"/>
    <dgm:cxn modelId="{37D499EA-CEA4-429F-9F32-03A9FCFC98FD}" type="presParOf" srcId="{569E3C8F-6D20-4DCA-A145-276B8DCBD91D}" destId="{E9582D61-8A6B-4C51-940A-ADDEFD686003}" srcOrd="0" destOrd="0" presId="urn:microsoft.com/office/officeart/2005/8/layout/hProcess7"/>
    <dgm:cxn modelId="{9E7EB1C8-B02D-4B0B-B86D-8BDA2FD35F50}" type="presParOf" srcId="{E9582D61-8A6B-4C51-940A-ADDEFD686003}" destId="{DFFF3183-D637-431D-9897-4FD89601B3C2}" srcOrd="0" destOrd="0" presId="urn:microsoft.com/office/officeart/2005/8/layout/hProcess7"/>
    <dgm:cxn modelId="{BECFC2F2-E058-402F-BCB1-5FB340AC97EB}" type="presParOf" srcId="{E9582D61-8A6B-4C51-940A-ADDEFD686003}" destId="{ADA704A7-32A3-4F18-835F-113FDE8BF9CC}" srcOrd="1" destOrd="0" presId="urn:microsoft.com/office/officeart/2005/8/layout/hProcess7"/>
    <dgm:cxn modelId="{2956BBA7-2B33-42C1-8031-E167C3ECDDD3}" type="presParOf" srcId="{E9582D61-8A6B-4C51-940A-ADDEFD686003}" destId="{CEDC4FD2-14BD-45B0-9F8A-54F3D8CAC369}" srcOrd="2" destOrd="0" presId="urn:microsoft.com/office/officeart/2005/8/layout/hProcess7"/>
  </dgm:cxnLst>
  <dgm:bg/>
  <dgm:whole>
    <a:ln>
      <a:solidFill>
        <a:schemeClr val="accent6">
          <a:lumMod val="75000"/>
        </a:schemeClr>
      </a:solidFill>
    </a:ln>
  </dgm:whole>
</dgm:dataModel>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E7E326-EA3F-42E9-AB92-6B6D423A369A}" type="datetimeFigureOut">
              <a:rPr lang="en-US" smtClean="0"/>
              <a:pPr/>
              <a:t>8/19/2016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51D05-A37B-420A-A32F-46A392FB818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Ramganga</a:t>
            </a:r>
            <a:r>
              <a:rPr lang="en-GB" sz="1200" kern="1200" dirty="0" smtClean="0">
                <a:solidFill>
                  <a:schemeClr val="tx1"/>
                </a:solidFill>
                <a:latin typeface="+mn-lt"/>
                <a:ea typeface="+mn-ea"/>
                <a:cs typeface="+mn-cs"/>
              </a:rPr>
              <a:t> emerges from the eastern slopes of the </a:t>
            </a:r>
            <a:r>
              <a:rPr lang="en-GB" sz="1200" kern="1200" dirty="0" err="1" smtClean="0">
                <a:solidFill>
                  <a:schemeClr val="tx1"/>
                </a:solidFill>
                <a:latin typeface="+mn-lt"/>
                <a:ea typeface="+mn-ea"/>
                <a:cs typeface="+mn-cs"/>
              </a:rPr>
              <a:t>Doodhatoli</a:t>
            </a:r>
            <a:r>
              <a:rPr lang="en-GB" sz="1200" kern="1200" dirty="0" smtClean="0">
                <a:solidFill>
                  <a:schemeClr val="tx1"/>
                </a:solidFill>
                <a:latin typeface="+mn-lt"/>
                <a:ea typeface="+mn-ea"/>
                <a:cs typeface="+mn-cs"/>
              </a:rPr>
              <a:t> mountain range. It flows for about 596 Km before it joins River </a:t>
            </a:r>
            <a:r>
              <a:rPr lang="en-GB" sz="1200" kern="1200" dirty="0" err="1" smtClean="0">
                <a:solidFill>
                  <a:schemeClr val="tx1"/>
                </a:solidFill>
                <a:latin typeface="+mn-lt"/>
                <a:ea typeface="+mn-ea"/>
                <a:cs typeface="+mn-cs"/>
              </a:rPr>
              <a:t>Ganga</a:t>
            </a:r>
            <a:r>
              <a:rPr lang="en-GB" sz="1200" kern="1200" dirty="0" smtClean="0">
                <a:solidFill>
                  <a:schemeClr val="tx1"/>
                </a:solidFill>
                <a:latin typeface="+mn-lt"/>
                <a:ea typeface="+mn-ea"/>
                <a:cs typeface="+mn-cs"/>
              </a:rPr>
              <a:t> in Uttar Pradesh. </a:t>
            </a:r>
            <a:r>
              <a:rPr lang="en-GB" sz="1200" kern="1200" dirty="0" err="1" smtClean="0">
                <a:solidFill>
                  <a:schemeClr val="tx1"/>
                </a:solidFill>
                <a:latin typeface="+mn-lt"/>
                <a:ea typeface="+mn-ea"/>
                <a:cs typeface="+mn-cs"/>
              </a:rPr>
              <a:t>Ramganga</a:t>
            </a:r>
            <a:r>
              <a:rPr lang="en-GB" sz="1200" kern="1200" dirty="0" smtClean="0">
                <a:solidFill>
                  <a:schemeClr val="tx1"/>
                </a:solidFill>
                <a:latin typeface="+mn-lt"/>
                <a:ea typeface="+mn-ea"/>
                <a:cs typeface="+mn-cs"/>
              </a:rPr>
              <a:t> valley is rich in biodiversity. It is famous for many fish varieties and migratory birds. But construction of barrages, mining, heavy abstraction of water for several towns in U.P and high levels of pollution from the industries are reducing the river into a polluted stream. This urgently calls for work towards assessment and implementation of adequate E-Flows in the river.</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551D05-A37B-420A-A32F-46A392FB818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19/08/2016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xmlns=""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23.jpeg"/><Relationship Id="rId5" Type="http://schemas.openxmlformats.org/officeDocument/2006/relationships/diagramData" Target="../diagrams/data2.xml"/><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2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20.jpeg"/><Relationship Id="rId5" Type="http://schemas.openxmlformats.org/officeDocument/2006/relationships/image" Target="../media/image18.jpe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369332"/>
          </a:xfrm>
          <a:prstGeom prst="rect">
            <a:avLst/>
          </a:prstGeom>
        </p:spPr>
        <p:txBody>
          <a:bodyPr wrap="square">
            <a:spAutoFit/>
          </a:bodyPr>
          <a:lstStyle/>
          <a:p>
            <a:r>
              <a:rPr lang="en-US" b="1" dirty="0" smtClean="0"/>
              <a:t>Socio-cultural and Livelihoods flow assessment for </a:t>
            </a:r>
            <a:r>
              <a:rPr lang="en-US" b="1" dirty="0" err="1" smtClean="0"/>
              <a:t>Ramganga</a:t>
            </a:r>
            <a:r>
              <a:rPr lang="en-US" b="1" dirty="0" smtClean="0"/>
              <a:t> river, India</a:t>
            </a:r>
            <a:endParaRPr lang="en-US" dirty="0"/>
          </a:p>
        </p:txBody>
      </p:sp>
      <p:sp>
        <p:nvSpPr>
          <p:cNvPr id="9" name="Rectangle 8"/>
          <p:cNvSpPr/>
          <p:nvPr/>
        </p:nvSpPr>
        <p:spPr>
          <a:xfrm>
            <a:off x="198120" y="4956810"/>
            <a:ext cx="8945880" cy="923330"/>
          </a:xfrm>
          <a:prstGeom prst="rect">
            <a:avLst/>
          </a:prstGeom>
        </p:spPr>
        <p:txBody>
          <a:bodyPr wrap="square">
            <a:spAutoFit/>
          </a:bodyPr>
          <a:lstStyle/>
          <a:p>
            <a:pPr algn="r"/>
            <a:r>
              <a:rPr lang="en-US" b="1" dirty="0" smtClean="0"/>
              <a:t>By – </a:t>
            </a:r>
            <a:r>
              <a:rPr lang="en-US" b="1" dirty="0" smtClean="0"/>
              <a:t>Anil </a:t>
            </a:r>
            <a:r>
              <a:rPr lang="en-US" b="1" dirty="0" err="1" smtClean="0"/>
              <a:t>Gautam</a:t>
            </a:r>
            <a:r>
              <a:rPr lang="en-US" b="1" dirty="0" smtClean="0"/>
              <a:t>, </a:t>
            </a:r>
            <a:r>
              <a:rPr lang="en-US" b="1" dirty="0" err="1" smtClean="0"/>
              <a:t>Chicu</a:t>
            </a:r>
            <a:r>
              <a:rPr lang="en-US" b="1" dirty="0" smtClean="0"/>
              <a:t> </a:t>
            </a:r>
            <a:r>
              <a:rPr lang="en-US" b="1" dirty="0" err="1" smtClean="0"/>
              <a:t>Lokgariwar</a:t>
            </a:r>
            <a:r>
              <a:rPr lang="en-US" b="1" dirty="0" smtClean="0"/>
              <a:t>, Neha Khandekar</a:t>
            </a:r>
            <a:endParaRPr lang="en-US" b="1" dirty="0" smtClean="0"/>
          </a:p>
          <a:p>
            <a:pPr algn="r"/>
            <a:r>
              <a:rPr lang="en-US" b="1" dirty="0" smtClean="0"/>
              <a:t>Senior Researchers</a:t>
            </a:r>
          </a:p>
          <a:p>
            <a:pPr algn="r"/>
            <a:r>
              <a:rPr lang="en-US" b="1" dirty="0" smtClean="0"/>
              <a:t>People’s Science Institute, </a:t>
            </a:r>
            <a:r>
              <a:rPr lang="en-US" b="1" dirty="0" err="1" smtClean="0"/>
              <a:t>Dehradun</a:t>
            </a:r>
            <a:r>
              <a:rPr lang="en-US" b="1" dirty="0" smtClean="0"/>
              <a:t>, </a:t>
            </a:r>
            <a:r>
              <a:rPr lang="en-US" b="1" dirty="0" err="1" smtClean="0"/>
              <a:t>Uttarakhand</a:t>
            </a:r>
            <a:r>
              <a:rPr lang="en-US" b="1" dirty="0" smtClean="0"/>
              <a:t>, India </a:t>
            </a:r>
            <a:endParaRPr lang="en-US" b="1" dirty="0"/>
          </a:p>
        </p:txBody>
      </p:sp>
      <p:pic>
        <p:nvPicPr>
          <p:cNvPr id="10" name="Picture 9"/>
          <p:cNvPicPr/>
          <p:nvPr/>
        </p:nvPicPr>
        <p:blipFill>
          <a:blip r:embed="rId5"/>
          <a:srcRect/>
          <a:stretch>
            <a:fillRect/>
          </a:stretch>
        </p:blipFill>
        <p:spPr bwMode="auto">
          <a:xfrm>
            <a:off x="0" y="1662880"/>
            <a:ext cx="4641063" cy="3227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2"/>
          <p:cNvGraphicFramePr>
            <a:graphicFrameLocks/>
          </p:cNvGraphicFramePr>
          <p:nvPr>
            <p:extLst>
              <p:ext uri="{D42A27DB-BD31-4B8C-83A1-F6EECF244321}">
                <p14:modId xmlns:p14="http://schemas.microsoft.com/office/powerpoint/2010/main" xmlns="" val="1490376370"/>
              </p:ext>
            </p:extLst>
          </p:nvPr>
        </p:nvGraphicFramePr>
        <p:xfrm>
          <a:off x="1" y="1276350"/>
          <a:ext cx="4857750" cy="5581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descr="C:\Users\HP\Pictures\starter doc\bhikiya\032.JPG"/>
          <p:cNvPicPr/>
          <p:nvPr/>
        </p:nvPicPr>
        <p:blipFill>
          <a:blip r:embed="rId9" cstate="print"/>
          <a:srcRect/>
          <a:stretch>
            <a:fillRect/>
          </a:stretch>
        </p:blipFill>
        <p:spPr bwMode="auto">
          <a:xfrm>
            <a:off x="5529087" y="1482232"/>
            <a:ext cx="3191226" cy="2369536"/>
          </a:xfrm>
          <a:prstGeom prst="rect">
            <a:avLst/>
          </a:prstGeom>
          <a:ln>
            <a:noFill/>
          </a:ln>
          <a:effectLst>
            <a:outerShdw blurRad="190500" algn="tl" rotWithShape="0">
              <a:srgbClr val="000000">
                <a:alpha val="70000"/>
              </a:srgbClr>
            </a:outerShdw>
          </a:effectLst>
        </p:spPr>
      </p:pic>
      <p:pic>
        <p:nvPicPr>
          <p:cNvPr id="15" name="Picture 14" descr="C:\Users\HP\Pictures\starter doc\chobari\009.JPG"/>
          <p:cNvPicPr/>
          <p:nvPr/>
        </p:nvPicPr>
        <p:blipFill>
          <a:blip r:embed="rId10" cstate="print"/>
          <a:srcRect/>
          <a:stretch>
            <a:fillRect/>
          </a:stretch>
        </p:blipFill>
        <p:spPr bwMode="auto">
          <a:xfrm>
            <a:off x="5511198" y="4041130"/>
            <a:ext cx="3251802" cy="1997720"/>
          </a:xfrm>
          <a:prstGeom prst="rect">
            <a:avLst/>
          </a:prstGeom>
          <a:ln>
            <a:noFill/>
          </a:ln>
          <a:effectLst>
            <a:outerShdw blurRad="190500" algn="tl" rotWithShape="0">
              <a:srgbClr val="000000">
                <a:alpha val="70000"/>
              </a:srgbClr>
            </a:outerShdw>
          </a:effectLst>
        </p:spPr>
      </p:pic>
      <p:pic>
        <p:nvPicPr>
          <p:cNvPr id="17" name="Picture 16" descr="C:\Users\HP\Pictures\pictures e flows\Bhikiyasain\DSC03971.JPG"/>
          <p:cNvPicPr/>
          <p:nvPr/>
        </p:nvPicPr>
        <p:blipFill>
          <a:blip r:embed="rId11" cstate="print"/>
          <a:srcRect/>
          <a:stretch>
            <a:fillRect/>
          </a:stretch>
        </p:blipFill>
        <p:spPr bwMode="auto">
          <a:xfrm>
            <a:off x="5543659" y="1543050"/>
            <a:ext cx="3162191" cy="23016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DFFF3183-D637-431D-9897-4FD89601B3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EDC4FD2-14BD-45B0-9F8A-54F3D8CAC3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9634" y="1110343"/>
            <a:ext cx="4153989" cy="369332"/>
          </a:xfrm>
          <a:prstGeom prst="rect">
            <a:avLst/>
          </a:prstGeom>
          <a:noFill/>
        </p:spPr>
        <p:txBody>
          <a:bodyPr wrap="square" rtlCol="0">
            <a:spAutoFit/>
          </a:bodyPr>
          <a:lstStyle/>
          <a:p>
            <a:r>
              <a:rPr lang="en-US" dirty="0" smtClean="0"/>
              <a:t>Riparian dwellers spoken to..</a:t>
            </a:r>
            <a:endParaRPr lang="en-US" dirty="0"/>
          </a:p>
        </p:txBody>
      </p:sp>
      <p:pic>
        <p:nvPicPr>
          <p:cNvPr id="10" name="Picture 9" descr="C:\Users\HP\Pictures\starter doc\chobari\chaubari mela day 2 014.JPG"/>
          <p:cNvPicPr/>
          <p:nvPr/>
        </p:nvPicPr>
        <p:blipFill>
          <a:blip r:embed="rId5" cstate="print"/>
          <a:srcRect/>
          <a:stretch>
            <a:fillRect/>
          </a:stretch>
        </p:blipFill>
        <p:spPr bwMode="auto">
          <a:xfrm>
            <a:off x="6136156" y="1084217"/>
            <a:ext cx="3007844" cy="2269272"/>
          </a:xfrm>
          <a:prstGeom prst="rect">
            <a:avLst/>
          </a:prstGeom>
          <a:ln>
            <a:noFill/>
          </a:ln>
          <a:effectLst>
            <a:outerShdw blurRad="190500" algn="tl" rotWithShape="0">
              <a:srgbClr val="000000">
                <a:alpha val="70000"/>
              </a:srgbClr>
            </a:outerShdw>
          </a:effectLst>
        </p:spPr>
      </p:pic>
      <p:graphicFrame>
        <p:nvGraphicFramePr>
          <p:cNvPr id="11" name="Chart 10"/>
          <p:cNvGraphicFramePr/>
          <p:nvPr/>
        </p:nvGraphicFramePr>
        <p:xfrm>
          <a:off x="0" y="1445687"/>
          <a:ext cx="5682343" cy="299568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3174274" y="4180115"/>
          <a:ext cx="5695406" cy="267788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73442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9" name="Picture 8" descr="C:\Users\HP\Pictures\pictures e flows\Bhikiyasain\DSC03971.JPG"/>
          <p:cNvPicPr/>
          <p:nvPr/>
        </p:nvPicPr>
        <p:blipFill>
          <a:blip r:embed="rId5" cstate="print"/>
          <a:srcRect/>
          <a:stretch>
            <a:fillRect/>
          </a:stretch>
        </p:blipFill>
        <p:spPr bwMode="auto">
          <a:xfrm>
            <a:off x="5131090" y="1122430"/>
            <a:ext cx="4012910" cy="2498707"/>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0" y="1143487"/>
            <a:ext cx="4794069" cy="2308324"/>
          </a:xfrm>
          <a:prstGeom prst="rect">
            <a:avLst/>
          </a:prstGeom>
          <a:noFill/>
        </p:spPr>
        <p:txBody>
          <a:bodyPr wrap="square" rtlCol="0">
            <a:spAutoFit/>
          </a:bodyPr>
          <a:lstStyle/>
          <a:p>
            <a:r>
              <a:rPr lang="en-US" b="1" dirty="0" smtClean="0"/>
              <a:t>Site near origin</a:t>
            </a:r>
          </a:p>
          <a:p>
            <a:pPr lvl="1">
              <a:buFont typeface="Arial" pitchFamily="34" charset="0"/>
              <a:buChar char="•"/>
            </a:pPr>
            <a:r>
              <a:rPr lang="en-IN" dirty="0" smtClean="0"/>
              <a:t>90% of respondents dissatisfied with present state of River</a:t>
            </a:r>
          </a:p>
          <a:p>
            <a:pPr lvl="1">
              <a:buFont typeface="Arial" pitchFamily="34" charset="0"/>
              <a:buChar char="•"/>
            </a:pPr>
            <a:r>
              <a:rPr lang="en-IN" dirty="0" smtClean="0"/>
              <a:t>Mining a major source of dissatisfaction</a:t>
            </a:r>
            <a:endParaRPr lang="en-US" dirty="0" smtClean="0"/>
          </a:p>
          <a:p>
            <a:pPr lvl="1">
              <a:buFont typeface="Arial" pitchFamily="34" charset="0"/>
              <a:buChar char="•"/>
            </a:pPr>
            <a:r>
              <a:rPr lang="en-IN" dirty="0" smtClean="0"/>
              <a:t>Decrease in flows from historical levels attributed largely to pumping stations upstream</a:t>
            </a:r>
          </a:p>
          <a:p>
            <a:endParaRPr lang="en-US" b="1" dirty="0"/>
          </a:p>
        </p:txBody>
      </p:sp>
      <p:graphicFrame>
        <p:nvGraphicFramePr>
          <p:cNvPr id="13" name="Table 12"/>
          <p:cNvGraphicFramePr>
            <a:graphicFrameLocks noGrp="1"/>
          </p:cNvGraphicFramePr>
          <p:nvPr/>
        </p:nvGraphicFramePr>
        <p:xfrm>
          <a:off x="-2" y="3683504"/>
          <a:ext cx="8966580" cy="3084876"/>
        </p:xfrm>
        <a:graphic>
          <a:graphicData uri="http://schemas.openxmlformats.org/drawingml/2006/table">
            <a:tbl>
              <a:tblPr firstRow="1" bandRow="1">
                <a:tableStyleId>{5940675A-B579-460E-94D1-54222C63F5DA}</a:tableStyleId>
              </a:tblPr>
              <a:tblGrid>
                <a:gridCol w="1494430"/>
                <a:gridCol w="1494430"/>
                <a:gridCol w="1494430"/>
                <a:gridCol w="1494430"/>
                <a:gridCol w="1494430"/>
                <a:gridCol w="1494430"/>
              </a:tblGrid>
              <a:tr h="322877">
                <a:tc>
                  <a:txBody>
                    <a:bodyPr/>
                    <a:lstStyle/>
                    <a:p>
                      <a:r>
                        <a:rPr lang="en-US" sz="1400" b="1" dirty="0" smtClean="0">
                          <a:latin typeface="+mj-lt"/>
                        </a:rPr>
                        <a:t>Category</a:t>
                      </a:r>
                      <a:endParaRPr lang="en-US" sz="1400" b="1" dirty="0">
                        <a:latin typeface="+mj-lt"/>
                      </a:endParaRPr>
                    </a:p>
                  </a:txBody>
                  <a:tcPr/>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Normal year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Normal year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kern="1200" dirty="0" smtClean="0">
                          <a:solidFill>
                            <a:srgbClr val="00000A"/>
                          </a:solidFill>
                          <a:latin typeface="+mn-lt"/>
                          <a:ea typeface="Times New Roman"/>
                          <a:cs typeface="Mangal"/>
                        </a:rPr>
                        <a:t>Drought year</a:t>
                      </a:r>
                      <a:endParaRPr lang="en-US" sz="1400" kern="1200" dirty="0">
                        <a:solidFill>
                          <a:srgbClr val="00000A"/>
                        </a:solidFill>
                        <a:latin typeface="+mn-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A"/>
                          </a:solidFill>
                          <a:latin typeface="+mj-lt"/>
                          <a:ea typeface="Times New Roman"/>
                          <a:cs typeface="Mangal"/>
                        </a:rPr>
                        <a:t>Drought </a:t>
                      </a:r>
                      <a:r>
                        <a:rPr lang="en-US" sz="1400" b="1" dirty="0">
                          <a:solidFill>
                            <a:srgbClr val="00000A"/>
                          </a:solidFill>
                          <a:latin typeface="+mj-lt"/>
                          <a:ea typeface="Times New Roman"/>
                          <a:cs typeface="Mangal"/>
                        </a:rPr>
                        <a:t>year</a:t>
                      </a:r>
                      <a:endParaRPr lang="en-US" sz="1400" dirty="0">
                        <a:solidFill>
                          <a:srgbClr val="00000A"/>
                        </a:solidFill>
                        <a:latin typeface="+mj-lt"/>
                        <a:ea typeface="SimSun"/>
                        <a:cs typeface="Mangal"/>
                      </a:endParaRPr>
                    </a:p>
                  </a:txBody>
                  <a:tcPr marL="68580" marR="68580" marT="0" marB="0"/>
                </a:tc>
                <a:tc rowSpan="2">
                  <a:txBody>
                    <a:bodyPr/>
                    <a:lstStyle/>
                    <a:p>
                      <a:r>
                        <a:rPr lang="en-US" sz="1400" b="1" dirty="0" smtClean="0"/>
                        <a:t>Floods</a:t>
                      </a:r>
                      <a:endParaRPr lang="en-US" sz="1400" b="1" dirty="0"/>
                    </a:p>
                  </a:txBody>
                  <a:tcPr marL="68580" marR="68580" marT="0" marB="0"/>
                </a:tc>
              </a:tr>
              <a:tr h="361479">
                <a:tc>
                  <a:txBody>
                    <a:bodyPr/>
                    <a:lstStyle/>
                    <a:p>
                      <a:endParaRPr lang="en-US" sz="1400" dirty="0">
                        <a:latin typeface="+mj-lt"/>
                      </a:endParaRPr>
                    </a:p>
                  </a:txBody>
                  <a:tcPr/>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Summer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Monsoon</a:t>
                      </a:r>
                      <a:endParaRPr lang="en-US" sz="1400" dirty="0">
                        <a:solidFill>
                          <a:srgbClr val="00000A"/>
                        </a:solidFill>
                        <a:latin typeface="+mj-lt"/>
                        <a:ea typeface="SimSun"/>
                        <a:cs typeface="Mang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000A"/>
                          </a:solidFill>
                          <a:latin typeface="+mn-lt"/>
                          <a:ea typeface="Times New Roman"/>
                          <a:cs typeface="Mangal"/>
                        </a:rPr>
                        <a:t>Summer</a:t>
                      </a:r>
                      <a:endParaRPr lang="en-US" sz="1400" kern="1200" dirty="0" smtClean="0">
                        <a:solidFill>
                          <a:srgbClr val="00000A"/>
                        </a:solidFill>
                        <a:latin typeface="+mn-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A"/>
                          </a:solidFill>
                          <a:latin typeface="+mj-lt"/>
                          <a:ea typeface="SimSun"/>
                          <a:cs typeface="Mangal"/>
                        </a:rPr>
                        <a:t>Monsoon</a:t>
                      </a:r>
                      <a:endParaRPr lang="en-US" sz="1400" dirty="0">
                        <a:solidFill>
                          <a:srgbClr val="00000A"/>
                        </a:solidFill>
                        <a:latin typeface="+mj-lt"/>
                        <a:ea typeface="SimSun"/>
                        <a:cs typeface="Mangal"/>
                      </a:endParaRPr>
                    </a:p>
                  </a:txBody>
                  <a:tcPr marL="68580" marR="68580" marT="0" marB="0"/>
                </a:tc>
                <a:tc vMerge="1">
                  <a:txBody>
                    <a:bodyPr/>
                    <a:lstStyle/>
                    <a:p>
                      <a:endParaRPr lang="en-US" dirty="0"/>
                    </a:p>
                  </a:txBody>
                  <a:tcPr marL="68580" marR="68580" marT="0" marB="0"/>
                </a:tc>
              </a:tr>
              <a:tr h="1364200">
                <a:tc>
                  <a:txBody>
                    <a:bodyPr/>
                    <a:lstStyle/>
                    <a:p>
                      <a:pPr algn="l" fontAlgn="b"/>
                      <a:r>
                        <a:rPr lang="en-US" sz="1400" b="1" i="0" u="none" strike="noStrike" dirty="0">
                          <a:solidFill>
                            <a:srgbClr val="000000"/>
                          </a:solidFill>
                          <a:latin typeface="Calibri"/>
                        </a:rPr>
                        <a:t>Socio-Cultural &amp; Livelihood</a:t>
                      </a:r>
                    </a:p>
                  </a:txBody>
                  <a:tcPr marL="0" marR="0" marT="0" marB="0"/>
                </a:tc>
                <a:tc>
                  <a:txBody>
                    <a:bodyPr/>
                    <a:lstStyle/>
                    <a:p>
                      <a:pPr algn="l" fontAlgn="b"/>
                      <a:r>
                        <a:rPr lang="en-US" sz="1400" b="0" i="0" u="none" strike="noStrike" dirty="0" smtClean="0">
                          <a:solidFill>
                            <a:srgbClr val="000000"/>
                          </a:solidFill>
                          <a:latin typeface="Calibri"/>
                        </a:rPr>
                        <a:t>Knee </a:t>
                      </a:r>
                      <a:r>
                        <a:rPr lang="en-US" sz="1400" b="0" i="0" u="none" strike="noStrike" dirty="0">
                          <a:solidFill>
                            <a:srgbClr val="000000"/>
                          </a:solidFill>
                          <a:latin typeface="Calibri"/>
                        </a:rPr>
                        <a:t>deep flowing water, for having cremation at desired </a:t>
                      </a:r>
                      <a:r>
                        <a:rPr lang="en-US" sz="1400" b="0" i="0" u="none" strike="noStrike" dirty="0" smtClean="0">
                          <a:solidFill>
                            <a:srgbClr val="000000"/>
                          </a:solidFill>
                          <a:latin typeface="Calibri"/>
                        </a:rPr>
                        <a:t>conditions</a:t>
                      </a: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400" b="0" i="0" u="none" strike="noStrike" dirty="0">
                          <a:solidFill>
                            <a:srgbClr val="000000"/>
                          </a:solidFill>
                          <a:latin typeface="Calibri"/>
                        </a:rPr>
                        <a:t>Discharge: 4.5 </a:t>
                      </a:r>
                      <a:r>
                        <a:rPr lang="en-US" sz="1400" b="0" i="0" u="none" strike="noStrike" dirty="0" err="1">
                          <a:solidFill>
                            <a:srgbClr val="000000"/>
                          </a:solidFill>
                          <a:latin typeface="Calibri"/>
                        </a:rPr>
                        <a:t>cumec</a:t>
                      </a:r>
                      <a:endParaRPr lang="en-US" sz="1400" b="0" i="0" u="none" strike="noStrike" dirty="0">
                        <a:solidFill>
                          <a:srgbClr val="000000"/>
                        </a:solidFill>
                        <a:latin typeface="Calibri"/>
                      </a:endParaRPr>
                    </a:p>
                  </a:txBody>
                  <a:tcPr marL="0" marR="0" marT="0" marB="0" anchor="b"/>
                </a:tc>
                <a:tc>
                  <a:txBody>
                    <a:bodyPr/>
                    <a:lstStyle/>
                    <a:p>
                      <a:pPr algn="l" fontAlgn="b"/>
                      <a:r>
                        <a:rPr lang="en-US" sz="1400" b="0" i="0" u="none" strike="noStrike" dirty="0" smtClean="0">
                          <a:solidFill>
                            <a:srgbClr val="000000"/>
                          </a:solidFill>
                          <a:latin typeface="Calibri"/>
                        </a:rPr>
                        <a:t>For </a:t>
                      </a:r>
                      <a:r>
                        <a:rPr lang="en-US" sz="1400" b="0" i="0" u="none" strike="noStrike" dirty="0">
                          <a:solidFill>
                            <a:srgbClr val="000000"/>
                          </a:solidFill>
                          <a:latin typeface="Calibri"/>
                        </a:rPr>
                        <a:t>field inundation)</a:t>
                      </a:r>
                      <a:br>
                        <a:rPr lang="en-US" sz="1400" b="0" i="0" u="none" strike="noStrike" dirty="0">
                          <a:solidFill>
                            <a:srgbClr val="000000"/>
                          </a:solidFill>
                          <a:latin typeface="Calibri"/>
                        </a:rPr>
                      </a:br>
                      <a:r>
                        <a:rPr lang="en-US" sz="1400" b="0" i="0" u="none" strike="noStrike" dirty="0" err="1">
                          <a:solidFill>
                            <a:srgbClr val="000000"/>
                          </a:solidFill>
                          <a:latin typeface="Calibri"/>
                        </a:rPr>
                        <a:t>Dis</a:t>
                      </a:r>
                      <a:r>
                        <a:rPr lang="en-US" sz="1400" b="0" i="0" u="none" strike="noStrike" dirty="0">
                          <a:solidFill>
                            <a:srgbClr val="000000"/>
                          </a:solidFill>
                          <a:latin typeface="Calibri"/>
                        </a:rPr>
                        <a:t>: 64 </a:t>
                      </a:r>
                      <a:r>
                        <a:rPr lang="en-US" sz="1400" b="0" i="0" u="none" strike="noStrike" dirty="0" err="1">
                          <a:solidFill>
                            <a:srgbClr val="000000"/>
                          </a:solidFill>
                          <a:latin typeface="Calibri"/>
                        </a:rPr>
                        <a:t>cumec</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a:solidFill>
                          <a:srgbClr val="000000"/>
                        </a:solidFill>
                        <a:latin typeface="Calibri"/>
                      </a:endParaRPr>
                    </a:p>
                  </a:txBody>
                  <a:tcPr marL="0" marR="0" marT="0" marB="0" anchor="b"/>
                </a:tc>
                <a:tc>
                  <a:txBody>
                    <a:bodyPr/>
                    <a:lstStyle/>
                    <a:p>
                      <a:pPr algn="l" fontAlgn="b"/>
                      <a:r>
                        <a:rPr lang="en-US" sz="1400" b="0" i="0" u="none" strike="noStrike" dirty="0" smtClean="0">
                          <a:solidFill>
                            <a:srgbClr val="000000"/>
                          </a:solidFill>
                          <a:latin typeface="Calibri"/>
                        </a:rPr>
                        <a:t>Cremation </a:t>
                      </a:r>
                      <a:r>
                        <a:rPr lang="en-US" sz="1400" b="0" i="0" u="none" strike="noStrike" dirty="0">
                          <a:solidFill>
                            <a:srgbClr val="000000"/>
                          </a:solidFill>
                          <a:latin typeface="Calibri"/>
                        </a:rPr>
                        <a:t>will still be carried out with limited desirable </a:t>
                      </a:r>
                      <a:r>
                        <a:rPr lang="en-US" sz="1400" b="0" i="0" u="none" strike="noStrike" dirty="0" smtClean="0">
                          <a:solidFill>
                            <a:srgbClr val="000000"/>
                          </a:solidFill>
                          <a:latin typeface="Calibri"/>
                        </a:rPr>
                        <a:t>flow</a:t>
                      </a:r>
                      <a:r>
                        <a:rPr lang="en-US" sz="1400" b="0" i="0" u="none" strike="noStrike" dirty="0">
                          <a:solidFill>
                            <a:srgbClr val="000000"/>
                          </a:solidFill>
                          <a:latin typeface="Calibri"/>
                        </a:rPr>
                        <a:t/>
                      </a:r>
                      <a:br>
                        <a:rPr lang="en-US" sz="1400" b="0" i="0" u="none" strike="noStrike" dirty="0">
                          <a:solidFill>
                            <a:srgbClr val="000000"/>
                          </a:solidFill>
                          <a:latin typeface="Calibri"/>
                        </a:rPr>
                      </a:br>
                      <a:r>
                        <a:rPr lang="en-US" sz="1400" b="0" i="0" u="none" strike="noStrike" dirty="0" err="1">
                          <a:solidFill>
                            <a:srgbClr val="000000"/>
                          </a:solidFill>
                          <a:latin typeface="Calibri"/>
                        </a:rPr>
                        <a:t>Dis</a:t>
                      </a:r>
                      <a:r>
                        <a:rPr lang="en-US" sz="1400" b="0" i="0" u="none" strike="noStrike" dirty="0">
                          <a:solidFill>
                            <a:srgbClr val="000000"/>
                          </a:solidFill>
                          <a:latin typeface="Calibri"/>
                        </a:rPr>
                        <a:t>: 1 </a:t>
                      </a:r>
                      <a:r>
                        <a:rPr lang="en-US" sz="1400" b="0" i="0" u="none" strike="noStrike" dirty="0" err="1">
                          <a:solidFill>
                            <a:srgbClr val="000000"/>
                          </a:solidFill>
                          <a:latin typeface="Calibri"/>
                        </a:rPr>
                        <a:t>cumec</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a:solidFill>
                          <a:srgbClr val="000000"/>
                        </a:solidFill>
                        <a:latin typeface="Calibri"/>
                      </a:endParaRPr>
                    </a:p>
                  </a:txBody>
                  <a:tcPr marL="0" marR="0" marT="0" marB="0" anchor="b"/>
                </a:tc>
                <a:tc>
                  <a:txBody>
                    <a:bodyPr/>
                    <a:lstStyle/>
                    <a:p>
                      <a:pPr algn="l" fontAlgn="b"/>
                      <a:r>
                        <a:rPr lang="en-US" sz="1400" b="0" i="0" u="none" strike="noStrike" dirty="0" smtClean="0">
                          <a:solidFill>
                            <a:srgbClr val="000000"/>
                          </a:solidFill>
                          <a:latin typeface="Calibri"/>
                        </a:rPr>
                        <a:t>inundation </a:t>
                      </a:r>
                      <a:r>
                        <a:rPr lang="en-US" sz="1400" b="0" i="0" u="none" strike="noStrike" dirty="0">
                          <a:solidFill>
                            <a:srgbClr val="000000"/>
                          </a:solidFill>
                          <a:latin typeface="Calibri"/>
                        </a:rPr>
                        <a:t>of fields doesn’t happen but </a:t>
                      </a:r>
                      <a:r>
                        <a:rPr lang="en-US" sz="1400" b="0" i="0" u="none" strike="noStrike" dirty="0" smtClean="0">
                          <a:solidFill>
                            <a:srgbClr val="000000"/>
                          </a:solidFill>
                          <a:latin typeface="Calibri"/>
                        </a:rPr>
                        <a:t>acceptable</a:t>
                      </a:r>
                      <a:r>
                        <a:rPr lang="en-US" sz="1400" b="0" i="0" u="none" strike="noStrike" dirty="0">
                          <a:solidFill>
                            <a:srgbClr val="000000"/>
                          </a:solidFill>
                          <a:latin typeface="Calibri"/>
                        </a:rPr>
                        <a:t>, cultural activities </a:t>
                      </a:r>
                      <a:br>
                        <a:rPr lang="en-US" sz="1400" b="0" i="0" u="none" strike="noStrike" dirty="0">
                          <a:solidFill>
                            <a:srgbClr val="000000"/>
                          </a:solidFill>
                          <a:latin typeface="Calibri"/>
                        </a:rPr>
                      </a:br>
                      <a:r>
                        <a:rPr lang="en-US" sz="1400" b="0" i="0" u="none" strike="noStrike" dirty="0" err="1">
                          <a:solidFill>
                            <a:srgbClr val="000000"/>
                          </a:solidFill>
                          <a:latin typeface="Calibri"/>
                        </a:rPr>
                        <a:t>Dis</a:t>
                      </a:r>
                      <a:r>
                        <a:rPr lang="en-US" sz="1400" b="0" i="0" u="none" strike="noStrike" dirty="0">
                          <a:solidFill>
                            <a:srgbClr val="000000"/>
                          </a:solidFill>
                          <a:latin typeface="Calibri"/>
                        </a:rPr>
                        <a:t>: 12 </a:t>
                      </a:r>
                      <a:r>
                        <a:rPr lang="en-US" sz="1400" b="0" i="0" u="none" strike="noStrike" dirty="0" err="1">
                          <a:solidFill>
                            <a:srgbClr val="000000"/>
                          </a:solidFill>
                          <a:latin typeface="Calibri"/>
                        </a:rPr>
                        <a:t>cumec</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a:solidFill>
                          <a:srgbClr val="000000"/>
                        </a:solidFill>
                        <a:latin typeface="Calibri"/>
                      </a:endParaRPr>
                    </a:p>
                  </a:txBody>
                  <a:tcPr marL="0" marR="0" marT="0" marB="0" anchor="b"/>
                </a:tc>
                <a:tc>
                  <a:txBody>
                    <a:bodyPr/>
                    <a:lstStyle/>
                    <a:p>
                      <a:pPr algn="l" fontAlgn="b"/>
                      <a:r>
                        <a:rPr lang="en-US" sz="1400" b="0" i="0" u="none" strike="noStrike" dirty="0" smtClean="0">
                          <a:solidFill>
                            <a:srgbClr val="000000"/>
                          </a:solidFill>
                          <a:latin typeface="Calibri"/>
                        </a:rPr>
                        <a:t>fields </a:t>
                      </a:r>
                      <a:r>
                        <a:rPr lang="en-US" sz="1400" b="0" i="0" u="none" strike="noStrike" dirty="0">
                          <a:solidFill>
                            <a:srgbClr val="000000"/>
                          </a:solidFill>
                          <a:latin typeface="Calibri"/>
                        </a:rPr>
                        <a:t>will get new </a:t>
                      </a:r>
                      <a:r>
                        <a:rPr lang="en-US" sz="1400" b="0" i="0" u="none" strike="noStrike" dirty="0" smtClean="0">
                          <a:solidFill>
                            <a:srgbClr val="000000"/>
                          </a:solidFill>
                          <a:latin typeface="Calibri"/>
                        </a:rPr>
                        <a:t>silt)2-4 </a:t>
                      </a:r>
                      <a:r>
                        <a:rPr lang="en-US" sz="1400" b="0" i="0" u="none" strike="noStrike" dirty="0">
                          <a:solidFill>
                            <a:srgbClr val="000000"/>
                          </a:solidFill>
                          <a:latin typeface="Calibri"/>
                        </a:rPr>
                        <a:t>days in entire wet season</a:t>
                      </a:r>
                      <a:br>
                        <a:rPr lang="en-US" sz="1400" b="0" i="0" u="none" strike="noStrike" dirty="0">
                          <a:solidFill>
                            <a:srgbClr val="000000"/>
                          </a:solidFill>
                          <a:latin typeface="Calibri"/>
                        </a:rPr>
                      </a:br>
                      <a:r>
                        <a:rPr lang="en-US" sz="1400" b="0" i="0" u="none" strike="noStrike" dirty="0" err="1">
                          <a:solidFill>
                            <a:srgbClr val="000000"/>
                          </a:solidFill>
                          <a:latin typeface="Calibri"/>
                        </a:rPr>
                        <a:t>Dis</a:t>
                      </a:r>
                      <a:r>
                        <a:rPr lang="en-US" sz="1400" b="0" i="0" u="none" strike="noStrike" dirty="0">
                          <a:solidFill>
                            <a:srgbClr val="000000"/>
                          </a:solidFill>
                          <a:latin typeface="Calibri"/>
                        </a:rPr>
                        <a:t>: 91 </a:t>
                      </a:r>
                      <a:r>
                        <a:rPr lang="en-US" sz="1400" b="0" i="0" u="none" strike="noStrike" dirty="0" err="1">
                          <a:solidFill>
                            <a:srgbClr val="000000"/>
                          </a:solidFill>
                          <a:latin typeface="Calibri"/>
                        </a:rPr>
                        <a:t>cumec</a:t>
                      </a:r>
                      <a:r>
                        <a:rPr lang="en-US" sz="1400" b="0" i="0" u="none" strike="noStrike" dirty="0">
                          <a:solidFill>
                            <a:srgbClr val="000000"/>
                          </a:solidFill>
                          <a:latin typeface="Calibri"/>
                        </a:rPr>
                        <a:t/>
                      </a:r>
                      <a:br>
                        <a:rPr lang="en-US" sz="1400" b="0" i="0" u="none" strike="noStrike" dirty="0">
                          <a:solidFill>
                            <a:srgbClr val="000000"/>
                          </a:solidFill>
                          <a:latin typeface="Calibri"/>
                        </a:rPr>
                      </a:br>
                      <a:endParaRPr lang="en-US" sz="1400" b="0" i="0" u="none" strike="noStrike" dirty="0">
                        <a:solidFill>
                          <a:srgbClr val="000000"/>
                        </a:solidFill>
                        <a:latin typeface="Calibri"/>
                      </a:endParaRPr>
                    </a:p>
                  </a:txBody>
                  <a:tcPr marL="0" marR="0" marT="0" marB="0" anchor="b"/>
                </a:tc>
              </a:tr>
              <a:tr h="271109">
                <a:tc>
                  <a:txBody>
                    <a:bodyPr/>
                    <a:lstStyle/>
                    <a:p>
                      <a:pPr algn="l"/>
                      <a:r>
                        <a:rPr lang="en-US" sz="1400" b="1" dirty="0" smtClean="0">
                          <a:latin typeface="+mj-lt"/>
                        </a:rPr>
                        <a:t>Biodiversity</a:t>
                      </a:r>
                      <a:endParaRPr lang="en-US" sz="1400" b="1" dirty="0">
                        <a:latin typeface="+mj-lt"/>
                      </a:endParaRPr>
                    </a:p>
                  </a:txBody>
                  <a:tcPr/>
                </a:tc>
                <a:tc>
                  <a:txBody>
                    <a:bodyPr/>
                    <a:lstStyle/>
                    <a:p>
                      <a:r>
                        <a:rPr lang="en-US" sz="1400" dirty="0" smtClean="0">
                          <a:latin typeface="+mj-lt"/>
                        </a:rPr>
                        <a:t>Discharge: 4.5 </a:t>
                      </a:r>
                      <a:r>
                        <a:rPr lang="en-US" sz="1400" dirty="0" err="1" smtClean="0">
                          <a:latin typeface="+mj-lt"/>
                        </a:rPr>
                        <a:t>cumec</a:t>
                      </a:r>
                      <a:endParaRPr lang="en-US" sz="1400" dirty="0">
                        <a:latin typeface="+mj-lt"/>
                      </a:endParaRPr>
                    </a:p>
                  </a:txBody>
                  <a:tcPr/>
                </a:tc>
                <a:tc>
                  <a:txBody>
                    <a:bodyPr/>
                    <a:lstStyle/>
                    <a:p>
                      <a:r>
                        <a:rPr lang="en-US" sz="1400" dirty="0" smtClean="0">
                          <a:latin typeface="+mj-lt"/>
                        </a:rPr>
                        <a:t>Discharge: 64 </a:t>
                      </a:r>
                      <a:r>
                        <a:rPr lang="en-US" sz="1400" dirty="0" err="1" smtClean="0">
                          <a:latin typeface="+mj-lt"/>
                        </a:rPr>
                        <a:t>cumec</a:t>
                      </a:r>
                      <a:endParaRPr lang="en-US" sz="1400" dirty="0">
                        <a:latin typeface="+mj-lt"/>
                      </a:endParaRPr>
                    </a:p>
                  </a:txBody>
                  <a:tcPr/>
                </a:tc>
                <a:tc>
                  <a:txBody>
                    <a:bodyPr/>
                    <a:lstStyle/>
                    <a:p>
                      <a:r>
                        <a:rPr lang="en-US" sz="1400" dirty="0" smtClean="0">
                          <a:latin typeface="+mj-lt"/>
                        </a:rPr>
                        <a:t>Discharge: 1.5 </a:t>
                      </a:r>
                      <a:r>
                        <a:rPr lang="en-US" sz="1400" dirty="0" err="1" smtClean="0">
                          <a:latin typeface="+mj-lt"/>
                        </a:rPr>
                        <a:t>cumec</a:t>
                      </a:r>
                      <a:endParaRPr lang="en-US" sz="1400" dirty="0">
                        <a:latin typeface="+mj-lt"/>
                      </a:endParaRPr>
                    </a:p>
                  </a:txBody>
                  <a:tcPr/>
                </a:tc>
                <a:tc>
                  <a:txBody>
                    <a:bodyPr/>
                    <a:lstStyle/>
                    <a:p>
                      <a:r>
                        <a:rPr lang="en-US" sz="1400" dirty="0" err="1" smtClean="0">
                          <a:latin typeface="+mj-lt"/>
                        </a:rPr>
                        <a:t>Dis</a:t>
                      </a:r>
                      <a:r>
                        <a:rPr lang="en-US" sz="1400" dirty="0" smtClean="0">
                          <a:latin typeface="+mj-lt"/>
                        </a:rPr>
                        <a:t>: 12 </a:t>
                      </a:r>
                      <a:r>
                        <a:rPr lang="en-US" sz="1400" dirty="0" err="1" smtClean="0">
                          <a:latin typeface="+mj-lt"/>
                        </a:rPr>
                        <a:t>cumec</a:t>
                      </a:r>
                      <a:endParaRPr lang="en-US" sz="1400" dirty="0">
                        <a:latin typeface="+mj-lt"/>
                      </a:endParaRPr>
                    </a:p>
                  </a:txBody>
                  <a:tcPr/>
                </a:tc>
                <a:tc>
                  <a:txBody>
                    <a:bodyPr/>
                    <a:lstStyle/>
                    <a:p>
                      <a:endParaRPr lang="en-US" sz="1400" dirty="0">
                        <a:latin typeface="+mj-lt"/>
                      </a:endParaRPr>
                    </a:p>
                  </a:txBody>
                  <a:tcPr/>
                </a:tc>
              </a:tr>
              <a:tr h="271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Geo-morphology</a:t>
                      </a:r>
                    </a:p>
                    <a:p>
                      <a:pPr algn="l"/>
                      <a:endParaRPr lang="en-US" sz="1400" b="1"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tx1"/>
                          </a:solidFill>
                          <a:latin typeface="+mn-lt"/>
                          <a:ea typeface="+mn-ea"/>
                          <a:cs typeface="+mn-cs"/>
                        </a:rPr>
                        <a:t>Dis</a:t>
                      </a:r>
                      <a:r>
                        <a:rPr lang="en-US" sz="1400" kern="1200" dirty="0" smtClean="0">
                          <a:solidFill>
                            <a:schemeClr val="tx1"/>
                          </a:solidFill>
                          <a:latin typeface="+mn-lt"/>
                          <a:ea typeface="+mn-ea"/>
                          <a:cs typeface="+mn-cs"/>
                        </a:rPr>
                        <a:t>: 91 </a:t>
                      </a:r>
                      <a:r>
                        <a:rPr lang="en-US" sz="1400" kern="1200" dirty="0" err="1" smtClean="0">
                          <a:solidFill>
                            <a:schemeClr val="tx1"/>
                          </a:solidFill>
                          <a:latin typeface="+mn-lt"/>
                          <a:ea typeface="+mn-ea"/>
                          <a:cs typeface="+mn-cs"/>
                        </a:rPr>
                        <a:t>cumec</a:t>
                      </a:r>
                      <a:endParaRPr lang="en-US" sz="1400" kern="1200" dirty="0" smtClean="0">
                        <a:solidFill>
                          <a:schemeClr val="tx1"/>
                        </a:solidFill>
                        <a:latin typeface="+mn-lt"/>
                        <a:ea typeface="+mn-ea"/>
                        <a:cs typeface="+mn-cs"/>
                      </a:endParaRPr>
                    </a:p>
                    <a:p>
                      <a:endParaRPr lang="en-US" sz="1400" dirty="0">
                        <a:latin typeface="+mj-lt"/>
                      </a:endParaRPr>
                    </a:p>
                  </a:txBody>
                  <a:tcPr/>
                </a:tc>
              </a:tr>
            </a:tbl>
          </a:graphicData>
        </a:graphic>
      </p:graphicFrame>
    </p:spTree>
    <p:extLst>
      <p:ext uri="{BB962C8B-B14F-4D97-AF65-F5344CB8AC3E}">
        <p14:creationId xmlns:p14="http://schemas.microsoft.com/office/powerpoint/2010/main" xmlns="" val="373442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1143487"/>
            <a:ext cx="8516203" cy="2308324"/>
          </a:xfrm>
          <a:prstGeom prst="rect">
            <a:avLst/>
          </a:prstGeom>
          <a:noFill/>
        </p:spPr>
        <p:txBody>
          <a:bodyPr wrap="square" rtlCol="0">
            <a:spAutoFit/>
          </a:bodyPr>
          <a:lstStyle/>
          <a:p>
            <a:r>
              <a:rPr lang="en-US" b="1" dirty="0" smtClean="0"/>
              <a:t>Site near barrage</a:t>
            </a:r>
          </a:p>
          <a:p>
            <a:pPr lvl="1">
              <a:buFont typeface="Arial" pitchFamily="34" charset="0"/>
              <a:buChar char="•"/>
            </a:pPr>
            <a:r>
              <a:rPr lang="en-IN" dirty="0" smtClean="0"/>
              <a:t>Extremely low and stagnant flows downstream of the barrage. Sudden unplanned releases cause severe damage to the fields and also sometimes cause loss of life</a:t>
            </a:r>
          </a:p>
          <a:p>
            <a:pPr lvl="1">
              <a:buFont typeface="Arial" pitchFamily="34" charset="0"/>
              <a:buChar char="•"/>
            </a:pPr>
            <a:r>
              <a:rPr lang="en-IN" dirty="0" smtClean="0"/>
              <a:t>Village upstream of the barrage is experiencing a reversal of flows. They see flooding for the months between November and March. Impoundment upstream may have created a wetland, but has impoverished farmers in the surveyed village downstream</a:t>
            </a:r>
            <a:endParaRPr lang="en-US" dirty="0" smtClean="0"/>
          </a:p>
          <a:p>
            <a:endParaRPr lang="en-US" b="1" dirty="0"/>
          </a:p>
        </p:txBody>
      </p:sp>
      <p:sp>
        <p:nvSpPr>
          <p:cNvPr id="10" name="Rectangle 9"/>
          <p:cNvSpPr/>
          <p:nvPr/>
        </p:nvSpPr>
        <p:spPr>
          <a:xfrm>
            <a:off x="4729178" y="3616067"/>
            <a:ext cx="3923504" cy="2462213"/>
          </a:xfrm>
          <a:prstGeom prst="rect">
            <a:avLst/>
          </a:prstGeom>
          <a:solidFill>
            <a:schemeClr val="bg2"/>
          </a:solidFill>
        </p:spPr>
        <p:txBody>
          <a:bodyPr wrap="square">
            <a:spAutoFit/>
          </a:bodyPr>
          <a:lstStyle/>
          <a:p>
            <a:r>
              <a:rPr lang="en-IN" sz="1400" dirty="0" smtClean="0">
                <a:latin typeface="Book Antiqua" pitchFamily="18" charset="0"/>
              </a:rPr>
              <a:t>Notion of the </a:t>
            </a:r>
            <a:r>
              <a:rPr lang="en-IN" sz="1400" dirty="0" err="1" smtClean="0">
                <a:latin typeface="Book Antiqua" pitchFamily="18" charset="0"/>
              </a:rPr>
              <a:t>Ramganga</a:t>
            </a:r>
            <a:r>
              <a:rPr lang="en-IN" sz="1400" dirty="0" smtClean="0">
                <a:latin typeface="Book Antiqua" pitchFamily="18" charset="0"/>
              </a:rPr>
              <a:t> being an 'unwed river' is in place. As a resident explained, 'Just like </a:t>
            </a:r>
            <a:r>
              <a:rPr lang="en-IN" sz="1400" dirty="0" err="1" smtClean="0">
                <a:latin typeface="Book Antiqua" pitchFamily="18" charset="0"/>
              </a:rPr>
              <a:t>Haridwar</a:t>
            </a:r>
            <a:r>
              <a:rPr lang="en-IN" sz="1400" dirty="0" smtClean="0">
                <a:latin typeface="Book Antiqua" pitchFamily="18" charset="0"/>
              </a:rPr>
              <a:t> has </a:t>
            </a:r>
            <a:r>
              <a:rPr lang="en-IN" sz="1400" i="1" dirty="0" smtClean="0">
                <a:latin typeface="Book Antiqua" pitchFamily="18" charset="0"/>
              </a:rPr>
              <a:t>'</a:t>
            </a:r>
            <a:r>
              <a:rPr lang="en-IN" sz="1400" i="1" dirty="0" err="1" smtClean="0">
                <a:latin typeface="Book Antiqua" pitchFamily="18" charset="0"/>
              </a:rPr>
              <a:t>Badi</a:t>
            </a:r>
            <a:r>
              <a:rPr lang="en-IN" sz="1400" i="1" dirty="0" smtClean="0">
                <a:latin typeface="Book Antiqua" pitchFamily="18" charset="0"/>
              </a:rPr>
              <a:t> </a:t>
            </a:r>
            <a:r>
              <a:rPr lang="en-IN" sz="1400" dirty="0" err="1" smtClean="0">
                <a:latin typeface="Book Antiqua" pitchFamily="18" charset="0"/>
              </a:rPr>
              <a:t>Ganga</a:t>
            </a:r>
            <a:r>
              <a:rPr lang="en-IN" sz="1400" dirty="0" smtClean="0">
                <a:latin typeface="Book Antiqua" pitchFamily="18" charset="0"/>
              </a:rPr>
              <a:t>', this is '</a:t>
            </a:r>
            <a:r>
              <a:rPr lang="en-IN" sz="1400" i="1" dirty="0" err="1" smtClean="0">
                <a:latin typeface="Book Antiqua" pitchFamily="18" charset="0"/>
              </a:rPr>
              <a:t>choti</a:t>
            </a:r>
            <a:r>
              <a:rPr lang="en-IN" sz="1400" i="1" dirty="0" smtClean="0">
                <a:latin typeface="Book Antiqua" pitchFamily="18" charset="0"/>
              </a:rPr>
              <a:t> </a:t>
            </a:r>
            <a:r>
              <a:rPr lang="en-IN" sz="1400" dirty="0" err="1" smtClean="0">
                <a:latin typeface="Book Antiqua" pitchFamily="18" charset="0"/>
              </a:rPr>
              <a:t>Ganga</a:t>
            </a:r>
            <a:r>
              <a:rPr lang="en-IN" sz="1400" dirty="0" smtClean="0">
                <a:latin typeface="Book Antiqua" pitchFamily="18" charset="0"/>
              </a:rPr>
              <a:t>' and is </a:t>
            </a:r>
            <a:r>
              <a:rPr lang="en-IN" sz="1400" dirty="0" err="1" smtClean="0">
                <a:latin typeface="Book Antiqua" pitchFamily="18" charset="0"/>
              </a:rPr>
              <a:t>umarried</a:t>
            </a:r>
            <a:r>
              <a:rPr lang="en-IN" sz="1400" dirty="0" smtClean="0">
                <a:latin typeface="Book Antiqua" pitchFamily="18" charset="0"/>
              </a:rPr>
              <a:t>. Which is why she is angry and causes damage'. This is also reflected in a song called </a:t>
            </a:r>
            <a:r>
              <a:rPr lang="en-IN" sz="1400" i="1" dirty="0" smtClean="0">
                <a:latin typeface="Book Antiqua" pitchFamily="18" charset="0"/>
              </a:rPr>
              <a:t>'</a:t>
            </a:r>
            <a:r>
              <a:rPr lang="en-IN" sz="1400" i="1" dirty="0" err="1" smtClean="0">
                <a:latin typeface="Book Antiqua" pitchFamily="18" charset="0"/>
              </a:rPr>
              <a:t>Tu</a:t>
            </a:r>
            <a:r>
              <a:rPr lang="en-IN" sz="1400" i="1" dirty="0" smtClean="0">
                <a:latin typeface="Book Antiqua" pitchFamily="18" charset="0"/>
              </a:rPr>
              <a:t> </a:t>
            </a:r>
            <a:r>
              <a:rPr lang="en-IN" sz="1400" i="1" dirty="0" err="1" smtClean="0">
                <a:latin typeface="Book Antiqua" pitchFamily="18" charset="0"/>
              </a:rPr>
              <a:t>kis</a:t>
            </a:r>
            <a:r>
              <a:rPr lang="en-IN" sz="1400" i="1" dirty="0" smtClean="0">
                <a:latin typeface="Book Antiqua" pitchFamily="18" charset="0"/>
              </a:rPr>
              <a:t> gun </a:t>
            </a:r>
            <a:r>
              <a:rPr lang="en-IN" sz="1400" i="1" dirty="0" err="1" smtClean="0">
                <a:latin typeface="Book Antiqua" pitchFamily="18" charset="0"/>
              </a:rPr>
              <a:t>kunwari</a:t>
            </a:r>
            <a:r>
              <a:rPr lang="en-IN" sz="1400" i="1" dirty="0" smtClean="0">
                <a:latin typeface="Book Antiqua" pitchFamily="18" charset="0"/>
              </a:rPr>
              <a:t> </a:t>
            </a:r>
            <a:r>
              <a:rPr lang="en-IN" sz="1400" i="1" dirty="0" err="1" smtClean="0">
                <a:latin typeface="Book Antiqua" pitchFamily="18" charset="0"/>
              </a:rPr>
              <a:t>rahe</a:t>
            </a:r>
            <a:r>
              <a:rPr lang="en-IN" sz="1400" i="1" dirty="0" smtClean="0">
                <a:latin typeface="Book Antiqua" pitchFamily="18" charset="0"/>
              </a:rPr>
              <a:t> </a:t>
            </a:r>
            <a:r>
              <a:rPr lang="en-IN" sz="1400" i="1" dirty="0" err="1" smtClean="0">
                <a:latin typeface="Book Antiqua" pitchFamily="18" charset="0"/>
              </a:rPr>
              <a:t>gayee</a:t>
            </a:r>
            <a:r>
              <a:rPr lang="en-IN" sz="1400" i="1" dirty="0" smtClean="0">
                <a:latin typeface="Book Antiqua" pitchFamily="18" charset="0"/>
              </a:rPr>
              <a:t> re </a:t>
            </a:r>
            <a:r>
              <a:rPr lang="en-IN" sz="1400" i="1" dirty="0" err="1" smtClean="0">
                <a:latin typeface="Book Antiqua" pitchFamily="18" charset="0"/>
              </a:rPr>
              <a:t>Ramganga</a:t>
            </a:r>
            <a:r>
              <a:rPr lang="en-IN" sz="1400" i="1" dirty="0" smtClean="0">
                <a:latin typeface="Book Antiqua" pitchFamily="18" charset="0"/>
              </a:rPr>
              <a:t>'</a:t>
            </a:r>
            <a:r>
              <a:rPr lang="en-IN" sz="1400" dirty="0" smtClean="0">
                <a:latin typeface="Book Antiqua" pitchFamily="18" charset="0"/>
              </a:rPr>
              <a:t>. The idea of the restless rivers being 'unmarried' is usually typical of Bihar, and so this perception applied here to the </a:t>
            </a:r>
            <a:r>
              <a:rPr lang="en-IN" sz="1400" dirty="0" err="1" smtClean="0">
                <a:latin typeface="Book Antiqua" pitchFamily="18" charset="0"/>
              </a:rPr>
              <a:t>Ramganga</a:t>
            </a:r>
            <a:r>
              <a:rPr lang="en-IN" sz="1400" dirty="0" smtClean="0">
                <a:latin typeface="Book Antiqua" pitchFamily="18" charset="0"/>
              </a:rPr>
              <a:t> might indicate that it was first settled by people from outside the area.</a:t>
            </a:r>
            <a:endParaRPr lang="en-US" sz="1400" dirty="0">
              <a:latin typeface="Book Antiqua" pitchFamily="18" charset="0"/>
            </a:endParaRPr>
          </a:p>
        </p:txBody>
      </p:sp>
      <p:pic>
        <p:nvPicPr>
          <p:cNvPr id="15" name="Picture 14" descr="C:\Users\HP\Pictures\starter doc\harewali\Harewali barrage 015.JPG"/>
          <p:cNvPicPr/>
          <p:nvPr/>
        </p:nvPicPr>
        <p:blipFill>
          <a:blip r:embed="rId5" cstate="print">
            <a:lum bright="10000"/>
          </a:blip>
          <a:srcRect/>
          <a:stretch>
            <a:fillRect/>
          </a:stretch>
        </p:blipFill>
        <p:spPr bwMode="auto">
          <a:xfrm>
            <a:off x="0" y="3648858"/>
            <a:ext cx="4679250" cy="32091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0" y="1881999"/>
          <a:ext cx="9144000" cy="390185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330030">
                <a:tc>
                  <a:txBody>
                    <a:bodyPr/>
                    <a:lstStyle/>
                    <a:p>
                      <a:r>
                        <a:rPr lang="en-US" sz="1400" b="1" dirty="0" smtClean="0">
                          <a:latin typeface="+mj-lt"/>
                        </a:rPr>
                        <a:t>Category</a:t>
                      </a:r>
                      <a:endParaRPr lang="en-US" sz="1400" b="1" dirty="0">
                        <a:latin typeface="+mj-lt"/>
                      </a:endParaRPr>
                    </a:p>
                  </a:txBody>
                  <a:tcPr/>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Normal year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Normal year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kern="1200" dirty="0" smtClean="0">
                          <a:solidFill>
                            <a:srgbClr val="00000A"/>
                          </a:solidFill>
                          <a:latin typeface="+mj-lt"/>
                          <a:ea typeface="Times New Roman"/>
                          <a:cs typeface="Mangal"/>
                        </a:rPr>
                        <a:t>Drought year</a:t>
                      </a:r>
                      <a:endParaRPr lang="en-US" sz="1400" kern="12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A"/>
                          </a:solidFill>
                          <a:latin typeface="+mj-lt"/>
                          <a:ea typeface="Times New Roman"/>
                          <a:cs typeface="Mangal"/>
                        </a:rPr>
                        <a:t>Drought </a:t>
                      </a:r>
                      <a:r>
                        <a:rPr lang="en-US" sz="1400" b="1" dirty="0">
                          <a:solidFill>
                            <a:srgbClr val="00000A"/>
                          </a:solidFill>
                          <a:latin typeface="+mj-lt"/>
                          <a:ea typeface="Times New Roman"/>
                          <a:cs typeface="Mangal"/>
                        </a:rPr>
                        <a:t>year</a:t>
                      </a:r>
                      <a:endParaRPr lang="en-US" sz="1400" dirty="0">
                        <a:solidFill>
                          <a:srgbClr val="00000A"/>
                        </a:solidFill>
                        <a:latin typeface="+mj-lt"/>
                        <a:ea typeface="SimSun"/>
                        <a:cs typeface="Mangal"/>
                      </a:endParaRPr>
                    </a:p>
                  </a:txBody>
                  <a:tcPr marL="68580" marR="68580" marT="0" marB="0"/>
                </a:tc>
                <a:tc rowSpan="2">
                  <a:txBody>
                    <a:bodyPr/>
                    <a:lstStyle/>
                    <a:p>
                      <a:r>
                        <a:rPr lang="en-US" sz="1400" b="1" dirty="0" smtClean="0">
                          <a:latin typeface="+mj-lt"/>
                        </a:rPr>
                        <a:t>Floods</a:t>
                      </a:r>
                      <a:endParaRPr lang="en-US" sz="1400" b="1" dirty="0">
                        <a:latin typeface="+mj-lt"/>
                      </a:endParaRPr>
                    </a:p>
                  </a:txBody>
                  <a:tcPr marL="68580" marR="68580" marT="0" marB="0"/>
                </a:tc>
              </a:tr>
              <a:tr h="369487">
                <a:tc>
                  <a:txBody>
                    <a:bodyPr/>
                    <a:lstStyle/>
                    <a:p>
                      <a:endParaRPr lang="en-US" sz="1400" dirty="0">
                        <a:latin typeface="+mj-lt"/>
                      </a:endParaRPr>
                    </a:p>
                  </a:txBody>
                  <a:tcPr/>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Summer</a:t>
                      </a:r>
                      <a:endParaRPr lang="en-US" sz="1400" dirty="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a:solidFill>
                            <a:srgbClr val="00000A"/>
                          </a:solidFill>
                          <a:latin typeface="+mj-lt"/>
                          <a:ea typeface="Times New Roman"/>
                          <a:cs typeface="Mangal"/>
                        </a:rPr>
                        <a:t>Monsoon</a:t>
                      </a:r>
                      <a:endParaRPr lang="en-US" sz="1400" dirty="0">
                        <a:solidFill>
                          <a:srgbClr val="00000A"/>
                        </a:solidFill>
                        <a:latin typeface="+mj-lt"/>
                        <a:ea typeface="SimSun"/>
                        <a:cs typeface="Mangal"/>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000A"/>
                          </a:solidFill>
                          <a:latin typeface="+mj-lt"/>
                          <a:ea typeface="Times New Roman"/>
                          <a:cs typeface="Mangal"/>
                        </a:rPr>
                        <a:t>Summer</a:t>
                      </a:r>
                      <a:endParaRPr lang="en-US" sz="1400" kern="1200" dirty="0" smtClean="0">
                        <a:solidFill>
                          <a:srgbClr val="00000A"/>
                        </a:solidFill>
                        <a:latin typeface="+mj-lt"/>
                        <a:ea typeface="SimSun"/>
                        <a:cs typeface="Mangal"/>
                      </a:endParaRPr>
                    </a:p>
                  </a:txBody>
                  <a:tcPr marL="68580" marR="68580" marT="0" marB="0"/>
                </a:tc>
                <a:tc>
                  <a:txBody>
                    <a:bodyPr/>
                    <a:lstStyle/>
                    <a:p>
                      <a:pPr marL="0" marR="0" algn="ctr">
                        <a:lnSpc>
                          <a:spcPct val="115000"/>
                        </a:lnSpc>
                        <a:spcBef>
                          <a:spcPts val="0"/>
                        </a:spcBef>
                        <a:spcAft>
                          <a:spcPts val="0"/>
                        </a:spcAft>
                      </a:pPr>
                      <a:r>
                        <a:rPr lang="en-US" sz="1400" b="1" dirty="0" smtClean="0">
                          <a:solidFill>
                            <a:srgbClr val="00000A"/>
                          </a:solidFill>
                          <a:latin typeface="+mj-lt"/>
                          <a:ea typeface="SimSun"/>
                          <a:cs typeface="Mangal"/>
                        </a:rPr>
                        <a:t>Monsoon</a:t>
                      </a:r>
                      <a:endParaRPr lang="en-US" sz="1400" dirty="0">
                        <a:solidFill>
                          <a:srgbClr val="00000A"/>
                        </a:solidFill>
                        <a:latin typeface="+mj-lt"/>
                        <a:ea typeface="SimSun"/>
                        <a:cs typeface="Mangal"/>
                      </a:endParaRPr>
                    </a:p>
                  </a:txBody>
                  <a:tcPr marL="68580" marR="68580" marT="0" marB="0"/>
                </a:tc>
                <a:tc vMerge="1">
                  <a:txBody>
                    <a:bodyPr/>
                    <a:lstStyle/>
                    <a:p>
                      <a:endParaRPr lang="en-US" dirty="0"/>
                    </a:p>
                  </a:txBody>
                  <a:tcPr marL="68580" marR="68580" marT="0" marB="0"/>
                </a:tc>
              </a:tr>
              <a:tr h="1682385">
                <a:tc>
                  <a:txBody>
                    <a:bodyPr/>
                    <a:lstStyle/>
                    <a:p>
                      <a:pPr algn="l" fontAlgn="b"/>
                      <a:r>
                        <a:rPr lang="en-US" sz="1400" b="1" i="0" u="none" strike="noStrike" dirty="0">
                          <a:solidFill>
                            <a:srgbClr val="000000"/>
                          </a:solidFill>
                          <a:latin typeface="+mj-lt"/>
                        </a:rPr>
                        <a:t>Socio-cultural</a:t>
                      </a:r>
                    </a:p>
                  </a:txBody>
                  <a:tcPr marL="0" marR="0" marT="0" marB="0"/>
                </a:tc>
                <a:tc>
                  <a:txBody>
                    <a:bodyPr/>
                    <a:lstStyle/>
                    <a:p>
                      <a:pPr algn="l" fontAlgn="b"/>
                      <a:r>
                        <a:rPr lang="en-US" sz="1400" b="0" i="0" u="none" strike="noStrike" dirty="0" smtClean="0">
                          <a:solidFill>
                            <a:srgbClr val="000000"/>
                          </a:solidFill>
                          <a:latin typeface="+mj-lt"/>
                        </a:rPr>
                        <a:t>knee </a:t>
                      </a:r>
                      <a:r>
                        <a:rPr lang="en-US" sz="1400" b="0" i="0" u="none" strike="noStrike" dirty="0">
                          <a:solidFill>
                            <a:srgbClr val="000000"/>
                          </a:solidFill>
                          <a:latin typeface="+mj-lt"/>
                        </a:rPr>
                        <a:t>deep water to all channels, to allow cultural </a:t>
                      </a:r>
                      <a:r>
                        <a:rPr lang="en-US" sz="1400" b="0" i="0" u="none" strike="noStrike" dirty="0" smtClean="0">
                          <a:solidFill>
                            <a:srgbClr val="000000"/>
                          </a:solidFill>
                          <a:latin typeface="+mj-lt"/>
                        </a:rPr>
                        <a:t>activities</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5.5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0.19 m/sec</a:t>
                      </a:r>
                    </a:p>
                  </a:txBody>
                  <a:tcPr marL="0" marR="0" marT="0" marB="0"/>
                </a:tc>
                <a:tc>
                  <a:txBody>
                    <a:bodyPr/>
                    <a:lstStyle/>
                    <a:p>
                      <a:pPr algn="l" fontAlgn="b"/>
                      <a:r>
                        <a:rPr lang="en-US" sz="1400" b="0" i="0" u="none" strike="noStrike" dirty="0" smtClean="0">
                          <a:solidFill>
                            <a:srgbClr val="000000"/>
                          </a:solidFill>
                          <a:latin typeface="+mj-lt"/>
                        </a:rPr>
                        <a:t>allow </a:t>
                      </a:r>
                      <a:r>
                        <a:rPr lang="en-US" sz="1400" b="0" i="0" u="none" strike="noStrike" dirty="0">
                          <a:solidFill>
                            <a:srgbClr val="000000"/>
                          </a:solidFill>
                          <a:latin typeface="+mj-lt"/>
                        </a:rPr>
                        <a:t>inundation of fields close to river, above this is not </a:t>
                      </a:r>
                      <a:r>
                        <a:rPr lang="en-US" sz="1400" b="0" i="0" u="none" strike="noStrike" dirty="0" smtClean="0">
                          <a:solidFill>
                            <a:srgbClr val="000000"/>
                          </a:solidFill>
                          <a:latin typeface="+mj-lt"/>
                        </a:rPr>
                        <a:t>desired</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64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0.33 m/sec</a:t>
                      </a:r>
                      <a:br>
                        <a:rPr lang="en-US" sz="1400" b="0" i="0" u="none" strike="noStrike" dirty="0">
                          <a:solidFill>
                            <a:srgbClr val="000000"/>
                          </a:solidFill>
                          <a:latin typeface="+mj-lt"/>
                        </a:rPr>
                      </a:br>
                      <a:endParaRPr lang="en-US" sz="1400" b="0" i="0" u="none" strike="noStrike" dirty="0">
                        <a:solidFill>
                          <a:srgbClr val="000000"/>
                        </a:solidFill>
                        <a:latin typeface="+mj-lt"/>
                      </a:endParaRPr>
                    </a:p>
                  </a:txBody>
                  <a:tcPr marL="0" marR="0" marT="0" marB="0"/>
                </a:tc>
                <a:tc>
                  <a:txBody>
                    <a:bodyPr/>
                    <a:lstStyle/>
                    <a:p>
                      <a:pPr algn="l" fontAlgn="b"/>
                      <a:r>
                        <a:rPr lang="en-US" sz="1400" b="0" i="0" u="none" strike="noStrike" dirty="0" smtClean="0">
                          <a:solidFill>
                            <a:srgbClr val="000000"/>
                          </a:solidFill>
                          <a:latin typeface="+mj-lt"/>
                        </a:rPr>
                        <a:t>to </a:t>
                      </a:r>
                      <a:r>
                        <a:rPr lang="en-US" sz="1400" b="0" i="0" u="none" strike="noStrike" dirty="0">
                          <a:solidFill>
                            <a:srgbClr val="000000"/>
                          </a:solidFill>
                          <a:latin typeface="+mj-lt"/>
                        </a:rPr>
                        <a:t>have knee deep flowing water, for having cremation at desired </a:t>
                      </a:r>
                      <a:r>
                        <a:rPr lang="en-US" sz="1400" b="0" i="0" u="none" strike="noStrike" dirty="0" smtClean="0">
                          <a:solidFill>
                            <a:srgbClr val="000000"/>
                          </a:solidFill>
                          <a:latin typeface="+mj-lt"/>
                        </a:rPr>
                        <a:t>conditions</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Discharge: 4.5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smtClean="0">
                          <a:solidFill>
                            <a:srgbClr val="000000"/>
                          </a:solidFill>
                          <a:latin typeface="+mj-lt"/>
                        </a:rPr>
                        <a:t>Avg. Velocity: 0.19 m/sec</a:t>
                      </a:r>
                      <a:endParaRPr lang="en-US" sz="1400" b="0" i="0" u="none" strike="noStrike" dirty="0">
                        <a:solidFill>
                          <a:srgbClr val="000000"/>
                        </a:solidFill>
                        <a:latin typeface="+mj-lt"/>
                      </a:endParaRPr>
                    </a:p>
                  </a:txBody>
                  <a:tcPr marL="0" marR="0" marT="0" marB="0"/>
                </a:tc>
                <a:tc>
                  <a:txBody>
                    <a:bodyPr/>
                    <a:lstStyle/>
                    <a:p>
                      <a:pPr algn="l" fontAlgn="b"/>
                      <a:r>
                        <a:rPr lang="en-US" sz="1400" b="0" i="0" u="none" strike="noStrike" dirty="0" smtClean="0">
                          <a:solidFill>
                            <a:srgbClr val="000000"/>
                          </a:solidFill>
                          <a:latin typeface="+mj-lt"/>
                        </a:rPr>
                        <a:t>inundate </a:t>
                      </a:r>
                      <a:r>
                        <a:rPr lang="en-US" sz="1400" b="0" i="0" u="none" strike="noStrike" dirty="0">
                          <a:solidFill>
                            <a:srgbClr val="000000"/>
                          </a:solidFill>
                          <a:latin typeface="+mj-lt"/>
                        </a:rPr>
                        <a:t>the closest fields to the river) </a:t>
                      </a:r>
                      <a:br>
                        <a:rPr lang="en-US" sz="1400" b="0" i="0" u="none" strike="noStrike" dirty="0">
                          <a:solidFill>
                            <a:srgbClr val="000000"/>
                          </a:solidFill>
                          <a:latin typeface="+mj-lt"/>
                        </a:rPr>
                      </a:br>
                      <a:r>
                        <a:rPr lang="en-US" sz="1400" b="0" i="0" u="none" strike="noStrike" dirty="0">
                          <a:solidFill>
                            <a:srgbClr val="000000"/>
                          </a:solidFill>
                          <a:latin typeface="+mj-lt"/>
                        </a:rPr>
                        <a:t>(2.36 m </a:t>
                      </a:r>
                      <a:r>
                        <a:rPr lang="en-US" sz="1400" b="0" i="0" u="none" strike="noStrike" dirty="0" smtClean="0">
                          <a:solidFill>
                            <a:srgbClr val="000000"/>
                          </a:solidFill>
                          <a:latin typeface="+mj-lt"/>
                        </a:rPr>
                        <a:t>depth</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48.5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0.33 m/sec</a:t>
                      </a:r>
                    </a:p>
                  </a:txBody>
                  <a:tcPr marL="0" marR="0" marT="0" marB="0"/>
                </a:tc>
                <a:tc>
                  <a:txBody>
                    <a:bodyPr/>
                    <a:lstStyle/>
                    <a:p>
                      <a:pPr algn="l" fontAlgn="b"/>
                      <a:r>
                        <a:rPr lang="en-US" sz="1400" b="0" i="0" u="none" strike="noStrike" dirty="0" smtClean="0">
                          <a:solidFill>
                            <a:srgbClr val="000000"/>
                          </a:solidFill>
                          <a:latin typeface="+mj-lt"/>
                        </a:rPr>
                        <a:t>the </a:t>
                      </a:r>
                      <a:r>
                        <a:rPr lang="en-US" sz="1400" b="0" i="0" u="none" strike="noStrike" dirty="0">
                          <a:solidFill>
                            <a:srgbClr val="000000"/>
                          </a:solidFill>
                          <a:latin typeface="+mj-lt"/>
                        </a:rPr>
                        <a:t>fields gets inundated to get </a:t>
                      </a:r>
                      <a:r>
                        <a:rPr lang="en-US" sz="1400" b="0" i="0" u="none" strike="noStrike" dirty="0" smtClean="0">
                          <a:solidFill>
                            <a:srgbClr val="000000"/>
                          </a:solidFill>
                          <a:latin typeface="+mj-lt"/>
                        </a:rPr>
                        <a:t>silt</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91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0.34 m/sec</a:t>
                      </a:r>
                    </a:p>
                  </a:txBody>
                  <a:tcPr marL="0" marR="0" marT="0" marB="0"/>
                </a:tc>
              </a:tr>
              <a:tr h="1495453">
                <a:tc>
                  <a:txBody>
                    <a:bodyPr/>
                    <a:lstStyle/>
                    <a:p>
                      <a:pPr algn="l" fontAlgn="b"/>
                      <a:r>
                        <a:rPr lang="en-US" sz="1400" b="1" i="0" u="none" strike="noStrike">
                          <a:solidFill>
                            <a:srgbClr val="000000"/>
                          </a:solidFill>
                          <a:latin typeface="+mj-lt"/>
                        </a:rPr>
                        <a:t>Biodiversity</a:t>
                      </a:r>
                    </a:p>
                  </a:txBody>
                  <a:tcPr marL="0" marR="0" marT="0" marB="0"/>
                </a:tc>
                <a:tc>
                  <a:txBody>
                    <a:bodyPr/>
                    <a:lstStyle/>
                    <a:p>
                      <a:pPr algn="l" fontAlgn="b"/>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12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0.23 m/sec</a:t>
                      </a:r>
                    </a:p>
                  </a:txBody>
                  <a:tcPr marL="0" marR="0" marT="0" marB="0"/>
                </a:tc>
                <a:tc>
                  <a:txBody>
                    <a:bodyPr/>
                    <a:lstStyle/>
                    <a:p>
                      <a:pPr algn="l" fontAlgn="b"/>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64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0.33 m/sec</a:t>
                      </a:r>
                    </a:p>
                  </a:txBody>
                  <a:tcPr marL="0" marR="0" marT="0" marB="0"/>
                </a:tc>
                <a:tc>
                  <a:txBody>
                    <a:bodyPr/>
                    <a:lstStyle/>
                    <a:p>
                      <a:pPr algn="l" fontAlgn="b"/>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Discharge: 1.32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0.18 m/sec</a:t>
                      </a:r>
                    </a:p>
                  </a:txBody>
                  <a:tcPr marL="0" marR="0" marT="0" marB="0"/>
                </a:tc>
                <a:tc>
                  <a:txBody>
                    <a:bodyPr/>
                    <a:lstStyle/>
                    <a:p>
                      <a:pPr algn="l" fontAlgn="b"/>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28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0.31 m/sec</a:t>
                      </a:r>
                    </a:p>
                  </a:txBody>
                  <a:tcPr marL="0" marR="0" marT="0" marB="0"/>
                </a:tc>
                <a:tc>
                  <a:txBody>
                    <a:bodyPr/>
                    <a:lstStyle/>
                    <a:p>
                      <a:pPr algn="l" fontAlgn="b"/>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err="1">
                          <a:solidFill>
                            <a:srgbClr val="000000"/>
                          </a:solidFill>
                          <a:latin typeface="+mj-lt"/>
                        </a:rPr>
                        <a:t>Dis</a:t>
                      </a:r>
                      <a:r>
                        <a:rPr lang="en-US" sz="1400" b="0" i="0" u="none" strike="noStrike" dirty="0">
                          <a:solidFill>
                            <a:srgbClr val="000000"/>
                          </a:solidFill>
                          <a:latin typeface="+mj-lt"/>
                        </a:rPr>
                        <a:t>: 74 </a:t>
                      </a:r>
                      <a:r>
                        <a:rPr lang="en-US" sz="1400" b="0" i="0" u="none" strike="noStrike" dirty="0" err="1">
                          <a:solidFill>
                            <a:srgbClr val="000000"/>
                          </a:solidFill>
                          <a:latin typeface="+mj-lt"/>
                        </a:rPr>
                        <a:t>cumec</a:t>
                      </a:r>
                      <a:r>
                        <a:rPr lang="en-US" sz="1400" b="0" i="0" u="none" strike="noStrike" dirty="0">
                          <a:solidFill>
                            <a:srgbClr val="000000"/>
                          </a:solidFill>
                          <a:latin typeface="+mj-lt"/>
                        </a:rPr>
                        <a:t/>
                      </a:r>
                      <a:br>
                        <a:rPr lang="en-US" sz="1400" b="0" i="0" u="none" strike="noStrike" dirty="0">
                          <a:solidFill>
                            <a:srgbClr val="000000"/>
                          </a:solidFill>
                          <a:latin typeface="+mj-lt"/>
                        </a:rPr>
                      </a:br>
                      <a:r>
                        <a:rPr lang="en-US" sz="1400" b="0" i="0" u="none" strike="noStrike" dirty="0">
                          <a:solidFill>
                            <a:srgbClr val="000000"/>
                          </a:solidFill>
                          <a:latin typeface="+mj-lt"/>
                        </a:rPr>
                        <a:t>Avg. Velocity: 0.33 m/sec</a:t>
                      </a:r>
                    </a:p>
                  </a:txBody>
                  <a:tcPr marL="0" marR="0" marT="0" marB="0"/>
                </a:tc>
              </a:tr>
            </a:tbl>
          </a:graphicData>
        </a:graphic>
      </p:graphicFrame>
      <p:sp>
        <p:nvSpPr>
          <p:cNvPr id="11" name="TextBox 10"/>
          <p:cNvSpPr txBox="1"/>
          <p:nvPr/>
        </p:nvSpPr>
        <p:spPr>
          <a:xfrm>
            <a:off x="0" y="1143487"/>
            <a:ext cx="8516203" cy="369332"/>
          </a:xfrm>
          <a:prstGeom prst="rect">
            <a:avLst/>
          </a:prstGeom>
          <a:noFill/>
        </p:spPr>
        <p:txBody>
          <a:bodyPr wrap="square" rtlCol="0">
            <a:spAutoFit/>
          </a:bodyPr>
          <a:lstStyle/>
          <a:p>
            <a:r>
              <a:rPr lang="en-US" b="1" dirty="0" smtClean="0"/>
              <a:t>Site near barrage</a:t>
            </a:r>
          </a:p>
        </p:txBody>
      </p:sp>
    </p:spTree>
    <p:extLst>
      <p:ext uri="{BB962C8B-B14F-4D97-AF65-F5344CB8AC3E}">
        <p14:creationId xmlns:p14="http://schemas.microsoft.com/office/powerpoint/2010/main" xmlns="" val="3734424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3693319"/>
          </a:xfrm>
          <a:prstGeom prst="rect">
            <a:avLst/>
          </a:prstGeom>
        </p:spPr>
        <p:txBody>
          <a:bodyPr wrap="square">
            <a:spAutoFit/>
          </a:bodyPr>
          <a:lstStyle/>
          <a:p>
            <a:pPr algn="ctr" fontAlgn="base"/>
            <a:r>
              <a:rPr lang="en-US" b="1" dirty="0" smtClean="0"/>
              <a:t>Acknowledgement</a:t>
            </a:r>
          </a:p>
          <a:p>
            <a:pPr algn="ctr" fontAlgn="base"/>
            <a:endParaRPr lang="en-US" dirty="0" smtClean="0"/>
          </a:p>
          <a:p>
            <a:pPr algn="ctr" fontAlgn="base"/>
            <a:endParaRPr lang="en-US" dirty="0" smtClean="0"/>
          </a:p>
          <a:p>
            <a:pPr algn="ctr" fontAlgn="base"/>
            <a:endParaRPr lang="en-US" dirty="0" smtClean="0"/>
          </a:p>
          <a:p>
            <a:pPr fontAlgn="base"/>
            <a:r>
              <a:rPr lang="en-US" dirty="0" smtClean="0"/>
              <a:t>For this study, PSI research team was a part of a larger multi-disciplinary team to assess Environmental Flows using Building Block Methodology. Besides the authors, the research team from PSI included Dr Ravi Chopra, </a:t>
            </a:r>
            <a:r>
              <a:rPr lang="en-US" dirty="0" err="1" smtClean="0"/>
              <a:t>Chicu</a:t>
            </a:r>
            <a:r>
              <a:rPr lang="en-US" dirty="0" smtClean="0"/>
              <a:t> </a:t>
            </a:r>
            <a:r>
              <a:rPr lang="en-US" dirty="0" err="1" smtClean="0"/>
              <a:t>Lokgariwar</a:t>
            </a:r>
            <a:r>
              <a:rPr lang="en-US" dirty="0" smtClean="0"/>
              <a:t> and Dr </a:t>
            </a:r>
            <a:r>
              <a:rPr lang="en-US" dirty="0" err="1" smtClean="0"/>
              <a:t>Debashish</a:t>
            </a:r>
            <a:r>
              <a:rPr lang="en-US" dirty="0" smtClean="0"/>
              <a:t> </a:t>
            </a:r>
            <a:r>
              <a:rPr lang="en-US" dirty="0" err="1" smtClean="0"/>
              <a:t>Sen</a:t>
            </a:r>
            <a:r>
              <a:rPr lang="en-US" dirty="0" smtClean="0"/>
              <a:t> as senior researchers, who guided all along the entire study with their valuable inputs. Dr Ajay Joshi trained the team and helped in conducting participatory rural appraisal exercises. </a:t>
            </a:r>
            <a:r>
              <a:rPr lang="en-US" dirty="0" err="1" smtClean="0"/>
              <a:t>Ravinder</a:t>
            </a:r>
            <a:r>
              <a:rPr lang="en-US" dirty="0" smtClean="0"/>
              <a:t> Singh and </a:t>
            </a:r>
            <a:r>
              <a:rPr lang="en-US" dirty="0" err="1" smtClean="0"/>
              <a:t>Bhuvan</a:t>
            </a:r>
            <a:r>
              <a:rPr lang="en-US" dirty="0" smtClean="0"/>
              <a:t> Joshi helped in conducting PRA, in-depth interviews and focused group discussions. The financial support for this study came from WWF-India under its Living </a:t>
            </a:r>
            <a:r>
              <a:rPr lang="en-US" dirty="0" err="1" smtClean="0"/>
              <a:t>Ganga</a:t>
            </a:r>
            <a:r>
              <a:rPr lang="en-US" dirty="0" smtClean="0"/>
              <a:t> </a:t>
            </a:r>
            <a:r>
              <a:rPr lang="en-US" dirty="0" err="1" smtClean="0"/>
              <a:t>Programme</a:t>
            </a:r>
            <a:r>
              <a:rPr lang="en-US" dirty="0" smtClean="0"/>
              <a:t> (sponsored by HSBC bank). </a:t>
            </a:r>
          </a:p>
          <a:p>
            <a:pPr fontAlgn="base"/>
            <a:endParaRPr lang="en-US" dirty="0"/>
          </a:p>
        </p:txBody>
      </p:sp>
    </p:spTree>
    <p:extLst>
      <p:ext uri="{BB962C8B-B14F-4D97-AF65-F5344CB8AC3E}">
        <p14:creationId xmlns:p14="http://schemas.microsoft.com/office/powerpoint/2010/main" xmlns="" val="373442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430887"/>
          </a:xfrm>
          <a:prstGeom prst="rect">
            <a:avLst/>
          </a:prstGeom>
        </p:spPr>
        <p:txBody>
          <a:bodyPr wrap="square">
            <a:spAutoFit/>
          </a:bodyPr>
          <a:lstStyle/>
          <a:p>
            <a:pPr fontAlgn="base"/>
            <a:r>
              <a:rPr lang="en-US" sz="2200" b="1" dirty="0" err="1" smtClean="0"/>
              <a:t>Ramganga</a:t>
            </a:r>
            <a:r>
              <a:rPr lang="en-US" sz="2200" b="1" dirty="0" smtClean="0"/>
              <a:t> River</a:t>
            </a:r>
            <a:endParaRPr lang="en-US" sz="2200" b="1" dirty="0"/>
          </a:p>
        </p:txBody>
      </p:sp>
      <p:pic>
        <p:nvPicPr>
          <p:cNvPr id="9" name="Picture"/>
          <p:cNvPicPr/>
          <p:nvPr/>
        </p:nvPicPr>
        <p:blipFill>
          <a:blip r:embed="rId6" cstate="print"/>
          <a:srcRect/>
          <a:stretch>
            <a:fillRect/>
          </a:stretch>
        </p:blipFill>
        <p:spPr bwMode="auto">
          <a:xfrm>
            <a:off x="4663440" y="1264920"/>
            <a:ext cx="4480560" cy="4632960"/>
          </a:xfrm>
          <a:prstGeom prst="rect">
            <a:avLst/>
          </a:prstGeom>
          <a:noFill/>
          <a:ln w="9525">
            <a:noFill/>
            <a:miter lim="800000"/>
            <a:headEnd/>
            <a:tailEnd/>
          </a:ln>
        </p:spPr>
      </p:pic>
      <p:pic>
        <p:nvPicPr>
          <p:cNvPr id="10" name="Picture 9" descr="C:\Users\HP\Pictures\starter doc\bhikiya\007.JPG"/>
          <p:cNvPicPr/>
          <p:nvPr/>
        </p:nvPicPr>
        <p:blipFill>
          <a:blip r:embed="rId7" cstate="print"/>
          <a:srcRect/>
          <a:stretch>
            <a:fillRect/>
          </a:stretch>
        </p:blipFill>
        <p:spPr bwMode="auto">
          <a:xfrm>
            <a:off x="0" y="1722053"/>
            <a:ext cx="4002159" cy="2987173"/>
          </a:xfrm>
          <a:prstGeom prst="rect">
            <a:avLst/>
          </a:prstGeom>
          <a:ln>
            <a:noFill/>
          </a:ln>
          <a:effectLst>
            <a:outerShdw blurRad="190500" algn="tl" rotWithShape="0">
              <a:srgbClr val="000000">
                <a:alpha val="70000"/>
              </a:srgbClr>
            </a:outerShdw>
          </a:effectLst>
        </p:spPr>
      </p:pic>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1" u="none" strike="noStrike" cap="none" normalizeH="0" baseline="0" smtClean="0">
                <a:ln>
                  <a:noFill/>
                </a:ln>
                <a:solidFill>
                  <a:srgbClr val="00000A"/>
                </a:solidFill>
                <a:effectLst/>
                <a:latin typeface="Times New Roman" pitchFamily="18" charset="0"/>
                <a:ea typeface="SimSun" pitchFamily="2" charset="-122"/>
                <a:cs typeface="Times New Roman" pitchFamily="18" charset="0"/>
              </a:rPr>
              <a:t>(Origin of River Ramganga – Ramnali, Gairsain)</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6386" name="Text Box 2"/>
          <p:cNvSpPr txBox="1">
            <a:spLocks noChangeArrowheads="1"/>
          </p:cNvSpPr>
          <p:nvPr/>
        </p:nvSpPr>
        <p:spPr bwMode="auto">
          <a:xfrm>
            <a:off x="0" y="5073333"/>
            <a:ext cx="3997325"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zh-CN" sz="1400" b="1" i="1" u="none" strike="noStrike" cap="none" normalizeH="0" baseline="0" dirty="0" smtClean="0">
                <a:ln>
                  <a:noFill/>
                </a:ln>
                <a:solidFill>
                  <a:srgbClr val="00000A"/>
                </a:solidFill>
                <a:effectLst/>
                <a:latin typeface="Times New Roman" pitchFamily="18" charset="0"/>
                <a:ea typeface="SimSun" pitchFamily="2" charset="-122"/>
                <a:cs typeface="Arial" pitchFamily="34" charset="0"/>
              </a:rPr>
              <a:t>(Origin of River </a:t>
            </a:r>
            <a:r>
              <a:rPr kumimoji="0" lang="en-US" altLang="zh-CN" sz="1400" b="1" i="1" u="none" strike="noStrike" cap="none" normalizeH="0" baseline="0" dirty="0" err="1" smtClean="0">
                <a:ln>
                  <a:noFill/>
                </a:ln>
                <a:solidFill>
                  <a:srgbClr val="00000A"/>
                </a:solidFill>
                <a:effectLst/>
                <a:latin typeface="Times New Roman" pitchFamily="18" charset="0"/>
                <a:ea typeface="SimSun" pitchFamily="2" charset="-122"/>
                <a:cs typeface="Arial" pitchFamily="34" charset="0"/>
              </a:rPr>
              <a:t>Ramganga</a:t>
            </a:r>
            <a:r>
              <a:rPr kumimoji="0" lang="en-US" altLang="zh-CN" sz="1400" b="1" i="1" u="none" strike="noStrike" cap="none" normalizeH="0" baseline="0" dirty="0" smtClean="0">
                <a:ln>
                  <a:noFill/>
                </a:ln>
                <a:solidFill>
                  <a:srgbClr val="00000A"/>
                </a:solidFill>
                <a:effectLst/>
                <a:latin typeface="Times New Roman" pitchFamily="18" charset="0"/>
                <a:ea typeface="SimSun" pitchFamily="2" charset="-122"/>
                <a:cs typeface="Arial" pitchFamily="34" charset="0"/>
              </a:rPr>
              <a:t> –</a:t>
            </a:r>
            <a:r>
              <a:rPr kumimoji="0" lang="en-US" altLang="zh-CN" sz="1400" b="1" i="1" u="none" strike="noStrike" cap="none" normalizeH="0" baseline="0" dirty="0" err="1" smtClean="0">
                <a:ln>
                  <a:noFill/>
                </a:ln>
                <a:solidFill>
                  <a:srgbClr val="00000A"/>
                </a:solidFill>
                <a:effectLst/>
                <a:latin typeface="Times New Roman" pitchFamily="18" charset="0"/>
                <a:ea typeface="SimSun" pitchFamily="2" charset="-122"/>
                <a:cs typeface="Arial" pitchFamily="34" charset="0"/>
              </a:rPr>
              <a:t>Gairsain</a:t>
            </a:r>
            <a:r>
              <a:rPr lang="en-US" altLang="zh-CN" sz="1400" b="1" i="1" dirty="0" smtClean="0">
                <a:solidFill>
                  <a:srgbClr val="00000A"/>
                </a:solidFill>
                <a:latin typeface="Times New Roman" pitchFamily="18" charset="0"/>
                <a:ea typeface="SimSun" pitchFamily="2" charset="-122"/>
                <a:cs typeface="Arial" pitchFamily="34" charset="0"/>
              </a:rPr>
              <a:t>, </a:t>
            </a:r>
            <a:r>
              <a:rPr lang="en-US" altLang="zh-CN" sz="1400" b="1" i="1" dirty="0" err="1" smtClean="0">
                <a:solidFill>
                  <a:srgbClr val="00000A"/>
                </a:solidFill>
                <a:latin typeface="Times New Roman" pitchFamily="18" charset="0"/>
                <a:ea typeface="SimSun" pitchFamily="2" charset="-122"/>
                <a:cs typeface="Arial" pitchFamily="34" charset="0"/>
              </a:rPr>
              <a:t>Uttarakhand</a:t>
            </a:r>
            <a:r>
              <a:rPr lang="en-US" altLang="zh-CN" sz="1400" b="1" i="1" dirty="0" smtClean="0">
                <a:solidFill>
                  <a:srgbClr val="00000A"/>
                </a:solidFill>
                <a:latin typeface="Times New Roman" pitchFamily="18" charset="0"/>
                <a:ea typeface="SimSun" pitchFamily="2" charset="-122"/>
                <a:cs typeface="Arial" pitchFamily="34" charset="0"/>
              </a:rPr>
              <a:t>, Northern India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3442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369332"/>
          </a:xfrm>
          <a:prstGeom prst="rect">
            <a:avLst/>
          </a:prstGeom>
        </p:spPr>
        <p:txBody>
          <a:bodyPr wrap="square">
            <a:spAutoFit/>
          </a:bodyPr>
          <a:lstStyle/>
          <a:p>
            <a:pPr fontAlgn="base"/>
            <a:r>
              <a:rPr lang="en-US" b="1" dirty="0" smtClean="0"/>
              <a:t>Socio Cultural Flows </a:t>
            </a:r>
            <a:endParaRPr lang="en-US" b="1" dirty="0"/>
          </a:p>
        </p:txBody>
      </p:sp>
      <p:sp>
        <p:nvSpPr>
          <p:cNvPr id="9" name="Rectangle 8"/>
          <p:cNvSpPr/>
          <p:nvPr/>
        </p:nvSpPr>
        <p:spPr>
          <a:xfrm>
            <a:off x="0" y="1476102"/>
            <a:ext cx="3030583" cy="520337"/>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solidFill>
                  <a:schemeClr val="tx1"/>
                </a:solidFill>
              </a:rPr>
              <a:t>Religious</a:t>
            </a:r>
          </a:p>
          <a:p>
            <a:endParaRPr lang="en-US" sz="1600" dirty="0">
              <a:solidFill>
                <a:schemeClr val="tx1"/>
              </a:solidFill>
            </a:endParaRPr>
          </a:p>
        </p:txBody>
      </p:sp>
      <p:sp>
        <p:nvSpPr>
          <p:cNvPr id="10" name="Rectangle 9"/>
          <p:cNvSpPr/>
          <p:nvPr/>
        </p:nvSpPr>
        <p:spPr>
          <a:xfrm>
            <a:off x="6439881" y="1119719"/>
            <a:ext cx="2704119" cy="495722"/>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r>
              <a:rPr lang="en-US" sz="1600" dirty="0" smtClean="0">
                <a:solidFill>
                  <a:schemeClr val="tx1"/>
                </a:solidFill>
              </a:rPr>
              <a:t>Livelihoods</a:t>
            </a:r>
          </a:p>
        </p:txBody>
      </p:sp>
      <p:sp>
        <p:nvSpPr>
          <p:cNvPr id="11" name="Rectangle 10"/>
          <p:cNvSpPr/>
          <p:nvPr/>
        </p:nvSpPr>
        <p:spPr>
          <a:xfrm>
            <a:off x="-1" y="3842657"/>
            <a:ext cx="2952207" cy="494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Historical</a:t>
            </a:r>
            <a:endParaRPr lang="en-US" dirty="0">
              <a:solidFill>
                <a:schemeClr val="tx1"/>
              </a:solidFill>
            </a:endParaRPr>
          </a:p>
        </p:txBody>
      </p:sp>
      <p:pic>
        <p:nvPicPr>
          <p:cNvPr id="13" name="Picture 12" descr="C:\Users\HP\Pictures\pictures e flows\Bhikiyasain\DSC03970.JPG"/>
          <p:cNvPicPr/>
          <p:nvPr/>
        </p:nvPicPr>
        <p:blipFill>
          <a:blip r:embed="rId5" cstate="print"/>
          <a:srcRect/>
          <a:stretch>
            <a:fillRect/>
          </a:stretch>
        </p:blipFill>
        <p:spPr bwMode="auto">
          <a:xfrm>
            <a:off x="0" y="1959427"/>
            <a:ext cx="3187337" cy="1907179"/>
          </a:xfrm>
          <a:prstGeom prst="rect">
            <a:avLst/>
          </a:prstGeom>
          <a:ln>
            <a:noFill/>
          </a:ln>
          <a:effectLst>
            <a:outerShdw blurRad="190500" algn="tl" rotWithShape="0">
              <a:srgbClr val="000000">
                <a:alpha val="70000"/>
              </a:srgbClr>
            </a:outerShdw>
          </a:effectLst>
        </p:spPr>
      </p:pic>
      <p:pic>
        <p:nvPicPr>
          <p:cNvPr id="15" name="Picture 14" descr="C:\Users\HP\Pictures\starter doc\harewali\Harewali barrage 030.JPG"/>
          <p:cNvPicPr/>
          <p:nvPr/>
        </p:nvPicPr>
        <p:blipFill>
          <a:blip r:embed="rId6" cstate="print">
            <a:lum bright="10000"/>
          </a:blip>
          <a:srcRect/>
          <a:stretch>
            <a:fillRect/>
          </a:stretch>
        </p:blipFill>
        <p:spPr bwMode="auto">
          <a:xfrm>
            <a:off x="6113416" y="1604730"/>
            <a:ext cx="3030583" cy="2248813"/>
          </a:xfrm>
          <a:prstGeom prst="rect">
            <a:avLst/>
          </a:prstGeom>
          <a:ln>
            <a:noFill/>
          </a:ln>
          <a:effectLst>
            <a:outerShdw blurRad="190500" algn="tl" rotWithShape="0">
              <a:srgbClr val="000000">
                <a:alpha val="70000"/>
              </a:srgbClr>
            </a:outerShdw>
          </a:effectLst>
        </p:spPr>
      </p:pic>
      <p:pic>
        <p:nvPicPr>
          <p:cNvPr id="17" name="Picture 16" descr="C:\Users\HP\Pictures\starter doc\chobari\042.JPG"/>
          <p:cNvPicPr/>
          <p:nvPr/>
        </p:nvPicPr>
        <p:blipFill>
          <a:blip r:embed="rId7" cstate="print"/>
          <a:srcRect/>
          <a:stretch>
            <a:fillRect/>
          </a:stretch>
        </p:blipFill>
        <p:spPr bwMode="auto">
          <a:xfrm>
            <a:off x="6100355" y="3871661"/>
            <a:ext cx="3043646" cy="2267882"/>
          </a:xfrm>
          <a:prstGeom prst="rect">
            <a:avLst/>
          </a:prstGeom>
          <a:ln>
            <a:noFill/>
          </a:ln>
          <a:effectLst>
            <a:outerShdw blurRad="190500" algn="tl" rotWithShape="0">
              <a:srgbClr val="000000">
                <a:alpha val="70000"/>
              </a:srgbClr>
            </a:outerShdw>
          </a:effectLst>
        </p:spPr>
      </p:pic>
      <p:pic>
        <p:nvPicPr>
          <p:cNvPr id="19" name="Picture 18" descr="C:\Users\HP\Pictures\starter doc\harewali\Harewali barrage 026.JPG"/>
          <p:cNvPicPr/>
          <p:nvPr/>
        </p:nvPicPr>
        <p:blipFill>
          <a:blip r:embed="rId8" cstate="print"/>
          <a:srcRect/>
          <a:stretch>
            <a:fillRect/>
          </a:stretch>
        </p:blipFill>
        <p:spPr bwMode="auto">
          <a:xfrm>
            <a:off x="0" y="4363490"/>
            <a:ext cx="3174274" cy="22332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430887"/>
          </a:xfrm>
          <a:prstGeom prst="rect">
            <a:avLst/>
          </a:prstGeom>
        </p:spPr>
        <p:txBody>
          <a:bodyPr wrap="square">
            <a:spAutoFit/>
          </a:bodyPr>
          <a:lstStyle/>
          <a:p>
            <a:pPr fontAlgn="base"/>
            <a:r>
              <a:rPr lang="en-US" sz="2200" b="1" dirty="0" smtClean="0"/>
              <a:t>Socio Cultural Flows </a:t>
            </a:r>
            <a:endParaRPr lang="en-US" sz="2200" b="1" dirty="0"/>
          </a:p>
        </p:txBody>
      </p:sp>
      <p:pic>
        <p:nvPicPr>
          <p:cNvPr id="17" name="Picture 16" descr="C:\Users\HP\Pictures\starter doc\chobari\042.JPG"/>
          <p:cNvPicPr/>
          <p:nvPr/>
        </p:nvPicPr>
        <p:blipFill>
          <a:blip r:embed="rId5" cstate="print"/>
          <a:srcRect/>
          <a:stretch>
            <a:fillRect/>
          </a:stretch>
        </p:blipFill>
        <p:spPr bwMode="auto">
          <a:xfrm>
            <a:off x="6100355" y="3871661"/>
            <a:ext cx="3043646" cy="2267882"/>
          </a:xfrm>
          <a:prstGeom prst="rect">
            <a:avLst/>
          </a:prstGeom>
          <a:ln>
            <a:noFill/>
          </a:ln>
          <a:effectLst>
            <a:outerShdw blurRad="190500" algn="tl" rotWithShape="0">
              <a:srgbClr val="000000">
                <a:alpha val="70000"/>
              </a:srgbClr>
            </a:outerShdw>
          </a:effectLst>
        </p:spPr>
      </p:pic>
      <p:sp>
        <p:nvSpPr>
          <p:cNvPr id="20" name="TextBox 19"/>
          <p:cNvSpPr txBox="1"/>
          <p:nvPr/>
        </p:nvSpPr>
        <p:spPr>
          <a:xfrm>
            <a:off x="235131" y="1724297"/>
            <a:ext cx="4807132" cy="3477875"/>
          </a:xfrm>
          <a:prstGeom prst="rect">
            <a:avLst/>
          </a:prstGeom>
          <a:solidFill>
            <a:schemeClr val="bg1">
              <a:lumMod val="85000"/>
            </a:schemeClr>
          </a:solidFill>
        </p:spPr>
        <p:txBody>
          <a:bodyPr wrap="square" rtlCol="0">
            <a:spAutoFit/>
          </a:bodyPr>
          <a:lstStyle/>
          <a:p>
            <a:r>
              <a:rPr lang="en-IN" sz="2000" dirty="0" smtClean="0"/>
              <a:t>If peoples' need for flows for rituals are heard and acknowledged in environmental flows management, then their support can be ensured.</a:t>
            </a:r>
          </a:p>
          <a:p>
            <a:endParaRPr lang="en-IN" sz="2000" dirty="0" smtClean="0"/>
          </a:p>
          <a:p>
            <a:r>
              <a:rPr lang="en-IN" sz="2000" dirty="0" smtClean="0"/>
              <a:t> It has been observed that flows requirements for rituals correspond closely with the natural flow regime of a river (</a:t>
            </a:r>
            <a:r>
              <a:rPr lang="en-IN" sz="2000" dirty="0" err="1" smtClean="0"/>
              <a:t>Lokgariwar</a:t>
            </a:r>
            <a:r>
              <a:rPr lang="en-IN" sz="2000" dirty="0" smtClean="0"/>
              <a:t>, Chopra, </a:t>
            </a:r>
            <a:r>
              <a:rPr lang="en-IN" sz="2000" dirty="0" err="1" smtClean="0"/>
              <a:t>Smakhtin</a:t>
            </a:r>
            <a:r>
              <a:rPr lang="en-IN" sz="2000" dirty="0" smtClean="0"/>
              <a:t>, </a:t>
            </a:r>
            <a:r>
              <a:rPr lang="en-IN" sz="2000" dirty="0" err="1" smtClean="0"/>
              <a:t>Bharti</a:t>
            </a:r>
            <a:r>
              <a:rPr lang="en-IN" sz="2000" dirty="0" smtClean="0"/>
              <a:t> &amp; O'Keeffe, 2013)</a:t>
            </a:r>
            <a:endParaRPr lang="en-US" sz="2000" dirty="0" smtClean="0"/>
          </a:p>
          <a:p>
            <a:r>
              <a:rPr lang="en-IN" sz="2000" dirty="0" smtClean="0"/>
              <a:t>	</a:t>
            </a:r>
            <a:endParaRPr lang="en-US" sz="2000"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grpSp>
        <p:nvGrpSpPr>
          <p:cNvPr id="2" name="Group 25"/>
          <p:cNvGrpSpPr/>
          <p:nvPr/>
        </p:nvGrpSpPr>
        <p:grpSpPr>
          <a:xfrm>
            <a:off x="368163" y="1924593"/>
            <a:ext cx="8244841" cy="2747873"/>
            <a:chOff x="433477" y="2629988"/>
            <a:chExt cx="8244841" cy="2747873"/>
          </a:xfrm>
        </p:grpSpPr>
        <p:grpSp>
          <p:nvGrpSpPr>
            <p:cNvPr id="3" name="Group 19"/>
            <p:cNvGrpSpPr/>
            <p:nvPr/>
          </p:nvGrpSpPr>
          <p:grpSpPr>
            <a:xfrm>
              <a:off x="433477" y="3399836"/>
              <a:ext cx="8244841" cy="1978025"/>
              <a:chOff x="969055" y="4366487"/>
              <a:chExt cx="8244841" cy="1978025"/>
            </a:xfrm>
          </p:grpSpPr>
          <p:sp>
            <p:nvSpPr>
              <p:cNvPr id="9" name="AutoShape 10"/>
              <p:cNvSpPr>
                <a:spLocks noChangeArrowheads="1"/>
              </p:cNvSpPr>
              <p:nvPr/>
            </p:nvSpPr>
            <p:spPr bwMode="auto">
              <a:xfrm>
                <a:off x="3403011" y="5122635"/>
                <a:ext cx="431800" cy="287338"/>
              </a:xfrm>
              <a:prstGeom prst="rightArrow">
                <a:avLst>
                  <a:gd name="adj1" fmla="val 50000"/>
                  <a:gd name="adj2" fmla="val 37569"/>
                </a:avLst>
              </a:prstGeom>
              <a:solidFill>
                <a:srgbClr val="CFE7F5"/>
              </a:solidFill>
              <a:ln w="9360">
                <a:solidFill>
                  <a:srgbClr val="808080"/>
                </a:solidFill>
                <a:round/>
                <a:headEnd/>
                <a:tailEnd/>
              </a:ln>
            </p:spPr>
            <p:txBody>
              <a:bodyPr wrap="none" anchor="ctr"/>
              <a:lstStyle/>
              <a:p>
                <a:endParaRPr lang="en-US"/>
              </a:p>
            </p:txBody>
          </p:sp>
          <p:sp>
            <p:nvSpPr>
              <p:cNvPr id="10" name="AutoShape 11"/>
              <p:cNvSpPr>
                <a:spLocks noChangeArrowheads="1"/>
              </p:cNvSpPr>
              <p:nvPr/>
            </p:nvSpPr>
            <p:spPr bwMode="auto">
              <a:xfrm>
                <a:off x="6707007" y="5096510"/>
                <a:ext cx="431800" cy="287338"/>
              </a:xfrm>
              <a:prstGeom prst="rightArrow">
                <a:avLst>
                  <a:gd name="adj1" fmla="val 50000"/>
                  <a:gd name="adj2" fmla="val 37569"/>
                </a:avLst>
              </a:prstGeom>
              <a:solidFill>
                <a:srgbClr val="CFE7F5"/>
              </a:solidFill>
              <a:ln w="9360">
                <a:solidFill>
                  <a:srgbClr val="808080"/>
                </a:solidFill>
                <a:round/>
                <a:headEnd/>
                <a:tailEnd/>
              </a:ln>
            </p:spPr>
            <p:txBody>
              <a:bodyPr wrap="none" anchor="ctr"/>
              <a:lstStyle/>
              <a:p>
                <a:endParaRPr lang="en-US"/>
              </a:p>
            </p:txBody>
          </p:sp>
          <p:sp>
            <p:nvSpPr>
              <p:cNvPr id="13" name="AutoShape 13"/>
              <p:cNvSpPr>
                <a:spLocks noChangeArrowheads="1"/>
              </p:cNvSpPr>
              <p:nvPr/>
            </p:nvSpPr>
            <p:spPr bwMode="auto">
              <a:xfrm>
                <a:off x="969055" y="4392613"/>
                <a:ext cx="2113780" cy="1877558"/>
              </a:xfrm>
              <a:prstGeom prst="roundRect">
                <a:avLst>
                  <a:gd name="adj" fmla="val 16667"/>
                </a:avLst>
              </a:prstGeom>
              <a:noFill/>
              <a:ln w="36000">
                <a:solidFill>
                  <a:srgbClr val="198A8A"/>
                </a:solidFill>
                <a:round/>
                <a:headEnd/>
                <a:tailEnd/>
              </a:ln>
            </p:spPr>
            <p:txBody>
              <a:bodyPr wrap="none" anchor="ctr"/>
              <a:lstStyle/>
              <a:p>
                <a:endParaRPr lang="en-US"/>
              </a:p>
            </p:txBody>
          </p:sp>
          <p:sp>
            <p:nvSpPr>
              <p:cNvPr id="15" name="AutoShape 14"/>
              <p:cNvSpPr>
                <a:spLocks noChangeArrowheads="1"/>
              </p:cNvSpPr>
              <p:nvPr/>
            </p:nvSpPr>
            <p:spPr bwMode="auto">
              <a:xfrm>
                <a:off x="4300084" y="4405675"/>
                <a:ext cx="1981200" cy="1901825"/>
              </a:xfrm>
              <a:prstGeom prst="roundRect">
                <a:avLst>
                  <a:gd name="adj" fmla="val 16667"/>
                </a:avLst>
              </a:prstGeom>
              <a:noFill/>
              <a:ln w="36000">
                <a:solidFill>
                  <a:srgbClr val="198A8A"/>
                </a:solidFill>
                <a:round/>
                <a:headEnd/>
                <a:tailEnd/>
              </a:ln>
            </p:spPr>
            <p:txBody>
              <a:bodyPr wrap="none" anchor="ctr"/>
              <a:lstStyle/>
              <a:p>
                <a:endParaRPr lang="en-US"/>
              </a:p>
            </p:txBody>
          </p:sp>
          <p:sp>
            <p:nvSpPr>
              <p:cNvPr id="17" name="AutoShape 15"/>
              <p:cNvSpPr>
                <a:spLocks noChangeArrowheads="1"/>
              </p:cNvSpPr>
              <p:nvPr/>
            </p:nvSpPr>
            <p:spPr bwMode="auto">
              <a:xfrm>
                <a:off x="7372396" y="4366487"/>
                <a:ext cx="1841500" cy="1978025"/>
              </a:xfrm>
              <a:prstGeom prst="roundRect">
                <a:avLst>
                  <a:gd name="adj" fmla="val 16667"/>
                </a:avLst>
              </a:prstGeom>
              <a:noFill/>
              <a:ln w="36000">
                <a:solidFill>
                  <a:srgbClr val="198A8A"/>
                </a:solidFill>
                <a:round/>
                <a:headEnd/>
                <a:tailEnd/>
              </a:ln>
            </p:spPr>
            <p:txBody>
              <a:bodyPr wrap="none" anchor="ctr"/>
              <a:lstStyle/>
              <a:p>
                <a:endParaRPr lang="en-US"/>
              </a:p>
            </p:txBody>
          </p:sp>
        </p:grpSp>
        <p:sp>
          <p:nvSpPr>
            <p:cNvPr id="22" name="TextBox 21"/>
            <p:cNvSpPr txBox="1"/>
            <p:nvPr/>
          </p:nvSpPr>
          <p:spPr>
            <a:xfrm>
              <a:off x="557347" y="3744684"/>
              <a:ext cx="1898470" cy="1245328"/>
            </a:xfrm>
            <a:prstGeom prst="rect">
              <a:avLst/>
            </a:prstGeom>
            <a:noFill/>
          </p:spPr>
          <p:txBody>
            <a:bodyPr wrap="square" rtlCol="0">
              <a:spAutoFit/>
            </a:bodyPr>
            <a:lstStyle/>
            <a:p>
              <a:r>
                <a:rPr lang="en-US" dirty="0" smtClean="0"/>
                <a:t>Cross section surveys, PRA, FGD, In depth interviews</a:t>
              </a:r>
              <a:endParaRPr lang="en-US" dirty="0"/>
            </a:p>
          </p:txBody>
        </p:sp>
        <p:sp>
          <p:nvSpPr>
            <p:cNvPr id="24" name="TextBox 23"/>
            <p:cNvSpPr txBox="1"/>
            <p:nvPr/>
          </p:nvSpPr>
          <p:spPr>
            <a:xfrm>
              <a:off x="3831774" y="2629988"/>
              <a:ext cx="1824446" cy="2308324"/>
            </a:xfrm>
            <a:prstGeom prst="rect">
              <a:avLst/>
            </a:prstGeom>
            <a:noFill/>
          </p:spPr>
          <p:txBody>
            <a:bodyPr wrap="square" rtlCol="0">
              <a:spAutoFit/>
            </a:bodyPr>
            <a:lstStyle/>
            <a:p>
              <a:endParaRPr lang="en-IN" dirty="0" smtClean="0"/>
            </a:p>
            <a:p>
              <a:endParaRPr lang="en-IN" dirty="0" smtClean="0"/>
            </a:p>
            <a:p>
              <a:endParaRPr lang="en-IN" dirty="0" smtClean="0"/>
            </a:p>
            <a:p>
              <a:endParaRPr lang="en-IN" dirty="0" smtClean="0"/>
            </a:p>
            <a:p>
              <a:r>
                <a:rPr lang="en-IN" dirty="0" smtClean="0"/>
                <a:t>Analysis of Present, Desired and Reference flows</a:t>
              </a:r>
              <a:endParaRPr lang="en-US" dirty="0"/>
            </a:p>
          </p:txBody>
        </p:sp>
        <p:sp>
          <p:nvSpPr>
            <p:cNvPr id="25" name="TextBox 24"/>
            <p:cNvSpPr txBox="1"/>
            <p:nvPr/>
          </p:nvSpPr>
          <p:spPr>
            <a:xfrm>
              <a:off x="7084424" y="3648891"/>
              <a:ext cx="1345474" cy="1477328"/>
            </a:xfrm>
            <a:prstGeom prst="rect">
              <a:avLst/>
            </a:prstGeom>
            <a:noFill/>
          </p:spPr>
          <p:txBody>
            <a:bodyPr wrap="square" rtlCol="0">
              <a:spAutoFit/>
            </a:bodyPr>
            <a:lstStyle/>
            <a:p>
              <a:r>
                <a:rPr lang="en-US" dirty="0" smtClean="0"/>
                <a:t>Reference , Present and Desired flows and justification</a:t>
              </a:r>
              <a:endParaRPr lang="en-US" dirty="0"/>
            </a:p>
          </p:txBody>
        </p:sp>
      </p:grpSp>
      <p:sp>
        <p:nvSpPr>
          <p:cNvPr id="19" name="Rectangle 18"/>
          <p:cNvSpPr/>
          <p:nvPr/>
        </p:nvSpPr>
        <p:spPr>
          <a:xfrm>
            <a:off x="198120" y="1162050"/>
            <a:ext cx="8945880" cy="430887"/>
          </a:xfrm>
          <a:prstGeom prst="rect">
            <a:avLst/>
          </a:prstGeom>
        </p:spPr>
        <p:txBody>
          <a:bodyPr wrap="square">
            <a:spAutoFit/>
          </a:bodyPr>
          <a:lstStyle/>
          <a:p>
            <a:pPr fontAlgn="base"/>
            <a:r>
              <a:rPr lang="en-US" sz="2200" b="1" dirty="0" smtClean="0"/>
              <a:t>Methodology</a:t>
            </a:r>
            <a:endParaRPr lang="en-US" sz="2200" b="1" dirty="0"/>
          </a:p>
        </p:txBody>
      </p:sp>
    </p:spTree>
    <p:extLst>
      <p:ext uri="{BB962C8B-B14F-4D97-AF65-F5344CB8AC3E}">
        <p14:creationId xmlns:p14="http://schemas.microsoft.com/office/powerpoint/2010/main" xmlns="" val="373442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430887"/>
          </a:xfrm>
          <a:prstGeom prst="rect">
            <a:avLst/>
          </a:prstGeom>
        </p:spPr>
        <p:txBody>
          <a:bodyPr wrap="square">
            <a:spAutoFit/>
          </a:bodyPr>
          <a:lstStyle/>
          <a:p>
            <a:pPr fontAlgn="base"/>
            <a:r>
              <a:rPr lang="en-US" sz="2200" b="1" dirty="0" smtClean="0"/>
              <a:t>Methods</a:t>
            </a:r>
            <a:endParaRPr lang="en-US" sz="2200" b="1" dirty="0"/>
          </a:p>
        </p:txBody>
      </p:sp>
      <p:sp>
        <p:nvSpPr>
          <p:cNvPr id="11" name="Rectangle 10"/>
          <p:cNvSpPr/>
          <p:nvPr/>
        </p:nvSpPr>
        <p:spPr>
          <a:xfrm>
            <a:off x="0" y="1615439"/>
            <a:ext cx="3596640" cy="442415"/>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1600" b="1" dirty="0" smtClean="0">
                <a:solidFill>
                  <a:schemeClr val="tx1"/>
                </a:solidFill>
              </a:rPr>
              <a:t>Participatory rural appraisal (PRA):</a:t>
            </a:r>
            <a:endParaRPr lang="en-US" sz="1600" dirty="0">
              <a:solidFill>
                <a:schemeClr val="tx1"/>
              </a:solidFill>
            </a:endParaRPr>
          </a:p>
        </p:txBody>
      </p:sp>
      <p:sp>
        <p:nvSpPr>
          <p:cNvPr id="19" name="Rectangle 18"/>
          <p:cNvSpPr/>
          <p:nvPr/>
        </p:nvSpPr>
        <p:spPr>
          <a:xfrm>
            <a:off x="0" y="2434436"/>
            <a:ext cx="3226461" cy="2031325"/>
          </a:xfrm>
          <a:prstGeom prst="rect">
            <a:avLst/>
          </a:prstGeom>
        </p:spPr>
        <p:txBody>
          <a:bodyPr wrap="none">
            <a:spAutoFit/>
          </a:bodyPr>
          <a:lstStyle/>
          <a:p>
            <a:pPr>
              <a:buFont typeface="Arial" pitchFamily="34" charset="0"/>
              <a:buChar char="•"/>
            </a:pPr>
            <a:r>
              <a:rPr lang="en-IN" dirty="0" smtClean="0"/>
              <a:t>Transect walk and diagramming</a:t>
            </a:r>
          </a:p>
          <a:p>
            <a:pPr>
              <a:buFont typeface="Arial" pitchFamily="34" charset="0"/>
              <a:buChar char="•"/>
            </a:pPr>
            <a:r>
              <a:rPr lang="en-IN" dirty="0" smtClean="0"/>
              <a:t>Resource mapping of the area</a:t>
            </a:r>
          </a:p>
          <a:p>
            <a:pPr>
              <a:buFont typeface="Arial" pitchFamily="34" charset="0"/>
              <a:buChar char="•"/>
            </a:pPr>
            <a:r>
              <a:rPr lang="en-IN" dirty="0" smtClean="0"/>
              <a:t>Time Line</a:t>
            </a:r>
          </a:p>
          <a:p>
            <a:pPr>
              <a:buFont typeface="Arial" pitchFamily="34" charset="0"/>
              <a:buChar char="•"/>
            </a:pPr>
            <a:r>
              <a:rPr lang="en-IN" dirty="0" smtClean="0"/>
              <a:t>Seasonal Calendar</a:t>
            </a:r>
          </a:p>
          <a:p>
            <a:pPr>
              <a:buFont typeface="Arial" pitchFamily="34" charset="0"/>
              <a:buChar char="•"/>
            </a:pPr>
            <a:r>
              <a:rPr lang="en-IN" dirty="0" smtClean="0"/>
              <a:t>Daily Calendar</a:t>
            </a:r>
          </a:p>
          <a:p>
            <a:pPr>
              <a:buFont typeface="Arial" pitchFamily="34" charset="0"/>
              <a:buChar char="•"/>
            </a:pPr>
            <a:r>
              <a:rPr lang="en-IN" dirty="0" smtClean="0"/>
              <a:t>Time Trend</a:t>
            </a:r>
          </a:p>
          <a:p>
            <a:pPr>
              <a:buFont typeface="Arial" pitchFamily="34" charset="0"/>
              <a:buChar char="•"/>
            </a:pPr>
            <a:endParaRPr lang="en-US" dirty="0"/>
          </a:p>
        </p:txBody>
      </p:sp>
      <p:pic>
        <p:nvPicPr>
          <p:cNvPr id="10" name="Picture 9" descr="C:\Users\HP\Pictures\starter doc\bhikiyasain pra\pra bhikiyasain 005.JPG"/>
          <p:cNvPicPr/>
          <p:nvPr/>
        </p:nvPicPr>
        <p:blipFill>
          <a:blip r:embed="rId5" cstate="print"/>
          <a:srcRect/>
          <a:stretch>
            <a:fillRect/>
          </a:stretch>
        </p:blipFill>
        <p:spPr bwMode="auto">
          <a:xfrm>
            <a:off x="5878287" y="1358537"/>
            <a:ext cx="3265714" cy="2352730"/>
          </a:xfrm>
          <a:prstGeom prst="rect">
            <a:avLst/>
          </a:prstGeom>
          <a:ln>
            <a:noFill/>
          </a:ln>
          <a:effectLst>
            <a:outerShdw blurRad="190500" algn="tl" rotWithShape="0">
              <a:srgbClr val="000000">
                <a:alpha val="70000"/>
              </a:srgbClr>
            </a:outerShdw>
          </a:effectLst>
        </p:spPr>
      </p:pic>
      <p:pic>
        <p:nvPicPr>
          <p:cNvPr id="13" name="Picture 12" descr="C:\Users\HP\Pictures\starter doc\PRA harewali and agwanpur\P1040912.JPG"/>
          <p:cNvPicPr/>
          <p:nvPr/>
        </p:nvPicPr>
        <p:blipFill>
          <a:blip r:embed="rId6" cstate="print"/>
          <a:srcRect/>
          <a:stretch>
            <a:fillRect/>
          </a:stretch>
        </p:blipFill>
        <p:spPr bwMode="auto">
          <a:xfrm>
            <a:off x="5878286" y="3749040"/>
            <a:ext cx="3265714" cy="26365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8120" y="1162050"/>
            <a:ext cx="8945880" cy="430887"/>
          </a:xfrm>
          <a:prstGeom prst="rect">
            <a:avLst/>
          </a:prstGeom>
        </p:spPr>
        <p:txBody>
          <a:bodyPr wrap="square">
            <a:spAutoFit/>
          </a:bodyPr>
          <a:lstStyle/>
          <a:p>
            <a:pPr fontAlgn="base"/>
            <a:r>
              <a:rPr lang="en-US" sz="2200" b="1" dirty="0" smtClean="0"/>
              <a:t>Methods</a:t>
            </a:r>
            <a:endParaRPr lang="en-US" sz="2200" b="1" dirty="0"/>
          </a:p>
        </p:txBody>
      </p:sp>
      <p:sp>
        <p:nvSpPr>
          <p:cNvPr id="9" name="Rectangle 8"/>
          <p:cNvSpPr/>
          <p:nvPr/>
        </p:nvSpPr>
        <p:spPr>
          <a:xfrm>
            <a:off x="0" y="2172105"/>
            <a:ext cx="3786800" cy="1592175"/>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tx1"/>
                </a:solidFill>
              </a:rPr>
              <a:t>In-depth interviews</a:t>
            </a:r>
          </a:p>
          <a:p>
            <a:pPr>
              <a:buFont typeface="Arial" pitchFamily="34" charset="0"/>
              <a:buChar char="•"/>
            </a:pPr>
            <a:r>
              <a:rPr lang="en-IN" sz="1600" dirty="0" smtClean="0">
                <a:solidFill>
                  <a:schemeClr val="tx1"/>
                </a:solidFill>
              </a:rPr>
              <a:t>Minimum 70 interviews at each site </a:t>
            </a:r>
          </a:p>
          <a:p>
            <a:pPr>
              <a:buFont typeface="Arial" pitchFamily="34" charset="0"/>
              <a:buChar char="•"/>
            </a:pPr>
            <a:r>
              <a:rPr lang="en-IN" sz="1600" dirty="0" smtClean="0">
                <a:solidFill>
                  <a:schemeClr val="tx1"/>
                </a:solidFill>
              </a:rPr>
              <a:t>Purposive sampling to cover a balanced mix in terms of gender, religion and occupation</a:t>
            </a:r>
            <a:endParaRPr lang="en-US" sz="1600" dirty="0">
              <a:solidFill>
                <a:schemeClr val="tx1"/>
              </a:solidFill>
            </a:endParaRPr>
          </a:p>
        </p:txBody>
      </p:sp>
      <p:sp>
        <p:nvSpPr>
          <p:cNvPr id="10" name="Rectangle 9"/>
          <p:cNvSpPr/>
          <p:nvPr/>
        </p:nvSpPr>
        <p:spPr>
          <a:xfrm>
            <a:off x="0" y="3749707"/>
            <a:ext cx="2880360" cy="632882"/>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r>
              <a:rPr lang="en-US" sz="1600" dirty="0" smtClean="0">
                <a:solidFill>
                  <a:schemeClr val="tx1"/>
                </a:solidFill>
              </a:rPr>
              <a:t>FGD with specific livelihood group, women</a:t>
            </a:r>
          </a:p>
        </p:txBody>
      </p:sp>
      <p:pic>
        <p:nvPicPr>
          <p:cNvPr id="13" name="Picture 12" descr="C:\Users\HP\Pictures\starter doc\bhikiya\039.JPG"/>
          <p:cNvPicPr/>
          <p:nvPr/>
        </p:nvPicPr>
        <p:blipFill>
          <a:blip r:embed="rId5" cstate="print"/>
          <a:srcRect/>
          <a:stretch>
            <a:fillRect/>
          </a:stretch>
        </p:blipFill>
        <p:spPr bwMode="auto">
          <a:xfrm>
            <a:off x="4693920" y="1324055"/>
            <a:ext cx="4450080" cy="3430825"/>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4145280" y="4861560"/>
            <a:ext cx="4998720" cy="1200329"/>
          </a:xfrm>
          <a:prstGeom prst="rect">
            <a:avLst/>
          </a:prstGeom>
          <a:noFill/>
        </p:spPr>
        <p:txBody>
          <a:bodyPr wrap="square" rtlCol="0">
            <a:spAutoFit/>
          </a:bodyPr>
          <a:lstStyle/>
          <a:p>
            <a:r>
              <a:rPr lang="en-US" i="1" dirty="0" smtClean="0"/>
              <a:t>PSI research team member, conducting interview at a village in middle Himalayas, close to where river originates and is still in ‘near-pristine’ condition</a:t>
            </a:r>
          </a:p>
          <a:p>
            <a:r>
              <a:rPr lang="en-US" dirty="0" smtClean="0"/>
              <a:t>June, 2014</a:t>
            </a:r>
            <a:endParaRPr lang="en-US" dirty="0"/>
          </a:p>
        </p:txBody>
      </p:sp>
      <p:sp>
        <p:nvSpPr>
          <p:cNvPr id="19" name="TextBox 18"/>
          <p:cNvSpPr txBox="1"/>
          <p:nvPr/>
        </p:nvSpPr>
        <p:spPr>
          <a:xfrm>
            <a:off x="0" y="1841863"/>
            <a:ext cx="2612571" cy="338554"/>
          </a:xfrm>
          <a:prstGeom prst="rect">
            <a:avLst/>
          </a:prstGeom>
          <a:solidFill>
            <a:schemeClr val="bg2"/>
          </a:solidFill>
        </p:spPr>
        <p:txBody>
          <a:bodyPr wrap="square" rtlCol="0">
            <a:spAutoFit/>
          </a:bodyPr>
          <a:lstStyle/>
          <a:p>
            <a:r>
              <a:rPr lang="en-US" sz="1600" dirty="0" smtClean="0"/>
              <a:t>Identifying cross section</a:t>
            </a:r>
            <a:endParaRPr lang="en-US" sz="1600" dirty="0"/>
          </a:p>
        </p:txBody>
      </p:sp>
    </p:spTree>
    <p:extLst>
      <p:ext uri="{BB962C8B-B14F-4D97-AF65-F5344CB8AC3E}">
        <p14:creationId xmlns:p14="http://schemas.microsoft.com/office/powerpoint/2010/main" xmlns="" val="373442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11" name="Picture 10" descr="C:\Users\HP\Pictures\starter doc\bhikiya\039.JPG"/>
          <p:cNvPicPr/>
          <p:nvPr/>
        </p:nvPicPr>
        <p:blipFill>
          <a:blip r:embed="rId5" cstate="print"/>
          <a:srcRect/>
          <a:stretch>
            <a:fillRect/>
          </a:stretch>
        </p:blipFill>
        <p:spPr bwMode="auto">
          <a:xfrm>
            <a:off x="0" y="4049486"/>
            <a:ext cx="3396343" cy="2390503"/>
          </a:xfrm>
          <a:prstGeom prst="rect">
            <a:avLst/>
          </a:prstGeom>
          <a:ln>
            <a:noFill/>
          </a:ln>
          <a:effectLst>
            <a:outerShdw blurRad="190500" algn="tl" rotWithShape="0">
              <a:srgbClr val="000000">
                <a:alpha val="70000"/>
              </a:srgbClr>
            </a:outerShdw>
          </a:effectLst>
        </p:spPr>
      </p:pic>
      <p:pic>
        <p:nvPicPr>
          <p:cNvPr id="13" name="Picture 12" descr="C:\Users\HP\Pictures\pictures e flows\Kalagarh\DSC04119.JPG"/>
          <p:cNvPicPr/>
          <p:nvPr/>
        </p:nvPicPr>
        <p:blipFill>
          <a:blip r:embed="rId6" cstate="print">
            <a:lum bright="10000"/>
          </a:blip>
          <a:srcRect/>
          <a:stretch>
            <a:fillRect/>
          </a:stretch>
        </p:blipFill>
        <p:spPr bwMode="auto">
          <a:xfrm>
            <a:off x="3394047" y="1762528"/>
            <a:ext cx="3923447" cy="2549174"/>
          </a:xfrm>
          <a:prstGeom prst="rect">
            <a:avLst/>
          </a:prstGeom>
          <a:ln>
            <a:noFill/>
          </a:ln>
          <a:effectLst>
            <a:outerShdw blurRad="190500" algn="tl" rotWithShape="0">
              <a:srgbClr val="000000">
                <a:alpha val="70000"/>
              </a:srgbClr>
            </a:outerShdw>
          </a:effectLst>
        </p:spPr>
      </p:pic>
      <p:pic>
        <p:nvPicPr>
          <p:cNvPr id="15" name="Picture 14" descr="C:\Users\HP\Pictures\pictures e flows\Kalagarh\DSC04138.JPG"/>
          <p:cNvPicPr/>
          <p:nvPr/>
        </p:nvPicPr>
        <p:blipFill>
          <a:blip r:embed="rId7" cstate="print"/>
          <a:srcRect/>
          <a:stretch>
            <a:fillRect/>
          </a:stretch>
        </p:blipFill>
        <p:spPr bwMode="auto">
          <a:xfrm>
            <a:off x="0" y="1515292"/>
            <a:ext cx="3369858" cy="2281802"/>
          </a:xfrm>
          <a:prstGeom prst="rect">
            <a:avLst/>
          </a:prstGeom>
          <a:ln>
            <a:noFill/>
          </a:ln>
          <a:effectLst>
            <a:outerShdw blurRad="190500" algn="tl" rotWithShape="0">
              <a:srgbClr val="000000">
                <a:alpha val="70000"/>
              </a:srgbClr>
            </a:outerShdw>
          </a:effectLst>
        </p:spPr>
      </p:pic>
      <p:pic>
        <p:nvPicPr>
          <p:cNvPr id="17" name="Picture 16" descr="C:\Users\HP\Pictures\starter doc\PRA harewali and agwanpur\P1040973.JPG"/>
          <p:cNvPicPr/>
          <p:nvPr/>
        </p:nvPicPr>
        <p:blipFill>
          <a:blip r:embed="rId8" cstate="print"/>
          <a:srcRect/>
          <a:stretch>
            <a:fillRect/>
          </a:stretch>
        </p:blipFill>
        <p:spPr bwMode="auto">
          <a:xfrm>
            <a:off x="3399207" y="4445944"/>
            <a:ext cx="3889868" cy="2412056"/>
          </a:xfrm>
          <a:prstGeom prst="rect">
            <a:avLst/>
          </a:prstGeom>
          <a:ln>
            <a:noFill/>
          </a:ln>
          <a:effectLst>
            <a:outerShdw blurRad="190500" algn="tl" rotWithShape="0">
              <a:srgbClr val="000000">
                <a:alpha val="70000"/>
              </a:srgbClr>
            </a:outerShdw>
          </a:effectLst>
        </p:spPr>
      </p:pic>
      <p:sp>
        <p:nvSpPr>
          <p:cNvPr id="19" name="TextBox 18"/>
          <p:cNvSpPr txBox="1"/>
          <p:nvPr/>
        </p:nvSpPr>
        <p:spPr>
          <a:xfrm>
            <a:off x="339634" y="1110343"/>
            <a:ext cx="4153989" cy="369332"/>
          </a:xfrm>
          <a:prstGeom prst="rect">
            <a:avLst/>
          </a:prstGeom>
          <a:noFill/>
        </p:spPr>
        <p:txBody>
          <a:bodyPr wrap="square" rtlCol="0">
            <a:spAutoFit/>
          </a:bodyPr>
          <a:lstStyle/>
          <a:p>
            <a:r>
              <a:rPr lang="en-US" dirty="0" smtClean="0"/>
              <a:t>Riparian dwellers</a:t>
            </a:r>
            <a:endParaRPr lang="en-US" dirty="0"/>
          </a:p>
        </p:txBody>
      </p:sp>
    </p:spTree>
    <p:extLst>
      <p:ext uri="{BB962C8B-B14F-4D97-AF65-F5344CB8AC3E}">
        <p14:creationId xmlns:p14="http://schemas.microsoft.com/office/powerpoint/2010/main" xmlns="" val="37344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95657" y="5771029"/>
            <a:ext cx="2348343" cy="1086971"/>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xmlns="" val="0"/>
              </a:ext>
            </a:extLst>
          </a:blip>
          <a:srcRect b="22489"/>
          <a:stretch/>
        </p:blipFill>
        <p:spPr>
          <a:xfrm>
            <a:off x="109831" y="0"/>
            <a:ext cx="1453724" cy="9219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68929" y="644058"/>
            <a:ext cx="1526728" cy="340213"/>
          </a:xfrm>
          <a:prstGeom prst="rect">
            <a:avLst/>
          </a:prstGeom>
        </p:spPr>
      </p:pic>
      <p:sp>
        <p:nvSpPr>
          <p:cNvPr id="16" name="TextBox 15"/>
          <p:cNvSpPr txBox="1"/>
          <p:nvPr/>
        </p:nvSpPr>
        <p:spPr>
          <a:xfrm>
            <a:off x="2444458" y="682334"/>
            <a:ext cx="4093442" cy="300082"/>
          </a:xfrm>
          <a:prstGeom prst="rect">
            <a:avLst/>
          </a:prstGeom>
          <a:noFill/>
        </p:spPr>
        <p:txBody>
          <a:bodyPr wrap="square" rtlCol="0">
            <a:spAutoFit/>
          </a:bodyPr>
          <a:lstStyle/>
          <a:p>
            <a:r>
              <a:rPr lang="en-AU" sz="1350" dirty="0">
                <a:solidFill>
                  <a:srgbClr val="008E83"/>
                </a:solidFill>
              </a:rPr>
              <a:t>TAJ PALACE, NEW DELHI  |  12 – 14 SEPTEMBER 2016</a:t>
            </a:r>
          </a:p>
        </p:txBody>
      </p:sp>
      <p:cxnSp>
        <p:nvCxnSpPr>
          <p:cNvPr id="18" name="Straight Connector 17"/>
          <p:cNvCxnSpPr/>
          <p:nvPr/>
        </p:nvCxnSpPr>
        <p:spPr>
          <a:xfrm>
            <a:off x="249382" y="1078480"/>
            <a:ext cx="8646275" cy="12469"/>
          </a:xfrm>
          <a:prstGeom prst="line">
            <a:avLst/>
          </a:prstGeom>
          <a:ln>
            <a:solidFill>
              <a:srgbClr val="008E83"/>
            </a:solidFill>
          </a:ln>
        </p:spPr>
        <p:style>
          <a:lnRef idx="1">
            <a:schemeClr val="accent1"/>
          </a:lnRef>
          <a:fillRef idx="0">
            <a:schemeClr val="accent1"/>
          </a:fillRef>
          <a:effectRef idx="0">
            <a:schemeClr val="accent1"/>
          </a:effectRef>
          <a:fontRef idx="minor">
            <a:schemeClr val="tx1"/>
          </a:fontRef>
        </p:style>
      </p:cxnSp>
      <p:pic>
        <p:nvPicPr>
          <p:cNvPr id="9" name="Picture 8" descr="C:\Users\HP\Pictures\starter doc\PRA harewali and agwanpur\P1040920.JPG"/>
          <p:cNvPicPr/>
          <p:nvPr/>
        </p:nvPicPr>
        <p:blipFill>
          <a:blip r:embed="rId5" cstate="print"/>
          <a:srcRect/>
          <a:stretch>
            <a:fillRect/>
          </a:stretch>
        </p:blipFill>
        <p:spPr bwMode="auto">
          <a:xfrm>
            <a:off x="5848446" y="1391884"/>
            <a:ext cx="2763387" cy="2075312"/>
          </a:xfrm>
          <a:prstGeom prst="rect">
            <a:avLst/>
          </a:prstGeom>
          <a:ln>
            <a:noFill/>
          </a:ln>
          <a:effectLst>
            <a:outerShdw blurRad="190500" algn="tl" rotWithShape="0">
              <a:srgbClr val="000000">
                <a:alpha val="70000"/>
              </a:srgbClr>
            </a:outerShdw>
          </a:effectLst>
        </p:spPr>
      </p:pic>
      <p:graphicFrame>
        <p:nvGraphicFramePr>
          <p:cNvPr id="11" name="Content Placeholder 12"/>
          <p:cNvGraphicFramePr>
            <a:graphicFrameLocks/>
          </p:cNvGraphicFramePr>
          <p:nvPr>
            <p:extLst>
              <p:ext uri="{D42A27DB-BD31-4B8C-83A1-F6EECF244321}">
                <p14:modId xmlns:p14="http://schemas.microsoft.com/office/powerpoint/2010/main" xmlns="" val="1490376370"/>
              </p:ext>
            </p:extLst>
          </p:nvPr>
        </p:nvGraphicFramePr>
        <p:xfrm>
          <a:off x="195942" y="250466"/>
          <a:ext cx="5500008" cy="66075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4" descr="C:\Users\HP\Pictures\starter doc\harewali\Harewali barrage 030.JPG"/>
          <p:cNvPicPr/>
          <p:nvPr/>
        </p:nvPicPr>
        <p:blipFill>
          <a:blip r:embed="rId10" cstate="print">
            <a:lum bright="10000"/>
          </a:blip>
          <a:srcRect/>
          <a:stretch>
            <a:fillRect/>
          </a:stretch>
        </p:blipFill>
        <p:spPr bwMode="auto">
          <a:xfrm>
            <a:off x="5873935" y="1390650"/>
            <a:ext cx="2793815" cy="2114550"/>
          </a:xfrm>
          <a:prstGeom prst="rect">
            <a:avLst/>
          </a:prstGeom>
          <a:ln>
            <a:noFill/>
          </a:ln>
          <a:effectLst>
            <a:outerShdw blurRad="190500" algn="tl" rotWithShape="0">
              <a:srgbClr val="000000">
                <a:alpha val="70000"/>
              </a:srgbClr>
            </a:outerShdw>
          </a:effectLst>
        </p:spPr>
      </p:pic>
      <p:pic>
        <p:nvPicPr>
          <p:cNvPr id="17" name="Picture 16" descr="C:\Users\HP\Pictures\pictures e flows\Bhikiyasain\DSC03970.JPG"/>
          <p:cNvPicPr/>
          <p:nvPr/>
        </p:nvPicPr>
        <p:blipFill>
          <a:blip r:embed="rId11" cstate="print"/>
          <a:srcRect/>
          <a:stretch>
            <a:fillRect/>
          </a:stretch>
        </p:blipFill>
        <p:spPr bwMode="auto">
          <a:xfrm>
            <a:off x="5905500" y="4076700"/>
            <a:ext cx="3238500" cy="1708970"/>
          </a:xfrm>
          <a:prstGeom prst="rect">
            <a:avLst/>
          </a:prstGeom>
          <a:ln>
            <a:noFill/>
          </a:ln>
          <a:effectLst>
            <a:outerShdw blurRad="190500" algn="tl" rotWithShape="0">
              <a:srgbClr val="000000">
                <a:alpha val="70000"/>
              </a:srgbClr>
            </a:outerShdw>
          </a:effectLst>
        </p:spPr>
      </p:pic>
      <p:pic>
        <p:nvPicPr>
          <p:cNvPr id="19" name="Picture 18" descr="C:\Users\HP\Pictures\starter doc\chobari\042.JPG"/>
          <p:cNvPicPr/>
          <p:nvPr/>
        </p:nvPicPr>
        <p:blipFill>
          <a:blip r:embed="rId12" cstate="print"/>
          <a:srcRect/>
          <a:stretch>
            <a:fillRect/>
          </a:stretch>
        </p:blipFill>
        <p:spPr bwMode="auto">
          <a:xfrm>
            <a:off x="5817017" y="3517781"/>
            <a:ext cx="2958266" cy="22227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7344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DFFF3183-D637-431D-9897-4FD89601B3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EDC4FD2-14BD-45B0-9F8A-54F3D8CAC3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4588</TotalTime>
  <Words>1081</Words>
  <Application>Microsoft Office PowerPoint</Application>
  <PresentationFormat>On-screen Show (4:3)</PresentationFormat>
  <Paragraphs>139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Neha Khandekar</cp:lastModifiedBy>
  <cp:revision>18</cp:revision>
  <dcterms:created xsi:type="dcterms:W3CDTF">2016-07-18T05:53:10Z</dcterms:created>
  <dcterms:modified xsi:type="dcterms:W3CDTF">2016-08-19T13:14:29Z</dcterms:modified>
</cp:coreProperties>
</file>