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8" r:id="rId3"/>
    <p:sldId id="259" r:id="rId4"/>
    <p:sldId id="261" r:id="rId5"/>
    <p:sldId id="262" r:id="rId6"/>
    <p:sldId id="291" r:id="rId7"/>
    <p:sldId id="292" r:id="rId8"/>
    <p:sldId id="293" r:id="rId9"/>
    <p:sldId id="272" r:id="rId10"/>
    <p:sldId id="273" r:id="rId11"/>
    <p:sldId id="274" r:id="rId12"/>
    <p:sldId id="275" r:id="rId13"/>
    <p:sldId id="276" r:id="rId14"/>
    <p:sldId id="283" r:id="rId15"/>
    <p:sldId id="284" r:id="rId16"/>
    <p:sldId id="286" r:id="rId17"/>
    <p:sldId id="294" r:id="rId18"/>
    <p:sldId id="285" r:id="rId19"/>
    <p:sldId id="287" r:id="rId20"/>
    <p:sldId id="288" r:id="rId21"/>
    <p:sldId id="295" r:id="rId22"/>
    <p:sldId id="296" r:id="rId23"/>
    <p:sldId id="297" r:id="rId24"/>
    <p:sldId id="298" r:id="rId25"/>
    <p:sldId id="299" r:id="rId26"/>
    <p:sldId id="271" r:id="rId27"/>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0288" autoAdjust="0"/>
  </p:normalViewPr>
  <p:slideViewPr>
    <p:cSldViewPr snapToGrid="0" showGuides="1">
      <p:cViewPr>
        <p:scale>
          <a:sx n="100" d="100"/>
          <a:sy n="100" d="100"/>
        </p:scale>
        <p:origin x="1758" y="156"/>
      </p:cViewPr>
      <p:guideLst>
        <p:guide pos="2880"/>
        <p:guide orient="horz" pos="216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EFR%20Compari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EFR%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b="1"/>
            </a:pPr>
            <a:r>
              <a:rPr lang="en-US" sz="1600" b="1"/>
              <a:t>Maneri Bhali I on Bhagirathi</a:t>
            </a:r>
          </a:p>
        </c:rich>
      </c:tx>
      <c:overlay val="1"/>
    </c:title>
    <c:autoTitleDeleted val="0"/>
    <c:plotArea>
      <c:layout>
        <c:manualLayout>
          <c:layoutTarget val="inner"/>
          <c:xMode val="edge"/>
          <c:yMode val="edge"/>
          <c:x val="0.10825291940171072"/>
          <c:y val="0.10587235132193849"/>
          <c:w val="0.85714565716254498"/>
          <c:h val="0.75562566503511364"/>
        </c:manualLayout>
      </c:layout>
      <c:lineChart>
        <c:grouping val="standard"/>
        <c:varyColors val="0"/>
        <c:ser>
          <c:idx val="0"/>
          <c:order val="0"/>
          <c:tx>
            <c:strRef>
              <c:f>'Maneribhali 1'!$C$1</c:f>
              <c:strCache>
                <c:ptCount val="1"/>
                <c:pt idx="0">
                  <c:v>Inflow</c:v>
                </c:pt>
              </c:strCache>
            </c:strRef>
          </c:tx>
          <c:marker>
            <c:symbol val="none"/>
          </c:marker>
          <c:cat>
            <c:strRef>
              <c:f>'Maneribhali 1'!$A$2:$A$37</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'Maneribhali 1'!$C$2:$C$37</c:f>
              <c:numCache>
                <c:formatCode>0.0</c:formatCode>
                <c:ptCount val="36"/>
                <c:pt idx="0">
                  <c:v>25</c:v>
                </c:pt>
                <c:pt idx="1">
                  <c:v>25</c:v>
                </c:pt>
                <c:pt idx="2">
                  <c:v>25</c:v>
                </c:pt>
                <c:pt idx="3">
                  <c:v>24</c:v>
                </c:pt>
                <c:pt idx="4">
                  <c:v>24</c:v>
                </c:pt>
                <c:pt idx="5">
                  <c:v>24</c:v>
                </c:pt>
                <c:pt idx="6">
                  <c:v>24</c:v>
                </c:pt>
                <c:pt idx="7">
                  <c:v>24</c:v>
                </c:pt>
                <c:pt idx="8">
                  <c:v>25</c:v>
                </c:pt>
                <c:pt idx="9">
                  <c:v>29</c:v>
                </c:pt>
                <c:pt idx="10">
                  <c:v>30</c:v>
                </c:pt>
                <c:pt idx="11">
                  <c:v>54</c:v>
                </c:pt>
                <c:pt idx="12">
                  <c:v>56</c:v>
                </c:pt>
                <c:pt idx="13">
                  <c:v>51</c:v>
                </c:pt>
                <c:pt idx="14">
                  <c:v>118</c:v>
                </c:pt>
                <c:pt idx="15">
                  <c:v>95</c:v>
                </c:pt>
                <c:pt idx="16">
                  <c:v>169</c:v>
                </c:pt>
                <c:pt idx="17">
                  <c:v>374</c:v>
                </c:pt>
                <c:pt idx="18">
                  <c:v>226</c:v>
                </c:pt>
                <c:pt idx="19">
                  <c:v>228</c:v>
                </c:pt>
                <c:pt idx="20">
                  <c:v>494</c:v>
                </c:pt>
                <c:pt idx="21">
                  <c:v>353</c:v>
                </c:pt>
                <c:pt idx="22">
                  <c:v>331</c:v>
                </c:pt>
                <c:pt idx="23">
                  <c:v>264</c:v>
                </c:pt>
                <c:pt idx="24">
                  <c:v>235</c:v>
                </c:pt>
                <c:pt idx="25">
                  <c:v>140</c:v>
                </c:pt>
                <c:pt idx="26">
                  <c:v>90</c:v>
                </c:pt>
                <c:pt idx="27">
                  <c:v>68</c:v>
                </c:pt>
                <c:pt idx="28">
                  <c:v>53</c:v>
                </c:pt>
                <c:pt idx="29">
                  <c:v>48</c:v>
                </c:pt>
                <c:pt idx="30">
                  <c:v>46</c:v>
                </c:pt>
                <c:pt idx="31">
                  <c:v>44</c:v>
                </c:pt>
                <c:pt idx="32">
                  <c:v>36</c:v>
                </c:pt>
                <c:pt idx="33">
                  <c:v>34.5</c:v>
                </c:pt>
                <c:pt idx="34">
                  <c:v>33</c:v>
                </c:pt>
                <c:pt idx="35">
                  <c:v>31.5</c:v>
                </c:pt>
              </c:numCache>
            </c:numRef>
          </c:val>
          <c:smooth val="0"/>
        </c:ser>
        <c:ser>
          <c:idx val="1"/>
          <c:order val="1"/>
          <c:tx>
            <c:strRef>
              <c:f>'Maneribhali 1'!$E$1</c:f>
              <c:strCache>
                <c:ptCount val="1"/>
                <c:pt idx="0">
                  <c:v>CWC </c:v>
                </c:pt>
              </c:strCache>
            </c:strRef>
          </c:tx>
          <c:spPr>
            <a:ln>
              <a:solidFill>
                <a:schemeClr val="accent3">
                  <a:lumMod val="75000"/>
                </a:schemeClr>
              </a:solidFill>
            </a:ln>
          </c:spPr>
          <c:marker>
            <c:symbol val="none"/>
          </c:marker>
          <c:cat>
            <c:strRef>
              <c:f>'Maneribhali 1'!$A$2:$A$37</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'Maneribhali 1'!$E$2:$E$37</c:f>
              <c:numCache>
                <c:formatCode>0.0</c:formatCode>
                <c:ptCount val="36"/>
                <c:pt idx="0">
                  <c:v>5</c:v>
                </c:pt>
                <c:pt idx="1">
                  <c:v>5</c:v>
                </c:pt>
                <c:pt idx="2">
                  <c:v>5</c:v>
                </c:pt>
                <c:pt idx="3">
                  <c:v>4.8000000000000007</c:v>
                </c:pt>
                <c:pt idx="4">
                  <c:v>4.8000000000000007</c:v>
                </c:pt>
                <c:pt idx="5">
                  <c:v>4.8000000000000007</c:v>
                </c:pt>
                <c:pt idx="6">
                  <c:v>4.8000000000000007</c:v>
                </c:pt>
                <c:pt idx="7">
                  <c:v>4.8000000000000007</c:v>
                </c:pt>
                <c:pt idx="8">
                  <c:v>5</c:v>
                </c:pt>
                <c:pt idx="9">
                  <c:v>7.25</c:v>
                </c:pt>
                <c:pt idx="10">
                  <c:v>7.5</c:v>
                </c:pt>
                <c:pt idx="11">
                  <c:v>13.5</c:v>
                </c:pt>
                <c:pt idx="12">
                  <c:v>14</c:v>
                </c:pt>
                <c:pt idx="13">
                  <c:v>12.75</c:v>
                </c:pt>
                <c:pt idx="14">
                  <c:v>29.5</c:v>
                </c:pt>
                <c:pt idx="15">
                  <c:v>28.5</c:v>
                </c:pt>
                <c:pt idx="16">
                  <c:v>50.70000000000001</c:v>
                </c:pt>
                <c:pt idx="17">
                  <c:v>112.2</c:v>
                </c:pt>
                <c:pt idx="18">
                  <c:v>67.8</c:v>
                </c:pt>
                <c:pt idx="19">
                  <c:v>68.399999999999991</c:v>
                </c:pt>
                <c:pt idx="20">
                  <c:v>148.19999999999999</c:v>
                </c:pt>
                <c:pt idx="21">
                  <c:v>105.89999999999999</c:v>
                </c:pt>
                <c:pt idx="22">
                  <c:v>99.3</c:v>
                </c:pt>
                <c:pt idx="23">
                  <c:v>79.2</c:v>
                </c:pt>
                <c:pt idx="24">
                  <c:v>70.5</c:v>
                </c:pt>
                <c:pt idx="25">
                  <c:v>42</c:v>
                </c:pt>
                <c:pt idx="26">
                  <c:v>27</c:v>
                </c:pt>
                <c:pt idx="27">
                  <c:v>17</c:v>
                </c:pt>
                <c:pt idx="28">
                  <c:v>13.25</c:v>
                </c:pt>
                <c:pt idx="29">
                  <c:v>12</c:v>
                </c:pt>
                <c:pt idx="30">
                  <c:v>11.5</c:v>
                </c:pt>
                <c:pt idx="31">
                  <c:v>11</c:v>
                </c:pt>
                <c:pt idx="32">
                  <c:v>9</c:v>
                </c:pt>
                <c:pt idx="33">
                  <c:v>6.9</c:v>
                </c:pt>
                <c:pt idx="34">
                  <c:v>6.6000000000000005</c:v>
                </c:pt>
                <c:pt idx="35">
                  <c:v>6.3000000000000007</c:v>
                </c:pt>
              </c:numCache>
            </c:numRef>
          </c:val>
          <c:smooth val="0"/>
        </c:ser>
        <c:ser>
          <c:idx val="2"/>
          <c:order val="2"/>
          <c:tx>
            <c:strRef>
              <c:f>'Maneribhali 1'!$F$1</c:f>
              <c:strCache>
                <c:ptCount val="1"/>
                <c:pt idx="0">
                  <c:v>Uttarakhand Government/AHEC IITR</c:v>
                </c:pt>
              </c:strCache>
            </c:strRef>
          </c:tx>
          <c:spPr>
            <a:ln>
              <a:solidFill>
                <a:srgbClr val="8064A2">
                  <a:shade val="95000"/>
                  <a:satMod val="105000"/>
                </a:srgbClr>
              </a:solidFill>
              <a:prstDash val="sysDot"/>
            </a:ln>
          </c:spPr>
          <c:marker>
            <c:symbol val="none"/>
          </c:marker>
          <c:cat>
            <c:strRef>
              <c:f>'Maneribhali 1'!$A$2:$A$37</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'Maneribhali 1'!$F$2:$F$37</c:f>
              <c:numCache>
                <c:formatCode>0.0</c:formatCode>
                <c:ptCount val="36"/>
                <c:pt idx="0">
                  <c:v>5.4666666666666694</c:v>
                </c:pt>
                <c:pt idx="1">
                  <c:v>5.4666666666666694</c:v>
                </c:pt>
                <c:pt idx="2">
                  <c:v>5.4666666666666694</c:v>
                </c:pt>
                <c:pt idx="3">
                  <c:v>5.4666666666666694</c:v>
                </c:pt>
                <c:pt idx="4">
                  <c:v>5.4666666666666694</c:v>
                </c:pt>
                <c:pt idx="5">
                  <c:v>5.4666666666666694</c:v>
                </c:pt>
                <c:pt idx="6">
                  <c:v>5.4666666666666694</c:v>
                </c:pt>
                <c:pt idx="7">
                  <c:v>5.4666666666666694</c:v>
                </c:pt>
                <c:pt idx="8">
                  <c:v>5.4666666666666694</c:v>
                </c:pt>
                <c:pt idx="9">
                  <c:v>6.5</c:v>
                </c:pt>
                <c:pt idx="10">
                  <c:v>6.5</c:v>
                </c:pt>
                <c:pt idx="11">
                  <c:v>10.8</c:v>
                </c:pt>
                <c:pt idx="12">
                  <c:v>11.200000000000001</c:v>
                </c:pt>
                <c:pt idx="13">
                  <c:v>10.200000000000001</c:v>
                </c:pt>
                <c:pt idx="14">
                  <c:v>23.6</c:v>
                </c:pt>
                <c:pt idx="15">
                  <c:v>25</c:v>
                </c:pt>
                <c:pt idx="16">
                  <c:v>99</c:v>
                </c:pt>
                <c:pt idx="17">
                  <c:v>95</c:v>
                </c:pt>
                <c:pt idx="18">
                  <c:v>66</c:v>
                </c:pt>
                <c:pt idx="19">
                  <c:v>68</c:v>
                </c:pt>
                <c:pt idx="20">
                  <c:v>114</c:v>
                </c:pt>
                <c:pt idx="21">
                  <c:v>103</c:v>
                </c:pt>
                <c:pt idx="22">
                  <c:v>101</c:v>
                </c:pt>
                <c:pt idx="23">
                  <c:v>74</c:v>
                </c:pt>
                <c:pt idx="24">
                  <c:v>65</c:v>
                </c:pt>
                <c:pt idx="25">
                  <c:v>70</c:v>
                </c:pt>
                <c:pt idx="26">
                  <c:v>20</c:v>
                </c:pt>
                <c:pt idx="27">
                  <c:v>13.600000000000001</c:v>
                </c:pt>
                <c:pt idx="28">
                  <c:v>10.600000000000001</c:v>
                </c:pt>
                <c:pt idx="29">
                  <c:v>9.6000000000000014</c:v>
                </c:pt>
                <c:pt idx="30">
                  <c:v>9.2000000000000011</c:v>
                </c:pt>
                <c:pt idx="31">
                  <c:v>8.8000000000000007</c:v>
                </c:pt>
                <c:pt idx="32">
                  <c:v>7.2</c:v>
                </c:pt>
                <c:pt idx="33">
                  <c:v>5.4666666666666694</c:v>
                </c:pt>
                <c:pt idx="34">
                  <c:v>5.4666666666666694</c:v>
                </c:pt>
                <c:pt idx="35">
                  <c:v>5.4666666666666694</c:v>
                </c:pt>
              </c:numCache>
            </c:numRef>
          </c:val>
          <c:smooth val="0"/>
        </c:ser>
        <c:ser>
          <c:idx val="3"/>
          <c:order val="3"/>
          <c:tx>
            <c:strRef>
              <c:f>'Maneribhali 1'!$G$1</c:f>
              <c:strCache>
                <c:ptCount val="1"/>
                <c:pt idx="0">
                  <c:v>Available Water after diversion for HP in river</c:v>
                </c:pt>
              </c:strCache>
            </c:strRef>
          </c:tx>
          <c:spPr>
            <a:ln cmpd="dbl">
              <a:solidFill>
                <a:srgbClr val="00B050"/>
              </a:solidFill>
            </a:ln>
          </c:spPr>
          <c:marker>
            <c:symbol val="none"/>
          </c:marker>
          <c:val>
            <c:numRef>
              <c:f>'Maneribhali 1'!$G$2:$G$37</c:f>
              <c:numCache>
                <c:formatCode>0.0</c:formatCode>
                <c:ptCount val="36"/>
                <c:pt idx="0">
                  <c:v>5.4666666666666694</c:v>
                </c:pt>
                <c:pt idx="1">
                  <c:v>5.4666666666666694</c:v>
                </c:pt>
                <c:pt idx="2">
                  <c:v>5.4666666666666694</c:v>
                </c:pt>
                <c:pt idx="3">
                  <c:v>5.4666666666666694</c:v>
                </c:pt>
                <c:pt idx="4">
                  <c:v>5.4666666666666694</c:v>
                </c:pt>
                <c:pt idx="5">
                  <c:v>5.4666666666666694</c:v>
                </c:pt>
                <c:pt idx="6">
                  <c:v>5.4666666666666694</c:v>
                </c:pt>
                <c:pt idx="7">
                  <c:v>5.4666666666666694</c:v>
                </c:pt>
                <c:pt idx="8">
                  <c:v>5.4666666666666694</c:v>
                </c:pt>
                <c:pt idx="9">
                  <c:v>6.5</c:v>
                </c:pt>
                <c:pt idx="10">
                  <c:v>6.5</c:v>
                </c:pt>
                <c:pt idx="11">
                  <c:v>10.8</c:v>
                </c:pt>
                <c:pt idx="12">
                  <c:v>11.200000000000001</c:v>
                </c:pt>
                <c:pt idx="13">
                  <c:v>10.200000000000001</c:v>
                </c:pt>
                <c:pt idx="14">
                  <c:v>48.000000000000007</c:v>
                </c:pt>
                <c:pt idx="15">
                  <c:v>25</c:v>
                </c:pt>
                <c:pt idx="16">
                  <c:v>99</c:v>
                </c:pt>
                <c:pt idx="17">
                  <c:v>304</c:v>
                </c:pt>
                <c:pt idx="18">
                  <c:v>156</c:v>
                </c:pt>
                <c:pt idx="19">
                  <c:v>158</c:v>
                </c:pt>
                <c:pt idx="20">
                  <c:v>424</c:v>
                </c:pt>
                <c:pt idx="21">
                  <c:v>283</c:v>
                </c:pt>
                <c:pt idx="22">
                  <c:v>261</c:v>
                </c:pt>
                <c:pt idx="23">
                  <c:v>194</c:v>
                </c:pt>
                <c:pt idx="24">
                  <c:v>165</c:v>
                </c:pt>
                <c:pt idx="25">
                  <c:v>70</c:v>
                </c:pt>
                <c:pt idx="26">
                  <c:v>20</c:v>
                </c:pt>
                <c:pt idx="27">
                  <c:v>13.600000000000001</c:v>
                </c:pt>
                <c:pt idx="28">
                  <c:v>10.600000000000001</c:v>
                </c:pt>
                <c:pt idx="29">
                  <c:v>9.6000000000000014</c:v>
                </c:pt>
                <c:pt idx="30">
                  <c:v>9.2000000000000011</c:v>
                </c:pt>
                <c:pt idx="31">
                  <c:v>8.8000000000000007</c:v>
                </c:pt>
                <c:pt idx="32">
                  <c:v>7.2</c:v>
                </c:pt>
                <c:pt idx="33">
                  <c:v>5.4666666666666694</c:v>
                </c:pt>
                <c:pt idx="34">
                  <c:v>5.4666666666666694</c:v>
                </c:pt>
                <c:pt idx="35">
                  <c:v>5.4666666666666694</c:v>
                </c:pt>
              </c:numCache>
            </c:numRef>
          </c:val>
          <c:smooth val="0"/>
        </c:ser>
        <c:dLbls>
          <c:showLegendKey val="0"/>
          <c:showVal val="0"/>
          <c:showCatName val="0"/>
          <c:showSerName val="0"/>
          <c:showPercent val="0"/>
          <c:showBubbleSize val="0"/>
        </c:dLbls>
        <c:smooth val="0"/>
        <c:axId val="153626384"/>
        <c:axId val="153631480"/>
      </c:lineChart>
      <c:catAx>
        <c:axId val="153626384"/>
        <c:scaling>
          <c:orientation val="minMax"/>
        </c:scaling>
        <c:delete val="0"/>
        <c:axPos val="b"/>
        <c:title>
          <c:tx>
            <c:rich>
              <a:bodyPr/>
              <a:lstStyle/>
              <a:p>
                <a:pPr>
                  <a:defRPr lang="en-US"/>
                </a:pPr>
                <a:r>
                  <a:rPr lang="en-US"/>
                  <a:t>Month</a:t>
                </a:r>
              </a:p>
            </c:rich>
          </c:tx>
          <c:overlay val="0"/>
        </c:title>
        <c:numFmt formatCode="General" sourceLinked="0"/>
        <c:majorTickMark val="out"/>
        <c:minorTickMark val="none"/>
        <c:tickLblPos val="nextTo"/>
        <c:txPr>
          <a:bodyPr/>
          <a:lstStyle/>
          <a:p>
            <a:pPr>
              <a:defRPr lang="en-US"/>
            </a:pPr>
            <a:endParaRPr lang="en-US"/>
          </a:p>
        </c:txPr>
        <c:crossAx val="153631480"/>
        <c:crosses val="autoZero"/>
        <c:auto val="1"/>
        <c:lblAlgn val="ctr"/>
        <c:lblOffset val="100"/>
        <c:noMultiLvlLbl val="0"/>
      </c:catAx>
      <c:valAx>
        <c:axId val="153631480"/>
        <c:scaling>
          <c:orientation val="minMax"/>
        </c:scaling>
        <c:delete val="0"/>
        <c:axPos val="l"/>
        <c:majorGridlines/>
        <c:title>
          <c:tx>
            <c:rich>
              <a:bodyPr rot="-5400000" vert="horz"/>
              <a:lstStyle/>
              <a:p>
                <a:pPr>
                  <a:defRPr lang="en-US"/>
                </a:pPr>
                <a:r>
                  <a:rPr lang="en-US"/>
                  <a:t>Inflow (cumec)</a:t>
                </a:r>
              </a:p>
            </c:rich>
          </c:tx>
          <c:overlay val="0"/>
        </c:title>
        <c:numFmt formatCode="0" sourceLinked="0"/>
        <c:majorTickMark val="out"/>
        <c:minorTickMark val="none"/>
        <c:tickLblPos val="nextTo"/>
        <c:txPr>
          <a:bodyPr/>
          <a:lstStyle/>
          <a:p>
            <a:pPr>
              <a:defRPr lang="en-US"/>
            </a:pPr>
            <a:endParaRPr lang="en-US"/>
          </a:p>
        </c:txPr>
        <c:crossAx val="153626384"/>
        <c:crosses val="autoZero"/>
        <c:crossBetween val="between"/>
      </c:valAx>
    </c:plotArea>
    <c:legend>
      <c:legendPos val="r"/>
      <c:layout>
        <c:manualLayout>
          <c:xMode val="edge"/>
          <c:yMode val="edge"/>
          <c:x val="0.59768039571976495"/>
          <c:y val="0.16046988028935441"/>
          <c:w val="0.38753220270543132"/>
          <c:h val="0.32784040714423002"/>
        </c:manualLayout>
      </c:layout>
      <c:overlay val="0"/>
      <c:txPr>
        <a:bodyPr/>
        <a:lstStyle/>
        <a:p>
          <a:pPr>
            <a:defRPr lang="en-US" sz="9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Maneri</a:t>
            </a:r>
            <a:r>
              <a:rPr lang="en-US" baseline="0"/>
              <a:t> Bhali II at Uttarkashi on Bhagirathi</a:t>
            </a:r>
            <a:endParaRPr lang="en-US"/>
          </a:p>
        </c:rich>
      </c:tx>
      <c:layout>
        <c:manualLayout>
          <c:xMode val="edge"/>
          <c:yMode val="edge"/>
          <c:x val="0.1279632283026392"/>
          <c:y val="1.061007957559682E-2"/>
        </c:manualLayout>
      </c:layout>
      <c:overlay val="1"/>
    </c:title>
    <c:autoTitleDeleted val="0"/>
    <c:plotArea>
      <c:layout>
        <c:manualLayout>
          <c:layoutTarget val="inner"/>
          <c:xMode val="edge"/>
          <c:yMode val="edge"/>
          <c:x val="9.942730447508813E-2"/>
          <c:y val="0.11152446792957253"/>
          <c:w val="0.88171151394055769"/>
          <c:h val="0.74485738354323761"/>
        </c:manualLayout>
      </c:layout>
      <c:lineChart>
        <c:grouping val="standard"/>
        <c:varyColors val="0"/>
        <c:ser>
          <c:idx val="0"/>
          <c:order val="0"/>
          <c:tx>
            <c:strRef>
              <c:f>'Uttarkashi (Maneribhali 2)'!$C$2</c:f>
              <c:strCache>
                <c:ptCount val="1"/>
                <c:pt idx="0">
                  <c:v>Inflow</c:v>
                </c:pt>
              </c:strCache>
            </c:strRef>
          </c:tx>
          <c:marker>
            <c:symbol val="none"/>
          </c:marker>
          <c:cat>
            <c:strRef>
              <c:f>'Uttarkashi (Maneribhali 2)'!$A$3:$A$38</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'Uttarkashi (Maneribhali 2)'!$C$3:$C$38</c:f>
              <c:numCache>
                <c:formatCode>0.0</c:formatCode>
                <c:ptCount val="36"/>
                <c:pt idx="0">
                  <c:v>34.220000000000013</c:v>
                </c:pt>
                <c:pt idx="1">
                  <c:v>32.96</c:v>
                </c:pt>
                <c:pt idx="2">
                  <c:v>32.25</c:v>
                </c:pt>
                <c:pt idx="3">
                  <c:v>31.39</c:v>
                </c:pt>
                <c:pt idx="4">
                  <c:v>31.06</c:v>
                </c:pt>
                <c:pt idx="5">
                  <c:v>30.5</c:v>
                </c:pt>
                <c:pt idx="6">
                  <c:v>32.120000000000012</c:v>
                </c:pt>
                <c:pt idx="7">
                  <c:v>34.46</c:v>
                </c:pt>
                <c:pt idx="8">
                  <c:v>39.6</c:v>
                </c:pt>
                <c:pt idx="9">
                  <c:v>49.86</c:v>
                </c:pt>
                <c:pt idx="10">
                  <c:v>56.52</c:v>
                </c:pt>
                <c:pt idx="11">
                  <c:v>77.34</c:v>
                </c:pt>
                <c:pt idx="12">
                  <c:v>103.56</c:v>
                </c:pt>
                <c:pt idx="13">
                  <c:v>111.38</c:v>
                </c:pt>
                <c:pt idx="14">
                  <c:v>123.95</c:v>
                </c:pt>
                <c:pt idx="15">
                  <c:v>168.44</c:v>
                </c:pt>
                <c:pt idx="16">
                  <c:v>219.53</c:v>
                </c:pt>
                <c:pt idx="17">
                  <c:v>309.83</c:v>
                </c:pt>
                <c:pt idx="18">
                  <c:v>357.96</c:v>
                </c:pt>
                <c:pt idx="19">
                  <c:v>411.47999999999894</c:v>
                </c:pt>
                <c:pt idx="20">
                  <c:v>421.21999999999969</c:v>
                </c:pt>
                <c:pt idx="21">
                  <c:v>449.01</c:v>
                </c:pt>
                <c:pt idx="22">
                  <c:v>442.44</c:v>
                </c:pt>
                <c:pt idx="23">
                  <c:v>385.98999999999899</c:v>
                </c:pt>
                <c:pt idx="24">
                  <c:v>353.36</c:v>
                </c:pt>
                <c:pt idx="25">
                  <c:v>265.51</c:v>
                </c:pt>
                <c:pt idx="26">
                  <c:v>172.58</c:v>
                </c:pt>
                <c:pt idx="27">
                  <c:v>131.66</c:v>
                </c:pt>
                <c:pt idx="28">
                  <c:v>104.58</c:v>
                </c:pt>
                <c:pt idx="29">
                  <c:v>86.169999999999987</c:v>
                </c:pt>
                <c:pt idx="30">
                  <c:v>66.58</c:v>
                </c:pt>
                <c:pt idx="31">
                  <c:v>54.81</c:v>
                </c:pt>
                <c:pt idx="32">
                  <c:v>48.260000000000012</c:v>
                </c:pt>
                <c:pt idx="33">
                  <c:v>43.6</c:v>
                </c:pt>
                <c:pt idx="34">
                  <c:v>40.880000000000003</c:v>
                </c:pt>
                <c:pt idx="35">
                  <c:v>37.03</c:v>
                </c:pt>
              </c:numCache>
            </c:numRef>
          </c:val>
          <c:smooth val="0"/>
        </c:ser>
        <c:ser>
          <c:idx val="1"/>
          <c:order val="1"/>
          <c:tx>
            <c:strRef>
              <c:f>'Uttarkashi (Maneribhali 2)'!$D$2</c:f>
              <c:strCache>
                <c:ptCount val="1"/>
                <c:pt idx="0">
                  <c:v>3 member Committee</c:v>
                </c:pt>
              </c:strCache>
            </c:strRef>
          </c:tx>
          <c:spPr>
            <a:ln w="25400">
              <a:prstDash val="dash"/>
            </a:ln>
          </c:spPr>
          <c:marker>
            <c:symbol val="none"/>
          </c:marker>
          <c:cat>
            <c:strRef>
              <c:f>'Uttarkashi (Maneribhali 2)'!$A$3:$A$38</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'Uttarkashi (Maneribhali 2)'!$D$3:$D$38</c:f>
              <c:numCache>
                <c:formatCode>0.0</c:formatCode>
                <c:ptCount val="36"/>
                <c:pt idx="0">
                  <c:v>18.177664000000071</c:v>
                </c:pt>
                <c:pt idx="1">
                  <c:v>17.508352000000002</c:v>
                </c:pt>
                <c:pt idx="2">
                  <c:v>17.131200000000035</c:v>
                </c:pt>
                <c:pt idx="3">
                  <c:v>16.674368000000097</c:v>
                </c:pt>
                <c:pt idx="4">
                  <c:v>16.499071999999988</c:v>
                </c:pt>
                <c:pt idx="5">
                  <c:v>16.201599999999925</c:v>
                </c:pt>
                <c:pt idx="6">
                  <c:v>17.062143999999879</c:v>
                </c:pt>
                <c:pt idx="7">
                  <c:v>18.305152</c:v>
                </c:pt>
                <c:pt idx="8">
                  <c:v>21.035520000000002</c:v>
                </c:pt>
                <c:pt idx="9">
                  <c:v>26.485631999999857</c:v>
                </c:pt>
                <c:pt idx="10">
                  <c:v>30.023424000000002</c:v>
                </c:pt>
                <c:pt idx="11">
                  <c:v>41.083008</c:v>
                </c:pt>
                <c:pt idx="12">
                  <c:v>55.011071999999999</c:v>
                </c:pt>
                <c:pt idx="13">
                  <c:v>59.165056000000142</c:v>
                </c:pt>
                <c:pt idx="14">
                  <c:v>65.842240000000004</c:v>
                </c:pt>
                <c:pt idx="15">
                  <c:v>77.701371999999978</c:v>
                </c:pt>
                <c:pt idx="16">
                  <c:v>101.26918900000022</c:v>
                </c:pt>
                <c:pt idx="17">
                  <c:v>142.92457899999999</c:v>
                </c:pt>
                <c:pt idx="18">
                  <c:v>165.12694800000057</c:v>
                </c:pt>
                <c:pt idx="19">
                  <c:v>189.81572400000002</c:v>
                </c:pt>
                <c:pt idx="20">
                  <c:v>194.30878600000057</c:v>
                </c:pt>
                <c:pt idx="21">
                  <c:v>207.12831300000047</c:v>
                </c:pt>
                <c:pt idx="22">
                  <c:v>204.09757199999999</c:v>
                </c:pt>
                <c:pt idx="23">
                  <c:v>178.05718700000057</c:v>
                </c:pt>
                <c:pt idx="24">
                  <c:v>163.00496799999999</c:v>
                </c:pt>
                <c:pt idx="25">
                  <c:v>122.47976299999998</c:v>
                </c:pt>
                <c:pt idx="26">
                  <c:v>79.611154000000127</c:v>
                </c:pt>
                <c:pt idx="27">
                  <c:v>60.734758000000063</c:v>
                </c:pt>
                <c:pt idx="28">
                  <c:v>48.242754000000012</c:v>
                </c:pt>
                <c:pt idx="29">
                  <c:v>39.750220999999996</c:v>
                </c:pt>
                <c:pt idx="30">
                  <c:v>30.713353999999999</c:v>
                </c:pt>
                <c:pt idx="31">
                  <c:v>25.283853000000001</c:v>
                </c:pt>
                <c:pt idx="32">
                  <c:v>22.262337999999879</c:v>
                </c:pt>
                <c:pt idx="33">
                  <c:v>23.160320000000002</c:v>
                </c:pt>
                <c:pt idx="34">
                  <c:v>21.715456000000003</c:v>
                </c:pt>
                <c:pt idx="35">
                  <c:v>19.670336000000002</c:v>
                </c:pt>
              </c:numCache>
            </c:numRef>
          </c:val>
          <c:smooth val="0"/>
        </c:ser>
        <c:ser>
          <c:idx val="2"/>
          <c:order val="2"/>
          <c:tx>
            <c:strRef>
              <c:f>'Uttarkashi (Maneribhali 2)'!$E$2</c:f>
              <c:strCache>
                <c:ptCount val="1"/>
                <c:pt idx="0">
                  <c:v>CWC</c:v>
                </c:pt>
              </c:strCache>
            </c:strRef>
          </c:tx>
          <c:marker>
            <c:symbol val="none"/>
          </c:marker>
          <c:cat>
            <c:strRef>
              <c:f>'Uttarkashi (Maneribhali 2)'!$A$3:$A$38</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'Uttarkashi (Maneribhali 2)'!$E$3:$E$38</c:f>
              <c:numCache>
                <c:formatCode>0.0</c:formatCode>
                <c:ptCount val="36"/>
                <c:pt idx="0">
                  <c:v>6.8439999999999985</c:v>
                </c:pt>
                <c:pt idx="1">
                  <c:v>6.5920000000000005</c:v>
                </c:pt>
                <c:pt idx="2">
                  <c:v>6.45</c:v>
                </c:pt>
                <c:pt idx="3">
                  <c:v>6.2780000000000014</c:v>
                </c:pt>
                <c:pt idx="4">
                  <c:v>6.2119999999999997</c:v>
                </c:pt>
                <c:pt idx="5">
                  <c:v>6.1000000000000005</c:v>
                </c:pt>
                <c:pt idx="6">
                  <c:v>6.4239999999999995</c:v>
                </c:pt>
                <c:pt idx="7">
                  <c:v>6.8919999999999995</c:v>
                </c:pt>
                <c:pt idx="8">
                  <c:v>7.9200000000000008</c:v>
                </c:pt>
                <c:pt idx="9">
                  <c:v>12.465000000000039</c:v>
                </c:pt>
                <c:pt idx="10">
                  <c:v>14.13</c:v>
                </c:pt>
                <c:pt idx="11">
                  <c:v>19.335000000000001</c:v>
                </c:pt>
                <c:pt idx="12">
                  <c:v>25.89</c:v>
                </c:pt>
                <c:pt idx="13">
                  <c:v>27.844999999999999</c:v>
                </c:pt>
                <c:pt idx="14">
                  <c:v>30.987499999999887</c:v>
                </c:pt>
                <c:pt idx="15">
                  <c:v>50.532000000000011</c:v>
                </c:pt>
                <c:pt idx="16">
                  <c:v>65.85899999999998</c:v>
                </c:pt>
                <c:pt idx="17">
                  <c:v>92.949000000000026</c:v>
                </c:pt>
                <c:pt idx="18">
                  <c:v>107.38799999999999</c:v>
                </c:pt>
                <c:pt idx="19">
                  <c:v>123.4440000000003</c:v>
                </c:pt>
                <c:pt idx="20">
                  <c:v>126.366</c:v>
                </c:pt>
                <c:pt idx="21">
                  <c:v>134.70299999999997</c:v>
                </c:pt>
                <c:pt idx="22">
                  <c:v>132.732</c:v>
                </c:pt>
                <c:pt idx="23">
                  <c:v>115.79700000000012</c:v>
                </c:pt>
                <c:pt idx="24">
                  <c:v>106.008</c:v>
                </c:pt>
                <c:pt idx="25">
                  <c:v>79.652999999999949</c:v>
                </c:pt>
                <c:pt idx="26">
                  <c:v>51.774000000000001</c:v>
                </c:pt>
                <c:pt idx="27">
                  <c:v>32.914999999999999</c:v>
                </c:pt>
                <c:pt idx="28">
                  <c:v>26.145</c:v>
                </c:pt>
                <c:pt idx="29">
                  <c:v>21.542499999999887</c:v>
                </c:pt>
                <c:pt idx="30">
                  <c:v>16.645</c:v>
                </c:pt>
                <c:pt idx="31">
                  <c:v>13.702500000000002</c:v>
                </c:pt>
                <c:pt idx="32">
                  <c:v>12.065000000000024</c:v>
                </c:pt>
                <c:pt idx="33">
                  <c:v>8.7200000000000024</c:v>
                </c:pt>
                <c:pt idx="34">
                  <c:v>8.1760000000000002</c:v>
                </c:pt>
                <c:pt idx="35">
                  <c:v>7.4060000000000024</c:v>
                </c:pt>
              </c:numCache>
            </c:numRef>
          </c:val>
          <c:smooth val="0"/>
        </c:ser>
        <c:ser>
          <c:idx val="3"/>
          <c:order val="3"/>
          <c:tx>
            <c:strRef>
              <c:f>'Uttarkashi (Maneribhali 2)'!$F$2</c:f>
              <c:strCache>
                <c:ptCount val="1"/>
                <c:pt idx="0">
                  <c:v>Uttarakhand Government/AHEC IITR</c:v>
                </c:pt>
              </c:strCache>
            </c:strRef>
          </c:tx>
          <c:spPr>
            <a:ln>
              <a:prstDash val="sysDot"/>
            </a:ln>
          </c:spPr>
          <c:marker>
            <c:symbol val="none"/>
          </c:marker>
          <c:cat>
            <c:strRef>
              <c:f>'Uttarkashi (Maneribhali 2)'!$A$3:$A$38</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'Uttarkashi (Maneribhali 2)'!$F$3:$F$38</c:f>
              <c:numCache>
                <c:formatCode>0.0</c:formatCode>
                <c:ptCount val="36"/>
                <c:pt idx="0">
                  <c:v>6.9753333333333618</c:v>
                </c:pt>
                <c:pt idx="1">
                  <c:v>6.9753333333333618</c:v>
                </c:pt>
                <c:pt idx="2">
                  <c:v>6.9753333333333618</c:v>
                </c:pt>
                <c:pt idx="3">
                  <c:v>6.9753333333333618</c:v>
                </c:pt>
                <c:pt idx="4">
                  <c:v>6.9753333333333618</c:v>
                </c:pt>
                <c:pt idx="5">
                  <c:v>6.9753333333333618</c:v>
                </c:pt>
                <c:pt idx="6">
                  <c:v>6.9753333333333618</c:v>
                </c:pt>
                <c:pt idx="7">
                  <c:v>6.9753333333333618</c:v>
                </c:pt>
                <c:pt idx="8">
                  <c:v>6.9753333333333618</c:v>
                </c:pt>
                <c:pt idx="9">
                  <c:v>9.9720000000000066</c:v>
                </c:pt>
                <c:pt idx="10">
                  <c:v>11.304000000000002</c:v>
                </c:pt>
                <c:pt idx="11">
                  <c:v>15.468000000000002</c:v>
                </c:pt>
                <c:pt idx="12">
                  <c:v>20.712000000000003</c:v>
                </c:pt>
                <c:pt idx="13">
                  <c:v>22.276</c:v>
                </c:pt>
                <c:pt idx="14">
                  <c:v>24.790000000000003</c:v>
                </c:pt>
                <c:pt idx="15">
                  <c:v>33.688000000000002</c:v>
                </c:pt>
                <c:pt idx="16">
                  <c:v>77.53</c:v>
                </c:pt>
                <c:pt idx="17">
                  <c:v>97.829999999999984</c:v>
                </c:pt>
                <c:pt idx="18">
                  <c:v>115.96000000000002</c:v>
                </c:pt>
                <c:pt idx="19">
                  <c:v>116.48000000000002</c:v>
                </c:pt>
                <c:pt idx="20">
                  <c:v>126.22000000000003</c:v>
                </c:pt>
                <c:pt idx="21">
                  <c:v>134.01</c:v>
                </c:pt>
                <c:pt idx="22">
                  <c:v>127.44000000000028</c:v>
                </c:pt>
                <c:pt idx="23">
                  <c:v>103.99000000000002</c:v>
                </c:pt>
                <c:pt idx="24">
                  <c:v>111.36000000000001</c:v>
                </c:pt>
                <c:pt idx="25">
                  <c:v>108.50999999999999</c:v>
                </c:pt>
                <c:pt idx="26">
                  <c:v>34.516000000000005</c:v>
                </c:pt>
                <c:pt idx="27">
                  <c:v>26.332000000000001</c:v>
                </c:pt>
                <c:pt idx="28">
                  <c:v>20.916</c:v>
                </c:pt>
                <c:pt idx="29">
                  <c:v>17.234000000000005</c:v>
                </c:pt>
                <c:pt idx="30">
                  <c:v>13.316000000000004</c:v>
                </c:pt>
                <c:pt idx="31">
                  <c:v>10.962000000000026</c:v>
                </c:pt>
                <c:pt idx="32">
                  <c:v>9.6520000000000028</c:v>
                </c:pt>
                <c:pt idx="33">
                  <c:v>6.9753333333333618</c:v>
                </c:pt>
                <c:pt idx="34">
                  <c:v>6.9753333333333618</c:v>
                </c:pt>
                <c:pt idx="35">
                  <c:v>6.9753333333333618</c:v>
                </c:pt>
              </c:numCache>
            </c:numRef>
          </c:val>
          <c:smooth val="0"/>
        </c:ser>
        <c:ser>
          <c:idx val="4"/>
          <c:order val="4"/>
          <c:tx>
            <c:strRef>
              <c:f>'Uttarkashi (Maneribhali 2)'!$G$2</c:f>
              <c:strCache>
                <c:ptCount val="1"/>
                <c:pt idx="0">
                  <c:v>Available Water after diversion for HP in river</c:v>
                </c:pt>
              </c:strCache>
            </c:strRef>
          </c:tx>
          <c:spPr>
            <a:ln w="28575" cmpd="dbl">
              <a:solidFill>
                <a:srgbClr val="00B050"/>
              </a:solidFill>
            </a:ln>
          </c:spPr>
          <c:marker>
            <c:symbol val="none"/>
          </c:marker>
          <c:cat>
            <c:strRef>
              <c:f>'Uttarkashi (Maneribhali 2)'!$A$3:$A$38</c:f>
              <c:strCache>
                <c:ptCount val="34"/>
                <c:pt idx="0">
                  <c:v>Jan</c:v>
                </c:pt>
                <c:pt idx="3">
                  <c:v>Feb</c:v>
                </c:pt>
                <c:pt idx="6">
                  <c:v>Mar</c:v>
                </c:pt>
                <c:pt idx="9">
                  <c:v>Apr</c:v>
                </c:pt>
                <c:pt idx="12">
                  <c:v>May</c:v>
                </c:pt>
                <c:pt idx="15">
                  <c:v>Jun</c:v>
                </c:pt>
                <c:pt idx="18">
                  <c:v>Jul</c:v>
                </c:pt>
                <c:pt idx="21">
                  <c:v>Aug</c:v>
                </c:pt>
                <c:pt idx="24">
                  <c:v>Sept</c:v>
                </c:pt>
                <c:pt idx="27">
                  <c:v>Oct</c:v>
                </c:pt>
                <c:pt idx="30">
                  <c:v>Nov</c:v>
                </c:pt>
                <c:pt idx="33">
                  <c:v>Dec</c:v>
                </c:pt>
              </c:strCache>
            </c:strRef>
          </c:cat>
          <c:val>
            <c:numRef>
              <c:f>'Uttarkashi (Maneribhali 2)'!$G$3:$G$38</c:f>
              <c:numCache>
                <c:formatCode>0.0</c:formatCode>
                <c:ptCount val="36"/>
                <c:pt idx="0">
                  <c:v>6.9753333333333618</c:v>
                </c:pt>
                <c:pt idx="1">
                  <c:v>6.9753333333333618</c:v>
                </c:pt>
                <c:pt idx="2">
                  <c:v>6.9753333333333618</c:v>
                </c:pt>
                <c:pt idx="3">
                  <c:v>6.9753333333333618</c:v>
                </c:pt>
                <c:pt idx="4">
                  <c:v>6.9753333333333618</c:v>
                </c:pt>
                <c:pt idx="5">
                  <c:v>6.9753333333333618</c:v>
                </c:pt>
                <c:pt idx="6">
                  <c:v>6.9753333333333618</c:v>
                </c:pt>
                <c:pt idx="7">
                  <c:v>6.9753333333333618</c:v>
                </c:pt>
                <c:pt idx="8">
                  <c:v>6.9753333333333618</c:v>
                </c:pt>
                <c:pt idx="9">
                  <c:v>9.9720000000000066</c:v>
                </c:pt>
                <c:pt idx="10">
                  <c:v>11.304000000000002</c:v>
                </c:pt>
                <c:pt idx="11">
                  <c:v>15.468000000000002</c:v>
                </c:pt>
                <c:pt idx="12">
                  <c:v>20.712000000000003</c:v>
                </c:pt>
                <c:pt idx="13">
                  <c:v>22.276</c:v>
                </c:pt>
                <c:pt idx="14">
                  <c:v>24.790000000000003</c:v>
                </c:pt>
                <c:pt idx="15">
                  <c:v>33.688000000000002</c:v>
                </c:pt>
                <c:pt idx="16">
                  <c:v>77.53</c:v>
                </c:pt>
                <c:pt idx="17">
                  <c:v>167.83</c:v>
                </c:pt>
                <c:pt idx="18">
                  <c:v>215.96</c:v>
                </c:pt>
                <c:pt idx="19">
                  <c:v>269.47999999999894</c:v>
                </c:pt>
                <c:pt idx="20">
                  <c:v>279.22000000000003</c:v>
                </c:pt>
                <c:pt idx="21">
                  <c:v>307.01</c:v>
                </c:pt>
                <c:pt idx="22">
                  <c:v>300.44</c:v>
                </c:pt>
                <c:pt idx="23">
                  <c:v>243.99</c:v>
                </c:pt>
                <c:pt idx="24">
                  <c:v>211.36</c:v>
                </c:pt>
                <c:pt idx="25">
                  <c:v>123.50999999999999</c:v>
                </c:pt>
                <c:pt idx="26">
                  <c:v>34.516000000000005</c:v>
                </c:pt>
                <c:pt idx="27">
                  <c:v>26.332000000000001</c:v>
                </c:pt>
                <c:pt idx="28">
                  <c:v>20.916</c:v>
                </c:pt>
                <c:pt idx="29">
                  <c:v>17.234000000000005</c:v>
                </c:pt>
                <c:pt idx="30">
                  <c:v>13.316000000000004</c:v>
                </c:pt>
                <c:pt idx="31">
                  <c:v>10.962000000000026</c:v>
                </c:pt>
                <c:pt idx="32">
                  <c:v>9.6520000000000028</c:v>
                </c:pt>
                <c:pt idx="33">
                  <c:v>6.9753333333333618</c:v>
                </c:pt>
                <c:pt idx="34">
                  <c:v>6.9753333333333618</c:v>
                </c:pt>
                <c:pt idx="35">
                  <c:v>6.9753333333333618</c:v>
                </c:pt>
              </c:numCache>
            </c:numRef>
          </c:val>
          <c:smooth val="0"/>
        </c:ser>
        <c:dLbls>
          <c:showLegendKey val="0"/>
          <c:showVal val="0"/>
          <c:showCatName val="0"/>
          <c:showSerName val="0"/>
          <c:showPercent val="0"/>
          <c:showBubbleSize val="0"/>
        </c:dLbls>
        <c:smooth val="0"/>
        <c:axId val="153625992"/>
        <c:axId val="153624424"/>
      </c:lineChart>
      <c:catAx>
        <c:axId val="153625992"/>
        <c:scaling>
          <c:orientation val="minMax"/>
        </c:scaling>
        <c:delete val="0"/>
        <c:axPos val="b"/>
        <c:title>
          <c:tx>
            <c:rich>
              <a:bodyPr/>
              <a:lstStyle/>
              <a:p>
                <a:pPr>
                  <a:defRPr lang="en-US"/>
                </a:pPr>
                <a:r>
                  <a:rPr lang="en-US"/>
                  <a:t>Month</a:t>
                </a:r>
              </a:p>
            </c:rich>
          </c:tx>
          <c:overlay val="0"/>
        </c:title>
        <c:numFmt formatCode="General" sourceLinked="0"/>
        <c:majorTickMark val="out"/>
        <c:minorTickMark val="none"/>
        <c:tickLblPos val="nextTo"/>
        <c:txPr>
          <a:bodyPr/>
          <a:lstStyle/>
          <a:p>
            <a:pPr>
              <a:defRPr lang="en-US"/>
            </a:pPr>
            <a:endParaRPr lang="en-US"/>
          </a:p>
        </c:txPr>
        <c:crossAx val="153624424"/>
        <c:crosses val="autoZero"/>
        <c:auto val="1"/>
        <c:lblAlgn val="ctr"/>
        <c:lblOffset val="100"/>
        <c:noMultiLvlLbl val="0"/>
      </c:catAx>
      <c:valAx>
        <c:axId val="153624424"/>
        <c:scaling>
          <c:orientation val="minMax"/>
          <c:min val="0"/>
        </c:scaling>
        <c:delete val="0"/>
        <c:axPos val="l"/>
        <c:majorGridlines/>
        <c:title>
          <c:tx>
            <c:rich>
              <a:bodyPr rot="-5400000" vert="horz"/>
              <a:lstStyle/>
              <a:p>
                <a:pPr>
                  <a:defRPr lang="en-US"/>
                </a:pPr>
                <a:r>
                  <a:rPr lang="en-US"/>
                  <a:t>inflow (cumecs)</a:t>
                </a:r>
              </a:p>
            </c:rich>
          </c:tx>
          <c:overlay val="0"/>
        </c:title>
        <c:numFmt formatCode="0" sourceLinked="0"/>
        <c:majorTickMark val="out"/>
        <c:minorTickMark val="none"/>
        <c:tickLblPos val="nextTo"/>
        <c:txPr>
          <a:bodyPr/>
          <a:lstStyle/>
          <a:p>
            <a:pPr>
              <a:defRPr lang="en-US"/>
            </a:pPr>
            <a:endParaRPr lang="en-US"/>
          </a:p>
        </c:txPr>
        <c:crossAx val="153625992"/>
        <c:crosses val="autoZero"/>
        <c:crossBetween val="between"/>
      </c:valAx>
    </c:plotArea>
    <c:legend>
      <c:legendPos val="r"/>
      <c:layout>
        <c:manualLayout>
          <c:xMode val="edge"/>
          <c:yMode val="edge"/>
          <c:x val="0.65663065744830917"/>
          <c:y val="0.11388012837917805"/>
          <c:w val="0.34059167146789582"/>
          <c:h val="0.4310983681387659"/>
        </c:manualLayout>
      </c:layout>
      <c:overlay val="0"/>
      <c:txPr>
        <a:bodyPr/>
        <a:lstStyle/>
        <a:p>
          <a:pPr>
            <a:defRPr lang="en-US"/>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401" cy="341251"/>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sz="quarter" idx="1"/>
          </p:nvPr>
        </p:nvSpPr>
        <p:spPr>
          <a:xfrm>
            <a:off x="5621898" y="1"/>
            <a:ext cx="4302400" cy="341251"/>
          </a:xfrm>
          <a:prstGeom prst="rect">
            <a:avLst/>
          </a:prstGeom>
        </p:spPr>
        <p:txBody>
          <a:bodyPr vert="horz" lIns="92108" tIns="46054" rIns="92108" bIns="46054" rtlCol="0"/>
          <a:lstStyle>
            <a:lvl1pPr algn="r">
              <a:defRPr sz="1200"/>
            </a:lvl1pPr>
          </a:lstStyle>
          <a:p>
            <a:fld id="{3A338586-BB3A-4779-BDDB-0B317AD45479}" type="datetimeFigureOut">
              <a:rPr lang="en-GB" smtClean="0"/>
              <a:t>22/08/2016</a:t>
            </a:fld>
            <a:endParaRPr lang="en-GB"/>
          </a:p>
        </p:txBody>
      </p:sp>
      <p:sp>
        <p:nvSpPr>
          <p:cNvPr id="4" name="Footer Placeholder 3"/>
          <p:cNvSpPr>
            <a:spLocks noGrp="1"/>
          </p:cNvSpPr>
          <p:nvPr>
            <p:ph type="ftr" sz="quarter" idx="2"/>
          </p:nvPr>
        </p:nvSpPr>
        <p:spPr>
          <a:xfrm>
            <a:off x="2" y="6456424"/>
            <a:ext cx="4302401" cy="341251"/>
          </a:xfrm>
          <a:prstGeom prst="rect">
            <a:avLst/>
          </a:prstGeom>
        </p:spPr>
        <p:txBody>
          <a:bodyPr vert="horz" lIns="92108" tIns="46054" rIns="92108" bIns="46054" rtlCol="0" anchor="b"/>
          <a:lstStyle>
            <a:lvl1pPr algn="l">
              <a:defRPr sz="1200"/>
            </a:lvl1pPr>
          </a:lstStyle>
          <a:p>
            <a:endParaRPr lang="en-GB"/>
          </a:p>
        </p:txBody>
      </p:sp>
      <p:sp>
        <p:nvSpPr>
          <p:cNvPr id="5" name="Slide Number Placeholder 4"/>
          <p:cNvSpPr>
            <a:spLocks noGrp="1"/>
          </p:cNvSpPr>
          <p:nvPr>
            <p:ph type="sldNum" sz="quarter" idx="3"/>
          </p:nvPr>
        </p:nvSpPr>
        <p:spPr>
          <a:xfrm>
            <a:off x="5621898" y="6456424"/>
            <a:ext cx="4302400" cy="341251"/>
          </a:xfrm>
          <a:prstGeom prst="rect">
            <a:avLst/>
          </a:prstGeom>
        </p:spPr>
        <p:txBody>
          <a:bodyPr vert="horz" lIns="92108" tIns="46054" rIns="92108" bIns="46054" rtlCol="0" anchor="b"/>
          <a:lstStyle>
            <a:lvl1pPr algn="r">
              <a:defRPr sz="1200"/>
            </a:lvl1pPr>
          </a:lstStyle>
          <a:p>
            <a:fld id="{AA40BB01-DC34-4E4C-831D-DC194ED30223}" type="slidenum">
              <a:rPr lang="en-GB" smtClean="0"/>
              <a:t>‹#›</a:t>
            </a:fld>
            <a:endParaRPr lang="en-GB"/>
          </a:p>
        </p:txBody>
      </p:sp>
    </p:spTree>
    <p:extLst>
      <p:ext uri="{BB962C8B-B14F-4D97-AF65-F5344CB8AC3E}">
        <p14:creationId xmlns:p14="http://schemas.microsoft.com/office/powerpoint/2010/main" val="231602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4" cy="341064"/>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5622798" y="0"/>
            <a:ext cx="4301544" cy="341064"/>
          </a:xfrm>
          <a:prstGeom prst="rect">
            <a:avLst/>
          </a:prstGeom>
        </p:spPr>
        <p:txBody>
          <a:bodyPr vert="horz" lIns="92108" tIns="46054" rIns="92108" bIns="46054" rtlCol="0"/>
          <a:lstStyle>
            <a:lvl1pPr algn="r">
              <a:defRPr sz="1200"/>
            </a:lvl1pPr>
          </a:lstStyle>
          <a:p>
            <a:fld id="{B2AB03F2-DE3C-40F2-A22A-39282A3ECE42}" type="datetimeFigureOut">
              <a:rPr lang="en-GB" smtClean="0"/>
              <a:t>22/08/2016</a:t>
            </a:fld>
            <a:endParaRPr lang="en-GB"/>
          </a:p>
        </p:txBody>
      </p:sp>
      <p:sp>
        <p:nvSpPr>
          <p:cNvPr id="4" name="Slide Image Placeholder 3"/>
          <p:cNvSpPr>
            <a:spLocks noGrp="1" noRot="1" noChangeAspect="1"/>
          </p:cNvSpPr>
          <p:nvPr>
            <p:ph type="sldImg" idx="2"/>
          </p:nvPr>
        </p:nvSpPr>
        <p:spPr>
          <a:xfrm>
            <a:off x="3435350" y="849313"/>
            <a:ext cx="3055938" cy="2293937"/>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992665" y="3271382"/>
            <a:ext cx="7941310" cy="2676585"/>
          </a:xfrm>
          <a:prstGeom prst="rect">
            <a:avLst/>
          </a:prstGeom>
        </p:spPr>
        <p:txBody>
          <a:bodyPr vert="horz" lIns="92108" tIns="46054" rIns="92108" bIns="460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613"/>
            <a:ext cx="4301544" cy="341063"/>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3"/>
            <a:ext cx="4301544" cy="341063"/>
          </a:xfrm>
          <a:prstGeom prst="rect">
            <a:avLst/>
          </a:prstGeom>
        </p:spPr>
        <p:txBody>
          <a:bodyPr vert="horz" lIns="92108" tIns="46054" rIns="92108" bIns="46054" rtlCol="0" anchor="b"/>
          <a:lstStyle>
            <a:lvl1pPr algn="r">
              <a:defRPr sz="1200"/>
            </a:lvl1pPr>
          </a:lstStyle>
          <a:p>
            <a:fld id="{5753270B-8256-47FF-9BD8-ACB9841DF9E0}" type="slidenum">
              <a:rPr lang="en-GB" smtClean="0"/>
              <a:t>‹#›</a:t>
            </a:fld>
            <a:endParaRPr lang="en-GB"/>
          </a:p>
        </p:txBody>
      </p:sp>
    </p:spTree>
    <p:extLst>
      <p:ext uri="{BB962C8B-B14F-4D97-AF65-F5344CB8AC3E}">
        <p14:creationId xmlns:p14="http://schemas.microsoft.com/office/powerpoint/2010/main" val="174251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32403-D729-4A61-B0C9-ABF72A142461}" type="slidenum">
              <a:rPr lang="es-ES">
                <a:solidFill>
                  <a:prstClr val="black"/>
                </a:solidFill>
              </a:rPr>
              <a:pPr/>
              <a:t>6</a:t>
            </a:fld>
            <a:endParaRPr lang="es-ES" dirty="0">
              <a:solidFill>
                <a:prstClr val="black"/>
              </a:solidFill>
            </a:endParaRPr>
          </a:p>
        </p:txBody>
      </p:sp>
      <p:sp>
        <p:nvSpPr>
          <p:cNvPr id="1536002" name="Rectangle 2"/>
          <p:cNvSpPr>
            <a:spLocks noGrp="1" noRot="1" noChangeAspect="1" noChangeArrowheads="1" noTextEdit="1"/>
          </p:cNvSpPr>
          <p:nvPr>
            <p:ph type="sldImg"/>
          </p:nvPr>
        </p:nvSpPr>
        <p:spPr>
          <a:xfrm>
            <a:off x="9286875" y="304800"/>
            <a:ext cx="2039938" cy="1530350"/>
          </a:xfrm>
          <a:ln/>
        </p:spPr>
      </p:sp>
      <p:sp>
        <p:nvSpPr>
          <p:cNvPr id="1536003"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64225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3270B-8256-47FF-9BD8-ACB9841DF9E0}" type="slidenum">
              <a:rPr lang="en-GB" smtClean="0"/>
              <a:t>24</a:t>
            </a:fld>
            <a:endParaRPr lang="en-GB"/>
          </a:p>
        </p:txBody>
      </p:sp>
    </p:spTree>
    <p:extLst>
      <p:ext uri="{BB962C8B-B14F-4D97-AF65-F5344CB8AC3E}">
        <p14:creationId xmlns:p14="http://schemas.microsoft.com/office/powerpoint/2010/main" val="13213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p:spPr>
        <p:txBody>
          <a:bodyPr/>
          <a:lstStyle/>
          <a:p>
            <a:pPr>
              <a:tabLst>
                <a:tab pos="0" algn="l"/>
                <a:tab pos="455948" algn="l"/>
                <a:tab pos="913514" algn="l"/>
                <a:tab pos="1371079" algn="l"/>
                <a:tab pos="1828645" algn="l"/>
                <a:tab pos="2286209" algn="l"/>
                <a:tab pos="2743775" algn="l"/>
                <a:tab pos="3201340" algn="l"/>
                <a:tab pos="3658906" algn="l"/>
                <a:tab pos="4116471" algn="l"/>
                <a:tab pos="4574037" algn="l"/>
                <a:tab pos="5031602" algn="l"/>
                <a:tab pos="5489168" algn="l"/>
                <a:tab pos="5946733" algn="l"/>
                <a:tab pos="6404299" algn="l"/>
                <a:tab pos="6861864" algn="l"/>
                <a:tab pos="7319429" algn="l"/>
                <a:tab pos="7776994" algn="l"/>
                <a:tab pos="8234560" algn="l"/>
                <a:tab pos="8692125" algn="l"/>
                <a:tab pos="9149691" algn="l"/>
              </a:tabLst>
            </a:pPr>
            <a:fld id="{ECE63077-81BE-4D4E-BFD4-B8AF3884CF66}" type="slidenum">
              <a:rPr lang="en-US" smtClean="0">
                <a:latin typeface="Calibri" pitchFamily="34" charset="0"/>
                <a:ea typeface="Arial Unicode MS" pitchFamily="34" charset="-128"/>
                <a:cs typeface="Arial Unicode MS" pitchFamily="34" charset="-128"/>
              </a:rPr>
              <a:pPr>
                <a:tabLst>
                  <a:tab pos="0" algn="l"/>
                  <a:tab pos="455948" algn="l"/>
                  <a:tab pos="913514" algn="l"/>
                  <a:tab pos="1371079" algn="l"/>
                  <a:tab pos="1828645" algn="l"/>
                  <a:tab pos="2286209" algn="l"/>
                  <a:tab pos="2743775" algn="l"/>
                  <a:tab pos="3201340" algn="l"/>
                  <a:tab pos="3658906" algn="l"/>
                  <a:tab pos="4116471" algn="l"/>
                  <a:tab pos="4574037" algn="l"/>
                  <a:tab pos="5031602" algn="l"/>
                  <a:tab pos="5489168" algn="l"/>
                  <a:tab pos="5946733" algn="l"/>
                  <a:tab pos="6404299" algn="l"/>
                  <a:tab pos="6861864" algn="l"/>
                  <a:tab pos="7319429" algn="l"/>
                  <a:tab pos="7776994" algn="l"/>
                  <a:tab pos="8234560" algn="l"/>
                  <a:tab pos="8692125" algn="l"/>
                  <a:tab pos="9149691" algn="l"/>
                </a:tabLst>
              </a:pPr>
              <a:t>8</a:t>
            </a:fld>
            <a:endParaRPr lang="en-US" smtClean="0">
              <a:latin typeface="Calibri" pitchFamily="34" charset="0"/>
              <a:ea typeface="Arial Unicode MS" pitchFamily="34" charset="-128"/>
              <a:cs typeface="Arial Unicode MS" pitchFamily="34" charset="-128"/>
            </a:endParaRPr>
          </a:p>
        </p:txBody>
      </p:sp>
      <p:sp>
        <p:nvSpPr>
          <p:cNvPr id="76803" name="Rectangle 1"/>
          <p:cNvSpPr>
            <a:spLocks noGrp="1" noRot="1" noChangeAspect="1" noChangeArrowheads="1" noTextEdit="1"/>
          </p:cNvSpPr>
          <p:nvPr>
            <p:ph type="sldImg"/>
          </p:nvPr>
        </p:nvSpPr>
        <p:spPr>
          <a:xfrm>
            <a:off x="9277350" y="304800"/>
            <a:ext cx="2038350" cy="1530350"/>
          </a:xfrm>
          <a:solidFill>
            <a:srgbClr val="FFFFFF"/>
          </a:solidFill>
          <a:ln/>
        </p:spPr>
      </p:sp>
      <p:sp>
        <p:nvSpPr>
          <p:cNvPr id="76804" name="Rectangle 2"/>
          <p:cNvSpPr>
            <a:spLocks noGrp="1" noChangeArrowheads="1"/>
          </p:cNvSpPr>
          <p:nvPr>
            <p:ph type="body" idx="1"/>
          </p:nvPr>
        </p:nvSpPr>
        <p:spPr>
          <a:xfrm>
            <a:off x="2060701" y="1938200"/>
            <a:ext cx="16475701" cy="1836137"/>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57140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p:spPr>
        <p:txBody>
          <a:bodyPr/>
          <a:lstStyle/>
          <a:p>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fld id="{94717316-EBA2-4D1F-9F24-761DF31047E4}" type="slidenum">
              <a:rPr lang="en-US" smtClean="0">
                <a:latin typeface="Calibri" pitchFamily="34" charset="0"/>
                <a:ea typeface="Arial Unicode MS" pitchFamily="34" charset="-128"/>
                <a:cs typeface="Arial Unicode MS" pitchFamily="34" charset="-128"/>
              </a:rPr>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t>10</a:t>
            </a:fld>
            <a:endParaRPr lang="en-US" smtClean="0">
              <a:latin typeface="Calibri" pitchFamily="34" charset="0"/>
              <a:ea typeface="Arial Unicode MS" pitchFamily="34" charset="-128"/>
              <a:cs typeface="Arial Unicode MS" pitchFamily="34" charset="-128"/>
            </a:endParaRPr>
          </a:p>
        </p:txBody>
      </p:sp>
      <p:sp>
        <p:nvSpPr>
          <p:cNvPr id="68611" name="Rectangle 1"/>
          <p:cNvSpPr>
            <a:spLocks noGrp="1" noRot="1" noChangeAspect="1" noChangeArrowheads="1" noTextEdit="1"/>
          </p:cNvSpPr>
          <p:nvPr>
            <p:ph type="sldImg"/>
          </p:nvPr>
        </p:nvSpPr>
        <p:spPr>
          <a:xfrm>
            <a:off x="5919788" y="377825"/>
            <a:ext cx="2527300" cy="1895475"/>
          </a:xfrm>
          <a:solidFill>
            <a:srgbClr val="FFFFFF"/>
          </a:solidFill>
          <a:ln/>
        </p:spPr>
      </p:sp>
      <p:sp>
        <p:nvSpPr>
          <p:cNvPr id="68612" name="Rectangle 2"/>
          <p:cNvSpPr>
            <a:spLocks noGrp="1" noChangeArrowheads="1"/>
          </p:cNvSpPr>
          <p:nvPr>
            <p:ph type="body" idx="1"/>
          </p:nvPr>
        </p:nvSpPr>
        <p:spPr>
          <a:xfrm>
            <a:off x="1437984" y="2400872"/>
            <a:ext cx="11496978" cy="2274448"/>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07133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p:nvPr>
        </p:nvSpPr>
        <p:spPr>
          <a:noFill/>
        </p:spPr>
        <p:txBody>
          <a:bodyPr/>
          <a:lstStyle/>
          <a:p>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fld id="{43D6EC1A-B8C8-4415-A3D2-BD1240BF0653}" type="slidenum">
              <a:rPr lang="en-US" smtClean="0">
                <a:latin typeface="Calibri" pitchFamily="34" charset="0"/>
                <a:ea typeface="Arial Unicode MS" pitchFamily="34" charset="-128"/>
                <a:cs typeface="Arial Unicode MS" pitchFamily="34" charset="-128"/>
              </a:rPr>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t>11</a:t>
            </a:fld>
            <a:endParaRPr lang="en-US" smtClean="0">
              <a:latin typeface="Calibri" pitchFamily="34" charset="0"/>
              <a:ea typeface="Arial Unicode MS" pitchFamily="34" charset="-128"/>
              <a:cs typeface="Arial Unicode MS" pitchFamily="34" charset="-128"/>
            </a:endParaRPr>
          </a:p>
        </p:txBody>
      </p:sp>
      <p:sp>
        <p:nvSpPr>
          <p:cNvPr id="166915" name="Rectangle 1"/>
          <p:cNvSpPr>
            <a:spLocks noGrp="1" noRot="1" noChangeAspect="1" noChangeArrowheads="1" noTextEdit="1"/>
          </p:cNvSpPr>
          <p:nvPr>
            <p:ph type="sldImg"/>
          </p:nvPr>
        </p:nvSpPr>
        <p:spPr>
          <a:xfrm>
            <a:off x="5919788" y="377825"/>
            <a:ext cx="2527300" cy="1895475"/>
          </a:xfrm>
          <a:solidFill>
            <a:srgbClr val="FFFFFF"/>
          </a:solidFill>
          <a:ln/>
        </p:spPr>
      </p:sp>
      <p:sp>
        <p:nvSpPr>
          <p:cNvPr id="166916" name="Rectangle 2"/>
          <p:cNvSpPr>
            <a:spLocks noGrp="1" noChangeArrowheads="1"/>
          </p:cNvSpPr>
          <p:nvPr>
            <p:ph type="body" idx="1"/>
          </p:nvPr>
        </p:nvSpPr>
        <p:spPr>
          <a:xfrm>
            <a:off x="1437464" y="2400540"/>
            <a:ext cx="11496550" cy="2274370"/>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29931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p:spPr>
        <p:txBody>
          <a:bodyPr/>
          <a:lstStyle/>
          <a:p>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fld id="{D937E16C-304A-4911-A940-16E8041FDA64}" type="slidenum">
              <a:rPr lang="en-US" smtClean="0">
                <a:latin typeface="Calibri" pitchFamily="34" charset="0"/>
                <a:ea typeface="Arial Unicode MS" pitchFamily="34" charset="-128"/>
                <a:cs typeface="Arial Unicode MS" pitchFamily="34" charset="-128"/>
              </a:rPr>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t>12</a:t>
            </a:fld>
            <a:endParaRPr lang="en-US" smtClean="0">
              <a:latin typeface="Calibri" pitchFamily="34" charset="0"/>
              <a:ea typeface="Arial Unicode MS" pitchFamily="34" charset="-128"/>
              <a:cs typeface="Arial Unicode MS" pitchFamily="34" charset="-128"/>
            </a:endParaRPr>
          </a:p>
        </p:txBody>
      </p:sp>
      <p:sp>
        <p:nvSpPr>
          <p:cNvPr id="70659" name="Rectangle 1"/>
          <p:cNvSpPr>
            <a:spLocks noGrp="1" noRot="1" noChangeAspect="1" noChangeArrowheads="1" noTextEdit="1"/>
          </p:cNvSpPr>
          <p:nvPr>
            <p:ph type="sldImg"/>
          </p:nvPr>
        </p:nvSpPr>
        <p:spPr>
          <a:xfrm>
            <a:off x="5919788" y="377825"/>
            <a:ext cx="2527300" cy="1895475"/>
          </a:xfrm>
          <a:solidFill>
            <a:srgbClr val="FFFFFF"/>
          </a:solidFill>
          <a:ln/>
        </p:spPr>
      </p:sp>
      <p:sp>
        <p:nvSpPr>
          <p:cNvPr id="70660" name="Rectangle 2"/>
          <p:cNvSpPr>
            <a:spLocks noGrp="1" noChangeArrowheads="1"/>
          </p:cNvSpPr>
          <p:nvPr>
            <p:ph type="body" idx="1"/>
          </p:nvPr>
        </p:nvSpPr>
        <p:spPr>
          <a:xfrm>
            <a:off x="1437984" y="2400872"/>
            <a:ext cx="11496978" cy="2274448"/>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55435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p:spPr>
        <p:txBody>
          <a:bodyPr/>
          <a:lstStyle/>
          <a:p>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fld id="{D937E16C-304A-4911-A940-16E8041FDA64}" type="slidenum">
              <a:rPr lang="en-US" smtClean="0">
                <a:latin typeface="Calibri" pitchFamily="34" charset="0"/>
                <a:ea typeface="Arial Unicode MS" pitchFamily="34" charset="-128"/>
                <a:cs typeface="Arial Unicode MS" pitchFamily="34" charset="-128"/>
              </a:rPr>
              <a:pPr>
                <a:tabLst>
                  <a:tab pos="0" algn="l"/>
                  <a:tab pos="450943" algn="l"/>
                  <a:tab pos="903486" algn="l"/>
                  <a:tab pos="1356027" algn="l"/>
                  <a:tab pos="1808570" algn="l"/>
                  <a:tab pos="2261111" algn="l"/>
                  <a:tab pos="2713654" algn="l"/>
                  <a:tab pos="3166196" algn="l"/>
                  <a:tab pos="3618738" algn="l"/>
                  <a:tab pos="4071280" algn="l"/>
                  <a:tab pos="4523823" algn="l"/>
                  <a:tab pos="4976364" algn="l"/>
                  <a:tab pos="5428907" algn="l"/>
                  <a:tab pos="5881448" algn="l"/>
                  <a:tab pos="6333991" algn="l"/>
                  <a:tab pos="6786533" algn="l"/>
                  <a:tab pos="7239075" algn="l"/>
                  <a:tab pos="7691617" algn="l"/>
                  <a:tab pos="8144160" algn="l"/>
                  <a:tab pos="8596701" algn="l"/>
                  <a:tab pos="9049244" algn="l"/>
                </a:tabLst>
              </a:pPr>
              <a:t>13</a:t>
            </a:fld>
            <a:endParaRPr lang="en-US" smtClean="0">
              <a:latin typeface="Calibri" pitchFamily="34" charset="0"/>
              <a:ea typeface="Arial Unicode MS" pitchFamily="34" charset="-128"/>
              <a:cs typeface="Arial Unicode MS" pitchFamily="34" charset="-128"/>
            </a:endParaRPr>
          </a:p>
        </p:txBody>
      </p:sp>
      <p:sp>
        <p:nvSpPr>
          <p:cNvPr id="70659" name="Rectangle 1"/>
          <p:cNvSpPr>
            <a:spLocks noGrp="1" noRot="1" noChangeAspect="1" noChangeArrowheads="1" noTextEdit="1"/>
          </p:cNvSpPr>
          <p:nvPr>
            <p:ph type="sldImg"/>
          </p:nvPr>
        </p:nvSpPr>
        <p:spPr>
          <a:xfrm>
            <a:off x="5919788" y="377825"/>
            <a:ext cx="2527300" cy="1895475"/>
          </a:xfrm>
          <a:solidFill>
            <a:srgbClr val="FFFFFF"/>
          </a:solidFill>
          <a:ln/>
        </p:spPr>
      </p:sp>
      <p:sp>
        <p:nvSpPr>
          <p:cNvPr id="70660" name="Rectangle 2"/>
          <p:cNvSpPr>
            <a:spLocks noGrp="1" noChangeArrowheads="1"/>
          </p:cNvSpPr>
          <p:nvPr>
            <p:ph type="body" idx="1"/>
          </p:nvPr>
        </p:nvSpPr>
        <p:spPr>
          <a:xfrm>
            <a:off x="1437984" y="2400872"/>
            <a:ext cx="11496978" cy="2274448"/>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41804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GB" altLang="en-US" smtClean="0"/>
              <a:t>Now I would like to present the basic understanding behind the GHG emissions from a reservoir. </a:t>
            </a:r>
          </a:p>
          <a:p>
            <a:pPr eaLnBrk="1" hangingPunct="1">
              <a:spcBef>
                <a:spcPct val="0"/>
              </a:spcBef>
            </a:pPr>
            <a:endParaRPr lang="en-GB" altLang="en-US" smtClean="0"/>
          </a:p>
          <a:p>
            <a:pPr eaLnBrk="1" hangingPunct="1">
              <a:spcBef>
                <a:spcPct val="0"/>
              </a:spcBef>
            </a:pPr>
            <a:r>
              <a:rPr lang="en-GB" altLang="en-US" smtClean="0"/>
              <a:t>GHG are produced during the mineralization of flooded OM and OM coming from watershed. </a:t>
            </a:r>
          </a:p>
          <a:p>
            <a:pPr eaLnBrk="1" hangingPunct="1">
              <a:spcBef>
                <a:spcPct val="0"/>
              </a:spcBef>
            </a:pPr>
            <a:endParaRPr lang="en-GB" altLang="en-US" smtClean="0"/>
          </a:p>
          <a:p>
            <a:pPr eaLnBrk="1" hangingPunct="1">
              <a:spcBef>
                <a:spcPct val="0"/>
              </a:spcBef>
            </a:pPr>
            <a:r>
              <a:rPr lang="en-GB" altLang="en-US" smtClean="0"/>
              <a:t>Due to the biological and chemical O2 demand during the mineralization, bottom of the reservoir becomes anoxic which favors CH4 production. </a:t>
            </a:r>
          </a:p>
          <a:p>
            <a:pPr eaLnBrk="1" hangingPunct="1">
              <a:spcBef>
                <a:spcPct val="0"/>
              </a:spcBef>
            </a:pPr>
            <a:endParaRPr lang="en-GB" altLang="en-US" smtClean="0"/>
          </a:p>
          <a:p>
            <a:pPr eaLnBrk="1" hangingPunct="1">
              <a:spcBef>
                <a:spcPct val="0"/>
              </a:spcBef>
            </a:pPr>
            <a:r>
              <a:rPr lang="en-GB" altLang="en-US" smtClean="0"/>
              <a:t>Produced GHG are diffused to the water, during the upward transportation, some part of the CO2 can be consumed during the photosynthesis activities in the upper water column whereas a major part of CH4 can be oxidized at the oxic-anoxic interface.</a:t>
            </a:r>
          </a:p>
          <a:p>
            <a:pPr eaLnBrk="1" hangingPunct="1">
              <a:spcBef>
                <a:spcPct val="0"/>
              </a:spcBef>
            </a:pPr>
            <a:endParaRPr lang="en-GB" altLang="en-US" smtClean="0"/>
          </a:p>
          <a:p>
            <a:pPr eaLnBrk="1" hangingPunct="1">
              <a:spcBef>
                <a:spcPct val="0"/>
              </a:spcBef>
            </a:pPr>
            <a:r>
              <a:rPr lang="en-GB" altLang="en-US" smtClean="0"/>
              <a:t>These gases are emitted from the drawdown area, through bubbling mainly CH4  because methane has low solubility in the water, and gases emitted through diffusion from the water surface. </a:t>
            </a:r>
          </a:p>
          <a:p>
            <a:pPr eaLnBrk="1" hangingPunct="1">
              <a:spcBef>
                <a:spcPct val="0"/>
              </a:spcBef>
            </a:pPr>
            <a:endParaRPr lang="en-GB" altLang="en-US" smtClean="0"/>
          </a:p>
          <a:p>
            <a:pPr eaLnBrk="1" hangingPunct="1">
              <a:spcBef>
                <a:spcPct val="0"/>
              </a:spcBef>
            </a:pPr>
            <a:r>
              <a:rPr lang="en-GB" altLang="en-US" smtClean="0"/>
              <a:t>And when the water is released from the turbined or from the spillway, due to drop in the pressure allows water to be degassed, </a:t>
            </a:r>
          </a:p>
          <a:p>
            <a:pPr eaLnBrk="1" hangingPunct="1">
              <a:spcBef>
                <a:spcPct val="0"/>
              </a:spcBef>
            </a:pPr>
            <a:endParaRPr lang="en-GB" altLang="en-US" smtClean="0"/>
          </a:p>
          <a:p>
            <a:pPr eaLnBrk="1" hangingPunct="1">
              <a:spcBef>
                <a:spcPct val="0"/>
              </a:spcBef>
            </a:pPr>
            <a:r>
              <a:rPr lang="en-GB" altLang="en-US" smtClean="0"/>
              <a:t>Then, remaining portion is emitted through diffusion from the downstream </a:t>
            </a:r>
          </a:p>
          <a:p>
            <a:pPr eaLnBrk="1" hangingPunct="1">
              <a:spcBef>
                <a:spcPct val="0"/>
              </a:spcBef>
            </a:pPr>
            <a:endParaRPr lang="en-GB" altLang="en-US" smtClean="0"/>
          </a:p>
          <a:p>
            <a:pPr eaLnBrk="1" hangingPunct="1">
              <a:spcBef>
                <a:spcPct val="0"/>
              </a:spcBef>
            </a:pPr>
            <a:r>
              <a:rPr lang="en-GB" altLang="en-US" smtClean="0"/>
              <a:t>Unfortunately, very few previous studies have included emissions from downstream and emissions from drawdown area</a:t>
            </a:r>
          </a:p>
          <a:p>
            <a:pPr eaLnBrk="1" hangingPunct="1">
              <a:spcBef>
                <a:spcPct val="0"/>
              </a:spcBef>
            </a:pPr>
            <a:endParaRPr lang="en-GB" altLang="en-US" smtClean="0"/>
          </a:p>
          <a:p>
            <a:pPr eaLnBrk="1" hangingPunct="1">
              <a:spcBef>
                <a:spcPct val="0"/>
              </a:spcBef>
            </a:pPr>
            <a:r>
              <a:rPr lang="en-GB" altLang="en-US" smtClean="0"/>
              <a:t>And What about N2O, which has around 300 times higher global warming potential than carbon dioxide.</a:t>
            </a:r>
          </a:p>
          <a:p>
            <a:pPr eaLnBrk="1" hangingPunct="1">
              <a:spcBef>
                <a:spcPct val="0"/>
              </a:spcBef>
            </a:pPr>
            <a:r>
              <a:rPr lang="en-GB" altLang="en-US" smtClean="0"/>
              <a:t>And unfortunately, very little information is available on N2O dynamics in the reservoir</a:t>
            </a:r>
          </a:p>
          <a:p>
            <a:pPr eaLnBrk="1" hangingPunct="1">
              <a:spcBef>
                <a:spcPct val="0"/>
              </a:spcBef>
            </a:pPr>
            <a:endParaRPr lang="en-GB" altLang="en-US" smtClean="0"/>
          </a:p>
          <a:p>
            <a:pPr eaLnBrk="1" hangingPunct="1">
              <a:spcBef>
                <a:spcPct val="0"/>
              </a:spcBef>
            </a:pPr>
            <a:endParaRPr lang="en-GB" altLang="en-US" smtClean="0"/>
          </a:p>
        </p:txBody>
      </p:sp>
      <p:sp>
        <p:nvSpPr>
          <p:cNvPr id="7168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Introduction</a:t>
            </a:r>
          </a:p>
        </p:txBody>
      </p:sp>
      <p:sp>
        <p:nvSpPr>
          <p:cNvPr id="71685" name="Slide Number Placeholder 4"/>
          <p:cNvSpPr>
            <a:spLocks noGrp="1"/>
          </p:cNvSpPr>
          <p:nvPr>
            <p:ph type="sldNum" sz="quarter" idx="5"/>
          </p:nvPr>
        </p:nvSpPr>
        <p:spPr bwMode="auto">
          <a:ln>
            <a:miter lim="800000"/>
            <a:headEnd/>
            <a:tailEnd/>
          </a:ln>
        </p:spPr>
        <p:txBody>
          <a:bodyPr/>
          <a:lstStyle>
            <a:lvl1pPr eaLnBrk="0" hangingPunct="0">
              <a:defRPr sz="2800">
                <a:solidFill>
                  <a:schemeClr val="accent1"/>
                </a:solidFill>
                <a:latin typeface="Arial" panose="020B0604020202020204" pitchFamily="34" charset="0"/>
                <a:cs typeface="Arial" panose="020B0604020202020204" pitchFamily="34" charset="0"/>
              </a:defRPr>
            </a:lvl1pPr>
            <a:lvl2pPr marL="748374" indent="-287836" eaLnBrk="0" hangingPunct="0">
              <a:defRPr sz="2800">
                <a:solidFill>
                  <a:schemeClr val="accent1"/>
                </a:solidFill>
                <a:latin typeface="Arial" panose="020B0604020202020204" pitchFamily="34" charset="0"/>
                <a:cs typeface="Arial" panose="020B0604020202020204" pitchFamily="34" charset="0"/>
              </a:defRPr>
            </a:lvl2pPr>
            <a:lvl3pPr marL="1151344" indent="-230269" eaLnBrk="0" hangingPunct="0">
              <a:defRPr sz="2800">
                <a:solidFill>
                  <a:schemeClr val="accent1"/>
                </a:solidFill>
                <a:latin typeface="Arial" panose="020B0604020202020204" pitchFamily="34" charset="0"/>
                <a:cs typeface="Arial" panose="020B0604020202020204" pitchFamily="34" charset="0"/>
              </a:defRPr>
            </a:lvl3pPr>
            <a:lvl4pPr marL="1611881" indent="-230269" eaLnBrk="0" hangingPunct="0">
              <a:defRPr sz="2800">
                <a:solidFill>
                  <a:schemeClr val="accent1"/>
                </a:solidFill>
                <a:latin typeface="Arial" panose="020B0604020202020204" pitchFamily="34" charset="0"/>
                <a:cs typeface="Arial" panose="020B0604020202020204" pitchFamily="34" charset="0"/>
              </a:defRPr>
            </a:lvl4pPr>
            <a:lvl5pPr marL="2072419" indent="-230269" eaLnBrk="0" hangingPunct="0">
              <a:defRPr sz="2800">
                <a:solidFill>
                  <a:schemeClr val="accent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fld id="{57FF368E-4151-4C22-82CA-6FFACE939A94}" type="slidenum">
              <a:rPr lang="en-US" altLang="en-US" sz="1200"/>
              <a:pPr eaLnBrk="1" hangingPunct="1"/>
              <a:t>14</a:t>
            </a:fld>
            <a:endParaRPr lang="en-US" altLang="en-US" sz="1200"/>
          </a:p>
        </p:txBody>
      </p:sp>
    </p:spTree>
    <p:extLst>
      <p:ext uri="{BB962C8B-B14F-4D97-AF65-F5344CB8AC3E}">
        <p14:creationId xmlns:p14="http://schemas.microsoft.com/office/powerpoint/2010/main" val="350305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1988" y="411163"/>
            <a:ext cx="2741612" cy="2057400"/>
          </a:xfrm>
        </p:spPr>
      </p:sp>
      <p:sp>
        <p:nvSpPr>
          <p:cNvPr id="3" name="Notes Placeholder 2"/>
          <p:cNvSpPr>
            <a:spLocks noGrp="1"/>
          </p:cNvSpPr>
          <p:nvPr>
            <p:ph type="body" idx="1"/>
          </p:nvPr>
        </p:nvSpPr>
        <p:spPr/>
        <p:txBody>
          <a:bodyPr/>
          <a:lstStyle/>
          <a:p>
            <a:endParaRPr lang="de-DE" strike="noStrik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pPr/>
              <a:t>15</a:t>
            </a:fld>
            <a:endParaRPr lang="en-GB"/>
          </a:p>
        </p:txBody>
      </p:sp>
    </p:spTree>
    <p:extLst>
      <p:ext uri="{BB962C8B-B14F-4D97-AF65-F5344CB8AC3E}">
        <p14:creationId xmlns:p14="http://schemas.microsoft.com/office/powerpoint/2010/main" val="219187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47108-3454-42A6-9D59-8341FA391808}" type="slidenum">
              <a:rPr lang="en-US" smtClean="0"/>
              <a:pPr fontAlgn="base">
                <a:spcBef>
                  <a:spcPct val="0"/>
                </a:spcBef>
                <a:spcAft>
                  <a:spcPct val="0"/>
                </a:spcAft>
                <a:defRPr/>
              </a:pPr>
              <a:t>16</a:t>
            </a:fld>
            <a:endParaRPr lang="en-US" smtClean="0"/>
          </a:p>
        </p:txBody>
      </p:sp>
      <p:sp>
        <p:nvSpPr>
          <p:cNvPr id="20483" name="Rectangle 2"/>
          <p:cNvSpPr>
            <a:spLocks noGrp="1" noRot="1" noChangeAspect="1" noChangeArrowheads="1" noTextEdit="1"/>
          </p:cNvSpPr>
          <p:nvPr>
            <p:ph type="sldImg"/>
          </p:nvPr>
        </p:nvSpPr>
        <p:spPr bwMode="auto">
          <a:xfrm>
            <a:off x="9269413" y="309563"/>
            <a:ext cx="2035175" cy="1527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2746282" y="1937842"/>
            <a:ext cx="15097951" cy="183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extLst>
      <p:ext uri="{BB962C8B-B14F-4D97-AF65-F5344CB8AC3E}">
        <p14:creationId xmlns:p14="http://schemas.microsoft.com/office/powerpoint/2010/main" val="391983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22/08/2016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22/08/2016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64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735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hasCustomPrompt="1"/>
          </p:nvPr>
        </p:nvSpPr>
        <p:spPr>
          <a:xfrm>
            <a:off x="3363913" y="2971801"/>
            <a:ext cx="2452687" cy="711200"/>
          </a:xfrm>
          <a:prstGeom prst="rect">
            <a:avLst/>
          </a:prstGeom>
        </p:spPr>
        <p:txBody>
          <a:bodyPr anchor="t"/>
          <a:lstStyle>
            <a:lvl1pPr algn="ctr">
              <a:defRPr sz="3600" b="1" cap="none"/>
            </a:lvl1pPr>
          </a:lstStyle>
          <a:p>
            <a:r>
              <a:rPr lang="en-US" dirty="0" smtClean="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9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2"/>
          </p:nvPr>
        </p:nvSpPr>
        <p:spPr>
          <a:ln/>
        </p:spPr>
        <p:txBody>
          <a:bodyPr/>
          <a:lstStyle>
            <a:lvl1pPr>
              <a:defRPr/>
            </a:lvl1pPr>
          </a:lstStyle>
          <a:p>
            <a:pPr>
              <a:defRPr/>
            </a:pPr>
            <a:fld id="{72066463-6525-480D-97DB-252258E45375}" type="slidenum">
              <a:rPr lang="en-US"/>
              <a:pPr>
                <a:defRPr/>
              </a:pPr>
              <a:t>‹#›</a:t>
            </a:fld>
            <a:endParaRPr lang="en-US" dirty="0"/>
          </a:p>
        </p:txBody>
      </p:sp>
    </p:spTree>
    <p:extLst>
      <p:ext uri="{BB962C8B-B14F-4D97-AF65-F5344CB8AC3E}">
        <p14:creationId xmlns:p14="http://schemas.microsoft.com/office/powerpoint/2010/main" val="151827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674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702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9581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16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002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72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6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22/08/2016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22/08/2016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22/08/2016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22/08/2016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22/08/2016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22/08/2016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22/08/2016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22/08/2016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6" r:id="rId14"/>
    <p:sldLayoutId id="2147483677" r:id="rId15"/>
    <p:sldLayoutId id="2147483678"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umafah@iitr.ac.in" TargetMode="External"/><Relationship Id="rId2" Type="http://schemas.openxmlformats.org/officeDocument/2006/relationships/hyperlink" Target="mailto:aheciitr.ak@gmail.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1.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wmf"/><Relationship Id="rId4" Type="http://schemas.openxmlformats.org/officeDocument/2006/relationships/image" Target="../media/image5.wmf"/><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990600" y="3377105"/>
            <a:ext cx="7247166" cy="42337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September 12, 2016</a:t>
            </a:r>
            <a:endParaRPr lang="en-US" dirty="0"/>
          </a:p>
        </p:txBody>
      </p:sp>
      <p:sp>
        <p:nvSpPr>
          <p:cNvPr id="9" name="Text Placeholder 2"/>
          <p:cNvSpPr txBox="1">
            <a:spLocks/>
          </p:cNvSpPr>
          <p:nvPr/>
        </p:nvSpPr>
        <p:spPr>
          <a:xfrm>
            <a:off x="1066800" y="4248150"/>
            <a:ext cx="7247166" cy="156637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0" i="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2400" b="1" i="0" dirty="0" smtClean="0">
                <a:latin typeface="Cambria" pitchFamily="18" charset="0"/>
              </a:rPr>
              <a:t>ARUN KUMAR</a:t>
            </a:r>
          </a:p>
          <a:p>
            <a:pPr>
              <a:spcBef>
                <a:spcPts val="0"/>
              </a:spcBef>
            </a:pPr>
            <a:r>
              <a:rPr lang="en-US" i="0" dirty="0" smtClean="0">
                <a:latin typeface="Cambria" pitchFamily="18" charset="0"/>
              </a:rPr>
              <a:t>Professor and MNRE Chair Professor </a:t>
            </a:r>
          </a:p>
          <a:p>
            <a:pPr>
              <a:spcBef>
                <a:spcPts val="0"/>
              </a:spcBef>
            </a:pPr>
            <a:r>
              <a:rPr lang="en-US" i="0" dirty="0" smtClean="0">
                <a:latin typeface="Cambria" pitchFamily="18" charset="0"/>
              </a:rPr>
              <a:t>Alternate Hydro Energy Centre,</a:t>
            </a:r>
          </a:p>
          <a:p>
            <a:pPr>
              <a:spcBef>
                <a:spcPts val="0"/>
              </a:spcBef>
            </a:pPr>
            <a:r>
              <a:rPr lang="en-US" i="0" dirty="0" smtClean="0">
                <a:latin typeface="Cambria" pitchFamily="18" charset="0"/>
              </a:rPr>
              <a:t>Indian Institute of Technology  Roorkee,</a:t>
            </a:r>
          </a:p>
          <a:p>
            <a:pPr>
              <a:spcBef>
                <a:spcPts val="0"/>
              </a:spcBef>
            </a:pPr>
            <a:r>
              <a:rPr lang="en-US" i="0" dirty="0" smtClean="0">
                <a:latin typeface="Cambria" pitchFamily="18" charset="0"/>
              </a:rPr>
              <a:t>Roorkee - 247 667, Uttarakhand,  India</a:t>
            </a:r>
          </a:p>
          <a:p>
            <a:pPr>
              <a:spcBef>
                <a:spcPts val="0"/>
              </a:spcBef>
            </a:pPr>
            <a:r>
              <a:rPr lang="en-US" i="0" dirty="0" smtClean="0">
                <a:latin typeface="Cambria" pitchFamily="18" charset="0"/>
              </a:rPr>
              <a:t>E-mail :  </a:t>
            </a:r>
            <a:r>
              <a:rPr lang="en-US" i="0" dirty="0" smtClean="0">
                <a:latin typeface="Cambria" pitchFamily="18" charset="0"/>
                <a:hlinkClick r:id="rId2"/>
              </a:rPr>
              <a:t>aheciitr.ak@gmail.com</a:t>
            </a:r>
            <a:r>
              <a:rPr lang="en-US" i="0" dirty="0" smtClean="0">
                <a:latin typeface="Cambria" pitchFamily="18" charset="0"/>
              </a:rPr>
              <a:t>, </a:t>
            </a:r>
            <a:r>
              <a:rPr lang="en-US" i="0" dirty="0" smtClean="0">
                <a:latin typeface="Cambria" pitchFamily="18" charset="0"/>
                <a:hlinkClick r:id="rId3"/>
              </a:rPr>
              <a:t>akumafah@iitr.ac.in</a:t>
            </a:r>
            <a:r>
              <a:rPr lang="en-US" i="0" dirty="0" smtClean="0">
                <a:latin typeface="Cambria" pitchFamily="18" charset="0"/>
              </a:rPr>
              <a:t> </a:t>
            </a:r>
            <a:endParaRPr lang="en-US" i="0" dirty="0"/>
          </a:p>
        </p:txBody>
      </p:sp>
      <p:sp>
        <p:nvSpPr>
          <p:cNvPr id="10" name="Text Placeholder 2"/>
          <p:cNvSpPr txBox="1">
            <a:spLocks/>
          </p:cNvSpPr>
          <p:nvPr/>
        </p:nvSpPr>
        <p:spPr>
          <a:xfrm>
            <a:off x="1066800" y="1534886"/>
            <a:ext cx="7247166" cy="120831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1" kern="1200">
                <a:solidFill>
                  <a:srgbClr val="00009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i="0" dirty="0" smtClean="0"/>
              <a:t>Hydropower, Environment and Environmental Flows</a:t>
            </a:r>
            <a:endParaRPr lang="en-US" sz="3600" i="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22" name="TextBox 21"/>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23" name="Straight Connector 22"/>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 y="198438"/>
            <a:ext cx="9037320" cy="639762"/>
          </a:xfrm>
          <a:prstGeom prst="rect">
            <a:avLst/>
          </a:prstGeom>
          <a:noFill/>
          <a:ln w="9525">
            <a:noFill/>
            <a:round/>
            <a:headEnd/>
            <a:tailEnd/>
          </a:ln>
        </p:spPr>
        <p:txBody>
          <a:bodyPr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err="1" smtClean="0">
                <a:solidFill>
                  <a:srgbClr val="002060"/>
                </a:solidFill>
                <a:latin typeface="Cambria" panose="02040503050406030204" pitchFamily="18" charset="0"/>
              </a:rPr>
              <a:t>Alaknanda</a:t>
            </a:r>
            <a:r>
              <a:rPr lang="en-US" sz="3600" b="1" dirty="0" smtClean="0">
                <a:solidFill>
                  <a:srgbClr val="002060"/>
                </a:solidFill>
                <a:latin typeface="Cambria" panose="02040503050406030204" pitchFamily="18" charset="0"/>
              </a:rPr>
              <a:t> and Bhagirathi Rivers Basins</a:t>
            </a:r>
            <a:endParaRPr lang="en-US" sz="3600" b="1" dirty="0">
              <a:solidFill>
                <a:srgbClr val="002060"/>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pPr>
              <a:defRPr/>
            </a:pPr>
            <a:fld id="{20C84AC9-2285-4507-B698-A1031EA39609}" type="slidenum">
              <a:rPr lang="en-US"/>
              <a:pPr>
                <a:defRPr/>
              </a:pPr>
              <a:t>10</a:t>
            </a:fld>
            <a:endParaRPr lang="en-US"/>
          </a:p>
        </p:txBody>
      </p:sp>
      <p:pic>
        <p:nvPicPr>
          <p:cNvPr id="2050" name="Picture 2"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88720"/>
            <a:ext cx="7913644"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745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52400" y="243840"/>
            <a:ext cx="8961120" cy="563563"/>
          </a:xfrm>
          <a:prstGeom prst="rect">
            <a:avLst/>
          </a:prstGeom>
          <a:noFill/>
          <a:ln w="9525">
            <a:noFill/>
            <a:round/>
            <a:headEnd/>
            <a:tailEnd/>
          </a:ln>
        </p:spPr>
        <p:txBody>
          <a:bodyPr anchor="ctr"/>
          <a:lstStyle/>
          <a:p>
            <a:pPr algn="jus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solidFill>
                  <a:srgbClr val="002060"/>
                </a:solidFill>
                <a:latin typeface="Cambria" panose="02040503050406030204" pitchFamily="18" charset="0"/>
              </a:rPr>
              <a:t>Map Showing Location of Sampling Points for Water Quality</a:t>
            </a:r>
            <a:endParaRPr lang="en-US" sz="3600" b="1" dirty="0">
              <a:solidFill>
                <a:srgbClr val="002060"/>
              </a:solidFill>
              <a:latin typeface="Cambria" panose="02040503050406030204" pitchFamily="18" charset="0"/>
            </a:endParaRPr>
          </a:p>
        </p:txBody>
      </p:sp>
      <p:sp>
        <p:nvSpPr>
          <p:cNvPr id="32772" name="Rectangle 3"/>
          <p:cNvSpPr>
            <a:spLocks noChangeArrowheads="1"/>
          </p:cNvSpPr>
          <p:nvPr/>
        </p:nvSpPr>
        <p:spPr bwMode="auto">
          <a:xfrm>
            <a:off x="0" y="0"/>
            <a:ext cx="9144000" cy="4572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pic>
        <p:nvPicPr>
          <p:cNvPr id="32773" name="Picture 4"/>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53958" y="1279842"/>
            <a:ext cx="7861484" cy="5380037"/>
          </a:xfrm>
          <a:prstGeom prst="rect">
            <a:avLst/>
          </a:prstGeom>
          <a:noFill/>
          <a:ln w="9525">
            <a:noFill/>
            <a:round/>
            <a:headEnd/>
            <a:tailEnd/>
          </a:ln>
        </p:spPr>
      </p:pic>
      <p:sp>
        <p:nvSpPr>
          <p:cNvPr id="6" name="Slide Number Placeholder 5"/>
          <p:cNvSpPr>
            <a:spLocks noGrp="1"/>
          </p:cNvSpPr>
          <p:nvPr>
            <p:ph type="sldNum" idx="12"/>
          </p:nvPr>
        </p:nvSpPr>
        <p:spPr/>
        <p:txBody>
          <a:bodyPr/>
          <a:lstStyle/>
          <a:p>
            <a:pPr>
              <a:defRPr/>
            </a:pPr>
            <a:fld id="{33C4F22C-BD19-4237-80C3-4298537243E5}" type="slidenum">
              <a:rPr lang="en-US" smtClean="0"/>
              <a:pPr>
                <a:defRPr/>
              </a:pPr>
              <a:t>11</a:t>
            </a:fld>
            <a:endParaRPr lang="en-US"/>
          </a:p>
        </p:txBody>
      </p:sp>
    </p:spTree>
    <p:extLst>
      <p:ext uri="{BB962C8B-B14F-4D97-AF65-F5344CB8AC3E}">
        <p14:creationId xmlns:p14="http://schemas.microsoft.com/office/powerpoint/2010/main" val="41869775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28600" y="76200"/>
            <a:ext cx="8534400" cy="648512"/>
          </a:xfrm>
          <a:prstGeom prst="rect">
            <a:avLst/>
          </a:prstGeom>
          <a:noFill/>
          <a:ln w="9525">
            <a:noFill/>
            <a:round/>
            <a:headEnd/>
            <a:tailEnd/>
          </a:ln>
        </p:spPr>
        <p:txBody>
          <a:bodyPr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solidFill>
                  <a:srgbClr val="002060"/>
                </a:solidFill>
                <a:latin typeface="Cambria" panose="02040503050406030204" pitchFamily="18" charset="0"/>
              </a:rPr>
              <a:t>Dissolved Oxygen (DO)</a:t>
            </a:r>
            <a:endParaRPr lang="en-US" sz="3600" b="1" dirty="0">
              <a:solidFill>
                <a:srgbClr val="002060"/>
              </a:solidFill>
              <a:latin typeface="Cambria" panose="02040503050406030204" pitchFamily="18" charset="0"/>
            </a:endParaRPr>
          </a:p>
        </p:txBody>
      </p:sp>
      <p:sp>
        <p:nvSpPr>
          <p:cNvPr id="21508" name="Rectangle 3"/>
          <p:cNvSpPr>
            <a:spLocks noChangeArrowheads="1"/>
          </p:cNvSpPr>
          <p:nvPr/>
        </p:nvSpPr>
        <p:spPr bwMode="auto">
          <a:xfrm>
            <a:off x="0" y="0"/>
            <a:ext cx="9144000" cy="4572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6" name="Slide Number Placeholder 5"/>
          <p:cNvSpPr>
            <a:spLocks noGrp="1"/>
          </p:cNvSpPr>
          <p:nvPr>
            <p:ph type="sldNum" sz="quarter" idx="12"/>
          </p:nvPr>
        </p:nvSpPr>
        <p:spPr/>
        <p:txBody>
          <a:bodyPr/>
          <a:lstStyle/>
          <a:p>
            <a:pPr>
              <a:defRPr/>
            </a:pPr>
            <a:fld id="{BC450453-C6CF-456B-9326-CC6F138D0401}" type="slidenum">
              <a:rPr lang="en-US"/>
              <a:pPr>
                <a:defRPr/>
              </a:pPr>
              <a:t>12</a:t>
            </a:fld>
            <a:endParaRPr lang="en-US"/>
          </a:p>
        </p:txBody>
      </p:sp>
      <p:pic>
        <p:nvPicPr>
          <p:cNvPr id="18434" name="Picture 1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9334" y="3633548"/>
            <a:ext cx="452429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8433" name="Picture 13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838200"/>
            <a:ext cx="4694464"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1520795" y="4675258"/>
            <a:ext cx="25178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Variation of DO in river Bhagirathi</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5029200" y="1371600"/>
            <a:ext cx="30514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Variation of DO in river Alaknanda</a:t>
            </a:r>
            <a:endParaRPr kumimoji="0" lang="en-GB" altLang="en-US" sz="32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85449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28600" y="15240"/>
            <a:ext cx="8534400" cy="648512"/>
          </a:xfrm>
          <a:prstGeom prst="rect">
            <a:avLst/>
          </a:prstGeom>
          <a:noFill/>
          <a:ln w="9525">
            <a:noFill/>
            <a:round/>
            <a:headEnd/>
            <a:tailEnd/>
          </a:ln>
        </p:spPr>
        <p:txBody>
          <a:bodyPr lIns="90000" tIns="46800" rIns="90000" bIns="46800">
            <a:spAutoFit/>
          </a:bodyPr>
          <a:lstStyle/>
          <a:p>
            <a:pPr algn="jus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a:solidFill>
                  <a:srgbClr val="002060"/>
                </a:solidFill>
                <a:latin typeface="Cambria" panose="02040503050406030204" pitchFamily="18" charset="0"/>
              </a:rPr>
              <a:t>Biochemical Oxygen </a:t>
            </a:r>
            <a:r>
              <a:rPr lang="en-US" sz="3600" b="1" dirty="0" smtClean="0">
                <a:solidFill>
                  <a:srgbClr val="002060"/>
                </a:solidFill>
                <a:latin typeface="Cambria" panose="02040503050406030204" pitchFamily="18" charset="0"/>
              </a:rPr>
              <a:t>Demand (BOD)</a:t>
            </a:r>
            <a:endParaRPr lang="en-US" sz="3600" b="1" dirty="0">
              <a:solidFill>
                <a:srgbClr val="002060"/>
              </a:solidFill>
              <a:latin typeface="Cambria" panose="02040503050406030204" pitchFamily="18" charset="0"/>
            </a:endParaRPr>
          </a:p>
        </p:txBody>
      </p:sp>
      <p:sp>
        <p:nvSpPr>
          <p:cNvPr id="21508" name="Rectangle 3"/>
          <p:cNvSpPr>
            <a:spLocks noChangeArrowheads="1"/>
          </p:cNvSpPr>
          <p:nvPr/>
        </p:nvSpPr>
        <p:spPr bwMode="auto">
          <a:xfrm>
            <a:off x="0" y="0"/>
            <a:ext cx="9144000" cy="4572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6" name="Slide Number Placeholder 5"/>
          <p:cNvSpPr>
            <a:spLocks noGrp="1"/>
          </p:cNvSpPr>
          <p:nvPr>
            <p:ph type="sldNum" sz="quarter" idx="12"/>
          </p:nvPr>
        </p:nvSpPr>
        <p:spPr/>
        <p:txBody>
          <a:bodyPr/>
          <a:lstStyle/>
          <a:p>
            <a:pPr>
              <a:defRPr/>
            </a:pPr>
            <a:fld id="{BC450453-C6CF-456B-9326-CC6F138D0401}" type="slidenum">
              <a:rPr lang="en-US"/>
              <a:pPr>
                <a:defRPr/>
              </a:pPr>
              <a:t>13</a:t>
            </a:fld>
            <a:endParaRPr lang="en-US"/>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1066800" y="4191000"/>
            <a:ext cx="28629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Variation of BOD in river Bhagirathi</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5257800" y="1676400"/>
            <a:ext cx="26641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Variation of BOD in river Alaknanda</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9458" name="Picture 8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876" y="682298"/>
            <a:ext cx="473625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39596" y="3560109"/>
            <a:ext cx="4923403"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259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1"/>
          <p:cNvSpPr/>
          <p:nvPr/>
        </p:nvSpPr>
        <p:spPr>
          <a:xfrm rot="21272679">
            <a:off x="1371600" y="2424113"/>
            <a:ext cx="5253038" cy="2819400"/>
          </a:xfrm>
          <a:custGeom>
            <a:avLst/>
            <a:gdLst>
              <a:gd name="connsiteX0" fmla="*/ 105508 w 4407877"/>
              <a:gd name="connsiteY0" fmla="*/ 34976 h 1816883"/>
              <a:gd name="connsiteX1" fmla="*/ 422031 w 4407877"/>
              <a:gd name="connsiteY1" fmla="*/ 46699 h 1816883"/>
              <a:gd name="connsiteX2" fmla="*/ 468924 w 4407877"/>
              <a:gd name="connsiteY2" fmla="*/ 58422 h 1816883"/>
              <a:gd name="connsiteX3" fmla="*/ 527539 w 4407877"/>
              <a:gd name="connsiteY3" fmla="*/ 70145 h 1816883"/>
              <a:gd name="connsiteX4" fmla="*/ 597877 w 4407877"/>
              <a:gd name="connsiteY4" fmla="*/ 81868 h 1816883"/>
              <a:gd name="connsiteX5" fmla="*/ 633047 w 4407877"/>
              <a:gd name="connsiteY5" fmla="*/ 93591 h 1816883"/>
              <a:gd name="connsiteX6" fmla="*/ 762000 w 4407877"/>
              <a:gd name="connsiteY6" fmla="*/ 117037 h 1816883"/>
              <a:gd name="connsiteX7" fmla="*/ 797170 w 4407877"/>
              <a:gd name="connsiteY7" fmla="*/ 128760 h 1816883"/>
              <a:gd name="connsiteX8" fmla="*/ 890954 w 4407877"/>
              <a:gd name="connsiteY8" fmla="*/ 152207 h 1816883"/>
              <a:gd name="connsiteX9" fmla="*/ 926124 w 4407877"/>
              <a:gd name="connsiteY9" fmla="*/ 163930 h 1816883"/>
              <a:gd name="connsiteX10" fmla="*/ 973016 w 4407877"/>
              <a:gd name="connsiteY10" fmla="*/ 175653 h 1816883"/>
              <a:gd name="connsiteX11" fmla="*/ 1043354 w 4407877"/>
              <a:gd name="connsiteY11" fmla="*/ 199099 h 1816883"/>
              <a:gd name="connsiteX12" fmla="*/ 1090247 w 4407877"/>
              <a:gd name="connsiteY12" fmla="*/ 210822 h 1816883"/>
              <a:gd name="connsiteX13" fmla="*/ 1160585 w 4407877"/>
              <a:gd name="connsiteY13" fmla="*/ 234268 h 1816883"/>
              <a:gd name="connsiteX14" fmla="*/ 1242647 w 4407877"/>
              <a:gd name="connsiteY14" fmla="*/ 281160 h 1816883"/>
              <a:gd name="connsiteX15" fmla="*/ 1277816 w 4407877"/>
              <a:gd name="connsiteY15" fmla="*/ 292883 h 1816883"/>
              <a:gd name="connsiteX16" fmla="*/ 1301262 w 4407877"/>
              <a:gd name="connsiteY16" fmla="*/ 316330 h 1816883"/>
              <a:gd name="connsiteX17" fmla="*/ 1371600 w 4407877"/>
              <a:gd name="connsiteY17" fmla="*/ 339776 h 1816883"/>
              <a:gd name="connsiteX18" fmla="*/ 1465385 w 4407877"/>
              <a:gd name="connsiteY18" fmla="*/ 386668 h 1816883"/>
              <a:gd name="connsiteX19" fmla="*/ 1570893 w 4407877"/>
              <a:gd name="connsiteY19" fmla="*/ 445283 h 1816883"/>
              <a:gd name="connsiteX20" fmla="*/ 1617785 w 4407877"/>
              <a:gd name="connsiteY20" fmla="*/ 457007 h 1816883"/>
              <a:gd name="connsiteX21" fmla="*/ 1723293 w 4407877"/>
              <a:gd name="connsiteY21" fmla="*/ 503899 h 1816883"/>
              <a:gd name="connsiteX22" fmla="*/ 1758462 w 4407877"/>
              <a:gd name="connsiteY22" fmla="*/ 515622 h 1816883"/>
              <a:gd name="connsiteX23" fmla="*/ 1793631 w 4407877"/>
              <a:gd name="connsiteY23" fmla="*/ 527345 h 1816883"/>
              <a:gd name="connsiteX24" fmla="*/ 1863970 w 4407877"/>
              <a:gd name="connsiteY24" fmla="*/ 562514 h 1816883"/>
              <a:gd name="connsiteX25" fmla="*/ 1934308 w 4407877"/>
              <a:gd name="connsiteY25" fmla="*/ 597683 h 1816883"/>
              <a:gd name="connsiteX26" fmla="*/ 1981200 w 4407877"/>
              <a:gd name="connsiteY26" fmla="*/ 621130 h 1816883"/>
              <a:gd name="connsiteX27" fmla="*/ 2016370 w 4407877"/>
              <a:gd name="connsiteY27" fmla="*/ 632853 h 1816883"/>
              <a:gd name="connsiteX28" fmla="*/ 2121877 w 4407877"/>
              <a:gd name="connsiteY28" fmla="*/ 691468 h 1816883"/>
              <a:gd name="connsiteX29" fmla="*/ 2239108 w 4407877"/>
              <a:gd name="connsiteY29" fmla="*/ 726637 h 1816883"/>
              <a:gd name="connsiteX30" fmla="*/ 2286000 w 4407877"/>
              <a:gd name="connsiteY30" fmla="*/ 750083 h 1816883"/>
              <a:gd name="connsiteX31" fmla="*/ 2321170 w 4407877"/>
              <a:gd name="connsiteY31" fmla="*/ 761807 h 1816883"/>
              <a:gd name="connsiteX32" fmla="*/ 2403231 w 4407877"/>
              <a:gd name="connsiteY32" fmla="*/ 796976 h 1816883"/>
              <a:gd name="connsiteX33" fmla="*/ 2438400 w 4407877"/>
              <a:gd name="connsiteY33" fmla="*/ 820422 h 1816883"/>
              <a:gd name="connsiteX34" fmla="*/ 2567354 w 4407877"/>
              <a:gd name="connsiteY34" fmla="*/ 855591 h 1816883"/>
              <a:gd name="connsiteX35" fmla="*/ 2602524 w 4407877"/>
              <a:gd name="connsiteY35" fmla="*/ 879037 h 1816883"/>
              <a:gd name="connsiteX36" fmla="*/ 2672862 w 4407877"/>
              <a:gd name="connsiteY36" fmla="*/ 902483 h 1816883"/>
              <a:gd name="connsiteX37" fmla="*/ 2708031 w 4407877"/>
              <a:gd name="connsiteY37" fmla="*/ 914207 h 1816883"/>
              <a:gd name="connsiteX38" fmla="*/ 2743200 w 4407877"/>
              <a:gd name="connsiteY38" fmla="*/ 925930 h 1816883"/>
              <a:gd name="connsiteX39" fmla="*/ 2813539 w 4407877"/>
              <a:gd name="connsiteY39" fmla="*/ 972822 h 1816883"/>
              <a:gd name="connsiteX40" fmla="*/ 2860431 w 4407877"/>
              <a:gd name="connsiteY40" fmla="*/ 984545 h 1816883"/>
              <a:gd name="connsiteX41" fmla="*/ 2954216 w 4407877"/>
              <a:gd name="connsiteY41" fmla="*/ 1031437 h 1816883"/>
              <a:gd name="connsiteX42" fmla="*/ 3024554 w 4407877"/>
              <a:gd name="connsiteY42" fmla="*/ 1054883 h 1816883"/>
              <a:gd name="connsiteX43" fmla="*/ 3059724 w 4407877"/>
              <a:gd name="connsiteY43" fmla="*/ 1078330 h 1816883"/>
              <a:gd name="connsiteX44" fmla="*/ 3130062 w 4407877"/>
              <a:gd name="connsiteY44" fmla="*/ 1101776 h 1816883"/>
              <a:gd name="connsiteX45" fmla="*/ 3200400 w 4407877"/>
              <a:gd name="connsiteY45" fmla="*/ 1148668 h 1816883"/>
              <a:gd name="connsiteX46" fmla="*/ 3247293 w 4407877"/>
              <a:gd name="connsiteY46" fmla="*/ 1183837 h 1816883"/>
              <a:gd name="connsiteX47" fmla="*/ 3305908 w 4407877"/>
              <a:gd name="connsiteY47" fmla="*/ 1195560 h 1816883"/>
              <a:gd name="connsiteX48" fmla="*/ 3411416 w 4407877"/>
              <a:gd name="connsiteY48" fmla="*/ 1242453 h 1816883"/>
              <a:gd name="connsiteX49" fmla="*/ 3446585 w 4407877"/>
              <a:gd name="connsiteY49" fmla="*/ 1254176 h 1816883"/>
              <a:gd name="connsiteX50" fmla="*/ 3516924 w 4407877"/>
              <a:gd name="connsiteY50" fmla="*/ 1289345 h 1816883"/>
              <a:gd name="connsiteX51" fmla="*/ 3587262 w 4407877"/>
              <a:gd name="connsiteY51" fmla="*/ 1324514 h 1816883"/>
              <a:gd name="connsiteX52" fmla="*/ 3657600 w 4407877"/>
              <a:gd name="connsiteY52" fmla="*/ 1359683 h 1816883"/>
              <a:gd name="connsiteX53" fmla="*/ 3681047 w 4407877"/>
              <a:gd name="connsiteY53" fmla="*/ 1383130 h 1816883"/>
              <a:gd name="connsiteX54" fmla="*/ 3751385 w 4407877"/>
              <a:gd name="connsiteY54" fmla="*/ 1406576 h 1816883"/>
              <a:gd name="connsiteX55" fmla="*/ 3786554 w 4407877"/>
              <a:gd name="connsiteY55" fmla="*/ 1418299 h 1816883"/>
              <a:gd name="connsiteX56" fmla="*/ 3856893 w 4407877"/>
              <a:gd name="connsiteY56" fmla="*/ 1441745 h 1816883"/>
              <a:gd name="connsiteX57" fmla="*/ 3892062 w 4407877"/>
              <a:gd name="connsiteY57" fmla="*/ 1465191 h 1816883"/>
              <a:gd name="connsiteX58" fmla="*/ 3974124 w 4407877"/>
              <a:gd name="connsiteY58" fmla="*/ 1488637 h 1816883"/>
              <a:gd name="connsiteX59" fmla="*/ 4079631 w 4407877"/>
              <a:gd name="connsiteY59" fmla="*/ 1523807 h 1816883"/>
              <a:gd name="connsiteX60" fmla="*/ 4114800 w 4407877"/>
              <a:gd name="connsiteY60" fmla="*/ 1535530 h 1816883"/>
              <a:gd name="connsiteX61" fmla="*/ 4149970 w 4407877"/>
              <a:gd name="connsiteY61" fmla="*/ 1547253 h 1816883"/>
              <a:gd name="connsiteX62" fmla="*/ 4232031 w 4407877"/>
              <a:gd name="connsiteY62" fmla="*/ 1582422 h 1816883"/>
              <a:gd name="connsiteX63" fmla="*/ 4302370 w 4407877"/>
              <a:gd name="connsiteY63" fmla="*/ 1605868 h 1816883"/>
              <a:gd name="connsiteX64" fmla="*/ 4337539 w 4407877"/>
              <a:gd name="connsiteY64" fmla="*/ 1629314 h 1816883"/>
              <a:gd name="connsiteX65" fmla="*/ 4372708 w 4407877"/>
              <a:gd name="connsiteY65" fmla="*/ 1641037 h 1816883"/>
              <a:gd name="connsiteX66" fmla="*/ 4407877 w 4407877"/>
              <a:gd name="connsiteY66" fmla="*/ 1711376 h 1816883"/>
              <a:gd name="connsiteX67" fmla="*/ 4396154 w 4407877"/>
              <a:gd name="connsiteY67" fmla="*/ 1758268 h 1816883"/>
              <a:gd name="connsiteX68" fmla="*/ 4384431 w 4407877"/>
              <a:gd name="connsiteY68" fmla="*/ 1793437 h 1816883"/>
              <a:gd name="connsiteX69" fmla="*/ 4314093 w 4407877"/>
              <a:gd name="connsiteY69" fmla="*/ 1816883 h 1816883"/>
              <a:gd name="connsiteX70" fmla="*/ 4056185 w 4407877"/>
              <a:gd name="connsiteY70" fmla="*/ 1805160 h 1816883"/>
              <a:gd name="connsiteX71" fmla="*/ 3974124 w 4407877"/>
              <a:gd name="connsiteY71" fmla="*/ 1781714 h 1816883"/>
              <a:gd name="connsiteX72" fmla="*/ 3927231 w 4407877"/>
              <a:gd name="connsiteY72" fmla="*/ 1769991 h 1816883"/>
              <a:gd name="connsiteX73" fmla="*/ 3892062 w 4407877"/>
              <a:gd name="connsiteY73" fmla="*/ 1758268 h 1816883"/>
              <a:gd name="connsiteX74" fmla="*/ 3727939 w 4407877"/>
              <a:gd name="connsiteY74" fmla="*/ 1711376 h 1816883"/>
              <a:gd name="connsiteX75" fmla="*/ 3657600 w 4407877"/>
              <a:gd name="connsiteY75" fmla="*/ 1687930 h 1816883"/>
              <a:gd name="connsiteX76" fmla="*/ 3622431 w 4407877"/>
              <a:gd name="connsiteY76" fmla="*/ 1676207 h 1816883"/>
              <a:gd name="connsiteX77" fmla="*/ 3552093 w 4407877"/>
              <a:gd name="connsiteY77" fmla="*/ 1641037 h 1816883"/>
              <a:gd name="connsiteX78" fmla="*/ 3516924 w 4407877"/>
              <a:gd name="connsiteY78" fmla="*/ 1617591 h 1816883"/>
              <a:gd name="connsiteX79" fmla="*/ 3446585 w 4407877"/>
              <a:gd name="connsiteY79" fmla="*/ 1594145 h 1816883"/>
              <a:gd name="connsiteX80" fmla="*/ 3376247 w 4407877"/>
              <a:gd name="connsiteY80" fmla="*/ 1558976 h 1816883"/>
              <a:gd name="connsiteX81" fmla="*/ 3341077 w 4407877"/>
              <a:gd name="connsiteY81" fmla="*/ 1535530 h 1816883"/>
              <a:gd name="connsiteX82" fmla="*/ 3294185 w 4407877"/>
              <a:gd name="connsiteY82" fmla="*/ 1523807 h 1816883"/>
              <a:gd name="connsiteX83" fmla="*/ 3259016 w 4407877"/>
              <a:gd name="connsiteY83" fmla="*/ 1512083 h 1816883"/>
              <a:gd name="connsiteX84" fmla="*/ 3212124 w 4407877"/>
              <a:gd name="connsiteY84" fmla="*/ 1500360 h 1816883"/>
              <a:gd name="connsiteX85" fmla="*/ 3141785 w 4407877"/>
              <a:gd name="connsiteY85" fmla="*/ 1476914 h 1816883"/>
              <a:gd name="connsiteX86" fmla="*/ 3071447 w 4407877"/>
              <a:gd name="connsiteY86" fmla="*/ 1441745 h 1816883"/>
              <a:gd name="connsiteX87" fmla="*/ 3048000 w 4407877"/>
              <a:gd name="connsiteY87" fmla="*/ 1418299 h 1816883"/>
              <a:gd name="connsiteX88" fmla="*/ 2942493 w 4407877"/>
              <a:gd name="connsiteY88" fmla="*/ 1383130 h 1816883"/>
              <a:gd name="connsiteX89" fmla="*/ 2836985 w 4407877"/>
              <a:gd name="connsiteY89" fmla="*/ 1347960 h 1816883"/>
              <a:gd name="connsiteX90" fmla="*/ 2801816 w 4407877"/>
              <a:gd name="connsiteY90" fmla="*/ 1336237 h 1816883"/>
              <a:gd name="connsiteX91" fmla="*/ 2743200 w 4407877"/>
              <a:gd name="connsiteY91" fmla="*/ 1324514 h 1816883"/>
              <a:gd name="connsiteX92" fmla="*/ 2672862 w 4407877"/>
              <a:gd name="connsiteY92" fmla="*/ 1301068 h 1816883"/>
              <a:gd name="connsiteX93" fmla="*/ 2579077 w 4407877"/>
              <a:gd name="connsiteY93" fmla="*/ 1277622 h 1816883"/>
              <a:gd name="connsiteX94" fmla="*/ 2508739 w 4407877"/>
              <a:gd name="connsiteY94" fmla="*/ 1254176 h 1816883"/>
              <a:gd name="connsiteX95" fmla="*/ 2473570 w 4407877"/>
              <a:gd name="connsiteY95" fmla="*/ 1230730 h 1816883"/>
              <a:gd name="connsiteX96" fmla="*/ 2403231 w 4407877"/>
              <a:gd name="connsiteY96" fmla="*/ 1207283 h 1816883"/>
              <a:gd name="connsiteX97" fmla="*/ 2321170 w 4407877"/>
              <a:gd name="connsiteY97" fmla="*/ 1183837 h 1816883"/>
              <a:gd name="connsiteX98" fmla="*/ 2250831 w 4407877"/>
              <a:gd name="connsiteY98" fmla="*/ 1148668 h 1816883"/>
              <a:gd name="connsiteX99" fmla="*/ 2215662 w 4407877"/>
              <a:gd name="connsiteY99" fmla="*/ 1125222 h 1816883"/>
              <a:gd name="connsiteX100" fmla="*/ 2098431 w 4407877"/>
              <a:gd name="connsiteY100" fmla="*/ 1090053 h 1816883"/>
              <a:gd name="connsiteX101" fmla="*/ 2016370 w 4407877"/>
              <a:gd name="connsiteY101" fmla="*/ 1043160 h 1816883"/>
              <a:gd name="connsiteX102" fmla="*/ 1981200 w 4407877"/>
              <a:gd name="connsiteY102" fmla="*/ 1031437 h 1816883"/>
              <a:gd name="connsiteX103" fmla="*/ 1946031 w 4407877"/>
              <a:gd name="connsiteY103" fmla="*/ 1007991 h 1816883"/>
              <a:gd name="connsiteX104" fmla="*/ 1910862 w 4407877"/>
              <a:gd name="connsiteY104" fmla="*/ 996268 h 1816883"/>
              <a:gd name="connsiteX105" fmla="*/ 1875693 w 4407877"/>
              <a:gd name="connsiteY105" fmla="*/ 961099 h 1816883"/>
              <a:gd name="connsiteX106" fmla="*/ 1770185 w 4407877"/>
              <a:gd name="connsiteY106" fmla="*/ 902483 h 1816883"/>
              <a:gd name="connsiteX107" fmla="*/ 1735016 w 4407877"/>
              <a:gd name="connsiteY107" fmla="*/ 879037 h 1816883"/>
              <a:gd name="connsiteX108" fmla="*/ 1664677 w 4407877"/>
              <a:gd name="connsiteY108" fmla="*/ 855591 h 1816883"/>
              <a:gd name="connsiteX109" fmla="*/ 1629508 w 4407877"/>
              <a:gd name="connsiteY109" fmla="*/ 843868 h 1816883"/>
              <a:gd name="connsiteX110" fmla="*/ 1594339 w 4407877"/>
              <a:gd name="connsiteY110" fmla="*/ 820422 h 1816883"/>
              <a:gd name="connsiteX111" fmla="*/ 1559170 w 4407877"/>
              <a:gd name="connsiteY111" fmla="*/ 808699 h 1816883"/>
              <a:gd name="connsiteX112" fmla="*/ 1488831 w 4407877"/>
              <a:gd name="connsiteY112" fmla="*/ 761807 h 1816883"/>
              <a:gd name="connsiteX113" fmla="*/ 1418493 w 4407877"/>
              <a:gd name="connsiteY113" fmla="*/ 714914 h 1816883"/>
              <a:gd name="connsiteX114" fmla="*/ 1348154 w 4407877"/>
              <a:gd name="connsiteY114" fmla="*/ 668022 h 1816883"/>
              <a:gd name="connsiteX115" fmla="*/ 1312985 w 4407877"/>
              <a:gd name="connsiteY115" fmla="*/ 656299 h 1816883"/>
              <a:gd name="connsiteX116" fmla="*/ 1230924 w 4407877"/>
              <a:gd name="connsiteY116" fmla="*/ 597683 h 1816883"/>
              <a:gd name="connsiteX117" fmla="*/ 1195754 w 4407877"/>
              <a:gd name="connsiteY117" fmla="*/ 585960 h 1816883"/>
              <a:gd name="connsiteX118" fmla="*/ 1160585 w 4407877"/>
              <a:gd name="connsiteY118" fmla="*/ 562514 h 1816883"/>
              <a:gd name="connsiteX119" fmla="*/ 1066800 w 4407877"/>
              <a:gd name="connsiteY119" fmla="*/ 515622 h 1816883"/>
              <a:gd name="connsiteX120" fmla="*/ 1031631 w 4407877"/>
              <a:gd name="connsiteY120" fmla="*/ 492176 h 1816883"/>
              <a:gd name="connsiteX121" fmla="*/ 996462 w 4407877"/>
              <a:gd name="connsiteY121" fmla="*/ 480453 h 1816883"/>
              <a:gd name="connsiteX122" fmla="*/ 961293 w 4407877"/>
              <a:gd name="connsiteY122" fmla="*/ 457007 h 1816883"/>
              <a:gd name="connsiteX123" fmla="*/ 855785 w 4407877"/>
              <a:gd name="connsiteY123" fmla="*/ 421837 h 1816883"/>
              <a:gd name="connsiteX124" fmla="*/ 820616 w 4407877"/>
              <a:gd name="connsiteY124" fmla="*/ 410114 h 1816883"/>
              <a:gd name="connsiteX125" fmla="*/ 750277 w 4407877"/>
              <a:gd name="connsiteY125" fmla="*/ 374945 h 1816883"/>
              <a:gd name="connsiteX126" fmla="*/ 691662 w 4407877"/>
              <a:gd name="connsiteY126" fmla="*/ 363222 h 1816883"/>
              <a:gd name="connsiteX127" fmla="*/ 656493 w 4407877"/>
              <a:gd name="connsiteY127" fmla="*/ 351499 h 1816883"/>
              <a:gd name="connsiteX128" fmla="*/ 609600 w 4407877"/>
              <a:gd name="connsiteY128" fmla="*/ 339776 h 1816883"/>
              <a:gd name="connsiteX129" fmla="*/ 574431 w 4407877"/>
              <a:gd name="connsiteY129" fmla="*/ 328053 h 1816883"/>
              <a:gd name="connsiteX130" fmla="*/ 468924 w 4407877"/>
              <a:gd name="connsiteY130" fmla="*/ 304607 h 1816883"/>
              <a:gd name="connsiteX131" fmla="*/ 433754 w 4407877"/>
              <a:gd name="connsiteY131" fmla="*/ 292883 h 1816883"/>
              <a:gd name="connsiteX132" fmla="*/ 375139 w 4407877"/>
              <a:gd name="connsiteY132" fmla="*/ 281160 h 1816883"/>
              <a:gd name="connsiteX133" fmla="*/ 281354 w 4407877"/>
              <a:gd name="connsiteY133" fmla="*/ 257714 h 1816883"/>
              <a:gd name="connsiteX134" fmla="*/ 234462 w 4407877"/>
              <a:gd name="connsiteY134" fmla="*/ 245991 h 1816883"/>
              <a:gd name="connsiteX135" fmla="*/ 199293 w 4407877"/>
              <a:gd name="connsiteY135" fmla="*/ 234268 h 1816883"/>
              <a:gd name="connsiteX136" fmla="*/ 117231 w 4407877"/>
              <a:gd name="connsiteY136" fmla="*/ 222545 h 1816883"/>
              <a:gd name="connsiteX137" fmla="*/ 70339 w 4407877"/>
              <a:gd name="connsiteY137" fmla="*/ 199099 h 1816883"/>
              <a:gd name="connsiteX138" fmla="*/ 0 w 4407877"/>
              <a:gd name="connsiteY138" fmla="*/ 175653 h 1816883"/>
              <a:gd name="connsiteX139" fmla="*/ 105508 w 4407877"/>
              <a:gd name="connsiteY139" fmla="*/ 34976 h 18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407877" h="1816883">
                <a:moveTo>
                  <a:pt x="105508" y="34976"/>
                </a:moveTo>
                <a:cubicBezTo>
                  <a:pt x="175846" y="13484"/>
                  <a:pt x="316670" y="39902"/>
                  <a:pt x="422031" y="46699"/>
                </a:cubicBezTo>
                <a:cubicBezTo>
                  <a:pt x="438110" y="47736"/>
                  <a:pt x="453196" y="54927"/>
                  <a:pt x="468924" y="58422"/>
                </a:cubicBezTo>
                <a:cubicBezTo>
                  <a:pt x="488375" y="62744"/>
                  <a:pt x="507935" y="66581"/>
                  <a:pt x="527539" y="70145"/>
                </a:cubicBezTo>
                <a:cubicBezTo>
                  <a:pt x="550925" y="74397"/>
                  <a:pt x="574674" y="76712"/>
                  <a:pt x="597877" y="81868"/>
                </a:cubicBezTo>
                <a:cubicBezTo>
                  <a:pt x="609940" y="84549"/>
                  <a:pt x="621059" y="90594"/>
                  <a:pt x="633047" y="93591"/>
                </a:cubicBezTo>
                <a:cubicBezTo>
                  <a:pt x="718387" y="114926"/>
                  <a:pt x="667931" y="96133"/>
                  <a:pt x="762000" y="117037"/>
                </a:cubicBezTo>
                <a:cubicBezTo>
                  <a:pt x="774063" y="119718"/>
                  <a:pt x="785248" y="125508"/>
                  <a:pt x="797170" y="128760"/>
                </a:cubicBezTo>
                <a:cubicBezTo>
                  <a:pt x="828258" y="137239"/>
                  <a:pt x="860384" y="142017"/>
                  <a:pt x="890954" y="152207"/>
                </a:cubicBezTo>
                <a:cubicBezTo>
                  <a:pt x="902677" y="156115"/>
                  <a:pt x="914242" y="160535"/>
                  <a:pt x="926124" y="163930"/>
                </a:cubicBezTo>
                <a:cubicBezTo>
                  <a:pt x="941616" y="168356"/>
                  <a:pt x="957584" y="171023"/>
                  <a:pt x="973016" y="175653"/>
                </a:cubicBezTo>
                <a:cubicBezTo>
                  <a:pt x="996688" y="182755"/>
                  <a:pt x="1019378" y="193105"/>
                  <a:pt x="1043354" y="199099"/>
                </a:cubicBezTo>
                <a:cubicBezTo>
                  <a:pt x="1058985" y="203007"/>
                  <a:pt x="1074814" y="206192"/>
                  <a:pt x="1090247" y="210822"/>
                </a:cubicBezTo>
                <a:cubicBezTo>
                  <a:pt x="1113919" y="217924"/>
                  <a:pt x="1140021" y="220559"/>
                  <a:pt x="1160585" y="234268"/>
                </a:cubicBezTo>
                <a:cubicBezTo>
                  <a:pt x="1195907" y="257816"/>
                  <a:pt x="1200999" y="263311"/>
                  <a:pt x="1242647" y="281160"/>
                </a:cubicBezTo>
                <a:cubicBezTo>
                  <a:pt x="1254005" y="286028"/>
                  <a:pt x="1266093" y="288975"/>
                  <a:pt x="1277816" y="292883"/>
                </a:cubicBezTo>
                <a:cubicBezTo>
                  <a:pt x="1285631" y="300699"/>
                  <a:pt x="1291376" y="311387"/>
                  <a:pt x="1301262" y="316330"/>
                </a:cubicBezTo>
                <a:cubicBezTo>
                  <a:pt x="1323367" y="327383"/>
                  <a:pt x="1371600" y="339776"/>
                  <a:pt x="1371600" y="339776"/>
                </a:cubicBezTo>
                <a:cubicBezTo>
                  <a:pt x="1448672" y="416844"/>
                  <a:pt x="1303732" y="278901"/>
                  <a:pt x="1465385" y="386668"/>
                </a:cubicBezTo>
                <a:cubicBezTo>
                  <a:pt x="1528364" y="428654"/>
                  <a:pt x="1516727" y="429806"/>
                  <a:pt x="1570893" y="445283"/>
                </a:cubicBezTo>
                <a:cubicBezTo>
                  <a:pt x="1586385" y="449709"/>
                  <a:pt x="1602154" y="453099"/>
                  <a:pt x="1617785" y="457007"/>
                </a:cubicBezTo>
                <a:cubicBezTo>
                  <a:pt x="1673518" y="494162"/>
                  <a:pt x="1639587" y="475997"/>
                  <a:pt x="1723293" y="503899"/>
                </a:cubicBezTo>
                <a:lnTo>
                  <a:pt x="1758462" y="515622"/>
                </a:lnTo>
                <a:cubicBezTo>
                  <a:pt x="1770185" y="519530"/>
                  <a:pt x="1783349" y="520490"/>
                  <a:pt x="1793631" y="527345"/>
                </a:cubicBezTo>
                <a:cubicBezTo>
                  <a:pt x="1839082" y="557646"/>
                  <a:pt x="1815434" y="546336"/>
                  <a:pt x="1863970" y="562514"/>
                </a:cubicBezTo>
                <a:cubicBezTo>
                  <a:pt x="1931560" y="607574"/>
                  <a:pt x="1866355" y="568560"/>
                  <a:pt x="1934308" y="597683"/>
                </a:cubicBezTo>
                <a:cubicBezTo>
                  <a:pt x="1950371" y="604567"/>
                  <a:pt x="1965137" y="614246"/>
                  <a:pt x="1981200" y="621130"/>
                </a:cubicBezTo>
                <a:cubicBezTo>
                  <a:pt x="1992558" y="625998"/>
                  <a:pt x="2005317" y="627327"/>
                  <a:pt x="2016370" y="632853"/>
                </a:cubicBezTo>
                <a:cubicBezTo>
                  <a:pt x="2105298" y="677316"/>
                  <a:pt x="2042849" y="657599"/>
                  <a:pt x="2121877" y="691468"/>
                </a:cubicBezTo>
                <a:cubicBezTo>
                  <a:pt x="2159636" y="707650"/>
                  <a:pt x="2201349" y="710455"/>
                  <a:pt x="2239108" y="726637"/>
                </a:cubicBezTo>
                <a:cubicBezTo>
                  <a:pt x="2255171" y="733521"/>
                  <a:pt x="2269937" y="743199"/>
                  <a:pt x="2286000" y="750083"/>
                </a:cubicBezTo>
                <a:cubicBezTo>
                  <a:pt x="2297358" y="754951"/>
                  <a:pt x="2310117" y="756280"/>
                  <a:pt x="2321170" y="761807"/>
                </a:cubicBezTo>
                <a:cubicBezTo>
                  <a:pt x="2402126" y="802285"/>
                  <a:pt x="2305641" y="772579"/>
                  <a:pt x="2403231" y="796976"/>
                </a:cubicBezTo>
                <a:cubicBezTo>
                  <a:pt x="2414954" y="804791"/>
                  <a:pt x="2425208" y="815475"/>
                  <a:pt x="2438400" y="820422"/>
                </a:cubicBezTo>
                <a:cubicBezTo>
                  <a:pt x="2488735" y="839298"/>
                  <a:pt x="2518442" y="822984"/>
                  <a:pt x="2567354" y="855591"/>
                </a:cubicBezTo>
                <a:cubicBezTo>
                  <a:pt x="2579077" y="863406"/>
                  <a:pt x="2589649" y="873315"/>
                  <a:pt x="2602524" y="879037"/>
                </a:cubicBezTo>
                <a:cubicBezTo>
                  <a:pt x="2625108" y="889074"/>
                  <a:pt x="2649416" y="894667"/>
                  <a:pt x="2672862" y="902483"/>
                </a:cubicBezTo>
                <a:lnTo>
                  <a:pt x="2708031" y="914207"/>
                </a:lnTo>
                <a:lnTo>
                  <a:pt x="2743200" y="925930"/>
                </a:lnTo>
                <a:cubicBezTo>
                  <a:pt x="2771822" y="954551"/>
                  <a:pt x="2768117" y="955789"/>
                  <a:pt x="2813539" y="972822"/>
                </a:cubicBezTo>
                <a:cubicBezTo>
                  <a:pt x="2828625" y="978479"/>
                  <a:pt x="2845559" y="978348"/>
                  <a:pt x="2860431" y="984545"/>
                </a:cubicBezTo>
                <a:cubicBezTo>
                  <a:pt x="2892694" y="997988"/>
                  <a:pt x="2921058" y="1020384"/>
                  <a:pt x="2954216" y="1031437"/>
                </a:cubicBezTo>
                <a:lnTo>
                  <a:pt x="3024554" y="1054883"/>
                </a:lnTo>
                <a:cubicBezTo>
                  <a:pt x="3036277" y="1062699"/>
                  <a:pt x="3046849" y="1072608"/>
                  <a:pt x="3059724" y="1078330"/>
                </a:cubicBezTo>
                <a:cubicBezTo>
                  <a:pt x="3082308" y="1088368"/>
                  <a:pt x="3109498" y="1088067"/>
                  <a:pt x="3130062" y="1101776"/>
                </a:cubicBezTo>
                <a:cubicBezTo>
                  <a:pt x="3153508" y="1117407"/>
                  <a:pt x="3177857" y="1131761"/>
                  <a:pt x="3200400" y="1148668"/>
                </a:cubicBezTo>
                <a:cubicBezTo>
                  <a:pt x="3216031" y="1160391"/>
                  <a:pt x="3229438" y="1175902"/>
                  <a:pt x="3247293" y="1183837"/>
                </a:cubicBezTo>
                <a:cubicBezTo>
                  <a:pt x="3265501" y="1191929"/>
                  <a:pt x="3286370" y="1191652"/>
                  <a:pt x="3305908" y="1195560"/>
                </a:cubicBezTo>
                <a:cubicBezTo>
                  <a:pt x="3361641" y="1232717"/>
                  <a:pt x="3327710" y="1214551"/>
                  <a:pt x="3411416" y="1242453"/>
                </a:cubicBezTo>
                <a:cubicBezTo>
                  <a:pt x="3423139" y="1246361"/>
                  <a:pt x="3436303" y="1247321"/>
                  <a:pt x="3446585" y="1254176"/>
                </a:cubicBezTo>
                <a:cubicBezTo>
                  <a:pt x="3492036" y="1284477"/>
                  <a:pt x="3468388" y="1273167"/>
                  <a:pt x="3516924" y="1289345"/>
                </a:cubicBezTo>
                <a:cubicBezTo>
                  <a:pt x="3617713" y="1356538"/>
                  <a:pt x="3490191" y="1275979"/>
                  <a:pt x="3587262" y="1324514"/>
                </a:cubicBezTo>
                <a:cubicBezTo>
                  <a:pt x="3678164" y="1369965"/>
                  <a:pt x="3569202" y="1330217"/>
                  <a:pt x="3657600" y="1359683"/>
                </a:cubicBezTo>
                <a:cubicBezTo>
                  <a:pt x="3665416" y="1367499"/>
                  <a:pt x="3671161" y="1378187"/>
                  <a:pt x="3681047" y="1383130"/>
                </a:cubicBezTo>
                <a:cubicBezTo>
                  <a:pt x="3703152" y="1394183"/>
                  <a:pt x="3727939" y="1398761"/>
                  <a:pt x="3751385" y="1406576"/>
                </a:cubicBezTo>
                <a:lnTo>
                  <a:pt x="3786554" y="1418299"/>
                </a:lnTo>
                <a:cubicBezTo>
                  <a:pt x="3786555" y="1418299"/>
                  <a:pt x="3856892" y="1441744"/>
                  <a:pt x="3856893" y="1441745"/>
                </a:cubicBezTo>
                <a:cubicBezTo>
                  <a:pt x="3868616" y="1449560"/>
                  <a:pt x="3879460" y="1458890"/>
                  <a:pt x="3892062" y="1465191"/>
                </a:cubicBezTo>
                <a:cubicBezTo>
                  <a:pt x="3911762" y="1475041"/>
                  <a:pt x="3955343" y="1483003"/>
                  <a:pt x="3974124" y="1488637"/>
                </a:cubicBezTo>
                <a:cubicBezTo>
                  <a:pt x="3974209" y="1488662"/>
                  <a:pt x="4062005" y="1517931"/>
                  <a:pt x="4079631" y="1523807"/>
                </a:cubicBezTo>
                <a:lnTo>
                  <a:pt x="4114800" y="1535530"/>
                </a:lnTo>
                <a:lnTo>
                  <a:pt x="4149970" y="1547253"/>
                </a:lnTo>
                <a:cubicBezTo>
                  <a:pt x="4205766" y="1584450"/>
                  <a:pt x="4163213" y="1561777"/>
                  <a:pt x="4232031" y="1582422"/>
                </a:cubicBezTo>
                <a:cubicBezTo>
                  <a:pt x="4255703" y="1589524"/>
                  <a:pt x="4302370" y="1605868"/>
                  <a:pt x="4302370" y="1605868"/>
                </a:cubicBezTo>
                <a:cubicBezTo>
                  <a:pt x="4314093" y="1613683"/>
                  <a:pt x="4324937" y="1623013"/>
                  <a:pt x="4337539" y="1629314"/>
                </a:cubicBezTo>
                <a:cubicBezTo>
                  <a:pt x="4348592" y="1634840"/>
                  <a:pt x="4363059" y="1633317"/>
                  <a:pt x="4372708" y="1641037"/>
                </a:cubicBezTo>
                <a:cubicBezTo>
                  <a:pt x="4393367" y="1657564"/>
                  <a:pt x="4400154" y="1688208"/>
                  <a:pt x="4407877" y="1711376"/>
                </a:cubicBezTo>
                <a:cubicBezTo>
                  <a:pt x="4403969" y="1727007"/>
                  <a:pt x="4400580" y="1742776"/>
                  <a:pt x="4396154" y="1758268"/>
                </a:cubicBezTo>
                <a:cubicBezTo>
                  <a:pt x="4392759" y="1770150"/>
                  <a:pt x="4394486" y="1786255"/>
                  <a:pt x="4384431" y="1793437"/>
                </a:cubicBezTo>
                <a:cubicBezTo>
                  <a:pt x="4364320" y="1807802"/>
                  <a:pt x="4314093" y="1816883"/>
                  <a:pt x="4314093" y="1816883"/>
                </a:cubicBezTo>
                <a:cubicBezTo>
                  <a:pt x="4228124" y="1812975"/>
                  <a:pt x="4141990" y="1811760"/>
                  <a:pt x="4056185" y="1805160"/>
                </a:cubicBezTo>
                <a:cubicBezTo>
                  <a:pt x="4031110" y="1803231"/>
                  <a:pt x="3998651" y="1788722"/>
                  <a:pt x="3974124" y="1781714"/>
                </a:cubicBezTo>
                <a:cubicBezTo>
                  <a:pt x="3958632" y="1777288"/>
                  <a:pt x="3942723" y="1774417"/>
                  <a:pt x="3927231" y="1769991"/>
                </a:cubicBezTo>
                <a:cubicBezTo>
                  <a:pt x="3915349" y="1766596"/>
                  <a:pt x="3903984" y="1761519"/>
                  <a:pt x="3892062" y="1758268"/>
                </a:cubicBezTo>
                <a:cubicBezTo>
                  <a:pt x="3730141" y="1714108"/>
                  <a:pt x="3862716" y="1756302"/>
                  <a:pt x="3727939" y="1711376"/>
                </a:cubicBezTo>
                <a:lnTo>
                  <a:pt x="3657600" y="1687930"/>
                </a:lnTo>
                <a:lnTo>
                  <a:pt x="3622431" y="1676207"/>
                </a:lnTo>
                <a:cubicBezTo>
                  <a:pt x="3521650" y="1609017"/>
                  <a:pt x="3649156" y="1689568"/>
                  <a:pt x="3552093" y="1641037"/>
                </a:cubicBezTo>
                <a:cubicBezTo>
                  <a:pt x="3539491" y="1634736"/>
                  <a:pt x="3529799" y="1623313"/>
                  <a:pt x="3516924" y="1617591"/>
                </a:cubicBezTo>
                <a:cubicBezTo>
                  <a:pt x="3494340" y="1607554"/>
                  <a:pt x="3467149" y="1607854"/>
                  <a:pt x="3446585" y="1594145"/>
                </a:cubicBezTo>
                <a:cubicBezTo>
                  <a:pt x="3345800" y="1526955"/>
                  <a:pt x="3473313" y="1607509"/>
                  <a:pt x="3376247" y="1558976"/>
                </a:cubicBezTo>
                <a:cubicBezTo>
                  <a:pt x="3363645" y="1552675"/>
                  <a:pt x="3354027" y="1541080"/>
                  <a:pt x="3341077" y="1535530"/>
                </a:cubicBezTo>
                <a:cubicBezTo>
                  <a:pt x="3326268" y="1529183"/>
                  <a:pt x="3309677" y="1528233"/>
                  <a:pt x="3294185" y="1523807"/>
                </a:cubicBezTo>
                <a:cubicBezTo>
                  <a:pt x="3282303" y="1520412"/>
                  <a:pt x="3270898" y="1515478"/>
                  <a:pt x="3259016" y="1512083"/>
                </a:cubicBezTo>
                <a:cubicBezTo>
                  <a:pt x="3243524" y="1507657"/>
                  <a:pt x="3227556" y="1504990"/>
                  <a:pt x="3212124" y="1500360"/>
                </a:cubicBezTo>
                <a:cubicBezTo>
                  <a:pt x="3188452" y="1493258"/>
                  <a:pt x="3162349" y="1490623"/>
                  <a:pt x="3141785" y="1476914"/>
                </a:cubicBezTo>
                <a:cubicBezTo>
                  <a:pt x="3096334" y="1446613"/>
                  <a:pt x="3119982" y="1457923"/>
                  <a:pt x="3071447" y="1441745"/>
                </a:cubicBezTo>
                <a:cubicBezTo>
                  <a:pt x="3063631" y="1433930"/>
                  <a:pt x="3057886" y="1423242"/>
                  <a:pt x="3048000" y="1418299"/>
                </a:cubicBezTo>
                <a:lnTo>
                  <a:pt x="2942493" y="1383130"/>
                </a:lnTo>
                <a:lnTo>
                  <a:pt x="2836985" y="1347960"/>
                </a:lnTo>
                <a:cubicBezTo>
                  <a:pt x="2825262" y="1344052"/>
                  <a:pt x="2813933" y="1338660"/>
                  <a:pt x="2801816" y="1336237"/>
                </a:cubicBezTo>
                <a:cubicBezTo>
                  <a:pt x="2782277" y="1332329"/>
                  <a:pt x="2762424" y="1329757"/>
                  <a:pt x="2743200" y="1324514"/>
                </a:cubicBezTo>
                <a:cubicBezTo>
                  <a:pt x="2719357" y="1318011"/>
                  <a:pt x="2696838" y="1307062"/>
                  <a:pt x="2672862" y="1301068"/>
                </a:cubicBezTo>
                <a:cubicBezTo>
                  <a:pt x="2641600" y="1293253"/>
                  <a:pt x="2609647" y="1287812"/>
                  <a:pt x="2579077" y="1277622"/>
                </a:cubicBezTo>
                <a:cubicBezTo>
                  <a:pt x="2555631" y="1269807"/>
                  <a:pt x="2529303" y="1267885"/>
                  <a:pt x="2508739" y="1254176"/>
                </a:cubicBezTo>
                <a:cubicBezTo>
                  <a:pt x="2497016" y="1246361"/>
                  <a:pt x="2486445" y="1236452"/>
                  <a:pt x="2473570" y="1230730"/>
                </a:cubicBezTo>
                <a:cubicBezTo>
                  <a:pt x="2450985" y="1220692"/>
                  <a:pt x="2426677" y="1215099"/>
                  <a:pt x="2403231" y="1207283"/>
                </a:cubicBezTo>
                <a:cubicBezTo>
                  <a:pt x="2352781" y="1190466"/>
                  <a:pt x="2380045" y="1198556"/>
                  <a:pt x="2321170" y="1183837"/>
                </a:cubicBezTo>
                <a:cubicBezTo>
                  <a:pt x="2220372" y="1116640"/>
                  <a:pt x="2347908" y="1197206"/>
                  <a:pt x="2250831" y="1148668"/>
                </a:cubicBezTo>
                <a:cubicBezTo>
                  <a:pt x="2238229" y="1142367"/>
                  <a:pt x="2228612" y="1130772"/>
                  <a:pt x="2215662" y="1125222"/>
                </a:cubicBezTo>
                <a:cubicBezTo>
                  <a:pt x="2169790" y="1105563"/>
                  <a:pt x="2145711" y="1121573"/>
                  <a:pt x="2098431" y="1090053"/>
                </a:cubicBezTo>
                <a:cubicBezTo>
                  <a:pt x="2063114" y="1066508"/>
                  <a:pt x="2058012" y="1061007"/>
                  <a:pt x="2016370" y="1043160"/>
                </a:cubicBezTo>
                <a:cubicBezTo>
                  <a:pt x="2005012" y="1038292"/>
                  <a:pt x="1992923" y="1035345"/>
                  <a:pt x="1981200" y="1031437"/>
                </a:cubicBezTo>
                <a:cubicBezTo>
                  <a:pt x="1969477" y="1023622"/>
                  <a:pt x="1958633" y="1014292"/>
                  <a:pt x="1946031" y="1007991"/>
                </a:cubicBezTo>
                <a:cubicBezTo>
                  <a:pt x="1934978" y="1002465"/>
                  <a:pt x="1921144" y="1003123"/>
                  <a:pt x="1910862" y="996268"/>
                </a:cubicBezTo>
                <a:cubicBezTo>
                  <a:pt x="1897068" y="987072"/>
                  <a:pt x="1888780" y="971277"/>
                  <a:pt x="1875693" y="961099"/>
                </a:cubicBezTo>
                <a:cubicBezTo>
                  <a:pt x="1742630" y="857606"/>
                  <a:pt x="1855084" y="944934"/>
                  <a:pt x="1770185" y="902483"/>
                </a:cubicBezTo>
                <a:cubicBezTo>
                  <a:pt x="1757583" y="896182"/>
                  <a:pt x="1747891" y="884759"/>
                  <a:pt x="1735016" y="879037"/>
                </a:cubicBezTo>
                <a:cubicBezTo>
                  <a:pt x="1712432" y="869000"/>
                  <a:pt x="1688123" y="863406"/>
                  <a:pt x="1664677" y="855591"/>
                </a:cubicBezTo>
                <a:cubicBezTo>
                  <a:pt x="1652954" y="851683"/>
                  <a:pt x="1639790" y="850723"/>
                  <a:pt x="1629508" y="843868"/>
                </a:cubicBezTo>
                <a:cubicBezTo>
                  <a:pt x="1617785" y="836053"/>
                  <a:pt x="1606941" y="826723"/>
                  <a:pt x="1594339" y="820422"/>
                </a:cubicBezTo>
                <a:cubicBezTo>
                  <a:pt x="1583286" y="814896"/>
                  <a:pt x="1569972" y="814700"/>
                  <a:pt x="1559170" y="808699"/>
                </a:cubicBezTo>
                <a:cubicBezTo>
                  <a:pt x="1534537" y="795014"/>
                  <a:pt x="1512277" y="777438"/>
                  <a:pt x="1488831" y="761807"/>
                </a:cubicBezTo>
                <a:lnTo>
                  <a:pt x="1418493" y="714914"/>
                </a:lnTo>
                <a:lnTo>
                  <a:pt x="1348154" y="668022"/>
                </a:lnTo>
                <a:cubicBezTo>
                  <a:pt x="1336431" y="664114"/>
                  <a:pt x="1324038" y="661825"/>
                  <a:pt x="1312985" y="656299"/>
                </a:cubicBezTo>
                <a:cubicBezTo>
                  <a:pt x="1276688" y="638151"/>
                  <a:pt x="1268107" y="618930"/>
                  <a:pt x="1230924" y="597683"/>
                </a:cubicBezTo>
                <a:cubicBezTo>
                  <a:pt x="1220195" y="591552"/>
                  <a:pt x="1207477" y="589868"/>
                  <a:pt x="1195754" y="585960"/>
                </a:cubicBezTo>
                <a:cubicBezTo>
                  <a:pt x="1184031" y="578145"/>
                  <a:pt x="1172954" y="569261"/>
                  <a:pt x="1160585" y="562514"/>
                </a:cubicBezTo>
                <a:cubicBezTo>
                  <a:pt x="1129901" y="545777"/>
                  <a:pt x="1095881" y="535010"/>
                  <a:pt x="1066800" y="515622"/>
                </a:cubicBezTo>
                <a:cubicBezTo>
                  <a:pt x="1055077" y="507807"/>
                  <a:pt x="1044233" y="498477"/>
                  <a:pt x="1031631" y="492176"/>
                </a:cubicBezTo>
                <a:cubicBezTo>
                  <a:pt x="1020578" y="486650"/>
                  <a:pt x="1007515" y="485979"/>
                  <a:pt x="996462" y="480453"/>
                </a:cubicBezTo>
                <a:cubicBezTo>
                  <a:pt x="983860" y="474152"/>
                  <a:pt x="974168" y="462729"/>
                  <a:pt x="961293" y="457007"/>
                </a:cubicBezTo>
                <a:cubicBezTo>
                  <a:pt x="961286" y="457004"/>
                  <a:pt x="873374" y="427700"/>
                  <a:pt x="855785" y="421837"/>
                </a:cubicBezTo>
                <a:cubicBezTo>
                  <a:pt x="844062" y="417929"/>
                  <a:pt x="830898" y="416969"/>
                  <a:pt x="820616" y="410114"/>
                </a:cubicBezTo>
                <a:cubicBezTo>
                  <a:pt x="786232" y="387191"/>
                  <a:pt x="789107" y="384652"/>
                  <a:pt x="750277" y="374945"/>
                </a:cubicBezTo>
                <a:cubicBezTo>
                  <a:pt x="730947" y="370112"/>
                  <a:pt x="710992" y="368055"/>
                  <a:pt x="691662" y="363222"/>
                </a:cubicBezTo>
                <a:cubicBezTo>
                  <a:pt x="679674" y="360225"/>
                  <a:pt x="668375" y="354894"/>
                  <a:pt x="656493" y="351499"/>
                </a:cubicBezTo>
                <a:cubicBezTo>
                  <a:pt x="641001" y="347073"/>
                  <a:pt x="625092" y="344202"/>
                  <a:pt x="609600" y="339776"/>
                </a:cubicBezTo>
                <a:cubicBezTo>
                  <a:pt x="597718" y="336381"/>
                  <a:pt x="586419" y="331050"/>
                  <a:pt x="574431" y="328053"/>
                </a:cubicBezTo>
                <a:cubicBezTo>
                  <a:pt x="477760" y="303885"/>
                  <a:pt x="553144" y="328671"/>
                  <a:pt x="468924" y="304607"/>
                </a:cubicBezTo>
                <a:cubicBezTo>
                  <a:pt x="457042" y="301212"/>
                  <a:pt x="445743" y="295880"/>
                  <a:pt x="433754" y="292883"/>
                </a:cubicBezTo>
                <a:cubicBezTo>
                  <a:pt x="414424" y="288050"/>
                  <a:pt x="394554" y="285640"/>
                  <a:pt x="375139" y="281160"/>
                </a:cubicBezTo>
                <a:cubicBezTo>
                  <a:pt x="343740" y="273914"/>
                  <a:pt x="312616" y="265529"/>
                  <a:pt x="281354" y="257714"/>
                </a:cubicBezTo>
                <a:cubicBezTo>
                  <a:pt x="265723" y="253806"/>
                  <a:pt x="249747" y="251086"/>
                  <a:pt x="234462" y="245991"/>
                </a:cubicBezTo>
                <a:cubicBezTo>
                  <a:pt x="222739" y="242083"/>
                  <a:pt x="211410" y="236691"/>
                  <a:pt x="199293" y="234268"/>
                </a:cubicBezTo>
                <a:cubicBezTo>
                  <a:pt x="172198" y="228849"/>
                  <a:pt x="144585" y="226453"/>
                  <a:pt x="117231" y="222545"/>
                </a:cubicBezTo>
                <a:cubicBezTo>
                  <a:pt x="101600" y="214730"/>
                  <a:pt x="86565" y="205589"/>
                  <a:pt x="70339" y="199099"/>
                </a:cubicBezTo>
                <a:cubicBezTo>
                  <a:pt x="47392" y="189920"/>
                  <a:pt x="0" y="175653"/>
                  <a:pt x="0" y="175653"/>
                </a:cubicBezTo>
                <a:cubicBezTo>
                  <a:pt x="15970" y="0"/>
                  <a:pt x="35170" y="56468"/>
                  <a:pt x="105508" y="34976"/>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spcBef>
                <a:spcPct val="20000"/>
              </a:spcBef>
              <a:buClr>
                <a:schemeClr val="tx1"/>
              </a:buClr>
              <a:buSzPct val="75000"/>
              <a:buFont typeface="Wingdings" pitchFamily="2" charset="2"/>
              <a:buNone/>
              <a:defRPr/>
            </a:pPr>
            <a:endParaRPr lang="en-US" sz="1600" b="1">
              <a:solidFill>
                <a:schemeClr val="tx1"/>
              </a:solidFill>
            </a:endParaRPr>
          </a:p>
        </p:txBody>
      </p:sp>
      <p:sp>
        <p:nvSpPr>
          <p:cNvPr id="12291" name="Rectangle 7"/>
          <p:cNvSpPr>
            <a:spLocks noChangeArrowheads="1"/>
          </p:cNvSpPr>
          <p:nvPr/>
        </p:nvSpPr>
        <p:spPr bwMode="auto">
          <a:xfrm>
            <a:off x="762000" y="1676400"/>
            <a:ext cx="70866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None/>
            </a:pPr>
            <a:endParaRPr lang="en-US" altLang="en-US" b="1"/>
          </a:p>
        </p:txBody>
      </p:sp>
      <p:sp>
        <p:nvSpPr>
          <p:cNvPr id="100" name="Rectangle 2"/>
          <p:cNvSpPr txBox="1">
            <a:spLocks noChangeArrowheads="1"/>
          </p:cNvSpPr>
          <p:nvPr/>
        </p:nvSpPr>
        <p:spPr bwMode="auto">
          <a:xfrm>
            <a:off x="119380" y="45720"/>
            <a:ext cx="8978900" cy="762000"/>
          </a:xfrm>
          <a:prstGeom prst="rect">
            <a:avLst/>
          </a:prstGeom>
          <a:noFill/>
          <a:ln>
            <a:noFill/>
            <a:headEnd/>
            <a:tailEnd/>
          </a:ln>
        </p:spPr>
        <p:style>
          <a:lnRef idx="3">
            <a:schemeClr val="lt1"/>
          </a:lnRef>
          <a:fillRef idx="1">
            <a:schemeClr val="accent6"/>
          </a:fillRef>
          <a:effectRef idx="1">
            <a:schemeClr val="accent6"/>
          </a:effectRef>
          <a:fontRef idx="minor">
            <a:schemeClr val="lt1"/>
          </a:fontRef>
        </p:style>
        <p:txBody>
          <a:bodyPr anchor="ctr"/>
          <a:lstStyle/>
          <a:p>
            <a:pPr algn="just">
              <a:lnSpc>
                <a:spcPct val="90000"/>
              </a:lnSpc>
              <a:buFont typeface="Wingdings" pitchFamily="2" charset="2"/>
              <a:buNone/>
              <a:defRPr/>
            </a:pPr>
            <a:r>
              <a:rPr lang="en-US" sz="3200" b="1" kern="0" dirty="0">
                <a:solidFill>
                  <a:srgbClr val="002060"/>
                </a:solidFill>
                <a:latin typeface="Cambria" panose="02040503050406030204" pitchFamily="18" charset="0"/>
                <a:ea typeface="+mj-ea"/>
                <a:cs typeface="+mj-cs"/>
              </a:rPr>
              <a:t>Processes and GHG emission pathways in reservoirs</a:t>
            </a:r>
          </a:p>
        </p:txBody>
      </p:sp>
      <p:sp>
        <p:nvSpPr>
          <p:cNvPr id="85" name="Freeform 16"/>
          <p:cNvSpPr>
            <a:spLocks/>
          </p:cNvSpPr>
          <p:nvPr/>
        </p:nvSpPr>
        <p:spPr bwMode="auto">
          <a:xfrm>
            <a:off x="2222500" y="2667000"/>
            <a:ext cx="6400800" cy="2057400"/>
          </a:xfrm>
          <a:custGeom>
            <a:avLst/>
            <a:gdLst>
              <a:gd name="T0" fmla="*/ 0 w 5002"/>
              <a:gd name="T1" fmla="*/ 2147483647 h 1724"/>
              <a:gd name="T2" fmla="*/ 0 w 5002"/>
              <a:gd name="T3" fmla="*/ 2147483647 h 1724"/>
              <a:gd name="T4" fmla="*/ 2147483647 w 5002"/>
              <a:gd name="T5" fmla="*/ 2147483647 h 1724"/>
              <a:gd name="T6" fmla="*/ 2147483647 w 5002"/>
              <a:gd name="T7" fmla="*/ 2147483647 h 1724"/>
              <a:gd name="T8" fmla="*/ 2147483647 w 5002"/>
              <a:gd name="T9" fmla="*/ 2147483647 h 1724"/>
              <a:gd name="T10" fmla="*/ 2147483647 w 5002"/>
              <a:gd name="T11" fmla="*/ 2147483647 h 1724"/>
              <a:gd name="T12" fmla="*/ 2147483647 w 5002"/>
              <a:gd name="T13" fmla="*/ 2147483647 h 1724"/>
              <a:gd name="T14" fmla="*/ 2147483647 w 5002"/>
              <a:gd name="T15" fmla="*/ 2147483647 h 1724"/>
              <a:gd name="T16" fmla="*/ 2147483647 w 5002"/>
              <a:gd name="T17" fmla="*/ 2147483647 h 1724"/>
              <a:gd name="T18" fmla="*/ 2147483647 w 5002"/>
              <a:gd name="T19" fmla="*/ 2147483647 h 1724"/>
              <a:gd name="T20" fmla="*/ 2147483647 w 5002"/>
              <a:gd name="T21" fmla="*/ 2147483647 h 1724"/>
              <a:gd name="T22" fmla="*/ 2147483647 w 5002"/>
              <a:gd name="T23" fmla="*/ 2147483647 h 1724"/>
              <a:gd name="T24" fmla="*/ 2147483647 w 5002"/>
              <a:gd name="T25" fmla="*/ 0 h 1724"/>
              <a:gd name="T26" fmla="*/ 2147483647 w 5002"/>
              <a:gd name="T27" fmla="*/ 0 h 1724"/>
              <a:gd name="T28" fmla="*/ 0 w 5002"/>
              <a:gd name="T29" fmla="*/ 2147483647 h 17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02"/>
              <a:gd name="T46" fmla="*/ 0 h 1724"/>
              <a:gd name="T47" fmla="*/ 5002 w 5002"/>
              <a:gd name="T48" fmla="*/ 1724 h 17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02" h="1724">
                <a:moveTo>
                  <a:pt x="0" y="3"/>
                </a:moveTo>
                <a:lnTo>
                  <a:pt x="0" y="246"/>
                </a:lnTo>
                <a:lnTo>
                  <a:pt x="231" y="254"/>
                </a:lnTo>
                <a:lnTo>
                  <a:pt x="573" y="371"/>
                </a:lnTo>
                <a:lnTo>
                  <a:pt x="1111" y="788"/>
                </a:lnTo>
                <a:lnTo>
                  <a:pt x="2307" y="1428"/>
                </a:lnTo>
                <a:lnTo>
                  <a:pt x="3255" y="1674"/>
                </a:lnTo>
                <a:lnTo>
                  <a:pt x="5002" y="1724"/>
                </a:lnTo>
                <a:lnTo>
                  <a:pt x="4978" y="1474"/>
                </a:lnTo>
                <a:lnTo>
                  <a:pt x="3580" y="1425"/>
                </a:lnTo>
                <a:lnTo>
                  <a:pt x="3540" y="1130"/>
                </a:lnTo>
                <a:lnTo>
                  <a:pt x="3398" y="1100"/>
                </a:lnTo>
                <a:lnTo>
                  <a:pt x="3405" y="0"/>
                </a:lnTo>
                <a:lnTo>
                  <a:pt x="263" y="0"/>
                </a:lnTo>
                <a:lnTo>
                  <a:pt x="0" y="3"/>
                </a:lnTo>
                <a:close/>
              </a:path>
            </a:pathLst>
          </a:custGeom>
          <a:gradFill>
            <a:gsLst>
              <a:gs pos="0">
                <a:srgbClr val="5E9EFF"/>
              </a:gs>
              <a:gs pos="39999">
                <a:srgbClr val="85C2FF"/>
              </a:gs>
              <a:gs pos="70000">
                <a:srgbClr val="C4D6EB"/>
              </a:gs>
              <a:gs pos="100000">
                <a:srgbClr val="FFEBFA"/>
              </a:gs>
            </a:gsLst>
            <a:lin ang="16200000" scaled="0"/>
          </a:gradFill>
          <a:ln w="9525">
            <a:solidFill>
              <a:schemeClr val="tx1"/>
            </a:solidFill>
            <a:round/>
            <a:headEnd/>
            <a:tailEnd/>
          </a:ln>
          <a:effectLst>
            <a:outerShdw blurRad="50800" dist="50800" dir="5400000" algn="ctr" rotWithShape="0">
              <a:schemeClr val="accent1">
                <a:lumMod val="40000"/>
                <a:lumOff val="60000"/>
              </a:schemeClr>
            </a:outerShdw>
          </a:effectLst>
        </p:spPr>
        <p:txBody>
          <a:bodyPr lIns="91420" tIns="45710" rIns="91420" bIns="45710"/>
          <a:lstStyle/>
          <a:p>
            <a:pPr>
              <a:spcBef>
                <a:spcPct val="20000"/>
              </a:spcBef>
              <a:buClr>
                <a:schemeClr val="tx1"/>
              </a:buClr>
              <a:buSzPct val="75000"/>
              <a:buFont typeface="Wingdings" pitchFamily="2" charset="2"/>
              <a:buNone/>
              <a:defRPr/>
            </a:pPr>
            <a:endParaRPr lang="en-US" sz="1600" b="1">
              <a:solidFill>
                <a:schemeClr val="tx1"/>
              </a:solidFill>
              <a:latin typeface="+mn-lt"/>
              <a:cs typeface="+mn-cs"/>
            </a:endParaRPr>
          </a:p>
        </p:txBody>
      </p:sp>
      <p:sp>
        <p:nvSpPr>
          <p:cNvPr id="94" name="Rectangle 17"/>
          <p:cNvSpPr>
            <a:spLocks noChangeArrowheads="1"/>
          </p:cNvSpPr>
          <p:nvPr/>
        </p:nvSpPr>
        <p:spPr bwMode="auto">
          <a:xfrm>
            <a:off x="6489700" y="2590800"/>
            <a:ext cx="190500" cy="1447800"/>
          </a:xfrm>
          <a:prstGeom prst="rect">
            <a:avLst/>
          </a:prstGeom>
          <a:solidFill>
            <a:schemeClr val="tx1"/>
          </a:solidFill>
          <a:ln w="9525">
            <a:solidFill>
              <a:schemeClr val="tx1"/>
            </a:solidFill>
            <a:miter lim="800000"/>
            <a:headEnd/>
            <a:tailEnd/>
          </a:ln>
        </p:spPr>
        <p:txBody>
          <a:bodyPr wrap="none" lIns="110712" tIns="55356" rIns="110712" bIns="55356" anchor="ctr"/>
          <a:lstStyle/>
          <a:p>
            <a:pPr defTabSz="1106473">
              <a:spcBef>
                <a:spcPct val="20000"/>
              </a:spcBef>
              <a:buClr>
                <a:schemeClr val="tx1"/>
              </a:buClr>
              <a:buSzPct val="75000"/>
              <a:buFont typeface="Wingdings" pitchFamily="2" charset="2"/>
              <a:buNone/>
              <a:defRPr/>
            </a:pPr>
            <a:endParaRPr lang="en-US" sz="1600" b="1">
              <a:solidFill>
                <a:schemeClr val="tx1"/>
              </a:solidFill>
              <a:latin typeface="+mn-lt"/>
              <a:cs typeface="+mn-cs"/>
            </a:endParaRPr>
          </a:p>
        </p:txBody>
      </p:sp>
      <p:sp>
        <p:nvSpPr>
          <p:cNvPr id="101" name="Rectangle 20"/>
          <p:cNvSpPr>
            <a:spLocks noChangeArrowheads="1"/>
          </p:cNvSpPr>
          <p:nvPr/>
        </p:nvSpPr>
        <p:spPr bwMode="auto">
          <a:xfrm>
            <a:off x="6489700" y="4197350"/>
            <a:ext cx="190500" cy="679450"/>
          </a:xfrm>
          <a:prstGeom prst="rect">
            <a:avLst/>
          </a:prstGeom>
          <a:solidFill>
            <a:schemeClr val="tx1"/>
          </a:solidFill>
          <a:ln w="9525">
            <a:solidFill>
              <a:schemeClr val="tx1"/>
            </a:solidFill>
            <a:miter lim="800000"/>
            <a:headEnd/>
            <a:tailEnd/>
          </a:ln>
        </p:spPr>
        <p:txBody>
          <a:bodyPr wrap="none" lIns="110712" tIns="55356" rIns="110712" bIns="55356" anchor="ctr"/>
          <a:lstStyle/>
          <a:p>
            <a:pPr defTabSz="1106473">
              <a:spcBef>
                <a:spcPct val="20000"/>
              </a:spcBef>
              <a:buClr>
                <a:schemeClr val="tx1"/>
              </a:buClr>
              <a:buSzPct val="75000"/>
              <a:buFont typeface="Wingdings" pitchFamily="2" charset="2"/>
              <a:buNone/>
              <a:defRPr/>
            </a:pPr>
            <a:endParaRPr lang="en-US" sz="1600" b="1">
              <a:solidFill>
                <a:schemeClr val="tx1"/>
              </a:solidFill>
              <a:latin typeface="+mn-lt"/>
              <a:cs typeface="+mn-cs"/>
            </a:endParaRPr>
          </a:p>
        </p:txBody>
      </p:sp>
      <p:sp>
        <p:nvSpPr>
          <p:cNvPr id="103" name="Text Box 59"/>
          <p:cNvSpPr txBox="1">
            <a:spLocks noChangeArrowheads="1"/>
          </p:cNvSpPr>
          <p:nvPr/>
        </p:nvSpPr>
        <p:spPr bwMode="auto">
          <a:xfrm>
            <a:off x="3352800" y="1600200"/>
            <a:ext cx="1511300" cy="615950"/>
          </a:xfrm>
          <a:prstGeom prst="rect">
            <a:avLst/>
          </a:prstGeom>
          <a:no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1. Bubbling/ Ebullition </a:t>
            </a:r>
          </a:p>
        </p:txBody>
      </p:sp>
      <p:sp>
        <p:nvSpPr>
          <p:cNvPr id="104" name="Text Box 87"/>
          <p:cNvSpPr txBox="1">
            <a:spLocks noChangeArrowheads="1"/>
          </p:cNvSpPr>
          <p:nvPr/>
        </p:nvSpPr>
        <p:spPr bwMode="auto">
          <a:xfrm>
            <a:off x="6781800" y="3211513"/>
            <a:ext cx="1587500" cy="369887"/>
          </a:xfrm>
          <a:prstGeom prst="rect">
            <a:avLst/>
          </a:prstGeom>
          <a:no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4. Degassing</a:t>
            </a:r>
          </a:p>
        </p:txBody>
      </p:sp>
      <p:sp>
        <p:nvSpPr>
          <p:cNvPr id="105" name="TextBox 88"/>
          <p:cNvSpPr txBox="1">
            <a:spLocks noChangeArrowheads="1"/>
          </p:cNvSpPr>
          <p:nvPr/>
        </p:nvSpPr>
        <p:spPr bwMode="auto">
          <a:xfrm>
            <a:off x="1295400" y="1600200"/>
            <a:ext cx="1582738" cy="376238"/>
          </a:xfrm>
          <a:prstGeom prst="rect">
            <a:avLst/>
          </a:prstGeom>
          <a:noFill/>
          <a:ln w="9525">
            <a:noFill/>
            <a:miter lim="800000"/>
            <a:headEnd/>
            <a:tailEnd/>
          </a:ln>
        </p:spPr>
        <p:txBody>
          <a:bodyPr wrap="none" lIns="128016" tIns="64008" rIns="128016" bIns="64008">
            <a:spAutoFit/>
          </a:bodyPr>
          <a:lstStyle/>
          <a:p>
            <a:pPr marL="479425" indent="-479425">
              <a:spcBef>
                <a:spcPct val="20000"/>
              </a:spcBef>
              <a:buClr>
                <a:schemeClr val="tx1"/>
              </a:buClr>
              <a:buSzPct val="75000"/>
              <a:buFont typeface="Wingdings" pitchFamily="2" charset="2"/>
              <a:buNone/>
              <a:defRPr/>
            </a:pPr>
            <a:r>
              <a:rPr lang="en-US" sz="1600" b="1" dirty="0">
                <a:solidFill>
                  <a:schemeClr val="tx1"/>
                </a:solidFill>
                <a:latin typeface="+mn-lt"/>
              </a:rPr>
              <a:t>3. Drawdown </a:t>
            </a:r>
          </a:p>
        </p:txBody>
      </p:sp>
      <p:sp>
        <p:nvSpPr>
          <p:cNvPr id="108" name="Text Box 74"/>
          <p:cNvSpPr txBox="1">
            <a:spLocks noChangeArrowheads="1"/>
          </p:cNvSpPr>
          <p:nvPr/>
        </p:nvSpPr>
        <p:spPr bwMode="auto">
          <a:xfrm>
            <a:off x="7772400" y="4038600"/>
            <a:ext cx="1447800" cy="369888"/>
          </a:xfrm>
          <a:prstGeom prst="rect">
            <a:avLst/>
          </a:prstGeom>
          <a:no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5. Diffusion</a:t>
            </a:r>
          </a:p>
        </p:txBody>
      </p:sp>
      <p:sp>
        <p:nvSpPr>
          <p:cNvPr id="109" name="Text Box 74"/>
          <p:cNvSpPr txBox="1">
            <a:spLocks noChangeArrowheads="1"/>
          </p:cNvSpPr>
          <p:nvPr/>
        </p:nvSpPr>
        <p:spPr bwMode="auto">
          <a:xfrm>
            <a:off x="5165725" y="1600200"/>
            <a:ext cx="1387475" cy="369888"/>
          </a:xfrm>
          <a:prstGeom prst="rect">
            <a:avLst/>
          </a:prstGeom>
          <a:no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2. Diffusion</a:t>
            </a:r>
          </a:p>
        </p:txBody>
      </p:sp>
      <p:sp>
        <p:nvSpPr>
          <p:cNvPr id="110" name="Freeform 109"/>
          <p:cNvSpPr/>
          <p:nvPr/>
        </p:nvSpPr>
        <p:spPr>
          <a:xfrm rot="3300000" flipH="1">
            <a:off x="6641306" y="3883819"/>
            <a:ext cx="504825" cy="261938"/>
          </a:xfrm>
          <a:custGeom>
            <a:avLst/>
            <a:gdLst>
              <a:gd name="connsiteX0" fmla="*/ 2116667 w 4414763"/>
              <a:gd name="connsiteY0" fmla="*/ 1872343 h 3360058"/>
              <a:gd name="connsiteX1" fmla="*/ 2232781 w 4414763"/>
              <a:gd name="connsiteY1" fmla="*/ 2206172 h 3360058"/>
              <a:gd name="connsiteX2" fmla="*/ 2479524 w 4414763"/>
              <a:gd name="connsiteY2" fmla="*/ 2322286 h 3360058"/>
              <a:gd name="connsiteX3" fmla="*/ 2856896 w 4414763"/>
              <a:gd name="connsiteY3" fmla="*/ 2351315 h 3360058"/>
              <a:gd name="connsiteX4" fmla="*/ 3263296 w 4414763"/>
              <a:gd name="connsiteY4" fmla="*/ 2148115 h 3360058"/>
              <a:gd name="connsiteX5" fmla="*/ 3422953 w 4414763"/>
              <a:gd name="connsiteY5" fmla="*/ 1654629 h 3360058"/>
              <a:gd name="connsiteX6" fmla="*/ 3321353 w 4414763"/>
              <a:gd name="connsiteY6" fmla="*/ 1320801 h 3360058"/>
              <a:gd name="connsiteX7" fmla="*/ 2987524 w 4414763"/>
              <a:gd name="connsiteY7" fmla="*/ 1074058 h 3360058"/>
              <a:gd name="connsiteX8" fmla="*/ 2639181 w 4414763"/>
              <a:gd name="connsiteY8" fmla="*/ 928915 h 3360058"/>
              <a:gd name="connsiteX9" fmla="*/ 2029581 w 4414763"/>
              <a:gd name="connsiteY9" fmla="*/ 899886 h 3360058"/>
              <a:gd name="connsiteX10" fmla="*/ 1478039 w 4414763"/>
              <a:gd name="connsiteY10" fmla="*/ 1088572 h 3360058"/>
              <a:gd name="connsiteX11" fmla="*/ 1318381 w 4414763"/>
              <a:gd name="connsiteY11" fmla="*/ 1320801 h 3360058"/>
              <a:gd name="connsiteX12" fmla="*/ 1144210 w 4414763"/>
              <a:gd name="connsiteY12" fmla="*/ 1611086 h 3360058"/>
              <a:gd name="connsiteX13" fmla="*/ 1057124 w 4414763"/>
              <a:gd name="connsiteY13" fmla="*/ 1959429 h 3360058"/>
              <a:gd name="connsiteX14" fmla="*/ 1129696 w 4414763"/>
              <a:gd name="connsiteY14" fmla="*/ 2293258 h 3360058"/>
              <a:gd name="connsiteX15" fmla="*/ 1303867 w 4414763"/>
              <a:gd name="connsiteY15" fmla="*/ 2786743 h 3360058"/>
              <a:gd name="connsiteX16" fmla="*/ 1681239 w 4414763"/>
              <a:gd name="connsiteY16" fmla="*/ 3077029 h 3360058"/>
              <a:gd name="connsiteX17" fmla="*/ 1913467 w 4414763"/>
              <a:gd name="connsiteY17" fmla="*/ 3164115 h 3360058"/>
              <a:gd name="connsiteX18" fmla="*/ 2697239 w 4414763"/>
              <a:gd name="connsiteY18" fmla="*/ 3352801 h 3360058"/>
              <a:gd name="connsiteX19" fmla="*/ 3568096 w 4414763"/>
              <a:gd name="connsiteY19" fmla="*/ 3207658 h 3360058"/>
              <a:gd name="connsiteX20" fmla="*/ 4279296 w 4414763"/>
              <a:gd name="connsiteY20" fmla="*/ 2438401 h 3360058"/>
              <a:gd name="connsiteX21" fmla="*/ 4380896 w 4414763"/>
              <a:gd name="connsiteY21" fmla="*/ 1683658 h 3360058"/>
              <a:gd name="connsiteX22" fmla="*/ 4206724 w 4414763"/>
              <a:gd name="connsiteY22" fmla="*/ 1016001 h 3360058"/>
              <a:gd name="connsiteX23" fmla="*/ 3727753 w 4414763"/>
              <a:gd name="connsiteY23" fmla="*/ 508001 h 3360058"/>
              <a:gd name="connsiteX24" fmla="*/ 2653696 w 4414763"/>
              <a:gd name="connsiteY24" fmla="*/ 29029 h 3360058"/>
              <a:gd name="connsiteX25" fmla="*/ 1158724 w 4414763"/>
              <a:gd name="connsiteY25" fmla="*/ 333829 h 3360058"/>
              <a:gd name="connsiteX26" fmla="*/ 520096 w 4414763"/>
              <a:gd name="connsiteY26" fmla="*/ 899886 h 3360058"/>
              <a:gd name="connsiteX27" fmla="*/ 113696 w 4414763"/>
              <a:gd name="connsiteY27" fmla="*/ 1582058 h 3360058"/>
              <a:gd name="connsiteX28" fmla="*/ 287867 w 4414763"/>
              <a:gd name="connsiteY28" fmla="*/ 2989943 h 33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14763" h="3360058">
                <a:moveTo>
                  <a:pt x="2116667" y="1872343"/>
                </a:moveTo>
                <a:cubicBezTo>
                  <a:pt x="2144486" y="2001762"/>
                  <a:pt x="2172305" y="2131182"/>
                  <a:pt x="2232781" y="2206172"/>
                </a:cubicBezTo>
                <a:cubicBezTo>
                  <a:pt x="2293257" y="2281162"/>
                  <a:pt x="2375505" y="2298096"/>
                  <a:pt x="2479524" y="2322286"/>
                </a:cubicBezTo>
                <a:cubicBezTo>
                  <a:pt x="2583543" y="2346476"/>
                  <a:pt x="2726267" y="2380344"/>
                  <a:pt x="2856896" y="2351315"/>
                </a:cubicBezTo>
                <a:cubicBezTo>
                  <a:pt x="2987525" y="2322287"/>
                  <a:pt x="3168953" y="2264229"/>
                  <a:pt x="3263296" y="2148115"/>
                </a:cubicBezTo>
                <a:cubicBezTo>
                  <a:pt x="3357639" y="2032001"/>
                  <a:pt x="3413277" y="1792515"/>
                  <a:pt x="3422953" y="1654629"/>
                </a:cubicBezTo>
                <a:cubicBezTo>
                  <a:pt x="3432629" y="1516743"/>
                  <a:pt x="3393925" y="1417563"/>
                  <a:pt x="3321353" y="1320801"/>
                </a:cubicBezTo>
                <a:cubicBezTo>
                  <a:pt x="3248782" y="1224039"/>
                  <a:pt x="3101219" y="1139372"/>
                  <a:pt x="2987524" y="1074058"/>
                </a:cubicBezTo>
                <a:cubicBezTo>
                  <a:pt x="2873829" y="1008744"/>
                  <a:pt x="2798838" y="957944"/>
                  <a:pt x="2639181" y="928915"/>
                </a:cubicBezTo>
                <a:cubicBezTo>
                  <a:pt x="2479524" y="899886"/>
                  <a:pt x="2223105" y="873277"/>
                  <a:pt x="2029581" y="899886"/>
                </a:cubicBezTo>
                <a:cubicBezTo>
                  <a:pt x="1836057" y="926495"/>
                  <a:pt x="1596572" y="1018420"/>
                  <a:pt x="1478039" y="1088572"/>
                </a:cubicBezTo>
                <a:cubicBezTo>
                  <a:pt x="1359506" y="1158724"/>
                  <a:pt x="1374019" y="1233715"/>
                  <a:pt x="1318381" y="1320801"/>
                </a:cubicBezTo>
                <a:cubicBezTo>
                  <a:pt x="1262743" y="1407887"/>
                  <a:pt x="1187753" y="1504648"/>
                  <a:pt x="1144210" y="1611086"/>
                </a:cubicBezTo>
                <a:cubicBezTo>
                  <a:pt x="1100667" y="1717524"/>
                  <a:pt x="1059543" y="1845734"/>
                  <a:pt x="1057124" y="1959429"/>
                </a:cubicBezTo>
                <a:cubicBezTo>
                  <a:pt x="1054705" y="2073124"/>
                  <a:pt x="1088572" y="2155372"/>
                  <a:pt x="1129696" y="2293258"/>
                </a:cubicBezTo>
                <a:cubicBezTo>
                  <a:pt x="1170820" y="2431144"/>
                  <a:pt x="1211943" y="2656115"/>
                  <a:pt x="1303867" y="2786743"/>
                </a:cubicBezTo>
                <a:cubicBezTo>
                  <a:pt x="1395791" y="2917371"/>
                  <a:pt x="1579639" y="3014134"/>
                  <a:pt x="1681239" y="3077029"/>
                </a:cubicBezTo>
                <a:cubicBezTo>
                  <a:pt x="1782839" y="3139924"/>
                  <a:pt x="1744134" y="3118153"/>
                  <a:pt x="1913467" y="3164115"/>
                </a:cubicBezTo>
                <a:cubicBezTo>
                  <a:pt x="2082800" y="3210077"/>
                  <a:pt x="2421468" y="3345544"/>
                  <a:pt x="2697239" y="3352801"/>
                </a:cubicBezTo>
                <a:cubicBezTo>
                  <a:pt x="2973010" y="3360058"/>
                  <a:pt x="3304420" y="3360058"/>
                  <a:pt x="3568096" y="3207658"/>
                </a:cubicBezTo>
                <a:cubicBezTo>
                  <a:pt x="3831772" y="3055258"/>
                  <a:pt x="4143829" y="2692401"/>
                  <a:pt x="4279296" y="2438401"/>
                </a:cubicBezTo>
                <a:cubicBezTo>
                  <a:pt x="4414763" y="2184401"/>
                  <a:pt x="4392991" y="1920725"/>
                  <a:pt x="4380896" y="1683658"/>
                </a:cubicBezTo>
                <a:cubicBezTo>
                  <a:pt x="4368801" y="1446591"/>
                  <a:pt x="4315581" y="1211944"/>
                  <a:pt x="4206724" y="1016001"/>
                </a:cubicBezTo>
                <a:cubicBezTo>
                  <a:pt x="4097867" y="820058"/>
                  <a:pt x="3986591" y="672496"/>
                  <a:pt x="3727753" y="508001"/>
                </a:cubicBezTo>
                <a:cubicBezTo>
                  <a:pt x="3468915" y="343506"/>
                  <a:pt x="3081868" y="58058"/>
                  <a:pt x="2653696" y="29029"/>
                </a:cubicBezTo>
                <a:cubicBezTo>
                  <a:pt x="2225525" y="0"/>
                  <a:pt x="1514324" y="188686"/>
                  <a:pt x="1158724" y="333829"/>
                </a:cubicBezTo>
                <a:cubicBezTo>
                  <a:pt x="803124" y="478972"/>
                  <a:pt x="694267" y="691848"/>
                  <a:pt x="520096" y="899886"/>
                </a:cubicBezTo>
                <a:cubicBezTo>
                  <a:pt x="345925" y="1107924"/>
                  <a:pt x="152401" y="1233715"/>
                  <a:pt x="113696" y="1582058"/>
                </a:cubicBezTo>
                <a:cubicBezTo>
                  <a:pt x="74991" y="1930401"/>
                  <a:pt x="0" y="2590800"/>
                  <a:pt x="287867" y="298994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a:spcBef>
                <a:spcPct val="20000"/>
              </a:spcBef>
              <a:buClr>
                <a:schemeClr val="tx1"/>
              </a:buClr>
              <a:buSzPct val="75000"/>
              <a:buFont typeface="Wingdings" pitchFamily="2" charset="2"/>
              <a:buNone/>
              <a:defRPr/>
            </a:pPr>
            <a:endParaRPr lang="en-US" sz="1600" b="1">
              <a:cs typeface="Arial" pitchFamily="34" charset="0"/>
            </a:endParaRPr>
          </a:p>
        </p:txBody>
      </p:sp>
      <p:sp>
        <p:nvSpPr>
          <p:cNvPr id="111" name="Freeform 110"/>
          <p:cNvSpPr/>
          <p:nvPr/>
        </p:nvSpPr>
        <p:spPr>
          <a:xfrm rot="17640000" flipV="1">
            <a:off x="6784181" y="4091782"/>
            <a:ext cx="153987" cy="336550"/>
          </a:xfrm>
          <a:custGeom>
            <a:avLst/>
            <a:gdLst>
              <a:gd name="connsiteX0" fmla="*/ 2116667 w 4414763"/>
              <a:gd name="connsiteY0" fmla="*/ 1872343 h 3360058"/>
              <a:gd name="connsiteX1" fmla="*/ 2232781 w 4414763"/>
              <a:gd name="connsiteY1" fmla="*/ 2206172 h 3360058"/>
              <a:gd name="connsiteX2" fmla="*/ 2479524 w 4414763"/>
              <a:gd name="connsiteY2" fmla="*/ 2322286 h 3360058"/>
              <a:gd name="connsiteX3" fmla="*/ 2856896 w 4414763"/>
              <a:gd name="connsiteY3" fmla="*/ 2351315 h 3360058"/>
              <a:gd name="connsiteX4" fmla="*/ 3263296 w 4414763"/>
              <a:gd name="connsiteY4" fmla="*/ 2148115 h 3360058"/>
              <a:gd name="connsiteX5" fmla="*/ 3422953 w 4414763"/>
              <a:gd name="connsiteY5" fmla="*/ 1654629 h 3360058"/>
              <a:gd name="connsiteX6" fmla="*/ 3321353 w 4414763"/>
              <a:gd name="connsiteY6" fmla="*/ 1320801 h 3360058"/>
              <a:gd name="connsiteX7" fmla="*/ 2987524 w 4414763"/>
              <a:gd name="connsiteY7" fmla="*/ 1074058 h 3360058"/>
              <a:gd name="connsiteX8" fmla="*/ 2639181 w 4414763"/>
              <a:gd name="connsiteY8" fmla="*/ 928915 h 3360058"/>
              <a:gd name="connsiteX9" fmla="*/ 2029581 w 4414763"/>
              <a:gd name="connsiteY9" fmla="*/ 899886 h 3360058"/>
              <a:gd name="connsiteX10" fmla="*/ 1478039 w 4414763"/>
              <a:gd name="connsiteY10" fmla="*/ 1088572 h 3360058"/>
              <a:gd name="connsiteX11" fmla="*/ 1318381 w 4414763"/>
              <a:gd name="connsiteY11" fmla="*/ 1320801 h 3360058"/>
              <a:gd name="connsiteX12" fmla="*/ 1144210 w 4414763"/>
              <a:gd name="connsiteY12" fmla="*/ 1611086 h 3360058"/>
              <a:gd name="connsiteX13" fmla="*/ 1057124 w 4414763"/>
              <a:gd name="connsiteY13" fmla="*/ 1959429 h 3360058"/>
              <a:gd name="connsiteX14" fmla="*/ 1129696 w 4414763"/>
              <a:gd name="connsiteY14" fmla="*/ 2293258 h 3360058"/>
              <a:gd name="connsiteX15" fmla="*/ 1303867 w 4414763"/>
              <a:gd name="connsiteY15" fmla="*/ 2786743 h 3360058"/>
              <a:gd name="connsiteX16" fmla="*/ 1681239 w 4414763"/>
              <a:gd name="connsiteY16" fmla="*/ 3077029 h 3360058"/>
              <a:gd name="connsiteX17" fmla="*/ 1913467 w 4414763"/>
              <a:gd name="connsiteY17" fmla="*/ 3164115 h 3360058"/>
              <a:gd name="connsiteX18" fmla="*/ 2697239 w 4414763"/>
              <a:gd name="connsiteY18" fmla="*/ 3352801 h 3360058"/>
              <a:gd name="connsiteX19" fmla="*/ 3568096 w 4414763"/>
              <a:gd name="connsiteY19" fmla="*/ 3207658 h 3360058"/>
              <a:gd name="connsiteX20" fmla="*/ 4279296 w 4414763"/>
              <a:gd name="connsiteY20" fmla="*/ 2438401 h 3360058"/>
              <a:gd name="connsiteX21" fmla="*/ 4380896 w 4414763"/>
              <a:gd name="connsiteY21" fmla="*/ 1683658 h 3360058"/>
              <a:gd name="connsiteX22" fmla="*/ 4206724 w 4414763"/>
              <a:gd name="connsiteY22" fmla="*/ 1016001 h 3360058"/>
              <a:gd name="connsiteX23" fmla="*/ 3727753 w 4414763"/>
              <a:gd name="connsiteY23" fmla="*/ 508001 h 3360058"/>
              <a:gd name="connsiteX24" fmla="*/ 2653696 w 4414763"/>
              <a:gd name="connsiteY24" fmla="*/ 29029 h 3360058"/>
              <a:gd name="connsiteX25" fmla="*/ 1158724 w 4414763"/>
              <a:gd name="connsiteY25" fmla="*/ 333829 h 3360058"/>
              <a:gd name="connsiteX26" fmla="*/ 520096 w 4414763"/>
              <a:gd name="connsiteY26" fmla="*/ 899886 h 3360058"/>
              <a:gd name="connsiteX27" fmla="*/ 113696 w 4414763"/>
              <a:gd name="connsiteY27" fmla="*/ 1582058 h 3360058"/>
              <a:gd name="connsiteX28" fmla="*/ 287867 w 4414763"/>
              <a:gd name="connsiteY28" fmla="*/ 2989943 h 33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14763" h="3360058">
                <a:moveTo>
                  <a:pt x="2116667" y="1872343"/>
                </a:moveTo>
                <a:cubicBezTo>
                  <a:pt x="2144486" y="2001762"/>
                  <a:pt x="2172305" y="2131182"/>
                  <a:pt x="2232781" y="2206172"/>
                </a:cubicBezTo>
                <a:cubicBezTo>
                  <a:pt x="2293257" y="2281162"/>
                  <a:pt x="2375505" y="2298096"/>
                  <a:pt x="2479524" y="2322286"/>
                </a:cubicBezTo>
                <a:cubicBezTo>
                  <a:pt x="2583543" y="2346476"/>
                  <a:pt x="2726267" y="2380344"/>
                  <a:pt x="2856896" y="2351315"/>
                </a:cubicBezTo>
                <a:cubicBezTo>
                  <a:pt x="2987525" y="2322287"/>
                  <a:pt x="3168953" y="2264229"/>
                  <a:pt x="3263296" y="2148115"/>
                </a:cubicBezTo>
                <a:cubicBezTo>
                  <a:pt x="3357639" y="2032001"/>
                  <a:pt x="3413277" y="1792515"/>
                  <a:pt x="3422953" y="1654629"/>
                </a:cubicBezTo>
                <a:cubicBezTo>
                  <a:pt x="3432629" y="1516743"/>
                  <a:pt x="3393925" y="1417563"/>
                  <a:pt x="3321353" y="1320801"/>
                </a:cubicBezTo>
                <a:cubicBezTo>
                  <a:pt x="3248782" y="1224039"/>
                  <a:pt x="3101219" y="1139372"/>
                  <a:pt x="2987524" y="1074058"/>
                </a:cubicBezTo>
                <a:cubicBezTo>
                  <a:pt x="2873829" y="1008744"/>
                  <a:pt x="2798838" y="957944"/>
                  <a:pt x="2639181" y="928915"/>
                </a:cubicBezTo>
                <a:cubicBezTo>
                  <a:pt x="2479524" y="899886"/>
                  <a:pt x="2223105" y="873277"/>
                  <a:pt x="2029581" y="899886"/>
                </a:cubicBezTo>
                <a:cubicBezTo>
                  <a:pt x="1836057" y="926495"/>
                  <a:pt x="1596572" y="1018420"/>
                  <a:pt x="1478039" y="1088572"/>
                </a:cubicBezTo>
                <a:cubicBezTo>
                  <a:pt x="1359506" y="1158724"/>
                  <a:pt x="1374019" y="1233715"/>
                  <a:pt x="1318381" y="1320801"/>
                </a:cubicBezTo>
                <a:cubicBezTo>
                  <a:pt x="1262743" y="1407887"/>
                  <a:pt x="1187753" y="1504648"/>
                  <a:pt x="1144210" y="1611086"/>
                </a:cubicBezTo>
                <a:cubicBezTo>
                  <a:pt x="1100667" y="1717524"/>
                  <a:pt x="1059543" y="1845734"/>
                  <a:pt x="1057124" y="1959429"/>
                </a:cubicBezTo>
                <a:cubicBezTo>
                  <a:pt x="1054705" y="2073124"/>
                  <a:pt x="1088572" y="2155372"/>
                  <a:pt x="1129696" y="2293258"/>
                </a:cubicBezTo>
                <a:cubicBezTo>
                  <a:pt x="1170820" y="2431144"/>
                  <a:pt x="1211943" y="2656115"/>
                  <a:pt x="1303867" y="2786743"/>
                </a:cubicBezTo>
                <a:cubicBezTo>
                  <a:pt x="1395791" y="2917371"/>
                  <a:pt x="1579639" y="3014134"/>
                  <a:pt x="1681239" y="3077029"/>
                </a:cubicBezTo>
                <a:cubicBezTo>
                  <a:pt x="1782839" y="3139924"/>
                  <a:pt x="1744134" y="3118153"/>
                  <a:pt x="1913467" y="3164115"/>
                </a:cubicBezTo>
                <a:cubicBezTo>
                  <a:pt x="2082800" y="3210077"/>
                  <a:pt x="2421468" y="3345544"/>
                  <a:pt x="2697239" y="3352801"/>
                </a:cubicBezTo>
                <a:cubicBezTo>
                  <a:pt x="2973010" y="3360058"/>
                  <a:pt x="3304420" y="3360058"/>
                  <a:pt x="3568096" y="3207658"/>
                </a:cubicBezTo>
                <a:cubicBezTo>
                  <a:pt x="3831772" y="3055258"/>
                  <a:pt x="4143829" y="2692401"/>
                  <a:pt x="4279296" y="2438401"/>
                </a:cubicBezTo>
                <a:cubicBezTo>
                  <a:pt x="4414763" y="2184401"/>
                  <a:pt x="4392991" y="1920725"/>
                  <a:pt x="4380896" y="1683658"/>
                </a:cubicBezTo>
                <a:cubicBezTo>
                  <a:pt x="4368801" y="1446591"/>
                  <a:pt x="4315581" y="1211944"/>
                  <a:pt x="4206724" y="1016001"/>
                </a:cubicBezTo>
                <a:cubicBezTo>
                  <a:pt x="4097867" y="820058"/>
                  <a:pt x="3986591" y="672496"/>
                  <a:pt x="3727753" y="508001"/>
                </a:cubicBezTo>
                <a:cubicBezTo>
                  <a:pt x="3468915" y="343506"/>
                  <a:pt x="3081868" y="58058"/>
                  <a:pt x="2653696" y="29029"/>
                </a:cubicBezTo>
                <a:cubicBezTo>
                  <a:pt x="2225525" y="0"/>
                  <a:pt x="1514324" y="188686"/>
                  <a:pt x="1158724" y="333829"/>
                </a:cubicBezTo>
                <a:cubicBezTo>
                  <a:pt x="803124" y="478972"/>
                  <a:pt x="694267" y="691848"/>
                  <a:pt x="520096" y="899886"/>
                </a:cubicBezTo>
                <a:cubicBezTo>
                  <a:pt x="345925" y="1107924"/>
                  <a:pt x="152401" y="1233715"/>
                  <a:pt x="113696" y="1582058"/>
                </a:cubicBezTo>
                <a:cubicBezTo>
                  <a:pt x="74991" y="1930401"/>
                  <a:pt x="0" y="2590800"/>
                  <a:pt x="287867" y="298994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a:spcBef>
                <a:spcPct val="20000"/>
              </a:spcBef>
              <a:buClr>
                <a:schemeClr val="tx1"/>
              </a:buClr>
              <a:buSzPct val="75000"/>
              <a:buFont typeface="Wingdings" pitchFamily="2" charset="2"/>
              <a:buNone/>
              <a:defRPr/>
            </a:pPr>
            <a:endParaRPr lang="en-US" sz="1600" b="1">
              <a:cs typeface="Arial" pitchFamily="34" charset="0"/>
            </a:endParaRPr>
          </a:p>
        </p:txBody>
      </p:sp>
      <p:sp>
        <p:nvSpPr>
          <p:cNvPr id="112" name="Freeform 111"/>
          <p:cNvSpPr/>
          <p:nvPr/>
        </p:nvSpPr>
        <p:spPr>
          <a:xfrm flipH="1">
            <a:off x="6946900" y="4267200"/>
            <a:ext cx="225425" cy="138113"/>
          </a:xfrm>
          <a:custGeom>
            <a:avLst/>
            <a:gdLst>
              <a:gd name="connsiteX0" fmla="*/ 2116667 w 4414763"/>
              <a:gd name="connsiteY0" fmla="*/ 1872343 h 3360058"/>
              <a:gd name="connsiteX1" fmla="*/ 2232781 w 4414763"/>
              <a:gd name="connsiteY1" fmla="*/ 2206172 h 3360058"/>
              <a:gd name="connsiteX2" fmla="*/ 2479524 w 4414763"/>
              <a:gd name="connsiteY2" fmla="*/ 2322286 h 3360058"/>
              <a:gd name="connsiteX3" fmla="*/ 2856896 w 4414763"/>
              <a:gd name="connsiteY3" fmla="*/ 2351315 h 3360058"/>
              <a:gd name="connsiteX4" fmla="*/ 3263296 w 4414763"/>
              <a:gd name="connsiteY4" fmla="*/ 2148115 h 3360058"/>
              <a:gd name="connsiteX5" fmla="*/ 3422953 w 4414763"/>
              <a:gd name="connsiteY5" fmla="*/ 1654629 h 3360058"/>
              <a:gd name="connsiteX6" fmla="*/ 3321353 w 4414763"/>
              <a:gd name="connsiteY6" fmla="*/ 1320801 h 3360058"/>
              <a:gd name="connsiteX7" fmla="*/ 2987524 w 4414763"/>
              <a:gd name="connsiteY7" fmla="*/ 1074058 h 3360058"/>
              <a:gd name="connsiteX8" fmla="*/ 2639181 w 4414763"/>
              <a:gd name="connsiteY8" fmla="*/ 928915 h 3360058"/>
              <a:gd name="connsiteX9" fmla="*/ 2029581 w 4414763"/>
              <a:gd name="connsiteY9" fmla="*/ 899886 h 3360058"/>
              <a:gd name="connsiteX10" fmla="*/ 1478039 w 4414763"/>
              <a:gd name="connsiteY10" fmla="*/ 1088572 h 3360058"/>
              <a:gd name="connsiteX11" fmla="*/ 1318381 w 4414763"/>
              <a:gd name="connsiteY11" fmla="*/ 1320801 h 3360058"/>
              <a:gd name="connsiteX12" fmla="*/ 1144210 w 4414763"/>
              <a:gd name="connsiteY12" fmla="*/ 1611086 h 3360058"/>
              <a:gd name="connsiteX13" fmla="*/ 1057124 w 4414763"/>
              <a:gd name="connsiteY13" fmla="*/ 1959429 h 3360058"/>
              <a:gd name="connsiteX14" fmla="*/ 1129696 w 4414763"/>
              <a:gd name="connsiteY14" fmla="*/ 2293258 h 3360058"/>
              <a:gd name="connsiteX15" fmla="*/ 1303867 w 4414763"/>
              <a:gd name="connsiteY15" fmla="*/ 2786743 h 3360058"/>
              <a:gd name="connsiteX16" fmla="*/ 1681239 w 4414763"/>
              <a:gd name="connsiteY16" fmla="*/ 3077029 h 3360058"/>
              <a:gd name="connsiteX17" fmla="*/ 1913467 w 4414763"/>
              <a:gd name="connsiteY17" fmla="*/ 3164115 h 3360058"/>
              <a:gd name="connsiteX18" fmla="*/ 2697239 w 4414763"/>
              <a:gd name="connsiteY18" fmla="*/ 3352801 h 3360058"/>
              <a:gd name="connsiteX19" fmla="*/ 3568096 w 4414763"/>
              <a:gd name="connsiteY19" fmla="*/ 3207658 h 3360058"/>
              <a:gd name="connsiteX20" fmla="*/ 4279296 w 4414763"/>
              <a:gd name="connsiteY20" fmla="*/ 2438401 h 3360058"/>
              <a:gd name="connsiteX21" fmla="*/ 4380896 w 4414763"/>
              <a:gd name="connsiteY21" fmla="*/ 1683658 h 3360058"/>
              <a:gd name="connsiteX22" fmla="*/ 4206724 w 4414763"/>
              <a:gd name="connsiteY22" fmla="*/ 1016001 h 3360058"/>
              <a:gd name="connsiteX23" fmla="*/ 3727753 w 4414763"/>
              <a:gd name="connsiteY23" fmla="*/ 508001 h 3360058"/>
              <a:gd name="connsiteX24" fmla="*/ 2653696 w 4414763"/>
              <a:gd name="connsiteY24" fmla="*/ 29029 h 3360058"/>
              <a:gd name="connsiteX25" fmla="*/ 1158724 w 4414763"/>
              <a:gd name="connsiteY25" fmla="*/ 333829 h 3360058"/>
              <a:gd name="connsiteX26" fmla="*/ 520096 w 4414763"/>
              <a:gd name="connsiteY26" fmla="*/ 899886 h 3360058"/>
              <a:gd name="connsiteX27" fmla="*/ 113696 w 4414763"/>
              <a:gd name="connsiteY27" fmla="*/ 1582058 h 3360058"/>
              <a:gd name="connsiteX28" fmla="*/ 287867 w 4414763"/>
              <a:gd name="connsiteY28" fmla="*/ 2989943 h 33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14763" h="3360058">
                <a:moveTo>
                  <a:pt x="2116667" y="1872343"/>
                </a:moveTo>
                <a:cubicBezTo>
                  <a:pt x="2144486" y="2001762"/>
                  <a:pt x="2172305" y="2131182"/>
                  <a:pt x="2232781" y="2206172"/>
                </a:cubicBezTo>
                <a:cubicBezTo>
                  <a:pt x="2293257" y="2281162"/>
                  <a:pt x="2375505" y="2298096"/>
                  <a:pt x="2479524" y="2322286"/>
                </a:cubicBezTo>
                <a:cubicBezTo>
                  <a:pt x="2583543" y="2346476"/>
                  <a:pt x="2726267" y="2380344"/>
                  <a:pt x="2856896" y="2351315"/>
                </a:cubicBezTo>
                <a:cubicBezTo>
                  <a:pt x="2987525" y="2322287"/>
                  <a:pt x="3168953" y="2264229"/>
                  <a:pt x="3263296" y="2148115"/>
                </a:cubicBezTo>
                <a:cubicBezTo>
                  <a:pt x="3357639" y="2032001"/>
                  <a:pt x="3413277" y="1792515"/>
                  <a:pt x="3422953" y="1654629"/>
                </a:cubicBezTo>
                <a:cubicBezTo>
                  <a:pt x="3432629" y="1516743"/>
                  <a:pt x="3393925" y="1417563"/>
                  <a:pt x="3321353" y="1320801"/>
                </a:cubicBezTo>
                <a:cubicBezTo>
                  <a:pt x="3248782" y="1224039"/>
                  <a:pt x="3101219" y="1139372"/>
                  <a:pt x="2987524" y="1074058"/>
                </a:cubicBezTo>
                <a:cubicBezTo>
                  <a:pt x="2873829" y="1008744"/>
                  <a:pt x="2798838" y="957944"/>
                  <a:pt x="2639181" y="928915"/>
                </a:cubicBezTo>
                <a:cubicBezTo>
                  <a:pt x="2479524" y="899886"/>
                  <a:pt x="2223105" y="873277"/>
                  <a:pt x="2029581" y="899886"/>
                </a:cubicBezTo>
                <a:cubicBezTo>
                  <a:pt x="1836057" y="926495"/>
                  <a:pt x="1596572" y="1018420"/>
                  <a:pt x="1478039" y="1088572"/>
                </a:cubicBezTo>
                <a:cubicBezTo>
                  <a:pt x="1359506" y="1158724"/>
                  <a:pt x="1374019" y="1233715"/>
                  <a:pt x="1318381" y="1320801"/>
                </a:cubicBezTo>
                <a:cubicBezTo>
                  <a:pt x="1262743" y="1407887"/>
                  <a:pt x="1187753" y="1504648"/>
                  <a:pt x="1144210" y="1611086"/>
                </a:cubicBezTo>
                <a:cubicBezTo>
                  <a:pt x="1100667" y="1717524"/>
                  <a:pt x="1059543" y="1845734"/>
                  <a:pt x="1057124" y="1959429"/>
                </a:cubicBezTo>
                <a:cubicBezTo>
                  <a:pt x="1054705" y="2073124"/>
                  <a:pt x="1088572" y="2155372"/>
                  <a:pt x="1129696" y="2293258"/>
                </a:cubicBezTo>
                <a:cubicBezTo>
                  <a:pt x="1170820" y="2431144"/>
                  <a:pt x="1211943" y="2656115"/>
                  <a:pt x="1303867" y="2786743"/>
                </a:cubicBezTo>
                <a:cubicBezTo>
                  <a:pt x="1395791" y="2917371"/>
                  <a:pt x="1579639" y="3014134"/>
                  <a:pt x="1681239" y="3077029"/>
                </a:cubicBezTo>
                <a:cubicBezTo>
                  <a:pt x="1782839" y="3139924"/>
                  <a:pt x="1744134" y="3118153"/>
                  <a:pt x="1913467" y="3164115"/>
                </a:cubicBezTo>
                <a:cubicBezTo>
                  <a:pt x="2082800" y="3210077"/>
                  <a:pt x="2421468" y="3345544"/>
                  <a:pt x="2697239" y="3352801"/>
                </a:cubicBezTo>
                <a:cubicBezTo>
                  <a:pt x="2973010" y="3360058"/>
                  <a:pt x="3304420" y="3360058"/>
                  <a:pt x="3568096" y="3207658"/>
                </a:cubicBezTo>
                <a:cubicBezTo>
                  <a:pt x="3831772" y="3055258"/>
                  <a:pt x="4143829" y="2692401"/>
                  <a:pt x="4279296" y="2438401"/>
                </a:cubicBezTo>
                <a:cubicBezTo>
                  <a:pt x="4414763" y="2184401"/>
                  <a:pt x="4392991" y="1920725"/>
                  <a:pt x="4380896" y="1683658"/>
                </a:cubicBezTo>
                <a:cubicBezTo>
                  <a:pt x="4368801" y="1446591"/>
                  <a:pt x="4315581" y="1211944"/>
                  <a:pt x="4206724" y="1016001"/>
                </a:cubicBezTo>
                <a:cubicBezTo>
                  <a:pt x="4097867" y="820058"/>
                  <a:pt x="3986591" y="672496"/>
                  <a:pt x="3727753" y="508001"/>
                </a:cubicBezTo>
                <a:cubicBezTo>
                  <a:pt x="3468915" y="343506"/>
                  <a:pt x="3081868" y="58058"/>
                  <a:pt x="2653696" y="29029"/>
                </a:cubicBezTo>
                <a:cubicBezTo>
                  <a:pt x="2225525" y="0"/>
                  <a:pt x="1514324" y="188686"/>
                  <a:pt x="1158724" y="333829"/>
                </a:cubicBezTo>
                <a:cubicBezTo>
                  <a:pt x="803124" y="478972"/>
                  <a:pt x="694267" y="691848"/>
                  <a:pt x="520096" y="899886"/>
                </a:cubicBezTo>
                <a:cubicBezTo>
                  <a:pt x="345925" y="1107924"/>
                  <a:pt x="152401" y="1233715"/>
                  <a:pt x="113696" y="1582058"/>
                </a:cubicBezTo>
                <a:cubicBezTo>
                  <a:pt x="74991" y="1930401"/>
                  <a:pt x="0" y="2590800"/>
                  <a:pt x="287867" y="298994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a:spcBef>
                <a:spcPct val="20000"/>
              </a:spcBef>
              <a:buClr>
                <a:schemeClr val="tx1"/>
              </a:buClr>
              <a:buSzPct val="75000"/>
              <a:buFont typeface="Wingdings" pitchFamily="2" charset="2"/>
              <a:buNone/>
              <a:defRPr/>
            </a:pPr>
            <a:endParaRPr lang="en-US" sz="1600" b="1">
              <a:cs typeface="Arial" pitchFamily="34" charset="0"/>
            </a:endParaRPr>
          </a:p>
        </p:txBody>
      </p:sp>
      <p:sp>
        <p:nvSpPr>
          <p:cNvPr id="113" name="Freeform 112"/>
          <p:cNvSpPr/>
          <p:nvPr/>
        </p:nvSpPr>
        <p:spPr>
          <a:xfrm rot="19560000" flipV="1">
            <a:off x="6951663" y="3976688"/>
            <a:ext cx="153987" cy="336550"/>
          </a:xfrm>
          <a:custGeom>
            <a:avLst/>
            <a:gdLst>
              <a:gd name="connsiteX0" fmla="*/ 2116667 w 4414763"/>
              <a:gd name="connsiteY0" fmla="*/ 1872343 h 3360058"/>
              <a:gd name="connsiteX1" fmla="*/ 2232781 w 4414763"/>
              <a:gd name="connsiteY1" fmla="*/ 2206172 h 3360058"/>
              <a:gd name="connsiteX2" fmla="*/ 2479524 w 4414763"/>
              <a:gd name="connsiteY2" fmla="*/ 2322286 h 3360058"/>
              <a:gd name="connsiteX3" fmla="*/ 2856896 w 4414763"/>
              <a:gd name="connsiteY3" fmla="*/ 2351315 h 3360058"/>
              <a:gd name="connsiteX4" fmla="*/ 3263296 w 4414763"/>
              <a:gd name="connsiteY4" fmla="*/ 2148115 h 3360058"/>
              <a:gd name="connsiteX5" fmla="*/ 3422953 w 4414763"/>
              <a:gd name="connsiteY5" fmla="*/ 1654629 h 3360058"/>
              <a:gd name="connsiteX6" fmla="*/ 3321353 w 4414763"/>
              <a:gd name="connsiteY6" fmla="*/ 1320801 h 3360058"/>
              <a:gd name="connsiteX7" fmla="*/ 2987524 w 4414763"/>
              <a:gd name="connsiteY7" fmla="*/ 1074058 h 3360058"/>
              <a:gd name="connsiteX8" fmla="*/ 2639181 w 4414763"/>
              <a:gd name="connsiteY8" fmla="*/ 928915 h 3360058"/>
              <a:gd name="connsiteX9" fmla="*/ 2029581 w 4414763"/>
              <a:gd name="connsiteY9" fmla="*/ 899886 h 3360058"/>
              <a:gd name="connsiteX10" fmla="*/ 1478039 w 4414763"/>
              <a:gd name="connsiteY10" fmla="*/ 1088572 h 3360058"/>
              <a:gd name="connsiteX11" fmla="*/ 1318381 w 4414763"/>
              <a:gd name="connsiteY11" fmla="*/ 1320801 h 3360058"/>
              <a:gd name="connsiteX12" fmla="*/ 1144210 w 4414763"/>
              <a:gd name="connsiteY12" fmla="*/ 1611086 h 3360058"/>
              <a:gd name="connsiteX13" fmla="*/ 1057124 w 4414763"/>
              <a:gd name="connsiteY13" fmla="*/ 1959429 h 3360058"/>
              <a:gd name="connsiteX14" fmla="*/ 1129696 w 4414763"/>
              <a:gd name="connsiteY14" fmla="*/ 2293258 h 3360058"/>
              <a:gd name="connsiteX15" fmla="*/ 1303867 w 4414763"/>
              <a:gd name="connsiteY15" fmla="*/ 2786743 h 3360058"/>
              <a:gd name="connsiteX16" fmla="*/ 1681239 w 4414763"/>
              <a:gd name="connsiteY16" fmla="*/ 3077029 h 3360058"/>
              <a:gd name="connsiteX17" fmla="*/ 1913467 w 4414763"/>
              <a:gd name="connsiteY17" fmla="*/ 3164115 h 3360058"/>
              <a:gd name="connsiteX18" fmla="*/ 2697239 w 4414763"/>
              <a:gd name="connsiteY18" fmla="*/ 3352801 h 3360058"/>
              <a:gd name="connsiteX19" fmla="*/ 3568096 w 4414763"/>
              <a:gd name="connsiteY19" fmla="*/ 3207658 h 3360058"/>
              <a:gd name="connsiteX20" fmla="*/ 4279296 w 4414763"/>
              <a:gd name="connsiteY20" fmla="*/ 2438401 h 3360058"/>
              <a:gd name="connsiteX21" fmla="*/ 4380896 w 4414763"/>
              <a:gd name="connsiteY21" fmla="*/ 1683658 h 3360058"/>
              <a:gd name="connsiteX22" fmla="*/ 4206724 w 4414763"/>
              <a:gd name="connsiteY22" fmla="*/ 1016001 h 3360058"/>
              <a:gd name="connsiteX23" fmla="*/ 3727753 w 4414763"/>
              <a:gd name="connsiteY23" fmla="*/ 508001 h 3360058"/>
              <a:gd name="connsiteX24" fmla="*/ 2653696 w 4414763"/>
              <a:gd name="connsiteY24" fmla="*/ 29029 h 3360058"/>
              <a:gd name="connsiteX25" fmla="*/ 1158724 w 4414763"/>
              <a:gd name="connsiteY25" fmla="*/ 333829 h 3360058"/>
              <a:gd name="connsiteX26" fmla="*/ 520096 w 4414763"/>
              <a:gd name="connsiteY26" fmla="*/ 899886 h 3360058"/>
              <a:gd name="connsiteX27" fmla="*/ 113696 w 4414763"/>
              <a:gd name="connsiteY27" fmla="*/ 1582058 h 3360058"/>
              <a:gd name="connsiteX28" fmla="*/ 287867 w 4414763"/>
              <a:gd name="connsiteY28" fmla="*/ 2989943 h 33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14763" h="3360058">
                <a:moveTo>
                  <a:pt x="2116667" y="1872343"/>
                </a:moveTo>
                <a:cubicBezTo>
                  <a:pt x="2144486" y="2001762"/>
                  <a:pt x="2172305" y="2131182"/>
                  <a:pt x="2232781" y="2206172"/>
                </a:cubicBezTo>
                <a:cubicBezTo>
                  <a:pt x="2293257" y="2281162"/>
                  <a:pt x="2375505" y="2298096"/>
                  <a:pt x="2479524" y="2322286"/>
                </a:cubicBezTo>
                <a:cubicBezTo>
                  <a:pt x="2583543" y="2346476"/>
                  <a:pt x="2726267" y="2380344"/>
                  <a:pt x="2856896" y="2351315"/>
                </a:cubicBezTo>
                <a:cubicBezTo>
                  <a:pt x="2987525" y="2322287"/>
                  <a:pt x="3168953" y="2264229"/>
                  <a:pt x="3263296" y="2148115"/>
                </a:cubicBezTo>
                <a:cubicBezTo>
                  <a:pt x="3357639" y="2032001"/>
                  <a:pt x="3413277" y="1792515"/>
                  <a:pt x="3422953" y="1654629"/>
                </a:cubicBezTo>
                <a:cubicBezTo>
                  <a:pt x="3432629" y="1516743"/>
                  <a:pt x="3393925" y="1417563"/>
                  <a:pt x="3321353" y="1320801"/>
                </a:cubicBezTo>
                <a:cubicBezTo>
                  <a:pt x="3248782" y="1224039"/>
                  <a:pt x="3101219" y="1139372"/>
                  <a:pt x="2987524" y="1074058"/>
                </a:cubicBezTo>
                <a:cubicBezTo>
                  <a:pt x="2873829" y="1008744"/>
                  <a:pt x="2798838" y="957944"/>
                  <a:pt x="2639181" y="928915"/>
                </a:cubicBezTo>
                <a:cubicBezTo>
                  <a:pt x="2479524" y="899886"/>
                  <a:pt x="2223105" y="873277"/>
                  <a:pt x="2029581" y="899886"/>
                </a:cubicBezTo>
                <a:cubicBezTo>
                  <a:pt x="1836057" y="926495"/>
                  <a:pt x="1596572" y="1018420"/>
                  <a:pt x="1478039" y="1088572"/>
                </a:cubicBezTo>
                <a:cubicBezTo>
                  <a:pt x="1359506" y="1158724"/>
                  <a:pt x="1374019" y="1233715"/>
                  <a:pt x="1318381" y="1320801"/>
                </a:cubicBezTo>
                <a:cubicBezTo>
                  <a:pt x="1262743" y="1407887"/>
                  <a:pt x="1187753" y="1504648"/>
                  <a:pt x="1144210" y="1611086"/>
                </a:cubicBezTo>
                <a:cubicBezTo>
                  <a:pt x="1100667" y="1717524"/>
                  <a:pt x="1059543" y="1845734"/>
                  <a:pt x="1057124" y="1959429"/>
                </a:cubicBezTo>
                <a:cubicBezTo>
                  <a:pt x="1054705" y="2073124"/>
                  <a:pt x="1088572" y="2155372"/>
                  <a:pt x="1129696" y="2293258"/>
                </a:cubicBezTo>
                <a:cubicBezTo>
                  <a:pt x="1170820" y="2431144"/>
                  <a:pt x="1211943" y="2656115"/>
                  <a:pt x="1303867" y="2786743"/>
                </a:cubicBezTo>
                <a:cubicBezTo>
                  <a:pt x="1395791" y="2917371"/>
                  <a:pt x="1579639" y="3014134"/>
                  <a:pt x="1681239" y="3077029"/>
                </a:cubicBezTo>
                <a:cubicBezTo>
                  <a:pt x="1782839" y="3139924"/>
                  <a:pt x="1744134" y="3118153"/>
                  <a:pt x="1913467" y="3164115"/>
                </a:cubicBezTo>
                <a:cubicBezTo>
                  <a:pt x="2082800" y="3210077"/>
                  <a:pt x="2421468" y="3345544"/>
                  <a:pt x="2697239" y="3352801"/>
                </a:cubicBezTo>
                <a:cubicBezTo>
                  <a:pt x="2973010" y="3360058"/>
                  <a:pt x="3304420" y="3360058"/>
                  <a:pt x="3568096" y="3207658"/>
                </a:cubicBezTo>
                <a:cubicBezTo>
                  <a:pt x="3831772" y="3055258"/>
                  <a:pt x="4143829" y="2692401"/>
                  <a:pt x="4279296" y="2438401"/>
                </a:cubicBezTo>
                <a:cubicBezTo>
                  <a:pt x="4414763" y="2184401"/>
                  <a:pt x="4392991" y="1920725"/>
                  <a:pt x="4380896" y="1683658"/>
                </a:cubicBezTo>
                <a:cubicBezTo>
                  <a:pt x="4368801" y="1446591"/>
                  <a:pt x="4315581" y="1211944"/>
                  <a:pt x="4206724" y="1016001"/>
                </a:cubicBezTo>
                <a:cubicBezTo>
                  <a:pt x="4097867" y="820058"/>
                  <a:pt x="3986591" y="672496"/>
                  <a:pt x="3727753" y="508001"/>
                </a:cubicBezTo>
                <a:cubicBezTo>
                  <a:pt x="3468915" y="343506"/>
                  <a:pt x="3081868" y="58058"/>
                  <a:pt x="2653696" y="29029"/>
                </a:cubicBezTo>
                <a:cubicBezTo>
                  <a:pt x="2225525" y="0"/>
                  <a:pt x="1514324" y="188686"/>
                  <a:pt x="1158724" y="333829"/>
                </a:cubicBezTo>
                <a:cubicBezTo>
                  <a:pt x="803124" y="478972"/>
                  <a:pt x="694267" y="691848"/>
                  <a:pt x="520096" y="899886"/>
                </a:cubicBezTo>
                <a:cubicBezTo>
                  <a:pt x="345925" y="1107924"/>
                  <a:pt x="152401" y="1233715"/>
                  <a:pt x="113696" y="1582058"/>
                </a:cubicBezTo>
                <a:cubicBezTo>
                  <a:pt x="74991" y="1930401"/>
                  <a:pt x="0" y="2590800"/>
                  <a:pt x="287867" y="2989943"/>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a:spcBef>
                <a:spcPct val="20000"/>
              </a:spcBef>
              <a:buClr>
                <a:schemeClr val="tx1"/>
              </a:buClr>
              <a:buSzPct val="75000"/>
              <a:buFont typeface="Wingdings" pitchFamily="2" charset="2"/>
              <a:buNone/>
              <a:defRPr/>
            </a:pPr>
            <a:endParaRPr lang="en-US" sz="1600" b="1">
              <a:cs typeface="Arial" pitchFamily="34" charset="0"/>
            </a:endParaRPr>
          </a:p>
        </p:txBody>
      </p:sp>
      <p:sp>
        <p:nvSpPr>
          <p:cNvPr id="114" name="TextBox 98"/>
          <p:cNvSpPr txBox="1">
            <a:spLocks noChangeArrowheads="1"/>
          </p:cNvSpPr>
          <p:nvPr/>
        </p:nvSpPr>
        <p:spPr bwMode="auto">
          <a:xfrm>
            <a:off x="1295400" y="889000"/>
            <a:ext cx="5334000" cy="376238"/>
          </a:xfrm>
          <a:prstGeom prst="rect">
            <a:avLst/>
          </a:prstGeom>
          <a:solidFill>
            <a:schemeClr val="bg1">
              <a:lumMod val="65000"/>
            </a:schemeClr>
          </a:solidFill>
          <a:ln w="9525">
            <a:noFill/>
            <a:miter lim="800000"/>
            <a:headEnd/>
            <a:tailEnd/>
          </a:ln>
        </p:spPr>
        <p:txBody>
          <a:bodyPr lIns="128016" tIns="64008" rIns="128016" bIns="64008">
            <a:spAutoFit/>
          </a:bodyPr>
          <a:lstStyle/>
          <a:p>
            <a:pPr algn="ctr">
              <a:spcBef>
                <a:spcPct val="20000"/>
              </a:spcBef>
              <a:buClr>
                <a:schemeClr val="tx1"/>
              </a:buClr>
              <a:buSzPct val="75000"/>
              <a:buFont typeface="Wingdings" pitchFamily="2" charset="2"/>
              <a:buNone/>
              <a:defRPr/>
            </a:pPr>
            <a:r>
              <a:rPr lang="en-US" sz="1600" b="1" dirty="0">
                <a:solidFill>
                  <a:schemeClr val="tx1"/>
                </a:solidFill>
                <a:latin typeface="+mn-lt"/>
              </a:rPr>
              <a:t>Upstream Emissions</a:t>
            </a:r>
          </a:p>
        </p:txBody>
      </p:sp>
      <p:sp>
        <p:nvSpPr>
          <p:cNvPr id="115" name="TextBox 98"/>
          <p:cNvSpPr txBox="1">
            <a:spLocks noChangeArrowheads="1"/>
          </p:cNvSpPr>
          <p:nvPr/>
        </p:nvSpPr>
        <p:spPr bwMode="auto">
          <a:xfrm>
            <a:off x="6702425" y="952500"/>
            <a:ext cx="2289175" cy="622300"/>
          </a:xfrm>
          <a:prstGeom prst="rect">
            <a:avLst/>
          </a:prstGeom>
          <a:solidFill>
            <a:schemeClr val="bg1">
              <a:lumMod val="50000"/>
            </a:schemeClr>
          </a:solidFill>
          <a:ln w="9525">
            <a:noFill/>
            <a:miter lim="800000"/>
            <a:headEnd/>
            <a:tailEnd/>
          </a:ln>
        </p:spPr>
        <p:txBody>
          <a:bodyPr lIns="128016" tIns="64008" rIns="128016" bIns="64008">
            <a:spAutoFit/>
          </a:bodyPr>
          <a:lstStyle/>
          <a:p>
            <a:pPr algn="ctr">
              <a:spcBef>
                <a:spcPct val="20000"/>
              </a:spcBef>
              <a:buClr>
                <a:schemeClr val="tx1"/>
              </a:buClr>
              <a:buSzPct val="75000"/>
              <a:buFont typeface="Wingdings" pitchFamily="2" charset="2"/>
              <a:buNone/>
              <a:defRPr/>
            </a:pPr>
            <a:r>
              <a:rPr lang="en-US" sz="1600" b="1" dirty="0">
                <a:solidFill>
                  <a:schemeClr val="tx1"/>
                </a:solidFill>
                <a:latin typeface="+mn-lt"/>
              </a:rPr>
              <a:t>Downstream Emissions</a:t>
            </a:r>
          </a:p>
        </p:txBody>
      </p:sp>
      <p:sp>
        <p:nvSpPr>
          <p:cNvPr id="117" name="Freeform 116"/>
          <p:cNvSpPr/>
          <p:nvPr/>
        </p:nvSpPr>
        <p:spPr>
          <a:xfrm>
            <a:off x="2057400" y="2133600"/>
            <a:ext cx="381000" cy="971550"/>
          </a:xfrm>
          <a:custGeom>
            <a:avLst/>
            <a:gdLst>
              <a:gd name="connsiteX0" fmla="*/ 608503 w 1321197"/>
              <a:gd name="connsiteY0" fmla="*/ 269653 h 1957363"/>
              <a:gd name="connsiteX1" fmla="*/ 648844 w 1321197"/>
              <a:gd name="connsiteY1" fmla="*/ 336888 h 1957363"/>
              <a:gd name="connsiteX2" fmla="*/ 675738 w 1321197"/>
              <a:gd name="connsiteY2" fmla="*/ 363783 h 1957363"/>
              <a:gd name="connsiteX3" fmla="*/ 689185 w 1321197"/>
              <a:gd name="connsiteY3" fmla="*/ 538594 h 1957363"/>
              <a:gd name="connsiteX4" fmla="*/ 702632 w 1321197"/>
              <a:gd name="connsiteY4" fmla="*/ 578936 h 1957363"/>
              <a:gd name="connsiteX5" fmla="*/ 716079 w 1321197"/>
              <a:gd name="connsiteY5" fmla="*/ 632724 h 1957363"/>
              <a:gd name="connsiteX6" fmla="*/ 729526 w 1321197"/>
              <a:gd name="connsiteY6" fmla="*/ 780641 h 1957363"/>
              <a:gd name="connsiteX7" fmla="*/ 742973 w 1321197"/>
              <a:gd name="connsiteY7" fmla="*/ 1022688 h 1957363"/>
              <a:gd name="connsiteX8" fmla="*/ 716079 w 1321197"/>
              <a:gd name="connsiteY8" fmla="*/ 982347 h 1957363"/>
              <a:gd name="connsiteX9" fmla="*/ 689185 w 1321197"/>
              <a:gd name="connsiteY9" fmla="*/ 901665 h 1957363"/>
              <a:gd name="connsiteX10" fmla="*/ 662291 w 1321197"/>
              <a:gd name="connsiteY10" fmla="*/ 847877 h 1957363"/>
              <a:gd name="connsiteX11" fmla="*/ 581609 w 1321197"/>
              <a:gd name="connsiteY11" fmla="*/ 686512 h 1957363"/>
              <a:gd name="connsiteX12" fmla="*/ 581609 w 1321197"/>
              <a:gd name="connsiteY12" fmla="*/ 686512 h 1957363"/>
              <a:gd name="connsiteX13" fmla="*/ 500926 w 1321197"/>
              <a:gd name="connsiteY13" fmla="*/ 552041 h 1957363"/>
              <a:gd name="connsiteX14" fmla="*/ 460585 w 1321197"/>
              <a:gd name="connsiteY14" fmla="*/ 525147 h 1957363"/>
              <a:gd name="connsiteX15" fmla="*/ 406797 w 1321197"/>
              <a:gd name="connsiteY15" fmla="*/ 444465 h 1957363"/>
              <a:gd name="connsiteX16" fmla="*/ 366456 w 1321197"/>
              <a:gd name="connsiteY16" fmla="*/ 404124 h 1957363"/>
              <a:gd name="connsiteX17" fmla="*/ 326115 w 1321197"/>
              <a:gd name="connsiteY17" fmla="*/ 417571 h 1957363"/>
              <a:gd name="connsiteX18" fmla="*/ 353009 w 1321197"/>
              <a:gd name="connsiteY18" fmla="*/ 457912 h 1957363"/>
              <a:gd name="connsiteX19" fmla="*/ 366456 w 1321197"/>
              <a:gd name="connsiteY19" fmla="*/ 498253 h 1957363"/>
              <a:gd name="connsiteX20" fmla="*/ 420244 w 1321197"/>
              <a:gd name="connsiteY20" fmla="*/ 578936 h 1957363"/>
              <a:gd name="connsiteX21" fmla="*/ 460585 w 1321197"/>
              <a:gd name="connsiteY21" fmla="*/ 673065 h 1957363"/>
              <a:gd name="connsiteX22" fmla="*/ 487479 w 1321197"/>
              <a:gd name="connsiteY22" fmla="*/ 713406 h 1957363"/>
              <a:gd name="connsiteX23" fmla="*/ 541268 w 1321197"/>
              <a:gd name="connsiteY23" fmla="*/ 794088 h 1957363"/>
              <a:gd name="connsiteX24" fmla="*/ 554715 w 1321197"/>
              <a:gd name="connsiteY24" fmla="*/ 834430 h 1957363"/>
              <a:gd name="connsiteX25" fmla="*/ 608503 w 1321197"/>
              <a:gd name="connsiteY25" fmla="*/ 915112 h 1957363"/>
              <a:gd name="connsiteX26" fmla="*/ 621950 w 1321197"/>
              <a:gd name="connsiteY26" fmla="*/ 1116818 h 1957363"/>
              <a:gd name="connsiteX27" fmla="*/ 635397 w 1321197"/>
              <a:gd name="connsiteY27" fmla="*/ 1157159 h 1957363"/>
              <a:gd name="connsiteX28" fmla="*/ 648844 w 1321197"/>
              <a:gd name="connsiteY28" fmla="*/ 1210947 h 1957363"/>
              <a:gd name="connsiteX29" fmla="*/ 648844 w 1321197"/>
              <a:gd name="connsiteY29" fmla="*/ 1278183 h 1957363"/>
              <a:gd name="connsiteX30" fmla="*/ 595056 w 1321197"/>
              <a:gd name="connsiteY30" fmla="*/ 1184053 h 1957363"/>
              <a:gd name="connsiteX31" fmla="*/ 541268 w 1321197"/>
              <a:gd name="connsiteY31" fmla="*/ 1089924 h 1957363"/>
              <a:gd name="connsiteX32" fmla="*/ 474032 w 1321197"/>
              <a:gd name="connsiteY32" fmla="*/ 1009241 h 1957363"/>
              <a:gd name="connsiteX33" fmla="*/ 393350 w 1321197"/>
              <a:gd name="connsiteY33" fmla="*/ 874771 h 1957363"/>
              <a:gd name="connsiteX34" fmla="*/ 353009 w 1321197"/>
              <a:gd name="connsiteY34" fmla="*/ 820983 h 1957363"/>
              <a:gd name="connsiteX35" fmla="*/ 326115 w 1321197"/>
              <a:gd name="connsiteY35" fmla="*/ 780641 h 1957363"/>
              <a:gd name="connsiteX36" fmla="*/ 285773 w 1321197"/>
              <a:gd name="connsiteY36" fmla="*/ 740300 h 1957363"/>
              <a:gd name="connsiteX37" fmla="*/ 245432 w 1321197"/>
              <a:gd name="connsiteY37" fmla="*/ 686512 h 1957363"/>
              <a:gd name="connsiteX38" fmla="*/ 191644 w 1321197"/>
              <a:gd name="connsiteY38" fmla="*/ 659618 h 1957363"/>
              <a:gd name="connsiteX39" fmla="*/ 97515 w 1321197"/>
              <a:gd name="connsiteY39" fmla="*/ 632724 h 1957363"/>
              <a:gd name="connsiteX40" fmla="*/ 43726 w 1321197"/>
              <a:gd name="connsiteY40" fmla="*/ 646171 h 1957363"/>
              <a:gd name="connsiteX41" fmla="*/ 84068 w 1321197"/>
              <a:gd name="connsiteY41" fmla="*/ 673065 h 1957363"/>
              <a:gd name="connsiteX42" fmla="*/ 191644 w 1321197"/>
              <a:gd name="connsiteY42" fmla="*/ 753747 h 1957363"/>
              <a:gd name="connsiteX43" fmla="*/ 245432 w 1321197"/>
              <a:gd name="connsiteY43" fmla="*/ 794088 h 1957363"/>
              <a:gd name="connsiteX44" fmla="*/ 285773 w 1321197"/>
              <a:gd name="connsiteY44" fmla="*/ 834430 h 1957363"/>
              <a:gd name="connsiteX45" fmla="*/ 339562 w 1321197"/>
              <a:gd name="connsiteY45" fmla="*/ 874771 h 1957363"/>
              <a:gd name="connsiteX46" fmla="*/ 487479 w 1321197"/>
              <a:gd name="connsiteY46" fmla="*/ 1076477 h 1957363"/>
              <a:gd name="connsiteX47" fmla="*/ 487479 w 1321197"/>
              <a:gd name="connsiteY47" fmla="*/ 1076477 h 1957363"/>
              <a:gd name="connsiteX48" fmla="*/ 568162 w 1321197"/>
              <a:gd name="connsiteY48" fmla="*/ 1170606 h 1957363"/>
              <a:gd name="connsiteX49" fmla="*/ 621950 w 1321197"/>
              <a:gd name="connsiteY49" fmla="*/ 1278183 h 1957363"/>
              <a:gd name="connsiteX50" fmla="*/ 702632 w 1321197"/>
              <a:gd name="connsiteY50" fmla="*/ 1399206 h 1957363"/>
              <a:gd name="connsiteX51" fmla="*/ 769868 w 1321197"/>
              <a:gd name="connsiteY51" fmla="*/ 1506783 h 1957363"/>
              <a:gd name="connsiteX52" fmla="*/ 742973 w 1321197"/>
              <a:gd name="connsiteY52" fmla="*/ 1506783 h 1957363"/>
              <a:gd name="connsiteX53" fmla="*/ 702632 w 1321197"/>
              <a:gd name="connsiteY53" fmla="*/ 1479888 h 1957363"/>
              <a:gd name="connsiteX54" fmla="*/ 675738 w 1321197"/>
              <a:gd name="connsiteY54" fmla="*/ 1426100 h 1957363"/>
              <a:gd name="connsiteX55" fmla="*/ 554715 w 1321197"/>
              <a:gd name="connsiteY55" fmla="*/ 1291630 h 1957363"/>
              <a:gd name="connsiteX56" fmla="*/ 500926 w 1321197"/>
              <a:gd name="connsiteY56" fmla="*/ 1251288 h 1957363"/>
              <a:gd name="connsiteX57" fmla="*/ 460585 w 1321197"/>
              <a:gd name="connsiteY57" fmla="*/ 1197500 h 1957363"/>
              <a:gd name="connsiteX58" fmla="*/ 285773 w 1321197"/>
              <a:gd name="connsiteY58" fmla="*/ 1103371 h 1957363"/>
              <a:gd name="connsiteX59" fmla="*/ 231985 w 1321197"/>
              <a:gd name="connsiteY59" fmla="*/ 1076477 h 1957363"/>
              <a:gd name="connsiteX60" fmla="*/ 191644 w 1321197"/>
              <a:gd name="connsiteY60" fmla="*/ 1063030 h 1957363"/>
              <a:gd name="connsiteX61" fmla="*/ 124409 w 1321197"/>
              <a:gd name="connsiteY61" fmla="*/ 1036136 h 1957363"/>
              <a:gd name="connsiteX62" fmla="*/ 124409 w 1321197"/>
              <a:gd name="connsiteY62" fmla="*/ 1022688 h 1957363"/>
              <a:gd name="connsiteX63" fmla="*/ 272326 w 1321197"/>
              <a:gd name="connsiteY63" fmla="*/ 1103371 h 1957363"/>
              <a:gd name="connsiteX64" fmla="*/ 447138 w 1321197"/>
              <a:gd name="connsiteY64" fmla="*/ 1210947 h 1957363"/>
              <a:gd name="connsiteX65" fmla="*/ 514373 w 1321197"/>
              <a:gd name="connsiteY65" fmla="*/ 1278183 h 1957363"/>
              <a:gd name="connsiteX66" fmla="*/ 581609 w 1321197"/>
              <a:gd name="connsiteY66" fmla="*/ 1331971 h 1957363"/>
              <a:gd name="connsiteX67" fmla="*/ 635397 w 1321197"/>
              <a:gd name="connsiteY67" fmla="*/ 1399206 h 1957363"/>
              <a:gd name="connsiteX68" fmla="*/ 702632 w 1321197"/>
              <a:gd name="connsiteY68" fmla="*/ 1466441 h 1957363"/>
              <a:gd name="connsiteX69" fmla="*/ 810209 w 1321197"/>
              <a:gd name="connsiteY69" fmla="*/ 1600912 h 1957363"/>
              <a:gd name="connsiteX70" fmla="*/ 850550 w 1321197"/>
              <a:gd name="connsiteY70" fmla="*/ 1641253 h 1957363"/>
              <a:gd name="connsiteX71" fmla="*/ 917785 w 1321197"/>
              <a:gd name="connsiteY71" fmla="*/ 1735383 h 1957363"/>
              <a:gd name="connsiteX72" fmla="*/ 944679 w 1321197"/>
              <a:gd name="connsiteY72" fmla="*/ 1318524 h 1957363"/>
              <a:gd name="connsiteX73" fmla="*/ 958126 w 1321197"/>
              <a:gd name="connsiteY73" fmla="*/ 1170606 h 1957363"/>
              <a:gd name="connsiteX74" fmla="*/ 971573 w 1321197"/>
              <a:gd name="connsiteY74" fmla="*/ 995794 h 1957363"/>
              <a:gd name="connsiteX75" fmla="*/ 998468 w 1321197"/>
              <a:gd name="connsiteY75" fmla="*/ 834430 h 1957363"/>
              <a:gd name="connsiteX76" fmla="*/ 1038809 w 1321197"/>
              <a:gd name="connsiteY76" fmla="*/ 578936 h 1957363"/>
              <a:gd name="connsiteX77" fmla="*/ 1052256 w 1321197"/>
              <a:gd name="connsiteY77" fmla="*/ 498253 h 1957363"/>
              <a:gd name="connsiteX78" fmla="*/ 1079150 w 1321197"/>
              <a:gd name="connsiteY78" fmla="*/ 457912 h 1957363"/>
              <a:gd name="connsiteX79" fmla="*/ 1173279 w 1321197"/>
              <a:gd name="connsiteY79" fmla="*/ 296547 h 1957363"/>
              <a:gd name="connsiteX80" fmla="*/ 1253962 w 1321197"/>
              <a:gd name="connsiteY80" fmla="*/ 256206 h 1957363"/>
              <a:gd name="connsiteX81" fmla="*/ 1240515 w 1321197"/>
              <a:gd name="connsiteY81" fmla="*/ 229312 h 1957363"/>
              <a:gd name="connsiteX82" fmla="*/ 1186726 w 1321197"/>
              <a:gd name="connsiteY82" fmla="*/ 296547 h 1957363"/>
              <a:gd name="connsiteX83" fmla="*/ 1146385 w 1321197"/>
              <a:gd name="connsiteY83" fmla="*/ 336888 h 1957363"/>
              <a:gd name="connsiteX84" fmla="*/ 1065703 w 1321197"/>
              <a:gd name="connsiteY84" fmla="*/ 498253 h 1957363"/>
              <a:gd name="connsiteX85" fmla="*/ 1038809 w 1321197"/>
              <a:gd name="connsiteY85" fmla="*/ 592383 h 1957363"/>
              <a:gd name="connsiteX86" fmla="*/ 1011915 w 1321197"/>
              <a:gd name="connsiteY86" fmla="*/ 646171 h 1957363"/>
              <a:gd name="connsiteX87" fmla="*/ 998468 w 1321197"/>
              <a:gd name="connsiteY87" fmla="*/ 726853 h 1957363"/>
              <a:gd name="connsiteX88" fmla="*/ 985020 w 1321197"/>
              <a:gd name="connsiteY88" fmla="*/ 767194 h 1957363"/>
              <a:gd name="connsiteX89" fmla="*/ 971573 w 1321197"/>
              <a:gd name="connsiteY89" fmla="*/ 915112 h 1957363"/>
              <a:gd name="connsiteX90" fmla="*/ 958126 w 1321197"/>
              <a:gd name="connsiteY90" fmla="*/ 1291630 h 1957363"/>
              <a:gd name="connsiteX91" fmla="*/ 944679 w 1321197"/>
              <a:gd name="connsiteY91" fmla="*/ 1358865 h 1957363"/>
              <a:gd name="connsiteX92" fmla="*/ 931232 w 1321197"/>
              <a:gd name="connsiteY92" fmla="*/ 1278183 h 1957363"/>
              <a:gd name="connsiteX93" fmla="*/ 931232 w 1321197"/>
              <a:gd name="connsiteY93" fmla="*/ 726853 h 1957363"/>
              <a:gd name="connsiteX94" fmla="*/ 944679 w 1321197"/>
              <a:gd name="connsiteY94" fmla="*/ 686512 h 1957363"/>
              <a:gd name="connsiteX95" fmla="*/ 958126 w 1321197"/>
              <a:gd name="connsiteY95" fmla="*/ 619277 h 1957363"/>
              <a:gd name="connsiteX96" fmla="*/ 971573 w 1321197"/>
              <a:gd name="connsiteY96" fmla="*/ 538594 h 1957363"/>
              <a:gd name="connsiteX97" fmla="*/ 1011915 w 1321197"/>
              <a:gd name="connsiteY97" fmla="*/ 404124 h 1957363"/>
              <a:gd name="connsiteX98" fmla="*/ 1025362 w 1321197"/>
              <a:gd name="connsiteY98" fmla="*/ 336888 h 1957363"/>
              <a:gd name="connsiteX99" fmla="*/ 1038809 w 1321197"/>
              <a:gd name="connsiteY99" fmla="*/ 283100 h 1957363"/>
              <a:gd name="connsiteX100" fmla="*/ 1052256 w 1321197"/>
              <a:gd name="connsiteY100" fmla="*/ 242759 h 1957363"/>
              <a:gd name="connsiteX101" fmla="*/ 1011915 w 1321197"/>
              <a:gd name="connsiteY101" fmla="*/ 269653 h 1957363"/>
              <a:gd name="connsiteX102" fmla="*/ 985020 w 1321197"/>
              <a:gd name="connsiteY102" fmla="*/ 363783 h 1957363"/>
              <a:gd name="connsiteX103" fmla="*/ 971573 w 1321197"/>
              <a:gd name="connsiteY103" fmla="*/ 404124 h 1957363"/>
              <a:gd name="connsiteX104" fmla="*/ 958126 w 1321197"/>
              <a:gd name="connsiteY104" fmla="*/ 498253 h 1957363"/>
              <a:gd name="connsiteX105" fmla="*/ 931232 w 1321197"/>
              <a:gd name="connsiteY105" fmla="*/ 592383 h 1957363"/>
              <a:gd name="connsiteX106" fmla="*/ 904338 w 1321197"/>
              <a:gd name="connsiteY106" fmla="*/ 807536 h 1957363"/>
              <a:gd name="connsiteX107" fmla="*/ 890891 w 1321197"/>
              <a:gd name="connsiteY107" fmla="*/ 874771 h 1957363"/>
              <a:gd name="connsiteX108" fmla="*/ 863997 w 1321197"/>
              <a:gd name="connsiteY108" fmla="*/ 1197500 h 1957363"/>
              <a:gd name="connsiteX109" fmla="*/ 837103 w 1321197"/>
              <a:gd name="connsiteY109" fmla="*/ 901665 h 1957363"/>
              <a:gd name="connsiteX110" fmla="*/ 810209 w 1321197"/>
              <a:gd name="connsiteY110" fmla="*/ 632724 h 1957363"/>
              <a:gd name="connsiteX111" fmla="*/ 796762 w 1321197"/>
              <a:gd name="connsiteY111" fmla="*/ 14159 h 1957363"/>
              <a:gd name="connsiteX112" fmla="*/ 783315 w 1321197"/>
              <a:gd name="connsiteY112" fmla="*/ 54500 h 1957363"/>
              <a:gd name="connsiteX113" fmla="*/ 756420 w 1321197"/>
              <a:gd name="connsiteY113" fmla="*/ 94841 h 1957363"/>
              <a:gd name="connsiteX114" fmla="*/ 742973 w 1321197"/>
              <a:gd name="connsiteY114" fmla="*/ 565488 h 1957363"/>
              <a:gd name="connsiteX115" fmla="*/ 769868 w 1321197"/>
              <a:gd name="connsiteY115" fmla="*/ 1103371 h 1957363"/>
              <a:gd name="connsiteX116" fmla="*/ 742973 w 1321197"/>
              <a:gd name="connsiteY116" fmla="*/ 1009241 h 1957363"/>
              <a:gd name="connsiteX117" fmla="*/ 729526 w 1321197"/>
              <a:gd name="connsiteY117" fmla="*/ 915112 h 1957363"/>
              <a:gd name="connsiteX118" fmla="*/ 702632 w 1321197"/>
              <a:gd name="connsiteY118" fmla="*/ 726853 h 1957363"/>
              <a:gd name="connsiteX119" fmla="*/ 675738 w 1321197"/>
              <a:gd name="connsiteY119" fmla="*/ 632724 h 1957363"/>
              <a:gd name="connsiteX120" fmla="*/ 662291 w 1321197"/>
              <a:gd name="connsiteY120" fmla="*/ 565488 h 1957363"/>
              <a:gd name="connsiteX121" fmla="*/ 621950 w 1321197"/>
              <a:gd name="connsiteY121" fmla="*/ 323441 h 1957363"/>
              <a:gd name="connsiteX122" fmla="*/ 595056 w 1321197"/>
              <a:gd name="connsiteY122" fmla="*/ 242759 h 1957363"/>
              <a:gd name="connsiteX123" fmla="*/ 581609 w 1321197"/>
              <a:gd name="connsiteY123" fmla="*/ 175524 h 1957363"/>
              <a:gd name="connsiteX124" fmla="*/ 568162 w 1321197"/>
              <a:gd name="connsiteY124" fmla="*/ 94841 h 1957363"/>
              <a:gd name="connsiteX125" fmla="*/ 554715 w 1321197"/>
              <a:gd name="connsiteY125" fmla="*/ 41053 h 1957363"/>
              <a:gd name="connsiteX126" fmla="*/ 527820 w 1321197"/>
              <a:gd name="connsiteY126" fmla="*/ 14159 h 1957363"/>
              <a:gd name="connsiteX127" fmla="*/ 514373 w 1321197"/>
              <a:gd name="connsiteY127" fmla="*/ 54500 h 1957363"/>
              <a:gd name="connsiteX128" fmla="*/ 541268 w 1321197"/>
              <a:gd name="connsiteY128" fmla="*/ 215865 h 1957363"/>
              <a:gd name="connsiteX129" fmla="*/ 554715 w 1321197"/>
              <a:gd name="connsiteY129" fmla="*/ 283100 h 1957363"/>
              <a:gd name="connsiteX130" fmla="*/ 568162 w 1321197"/>
              <a:gd name="connsiteY130" fmla="*/ 336888 h 1957363"/>
              <a:gd name="connsiteX131" fmla="*/ 635397 w 1321197"/>
              <a:gd name="connsiteY131" fmla="*/ 646171 h 1957363"/>
              <a:gd name="connsiteX132" fmla="*/ 648844 w 1321197"/>
              <a:gd name="connsiteY132" fmla="*/ 686512 h 1957363"/>
              <a:gd name="connsiteX133" fmla="*/ 675738 w 1321197"/>
              <a:gd name="connsiteY133" fmla="*/ 915112 h 1957363"/>
              <a:gd name="connsiteX134" fmla="*/ 702632 w 1321197"/>
              <a:gd name="connsiteY134" fmla="*/ 968900 h 1957363"/>
              <a:gd name="connsiteX135" fmla="*/ 742973 w 1321197"/>
              <a:gd name="connsiteY135" fmla="*/ 1076477 h 1957363"/>
              <a:gd name="connsiteX136" fmla="*/ 783315 w 1321197"/>
              <a:gd name="connsiteY136" fmla="*/ 1197500 h 1957363"/>
              <a:gd name="connsiteX137" fmla="*/ 796762 w 1321197"/>
              <a:gd name="connsiteY137" fmla="*/ 1264736 h 1957363"/>
              <a:gd name="connsiteX138" fmla="*/ 823656 w 1321197"/>
              <a:gd name="connsiteY138" fmla="*/ 1318524 h 1957363"/>
              <a:gd name="connsiteX139" fmla="*/ 837103 w 1321197"/>
              <a:gd name="connsiteY139" fmla="*/ 1560571 h 1957363"/>
              <a:gd name="connsiteX140" fmla="*/ 850550 w 1321197"/>
              <a:gd name="connsiteY140" fmla="*/ 1614359 h 1957363"/>
              <a:gd name="connsiteX141" fmla="*/ 877444 w 1321197"/>
              <a:gd name="connsiteY141" fmla="*/ 1681594 h 1957363"/>
              <a:gd name="connsiteX142" fmla="*/ 971573 w 1321197"/>
              <a:gd name="connsiteY142" fmla="*/ 1547124 h 1957363"/>
              <a:gd name="connsiteX143" fmla="*/ 998468 w 1321197"/>
              <a:gd name="connsiteY143" fmla="*/ 1224394 h 1957363"/>
              <a:gd name="connsiteX144" fmla="*/ 1011915 w 1321197"/>
              <a:gd name="connsiteY144" fmla="*/ 1143712 h 1957363"/>
              <a:gd name="connsiteX145" fmla="*/ 1146385 w 1321197"/>
              <a:gd name="connsiteY145" fmla="*/ 834430 h 1957363"/>
              <a:gd name="connsiteX146" fmla="*/ 1213620 w 1321197"/>
              <a:gd name="connsiteY146" fmla="*/ 713406 h 1957363"/>
              <a:gd name="connsiteX147" fmla="*/ 1240515 w 1321197"/>
              <a:gd name="connsiteY147" fmla="*/ 686512 h 1957363"/>
              <a:gd name="connsiteX148" fmla="*/ 1280856 w 1321197"/>
              <a:gd name="connsiteY148" fmla="*/ 673065 h 1957363"/>
              <a:gd name="connsiteX149" fmla="*/ 1321197 w 1321197"/>
              <a:gd name="connsiteY149" fmla="*/ 646171 h 1957363"/>
              <a:gd name="connsiteX150" fmla="*/ 1280856 w 1321197"/>
              <a:gd name="connsiteY150" fmla="*/ 659618 h 1957363"/>
              <a:gd name="connsiteX151" fmla="*/ 1267409 w 1321197"/>
              <a:gd name="connsiteY151" fmla="*/ 699959 h 1957363"/>
              <a:gd name="connsiteX152" fmla="*/ 1200173 w 1321197"/>
              <a:gd name="connsiteY152" fmla="*/ 820983 h 1957363"/>
              <a:gd name="connsiteX153" fmla="*/ 1186726 w 1321197"/>
              <a:gd name="connsiteY153" fmla="*/ 901665 h 1957363"/>
              <a:gd name="connsiteX154" fmla="*/ 1159832 w 1321197"/>
              <a:gd name="connsiteY154" fmla="*/ 1009241 h 1957363"/>
              <a:gd name="connsiteX155" fmla="*/ 1132938 w 1321197"/>
              <a:gd name="connsiteY155" fmla="*/ 1116818 h 1957363"/>
              <a:gd name="connsiteX156" fmla="*/ 1119491 w 1321197"/>
              <a:gd name="connsiteY156" fmla="*/ 1210947 h 1957363"/>
              <a:gd name="connsiteX157" fmla="*/ 1106044 w 1321197"/>
              <a:gd name="connsiteY157" fmla="*/ 1278183 h 1957363"/>
              <a:gd name="connsiteX158" fmla="*/ 1092597 w 1321197"/>
              <a:gd name="connsiteY158" fmla="*/ 1426100 h 1957363"/>
              <a:gd name="connsiteX159" fmla="*/ 1065703 w 1321197"/>
              <a:gd name="connsiteY159" fmla="*/ 1506783 h 1957363"/>
              <a:gd name="connsiteX160" fmla="*/ 1025362 w 1321197"/>
              <a:gd name="connsiteY160" fmla="*/ 1641253 h 1957363"/>
              <a:gd name="connsiteX161" fmla="*/ 998468 w 1321197"/>
              <a:gd name="connsiteY161" fmla="*/ 1695041 h 1957363"/>
              <a:gd name="connsiteX162" fmla="*/ 944679 w 1321197"/>
              <a:gd name="connsiteY162" fmla="*/ 1869853 h 1957363"/>
              <a:gd name="connsiteX163" fmla="*/ 904338 w 1321197"/>
              <a:gd name="connsiteY163" fmla="*/ 1748830 h 1957363"/>
              <a:gd name="connsiteX164" fmla="*/ 877444 w 1321197"/>
              <a:gd name="connsiteY164" fmla="*/ 1708488 h 1957363"/>
              <a:gd name="connsiteX165" fmla="*/ 850550 w 1321197"/>
              <a:gd name="connsiteY165" fmla="*/ 1641253 h 1957363"/>
              <a:gd name="connsiteX166" fmla="*/ 837103 w 1321197"/>
              <a:gd name="connsiteY166" fmla="*/ 1587465 h 1957363"/>
              <a:gd name="connsiteX167" fmla="*/ 823656 w 1321197"/>
              <a:gd name="connsiteY167" fmla="*/ 1547124 h 1957363"/>
              <a:gd name="connsiteX168" fmla="*/ 810209 w 1321197"/>
              <a:gd name="connsiteY168" fmla="*/ 1493336 h 1957363"/>
              <a:gd name="connsiteX169" fmla="*/ 783315 w 1321197"/>
              <a:gd name="connsiteY169" fmla="*/ 1479888 h 1957363"/>
              <a:gd name="connsiteX170" fmla="*/ 863997 w 1321197"/>
              <a:gd name="connsiteY170" fmla="*/ 1345418 h 1957363"/>
              <a:gd name="connsiteX171" fmla="*/ 863997 w 1321197"/>
              <a:gd name="connsiteY171" fmla="*/ 1345418 h 19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21197" h="1957363">
                <a:moveTo>
                  <a:pt x="608503" y="269653"/>
                </a:moveTo>
                <a:cubicBezTo>
                  <a:pt x="621950" y="292065"/>
                  <a:pt x="633653" y="315620"/>
                  <a:pt x="648844" y="336888"/>
                </a:cubicBezTo>
                <a:cubicBezTo>
                  <a:pt x="656213" y="347205"/>
                  <a:pt x="673252" y="351351"/>
                  <a:pt x="675738" y="363783"/>
                </a:cubicBezTo>
                <a:cubicBezTo>
                  <a:pt x="687199" y="421091"/>
                  <a:pt x="681936" y="480603"/>
                  <a:pt x="689185" y="538594"/>
                </a:cubicBezTo>
                <a:cubicBezTo>
                  <a:pt x="690943" y="552659"/>
                  <a:pt x="698738" y="565307"/>
                  <a:pt x="702632" y="578936"/>
                </a:cubicBezTo>
                <a:cubicBezTo>
                  <a:pt x="707709" y="596706"/>
                  <a:pt x="711597" y="614795"/>
                  <a:pt x="716079" y="632724"/>
                </a:cubicBezTo>
                <a:cubicBezTo>
                  <a:pt x="720561" y="682030"/>
                  <a:pt x="726120" y="731249"/>
                  <a:pt x="729526" y="780641"/>
                </a:cubicBezTo>
                <a:cubicBezTo>
                  <a:pt x="735086" y="861256"/>
                  <a:pt x="748348" y="942060"/>
                  <a:pt x="742973" y="1022688"/>
                </a:cubicBezTo>
                <a:cubicBezTo>
                  <a:pt x="741898" y="1038813"/>
                  <a:pt x="722643" y="997115"/>
                  <a:pt x="716079" y="982347"/>
                </a:cubicBezTo>
                <a:cubicBezTo>
                  <a:pt x="704565" y="956442"/>
                  <a:pt x="701863" y="927021"/>
                  <a:pt x="689185" y="901665"/>
                </a:cubicBezTo>
                <a:cubicBezTo>
                  <a:pt x="680220" y="883736"/>
                  <a:pt x="669736" y="866489"/>
                  <a:pt x="662291" y="847877"/>
                </a:cubicBezTo>
                <a:cubicBezTo>
                  <a:pt x="606618" y="708693"/>
                  <a:pt x="672281" y="822520"/>
                  <a:pt x="581609" y="686512"/>
                </a:cubicBezTo>
                <a:lnTo>
                  <a:pt x="581609" y="686512"/>
                </a:lnTo>
                <a:cubicBezTo>
                  <a:pt x="565418" y="654130"/>
                  <a:pt x="525267" y="568268"/>
                  <a:pt x="500926" y="552041"/>
                </a:cubicBezTo>
                <a:lnTo>
                  <a:pt x="460585" y="525147"/>
                </a:lnTo>
                <a:cubicBezTo>
                  <a:pt x="442656" y="498253"/>
                  <a:pt x="433691" y="462394"/>
                  <a:pt x="406797" y="444465"/>
                </a:cubicBezTo>
                <a:cubicBezTo>
                  <a:pt x="362726" y="415085"/>
                  <a:pt x="366456" y="433732"/>
                  <a:pt x="366456" y="404124"/>
                </a:cubicBezTo>
                <a:cubicBezTo>
                  <a:pt x="353009" y="408606"/>
                  <a:pt x="329553" y="403820"/>
                  <a:pt x="326115" y="417571"/>
                </a:cubicBezTo>
                <a:cubicBezTo>
                  <a:pt x="322195" y="433250"/>
                  <a:pt x="345781" y="443457"/>
                  <a:pt x="353009" y="457912"/>
                </a:cubicBezTo>
                <a:cubicBezTo>
                  <a:pt x="359348" y="470590"/>
                  <a:pt x="359572" y="485862"/>
                  <a:pt x="366456" y="498253"/>
                </a:cubicBezTo>
                <a:cubicBezTo>
                  <a:pt x="382153" y="526508"/>
                  <a:pt x="402315" y="552042"/>
                  <a:pt x="420244" y="578936"/>
                </a:cubicBezTo>
                <a:cubicBezTo>
                  <a:pt x="476209" y="662885"/>
                  <a:pt x="424725" y="601345"/>
                  <a:pt x="460585" y="673065"/>
                </a:cubicBezTo>
                <a:cubicBezTo>
                  <a:pt x="467813" y="687520"/>
                  <a:pt x="479461" y="699374"/>
                  <a:pt x="487479" y="713406"/>
                </a:cubicBezTo>
                <a:cubicBezTo>
                  <a:pt x="530897" y="789387"/>
                  <a:pt x="493334" y="746155"/>
                  <a:pt x="541268" y="794088"/>
                </a:cubicBezTo>
                <a:cubicBezTo>
                  <a:pt x="545750" y="807535"/>
                  <a:pt x="547831" y="822039"/>
                  <a:pt x="554715" y="834430"/>
                </a:cubicBezTo>
                <a:cubicBezTo>
                  <a:pt x="570412" y="862685"/>
                  <a:pt x="608503" y="915112"/>
                  <a:pt x="608503" y="915112"/>
                </a:cubicBezTo>
                <a:cubicBezTo>
                  <a:pt x="612985" y="982347"/>
                  <a:pt x="614509" y="1049846"/>
                  <a:pt x="621950" y="1116818"/>
                </a:cubicBezTo>
                <a:cubicBezTo>
                  <a:pt x="623515" y="1130906"/>
                  <a:pt x="631503" y="1143530"/>
                  <a:pt x="635397" y="1157159"/>
                </a:cubicBezTo>
                <a:cubicBezTo>
                  <a:pt x="640474" y="1174929"/>
                  <a:pt x="646803" y="1192579"/>
                  <a:pt x="648844" y="1210947"/>
                </a:cubicBezTo>
                <a:cubicBezTo>
                  <a:pt x="651319" y="1233222"/>
                  <a:pt x="648844" y="1255771"/>
                  <a:pt x="648844" y="1278183"/>
                </a:cubicBezTo>
                <a:cubicBezTo>
                  <a:pt x="591150" y="1162793"/>
                  <a:pt x="652074" y="1279083"/>
                  <a:pt x="595056" y="1184053"/>
                </a:cubicBezTo>
                <a:cubicBezTo>
                  <a:pt x="576463" y="1153065"/>
                  <a:pt x="561838" y="1119636"/>
                  <a:pt x="541268" y="1089924"/>
                </a:cubicBezTo>
                <a:cubicBezTo>
                  <a:pt x="521341" y="1061140"/>
                  <a:pt x="493865" y="1038090"/>
                  <a:pt x="474032" y="1009241"/>
                </a:cubicBezTo>
                <a:cubicBezTo>
                  <a:pt x="444418" y="966166"/>
                  <a:pt x="421617" y="918742"/>
                  <a:pt x="393350" y="874771"/>
                </a:cubicBezTo>
                <a:cubicBezTo>
                  <a:pt x="381231" y="855919"/>
                  <a:pt x="366035" y="839220"/>
                  <a:pt x="353009" y="820983"/>
                </a:cubicBezTo>
                <a:cubicBezTo>
                  <a:pt x="343615" y="807832"/>
                  <a:pt x="336461" y="793057"/>
                  <a:pt x="326115" y="780641"/>
                </a:cubicBezTo>
                <a:cubicBezTo>
                  <a:pt x="313940" y="766032"/>
                  <a:pt x="298149" y="754739"/>
                  <a:pt x="285773" y="740300"/>
                </a:cubicBezTo>
                <a:cubicBezTo>
                  <a:pt x="271188" y="723284"/>
                  <a:pt x="262448" y="701097"/>
                  <a:pt x="245432" y="686512"/>
                </a:cubicBezTo>
                <a:cubicBezTo>
                  <a:pt x="230212" y="673466"/>
                  <a:pt x="210069" y="667514"/>
                  <a:pt x="191644" y="659618"/>
                </a:cubicBezTo>
                <a:cubicBezTo>
                  <a:pt x="164636" y="648043"/>
                  <a:pt x="124810" y="639548"/>
                  <a:pt x="97515" y="632724"/>
                </a:cubicBezTo>
                <a:cubicBezTo>
                  <a:pt x="79585" y="637206"/>
                  <a:pt x="49570" y="628638"/>
                  <a:pt x="43726" y="646171"/>
                </a:cubicBezTo>
                <a:cubicBezTo>
                  <a:pt x="38615" y="661503"/>
                  <a:pt x="70998" y="663559"/>
                  <a:pt x="84068" y="673065"/>
                </a:cubicBezTo>
                <a:cubicBezTo>
                  <a:pt x="120318" y="699429"/>
                  <a:pt x="155785" y="726853"/>
                  <a:pt x="191644" y="753747"/>
                </a:cubicBezTo>
                <a:cubicBezTo>
                  <a:pt x="209573" y="767194"/>
                  <a:pt x="229585" y="778240"/>
                  <a:pt x="245432" y="794088"/>
                </a:cubicBezTo>
                <a:cubicBezTo>
                  <a:pt x="258879" y="807535"/>
                  <a:pt x="271334" y="822054"/>
                  <a:pt x="285773" y="834430"/>
                </a:cubicBezTo>
                <a:cubicBezTo>
                  <a:pt x="302789" y="849016"/>
                  <a:pt x="322811" y="859881"/>
                  <a:pt x="339562" y="874771"/>
                </a:cubicBezTo>
                <a:cubicBezTo>
                  <a:pt x="428874" y="954158"/>
                  <a:pt x="415041" y="955746"/>
                  <a:pt x="487479" y="1076477"/>
                </a:cubicBezTo>
                <a:lnTo>
                  <a:pt x="487479" y="1076477"/>
                </a:lnTo>
                <a:cubicBezTo>
                  <a:pt x="520246" y="1109244"/>
                  <a:pt x="544013" y="1129208"/>
                  <a:pt x="568162" y="1170606"/>
                </a:cubicBezTo>
                <a:cubicBezTo>
                  <a:pt x="588363" y="1205236"/>
                  <a:pt x="601623" y="1243627"/>
                  <a:pt x="621950" y="1278183"/>
                </a:cubicBezTo>
                <a:cubicBezTo>
                  <a:pt x="646532" y="1319973"/>
                  <a:pt x="676414" y="1358422"/>
                  <a:pt x="702632" y="1399206"/>
                </a:cubicBezTo>
                <a:cubicBezTo>
                  <a:pt x="848568" y="1626217"/>
                  <a:pt x="668321" y="1354464"/>
                  <a:pt x="769868" y="1506783"/>
                </a:cubicBezTo>
                <a:cubicBezTo>
                  <a:pt x="792216" y="1573827"/>
                  <a:pt x="789464" y="1545526"/>
                  <a:pt x="742973" y="1506783"/>
                </a:cubicBezTo>
                <a:cubicBezTo>
                  <a:pt x="730557" y="1496437"/>
                  <a:pt x="716079" y="1488853"/>
                  <a:pt x="702632" y="1479888"/>
                </a:cubicBezTo>
                <a:cubicBezTo>
                  <a:pt x="693667" y="1461959"/>
                  <a:pt x="686857" y="1442779"/>
                  <a:pt x="675738" y="1426100"/>
                </a:cubicBezTo>
                <a:cubicBezTo>
                  <a:pt x="646666" y="1382491"/>
                  <a:pt x="593086" y="1325737"/>
                  <a:pt x="554715" y="1291630"/>
                </a:cubicBezTo>
                <a:cubicBezTo>
                  <a:pt x="537964" y="1276740"/>
                  <a:pt x="516774" y="1267136"/>
                  <a:pt x="500926" y="1251288"/>
                </a:cubicBezTo>
                <a:cubicBezTo>
                  <a:pt x="485079" y="1235441"/>
                  <a:pt x="477168" y="1212576"/>
                  <a:pt x="460585" y="1197500"/>
                </a:cubicBezTo>
                <a:cubicBezTo>
                  <a:pt x="362962" y="1108752"/>
                  <a:pt x="382563" y="1122729"/>
                  <a:pt x="285773" y="1103371"/>
                </a:cubicBezTo>
                <a:cubicBezTo>
                  <a:pt x="267844" y="1094406"/>
                  <a:pt x="250410" y="1084373"/>
                  <a:pt x="231985" y="1076477"/>
                </a:cubicBezTo>
                <a:cubicBezTo>
                  <a:pt x="218957" y="1070893"/>
                  <a:pt x="204916" y="1068007"/>
                  <a:pt x="191644" y="1063030"/>
                </a:cubicBezTo>
                <a:cubicBezTo>
                  <a:pt x="169043" y="1054555"/>
                  <a:pt x="147094" y="1044385"/>
                  <a:pt x="124409" y="1036136"/>
                </a:cubicBezTo>
                <a:cubicBezTo>
                  <a:pt x="34249" y="1003350"/>
                  <a:pt x="0" y="1001953"/>
                  <a:pt x="124409" y="1022688"/>
                </a:cubicBezTo>
                <a:cubicBezTo>
                  <a:pt x="233058" y="1066149"/>
                  <a:pt x="156290" y="1030085"/>
                  <a:pt x="272326" y="1103371"/>
                </a:cubicBezTo>
                <a:cubicBezTo>
                  <a:pt x="330175" y="1139907"/>
                  <a:pt x="398758" y="1162566"/>
                  <a:pt x="447138" y="1210947"/>
                </a:cubicBezTo>
                <a:cubicBezTo>
                  <a:pt x="469550" y="1233359"/>
                  <a:pt x="490814" y="1256980"/>
                  <a:pt x="514373" y="1278183"/>
                </a:cubicBezTo>
                <a:cubicBezTo>
                  <a:pt x="535706" y="1297383"/>
                  <a:pt x="561314" y="1311676"/>
                  <a:pt x="581609" y="1331971"/>
                </a:cubicBezTo>
                <a:cubicBezTo>
                  <a:pt x="601904" y="1352266"/>
                  <a:pt x="616197" y="1377873"/>
                  <a:pt x="635397" y="1399206"/>
                </a:cubicBezTo>
                <a:cubicBezTo>
                  <a:pt x="656600" y="1422765"/>
                  <a:pt x="681874" y="1442490"/>
                  <a:pt x="702632" y="1466441"/>
                </a:cubicBezTo>
                <a:cubicBezTo>
                  <a:pt x="740227" y="1509819"/>
                  <a:pt x="769619" y="1560322"/>
                  <a:pt x="810209" y="1600912"/>
                </a:cubicBezTo>
                <a:cubicBezTo>
                  <a:pt x="823656" y="1614359"/>
                  <a:pt x="839140" y="1626039"/>
                  <a:pt x="850550" y="1641253"/>
                </a:cubicBezTo>
                <a:cubicBezTo>
                  <a:pt x="944283" y="1766230"/>
                  <a:pt x="849675" y="1667270"/>
                  <a:pt x="917785" y="1735383"/>
                </a:cubicBezTo>
                <a:cubicBezTo>
                  <a:pt x="926750" y="1596430"/>
                  <a:pt x="934758" y="1457412"/>
                  <a:pt x="944679" y="1318524"/>
                </a:cubicBezTo>
                <a:cubicBezTo>
                  <a:pt x="948206" y="1269140"/>
                  <a:pt x="954014" y="1219944"/>
                  <a:pt x="958126" y="1170606"/>
                </a:cubicBezTo>
                <a:cubicBezTo>
                  <a:pt x="962979" y="1112365"/>
                  <a:pt x="964610" y="1053820"/>
                  <a:pt x="971573" y="995794"/>
                </a:cubicBezTo>
                <a:cubicBezTo>
                  <a:pt x="978070" y="941652"/>
                  <a:pt x="991415" y="888502"/>
                  <a:pt x="998468" y="834430"/>
                </a:cubicBezTo>
                <a:cubicBezTo>
                  <a:pt x="1045504" y="473830"/>
                  <a:pt x="977329" y="865844"/>
                  <a:pt x="1038809" y="578936"/>
                </a:cubicBezTo>
                <a:cubicBezTo>
                  <a:pt x="1044522" y="552276"/>
                  <a:pt x="1043634" y="524119"/>
                  <a:pt x="1052256" y="498253"/>
                </a:cubicBezTo>
                <a:cubicBezTo>
                  <a:pt x="1057367" y="482921"/>
                  <a:pt x="1071301" y="472040"/>
                  <a:pt x="1079150" y="457912"/>
                </a:cubicBezTo>
                <a:cubicBezTo>
                  <a:pt x="1170479" y="293519"/>
                  <a:pt x="1063540" y="461158"/>
                  <a:pt x="1173279" y="296547"/>
                </a:cubicBezTo>
                <a:cubicBezTo>
                  <a:pt x="1188175" y="274203"/>
                  <a:pt x="1230950" y="263877"/>
                  <a:pt x="1253962" y="256206"/>
                </a:cubicBezTo>
                <a:cubicBezTo>
                  <a:pt x="1269911" y="232282"/>
                  <a:pt x="1312683" y="186012"/>
                  <a:pt x="1240515" y="229312"/>
                </a:cubicBezTo>
                <a:cubicBezTo>
                  <a:pt x="1214431" y="244962"/>
                  <a:pt x="1205051" y="274557"/>
                  <a:pt x="1186726" y="296547"/>
                </a:cubicBezTo>
                <a:cubicBezTo>
                  <a:pt x="1174552" y="311156"/>
                  <a:pt x="1159832" y="323441"/>
                  <a:pt x="1146385" y="336888"/>
                </a:cubicBezTo>
                <a:lnTo>
                  <a:pt x="1065703" y="498253"/>
                </a:lnTo>
                <a:cubicBezTo>
                  <a:pt x="1049448" y="530763"/>
                  <a:pt x="1051735" y="557914"/>
                  <a:pt x="1038809" y="592383"/>
                </a:cubicBezTo>
                <a:cubicBezTo>
                  <a:pt x="1031771" y="611152"/>
                  <a:pt x="1020880" y="628242"/>
                  <a:pt x="1011915" y="646171"/>
                </a:cubicBezTo>
                <a:cubicBezTo>
                  <a:pt x="1007433" y="673065"/>
                  <a:pt x="1004383" y="700237"/>
                  <a:pt x="998468" y="726853"/>
                </a:cubicBezTo>
                <a:cubicBezTo>
                  <a:pt x="995393" y="740690"/>
                  <a:pt x="987025" y="753162"/>
                  <a:pt x="985020" y="767194"/>
                </a:cubicBezTo>
                <a:cubicBezTo>
                  <a:pt x="978018" y="816206"/>
                  <a:pt x="976055" y="865806"/>
                  <a:pt x="971573" y="915112"/>
                </a:cubicBezTo>
                <a:cubicBezTo>
                  <a:pt x="967091" y="1040618"/>
                  <a:pt x="965723" y="1166274"/>
                  <a:pt x="958126" y="1291630"/>
                </a:cubicBezTo>
                <a:cubicBezTo>
                  <a:pt x="956743" y="1314444"/>
                  <a:pt x="965122" y="1369086"/>
                  <a:pt x="944679" y="1358865"/>
                </a:cubicBezTo>
                <a:cubicBezTo>
                  <a:pt x="920292" y="1346672"/>
                  <a:pt x="935714" y="1305077"/>
                  <a:pt x="931232" y="1278183"/>
                </a:cubicBezTo>
                <a:cubicBezTo>
                  <a:pt x="912548" y="1016601"/>
                  <a:pt x="908929" y="1061404"/>
                  <a:pt x="931232" y="726853"/>
                </a:cubicBezTo>
                <a:cubicBezTo>
                  <a:pt x="932175" y="712710"/>
                  <a:pt x="941241" y="700263"/>
                  <a:pt x="944679" y="686512"/>
                </a:cubicBezTo>
                <a:cubicBezTo>
                  <a:pt x="950222" y="664339"/>
                  <a:pt x="954038" y="641764"/>
                  <a:pt x="958126" y="619277"/>
                </a:cubicBezTo>
                <a:cubicBezTo>
                  <a:pt x="963003" y="592451"/>
                  <a:pt x="966226" y="565330"/>
                  <a:pt x="971573" y="538594"/>
                </a:cubicBezTo>
                <a:cubicBezTo>
                  <a:pt x="981735" y="487785"/>
                  <a:pt x="994762" y="455582"/>
                  <a:pt x="1011915" y="404124"/>
                </a:cubicBezTo>
                <a:cubicBezTo>
                  <a:pt x="1019143" y="382441"/>
                  <a:pt x="1020404" y="359200"/>
                  <a:pt x="1025362" y="336888"/>
                </a:cubicBezTo>
                <a:cubicBezTo>
                  <a:pt x="1029371" y="318847"/>
                  <a:pt x="1033732" y="300870"/>
                  <a:pt x="1038809" y="283100"/>
                </a:cubicBezTo>
                <a:cubicBezTo>
                  <a:pt x="1042703" y="269471"/>
                  <a:pt x="1064934" y="249098"/>
                  <a:pt x="1052256" y="242759"/>
                </a:cubicBezTo>
                <a:cubicBezTo>
                  <a:pt x="1037801" y="235531"/>
                  <a:pt x="1025362" y="260688"/>
                  <a:pt x="1011915" y="269653"/>
                </a:cubicBezTo>
                <a:cubicBezTo>
                  <a:pt x="979674" y="366376"/>
                  <a:pt x="1018791" y="245589"/>
                  <a:pt x="985020" y="363783"/>
                </a:cubicBezTo>
                <a:cubicBezTo>
                  <a:pt x="981126" y="377412"/>
                  <a:pt x="976055" y="390677"/>
                  <a:pt x="971573" y="404124"/>
                </a:cubicBezTo>
                <a:cubicBezTo>
                  <a:pt x="967091" y="435500"/>
                  <a:pt x="963796" y="467069"/>
                  <a:pt x="958126" y="498253"/>
                </a:cubicBezTo>
                <a:cubicBezTo>
                  <a:pt x="928841" y="659321"/>
                  <a:pt x="960034" y="462774"/>
                  <a:pt x="931232" y="592383"/>
                </a:cubicBezTo>
                <a:cubicBezTo>
                  <a:pt x="912655" y="675982"/>
                  <a:pt x="916739" y="714530"/>
                  <a:pt x="904338" y="807536"/>
                </a:cubicBezTo>
                <a:cubicBezTo>
                  <a:pt x="901317" y="830191"/>
                  <a:pt x="895373" y="852359"/>
                  <a:pt x="890891" y="874771"/>
                </a:cubicBezTo>
                <a:cubicBezTo>
                  <a:pt x="881926" y="982347"/>
                  <a:pt x="960550" y="1149224"/>
                  <a:pt x="863997" y="1197500"/>
                </a:cubicBezTo>
                <a:cubicBezTo>
                  <a:pt x="775432" y="1241782"/>
                  <a:pt x="849385" y="999919"/>
                  <a:pt x="837103" y="901665"/>
                </a:cubicBezTo>
                <a:cubicBezTo>
                  <a:pt x="816961" y="740530"/>
                  <a:pt x="826657" y="830101"/>
                  <a:pt x="810209" y="632724"/>
                </a:cubicBezTo>
                <a:cubicBezTo>
                  <a:pt x="805727" y="426536"/>
                  <a:pt x="806344" y="220173"/>
                  <a:pt x="796762" y="14159"/>
                </a:cubicBezTo>
                <a:cubicBezTo>
                  <a:pt x="796103" y="0"/>
                  <a:pt x="789654" y="41822"/>
                  <a:pt x="783315" y="54500"/>
                </a:cubicBezTo>
                <a:cubicBezTo>
                  <a:pt x="776087" y="68955"/>
                  <a:pt x="765385" y="81394"/>
                  <a:pt x="756420" y="94841"/>
                </a:cubicBezTo>
                <a:cubicBezTo>
                  <a:pt x="688168" y="299598"/>
                  <a:pt x="729594" y="144056"/>
                  <a:pt x="742973" y="565488"/>
                </a:cubicBezTo>
                <a:cubicBezTo>
                  <a:pt x="758618" y="1058323"/>
                  <a:pt x="731103" y="870798"/>
                  <a:pt x="769868" y="1103371"/>
                </a:cubicBezTo>
                <a:cubicBezTo>
                  <a:pt x="775233" y="1135559"/>
                  <a:pt x="751938" y="1040618"/>
                  <a:pt x="742973" y="1009241"/>
                </a:cubicBezTo>
                <a:cubicBezTo>
                  <a:pt x="738491" y="977865"/>
                  <a:pt x="733715" y="946529"/>
                  <a:pt x="729526" y="915112"/>
                </a:cubicBezTo>
                <a:cubicBezTo>
                  <a:pt x="719611" y="840747"/>
                  <a:pt x="716804" y="797713"/>
                  <a:pt x="702632" y="726853"/>
                </a:cubicBezTo>
                <a:cubicBezTo>
                  <a:pt x="677479" y="601087"/>
                  <a:pt x="701371" y="735256"/>
                  <a:pt x="675738" y="632724"/>
                </a:cubicBezTo>
                <a:cubicBezTo>
                  <a:pt x="670195" y="610551"/>
                  <a:pt x="665766" y="588078"/>
                  <a:pt x="662291" y="565488"/>
                </a:cubicBezTo>
                <a:cubicBezTo>
                  <a:pt x="650333" y="487759"/>
                  <a:pt x="646876" y="398220"/>
                  <a:pt x="621950" y="323441"/>
                </a:cubicBezTo>
                <a:cubicBezTo>
                  <a:pt x="612985" y="296547"/>
                  <a:pt x="600616" y="270557"/>
                  <a:pt x="595056" y="242759"/>
                </a:cubicBezTo>
                <a:cubicBezTo>
                  <a:pt x="590574" y="220347"/>
                  <a:pt x="585697" y="198011"/>
                  <a:pt x="581609" y="175524"/>
                </a:cubicBezTo>
                <a:cubicBezTo>
                  <a:pt x="576732" y="148698"/>
                  <a:pt x="573509" y="121577"/>
                  <a:pt x="568162" y="94841"/>
                </a:cubicBezTo>
                <a:cubicBezTo>
                  <a:pt x="564538" y="76719"/>
                  <a:pt x="562980" y="57583"/>
                  <a:pt x="554715" y="41053"/>
                </a:cubicBezTo>
                <a:cubicBezTo>
                  <a:pt x="549045" y="29713"/>
                  <a:pt x="536785" y="23124"/>
                  <a:pt x="527820" y="14159"/>
                </a:cubicBezTo>
                <a:cubicBezTo>
                  <a:pt x="523338" y="27606"/>
                  <a:pt x="514373" y="40326"/>
                  <a:pt x="514373" y="54500"/>
                </a:cubicBezTo>
                <a:cubicBezTo>
                  <a:pt x="514373" y="204838"/>
                  <a:pt x="520226" y="131701"/>
                  <a:pt x="541268" y="215865"/>
                </a:cubicBezTo>
                <a:cubicBezTo>
                  <a:pt x="546811" y="238038"/>
                  <a:pt x="549757" y="260789"/>
                  <a:pt x="554715" y="283100"/>
                </a:cubicBezTo>
                <a:cubicBezTo>
                  <a:pt x="558724" y="301141"/>
                  <a:pt x="564355" y="318803"/>
                  <a:pt x="568162" y="336888"/>
                </a:cubicBezTo>
                <a:cubicBezTo>
                  <a:pt x="631616" y="638296"/>
                  <a:pt x="583321" y="437866"/>
                  <a:pt x="635397" y="646171"/>
                </a:cubicBezTo>
                <a:cubicBezTo>
                  <a:pt x="638835" y="659922"/>
                  <a:pt x="644362" y="673065"/>
                  <a:pt x="648844" y="686512"/>
                </a:cubicBezTo>
                <a:cubicBezTo>
                  <a:pt x="650621" y="704277"/>
                  <a:pt x="666351" y="880691"/>
                  <a:pt x="675738" y="915112"/>
                </a:cubicBezTo>
                <a:cubicBezTo>
                  <a:pt x="681012" y="934451"/>
                  <a:pt x="693667" y="950971"/>
                  <a:pt x="702632" y="968900"/>
                </a:cubicBezTo>
                <a:cubicBezTo>
                  <a:pt x="738619" y="1148838"/>
                  <a:pt x="689704" y="948633"/>
                  <a:pt x="742973" y="1076477"/>
                </a:cubicBezTo>
                <a:cubicBezTo>
                  <a:pt x="759328" y="1115729"/>
                  <a:pt x="774976" y="1155802"/>
                  <a:pt x="783315" y="1197500"/>
                </a:cubicBezTo>
                <a:cubicBezTo>
                  <a:pt x="787797" y="1219912"/>
                  <a:pt x="789534" y="1243053"/>
                  <a:pt x="796762" y="1264736"/>
                </a:cubicBezTo>
                <a:cubicBezTo>
                  <a:pt x="803101" y="1283753"/>
                  <a:pt x="814691" y="1300595"/>
                  <a:pt x="823656" y="1318524"/>
                </a:cubicBezTo>
                <a:cubicBezTo>
                  <a:pt x="828138" y="1399206"/>
                  <a:pt x="829787" y="1480096"/>
                  <a:pt x="837103" y="1560571"/>
                </a:cubicBezTo>
                <a:cubicBezTo>
                  <a:pt x="838776" y="1578976"/>
                  <a:pt x="843270" y="1597372"/>
                  <a:pt x="850550" y="1614359"/>
                </a:cubicBezTo>
                <a:cubicBezTo>
                  <a:pt x="882417" y="1688715"/>
                  <a:pt x="877444" y="1623808"/>
                  <a:pt x="877444" y="1681594"/>
                </a:cubicBezTo>
                <a:cubicBezTo>
                  <a:pt x="908820" y="1636771"/>
                  <a:pt x="957572" y="1600016"/>
                  <a:pt x="971573" y="1547124"/>
                </a:cubicBezTo>
                <a:cubicBezTo>
                  <a:pt x="999197" y="1442769"/>
                  <a:pt x="987726" y="1331808"/>
                  <a:pt x="998468" y="1224394"/>
                </a:cubicBezTo>
                <a:cubicBezTo>
                  <a:pt x="1001181" y="1197264"/>
                  <a:pt x="1002958" y="1169464"/>
                  <a:pt x="1011915" y="1143712"/>
                </a:cubicBezTo>
                <a:cubicBezTo>
                  <a:pt x="1110356" y="860692"/>
                  <a:pt x="1071794" y="998531"/>
                  <a:pt x="1146385" y="834430"/>
                </a:cubicBezTo>
                <a:cubicBezTo>
                  <a:pt x="1184294" y="751029"/>
                  <a:pt x="1156297" y="782193"/>
                  <a:pt x="1213620" y="713406"/>
                </a:cubicBezTo>
                <a:cubicBezTo>
                  <a:pt x="1221736" y="703666"/>
                  <a:pt x="1229643" y="693035"/>
                  <a:pt x="1240515" y="686512"/>
                </a:cubicBezTo>
                <a:cubicBezTo>
                  <a:pt x="1252669" y="679219"/>
                  <a:pt x="1267409" y="677547"/>
                  <a:pt x="1280856" y="673065"/>
                </a:cubicBezTo>
                <a:cubicBezTo>
                  <a:pt x="1294303" y="664100"/>
                  <a:pt x="1321197" y="662332"/>
                  <a:pt x="1321197" y="646171"/>
                </a:cubicBezTo>
                <a:cubicBezTo>
                  <a:pt x="1321197" y="631997"/>
                  <a:pt x="1290879" y="649595"/>
                  <a:pt x="1280856" y="659618"/>
                </a:cubicBezTo>
                <a:cubicBezTo>
                  <a:pt x="1270833" y="669641"/>
                  <a:pt x="1272993" y="686931"/>
                  <a:pt x="1267409" y="699959"/>
                </a:cubicBezTo>
                <a:cubicBezTo>
                  <a:pt x="1248117" y="744973"/>
                  <a:pt x="1225676" y="778479"/>
                  <a:pt x="1200173" y="820983"/>
                </a:cubicBezTo>
                <a:cubicBezTo>
                  <a:pt x="1195691" y="847877"/>
                  <a:pt x="1192439" y="875005"/>
                  <a:pt x="1186726" y="901665"/>
                </a:cubicBezTo>
                <a:cubicBezTo>
                  <a:pt x="1178981" y="937807"/>
                  <a:pt x="1168797" y="973382"/>
                  <a:pt x="1159832" y="1009241"/>
                </a:cubicBezTo>
                <a:lnTo>
                  <a:pt x="1132938" y="1116818"/>
                </a:lnTo>
                <a:cubicBezTo>
                  <a:pt x="1125251" y="1147567"/>
                  <a:pt x="1124702" y="1179683"/>
                  <a:pt x="1119491" y="1210947"/>
                </a:cubicBezTo>
                <a:cubicBezTo>
                  <a:pt x="1115734" y="1233492"/>
                  <a:pt x="1110526" y="1255771"/>
                  <a:pt x="1106044" y="1278183"/>
                </a:cubicBezTo>
                <a:cubicBezTo>
                  <a:pt x="1101562" y="1327489"/>
                  <a:pt x="1101201" y="1377344"/>
                  <a:pt x="1092597" y="1426100"/>
                </a:cubicBezTo>
                <a:cubicBezTo>
                  <a:pt x="1087670" y="1454018"/>
                  <a:pt x="1072579" y="1479280"/>
                  <a:pt x="1065703" y="1506783"/>
                </a:cubicBezTo>
                <a:cubicBezTo>
                  <a:pt x="1056052" y="1545388"/>
                  <a:pt x="1041731" y="1608515"/>
                  <a:pt x="1025362" y="1641253"/>
                </a:cubicBezTo>
                <a:cubicBezTo>
                  <a:pt x="1016397" y="1659182"/>
                  <a:pt x="1005664" y="1676332"/>
                  <a:pt x="998468" y="1695041"/>
                </a:cubicBezTo>
                <a:cubicBezTo>
                  <a:pt x="965477" y="1780818"/>
                  <a:pt x="962705" y="1797750"/>
                  <a:pt x="944679" y="1869853"/>
                </a:cubicBezTo>
                <a:cubicBezTo>
                  <a:pt x="854220" y="1688935"/>
                  <a:pt x="982537" y="1957363"/>
                  <a:pt x="904338" y="1748830"/>
                </a:cubicBezTo>
                <a:cubicBezTo>
                  <a:pt x="898663" y="1733697"/>
                  <a:pt x="884672" y="1722943"/>
                  <a:pt x="877444" y="1708488"/>
                </a:cubicBezTo>
                <a:cubicBezTo>
                  <a:pt x="866649" y="1686898"/>
                  <a:pt x="858183" y="1664152"/>
                  <a:pt x="850550" y="1641253"/>
                </a:cubicBezTo>
                <a:cubicBezTo>
                  <a:pt x="844706" y="1623720"/>
                  <a:pt x="842180" y="1605235"/>
                  <a:pt x="837103" y="1587465"/>
                </a:cubicBezTo>
                <a:cubicBezTo>
                  <a:pt x="833209" y="1573836"/>
                  <a:pt x="827550" y="1560753"/>
                  <a:pt x="823656" y="1547124"/>
                </a:cubicBezTo>
                <a:cubicBezTo>
                  <a:pt x="818579" y="1529354"/>
                  <a:pt x="819717" y="1509184"/>
                  <a:pt x="810209" y="1493336"/>
                </a:cubicBezTo>
                <a:cubicBezTo>
                  <a:pt x="805052" y="1484741"/>
                  <a:pt x="792280" y="1484371"/>
                  <a:pt x="783315" y="1479888"/>
                </a:cubicBezTo>
                <a:lnTo>
                  <a:pt x="863997" y="1345418"/>
                </a:lnTo>
                <a:lnTo>
                  <a:pt x="863997" y="1345418"/>
                </a:lnTo>
              </a:path>
            </a:pathLst>
          </a:cu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fontAlgn="auto">
              <a:spcBef>
                <a:spcPts val="0"/>
              </a:spcBef>
              <a:spcAft>
                <a:spcPts val="0"/>
              </a:spcAft>
              <a:buClr>
                <a:schemeClr val="tx1"/>
              </a:buClr>
              <a:buSzPct val="75000"/>
              <a:buFont typeface="Wingdings" pitchFamily="2" charset="2"/>
              <a:buNone/>
              <a:defRPr/>
            </a:pPr>
            <a:endParaRPr lang="en-US" sz="1600" b="1">
              <a:cs typeface="Arial" pitchFamily="34" charset="0"/>
            </a:endParaRPr>
          </a:p>
        </p:txBody>
      </p:sp>
      <p:sp>
        <p:nvSpPr>
          <p:cNvPr id="118" name="Freeform 117"/>
          <p:cNvSpPr/>
          <p:nvPr/>
        </p:nvSpPr>
        <p:spPr>
          <a:xfrm>
            <a:off x="1143000" y="2000250"/>
            <a:ext cx="685800" cy="819150"/>
          </a:xfrm>
          <a:custGeom>
            <a:avLst/>
            <a:gdLst>
              <a:gd name="connsiteX0" fmla="*/ 608503 w 1321197"/>
              <a:gd name="connsiteY0" fmla="*/ 269653 h 1957363"/>
              <a:gd name="connsiteX1" fmla="*/ 648844 w 1321197"/>
              <a:gd name="connsiteY1" fmla="*/ 336888 h 1957363"/>
              <a:gd name="connsiteX2" fmla="*/ 675738 w 1321197"/>
              <a:gd name="connsiteY2" fmla="*/ 363783 h 1957363"/>
              <a:gd name="connsiteX3" fmla="*/ 689185 w 1321197"/>
              <a:gd name="connsiteY3" fmla="*/ 538594 h 1957363"/>
              <a:gd name="connsiteX4" fmla="*/ 702632 w 1321197"/>
              <a:gd name="connsiteY4" fmla="*/ 578936 h 1957363"/>
              <a:gd name="connsiteX5" fmla="*/ 716079 w 1321197"/>
              <a:gd name="connsiteY5" fmla="*/ 632724 h 1957363"/>
              <a:gd name="connsiteX6" fmla="*/ 729526 w 1321197"/>
              <a:gd name="connsiteY6" fmla="*/ 780641 h 1957363"/>
              <a:gd name="connsiteX7" fmla="*/ 742973 w 1321197"/>
              <a:gd name="connsiteY7" fmla="*/ 1022688 h 1957363"/>
              <a:gd name="connsiteX8" fmla="*/ 716079 w 1321197"/>
              <a:gd name="connsiteY8" fmla="*/ 982347 h 1957363"/>
              <a:gd name="connsiteX9" fmla="*/ 689185 w 1321197"/>
              <a:gd name="connsiteY9" fmla="*/ 901665 h 1957363"/>
              <a:gd name="connsiteX10" fmla="*/ 662291 w 1321197"/>
              <a:gd name="connsiteY10" fmla="*/ 847877 h 1957363"/>
              <a:gd name="connsiteX11" fmla="*/ 581609 w 1321197"/>
              <a:gd name="connsiteY11" fmla="*/ 686512 h 1957363"/>
              <a:gd name="connsiteX12" fmla="*/ 581609 w 1321197"/>
              <a:gd name="connsiteY12" fmla="*/ 686512 h 1957363"/>
              <a:gd name="connsiteX13" fmla="*/ 500926 w 1321197"/>
              <a:gd name="connsiteY13" fmla="*/ 552041 h 1957363"/>
              <a:gd name="connsiteX14" fmla="*/ 460585 w 1321197"/>
              <a:gd name="connsiteY14" fmla="*/ 525147 h 1957363"/>
              <a:gd name="connsiteX15" fmla="*/ 406797 w 1321197"/>
              <a:gd name="connsiteY15" fmla="*/ 444465 h 1957363"/>
              <a:gd name="connsiteX16" fmla="*/ 366456 w 1321197"/>
              <a:gd name="connsiteY16" fmla="*/ 404124 h 1957363"/>
              <a:gd name="connsiteX17" fmla="*/ 326115 w 1321197"/>
              <a:gd name="connsiteY17" fmla="*/ 417571 h 1957363"/>
              <a:gd name="connsiteX18" fmla="*/ 353009 w 1321197"/>
              <a:gd name="connsiteY18" fmla="*/ 457912 h 1957363"/>
              <a:gd name="connsiteX19" fmla="*/ 366456 w 1321197"/>
              <a:gd name="connsiteY19" fmla="*/ 498253 h 1957363"/>
              <a:gd name="connsiteX20" fmla="*/ 420244 w 1321197"/>
              <a:gd name="connsiteY20" fmla="*/ 578936 h 1957363"/>
              <a:gd name="connsiteX21" fmla="*/ 460585 w 1321197"/>
              <a:gd name="connsiteY21" fmla="*/ 673065 h 1957363"/>
              <a:gd name="connsiteX22" fmla="*/ 487479 w 1321197"/>
              <a:gd name="connsiteY22" fmla="*/ 713406 h 1957363"/>
              <a:gd name="connsiteX23" fmla="*/ 541268 w 1321197"/>
              <a:gd name="connsiteY23" fmla="*/ 794088 h 1957363"/>
              <a:gd name="connsiteX24" fmla="*/ 554715 w 1321197"/>
              <a:gd name="connsiteY24" fmla="*/ 834430 h 1957363"/>
              <a:gd name="connsiteX25" fmla="*/ 608503 w 1321197"/>
              <a:gd name="connsiteY25" fmla="*/ 915112 h 1957363"/>
              <a:gd name="connsiteX26" fmla="*/ 621950 w 1321197"/>
              <a:gd name="connsiteY26" fmla="*/ 1116818 h 1957363"/>
              <a:gd name="connsiteX27" fmla="*/ 635397 w 1321197"/>
              <a:gd name="connsiteY27" fmla="*/ 1157159 h 1957363"/>
              <a:gd name="connsiteX28" fmla="*/ 648844 w 1321197"/>
              <a:gd name="connsiteY28" fmla="*/ 1210947 h 1957363"/>
              <a:gd name="connsiteX29" fmla="*/ 648844 w 1321197"/>
              <a:gd name="connsiteY29" fmla="*/ 1278183 h 1957363"/>
              <a:gd name="connsiteX30" fmla="*/ 595056 w 1321197"/>
              <a:gd name="connsiteY30" fmla="*/ 1184053 h 1957363"/>
              <a:gd name="connsiteX31" fmla="*/ 541268 w 1321197"/>
              <a:gd name="connsiteY31" fmla="*/ 1089924 h 1957363"/>
              <a:gd name="connsiteX32" fmla="*/ 474032 w 1321197"/>
              <a:gd name="connsiteY32" fmla="*/ 1009241 h 1957363"/>
              <a:gd name="connsiteX33" fmla="*/ 393350 w 1321197"/>
              <a:gd name="connsiteY33" fmla="*/ 874771 h 1957363"/>
              <a:gd name="connsiteX34" fmla="*/ 353009 w 1321197"/>
              <a:gd name="connsiteY34" fmla="*/ 820983 h 1957363"/>
              <a:gd name="connsiteX35" fmla="*/ 326115 w 1321197"/>
              <a:gd name="connsiteY35" fmla="*/ 780641 h 1957363"/>
              <a:gd name="connsiteX36" fmla="*/ 285773 w 1321197"/>
              <a:gd name="connsiteY36" fmla="*/ 740300 h 1957363"/>
              <a:gd name="connsiteX37" fmla="*/ 245432 w 1321197"/>
              <a:gd name="connsiteY37" fmla="*/ 686512 h 1957363"/>
              <a:gd name="connsiteX38" fmla="*/ 191644 w 1321197"/>
              <a:gd name="connsiteY38" fmla="*/ 659618 h 1957363"/>
              <a:gd name="connsiteX39" fmla="*/ 97515 w 1321197"/>
              <a:gd name="connsiteY39" fmla="*/ 632724 h 1957363"/>
              <a:gd name="connsiteX40" fmla="*/ 43726 w 1321197"/>
              <a:gd name="connsiteY40" fmla="*/ 646171 h 1957363"/>
              <a:gd name="connsiteX41" fmla="*/ 84068 w 1321197"/>
              <a:gd name="connsiteY41" fmla="*/ 673065 h 1957363"/>
              <a:gd name="connsiteX42" fmla="*/ 191644 w 1321197"/>
              <a:gd name="connsiteY42" fmla="*/ 753747 h 1957363"/>
              <a:gd name="connsiteX43" fmla="*/ 245432 w 1321197"/>
              <a:gd name="connsiteY43" fmla="*/ 794088 h 1957363"/>
              <a:gd name="connsiteX44" fmla="*/ 285773 w 1321197"/>
              <a:gd name="connsiteY44" fmla="*/ 834430 h 1957363"/>
              <a:gd name="connsiteX45" fmla="*/ 339562 w 1321197"/>
              <a:gd name="connsiteY45" fmla="*/ 874771 h 1957363"/>
              <a:gd name="connsiteX46" fmla="*/ 487479 w 1321197"/>
              <a:gd name="connsiteY46" fmla="*/ 1076477 h 1957363"/>
              <a:gd name="connsiteX47" fmla="*/ 487479 w 1321197"/>
              <a:gd name="connsiteY47" fmla="*/ 1076477 h 1957363"/>
              <a:gd name="connsiteX48" fmla="*/ 568162 w 1321197"/>
              <a:gd name="connsiteY48" fmla="*/ 1170606 h 1957363"/>
              <a:gd name="connsiteX49" fmla="*/ 621950 w 1321197"/>
              <a:gd name="connsiteY49" fmla="*/ 1278183 h 1957363"/>
              <a:gd name="connsiteX50" fmla="*/ 702632 w 1321197"/>
              <a:gd name="connsiteY50" fmla="*/ 1399206 h 1957363"/>
              <a:gd name="connsiteX51" fmla="*/ 769868 w 1321197"/>
              <a:gd name="connsiteY51" fmla="*/ 1506783 h 1957363"/>
              <a:gd name="connsiteX52" fmla="*/ 742973 w 1321197"/>
              <a:gd name="connsiteY52" fmla="*/ 1506783 h 1957363"/>
              <a:gd name="connsiteX53" fmla="*/ 702632 w 1321197"/>
              <a:gd name="connsiteY53" fmla="*/ 1479888 h 1957363"/>
              <a:gd name="connsiteX54" fmla="*/ 675738 w 1321197"/>
              <a:gd name="connsiteY54" fmla="*/ 1426100 h 1957363"/>
              <a:gd name="connsiteX55" fmla="*/ 554715 w 1321197"/>
              <a:gd name="connsiteY55" fmla="*/ 1291630 h 1957363"/>
              <a:gd name="connsiteX56" fmla="*/ 500926 w 1321197"/>
              <a:gd name="connsiteY56" fmla="*/ 1251288 h 1957363"/>
              <a:gd name="connsiteX57" fmla="*/ 460585 w 1321197"/>
              <a:gd name="connsiteY57" fmla="*/ 1197500 h 1957363"/>
              <a:gd name="connsiteX58" fmla="*/ 285773 w 1321197"/>
              <a:gd name="connsiteY58" fmla="*/ 1103371 h 1957363"/>
              <a:gd name="connsiteX59" fmla="*/ 231985 w 1321197"/>
              <a:gd name="connsiteY59" fmla="*/ 1076477 h 1957363"/>
              <a:gd name="connsiteX60" fmla="*/ 191644 w 1321197"/>
              <a:gd name="connsiteY60" fmla="*/ 1063030 h 1957363"/>
              <a:gd name="connsiteX61" fmla="*/ 124409 w 1321197"/>
              <a:gd name="connsiteY61" fmla="*/ 1036136 h 1957363"/>
              <a:gd name="connsiteX62" fmla="*/ 124409 w 1321197"/>
              <a:gd name="connsiteY62" fmla="*/ 1022688 h 1957363"/>
              <a:gd name="connsiteX63" fmla="*/ 272326 w 1321197"/>
              <a:gd name="connsiteY63" fmla="*/ 1103371 h 1957363"/>
              <a:gd name="connsiteX64" fmla="*/ 447138 w 1321197"/>
              <a:gd name="connsiteY64" fmla="*/ 1210947 h 1957363"/>
              <a:gd name="connsiteX65" fmla="*/ 514373 w 1321197"/>
              <a:gd name="connsiteY65" fmla="*/ 1278183 h 1957363"/>
              <a:gd name="connsiteX66" fmla="*/ 581609 w 1321197"/>
              <a:gd name="connsiteY66" fmla="*/ 1331971 h 1957363"/>
              <a:gd name="connsiteX67" fmla="*/ 635397 w 1321197"/>
              <a:gd name="connsiteY67" fmla="*/ 1399206 h 1957363"/>
              <a:gd name="connsiteX68" fmla="*/ 702632 w 1321197"/>
              <a:gd name="connsiteY68" fmla="*/ 1466441 h 1957363"/>
              <a:gd name="connsiteX69" fmla="*/ 810209 w 1321197"/>
              <a:gd name="connsiteY69" fmla="*/ 1600912 h 1957363"/>
              <a:gd name="connsiteX70" fmla="*/ 850550 w 1321197"/>
              <a:gd name="connsiteY70" fmla="*/ 1641253 h 1957363"/>
              <a:gd name="connsiteX71" fmla="*/ 917785 w 1321197"/>
              <a:gd name="connsiteY71" fmla="*/ 1735383 h 1957363"/>
              <a:gd name="connsiteX72" fmla="*/ 944679 w 1321197"/>
              <a:gd name="connsiteY72" fmla="*/ 1318524 h 1957363"/>
              <a:gd name="connsiteX73" fmla="*/ 958126 w 1321197"/>
              <a:gd name="connsiteY73" fmla="*/ 1170606 h 1957363"/>
              <a:gd name="connsiteX74" fmla="*/ 971573 w 1321197"/>
              <a:gd name="connsiteY74" fmla="*/ 995794 h 1957363"/>
              <a:gd name="connsiteX75" fmla="*/ 998468 w 1321197"/>
              <a:gd name="connsiteY75" fmla="*/ 834430 h 1957363"/>
              <a:gd name="connsiteX76" fmla="*/ 1038809 w 1321197"/>
              <a:gd name="connsiteY76" fmla="*/ 578936 h 1957363"/>
              <a:gd name="connsiteX77" fmla="*/ 1052256 w 1321197"/>
              <a:gd name="connsiteY77" fmla="*/ 498253 h 1957363"/>
              <a:gd name="connsiteX78" fmla="*/ 1079150 w 1321197"/>
              <a:gd name="connsiteY78" fmla="*/ 457912 h 1957363"/>
              <a:gd name="connsiteX79" fmla="*/ 1173279 w 1321197"/>
              <a:gd name="connsiteY79" fmla="*/ 296547 h 1957363"/>
              <a:gd name="connsiteX80" fmla="*/ 1253962 w 1321197"/>
              <a:gd name="connsiteY80" fmla="*/ 256206 h 1957363"/>
              <a:gd name="connsiteX81" fmla="*/ 1240515 w 1321197"/>
              <a:gd name="connsiteY81" fmla="*/ 229312 h 1957363"/>
              <a:gd name="connsiteX82" fmla="*/ 1186726 w 1321197"/>
              <a:gd name="connsiteY82" fmla="*/ 296547 h 1957363"/>
              <a:gd name="connsiteX83" fmla="*/ 1146385 w 1321197"/>
              <a:gd name="connsiteY83" fmla="*/ 336888 h 1957363"/>
              <a:gd name="connsiteX84" fmla="*/ 1065703 w 1321197"/>
              <a:gd name="connsiteY84" fmla="*/ 498253 h 1957363"/>
              <a:gd name="connsiteX85" fmla="*/ 1038809 w 1321197"/>
              <a:gd name="connsiteY85" fmla="*/ 592383 h 1957363"/>
              <a:gd name="connsiteX86" fmla="*/ 1011915 w 1321197"/>
              <a:gd name="connsiteY86" fmla="*/ 646171 h 1957363"/>
              <a:gd name="connsiteX87" fmla="*/ 998468 w 1321197"/>
              <a:gd name="connsiteY87" fmla="*/ 726853 h 1957363"/>
              <a:gd name="connsiteX88" fmla="*/ 985020 w 1321197"/>
              <a:gd name="connsiteY88" fmla="*/ 767194 h 1957363"/>
              <a:gd name="connsiteX89" fmla="*/ 971573 w 1321197"/>
              <a:gd name="connsiteY89" fmla="*/ 915112 h 1957363"/>
              <a:gd name="connsiteX90" fmla="*/ 958126 w 1321197"/>
              <a:gd name="connsiteY90" fmla="*/ 1291630 h 1957363"/>
              <a:gd name="connsiteX91" fmla="*/ 944679 w 1321197"/>
              <a:gd name="connsiteY91" fmla="*/ 1358865 h 1957363"/>
              <a:gd name="connsiteX92" fmla="*/ 931232 w 1321197"/>
              <a:gd name="connsiteY92" fmla="*/ 1278183 h 1957363"/>
              <a:gd name="connsiteX93" fmla="*/ 931232 w 1321197"/>
              <a:gd name="connsiteY93" fmla="*/ 726853 h 1957363"/>
              <a:gd name="connsiteX94" fmla="*/ 944679 w 1321197"/>
              <a:gd name="connsiteY94" fmla="*/ 686512 h 1957363"/>
              <a:gd name="connsiteX95" fmla="*/ 958126 w 1321197"/>
              <a:gd name="connsiteY95" fmla="*/ 619277 h 1957363"/>
              <a:gd name="connsiteX96" fmla="*/ 971573 w 1321197"/>
              <a:gd name="connsiteY96" fmla="*/ 538594 h 1957363"/>
              <a:gd name="connsiteX97" fmla="*/ 1011915 w 1321197"/>
              <a:gd name="connsiteY97" fmla="*/ 404124 h 1957363"/>
              <a:gd name="connsiteX98" fmla="*/ 1025362 w 1321197"/>
              <a:gd name="connsiteY98" fmla="*/ 336888 h 1957363"/>
              <a:gd name="connsiteX99" fmla="*/ 1038809 w 1321197"/>
              <a:gd name="connsiteY99" fmla="*/ 283100 h 1957363"/>
              <a:gd name="connsiteX100" fmla="*/ 1052256 w 1321197"/>
              <a:gd name="connsiteY100" fmla="*/ 242759 h 1957363"/>
              <a:gd name="connsiteX101" fmla="*/ 1011915 w 1321197"/>
              <a:gd name="connsiteY101" fmla="*/ 269653 h 1957363"/>
              <a:gd name="connsiteX102" fmla="*/ 985020 w 1321197"/>
              <a:gd name="connsiteY102" fmla="*/ 363783 h 1957363"/>
              <a:gd name="connsiteX103" fmla="*/ 971573 w 1321197"/>
              <a:gd name="connsiteY103" fmla="*/ 404124 h 1957363"/>
              <a:gd name="connsiteX104" fmla="*/ 958126 w 1321197"/>
              <a:gd name="connsiteY104" fmla="*/ 498253 h 1957363"/>
              <a:gd name="connsiteX105" fmla="*/ 931232 w 1321197"/>
              <a:gd name="connsiteY105" fmla="*/ 592383 h 1957363"/>
              <a:gd name="connsiteX106" fmla="*/ 904338 w 1321197"/>
              <a:gd name="connsiteY106" fmla="*/ 807536 h 1957363"/>
              <a:gd name="connsiteX107" fmla="*/ 890891 w 1321197"/>
              <a:gd name="connsiteY107" fmla="*/ 874771 h 1957363"/>
              <a:gd name="connsiteX108" fmla="*/ 863997 w 1321197"/>
              <a:gd name="connsiteY108" fmla="*/ 1197500 h 1957363"/>
              <a:gd name="connsiteX109" fmla="*/ 837103 w 1321197"/>
              <a:gd name="connsiteY109" fmla="*/ 901665 h 1957363"/>
              <a:gd name="connsiteX110" fmla="*/ 810209 w 1321197"/>
              <a:gd name="connsiteY110" fmla="*/ 632724 h 1957363"/>
              <a:gd name="connsiteX111" fmla="*/ 796762 w 1321197"/>
              <a:gd name="connsiteY111" fmla="*/ 14159 h 1957363"/>
              <a:gd name="connsiteX112" fmla="*/ 783315 w 1321197"/>
              <a:gd name="connsiteY112" fmla="*/ 54500 h 1957363"/>
              <a:gd name="connsiteX113" fmla="*/ 756420 w 1321197"/>
              <a:gd name="connsiteY113" fmla="*/ 94841 h 1957363"/>
              <a:gd name="connsiteX114" fmla="*/ 742973 w 1321197"/>
              <a:gd name="connsiteY114" fmla="*/ 565488 h 1957363"/>
              <a:gd name="connsiteX115" fmla="*/ 769868 w 1321197"/>
              <a:gd name="connsiteY115" fmla="*/ 1103371 h 1957363"/>
              <a:gd name="connsiteX116" fmla="*/ 742973 w 1321197"/>
              <a:gd name="connsiteY116" fmla="*/ 1009241 h 1957363"/>
              <a:gd name="connsiteX117" fmla="*/ 729526 w 1321197"/>
              <a:gd name="connsiteY117" fmla="*/ 915112 h 1957363"/>
              <a:gd name="connsiteX118" fmla="*/ 702632 w 1321197"/>
              <a:gd name="connsiteY118" fmla="*/ 726853 h 1957363"/>
              <a:gd name="connsiteX119" fmla="*/ 675738 w 1321197"/>
              <a:gd name="connsiteY119" fmla="*/ 632724 h 1957363"/>
              <a:gd name="connsiteX120" fmla="*/ 662291 w 1321197"/>
              <a:gd name="connsiteY120" fmla="*/ 565488 h 1957363"/>
              <a:gd name="connsiteX121" fmla="*/ 621950 w 1321197"/>
              <a:gd name="connsiteY121" fmla="*/ 323441 h 1957363"/>
              <a:gd name="connsiteX122" fmla="*/ 595056 w 1321197"/>
              <a:gd name="connsiteY122" fmla="*/ 242759 h 1957363"/>
              <a:gd name="connsiteX123" fmla="*/ 581609 w 1321197"/>
              <a:gd name="connsiteY123" fmla="*/ 175524 h 1957363"/>
              <a:gd name="connsiteX124" fmla="*/ 568162 w 1321197"/>
              <a:gd name="connsiteY124" fmla="*/ 94841 h 1957363"/>
              <a:gd name="connsiteX125" fmla="*/ 554715 w 1321197"/>
              <a:gd name="connsiteY125" fmla="*/ 41053 h 1957363"/>
              <a:gd name="connsiteX126" fmla="*/ 527820 w 1321197"/>
              <a:gd name="connsiteY126" fmla="*/ 14159 h 1957363"/>
              <a:gd name="connsiteX127" fmla="*/ 514373 w 1321197"/>
              <a:gd name="connsiteY127" fmla="*/ 54500 h 1957363"/>
              <a:gd name="connsiteX128" fmla="*/ 541268 w 1321197"/>
              <a:gd name="connsiteY128" fmla="*/ 215865 h 1957363"/>
              <a:gd name="connsiteX129" fmla="*/ 554715 w 1321197"/>
              <a:gd name="connsiteY129" fmla="*/ 283100 h 1957363"/>
              <a:gd name="connsiteX130" fmla="*/ 568162 w 1321197"/>
              <a:gd name="connsiteY130" fmla="*/ 336888 h 1957363"/>
              <a:gd name="connsiteX131" fmla="*/ 635397 w 1321197"/>
              <a:gd name="connsiteY131" fmla="*/ 646171 h 1957363"/>
              <a:gd name="connsiteX132" fmla="*/ 648844 w 1321197"/>
              <a:gd name="connsiteY132" fmla="*/ 686512 h 1957363"/>
              <a:gd name="connsiteX133" fmla="*/ 675738 w 1321197"/>
              <a:gd name="connsiteY133" fmla="*/ 915112 h 1957363"/>
              <a:gd name="connsiteX134" fmla="*/ 702632 w 1321197"/>
              <a:gd name="connsiteY134" fmla="*/ 968900 h 1957363"/>
              <a:gd name="connsiteX135" fmla="*/ 742973 w 1321197"/>
              <a:gd name="connsiteY135" fmla="*/ 1076477 h 1957363"/>
              <a:gd name="connsiteX136" fmla="*/ 783315 w 1321197"/>
              <a:gd name="connsiteY136" fmla="*/ 1197500 h 1957363"/>
              <a:gd name="connsiteX137" fmla="*/ 796762 w 1321197"/>
              <a:gd name="connsiteY137" fmla="*/ 1264736 h 1957363"/>
              <a:gd name="connsiteX138" fmla="*/ 823656 w 1321197"/>
              <a:gd name="connsiteY138" fmla="*/ 1318524 h 1957363"/>
              <a:gd name="connsiteX139" fmla="*/ 837103 w 1321197"/>
              <a:gd name="connsiteY139" fmla="*/ 1560571 h 1957363"/>
              <a:gd name="connsiteX140" fmla="*/ 850550 w 1321197"/>
              <a:gd name="connsiteY140" fmla="*/ 1614359 h 1957363"/>
              <a:gd name="connsiteX141" fmla="*/ 877444 w 1321197"/>
              <a:gd name="connsiteY141" fmla="*/ 1681594 h 1957363"/>
              <a:gd name="connsiteX142" fmla="*/ 971573 w 1321197"/>
              <a:gd name="connsiteY142" fmla="*/ 1547124 h 1957363"/>
              <a:gd name="connsiteX143" fmla="*/ 998468 w 1321197"/>
              <a:gd name="connsiteY143" fmla="*/ 1224394 h 1957363"/>
              <a:gd name="connsiteX144" fmla="*/ 1011915 w 1321197"/>
              <a:gd name="connsiteY144" fmla="*/ 1143712 h 1957363"/>
              <a:gd name="connsiteX145" fmla="*/ 1146385 w 1321197"/>
              <a:gd name="connsiteY145" fmla="*/ 834430 h 1957363"/>
              <a:gd name="connsiteX146" fmla="*/ 1213620 w 1321197"/>
              <a:gd name="connsiteY146" fmla="*/ 713406 h 1957363"/>
              <a:gd name="connsiteX147" fmla="*/ 1240515 w 1321197"/>
              <a:gd name="connsiteY147" fmla="*/ 686512 h 1957363"/>
              <a:gd name="connsiteX148" fmla="*/ 1280856 w 1321197"/>
              <a:gd name="connsiteY148" fmla="*/ 673065 h 1957363"/>
              <a:gd name="connsiteX149" fmla="*/ 1321197 w 1321197"/>
              <a:gd name="connsiteY149" fmla="*/ 646171 h 1957363"/>
              <a:gd name="connsiteX150" fmla="*/ 1280856 w 1321197"/>
              <a:gd name="connsiteY150" fmla="*/ 659618 h 1957363"/>
              <a:gd name="connsiteX151" fmla="*/ 1267409 w 1321197"/>
              <a:gd name="connsiteY151" fmla="*/ 699959 h 1957363"/>
              <a:gd name="connsiteX152" fmla="*/ 1200173 w 1321197"/>
              <a:gd name="connsiteY152" fmla="*/ 820983 h 1957363"/>
              <a:gd name="connsiteX153" fmla="*/ 1186726 w 1321197"/>
              <a:gd name="connsiteY153" fmla="*/ 901665 h 1957363"/>
              <a:gd name="connsiteX154" fmla="*/ 1159832 w 1321197"/>
              <a:gd name="connsiteY154" fmla="*/ 1009241 h 1957363"/>
              <a:gd name="connsiteX155" fmla="*/ 1132938 w 1321197"/>
              <a:gd name="connsiteY155" fmla="*/ 1116818 h 1957363"/>
              <a:gd name="connsiteX156" fmla="*/ 1119491 w 1321197"/>
              <a:gd name="connsiteY156" fmla="*/ 1210947 h 1957363"/>
              <a:gd name="connsiteX157" fmla="*/ 1106044 w 1321197"/>
              <a:gd name="connsiteY157" fmla="*/ 1278183 h 1957363"/>
              <a:gd name="connsiteX158" fmla="*/ 1092597 w 1321197"/>
              <a:gd name="connsiteY158" fmla="*/ 1426100 h 1957363"/>
              <a:gd name="connsiteX159" fmla="*/ 1065703 w 1321197"/>
              <a:gd name="connsiteY159" fmla="*/ 1506783 h 1957363"/>
              <a:gd name="connsiteX160" fmla="*/ 1025362 w 1321197"/>
              <a:gd name="connsiteY160" fmla="*/ 1641253 h 1957363"/>
              <a:gd name="connsiteX161" fmla="*/ 998468 w 1321197"/>
              <a:gd name="connsiteY161" fmla="*/ 1695041 h 1957363"/>
              <a:gd name="connsiteX162" fmla="*/ 944679 w 1321197"/>
              <a:gd name="connsiteY162" fmla="*/ 1869853 h 1957363"/>
              <a:gd name="connsiteX163" fmla="*/ 904338 w 1321197"/>
              <a:gd name="connsiteY163" fmla="*/ 1748830 h 1957363"/>
              <a:gd name="connsiteX164" fmla="*/ 877444 w 1321197"/>
              <a:gd name="connsiteY164" fmla="*/ 1708488 h 1957363"/>
              <a:gd name="connsiteX165" fmla="*/ 850550 w 1321197"/>
              <a:gd name="connsiteY165" fmla="*/ 1641253 h 1957363"/>
              <a:gd name="connsiteX166" fmla="*/ 837103 w 1321197"/>
              <a:gd name="connsiteY166" fmla="*/ 1587465 h 1957363"/>
              <a:gd name="connsiteX167" fmla="*/ 823656 w 1321197"/>
              <a:gd name="connsiteY167" fmla="*/ 1547124 h 1957363"/>
              <a:gd name="connsiteX168" fmla="*/ 810209 w 1321197"/>
              <a:gd name="connsiteY168" fmla="*/ 1493336 h 1957363"/>
              <a:gd name="connsiteX169" fmla="*/ 783315 w 1321197"/>
              <a:gd name="connsiteY169" fmla="*/ 1479888 h 1957363"/>
              <a:gd name="connsiteX170" fmla="*/ 863997 w 1321197"/>
              <a:gd name="connsiteY170" fmla="*/ 1345418 h 1957363"/>
              <a:gd name="connsiteX171" fmla="*/ 863997 w 1321197"/>
              <a:gd name="connsiteY171" fmla="*/ 1345418 h 19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21197" h="1957363">
                <a:moveTo>
                  <a:pt x="608503" y="269653"/>
                </a:moveTo>
                <a:cubicBezTo>
                  <a:pt x="621950" y="292065"/>
                  <a:pt x="633653" y="315620"/>
                  <a:pt x="648844" y="336888"/>
                </a:cubicBezTo>
                <a:cubicBezTo>
                  <a:pt x="656213" y="347205"/>
                  <a:pt x="673252" y="351351"/>
                  <a:pt x="675738" y="363783"/>
                </a:cubicBezTo>
                <a:cubicBezTo>
                  <a:pt x="687199" y="421091"/>
                  <a:pt x="681936" y="480603"/>
                  <a:pt x="689185" y="538594"/>
                </a:cubicBezTo>
                <a:cubicBezTo>
                  <a:pt x="690943" y="552659"/>
                  <a:pt x="698738" y="565307"/>
                  <a:pt x="702632" y="578936"/>
                </a:cubicBezTo>
                <a:cubicBezTo>
                  <a:pt x="707709" y="596706"/>
                  <a:pt x="711597" y="614795"/>
                  <a:pt x="716079" y="632724"/>
                </a:cubicBezTo>
                <a:cubicBezTo>
                  <a:pt x="720561" y="682030"/>
                  <a:pt x="726120" y="731249"/>
                  <a:pt x="729526" y="780641"/>
                </a:cubicBezTo>
                <a:cubicBezTo>
                  <a:pt x="735086" y="861256"/>
                  <a:pt x="748348" y="942060"/>
                  <a:pt x="742973" y="1022688"/>
                </a:cubicBezTo>
                <a:cubicBezTo>
                  <a:pt x="741898" y="1038813"/>
                  <a:pt x="722643" y="997115"/>
                  <a:pt x="716079" y="982347"/>
                </a:cubicBezTo>
                <a:cubicBezTo>
                  <a:pt x="704565" y="956442"/>
                  <a:pt x="701863" y="927021"/>
                  <a:pt x="689185" y="901665"/>
                </a:cubicBezTo>
                <a:cubicBezTo>
                  <a:pt x="680220" y="883736"/>
                  <a:pt x="669736" y="866489"/>
                  <a:pt x="662291" y="847877"/>
                </a:cubicBezTo>
                <a:cubicBezTo>
                  <a:pt x="606618" y="708693"/>
                  <a:pt x="672281" y="822520"/>
                  <a:pt x="581609" y="686512"/>
                </a:cubicBezTo>
                <a:lnTo>
                  <a:pt x="581609" y="686512"/>
                </a:lnTo>
                <a:cubicBezTo>
                  <a:pt x="565418" y="654130"/>
                  <a:pt x="525267" y="568268"/>
                  <a:pt x="500926" y="552041"/>
                </a:cubicBezTo>
                <a:lnTo>
                  <a:pt x="460585" y="525147"/>
                </a:lnTo>
                <a:cubicBezTo>
                  <a:pt x="442656" y="498253"/>
                  <a:pt x="433691" y="462394"/>
                  <a:pt x="406797" y="444465"/>
                </a:cubicBezTo>
                <a:cubicBezTo>
                  <a:pt x="362726" y="415085"/>
                  <a:pt x="366456" y="433732"/>
                  <a:pt x="366456" y="404124"/>
                </a:cubicBezTo>
                <a:cubicBezTo>
                  <a:pt x="353009" y="408606"/>
                  <a:pt x="329553" y="403820"/>
                  <a:pt x="326115" y="417571"/>
                </a:cubicBezTo>
                <a:cubicBezTo>
                  <a:pt x="322195" y="433250"/>
                  <a:pt x="345781" y="443457"/>
                  <a:pt x="353009" y="457912"/>
                </a:cubicBezTo>
                <a:cubicBezTo>
                  <a:pt x="359348" y="470590"/>
                  <a:pt x="359572" y="485862"/>
                  <a:pt x="366456" y="498253"/>
                </a:cubicBezTo>
                <a:cubicBezTo>
                  <a:pt x="382153" y="526508"/>
                  <a:pt x="402315" y="552042"/>
                  <a:pt x="420244" y="578936"/>
                </a:cubicBezTo>
                <a:cubicBezTo>
                  <a:pt x="476209" y="662885"/>
                  <a:pt x="424725" y="601345"/>
                  <a:pt x="460585" y="673065"/>
                </a:cubicBezTo>
                <a:cubicBezTo>
                  <a:pt x="467813" y="687520"/>
                  <a:pt x="479461" y="699374"/>
                  <a:pt x="487479" y="713406"/>
                </a:cubicBezTo>
                <a:cubicBezTo>
                  <a:pt x="530897" y="789387"/>
                  <a:pt x="493334" y="746155"/>
                  <a:pt x="541268" y="794088"/>
                </a:cubicBezTo>
                <a:cubicBezTo>
                  <a:pt x="545750" y="807535"/>
                  <a:pt x="547831" y="822039"/>
                  <a:pt x="554715" y="834430"/>
                </a:cubicBezTo>
                <a:cubicBezTo>
                  <a:pt x="570412" y="862685"/>
                  <a:pt x="608503" y="915112"/>
                  <a:pt x="608503" y="915112"/>
                </a:cubicBezTo>
                <a:cubicBezTo>
                  <a:pt x="612985" y="982347"/>
                  <a:pt x="614509" y="1049846"/>
                  <a:pt x="621950" y="1116818"/>
                </a:cubicBezTo>
                <a:cubicBezTo>
                  <a:pt x="623515" y="1130906"/>
                  <a:pt x="631503" y="1143530"/>
                  <a:pt x="635397" y="1157159"/>
                </a:cubicBezTo>
                <a:cubicBezTo>
                  <a:pt x="640474" y="1174929"/>
                  <a:pt x="646803" y="1192579"/>
                  <a:pt x="648844" y="1210947"/>
                </a:cubicBezTo>
                <a:cubicBezTo>
                  <a:pt x="651319" y="1233222"/>
                  <a:pt x="648844" y="1255771"/>
                  <a:pt x="648844" y="1278183"/>
                </a:cubicBezTo>
                <a:cubicBezTo>
                  <a:pt x="591150" y="1162793"/>
                  <a:pt x="652074" y="1279083"/>
                  <a:pt x="595056" y="1184053"/>
                </a:cubicBezTo>
                <a:cubicBezTo>
                  <a:pt x="576463" y="1153065"/>
                  <a:pt x="561838" y="1119636"/>
                  <a:pt x="541268" y="1089924"/>
                </a:cubicBezTo>
                <a:cubicBezTo>
                  <a:pt x="521341" y="1061140"/>
                  <a:pt x="493865" y="1038090"/>
                  <a:pt x="474032" y="1009241"/>
                </a:cubicBezTo>
                <a:cubicBezTo>
                  <a:pt x="444418" y="966166"/>
                  <a:pt x="421617" y="918742"/>
                  <a:pt x="393350" y="874771"/>
                </a:cubicBezTo>
                <a:cubicBezTo>
                  <a:pt x="381231" y="855919"/>
                  <a:pt x="366035" y="839220"/>
                  <a:pt x="353009" y="820983"/>
                </a:cubicBezTo>
                <a:cubicBezTo>
                  <a:pt x="343615" y="807832"/>
                  <a:pt x="336461" y="793057"/>
                  <a:pt x="326115" y="780641"/>
                </a:cubicBezTo>
                <a:cubicBezTo>
                  <a:pt x="313940" y="766032"/>
                  <a:pt x="298149" y="754739"/>
                  <a:pt x="285773" y="740300"/>
                </a:cubicBezTo>
                <a:cubicBezTo>
                  <a:pt x="271188" y="723284"/>
                  <a:pt x="262448" y="701097"/>
                  <a:pt x="245432" y="686512"/>
                </a:cubicBezTo>
                <a:cubicBezTo>
                  <a:pt x="230212" y="673466"/>
                  <a:pt x="210069" y="667514"/>
                  <a:pt x="191644" y="659618"/>
                </a:cubicBezTo>
                <a:cubicBezTo>
                  <a:pt x="164636" y="648043"/>
                  <a:pt x="124810" y="639548"/>
                  <a:pt x="97515" y="632724"/>
                </a:cubicBezTo>
                <a:cubicBezTo>
                  <a:pt x="79585" y="637206"/>
                  <a:pt x="49570" y="628638"/>
                  <a:pt x="43726" y="646171"/>
                </a:cubicBezTo>
                <a:cubicBezTo>
                  <a:pt x="38615" y="661503"/>
                  <a:pt x="70998" y="663559"/>
                  <a:pt x="84068" y="673065"/>
                </a:cubicBezTo>
                <a:cubicBezTo>
                  <a:pt x="120318" y="699429"/>
                  <a:pt x="155785" y="726853"/>
                  <a:pt x="191644" y="753747"/>
                </a:cubicBezTo>
                <a:cubicBezTo>
                  <a:pt x="209573" y="767194"/>
                  <a:pt x="229585" y="778240"/>
                  <a:pt x="245432" y="794088"/>
                </a:cubicBezTo>
                <a:cubicBezTo>
                  <a:pt x="258879" y="807535"/>
                  <a:pt x="271334" y="822054"/>
                  <a:pt x="285773" y="834430"/>
                </a:cubicBezTo>
                <a:cubicBezTo>
                  <a:pt x="302789" y="849016"/>
                  <a:pt x="322811" y="859881"/>
                  <a:pt x="339562" y="874771"/>
                </a:cubicBezTo>
                <a:cubicBezTo>
                  <a:pt x="428874" y="954158"/>
                  <a:pt x="415041" y="955746"/>
                  <a:pt x="487479" y="1076477"/>
                </a:cubicBezTo>
                <a:lnTo>
                  <a:pt x="487479" y="1076477"/>
                </a:lnTo>
                <a:cubicBezTo>
                  <a:pt x="520246" y="1109244"/>
                  <a:pt x="544013" y="1129208"/>
                  <a:pt x="568162" y="1170606"/>
                </a:cubicBezTo>
                <a:cubicBezTo>
                  <a:pt x="588363" y="1205236"/>
                  <a:pt x="601623" y="1243627"/>
                  <a:pt x="621950" y="1278183"/>
                </a:cubicBezTo>
                <a:cubicBezTo>
                  <a:pt x="646532" y="1319973"/>
                  <a:pt x="676414" y="1358422"/>
                  <a:pt x="702632" y="1399206"/>
                </a:cubicBezTo>
                <a:cubicBezTo>
                  <a:pt x="848568" y="1626217"/>
                  <a:pt x="668321" y="1354464"/>
                  <a:pt x="769868" y="1506783"/>
                </a:cubicBezTo>
                <a:cubicBezTo>
                  <a:pt x="792216" y="1573827"/>
                  <a:pt x="789464" y="1545526"/>
                  <a:pt x="742973" y="1506783"/>
                </a:cubicBezTo>
                <a:cubicBezTo>
                  <a:pt x="730557" y="1496437"/>
                  <a:pt x="716079" y="1488853"/>
                  <a:pt x="702632" y="1479888"/>
                </a:cubicBezTo>
                <a:cubicBezTo>
                  <a:pt x="693667" y="1461959"/>
                  <a:pt x="686857" y="1442779"/>
                  <a:pt x="675738" y="1426100"/>
                </a:cubicBezTo>
                <a:cubicBezTo>
                  <a:pt x="646666" y="1382491"/>
                  <a:pt x="593086" y="1325737"/>
                  <a:pt x="554715" y="1291630"/>
                </a:cubicBezTo>
                <a:cubicBezTo>
                  <a:pt x="537964" y="1276740"/>
                  <a:pt x="516774" y="1267136"/>
                  <a:pt x="500926" y="1251288"/>
                </a:cubicBezTo>
                <a:cubicBezTo>
                  <a:pt x="485079" y="1235441"/>
                  <a:pt x="477168" y="1212576"/>
                  <a:pt x="460585" y="1197500"/>
                </a:cubicBezTo>
                <a:cubicBezTo>
                  <a:pt x="362962" y="1108752"/>
                  <a:pt x="382563" y="1122729"/>
                  <a:pt x="285773" y="1103371"/>
                </a:cubicBezTo>
                <a:cubicBezTo>
                  <a:pt x="267844" y="1094406"/>
                  <a:pt x="250410" y="1084373"/>
                  <a:pt x="231985" y="1076477"/>
                </a:cubicBezTo>
                <a:cubicBezTo>
                  <a:pt x="218957" y="1070893"/>
                  <a:pt x="204916" y="1068007"/>
                  <a:pt x="191644" y="1063030"/>
                </a:cubicBezTo>
                <a:cubicBezTo>
                  <a:pt x="169043" y="1054555"/>
                  <a:pt x="147094" y="1044385"/>
                  <a:pt x="124409" y="1036136"/>
                </a:cubicBezTo>
                <a:cubicBezTo>
                  <a:pt x="34249" y="1003350"/>
                  <a:pt x="0" y="1001953"/>
                  <a:pt x="124409" y="1022688"/>
                </a:cubicBezTo>
                <a:cubicBezTo>
                  <a:pt x="233058" y="1066149"/>
                  <a:pt x="156290" y="1030085"/>
                  <a:pt x="272326" y="1103371"/>
                </a:cubicBezTo>
                <a:cubicBezTo>
                  <a:pt x="330175" y="1139907"/>
                  <a:pt x="398758" y="1162566"/>
                  <a:pt x="447138" y="1210947"/>
                </a:cubicBezTo>
                <a:cubicBezTo>
                  <a:pt x="469550" y="1233359"/>
                  <a:pt x="490814" y="1256980"/>
                  <a:pt x="514373" y="1278183"/>
                </a:cubicBezTo>
                <a:cubicBezTo>
                  <a:pt x="535706" y="1297383"/>
                  <a:pt x="561314" y="1311676"/>
                  <a:pt x="581609" y="1331971"/>
                </a:cubicBezTo>
                <a:cubicBezTo>
                  <a:pt x="601904" y="1352266"/>
                  <a:pt x="616197" y="1377873"/>
                  <a:pt x="635397" y="1399206"/>
                </a:cubicBezTo>
                <a:cubicBezTo>
                  <a:pt x="656600" y="1422765"/>
                  <a:pt x="681874" y="1442490"/>
                  <a:pt x="702632" y="1466441"/>
                </a:cubicBezTo>
                <a:cubicBezTo>
                  <a:pt x="740227" y="1509819"/>
                  <a:pt x="769619" y="1560322"/>
                  <a:pt x="810209" y="1600912"/>
                </a:cubicBezTo>
                <a:cubicBezTo>
                  <a:pt x="823656" y="1614359"/>
                  <a:pt x="839140" y="1626039"/>
                  <a:pt x="850550" y="1641253"/>
                </a:cubicBezTo>
                <a:cubicBezTo>
                  <a:pt x="944283" y="1766230"/>
                  <a:pt x="849675" y="1667270"/>
                  <a:pt x="917785" y="1735383"/>
                </a:cubicBezTo>
                <a:cubicBezTo>
                  <a:pt x="926750" y="1596430"/>
                  <a:pt x="934758" y="1457412"/>
                  <a:pt x="944679" y="1318524"/>
                </a:cubicBezTo>
                <a:cubicBezTo>
                  <a:pt x="948206" y="1269140"/>
                  <a:pt x="954014" y="1219944"/>
                  <a:pt x="958126" y="1170606"/>
                </a:cubicBezTo>
                <a:cubicBezTo>
                  <a:pt x="962979" y="1112365"/>
                  <a:pt x="964610" y="1053820"/>
                  <a:pt x="971573" y="995794"/>
                </a:cubicBezTo>
                <a:cubicBezTo>
                  <a:pt x="978070" y="941652"/>
                  <a:pt x="991415" y="888502"/>
                  <a:pt x="998468" y="834430"/>
                </a:cubicBezTo>
                <a:cubicBezTo>
                  <a:pt x="1045504" y="473830"/>
                  <a:pt x="977329" y="865844"/>
                  <a:pt x="1038809" y="578936"/>
                </a:cubicBezTo>
                <a:cubicBezTo>
                  <a:pt x="1044522" y="552276"/>
                  <a:pt x="1043634" y="524119"/>
                  <a:pt x="1052256" y="498253"/>
                </a:cubicBezTo>
                <a:cubicBezTo>
                  <a:pt x="1057367" y="482921"/>
                  <a:pt x="1071301" y="472040"/>
                  <a:pt x="1079150" y="457912"/>
                </a:cubicBezTo>
                <a:cubicBezTo>
                  <a:pt x="1170479" y="293519"/>
                  <a:pt x="1063540" y="461158"/>
                  <a:pt x="1173279" y="296547"/>
                </a:cubicBezTo>
                <a:cubicBezTo>
                  <a:pt x="1188175" y="274203"/>
                  <a:pt x="1230950" y="263877"/>
                  <a:pt x="1253962" y="256206"/>
                </a:cubicBezTo>
                <a:cubicBezTo>
                  <a:pt x="1269911" y="232282"/>
                  <a:pt x="1312683" y="186012"/>
                  <a:pt x="1240515" y="229312"/>
                </a:cubicBezTo>
                <a:cubicBezTo>
                  <a:pt x="1214431" y="244962"/>
                  <a:pt x="1205051" y="274557"/>
                  <a:pt x="1186726" y="296547"/>
                </a:cubicBezTo>
                <a:cubicBezTo>
                  <a:pt x="1174552" y="311156"/>
                  <a:pt x="1159832" y="323441"/>
                  <a:pt x="1146385" y="336888"/>
                </a:cubicBezTo>
                <a:lnTo>
                  <a:pt x="1065703" y="498253"/>
                </a:lnTo>
                <a:cubicBezTo>
                  <a:pt x="1049448" y="530763"/>
                  <a:pt x="1051735" y="557914"/>
                  <a:pt x="1038809" y="592383"/>
                </a:cubicBezTo>
                <a:cubicBezTo>
                  <a:pt x="1031771" y="611152"/>
                  <a:pt x="1020880" y="628242"/>
                  <a:pt x="1011915" y="646171"/>
                </a:cubicBezTo>
                <a:cubicBezTo>
                  <a:pt x="1007433" y="673065"/>
                  <a:pt x="1004383" y="700237"/>
                  <a:pt x="998468" y="726853"/>
                </a:cubicBezTo>
                <a:cubicBezTo>
                  <a:pt x="995393" y="740690"/>
                  <a:pt x="987025" y="753162"/>
                  <a:pt x="985020" y="767194"/>
                </a:cubicBezTo>
                <a:cubicBezTo>
                  <a:pt x="978018" y="816206"/>
                  <a:pt x="976055" y="865806"/>
                  <a:pt x="971573" y="915112"/>
                </a:cubicBezTo>
                <a:cubicBezTo>
                  <a:pt x="967091" y="1040618"/>
                  <a:pt x="965723" y="1166274"/>
                  <a:pt x="958126" y="1291630"/>
                </a:cubicBezTo>
                <a:cubicBezTo>
                  <a:pt x="956743" y="1314444"/>
                  <a:pt x="965122" y="1369086"/>
                  <a:pt x="944679" y="1358865"/>
                </a:cubicBezTo>
                <a:cubicBezTo>
                  <a:pt x="920292" y="1346672"/>
                  <a:pt x="935714" y="1305077"/>
                  <a:pt x="931232" y="1278183"/>
                </a:cubicBezTo>
                <a:cubicBezTo>
                  <a:pt x="912548" y="1016601"/>
                  <a:pt x="908929" y="1061404"/>
                  <a:pt x="931232" y="726853"/>
                </a:cubicBezTo>
                <a:cubicBezTo>
                  <a:pt x="932175" y="712710"/>
                  <a:pt x="941241" y="700263"/>
                  <a:pt x="944679" y="686512"/>
                </a:cubicBezTo>
                <a:cubicBezTo>
                  <a:pt x="950222" y="664339"/>
                  <a:pt x="954038" y="641764"/>
                  <a:pt x="958126" y="619277"/>
                </a:cubicBezTo>
                <a:cubicBezTo>
                  <a:pt x="963003" y="592451"/>
                  <a:pt x="966226" y="565330"/>
                  <a:pt x="971573" y="538594"/>
                </a:cubicBezTo>
                <a:cubicBezTo>
                  <a:pt x="981735" y="487785"/>
                  <a:pt x="994762" y="455582"/>
                  <a:pt x="1011915" y="404124"/>
                </a:cubicBezTo>
                <a:cubicBezTo>
                  <a:pt x="1019143" y="382441"/>
                  <a:pt x="1020404" y="359200"/>
                  <a:pt x="1025362" y="336888"/>
                </a:cubicBezTo>
                <a:cubicBezTo>
                  <a:pt x="1029371" y="318847"/>
                  <a:pt x="1033732" y="300870"/>
                  <a:pt x="1038809" y="283100"/>
                </a:cubicBezTo>
                <a:cubicBezTo>
                  <a:pt x="1042703" y="269471"/>
                  <a:pt x="1064934" y="249098"/>
                  <a:pt x="1052256" y="242759"/>
                </a:cubicBezTo>
                <a:cubicBezTo>
                  <a:pt x="1037801" y="235531"/>
                  <a:pt x="1025362" y="260688"/>
                  <a:pt x="1011915" y="269653"/>
                </a:cubicBezTo>
                <a:cubicBezTo>
                  <a:pt x="979674" y="366376"/>
                  <a:pt x="1018791" y="245589"/>
                  <a:pt x="985020" y="363783"/>
                </a:cubicBezTo>
                <a:cubicBezTo>
                  <a:pt x="981126" y="377412"/>
                  <a:pt x="976055" y="390677"/>
                  <a:pt x="971573" y="404124"/>
                </a:cubicBezTo>
                <a:cubicBezTo>
                  <a:pt x="967091" y="435500"/>
                  <a:pt x="963796" y="467069"/>
                  <a:pt x="958126" y="498253"/>
                </a:cubicBezTo>
                <a:cubicBezTo>
                  <a:pt x="928841" y="659321"/>
                  <a:pt x="960034" y="462774"/>
                  <a:pt x="931232" y="592383"/>
                </a:cubicBezTo>
                <a:cubicBezTo>
                  <a:pt x="912655" y="675982"/>
                  <a:pt x="916739" y="714530"/>
                  <a:pt x="904338" y="807536"/>
                </a:cubicBezTo>
                <a:cubicBezTo>
                  <a:pt x="901317" y="830191"/>
                  <a:pt x="895373" y="852359"/>
                  <a:pt x="890891" y="874771"/>
                </a:cubicBezTo>
                <a:cubicBezTo>
                  <a:pt x="881926" y="982347"/>
                  <a:pt x="960550" y="1149224"/>
                  <a:pt x="863997" y="1197500"/>
                </a:cubicBezTo>
                <a:cubicBezTo>
                  <a:pt x="775432" y="1241782"/>
                  <a:pt x="849385" y="999919"/>
                  <a:pt x="837103" y="901665"/>
                </a:cubicBezTo>
                <a:cubicBezTo>
                  <a:pt x="816961" y="740530"/>
                  <a:pt x="826657" y="830101"/>
                  <a:pt x="810209" y="632724"/>
                </a:cubicBezTo>
                <a:cubicBezTo>
                  <a:pt x="805727" y="426536"/>
                  <a:pt x="806344" y="220173"/>
                  <a:pt x="796762" y="14159"/>
                </a:cubicBezTo>
                <a:cubicBezTo>
                  <a:pt x="796103" y="0"/>
                  <a:pt x="789654" y="41822"/>
                  <a:pt x="783315" y="54500"/>
                </a:cubicBezTo>
                <a:cubicBezTo>
                  <a:pt x="776087" y="68955"/>
                  <a:pt x="765385" y="81394"/>
                  <a:pt x="756420" y="94841"/>
                </a:cubicBezTo>
                <a:cubicBezTo>
                  <a:pt x="688168" y="299598"/>
                  <a:pt x="729594" y="144056"/>
                  <a:pt x="742973" y="565488"/>
                </a:cubicBezTo>
                <a:cubicBezTo>
                  <a:pt x="758618" y="1058323"/>
                  <a:pt x="731103" y="870798"/>
                  <a:pt x="769868" y="1103371"/>
                </a:cubicBezTo>
                <a:cubicBezTo>
                  <a:pt x="775233" y="1135559"/>
                  <a:pt x="751938" y="1040618"/>
                  <a:pt x="742973" y="1009241"/>
                </a:cubicBezTo>
                <a:cubicBezTo>
                  <a:pt x="738491" y="977865"/>
                  <a:pt x="733715" y="946529"/>
                  <a:pt x="729526" y="915112"/>
                </a:cubicBezTo>
                <a:cubicBezTo>
                  <a:pt x="719611" y="840747"/>
                  <a:pt x="716804" y="797713"/>
                  <a:pt x="702632" y="726853"/>
                </a:cubicBezTo>
                <a:cubicBezTo>
                  <a:pt x="677479" y="601087"/>
                  <a:pt x="701371" y="735256"/>
                  <a:pt x="675738" y="632724"/>
                </a:cubicBezTo>
                <a:cubicBezTo>
                  <a:pt x="670195" y="610551"/>
                  <a:pt x="665766" y="588078"/>
                  <a:pt x="662291" y="565488"/>
                </a:cubicBezTo>
                <a:cubicBezTo>
                  <a:pt x="650333" y="487759"/>
                  <a:pt x="646876" y="398220"/>
                  <a:pt x="621950" y="323441"/>
                </a:cubicBezTo>
                <a:cubicBezTo>
                  <a:pt x="612985" y="296547"/>
                  <a:pt x="600616" y="270557"/>
                  <a:pt x="595056" y="242759"/>
                </a:cubicBezTo>
                <a:cubicBezTo>
                  <a:pt x="590574" y="220347"/>
                  <a:pt x="585697" y="198011"/>
                  <a:pt x="581609" y="175524"/>
                </a:cubicBezTo>
                <a:cubicBezTo>
                  <a:pt x="576732" y="148698"/>
                  <a:pt x="573509" y="121577"/>
                  <a:pt x="568162" y="94841"/>
                </a:cubicBezTo>
                <a:cubicBezTo>
                  <a:pt x="564538" y="76719"/>
                  <a:pt x="562980" y="57583"/>
                  <a:pt x="554715" y="41053"/>
                </a:cubicBezTo>
                <a:cubicBezTo>
                  <a:pt x="549045" y="29713"/>
                  <a:pt x="536785" y="23124"/>
                  <a:pt x="527820" y="14159"/>
                </a:cubicBezTo>
                <a:cubicBezTo>
                  <a:pt x="523338" y="27606"/>
                  <a:pt x="514373" y="40326"/>
                  <a:pt x="514373" y="54500"/>
                </a:cubicBezTo>
                <a:cubicBezTo>
                  <a:pt x="514373" y="204838"/>
                  <a:pt x="520226" y="131701"/>
                  <a:pt x="541268" y="215865"/>
                </a:cubicBezTo>
                <a:cubicBezTo>
                  <a:pt x="546811" y="238038"/>
                  <a:pt x="549757" y="260789"/>
                  <a:pt x="554715" y="283100"/>
                </a:cubicBezTo>
                <a:cubicBezTo>
                  <a:pt x="558724" y="301141"/>
                  <a:pt x="564355" y="318803"/>
                  <a:pt x="568162" y="336888"/>
                </a:cubicBezTo>
                <a:cubicBezTo>
                  <a:pt x="631616" y="638296"/>
                  <a:pt x="583321" y="437866"/>
                  <a:pt x="635397" y="646171"/>
                </a:cubicBezTo>
                <a:cubicBezTo>
                  <a:pt x="638835" y="659922"/>
                  <a:pt x="644362" y="673065"/>
                  <a:pt x="648844" y="686512"/>
                </a:cubicBezTo>
                <a:cubicBezTo>
                  <a:pt x="650621" y="704277"/>
                  <a:pt x="666351" y="880691"/>
                  <a:pt x="675738" y="915112"/>
                </a:cubicBezTo>
                <a:cubicBezTo>
                  <a:pt x="681012" y="934451"/>
                  <a:pt x="693667" y="950971"/>
                  <a:pt x="702632" y="968900"/>
                </a:cubicBezTo>
                <a:cubicBezTo>
                  <a:pt x="738619" y="1148838"/>
                  <a:pt x="689704" y="948633"/>
                  <a:pt x="742973" y="1076477"/>
                </a:cubicBezTo>
                <a:cubicBezTo>
                  <a:pt x="759328" y="1115729"/>
                  <a:pt x="774976" y="1155802"/>
                  <a:pt x="783315" y="1197500"/>
                </a:cubicBezTo>
                <a:cubicBezTo>
                  <a:pt x="787797" y="1219912"/>
                  <a:pt x="789534" y="1243053"/>
                  <a:pt x="796762" y="1264736"/>
                </a:cubicBezTo>
                <a:cubicBezTo>
                  <a:pt x="803101" y="1283753"/>
                  <a:pt x="814691" y="1300595"/>
                  <a:pt x="823656" y="1318524"/>
                </a:cubicBezTo>
                <a:cubicBezTo>
                  <a:pt x="828138" y="1399206"/>
                  <a:pt x="829787" y="1480096"/>
                  <a:pt x="837103" y="1560571"/>
                </a:cubicBezTo>
                <a:cubicBezTo>
                  <a:pt x="838776" y="1578976"/>
                  <a:pt x="843270" y="1597372"/>
                  <a:pt x="850550" y="1614359"/>
                </a:cubicBezTo>
                <a:cubicBezTo>
                  <a:pt x="882417" y="1688715"/>
                  <a:pt x="877444" y="1623808"/>
                  <a:pt x="877444" y="1681594"/>
                </a:cubicBezTo>
                <a:cubicBezTo>
                  <a:pt x="908820" y="1636771"/>
                  <a:pt x="957572" y="1600016"/>
                  <a:pt x="971573" y="1547124"/>
                </a:cubicBezTo>
                <a:cubicBezTo>
                  <a:pt x="999197" y="1442769"/>
                  <a:pt x="987726" y="1331808"/>
                  <a:pt x="998468" y="1224394"/>
                </a:cubicBezTo>
                <a:cubicBezTo>
                  <a:pt x="1001181" y="1197264"/>
                  <a:pt x="1002958" y="1169464"/>
                  <a:pt x="1011915" y="1143712"/>
                </a:cubicBezTo>
                <a:cubicBezTo>
                  <a:pt x="1110356" y="860692"/>
                  <a:pt x="1071794" y="998531"/>
                  <a:pt x="1146385" y="834430"/>
                </a:cubicBezTo>
                <a:cubicBezTo>
                  <a:pt x="1184294" y="751029"/>
                  <a:pt x="1156297" y="782193"/>
                  <a:pt x="1213620" y="713406"/>
                </a:cubicBezTo>
                <a:cubicBezTo>
                  <a:pt x="1221736" y="703666"/>
                  <a:pt x="1229643" y="693035"/>
                  <a:pt x="1240515" y="686512"/>
                </a:cubicBezTo>
                <a:cubicBezTo>
                  <a:pt x="1252669" y="679219"/>
                  <a:pt x="1267409" y="677547"/>
                  <a:pt x="1280856" y="673065"/>
                </a:cubicBezTo>
                <a:cubicBezTo>
                  <a:pt x="1294303" y="664100"/>
                  <a:pt x="1321197" y="662332"/>
                  <a:pt x="1321197" y="646171"/>
                </a:cubicBezTo>
                <a:cubicBezTo>
                  <a:pt x="1321197" y="631997"/>
                  <a:pt x="1290879" y="649595"/>
                  <a:pt x="1280856" y="659618"/>
                </a:cubicBezTo>
                <a:cubicBezTo>
                  <a:pt x="1270833" y="669641"/>
                  <a:pt x="1272993" y="686931"/>
                  <a:pt x="1267409" y="699959"/>
                </a:cubicBezTo>
                <a:cubicBezTo>
                  <a:pt x="1248117" y="744973"/>
                  <a:pt x="1225676" y="778479"/>
                  <a:pt x="1200173" y="820983"/>
                </a:cubicBezTo>
                <a:cubicBezTo>
                  <a:pt x="1195691" y="847877"/>
                  <a:pt x="1192439" y="875005"/>
                  <a:pt x="1186726" y="901665"/>
                </a:cubicBezTo>
                <a:cubicBezTo>
                  <a:pt x="1178981" y="937807"/>
                  <a:pt x="1168797" y="973382"/>
                  <a:pt x="1159832" y="1009241"/>
                </a:cubicBezTo>
                <a:lnTo>
                  <a:pt x="1132938" y="1116818"/>
                </a:lnTo>
                <a:cubicBezTo>
                  <a:pt x="1125251" y="1147567"/>
                  <a:pt x="1124702" y="1179683"/>
                  <a:pt x="1119491" y="1210947"/>
                </a:cubicBezTo>
                <a:cubicBezTo>
                  <a:pt x="1115734" y="1233492"/>
                  <a:pt x="1110526" y="1255771"/>
                  <a:pt x="1106044" y="1278183"/>
                </a:cubicBezTo>
                <a:cubicBezTo>
                  <a:pt x="1101562" y="1327489"/>
                  <a:pt x="1101201" y="1377344"/>
                  <a:pt x="1092597" y="1426100"/>
                </a:cubicBezTo>
                <a:cubicBezTo>
                  <a:pt x="1087670" y="1454018"/>
                  <a:pt x="1072579" y="1479280"/>
                  <a:pt x="1065703" y="1506783"/>
                </a:cubicBezTo>
                <a:cubicBezTo>
                  <a:pt x="1056052" y="1545388"/>
                  <a:pt x="1041731" y="1608515"/>
                  <a:pt x="1025362" y="1641253"/>
                </a:cubicBezTo>
                <a:cubicBezTo>
                  <a:pt x="1016397" y="1659182"/>
                  <a:pt x="1005664" y="1676332"/>
                  <a:pt x="998468" y="1695041"/>
                </a:cubicBezTo>
                <a:cubicBezTo>
                  <a:pt x="965477" y="1780818"/>
                  <a:pt x="962705" y="1797750"/>
                  <a:pt x="944679" y="1869853"/>
                </a:cubicBezTo>
                <a:cubicBezTo>
                  <a:pt x="854220" y="1688935"/>
                  <a:pt x="982537" y="1957363"/>
                  <a:pt x="904338" y="1748830"/>
                </a:cubicBezTo>
                <a:cubicBezTo>
                  <a:pt x="898663" y="1733697"/>
                  <a:pt x="884672" y="1722943"/>
                  <a:pt x="877444" y="1708488"/>
                </a:cubicBezTo>
                <a:cubicBezTo>
                  <a:pt x="866649" y="1686898"/>
                  <a:pt x="858183" y="1664152"/>
                  <a:pt x="850550" y="1641253"/>
                </a:cubicBezTo>
                <a:cubicBezTo>
                  <a:pt x="844706" y="1623720"/>
                  <a:pt x="842180" y="1605235"/>
                  <a:pt x="837103" y="1587465"/>
                </a:cubicBezTo>
                <a:cubicBezTo>
                  <a:pt x="833209" y="1573836"/>
                  <a:pt x="827550" y="1560753"/>
                  <a:pt x="823656" y="1547124"/>
                </a:cubicBezTo>
                <a:cubicBezTo>
                  <a:pt x="818579" y="1529354"/>
                  <a:pt x="819717" y="1509184"/>
                  <a:pt x="810209" y="1493336"/>
                </a:cubicBezTo>
                <a:cubicBezTo>
                  <a:pt x="805052" y="1484741"/>
                  <a:pt x="792280" y="1484371"/>
                  <a:pt x="783315" y="1479888"/>
                </a:cubicBezTo>
                <a:lnTo>
                  <a:pt x="863997" y="1345418"/>
                </a:lnTo>
                <a:lnTo>
                  <a:pt x="863997" y="1345418"/>
                </a:lnTo>
              </a:path>
            </a:pathLst>
          </a:custGeom>
          <a:solidFill>
            <a:srgbClr val="00B050"/>
          </a:solidFill>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fontAlgn="auto">
              <a:spcBef>
                <a:spcPts val="0"/>
              </a:spcBef>
              <a:spcAft>
                <a:spcPts val="0"/>
              </a:spcAft>
              <a:buClr>
                <a:schemeClr val="tx1"/>
              </a:buClr>
              <a:buSzPct val="75000"/>
              <a:buFont typeface="Wingdings" pitchFamily="2" charset="2"/>
              <a:buNone/>
              <a:defRPr/>
            </a:pPr>
            <a:endParaRPr lang="en-US" sz="1600" b="1">
              <a:cs typeface="Arial" pitchFamily="34" charset="0"/>
            </a:endParaRPr>
          </a:p>
        </p:txBody>
      </p:sp>
      <p:sp>
        <p:nvSpPr>
          <p:cNvPr id="119" name="Freeform 118"/>
          <p:cNvSpPr/>
          <p:nvPr/>
        </p:nvSpPr>
        <p:spPr>
          <a:xfrm>
            <a:off x="1447800" y="2000250"/>
            <a:ext cx="533400" cy="819150"/>
          </a:xfrm>
          <a:custGeom>
            <a:avLst/>
            <a:gdLst>
              <a:gd name="connsiteX0" fmla="*/ 608503 w 1321197"/>
              <a:gd name="connsiteY0" fmla="*/ 269653 h 1957363"/>
              <a:gd name="connsiteX1" fmla="*/ 648844 w 1321197"/>
              <a:gd name="connsiteY1" fmla="*/ 336888 h 1957363"/>
              <a:gd name="connsiteX2" fmla="*/ 675738 w 1321197"/>
              <a:gd name="connsiteY2" fmla="*/ 363783 h 1957363"/>
              <a:gd name="connsiteX3" fmla="*/ 689185 w 1321197"/>
              <a:gd name="connsiteY3" fmla="*/ 538594 h 1957363"/>
              <a:gd name="connsiteX4" fmla="*/ 702632 w 1321197"/>
              <a:gd name="connsiteY4" fmla="*/ 578936 h 1957363"/>
              <a:gd name="connsiteX5" fmla="*/ 716079 w 1321197"/>
              <a:gd name="connsiteY5" fmla="*/ 632724 h 1957363"/>
              <a:gd name="connsiteX6" fmla="*/ 729526 w 1321197"/>
              <a:gd name="connsiteY6" fmla="*/ 780641 h 1957363"/>
              <a:gd name="connsiteX7" fmla="*/ 742973 w 1321197"/>
              <a:gd name="connsiteY7" fmla="*/ 1022688 h 1957363"/>
              <a:gd name="connsiteX8" fmla="*/ 716079 w 1321197"/>
              <a:gd name="connsiteY8" fmla="*/ 982347 h 1957363"/>
              <a:gd name="connsiteX9" fmla="*/ 689185 w 1321197"/>
              <a:gd name="connsiteY9" fmla="*/ 901665 h 1957363"/>
              <a:gd name="connsiteX10" fmla="*/ 662291 w 1321197"/>
              <a:gd name="connsiteY10" fmla="*/ 847877 h 1957363"/>
              <a:gd name="connsiteX11" fmla="*/ 581609 w 1321197"/>
              <a:gd name="connsiteY11" fmla="*/ 686512 h 1957363"/>
              <a:gd name="connsiteX12" fmla="*/ 581609 w 1321197"/>
              <a:gd name="connsiteY12" fmla="*/ 686512 h 1957363"/>
              <a:gd name="connsiteX13" fmla="*/ 500926 w 1321197"/>
              <a:gd name="connsiteY13" fmla="*/ 552041 h 1957363"/>
              <a:gd name="connsiteX14" fmla="*/ 460585 w 1321197"/>
              <a:gd name="connsiteY14" fmla="*/ 525147 h 1957363"/>
              <a:gd name="connsiteX15" fmla="*/ 406797 w 1321197"/>
              <a:gd name="connsiteY15" fmla="*/ 444465 h 1957363"/>
              <a:gd name="connsiteX16" fmla="*/ 366456 w 1321197"/>
              <a:gd name="connsiteY16" fmla="*/ 404124 h 1957363"/>
              <a:gd name="connsiteX17" fmla="*/ 326115 w 1321197"/>
              <a:gd name="connsiteY17" fmla="*/ 417571 h 1957363"/>
              <a:gd name="connsiteX18" fmla="*/ 353009 w 1321197"/>
              <a:gd name="connsiteY18" fmla="*/ 457912 h 1957363"/>
              <a:gd name="connsiteX19" fmla="*/ 366456 w 1321197"/>
              <a:gd name="connsiteY19" fmla="*/ 498253 h 1957363"/>
              <a:gd name="connsiteX20" fmla="*/ 420244 w 1321197"/>
              <a:gd name="connsiteY20" fmla="*/ 578936 h 1957363"/>
              <a:gd name="connsiteX21" fmla="*/ 460585 w 1321197"/>
              <a:gd name="connsiteY21" fmla="*/ 673065 h 1957363"/>
              <a:gd name="connsiteX22" fmla="*/ 487479 w 1321197"/>
              <a:gd name="connsiteY22" fmla="*/ 713406 h 1957363"/>
              <a:gd name="connsiteX23" fmla="*/ 541268 w 1321197"/>
              <a:gd name="connsiteY23" fmla="*/ 794088 h 1957363"/>
              <a:gd name="connsiteX24" fmla="*/ 554715 w 1321197"/>
              <a:gd name="connsiteY24" fmla="*/ 834430 h 1957363"/>
              <a:gd name="connsiteX25" fmla="*/ 608503 w 1321197"/>
              <a:gd name="connsiteY25" fmla="*/ 915112 h 1957363"/>
              <a:gd name="connsiteX26" fmla="*/ 621950 w 1321197"/>
              <a:gd name="connsiteY26" fmla="*/ 1116818 h 1957363"/>
              <a:gd name="connsiteX27" fmla="*/ 635397 w 1321197"/>
              <a:gd name="connsiteY27" fmla="*/ 1157159 h 1957363"/>
              <a:gd name="connsiteX28" fmla="*/ 648844 w 1321197"/>
              <a:gd name="connsiteY28" fmla="*/ 1210947 h 1957363"/>
              <a:gd name="connsiteX29" fmla="*/ 648844 w 1321197"/>
              <a:gd name="connsiteY29" fmla="*/ 1278183 h 1957363"/>
              <a:gd name="connsiteX30" fmla="*/ 595056 w 1321197"/>
              <a:gd name="connsiteY30" fmla="*/ 1184053 h 1957363"/>
              <a:gd name="connsiteX31" fmla="*/ 541268 w 1321197"/>
              <a:gd name="connsiteY31" fmla="*/ 1089924 h 1957363"/>
              <a:gd name="connsiteX32" fmla="*/ 474032 w 1321197"/>
              <a:gd name="connsiteY32" fmla="*/ 1009241 h 1957363"/>
              <a:gd name="connsiteX33" fmla="*/ 393350 w 1321197"/>
              <a:gd name="connsiteY33" fmla="*/ 874771 h 1957363"/>
              <a:gd name="connsiteX34" fmla="*/ 353009 w 1321197"/>
              <a:gd name="connsiteY34" fmla="*/ 820983 h 1957363"/>
              <a:gd name="connsiteX35" fmla="*/ 326115 w 1321197"/>
              <a:gd name="connsiteY35" fmla="*/ 780641 h 1957363"/>
              <a:gd name="connsiteX36" fmla="*/ 285773 w 1321197"/>
              <a:gd name="connsiteY36" fmla="*/ 740300 h 1957363"/>
              <a:gd name="connsiteX37" fmla="*/ 245432 w 1321197"/>
              <a:gd name="connsiteY37" fmla="*/ 686512 h 1957363"/>
              <a:gd name="connsiteX38" fmla="*/ 191644 w 1321197"/>
              <a:gd name="connsiteY38" fmla="*/ 659618 h 1957363"/>
              <a:gd name="connsiteX39" fmla="*/ 97515 w 1321197"/>
              <a:gd name="connsiteY39" fmla="*/ 632724 h 1957363"/>
              <a:gd name="connsiteX40" fmla="*/ 43726 w 1321197"/>
              <a:gd name="connsiteY40" fmla="*/ 646171 h 1957363"/>
              <a:gd name="connsiteX41" fmla="*/ 84068 w 1321197"/>
              <a:gd name="connsiteY41" fmla="*/ 673065 h 1957363"/>
              <a:gd name="connsiteX42" fmla="*/ 191644 w 1321197"/>
              <a:gd name="connsiteY42" fmla="*/ 753747 h 1957363"/>
              <a:gd name="connsiteX43" fmla="*/ 245432 w 1321197"/>
              <a:gd name="connsiteY43" fmla="*/ 794088 h 1957363"/>
              <a:gd name="connsiteX44" fmla="*/ 285773 w 1321197"/>
              <a:gd name="connsiteY44" fmla="*/ 834430 h 1957363"/>
              <a:gd name="connsiteX45" fmla="*/ 339562 w 1321197"/>
              <a:gd name="connsiteY45" fmla="*/ 874771 h 1957363"/>
              <a:gd name="connsiteX46" fmla="*/ 487479 w 1321197"/>
              <a:gd name="connsiteY46" fmla="*/ 1076477 h 1957363"/>
              <a:gd name="connsiteX47" fmla="*/ 487479 w 1321197"/>
              <a:gd name="connsiteY47" fmla="*/ 1076477 h 1957363"/>
              <a:gd name="connsiteX48" fmla="*/ 568162 w 1321197"/>
              <a:gd name="connsiteY48" fmla="*/ 1170606 h 1957363"/>
              <a:gd name="connsiteX49" fmla="*/ 621950 w 1321197"/>
              <a:gd name="connsiteY49" fmla="*/ 1278183 h 1957363"/>
              <a:gd name="connsiteX50" fmla="*/ 702632 w 1321197"/>
              <a:gd name="connsiteY50" fmla="*/ 1399206 h 1957363"/>
              <a:gd name="connsiteX51" fmla="*/ 769868 w 1321197"/>
              <a:gd name="connsiteY51" fmla="*/ 1506783 h 1957363"/>
              <a:gd name="connsiteX52" fmla="*/ 742973 w 1321197"/>
              <a:gd name="connsiteY52" fmla="*/ 1506783 h 1957363"/>
              <a:gd name="connsiteX53" fmla="*/ 702632 w 1321197"/>
              <a:gd name="connsiteY53" fmla="*/ 1479888 h 1957363"/>
              <a:gd name="connsiteX54" fmla="*/ 675738 w 1321197"/>
              <a:gd name="connsiteY54" fmla="*/ 1426100 h 1957363"/>
              <a:gd name="connsiteX55" fmla="*/ 554715 w 1321197"/>
              <a:gd name="connsiteY55" fmla="*/ 1291630 h 1957363"/>
              <a:gd name="connsiteX56" fmla="*/ 500926 w 1321197"/>
              <a:gd name="connsiteY56" fmla="*/ 1251288 h 1957363"/>
              <a:gd name="connsiteX57" fmla="*/ 460585 w 1321197"/>
              <a:gd name="connsiteY57" fmla="*/ 1197500 h 1957363"/>
              <a:gd name="connsiteX58" fmla="*/ 285773 w 1321197"/>
              <a:gd name="connsiteY58" fmla="*/ 1103371 h 1957363"/>
              <a:gd name="connsiteX59" fmla="*/ 231985 w 1321197"/>
              <a:gd name="connsiteY59" fmla="*/ 1076477 h 1957363"/>
              <a:gd name="connsiteX60" fmla="*/ 191644 w 1321197"/>
              <a:gd name="connsiteY60" fmla="*/ 1063030 h 1957363"/>
              <a:gd name="connsiteX61" fmla="*/ 124409 w 1321197"/>
              <a:gd name="connsiteY61" fmla="*/ 1036136 h 1957363"/>
              <a:gd name="connsiteX62" fmla="*/ 124409 w 1321197"/>
              <a:gd name="connsiteY62" fmla="*/ 1022688 h 1957363"/>
              <a:gd name="connsiteX63" fmla="*/ 272326 w 1321197"/>
              <a:gd name="connsiteY63" fmla="*/ 1103371 h 1957363"/>
              <a:gd name="connsiteX64" fmla="*/ 447138 w 1321197"/>
              <a:gd name="connsiteY64" fmla="*/ 1210947 h 1957363"/>
              <a:gd name="connsiteX65" fmla="*/ 514373 w 1321197"/>
              <a:gd name="connsiteY65" fmla="*/ 1278183 h 1957363"/>
              <a:gd name="connsiteX66" fmla="*/ 581609 w 1321197"/>
              <a:gd name="connsiteY66" fmla="*/ 1331971 h 1957363"/>
              <a:gd name="connsiteX67" fmla="*/ 635397 w 1321197"/>
              <a:gd name="connsiteY67" fmla="*/ 1399206 h 1957363"/>
              <a:gd name="connsiteX68" fmla="*/ 702632 w 1321197"/>
              <a:gd name="connsiteY68" fmla="*/ 1466441 h 1957363"/>
              <a:gd name="connsiteX69" fmla="*/ 810209 w 1321197"/>
              <a:gd name="connsiteY69" fmla="*/ 1600912 h 1957363"/>
              <a:gd name="connsiteX70" fmla="*/ 850550 w 1321197"/>
              <a:gd name="connsiteY70" fmla="*/ 1641253 h 1957363"/>
              <a:gd name="connsiteX71" fmla="*/ 917785 w 1321197"/>
              <a:gd name="connsiteY71" fmla="*/ 1735383 h 1957363"/>
              <a:gd name="connsiteX72" fmla="*/ 944679 w 1321197"/>
              <a:gd name="connsiteY72" fmla="*/ 1318524 h 1957363"/>
              <a:gd name="connsiteX73" fmla="*/ 958126 w 1321197"/>
              <a:gd name="connsiteY73" fmla="*/ 1170606 h 1957363"/>
              <a:gd name="connsiteX74" fmla="*/ 971573 w 1321197"/>
              <a:gd name="connsiteY74" fmla="*/ 995794 h 1957363"/>
              <a:gd name="connsiteX75" fmla="*/ 998468 w 1321197"/>
              <a:gd name="connsiteY75" fmla="*/ 834430 h 1957363"/>
              <a:gd name="connsiteX76" fmla="*/ 1038809 w 1321197"/>
              <a:gd name="connsiteY76" fmla="*/ 578936 h 1957363"/>
              <a:gd name="connsiteX77" fmla="*/ 1052256 w 1321197"/>
              <a:gd name="connsiteY77" fmla="*/ 498253 h 1957363"/>
              <a:gd name="connsiteX78" fmla="*/ 1079150 w 1321197"/>
              <a:gd name="connsiteY78" fmla="*/ 457912 h 1957363"/>
              <a:gd name="connsiteX79" fmla="*/ 1173279 w 1321197"/>
              <a:gd name="connsiteY79" fmla="*/ 296547 h 1957363"/>
              <a:gd name="connsiteX80" fmla="*/ 1253962 w 1321197"/>
              <a:gd name="connsiteY80" fmla="*/ 256206 h 1957363"/>
              <a:gd name="connsiteX81" fmla="*/ 1240515 w 1321197"/>
              <a:gd name="connsiteY81" fmla="*/ 229312 h 1957363"/>
              <a:gd name="connsiteX82" fmla="*/ 1186726 w 1321197"/>
              <a:gd name="connsiteY82" fmla="*/ 296547 h 1957363"/>
              <a:gd name="connsiteX83" fmla="*/ 1146385 w 1321197"/>
              <a:gd name="connsiteY83" fmla="*/ 336888 h 1957363"/>
              <a:gd name="connsiteX84" fmla="*/ 1065703 w 1321197"/>
              <a:gd name="connsiteY84" fmla="*/ 498253 h 1957363"/>
              <a:gd name="connsiteX85" fmla="*/ 1038809 w 1321197"/>
              <a:gd name="connsiteY85" fmla="*/ 592383 h 1957363"/>
              <a:gd name="connsiteX86" fmla="*/ 1011915 w 1321197"/>
              <a:gd name="connsiteY86" fmla="*/ 646171 h 1957363"/>
              <a:gd name="connsiteX87" fmla="*/ 998468 w 1321197"/>
              <a:gd name="connsiteY87" fmla="*/ 726853 h 1957363"/>
              <a:gd name="connsiteX88" fmla="*/ 985020 w 1321197"/>
              <a:gd name="connsiteY88" fmla="*/ 767194 h 1957363"/>
              <a:gd name="connsiteX89" fmla="*/ 971573 w 1321197"/>
              <a:gd name="connsiteY89" fmla="*/ 915112 h 1957363"/>
              <a:gd name="connsiteX90" fmla="*/ 958126 w 1321197"/>
              <a:gd name="connsiteY90" fmla="*/ 1291630 h 1957363"/>
              <a:gd name="connsiteX91" fmla="*/ 944679 w 1321197"/>
              <a:gd name="connsiteY91" fmla="*/ 1358865 h 1957363"/>
              <a:gd name="connsiteX92" fmla="*/ 931232 w 1321197"/>
              <a:gd name="connsiteY92" fmla="*/ 1278183 h 1957363"/>
              <a:gd name="connsiteX93" fmla="*/ 931232 w 1321197"/>
              <a:gd name="connsiteY93" fmla="*/ 726853 h 1957363"/>
              <a:gd name="connsiteX94" fmla="*/ 944679 w 1321197"/>
              <a:gd name="connsiteY94" fmla="*/ 686512 h 1957363"/>
              <a:gd name="connsiteX95" fmla="*/ 958126 w 1321197"/>
              <a:gd name="connsiteY95" fmla="*/ 619277 h 1957363"/>
              <a:gd name="connsiteX96" fmla="*/ 971573 w 1321197"/>
              <a:gd name="connsiteY96" fmla="*/ 538594 h 1957363"/>
              <a:gd name="connsiteX97" fmla="*/ 1011915 w 1321197"/>
              <a:gd name="connsiteY97" fmla="*/ 404124 h 1957363"/>
              <a:gd name="connsiteX98" fmla="*/ 1025362 w 1321197"/>
              <a:gd name="connsiteY98" fmla="*/ 336888 h 1957363"/>
              <a:gd name="connsiteX99" fmla="*/ 1038809 w 1321197"/>
              <a:gd name="connsiteY99" fmla="*/ 283100 h 1957363"/>
              <a:gd name="connsiteX100" fmla="*/ 1052256 w 1321197"/>
              <a:gd name="connsiteY100" fmla="*/ 242759 h 1957363"/>
              <a:gd name="connsiteX101" fmla="*/ 1011915 w 1321197"/>
              <a:gd name="connsiteY101" fmla="*/ 269653 h 1957363"/>
              <a:gd name="connsiteX102" fmla="*/ 985020 w 1321197"/>
              <a:gd name="connsiteY102" fmla="*/ 363783 h 1957363"/>
              <a:gd name="connsiteX103" fmla="*/ 971573 w 1321197"/>
              <a:gd name="connsiteY103" fmla="*/ 404124 h 1957363"/>
              <a:gd name="connsiteX104" fmla="*/ 958126 w 1321197"/>
              <a:gd name="connsiteY104" fmla="*/ 498253 h 1957363"/>
              <a:gd name="connsiteX105" fmla="*/ 931232 w 1321197"/>
              <a:gd name="connsiteY105" fmla="*/ 592383 h 1957363"/>
              <a:gd name="connsiteX106" fmla="*/ 904338 w 1321197"/>
              <a:gd name="connsiteY106" fmla="*/ 807536 h 1957363"/>
              <a:gd name="connsiteX107" fmla="*/ 890891 w 1321197"/>
              <a:gd name="connsiteY107" fmla="*/ 874771 h 1957363"/>
              <a:gd name="connsiteX108" fmla="*/ 863997 w 1321197"/>
              <a:gd name="connsiteY108" fmla="*/ 1197500 h 1957363"/>
              <a:gd name="connsiteX109" fmla="*/ 837103 w 1321197"/>
              <a:gd name="connsiteY109" fmla="*/ 901665 h 1957363"/>
              <a:gd name="connsiteX110" fmla="*/ 810209 w 1321197"/>
              <a:gd name="connsiteY110" fmla="*/ 632724 h 1957363"/>
              <a:gd name="connsiteX111" fmla="*/ 796762 w 1321197"/>
              <a:gd name="connsiteY111" fmla="*/ 14159 h 1957363"/>
              <a:gd name="connsiteX112" fmla="*/ 783315 w 1321197"/>
              <a:gd name="connsiteY112" fmla="*/ 54500 h 1957363"/>
              <a:gd name="connsiteX113" fmla="*/ 756420 w 1321197"/>
              <a:gd name="connsiteY113" fmla="*/ 94841 h 1957363"/>
              <a:gd name="connsiteX114" fmla="*/ 742973 w 1321197"/>
              <a:gd name="connsiteY114" fmla="*/ 565488 h 1957363"/>
              <a:gd name="connsiteX115" fmla="*/ 769868 w 1321197"/>
              <a:gd name="connsiteY115" fmla="*/ 1103371 h 1957363"/>
              <a:gd name="connsiteX116" fmla="*/ 742973 w 1321197"/>
              <a:gd name="connsiteY116" fmla="*/ 1009241 h 1957363"/>
              <a:gd name="connsiteX117" fmla="*/ 729526 w 1321197"/>
              <a:gd name="connsiteY117" fmla="*/ 915112 h 1957363"/>
              <a:gd name="connsiteX118" fmla="*/ 702632 w 1321197"/>
              <a:gd name="connsiteY118" fmla="*/ 726853 h 1957363"/>
              <a:gd name="connsiteX119" fmla="*/ 675738 w 1321197"/>
              <a:gd name="connsiteY119" fmla="*/ 632724 h 1957363"/>
              <a:gd name="connsiteX120" fmla="*/ 662291 w 1321197"/>
              <a:gd name="connsiteY120" fmla="*/ 565488 h 1957363"/>
              <a:gd name="connsiteX121" fmla="*/ 621950 w 1321197"/>
              <a:gd name="connsiteY121" fmla="*/ 323441 h 1957363"/>
              <a:gd name="connsiteX122" fmla="*/ 595056 w 1321197"/>
              <a:gd name="connsiteY122" fmla="*/ 242759 h 1957363"/>
              <a:gd name="connsiteX123" fmla="*/ 581609 w 1321197"/>
              <a:gd name="connsiteY123" fmla="*/ 175524 h 1957363"/>
              <a:gd name="connsiteX124" fmla="*/ 568162 w 1321197"/>
              <a:gd name="connsiteY124" fmla="*/ 94841 h 1957363"/>
              <a:gd name="connsiteX125" fmla="*/ 554715 w 1321197"/>
              <a:gd name="connsiteY125" fmla="*/ 41053 h 1957363"/>
              <a:gd name="connsiteX126" fmla="*/ 527820 w 1321197"/>
              <a:gd name="connsiteY126" fmla="*/ 14159 h 1957363"/>
              <a:gd name="connsiteX127" fmla="*/ 514373 w 1321197"/>
              <a:gd name="connsiteY127" fmla="*/ 54500 h 1957363"/>
              <a:gd name="connsiteX128" fmla="*/ 541268 w 1321197"/>
              <a:gd name="connsiteY128" fmla="*/ 215865 h 1957363"/>
              <a:gd name="connsiteX129" fmla="*/ 554715 w 1321197"/>
              <a:gd name="connsiteY129" fmla="*/ 283100 h 1957363"/>
              <a:gd name="connsiteX130" fmla="*/ 568162 w 1321197"/>
              <a:gd name="connsiteY130" fmla="*/ 336888 h 1957363"/>
              <a:gd name="connsiteX131" fmla="*/ 635397 w 1321197"/>
              <a:gd name="connsiteY131" fmla="*/ 646171 h 1957363"/>
              <a:gd name="connsiteX132" fmla="*/ 648844 w 1321197"/>
              <a:gd name="connsiteY132" fmla="*/ 686512 h 1957363"/>
              <a:gd name="connsiteX133" fmla="*/ 675738 w 1321197"/>
              <a:gd name="connsiteY133" fmla="*/ 915112 h 1957363"/>
              <a:gd name="connsiteX134" fmla="*/ 702632 w 1321197"/>
              <a:gd name="connsiteY134" fmla="*/ 968900 h 1957363"/>
              <a:gd name="connsiteX135" fmla="*/ 742973 w 1321197"/>
              <a:gd name="connsiteY135" fmla="*/ 1076477 h 1957363"/>
              <a:gd name="connsiteX136" fmla="*/ 783315 w 1321197"/>
              <a:gd name="connsiteY136" fmla="*/ 1197500 h 1957363"/>
              <a:gd name="connsiteX137" fmla="*/ 796762 w 1321197"/>
              <a:gd name="connsiteY137" fmla="*/ 1264736 h 1957363"/>
              <a:gd name="connsiteX138" fmla="*/ 823656 w 1321197"/>
              <a:gd name="connsiteY138" fmla="*/ 1318524 h 1957363"/>
              <a:gd name="connsiteX139" fmla="*/ 837103 w 1321197"/>
              <a:gd name="connsiteY139" fmla="*/ 1560571 h 1957363"/>
              <a:gd name="connsiteX140" fmla="*/ 850550 w 1321197"/>
              <a:gd name="connsiteY140" fmla="*/ 1614359 h 1957363"/>
              <a:gd name="connsiteX141" fmla="*/ 877444 w 1321197"/>
              <a:gd name="connsiteY141" fmla="*/ 1681594 h 1957363"/>
              <a:gd name="connsiteX142" fmla="*/ 971573 w 1321197"/>
              <a:gd name="connsiteY142" fmla="*/ 1547124 h 1957363"/>
              <a:gd name="connsiteX143" fmla="*/ 998468 w 1321197"/>
              <a:gd name="connsiteY143" fmla="*/ 1224394 h 1957363"/>
              <a:gd name="connsiteX144" fmla="*/ 1011915 w 1321197"/>
              <a:gd name="connsiteY144" fmla="*/ 1143712 h 1957363"/>
              <a:gd name="connsiteX145" fmla="*/ 1146385 w 1321197"/>
              <a:gd name="connsiteY145" fmla="*/ 834430 h 1957363"/>
              <a:gd name="connsiteX146" fmla="*/ 1213620 w 1321197"/>
              <a:gd name="connsiteY146" fmla="*/ 713406 h 1957363"/>
              <a:gd name="connsiteX147" fmla="*/ 1240515 w 1321197"/>
              <a:gd name="connsiteY147" fmla="*/ 686512 h 1957363"/>
              <a:gd name="connsiteX148" fmla="*/ 1280856 w 1321197"/>
              <a:gd name="connsiteY148" fmla="*/ 673065 h 1957363"/>
              <a:gd name="connsiteX149" fmla="*/ 1321197 w 1321197"/>
              <a:gd name="connsiteY149" fmla="*/ 646171 h 1957363"/>
              <a:gd name="connsiteX150" fmla="*/ 1280856 w 1321197"/>
              <a:gd name="connsiteY150" fmla="*/ 659618 h 1957363"/>
              <a:gd name="connsiteX151" fmla="*/ 1267409 w 1321197"/>
              <a:gd name="connsiteY151" fmla="*/ 699959 h 1957363"/>
              <a:gd name="connsiteX152" fmla="*/ 1200173 w 1321197"/>
              <a:gd name="connsiteY152" fmla="*/ 820983 h 1957363"/>
              <a:gd name="connsiteX153" fmla="*/ 1186726 w 1321197"/>
              <a:gd name="connsiteY153" fmla="*/ 901665 h 1957363"/>
              <a:gd name="connsiteX154" fmla="*/ 1159832 w 1321197"/>
              <a:gd name="connsiteY154" fmla="*/ 1009241 h 1957363"/>
              <a:gd name="connsiteX155" fmla="*/ 1132938 w 1321197"/>
              <a:gd name="connsiteY155" fmla="*/ 1116818 h 1957363"/>
              <a:gd name="connsiteX156" fmla="*/ 1119491 w 1321197"/>
              <a:gd name="connsiteY156" fmla="*/ 1210947 h 1957363"/>
              <a:gd name="connsiteX157" fmla="*/ 1106044 w 1321197"/>
              <a:gd name="connsiteY157" fmla="*/ 1278183 h 1957363"/>
              <a:gd name="connsiteX158" fmla="*/ 1092597 w 1321197"/>
              <a:gd name="connsiteY158" fmla="*/ 1426100 h 1957363"/>
              <a:gd name="connsiteX159" fmla="*/ 1065703 w 1321197"/>
              <a:gd name="connsiteY159" fmla="*/ 1506783 h 1957363"/>
              <a:gd name="connsiteX160" fmla="*/ 1025362 w 1321197"/>
              <a:gd name="connsiteY160" fmla="*/ 1641253 h 1957363"/>
              <a:gd name="connsiteX161" fmla="*/ 998468 w 1321197"/>
              <a:gd name="connsiteY161" fmla="*/ 1695041 h 1957363"/>
              <a:gd name="connsiteX162" fmla="*/ 944679 w 1321197"/>
              <a:gd name="connsiteY162" fmla="*/ 1869853 h 1957363"/>
              <a:gd name="connsiteX163" fmla="*/ 904338 w 1321197"/>
              <a:gd name="connsiteY163" fmla="*/ 1748830 h 1957363"/>
              <a:gd name="connsiteX164" fmla="*/ 877444 w 1321197"/>
              <a:gd name="connsiteY164" fmla="*/ 1708488 h 1957363"/>
              <a:gd name="connsiteX165" fmla="*/ 850550 w 1321197"/>
              <a:gd name="connsiteY165" fmla="*/ 1641253 h 1957363"/>
              <a:gd name="connsiteX166" fmla="*/ 837103 w 1321197"/>
              <a:gd name="connsiteY166" fmla="*/ 1587465 h 1957363"/>
              <a:gd name="connsiteX167" fmla="*/ 823656 w 1321197"/>
              <a:gd name="connsiteY167" fmla="*/ 1547124 h 1957363"/>
              <a:gd name="connsiteX168" fmla="*/ 810209 w 1321197"/>
              <a:gd name="connsiteY168" fmla="*/ 1493336 h 1957363"/>
              <a:gd name="connsiteX169" fmla="*/ 783315 w 1321197"/>
              <a:gd name="connsiteY169" fmla="*/ 1479888 h 1957363"/>
              <a:gd name="connsiteX170" fmla="*/ 863997 w 1321197"/>
              <a:gd name="connsiteY170" fmla="*/ 1345418 h 1957363"/>
              <a:gd name="connsiteX171" fmla="*/ 863997 w 1321197"/>
              <a:gd name="connsiteY171" fmla="*/ 1345418 h 19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21197" h="1957363">
                <a:moveTo>
                  <a:pt x="608503" y="269653"/>
                </a:moveTo>
                <a:cubicBezTo>
                  <a:pt x="621950" y="292065"/>
                  <a:pt x="633653" y="315620"/>
                  <a:pt x="648844" y="336888"/>
                </a:cubicBezTo>
                <a:cubicBezTo>
                  <a:pt x="656213" y="347205"/>
                  <a:pt x="673252" y="351351"/>
                  <a:pt x="675738" y="363783"/>
                </a:cubicBezTo>
                <a:cubicBezTo>
                  <a:pt x="687199" y="421091"/>
                  <a:pt x="681936" y="480603"/>
                  <a:pt x="689185" y="538594"/>
                </a:cubicBezTo>
                <a:cubicBezTo>
                  <a:pt x="690943" y="552659"/>
                  <a:pt x="698738" y="565307"/>
                  <a:pt x="702632" y="578936"/>
                </a:cubicBezTo>
                <a:cubicBezTo>
                  <a:pt x="707709" y="596706"/>
                  <a:pt x="711597" y="614795"/>
                  <a:pt x="716079" y="632724"/>
                </a:cubicBezTo>
                <a:cubicBezTo>
                  <a:pt x="720561" y="682030"/>
                  <a:pt x="726120" y="731249"/>
                  <a:pt x="729526" y="780641"/>
                </a:cubicBezTo>
                <a:cubicBezTo>
                  <a:pt x="735086" y="861256"/>
                  <a:pt x="748348" y="942060"/>
                  <a:pt x="742973" y="1022688"/>
                </a:cubicBezTo>
                <a:cubicBezTo>
                  <a:pt x="741898" y="1038813"/>
                  <a:pt x="722643" y="997115"/>
                  <a:pt x="716079" y="982347"/>
                </a:cubicBezTo>
                <a:cubicBezTo>
                  <a:pt x="704565" y="956442"/>
                  <a:pt x="701863" y="927021"/>
                  <a:pt x="689185" y="901665"/>
                </a:cubicBezTo>
                <a:cubicBezTo>
                  <a:pt x="680220" y="883736"/>
                  <a:pt x="669736" y="866489"/>
                  <a:pt x="662291" y="847877"/>
                </a:cubicBezTo>
                <a:cubicBezTo>
                  <a:pt x="606618" y="708693"/>
                  <a:pt x="672281" y="822520"/>
                  <a:pt x="581609" y="686512"/>
                </a:cubicBezTo>
                <a:lnTo>
                  <a:pt x="581609" y="686512"/>
                </a:lnTo>
                <a:cubicBezTo>
                  <a:pt x="565418" y="654130"/>
                  <a:pt x="525267" y="568268"/>
                  <a:pt x="500926" y="552041"/>
                </a:cubicBezTo>
                <a:lnTo>
                  <a:pt x="460585" y="525147"/>
                </a:lnTo>
                <a:cubicBezTo>
                  <a:pt x="442656" y="498253"/>
                  <a:pt x="433691" y="462394"/>
                  <a:pt x="406797" y="444465"/>
                </a:cubicBezTo>
                <a:cubicBezTo>
                  <a:pt x="362726" y="415085"/>
                  <a:pt x="366456" y="433732"/>
                  <a:pt x="366456" y="404124"/>
                </a:cubicBezTo>
                <a:cubicBezTo>
                  <a:pt x="353009" y="408606"/>
                  <a:pt x="329553" y="403820"/>
                  <a:pt x="326115" y="417571"/>
                </a:cubicBezTo>
                <a:cubicBezTo>
                  <a:pt x="322195" y="433250"/>
                  <a:pt x="345781" y="443457"/>
                  <a:pt x="353009" y="457912"/>
                </a:cubicBezTo>
                <a:cubicBezTo>
                  <a:pt x="359348" y="470590"/>
                  <a:pt x="359572" y="485862"/>
                  <a:pt x="366456" y="498253"/>
                </a:cubicBezTo>
                <a:cubicBezTo>
                  <a:pt x="382153" y="526508"/>
                  <a:pt x="402315" y="552042"/>
                  <a:pt x="420244" y="578936"/>
                </a:cubicBezTo>
                <a:cubicBezTo>
                  <a:pt x="476209" y="662885"/>
                  <a:pt x="424725" y="601345"/>
                  <a:pt x="460585" y="673065"/>
                </a:cubicBezTo>
                <a:cubicBezTo>
                  <a:pt x="467813" y="687520"/>
                  <a:pt x="479461" y="699374"/>
                  <a:pt x="487479" y="713406"/>
                </a:cubicBezTo>
                <a:cubicBezTo>
                  <a:pt x="530897" y="789387"/>
                  <a:pt x="493334" y="746155"/>
                  <a:pt x="541268" y="794088"/>
                </a:cubicBezTo>
                <a:cubicBezTo>
                  <a:pt x="545750" y="807535"/>
                  <a:pt x="547831" y="822039"/>
                  <a:pt x="554715" y="834430"/>
                </a:cubicBezTo>
                <a:cubicBezTo>
                  <a:pt x="570412" y="862685"/>
                  <a:pt x="608503" y="915112"/>
                  <a:pt x="608503" y="915112"/>
                </a:cubicBezTo>
                <a:cubicBezTo>
                  <a:pt x="612985" y="982347"/>
                  <a:pt x="614509" y="1049846"/>
                  <a:pt x="621950" y="1116818"/>
                </a:cubicBezTo>
                <a:cubicBezTo>
                  <a:pt x="623515" y="1130906"/>
                  <a:pt x="631503" y="1143530"/>
                  <a:pt x="635397" y="1157159"/>
                </a:cubicBezTo>
                <a:cubicBezTo>
                  <a:pt x="640474" y="1174929"/>
                  <a:pt x="646803" y="1192579"/>
                  <a:pt x="648844" y="1210947"/>
                </a:cubicBezTo>
                <a:cubicBezTo>
                  <a:pt x="651319" y="1233222"/>
                  <a:pt x="648844" y="1255771"/>
                  <a:pt x="648844" y="1278183"/>
                </a:cubicBezTo>
                <a:cubicBezTo>
                  <a:pt x="591150" y="1162793"/>
                  <a:pt x="652074" y="1279083"/>
                  <a:pt x="595056" y="1184053"/>
                </a:cubicBezTo>
                <a:cubicBezTo>
                  <a:pt x="576463" y="1153065"/>
                  <a:pt x="561838" y="1119636"/>
                  <a:pt x="541268" y="1089924"/>
                </a:cubicBezTo>
                <a:cubicBezTo>
                  <a:pt x="521341" y="1061140"/>
                  <a:pt x="493865" y="1038090"/>
                  <a:pt x="474032" y="1009241"/>
                </a:cubicBezTo>
                <a:cubicBezTo>
                  <a:pt x="444418" y="966166"/>
                  <a:pt x="421617" y="918742"/>
                  <a:pt x="393350" y="874771"/>
                </a:cubicBezTo>
                <a:cubicBezTo>
                  <a:pt x="381231" y="855919"/>
                  <a:pt x="366035" y="839220"/>
                  <a:pt x="353009" y="820983"/>
                </a:cubicBezTo>
                <a:cubicBezTo>
                  <a:pt x="343615" y="807832"/>
                  <a:pt x="336461" y="793057"/>
                  <a:pt x="326115" y="780641"/>
                </a:cubicBezTo>
                <a:cubicBezTo>
                  <a:pt x="313940" y="766032"/>
                  <a:pt x="298149" y="754739"/>
                  <a:pt x="285773" y="740300"/>
                </a:cubicBezTo>
                <a:cubicBezTo>
                  <a:pt x="271188" y="723284"/>
                  <a:pt x="262448" y="701097"/>
                  <a:pt x="245432" y="686512"/>
                </a:cubicBezTo>
                <a:cubicBezTo>
                  <a:pt x="230212" y="673466"/>
                  <a:pt x="210069" y="667514"/>
                  <a:pt x="191644" y="659618"/>
                </a:cubicBezTo>
                <a:cubicBezTo>
                  <a:pt x="164636" y="648043"/>
                  <a:pt x="124810" y="639548"/>
                  <a:pt x="97515" y="632724"/>
                </a:cubicBezTo>
                <a:cubicBezTo>
                  <a:pt x="79585" y="637206"/>
                  <a:pt x="49570" y="628638"/>
                  <a:pt x="43726" y="646171"/>
                </a:cubicBezTo>
                <a:cubicBezTo>
                  <a:pt x="38615" y="661503"/>
                  <a:pt x="70998" y="663559"/>
                  <a:pt x="84068" y="673065"/>
                </a:cubicBezTo>
                <a:cubicBezTo>
                  <a:pt x="120318" y="699429"/>
                  <a:pt x="155785" y="726853"/>
                  <a:pt x="191644" y="753747"/>
                </a:cubicBezTo>
                <a:cubicBezTo>
                  <a:pt x="209573" y="767194"/>
                  <a:pt x="229585" y="778240"/>
                  <a:pt x="245432" y="794088"/>
                </a:cubicBezTo>
                <a:cubicBezTo>
                  <a:pt x="258879" y="807535"/>
                  <a:pt x="271334" y="822054"/>
                  <a:pt x="285773" y="834430"/>
                </a:cubicBezTo>
                <a:cubicBezTo>
                  <a:pt x="302789" y="849016"/>
                  <a:pt x="322811" y="859881"/>
                  <a:pt x="339562" y="874771"/>
                </a:cubicBezTo>
                <a:cubicBezTo>
                  <a:pt x="428874" y="954158"/>
                  <a:pt x="415041" y="955746"/>
                  <a:pt x="487479" y="1076477"/>
                </a:cubicBezTo>
                <a:lnTo>
                  <a:pt x="487479" y="1076477"/>
                </a:lnTo>
                <a:cubicBezTo>
                  <a:pt x="520246" y="1109244"/>
                  <a:pt x="544013" y="1129208"/>
                  <a:pt x="568162" y="1170606"/>
                </a:cubicBezTo>
                <a:cubicBezTo>
                  <a:pt x="588363" y="1205236"/>
                  <a:pt x="601623" y="1243627"/>
                  <a:pt x="621950" y="1278183"/>
                </a:cubicBezTo>
                <a:cubicBezTo>
                  <a:pt x="646532" y="1319973"/>
                  <a:pt x="676414" y="1358422"/>
                  <a:pt x="702632" y="1399206"/>
                </a:cubicBezTo>
                <a:cubicBezTo>
                  <a:pt x="848568" y="1626217"/>
                  <a:pt x="668321" y="1354464"/>
                  <a:pt x="769868" y="1506783"/>
                </a:cubicBezTo>
                <a:cubicBezTo>
                  <a:pt x="792216" y="1573827"/>
                  <a:pt x="789464" y="1545526"/>
                  <a:pt x="742973" y="1506783"/>
                </a:cubicBezTo>
                <a:cubicBezTo>
                  <a:pt x="730557" y="1496437"/>
                  <a:pt x="716079" y="1488853"/>
                  <a:pt x="702632" y="1479888"/>
                </a:cubicBezTo>
                <a:cubicBezTo>
                  <a:pt x="693667" y="1461959"/>
                  <a:pt x="686857" y="1442779"/>
                  <a:pt x="675738" y="1426100"/>
                </a:cubicBezTo>
                <a:cubicBezTo>
                  <a:pt x="646666" y="1382491"/>
                  <a:pt x="593086" y="1325737"/>
                  <a:pt x="554715" y="1291630"/>
                </a:cubicBezTo>
                <a:cubicBezTo>
                  <a:pt x="537964" y="1276740"/>
                  <a:pt x="516774" y="1267136"/>
                  <a:pt x="500926" y="1251288"/>
                </a:cubicBezTo>
                <a:cubicBezTo>
                  <a:pt x="485079" y="1235441"/>
                  <a:pt x="477168" y="1212576"/>
                  <a:pt x="460585" y="1197500"/>
                </a:cubicBezTo>
                <a:cubicBezTo>
                  <a:pt x="362962" y="1108752"/>
                  <a:pt x="382563" y="1122729"/>
                  <a:pt x="285773" y="1103371"/>
                </a:cubicBezTo>
                <a:cubicBezTo>
                  <a:pt x="267844" y="1094406"/>
                  <a:pt x="250410" y="1084373"/>
                  <a:pt x="231985" y="1076477"/>
                </a:cubicBezTo>
                <a:cubicBezTo>
                  <a:pt x="218957" y="1070893"/>
                  <a:pt x="204916" y="1068007"/>
                  <a:pt x="191644" y="1063030"/>
                </a:cubicBezTo>
                <a:cubicBezTo>
                  <a:pt x="169043" y="1054555"/>
                  <a:pt x="147094" y="1044385"/>
                  <a:pt x="124409" y="1036136"/>
                </a:cubicBezTo>
                <a:cubicBezTo>
                  <a:pt x="34249" y="1003350"/>
                  <a:pt x="0" y="1001953"/>
                  <a:pt x="124409" y="1022688"/>
                </a:cubicBezTo>
                <a:cubicBezTo>
                  <a:pt x="233058" y="1066149"/>
                  <a:pt x="156290" y="1030085"/>
                  <a:pt x="272326" y="1103371"/>
                </a:cubicBezTo>
                <a:cubicBezTo>
                  <a:pt x="330175" y="1139907"/>
                  <a:pt x="398758" y="1162566"/>
                  <a:pt x="447138" y="1210947"/>
                </a:cubicBezTo>
                <a:cubicBezTo>
                  <a:pt x="469550" y="1233359"/>
                  <a:pt x="490814" y="1256980"/>
                  <a:pt x="514373" y="1278183"/>
                </a:cubicBezTo>
                <a:cubicBezTo>
                  <a:pt x="535706" y="1297383"/>
                  <a:pt x="561314" y="1311676"/>
                  <a:pt x="581609" y="1331971"/>
                </a:cubicBezTo>
                <a:cubicBezTo>
                  <a:pt x="601904" y="1352266"/>
                  <a:pt x="616197" y="1377873"/>
                  <a:pt x="635397" y="1399206"/>
                </a:cubicBezTo>
                <a:cubicBezTo>
                  <a:pt x="656600" y="1422765"/>
                  <a:pt x="681874" y="1442490"/>
                  <a:pt x="702632" y="1466441"/>
                </a:cubicBezTo>
                <a:cubicBezTo>
                  <a:pt x="740227" y="1509819"/>
                  <a:pt x="769619" y="1560322"/>
                  <a:pt x="810209" y="1600912"/>
                </a:cubicBezTo>
                <a:cubicBezTo>
                  <a:pt x="823656" y="1614359"/>
                  <a:pt x="839140" y="1626039"/>
                  <a:pt x="850550" y="1641253"/>
                </a:cubicBezTo>
                <a:cubicBezTo>
                  <a:pt x="944283" y="1766230"/>
                  <a:pt x="849675" y="1667270"/>
                  <a:pt x="917785" y="1735383"/>
                </a:cubicBezTo>
                <a:cubicBezTo>
                  <a:pt x="926750" y="1596430"/>
                  <a:pt x="934758" y="1457412"/>
                  <a:pt x="944679" y="1318524"/>
                </a:cubicBezTo>
                <a:cubicBezTo>
                  <a:pt x="948206" y="1269140"/>
                  <a:pt x="954014" y="1219944"/>
                  <a:pt x="958126" y="1170606"/>
                </a:cubicBezTo>
                <a:cubicBezTo>
                  <a:pt x="962979" y="1112365"/>
                  <a:pt x="964610" y="1053820"/>
                  <a:pt x="971573" y="995794"/>
                </a:cubicBezTo>
                <a:cubicBezTo>
                  <a:pt x="978070" y="941652"/>
                  <a:pt x="991415" y="888502"/>
                  <a:pt x="998468" y="834430"/>
                </a:cubicBezTo>
                <a:cubicBezTo>
                  <a:pt x="1045504" y="473830"/>
                  <a:pt x="977329" y="865844"/>
                  <a:pt x="1038809" y="578936"/>
                </a:cubicBezTo>
                <a:cubicBezTo>
                  <a:pt x="1044522" y="552276"/>
                  <a:pt x="1043634" y="524119"/>
                  <a:pt x="1052256" y="498253"/>
                </a:cubicBezTo>
                <a:cubicBezTo>
                  <a:pt x="1057367" y="482921"/>
                  <a:pt x="1071301" y="472040"/>
                  <a:pt x="1079150" y="457912"/>
                </a:cubicBezTo>
                <a:cubicBezTo>
                  <a:pt x="1170479" y="293519"/>
                  <a:pt x="1063540" y="461158"/>
                  <a:pt x="1173279" y="296547"/>
                </a:cubicBezTo>
                <a:cubicBezTo>
                  <a:pt x="1188175" y="274203"/>
                  <a:pt x="1230950" y="263877"/>
                  <a:pt x="1253962" y="256206"/>
                </a:cubicBezTo>
                <a:cubicBezTo>
                  <a:pt x="1269911" y="232282"/>
                  <a:pt x="1312683" y="186012"/>
                  <a:pt x="1240515" y="229312"/>
                </a:cubicBezTo>
                <a:cubicBezTo>
                  <a:pt x="1214431" y="244962"/>
                  <a:pt x="1205051" y="274557"/>
                  <a:pt x="1186726" y="296547"/>
                </a:cubicBezTo>
                <a:cubicBezTo>
                  <a:pt x="1174552" y="311156"/>
                  <a:pt x="1159832" y="323441"/>
                  <a:pt x="1146385" y="336888"/>
                </a:cubicBezTo>
                <a:lnTo>
                  <a:pt x="1065703" y="498253"/>
                </a:lnTo>
                <a:cubicBezTo>
                  <a:pt x="1049448" y="530763"/>
                  <a:pt x="1051735" y="557914"/>
                  <a:pt x="1038809" y="592383"/>
                </a:cubicBezTo>
                <a:cubicBezTo>
                  <a:pt x="1031771" y="611152"/>
                  <a:pt x="1020880" y="628242"/>
                  <a:pt x="1011915" y="646171"/>
                </a:cubicBezTo>
                <a:cubicBezTo>
                  <a:pt x="1007433" y="673065"/>
                  <a:pt x="1004383" y="700237"/>
                  <a:pt x="998468" y="726853"/>
                </a:cubicBezTo>
                <a:cubicBezTo>
                  <a:pt x="995393" y="740690"/>
                  <a:pt x="987025" y="753162"/>
                  <a:pt x="985020" y="767194"/>
                </a:cubicBezTo>
                <a:cubicBezTo>
                  <a:pt x="978018" y="816206"/>
                  <a:pt x="976055" y="865806"/>
                  <a:pt x="971573" y="915112"/>
                </a:cubicBezTo>
                <a:cubicBezTo>
                  <a:pt x="967091" y="1040618"/>
                  <a:pt x="965723" y="1166274"/>
                  <a:pt x="958126" y="1291630"/>
                </a:cubicBezTo>
                <a:cubicBezTo>
                  <a:pt x="956743" y="1314444"/>
                  <a:pt x="965122" y="1369086"/>
                  <a:pt x="944679" y="1358865"/>
                </a:cubicBezTo>
                <a:cubicBezTo>
                  <a:pt x="920292" y="1346672"/>
                  <a:pt x="935714" y="1305077"/>
                  <a:pt x="931232" y="1278183"/>
                </a:cubicBezTo>
                <a:cubicBezTo>
                  <a:pt x="912548" y="1016601"/>
                  <a:pt x="908929" y="1061404"/>
                  <a:pt x="931232" y="726853"/>
                </a:cubicBezTo>
                <a:cubicBezTo>
                  <a:pt x="932175" y="712710"/>
                  <a:pt x="941241" y="700263"/>
                  <a:pt x="944679" y="686512"/>
                </a:cubicBezTo>
                <a:cubicBezTo>
                  <a:pt x="950222" y="664339"/>
                  <a:pt x="954038" y="641764"/>
                  <a:pt x="958126" y="619277"/>
                </a:cubicBezTo>
                <a:cubicBezTo>
                  <a:pt x="963003" y="592451"/>
                  <a:pt x="966226" y="565330"/>
                  <a:pt x="971573" y="538594"/>
                </a:cubicBezTo>
                <a:cubicBezTo>
                  <a:pt x="981735" y="487785"/>
                  <a:pt x="994762" y="455582"/>
                  <a:pt x="1011915" y="404124"/>
                </a:cubicBezTo>
                <a:cubicBezTo>
                  <a:pt x="1019143" y="382441"/>
                  <a:pt x="1020404" y="359200"/>
                  <a:pt x="1025362" y="336888"/>
                </a:cubicBezTo>
                <a:cubicBezTo>
                  <a:pt x="1029371" y="318847"/>
                  <a:pt x="1033732" y="300870"/>
                  <a:pt x="1038809" y="283100"/>
                </a:cubicBezTo>
                <a:cubicBezTo>
                  <a:pt x="1042703" y="269471"/>
                  <a:pt x="1064934" y="249098"/>
                  <a:pt x="1052256" y="242759"/>
                </a:cubicBezTo>
                <a:cubicBezTo>
                  <a:pt x="1037801" y="235531"/>
                  <a:pt x="1025362" y="260688"/>
                  <a:pt x="1011915" y="269653"/>
                </a:cubicBezTo>
                <a:cubicBezTo>
                  <a:pt x="979674" y="366376"/>
                  <a:pt x="1018791" y="245589"/>
                  <a:pt x="985020" y="363783"/>
                </a:cubicBezTo>
                <a:cubicBezTo>
                  <a:pt x="981126" y="377412"/>
                  <a:pt x="976055" y="390677"/>
                  <a:pt x="971573" y="404124"/>
                </a:cubicBezTo>
                <a:cubicBezTo>
                  <a:pt x="967091" y="435500"/>
                  <a:pt x="963796" y="467069"/>
                  <a:pt x="958126" y="498253"/>
                </a:cubicBezTo>
                <a:cubicBezTo>
                  <a:pt x="928841" y="659321"/>
                  <a:pt x="960034" y="462774"/>
                  <a:pt x="931232" y="592383"/>
                </a:cubicBezTo>
                <a:cubicBezTo>
                  <a:pt x="912655" y="675982"/>
                  <a:pt x="916739" y="714530"/>
                  <a:pt x="904338" y="807536"/>
                </a:cubicBezTo>
                <a:cubicBezTo>
                  <a:pt x="901317" y="830191"/>
                  <a:pt x="895373" y="852359"/>
                  <a:pt x="890891" y="874771"/>
                </a:cubicBezTo>
                <a:cubicBezTo>
                  <a:pt x="881926" y="982347"/>
                  <a:pt x="960550" y="1149224"/>
                  <a:pt x="863997" y="1197500"/>
                </a:cubicBezTo>
                <a:cubicBezTo>
                  <a:pt x="775432" y="1241782"/>
                  <a:pt x="849385" y="999919"/>
                  <a:pt x="837103" y="901665"/>
                </a:cubicBezTo>
                <a:cubicBezTo>
                  <a:pt x="816961" y="740530"/>
                  <a:pt x="826657" y="830101"/>
                  <a:pt x="810209" y="632724"/>
                </a:cubicBezTo>
                <a:cubicBezTo>
                  <a:pt x="805727" y="426536"/>
                  <a:pt x="806344" y="220173"/>
                  <a:pt x="796762" y="14159"/>
                </a:cubicBezTo>
                <a:cubicBezTo>
                  <a:pt x="796103" y="0"/>
                  <a:pt x="789654" y="41822"/>
                  <a:pt x="783315" y="54500"/>
                </a:cubicBezTo>
                <a:cubicBezTo>
                  <a:pt x="776087" y="68955"/>
                  <a:pt x="765385" y="81394"/>
                  <a:pt x="756420" y="94841"/>
                </a:cubicBezTo>
                <a:cubicBezTo>
                  <a:pt x="688168" y="299598"/>
                  <a:pt x="729594" y="144056"/>
                  <a:pt x="742973" y="565488"/>
                </a:cubicBezTo>
                <a:cubicBezTo>
                  <a:pt x="758618" y="1058323"/>
                  <a:pt x="731103" y="870798"/>
                  <a:pt x="769868" y="1103371"/>
                </a:cubicBezTo>
                <a:cubicBezTo>
                  <a:pt x="775233" y="1135559"/>
                  <a:pt x="751938" y="1040618"/>
                  <a:pt x="742973" y="1009241"/>
                </a:cubicBezTo>
                <a:cubicBezTo>
                  <a:pt x="738491" y="977865"/>
                  <a:pt x="733715" y="946529"/>
                  <a:pt x="729526" y="915112"/>
                </a:cubicBezTo>
                <a:cubicBezTo>
                  <a:pt x="719611" y="840747"/>
                  <a:pt x="716804" y="797713"/>
                  <a:pt x="702632" y="726853"/>
                </a:cubicBezTo>
                <a:cubicBezTo>
                  <a:pt x="677479" y="601087"/>
                  <a:pt x="701371" y="735256"/>
                  <a:pt x="675738" y="632724"/>
                </a:cubicBezTo>
                <a:cubicBezTo>
                  <a:pt x="670195" y="610551"/>
                  <a:pt x="665766" y="588078"/>
                  <a:pt x="662291" y="565488"/>
                </a:cubicBezTo>
                <a:cubicBezTo>
                  <a:pt x="650333" y="487759"/>
                  <a:pt x="646876" y="398220"/>
                  <a:pt x="621950" y="323441"/>
                </a:cubicBezTo>
                <a:cubicBezTo>
                  <a:pt x="612985" y="296547"/>
                  <a:pt x="600616" y="270557"/>
                  <a:pt x="595056" y="242759"/>
                </a:cubicBezTo>
                <a:cubicBezTo>
                  <a:pt x="590574" y="220347"/>
                  <a:pt x="585697" y="198011"/>
                  <a:pt x="581609" y="175524"/>
                </a:cubicBezTo>
                <a:cubicBezTo>
                  <a:pt x="576732" y="148698"/>
                  <a:pt x="573509" y="121577"/>
                  <a:pt x="568162" y="94841"/>
                </a:cubicBezTo>
                <a:cubicBezTo>
                  <a:pt x="564538" y="76719"/>
                  <a:pt x="562980" y="57583"/>
                  <a:pt x="554715" y="41053"/>
                </a:cubicBezTo>
                <a:cubicBezTo>
                  <a:pt x="549045" y="29713"/>
                  <a:pt x="536785" y="23124"/>
                  <a:pt x="527820" y="14159"/>
                </a:cubicBezTo>
                <a:cubicBezTo>
                  <a:pt x="523338" y="27606"/>
                  <a:pt x="514373" y="40326"/>
                  <a:pt x="514373" y="54500"/>
                </a:cubicBezTo>
                <a:cubicBezTo>
                  <a:pt x="514373" y="204838"/>
                  <a:pt x="520226" y="131701"/>
                  <a:pt x="541268" y="215865"/>
                </a:cubicBezTo>
                <a:cubicBezTo>
                  <a:pt x="546811" y="238038"/>
                  <a:pt x="549757" y="260789"/>
                  <a:pt x="554715" y="283100"/>
                </a:cubicBezTo>
                <a:cubicBezTo>
                  <a:pt x="558724" y="301141"/>
                  <a:pt x="564355" y="318803"/>
                  <a:pt x="568162" y="336888"/>
                </a:cubicBezTo>
                <a:cubicBezTo>
                  <a:pt x="631616" y="638296"/>
                  <a:pt x="583321" y="437866"/>
                  <a:pt x="635397" y="646171"/>
                </a:cubicBezTo>
                <a:cubicBezTo>
                  <a:pt x="638835" y="659922"/>
                  <a:pt x="644362" y="673065"/>
                  <a:pt x="648844" y="686512"/>
                </a:cubicBezTo>
                <a:cubicBezTo>
                  <a:pt x="650621" y="704277"/>
                  <a:pt x="666351" y="880691"/>
                  <a:pt x="675738" y="915112"/>
                </a:cubicBezTo>
                <a:cubicBezTo>
                  <a:pt x="681012" y="934451"/>
                  <a:pt x="693667" y="950971"/>
                  <a:pt x="702632" y="968900"/>
                </a:cubicBezTo>
                <a:cubicBezTo>
                  <a:pt x="738619" y="1148838"/>
                  <a:pt x="689704" y="948633"/>
                  <a:pt x="742973" y="1076477"/>
                </a:cubicBezTo>
                <a:cubicBezTo>
                  <a:pt x="759328" y="1115729"/>
                  <a:pt x="774976" y="1155802"/>
                  <a:pt x="783315" y="1197500"/>
                </a:cubicBezTo>
                <a:cubicBezTo>
                  <a:pt x="787797" y="1219912"/>
                  <a:pt x="789534" y="1243053"/>
                  <a:pt x="796762" y="1264736"/>
                </a:cubicBezTo>
                <a:cubicBezTo>
                  <a:pt x="803101" y="1283753"/>
                  <a:pt x="814691" y="1300595"/>
                  <a:pt x="823656" y="1318524"/>
                </a:cubicBezTo>
                <a:cubicBezTo>
                  <a:pt x="828138" y="1399206"/>
                  <a:pt x="829787" y="1480096"/>
                  <a:pt x="837103" y="1560571"/>
                </a:cubicBezTo>
                <a:cubicBezTo>
                  <a:pt x="838776" y="1578976"/>
                  <a:pt x="843270" y="1597372"/>
                  <a:pt x="850550" y="1614359"/>
                </a:cubicBezTo>
                <a:cubicBezTo>
                  <a:pt x="882417" y="1688715"/>
                  <a:pt x="877444" y="1623808"/>
                  <a:pt x="877444" y="1681594"/>
                </a:cubicBezTo>
                <a:cubicBezTo>
                  <a:pt x="908820" y="1636771"/>
                  <a:pt x="957572" y="1600016"/>
                  <a:pt x="971573" y="1547124"/>
                </a:cubicBezTo>
                <a:cubicBezTo>
                  <a:pt x="999197" y="1442769"/>
                  <a:pt x="987726" y="1331808"/>
                  <a:pt x="998468" y="1224394"/>
                </a:cubicBezTo>
                <a:cubicBezTo>
                  <a:pt x="1001181" y="1197264"/>
                  <a:pt x="1002958" y="1169464"/>
                  <a:pt x="1011915" y="1143712"/>
                </a:cubicBezTo>
                <a:cubicBezTo>
                  <a:pt x="1110356" y="860692"/>
                  <a:pt x="1071794" y="998531"/>
                  <a:pt x="1146385" y="834430"/>
                </a:cubicBezTo>
                <a:cubicBezTo>
                  <a:pt x="1184294" y="751029"/>
                  <a:pt x="1156297" y="782193"/>
                  <a:pt x="1213620" y="713406"/>
                </a:cubicBezTo>
                <a:cubicBezTo>
                  <a:pt x="1221736" y="703666"/>
                  <a:pt x="1229643" y="693035"/>
                  <a:pt x="1240515" y="686512"/>
                </a:cubicBezTo>
                <a:cubicBezTo>
                  <a:pt x="1252669" y="679219"/>
                  <a:pt x="1267409" y="677547"/>
                  <a:pt x="1280856" y="673065"/>
                </a:cubicBezTo>
                <a:cubicBezTo>
                  <a:pt x="1294303" y="664100"/>
                  <a:pt x="1321197" y="662332"/>
                  <a:pt x="1321197" y="646171"/>
                </a:cubicBezTo>
                <a:cubicBezTo>
                  <a:pt x="1321197" y="631997"/>
                  <a:pt x="1290879" y="649595"/>
                  <a:pt x="1280856" y="659618"/>
                </a:cubicBezTo>
                <a:cubicBezTo>
                  <a:pt x="1270833" y="669641"/>
                  <a:pt x="1272993" y="686931"/>
                  <a:pt x="1267409" y="699959"/>
                </a:cubicBezTo>
                <a:cubicBezTo>
                  <a:pt x="1248117" y="744973"/>
                  <a:pt x="1225676" y="778479"/>
                  <a:pt x="1200173" y="820983"/>
                </a:cubicBezTo>
                <a:cubicBezTo>
                  <a:pt x="1195691" y="847877"/>
                  <a:pt x="1192439" y="875005"/>
                  <a:pt x="1186726" y="901665"/>
                </a:cubicBezTo>
                <a:cubicBezTo>
                  <a:pt x="1178981" y="937807"/>
                  <a:pt x="1168797" y="973382"/>
                  <a:pt x="1159832" y="1009241"/>
                </a:cubicBezTo>
                <a:lnTo>
                  <a:pt x="1132938" y="1116818"/>
                </a:lnTo>
                <a:cubicBezTo>
                  <a:pt x="1125251" y="1147567"/>
                  <a:pt x="1124702" y="1179683"/>
                  <a:pt x="1119491" y="1210947"/>
                </a:cubicBezTo>
                <a:cubicBezTo>
                  <a:pt x="1115734" y="1233492"/>
                  <a:pt x="1110526" y="1255771"/>
                  <a:pt x="1106044" y="1278183"/>
                </a:cubicBezTo>
                <a:cubicBezTo>
                  <a:pt x="1101562" y="1327489"/>
                  <a:pt x="1101201" y="1377344"/>
                  <a:pt x="1092597" y="1426100"/>
                </a:cubicBezTo>
                <a:cubicBezTo>
                  <a:pt x="1087670" y="1454018"/>
                  <a:pt x="1072579" y="1479280"/>
                  <a:pt x="1065703" y="1506783"/>
                </a:cubicBezTo>
                <a:cubicBezTo>
                  <a:pt x="1056052" y="1545388"/>
                  <a:pt x="1041731" y="1608515"/>
                  <a:pt x="1025362" y="1641253"/>
                </a:cubicBezTo>
                <a:cubicBezTo>
                  <a:pt x="1016397" y="1659182"/>
                  <a:pt x="1005664" y="1676332"/>
                  <a:pt x="998468" y="1695041"/>
                </a:cubicBezTo>
                <a:cubicBezTo>
                  <a:pt x="965477" y="1780818"/>
                  <a:pt x="962705" y="1797750"/>
                  <a:pt x="944679" y="1869853"/>
                </a:cubicBezTo>
                <a:cubicBezTo>
                  <a:pt x="854220" y="1688935"/>
                  <a:pt x="982537" y="1957363"/>
                  <a:pt x="904338" y="1748830"/>
                </a:cubicBezTo>
                <a:cubicBezTo>
                  <a:pt x="898663" y="1733697"/>
                  <a:pt x="884672" y="1722943"/>
                  <a:pt x="877444" y="1708488"/>
                </a:cubicBezTo>
                <a:cubicBezTo>
                  <a:pt x="866649" y="1686898"/>
                  <a:pt x="858183" y="1664152"/>
                  <a:pt x="850550" y="1641253"/>
                </a:cubicBezTo>
                <a:cubicBezTo>
                  <a:pt x="844706" y="1623720"/>
                  <a:pt x="842180" y="1605235"/>
                  <a:pt x="837103" y="1587465"/>
                </a:cubicBezTo>
                <a:cubicBezTo>
                  <a:pt x="833209" y="1573836"/>
                  <a:pt x="827550" y="1560753"/>
                  <a:pt x="823656" y="1547124"/>
                </a:cubicBezTo>
                <a:cubicBezTo>
                  <a:pt x="818579" y="1529354"/>
                  <a:pt x="819717" y="1509184"/>
                  <a:pt x="810209" y="1493336"/>
                </a:cubicBezTo>
                <a:cubicBezTo>
                  <a:pt x="805052" y="1484741"/>
                  <a:pt x="792280" y="1484371"/>
                  <a:pt x="783315" y="1479888"/>
                </a:cubicBezTo>
                <a:lnTo>
                  <a:pt x="863997" y="1345418"/>
                </a:lnTo>
                <a:lnTo>
                  <a:pt x="863997" y="1345418"/>
                </a:lnTo>
              </a:path>
            </a:pathLst>
          </a:custGeom>
          <a:solidFill>
            <a:srgbClr val="00B050"/>
          </a:solidFill>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fontAlgn="auto">
              <a:spcBef>
                <a:spcPts val="0"/>
              </a:spcBef>
              <a:spcAft>
                <a:spcPts val="0"/>
              </a:spcAft>
              <a:buClr>
                <a:schemeClr val="tx1"/>
              </a:buClr>
              <a:buSzPct val="75000"/>
              <a:buFont typeface="Wingdings" pitchFamily="2" charset="2"/>
              <a:buNone/>
              <a:defRPr/>
            </a:pPr>
            <a:endParaRPr lang="en-US" sz="1600" b="1">
              <a:cs typeface="Arial" pitchFamily="34" charset="0"/>
            </a:endParaRPr>
          </a:p>
        </p:txBody>
      </p:sp>
      <p:sp>
        <p:nvSpPr>
          <p:cNvPr id="120" name="Freeform 119"/>
          <p:cNvSpPr/>
          <p:nvPr/>
        </p:nvSpPr>
        <p:spPr>
          <a:xfrm>
            <a:off x="1981200" y="2133600"/>
            <a:ext cx="228600" cy="881063"/>
          </a:xfrm>
          <a:custGeom>
            <a:avLst/>
            <a:gdLst>
              <a:gd name="connsiteX0" fmla="*/ 608503 w 1321197"/>
              <a:gd name="connsiteY0" fmla="*/ 269653 h 1957363"/>
              <a:gd name="connsiteX1" fmla="*/ 648844 w 1321197"/>
              <a:gd name="connsiteY1" fmla="*/ 336888 h 1957363"/>
              <a:gd name="connsiteX2" fmla="*/ 675738 w 1321197"/>
              <a:gd name="connsiteY2" fmla="*/ 363783 h 1957363"/>
              <a:gd name="connsiteX3" fmla="*/ 689185 w 1321197"/>
              <a:gd name="connsiteY3" fmla="*/ 538594 h 1957363"/>
              <a:gd name="connsiteX4" fmla="*/ 702632 w 1321197"/>
              <a:gd name="connsiteY4" fmla="*/ 578936 h 1957363"/>
              <a:gd name="connsiteX5" fmla="*/ 716079 w 1321197"/>
              <a:gd name="connsiteY5" fmla="*/ 632724 h 1957363"/>
              <a:gd name="connsiteX6" fmla="*/ 729526 w 1321197"/>
              <a:gd name="connsiteY6" fmla="*/ 780641 h 1957363"/>
              <a:gd name="connsiteX7" fmla="*/ 742973 w 1321197"/>
              <a:gd name="connsiteY7" fmla="*/ 1022688 h 1957363"/>
              <a:gd name="connsiteX8" fmla="*/ 716079 w 1321197"/>
              <a:gd name="connsiteY8" fmla="*/ 982347 h 1957363"/>
              <a:gd name="connsiteX9" fmla="*/ 689185 w 1321197"/>
              <a:gd name="connsiteY9" fmla="*/ 901665 h 1957363"/>
              <a:gd name="connsiteX10" fmla="*/ 662291 w 1321197"/>
              <a:gd name="connsiteY10" fmla="*/ 847877 h 1957363"/>
              <a:gd name="connsiteX11" fmla="*/ 581609 w 1321197"/>
              <a:gd name="connsiteY11" fmla="*/ 686512 h 1957363"/>
              <a:gd name="connsiteX12" fmla="*/ 581609 w 1321197"/>
              <a:gd name="connsiteY12" fmla="*/ 686512 h 1957363"/>
              <a:gd name="connsiteX13" fmla="*/ 500926 w 1321197"/>
              <a:gd name="connsiteY13" fmla="*/ 552041 h 1957363"/>
              <a:gd name="connsiteX14" fmla="*/ 460585 w 1321197"/>
              <a:gd name="connsiteY14" fmla="*/ 525147 h 1957363"/>
              <a:gd name="connsiteX15" fmla="*/ 406797 w 1321197"/>
              <a:gd name="connsiteY15" fmla="*/ 444465 h 1957363"/>
              <a:gd name="connsiteX16" fmla="*/ 366456 w 1321197"/>
              <a:gd name="connsiteY16" fmla="*/ 404124 h 1957363"/>
              <a:gd name="connsiteX17" fmla="*/ 326115 w 1321197"/>
              <a:gd name="connsiteY17" fmla="*/ 417571 h 1957363"/>
              <a:gd name="connsiteX18" fmla="*/ 353009 w 1321197"/>
              <a:gd name="connsiteY18" fmla="*/ 457912 h 1957363"/>
              <a:gd name="connsiteX19" fmla="*/ 366456 w 1321197"/>
              <a:gd name="connsiteY19" fmla="*/ 498253 h 1957363"/>
              <a:gd name="connsiteX20" fmla="*/ 420244 w 1321197"/>
              <a:gd name="connsiteY20" fmla="*/ 578936 h 1957363"/>
              <a:gd name="connsiteX21" fmla="*/ 460585 w 1321197"/>
              <a:gd name="connsiteY21" fmla="*/ 673065 h 1957363"/>
              <a:gd name="connsiteX22" fmla="*/ 487479 w 1321197"/>
              <a:gd name="connsiteY22" fmla="*/ 713406 h 1957363"/>
              <a:gd name="connsiteX23" fmla="*/ 541268 w 1321197"/>
              <a:gd name="connsiteY23" fmla="*/ 794088 h 1957363"/>
              <a:gd name="connsiteX24" fmla="*/ 554715 w 1321197"/>
              <a:gd name="connsiteY24" fmla="*/ 834430 h 1957363"/>
              <a:gd name="connsiteX25" fmla="*/ 608503 w 1321197"/>
              <a:gd name="connsiteY25" fmla="*/ 915112 h 1957363"/>
              <a:gd name="connsiteX26" fmla="*/ 621950 w 1321197"/>
              <a:gd name="connsiteY26" fmla="*/ 1116818 h 1957363"/>
              <a:gd name="connsiteX27" fmla="*/ 635397 w 1321197"/>
              <a:gd name="connsiteY27" fmla="*/ 1157159 h 1957363"/>
              <a:gd name="connsiteX28" fmla="*/ 648844 w 1321197"/>
              <a:gd name="connsiteY28" fmla="*/ 1210947 h 1957363"/>
              <a:gd name="connsiteX29" fmla="*/ 648844 w 1321197"/>
              <a:gd name="connsiteY29" fmla="*/ 1278183 h 1957363"/>
              <a:gd name="connsiteX30" fmla="*/ 595056 w 1321197"/>
              <a:gd name="connsiteY30" fmla="*/ 1184053 h 1957363"/>
              <a:gd name="connsiteX31" fmla="*/ 541268 w 1321197"/>
              <a:gd name="connsiteY31" fmla="*/ 1089924 h 1957363"/>
              <a:gd name="connsiteX32" fmla="*/ 474032 w 1321197"/>
              <a:gd name="connsiteY32" fmla="*/ 1009241 h 1957363"/>
              <a:gd name="connsiteX33" fmla="*/ 393350 w 1321197"/>
              <a:gd name="connsiteY33" fmla="*/ 874771 h 1957363"/>
              <a:gd name="connsiteX34" fmla="*/ 353009 w 1321197"/>
              <a:gd name="connsiteY34" fmla="*/ 820983 h 1957363"/>
              <a:gd name="connsiteX35" fmla="*/ 326115 w 1321197"/>
              <a:gd name="connsiteY35" fmla="*/ 780641 h 1957363"/>
              <a:gd name="connsiteX36" fmla="*/ 285773 w 1321197"/>
              <a:gd name="connsiteY36" fmla="*/ 740300 h 1957363"/>
              <a:gd name="connsiteX37" fmla="*/ 245432 w 1321197"/>
              <a:gd name="connsiteY37" fmla="*/ 686512 h 1957363"/>
              <a:gd name="connsiteX38" fmla="*/ 191644 w 1321197"/>
              <a:gd name="connsiteY38" fmla="*/ 659618 h 1957363"/>
              <a:gd name="connsiteX39" fmla="*/ 97515 w 1321197"/>
              <a:gd name="connsiteY39" fmla="*/ 632724 h 1957363"/>
              <a:gd name="connsiteX40" fmla="*/ 43726 w 1321197"/>
              <a:gd name="connsiteY40" fmla="*/ 646171 h 1957363"/>
              <a:gd name="connsiteX41" fmla="*/ 84068 w 1321197"/>
              <a:gd name="connsiteY41" fmla="*/ 673065 h 1957363"/>
              <a:gd name="connsiteX42" fmla="*/ 191644 w 1321197"/>
              <a:gd name="connsiteY42" fmla="*/ 753747 h 1957363"/>
              <a:gd name="connsiteX43" fmla="*/ 245432 w 1321197"/>
              <a:gd name="connsiteY43" fmla="*/ 794088 h 1957363"/>
              <a:gd name="connsiteX44" fmla="*/ 285773 w 1321197"/>
              <a:gd name="connsiteY44" fmla="*/ 834430 h 1957363"/>
              <a:gd name="connsiteX45" fmla="*/ 339562 w 1321197"/>
              <a:gd name="connsiteY45" fmla="*/ 874771 h 1957363"/>
              <a:gd name="connsiteX46" fmla="*/ 487479 w 1321197"/>
              <a:gd name="connsiteY46" fmla="*/ 1076477 h 1957363"/>
              <a:gd name="connsiteX47" fmla="*/ 487479 w 1321197"/>
              <a:gd name="connsiteY47" fmla="*/ 1076477 h 1957363"/>
              <a:gd name="connsiteX48" fmla="*/ 568162 w 1321197"/>
              <a:gd name="connsiteY48" fmla="*/ 1170606 h 1957363"/>
              <a:gd name="connsiteX49" fmla="*/ 621950 w 1321197"/>
              <a:gd name="connsiteY49" fmla="*/ 1278183 h 1957363"/>
              <a:gd name="connsiteX50" fmla="*/ 702632 w 1321197"/>
              <a:gd name="connsiteY50" fmla="*/ 1399206 h 1957363"/>
              <a:gd name="connsiteX51" fmla="*/ 769868 w 1321197"/>
              <a:gd name="connsiteY51" fmla="*/ 1506783 h 1957363"/>
              <a:gd name="connsiteX52" fmla="*/ 742973 w 1321197"/>
              <a:gd name="connsiteY52" fmla="*/ 1506783 h 1957363"/>
              <a:gd name="connsiteX53" fmla="*/ 702632 w 1321197"/>
              <a:gd name="connsiteY53" fmla="*/ 1479888 h 1957363"/>
              <a:gd name="connsiteX54" fmla="*/ 675738 w 1321197"/>
              <a:gd name="connsiteY54" fmla="*/ 1426100 h 1957363"/>
              <a:gd name="connsiteX55" fmla="*/ 554715 w 1321197"/>
              <a:gd name="connsiteY55" fmla="*/ 1291630 h 1957363"/>
              <a:gd name="connsiteX56" fmla="*/ 500926 w 1321197"/>
              <a:gd name="connsiteY56" fmla="*/ 1251288 h 1957363"/>
              <a:gd name="connsiteX57" fmla="*/ 460585 w 1321197"/>
              <a:gd name="connsiteY57" fmla="*/ 1197500 h 1957363"/>
              <a:gd name="connsiteX58" fmla="*/ 285773 w 1321197"/>
              <a:gd name="connsiteY58" fmla="*/ 1103371 h 1957363"/>
              <a:gd name="connsiteX59" fmla="*/ 231985 w 1321197"/>
              <a:gd name="connsiteY59" fmla="*/ 1076477 h 1957363"/>
              <a:gd name="connsiteX60" fmla="*/ 191644 w 1321197"/>
              <a:gd name="connsiteY60" fmla="*/ 1063030 h 1957363"/>
              <a:gd name="connsiteX61" fmla="*/ 124409 w 1321197"/>
              <a:gd name="connsiteY61" fmla="*/ 1036136 h 1957363"/>
              <a:gd name="connsiteX62" fmla="*/ 124409 w 1321197"/>
              <a:gd name="connsiteY62" fmla="*/ 1022688 h 1957363"/>
              <a:gd name="connsiteX63" fmla="*/ 272326 w 1321197"/>
              <a:gd name="connsiteY63" fmla="*/ 1103371 h 1957363"/>
              <a:gd name="connsiteX64" fmla="*/ 447138 w 1321197"/>
              <a:gd name="connsiteY64" fmla="*/ 1210947 h 1957363"/>
              <a:gd name="connsiteX65" fmla="*/ 514373 w 1321197"/>
              <a:gd name="connsiteY65" fmla="*/ 1278183 h 1957363"/>
              <a:gd name="connsiteX66" fmla="*/ 581609 w 1321197"/>
              <a:gd name="connsiteY66" fmla="*/ 1331971 h 1957363"/>
              <a:gd name="connsiteX67" fmla="*/ 635397 w 1321197"/>
              <a:gd name="connsiteY67" fmla="*/ 1399206 h 1957363"/>
              <a:gd name="connsiteX68" fmla="*/ 702632 w 1321197"/>
              <a:gd name="connsiteY68" fmla="*/ 1466441 h 1957363"/>
              <a:gd name="connsiteX69" fmla="*/ 810209 w 1321197"/>
              <a:gd name="connsiteY69" fmla="*/ 1600912 h 1957363"/>
              <a:gd name="connsiteX70" fmla="*/ 850550 w 1321197"/>
              <a:gd name="connsiteY70" fmla="*/ 1641253 h 1957363"/>
              <a:gd name="connsiteX71" fmla="*/ 917785 w 1321197"/>
              <a:gd name="connsiteY71" fmla="*/ 1735383 h 1957363"/>
              <a:gd name="connsiteX72" fmla="*/ 944679 w 1321197"/>
              <a:gd name="connsiteY72" fmla="*/ 1318524 h 1957363"/>
              <a:gd name="connsiteX73" fmla="*/ 958126 w 1321197"/>
              <a:gd name="connsiteY73" fmla="*/ 1170606 h 1957363"/>
              <a:gd name="connsiteX74" fmla="*/ 971573 w 1321197"/>
              <a:gd name="connsiteY74" fmla="*/ 995794 h 1957363"/>
              <a:gd name="connsiteX75" fmla="*/ 998468 w 1321197"/>
              <a:gd name="connsiteY75" fmla="*/ 834430 h 1957363"/>
              <a:gd name="connsiteX76" fmla="*/ 1038809 w 1321197"/>
              <a:gd name="connsiteY76" fmla="*/ 578936 h 1957363"/>
              <a:gd name="connsiteX77" fmla="*/ 1052256 w 1321197"/>
              <a:gd name="connsiteY77" fmla="*/ 498253 h 1957363"/>
              <a:gd name="connsiteX78" fmla="*/ 1079150 w 1321197"/>
              <a:gd name="connsiteY78" fmla="*/ 457912 h 1957363"/>
              <a:gd name="connsiteX79" fmla="*/ 1173279 w 1321197"/>
              <a:gd name="connsiteY79" fmla="*/ 296547 h 1957363"/>
              <a:gd name="connsiteX80" fmla="*/ 1253962 w 1321197"/>
              <a:gd name="connsiteY80" fmla="*/ 256206 h 1957363"/>
              <a:gd name="connsiteX81" fmla="*/ 1240515 w 1321197"/>
              <a:gd name="connsiteY81" fmla="*/ 229312 h 1957363"/>
              <a:gd name="connsiteX82" fmla="*/ 1186726 w 1321197"/>
              <a:gd name="connsiteY82" fmla="*/ 296547 h 1957363"/>
              <a:gd name="connsiteX83" fmla="*/ 1146385 w 1321197"/>
              <a:gd name="connsiteY83" fmla="*/ 336888 h 1957363"/>
              <a:gd name="connsiteX84" fmla="*/ 1065703 w 1321197"/>
              <a:gd name="connsiteY84" fmla="*/ 498253 h 1957363"/>
              <a:gd name="connsiteX85" fmla="*/ 1038809 w 1321197"/>
              <a:gd name="connsiteY85" fmla="*/ 592383 h 1957363"/>
              <a:gd name="connsiteX86" fmla="*/ 1011915 w 1321197"/>
              <a:gd name="connsiteY86" fmla="*/ 646171 h 1957363"/>
              <a:gd name="connsiteX87" fmla="*/ 998468 w 1321197"/>
              <a:gd name="connsiteY87" fmla="*/ 726853 h 1957363"/>
              <a:gd name="connsiteX88" fmla="*/ 985020 w 1321197"/>
              <a:gd name="connsiteY88" fmla="*/ 767194 h 1957363"/>
              <a:gd name="connsiteX89" fmla="*/ 971573 w 1321197"/>
              <a:gd name="connsiteY89" fmla="*/ 915112 h 1957363"/>
              <a:gd name="connsiteX90" fmla="*/ 958126 w 1321197"/>
              <a:gd name="connsiteY90" fmla="*/ 1291630 h 1957363"/>
              <a:gd name="connsiteX91" fmla="*/ 944679 w 1321197"/>
              <a:gd name="connsiteY91" fmla="*/ 1358865 h 1957363"/>
              <a:gd name="connsiteX92" fmla="*/ 931232 w 1321197"/>
              <a:gd name="connsiteY92" fmla="*/ 1278183 h 1957363"/>
              <a:gd name="connsiteX93" fmla="*/ 931232 w 1321197"/>
              <a:gd name="connsiteY93" fmla="*/ 726853 h 1957363"/>
              <a:gd name="connsiteX94" fmla="*/ 944679 w 1321197"/>
              <a:gd name="connsiteY94" fmla="*/ 686512 h 1957363"/>
              <a:gd name="connsiteX95" fmla="*/ 958126 w 1321197"/>
              <a:gd name="connsiteY95" fmla="*/ 619277 h 1957363"/>
              <a:gd name="connsiteX96" fmla="*/ 971573 w 1321197"/>
              <a:gd name="connsiteY96" fmla="*/ 538594 h 1957363"/>
              <a:gd name="connsiteX97" fmla="*/ 1011915 w 1321197"/>
              <a:gd name="connsiteY97" fmla="*/ 404124 h 1957363"/>
              <a:gd name="connsiteX98" fmla="*/ 1025362 w 1321197"/>
              <a:gd name="connsiteY98" fmla="*/ 336888 h 1957363"/>
              <a:gd name="connsiteX99" fmla="*/ 1038809 w 1321197"/>
              <a:gd name="connsiteY99" fmla="*/ 283100 h 1957363"/>
              <a:gd name="connsiteX100" fmla="*/ 1052256 w 1321197"/>
              <a:gd name="connsiteY100" fmla="*/ 242759 h 1957363"/>
              <a:gd name="connsiteX101" fmla="*/ 1011915 w 1321197"/>
              <a:gd name="connsiteY101" fmla="*/ 269653 h 1957363"/>
              <a:gd name="connsiteX102" fmla="*/ 985020 w 1321197"/>
              <a:gd name="connsiteY102" fmla="*/ 363783 h 1957363"/>
              <a:gd name="connsiteX103" fmla="*/ 971573 w 1321197"/>
              <a:gd name="connsiteY103" fmla="*/ 404124 h 1957363"/>
              <a:gd name="connsiteX104" fmla="*/ 958126 w 1321197"/>
              <a:gd name="connsiteY104" fmla="*/ 498253 h 1957363"/>
              <a:gd name="connsiteX105" fmla="*/ 931232 w 1321197"/>
              <a:gd name="connsiteY105" fmla="*/ 592383 h 1957363"/>
              <a:gd name="connsiteX106" fmla="*/ 904338 w 1321197"/>
              <a:gd name="connsiteY106" fmla="*/ 807536 h 1957363"/>
              <a:gd name="connsiteX107" fmla="*/ 890891 w 1321197"/>
              <a:gd name="connsiteY107" fmla="*/ 874771 h 1957363"/>
              <a:gd name="connsiteX108" fmla="*/ 863997 w 1321197"/>
              <a:gd name="connsiteY108" fmla="*/ 1197500 h 1957363"/>
              <a:gd name="connsiteX109" fmla="*/ 837103 w 1321197"/>
              <a:gd name="connsiteY109" fmla="*/ 901665 h 1957363"/>
              <a:gd name="connsiteX110" fmla="*/ 810209 w 1321197"/>
              <a:gd name="connsiteY110" fmla="*/ 632724 h 1957363"/>
              <a:gd name="connsiteX111" fmla="*/ 796762 w 1321197"/>
              <a:gd name="connsiteY111" fmla="*/ 14159 h 1957363"/>
              <a:gd name="connsiteX112" fmla="*/ 783315 w 1321197"/>
              <a:gd name="connsiteY112" fmla="*/ 54500 h 1957363"/>
              <a:gd name="connsiteX113" fmla="*/ 756420 w 1321197"/>
              <a:gd name="connsiteY113" fmla="*/ 94841 h 1957363"/>
              <a:gd name="connsiteX114" fmla="*/ 742973 w 1321197"/>
              <a:gd name="connsiteY114" fmla="*/ 565488 h 1957363"/>
              <a:gd name="connsiteX115" fmla="*/ 769868 w 1321197"/>
              <a:gd name="connsiteY115" fmla="*/ 1103371 h 1957363"/>
              <a:gd name="connsiteX116" fmla="*/ 742973 w 1321197"/>
              <a:gd name="connsiteY116" fmla="*/ 1009241 h 1957363"/>
              <a:gd name="connsiteX117" fmla="*/ 729526 w 1321197"/>
              <a:gd name="connsiteY117" fmla="*/ 915112 h 1957363"/>
              <a:gd name="connsiteX118" fmla="*/ 702632 w 1321197"/>
              <a:gd name="connsiteY118" fmla="*/ 726853 h 1957363"/>
              <a:gd name="connsiteX119" fmla="*/ 675738 w 1321197"/>
              <a:gd name="connsiteY119" fmla="*/ 632724 h 1957363"/>
              <a:gd name="connsiteX120" fmla="*/ 662291 w 1321197"/>
              <a:gd name="connsiteY120" fmla="*/ 565488 h 1957363"/>
              <a:gd name="connsiteX121" fmla="*/ 621950 w 1321197"/>
              <a:gd name="connsiteY121" fmla="*/ 323441 h 1957363"/>
              <a:gd name="connsiteX122" fmla="*/ 595056 w 1321197"/>
              <a:gd name="connsiteY122" fmla="*/ 242759 h 1957363"/>
              <a:gd name="connsiteX123" fmla="*/ 581609 w 1321197"/>
              <a:gd name="connsiteY123" fmla="*/ 175524 h 1957363"/>
              <a:gd name="connsiteX124" fmla="*/ 568162 w 1321197"/>
              <a:gd name="connsiteY124" fmla="*/ 94841 h 1957363"/>
              <a:gd name="connsiteX125" fmla="*/ 554715 w 1321197"/>
              <a:gd name="connsiteY125" fmla="*/ 41053 h 1957363"/>
              <a:gd name="connsiteX126" fmla="*/ 527820 w 1321197"/>
              <a:gd name="connsiteY126" fmla="*/ 14159 h 1957363"/>
              <a:gd name="connsiteX127" fmla="*/ 514373 w 1321197"/>
              <a:gd name="connsiteY127" fmla="*/ 54500 h 1957363"/>
              <a:gd name="connsiteX128" fmla="*/ 541268 w 1321197"/>
              <a:gd name="connsiteY128" fmla="*/ 215865 h 1957363"/>
              <a:gd name="connsiteX129" fmla="*/ 554715 w 1321197"/>
              <a:gd name="connsiteY129" fmla="*/ 283100 h 1957363"/>
              <a:gd name="connsiteX130" fmla="*/ 568162 w 1321197"/>
              <a:gd name="connsiteY130" fmla="*/ 336888 h 1957363"/>
              <a:gd name="connsiteX131" fmla="*/ 635397 w 1321197"/>
              <a:gd name="connsiteY131" fmla="*/ 646171 h 1957363"/>
              <a:gd name="connsiteX132" fmla="*/ 648844 w 1321197"/>
              <a:gd name="connsiteY132" fmla="*/ 686512 h 1957363"/>
              <a:gd name="connsiteX133" fmla="*/ 675738 w 1321197"/>
              <a:gd name="connsiteY133" fmla="*/ 915112 h 1957363"/>
              <a:gd name="connsiteX134" fmla="*/ 702632 w 1321197"/>
              <a:gd name="connsiteY134" fmla="*/ 968900 h 1957363"/>
              <a:gd name="connsiteX135" fmla="*/ 742973 w 1321197"/>
              <a:gd name="connsiteY135" fmla="*/ 1076477 h 1957363"/>
              <a:gd name="connsiteX136" fmla="*/ 783315 w 1321197"/>
              <a:gd name="connsiteY136" fmla="*/ 1197500 h 1957363"/>
              <a:gd name="connsiteX137" fmla="*/ 796762 w 1321197"/>
              <a:gd name="connsiteY137" fmla="*/ 1264736 h 1957363"/>
              <a:gd name="connsiteX138" fmla="*/ 823656 w 1321197"/>
              <a:gd name="connsiteY138" fmla="*/ 1318524 h 1957363"/>
              <a:gd name="connsiteX139" fmla="*/ 837103 w 1321197"/>
              <a:gd name="connsiteY139" fmla="*/ 1560571 h 1957363"/>
              <a:gd name="connsiteX140" fmla="*/ 850550 w 1321197"/>
              <a:gd name="connsiteY140" fmla="*/ 1614359 h 1957363"/>
              <a:gd name="connsiteX141" fmla="*/ 877444 w 1321197"/>
              <a:gd name="connsiteY141" fmla="*/ 1681594 h 1957363"/>
              <a:gd name="connsiteX142" fmla="*/ 971573 w 1321197"/>
              <a:gd name="connsiteY142" fmla="*/ 1547124 h 1957363"/>
              <a:gd name="connsiteX143" fmla="*/ 998468 w 1321197"/>
              <a:gd name="connsiteY143" fmla="*/ 1224394 h 1957363"/>
              <a:gd name="connsiteX144" fmla="*/ 1011915 w 1321197"/>
              <a:gd name="connsiteY144" fmla="*/ 1143712 h 1957363"/>
              <a:gd name="connsiteX145" fmla="*/ 1146385 w 1321197"/>
              <a:gd name="connsiteY145" fmla="*/ 834430 h 1957363"/>
              <a:gd name="connsiteX146" fmla="*/ 1213620 w 1321197"/>
              <a:gd name="connsiteY146" fmla="*/ 713406 h 1957363"/>
              <a:gd name="connsiteX147" fmla="*/ 1240515 w 1321197"/>
              <a:gd name="connsiteY147" fmla="*/ 686512 h 1957363"/>
              <a:gd name="connsiteX148" fmla="*/ 1280856 w 1321197"/>
              <a:gd name="connsiteY148" fmla="*/ 673065 h 1957363"/>
              <a:gd name="connsiteX149" fmla="*/ 1321197 w 1321197"/>
              <a:gd name="connsiteY149" fmla="*/ 646171 h 1957363"/>
              <a:gd name="connsiteX150" fmla="*/ 1280856 w 1321197"/>
              <a:gd name="connsiteY150" fmla="*/ 659618 h 1957363"/>
              <a:gd name="connsiteX151" fmla="*/ 1267409 w 1321197"/>
              <a:gd name="connsiteY151" fmla="*/ 699959 h 1957363"/>
              <a:gd name="connsiteX152" fmla="*/ 1200173 w 1321197"/>
              <a:gd name="connsiteY152" fmla="*/ 820983 h 1957363"/>
              <a:gd name="connsiteX153" fmla="*/ 1186726 w 1321197"/>
              <a:gd name="connsiteY153" fmla="*/ 901665 h 1957363"/>
              <a:gd name="connsiteX154" fmla="*/ 1159832 w 1321197"/>
              <a:gd name="connsiteY154" fmla="*/ 1009241 h 1957363"/>
              <a:gd name="connsiteX155" fmla="*/ 1132938 w 1321197"/>
              <a:gd name="connsiteY155" fmla="*/ 1116818 h 1957363"/>
              <a:gd name="connsiteX156" fmla="*/ 1119491 w 1321197"/>
              <a:gd name="connsiteY156" fmla="*/ 1210947 h 1957363"/>
              <a:gd name="connsiteX157" fmla="*/ 1106044 w 1321197"/>
              <a:gd name="connsiteY157" fmla="*/ 1278183 h 1957363"/>
              <a:gd name="connsiteX158" fmla="*/ 1092597 w 1321197"/>
              <a:gd name="connsiteY158" fmla="*/ 1426100 h 1957363"/>
              <a:gd name="connsiteX159" fmla="*/ 1065703 w 1321197"/>
              <a:gd name="connsiteY159" fmla="*/ 1506783 h 1957363"/>
              <a:gd name="connsiteX160" fmla="*/ 1025362 w 1321197"/>
              <a:gd name="connsiteY160" fmla="*/ 1641253 h 1957363"/>
              <a:gd name="connsiteX161" fmla="*/ 998468 w 1321197"/>
              <a:gd name="connsiteY161" fmla="*/ 1695041 h 1957363"/>
              <a:gd name="connsiteX162" fmla="*/ 944679 w 1321197"/>
              <a:gd name="connsiteY162" fmla="*/ 1869853 h 1957363"/>
              <a:gd name="connsiteX163" fmla="*/ 904338 w 1321197"/>
              <a:gd name="connsiteY163" fmla="*/ 1748830 h 1957363"/>
              <a:gd name="connsiteX164" fmla="*/ 877444 w 1321197"/>
              <a:gd name="connsiteY164" fmla="*/ 1708488 h 1957363"/>
              <a:gd name="connsiteX165" fmla="*/ 850550 w 1321197"/>
              <a:gd name="connsiteY165" fmla="*/ 1641253 h 1957363"/>
              <a:gd name="connsiteX166" fmla="*/ 837103 w 1321197"/>
              <a:gd name="connsiteY166" fmla="*/ 1587465 h 1957363"/>
              <a:gd name="connsiteX167" fmla="*/ 823656 w 1321197"/>
              <a:gd name="connsiteY167" fmla="*/ 1547124 h 1957363"/>
              <a:gd name="connsiteX168" fmla="*/ 810209 w 1321197"/>
              <a:gd name="connsiteY168" fmla="*/ 1493336 h 1957363"/>
              <a:gd name="connsiteX169" fmla="*/ 783315 w 1321197"/>
              <a:gd name="connsiteY169" fmla="*/ 1479888 h 1957363"/>
              <a:gd name="connsiteX170" fmla="*/ 863997 w 1321197"/>
              <a:gd name="connsiteY170" fmla="*/ 1345418 h 1957363"/>
              <a:gd name="connsiteX171" fmla="*/ 863997 w 1321197"/>
              <a:gd name="connsiteY171" fmla="*/ 1345418 h 19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21197" h="1957363">
                <a:moveTo>
                  <a:pt x="608503" y="269653"/>
                </a:moveTo>
                <a:cubicBezTo>
                  <a:pt x="621950" y="292065"/>
                  <a:pt x="633653" y="315620"/>
                  <a:pt x="648844" y="336888"/>
                </a:cubicBezTo>
                <a:cubicBezTo>
                  <a:pt x="656213" y="347205"/>
                  <a:pt x="673252" y="351351"/>
                  <a:pt x="675738" y="363783"/>
                </a:cubicBezTo>
                <a:cubicBezTo>
                  <a:pt x="687199" y="421091"/>
                  <a:pt x="681936" y="480603"/>
                  <a:pt x="689185" y="538594"/>
                </a:cubicBezTo>
                <a:cubicBezTo>
                  <a:pt x="690943" y="552659"/>
                  <a:pt x="698738" y="565307"/>
                  <a:pt x="702632" y="578936"/>
                </a:cubicBezTo>
                <a:cubicBezTo>
                  <a:pt x="707709" y="596706"/>
                  <a:pt x="711597" y="614795"/>
                  <a:pt x="716079" y="632724"/>
                </a:cubicBezTo>
                <a:cubicBezTo>
                  <a:pt x="720561" y="682030"/>
                  <a:pt x="726120" y="731249"/>
                  <a:pt x="729526" y="780641"/>
                </a:cubicBezTo>
                <a:cubicBezTo>
                  <a:pt x="735086" y="861256"/>
                  <a:pt x="748348" y="942060"/>
                  <a:pt x="742973" y="1022688"/>
                </a:cubicBezTo>
                <a:cubicBezTo>
                  <a:pt x="741898" y="1038813"/>
                  <a:pt x="722643" y="997115"/>
                  <a:pt x="716079" y="982347"/>
                </a:cubicBezTo>
                <a:cubicBezTo>
                  <a:pt x="704565" y="956442"/>
                  <a:pt x="701863" y="927021"/>
                  <a:pt x="689185" y="901665"/>
                </a:cubicBezTo>
                <a:cubicBezTo>
                  <a:pt x="680220" y="883736"/>
                  <a:pt x="669736" y="866489"/>
                  <a:pt x="662291" y="847877"/>
                </a:cubicBezTo>
                <a:cubicBezTo>
                  <a:pt x="606618" y="708693"/>
                  <a:pt x="672281" y="822520"/>
                  <a:pt x="581609" y="686512"/>
                </a:cubicBezTo>
                <a:lnTo>
                  <a:pt x="581609" y="686512"/>
                </a:lnTo>
                <a:cubicBezTo>
                  <a:pt x="565418" y="654130"/>
                  <a:pt x="525267" y="568268"/>
                  <a:pt x="500926" y="552041"/>
                </a:cubicBezTo>
                <a:lnTo>
                  <a:pt x="460585" y="525147"/>
                </a:lnTo>
                <a:cubicBezTo>
                  <a:pt x="442656" y="498253"/>
                  <a:pt x="433691" y="462394"/>
                  <a:pt x="406797" y="444465"/>
                </a:cubicBezTo>
                <a:cubicBezTo>
                  <a:pt x="362726" y="415085"/>
                  <a:pt x="366456" y="433732"/>
                  <a:pt x="366456" y="404124"/>
                </a:cubicBezTo>
                <a:cubicBezTo>
                  <a:pt x="353009" y="408606"/>
                  <a:pt x="329553" y="403820"/>
                  <a:pt x="326115" y="417571"/>
                </a:cubicBezTo>
                <a:cubicBezTo>
                  <a:pt x="322195" y="433250"/>
                  <a:pt x="345781" y="443457"/>
                  <a:pt x="353009" y="457912"/>
                </a:cubicBezTo>
                <a:cubicBezTo>
                  <a:pt x="359348" y="470590"/>
                  <a:pt x="359572" y="485862"/>
                  <a:pt x="366456" y="498253"/>
                </a:cubicBezTo>
                <a:cubicBezTo>
                  <a:pt x="382153" y="526508"/>
                  <a:pt x="402315" y="552042"/>
                  <a:pt x="420244" y="578936"/>
                </a:cubicBezTo>
                <a:cubicBezTo>
                  <a:pt x="476209" y="662885"/>
                  <a:pt x="424725" y="601345"/>
                  <a:pt x="460585" y="673065"/>
                </a:cubicBezTo>
                <a:cubicBezTo>
                  <a:pt x="467813" y="687520"/>
                  <a:pt x="479461" y="699374"/>
                  <a:pt x="487479" y="713406"/>
                </a:cubicBezTo>
                <a:cubicBezTo>
                  <a:pt x="530897" y="789387"/>
                  <a:pt x="493334" y="746155"/>
                  <a:pt x="541268" y="794088"/>
                </a:cubicBezTo>
                <a:cubicBezTo>
                  <a:pt x="545750" y="807535"/>
                  <a:pt x="547831" y="822039"/>
                  <a:pt x="554715" y="834430"/>
                </a:cubicBezTo>
                <a:cubicBezTo>
                  <a:pt x="570412" y="862685"/>
                  <a:pt x="608503" y="915112"/>
                  <a:pt x="608503" y="915112"/>
                </a:cubicBezTo>
                <a:cubicBezTo>
                  <a:pt x="612985" y="982347"/>
                  <a:pt x="614509" y="1049846"/>
                  <a:pt x="621950" y="1116818"/>
                </a:cubicBezTo>
                <a:cubicBezTo>
                  <a:pt x="623515" y="1130906"/>
                  <a:pt x="631503" y="1143530"/>
                  <a:pt x="635397" y="1157159"/>
                </a:cubicBezTo>
                <a:cubicBezTo>
                  <a:pt x="640474" y="1174929"/>
                  <a:pt x="646803" y="1192579"/>
                  <a:pt x="648844" y="1210947"/>
                </a:cubicBezTo>
                <a:cubicBezTo>
                  <a:pt x="651319" y="1233222"/>
                  <a:pt x="648844" y="1255771"/>
                  <a:pt x="648844" y="1278183"/>
                </a:cubicBezTo>
                <a:cubicBezTo>
                  <a:pt x="591150" y="1162793"/>
                  <a:pt x="652074" y="1279083"/>
                  <a:pt x="595056" y="1184053"/>
                </a:cubicBezTo>
                <a:cubicBezTo>
                  <a:pt x="576463" y="1153065"/>
                  <a:pt x="561838" y="1119636"/>
                  <a:pt x="541268" y="1089924"/>
                </a:cubicBezTo>
                <a:cubicBezTo>
                  <a:pt x="521341" y="1061140"/>
                  <a:pt x="493865" y="1038090"/>
                  <a:pt x="474032" y="1009241"/>
                </a:cubicBezTo>
                <a:cubicBezTo>
                  <a:pt x="444418" y="966166"/>
                  <a:pt x="421617" y="918742"/>
                  <a:pt x="393350" y="874771"/>
                </a:cubicBezTo>
                <a:cubicBezTo>
                  <a:pt x="381231" y="855919"/>
                  <a:pt x="366035" y="839220"/>
                  <a:pt x="353009" y="820983"/>
                </a:cubicBezTo>
                <a:cubicBezTo>
                  <a:pt x="343615" y="807832"/>
                  <a:pt x="336461" y="793057"/>
                  <a:pt x="326115" y="780641"/>
                </a:cubicBezTo>
                <a:cubicBezTo>
                  <a:pt x="313940" y="766032"/>
                  <a:pt x="298149" y="754739"/>
                  <a:pt x="285773" y="740300"/>
                </a:cubicBezTo>
                <a:cubicBezTo>
                  <a:pt x="271188" y="723284"/>
                  <a:pt x="262448" y="701097"/>
                  <a:pt x="245432" y="686512"/>
                </a:cubicBezTo>
                <a:cubicBezTo>
                  <a:pt x="230212" y="673466"/>
                  <a:pt x="210069" y="667514"/>
                  <a:pt x="191644" y="659618"/>
                </a:cubicBezTo>
                <a:cubicBezTo>
                  <a:pt x="164636" y="648043"/>
                  <a:pt x="124810" y="639548"/>
                  <a:pt x="97515" y="632724"/>
                </a:cubicBezTo>
                <a:cubicBezTo>
                  <a:pt x="79585" y="637206"/>
                  <a:pt x="49570" y="628638"/>
                  <a:pt x="43726" y="646171"/>
                </a:cubicBezTo>
                <a:cubicBezTo>
                  <a:pt x="38615" y="661503"/>
                  <a:pt x="70998" y="663559"/>
                  <a:pt x="84068" y="673065"/>
                </a:cubicBezTo>
                <a:cubicBezTo>
                  <a:pt x="120318" y="699429"/>
                  <a:pt x="155785" y="726853"/>
                  <a:pt x="191644" y="753747"/>
                </a:cubicBezTo>
                <a:cubicBezTo>
                  <a:pt x="209573" y="767194"/>
                  <a:pt x="229585" y="778240"/>
                  <a:pt x="245432" y="794088"/>
                </a:cubicBezTo>
                <a:cubicBezTo>
                  <a:pt x="258879" y="807535"/>
                  <a:pt x="271334" y="822054"/>
                  <a:pt x="285773" y="834430"/>
                </a:cubicBezTo>
                <a:cubicBezTo>
                  <a:pt x="302789" y="849016"/>
                  <a:pt x="322811" y="859881"/>
                  <a:pt x="339562" y="874771"/>
                </a:cubicBezTo>
                <a:cubicBezTo>
                  <a:pt x="428874" y="954158"/>
                  <a:pt x="415041" y="955746"/>
                  <a:pt x="487479" y="1076477"/>
                </a:cubicBezTo>
                <a:lnTo>
                  <a:pt x="487479" y="1076477"/>
                </a:lnTo>
                <a:cubicBezTo>
                  <a:pt x="520246" y="1109244"/>
                  <a:pt x="544013" y="1129208"/>
                  <a:pt x="568162" y="1170606"/>
                </a:cubicBezTo>
                <a:cubicBezTo>
                  <a:pt x="588363" y="1205236"/>
                  <a:pt x="601623" y="1243627"/>
                  <a:pt x="621950" y="1278183"/>
                </a:cubicBezTo>
                <a:cubicBezTo>
                  <a:pt x="646532" y="1319973"/>
                  <a:pt x="676414" y="1358422"/>
                  <a:pt x="702632" y="1399206"/>
                </a:cubicBezTo>
                <a:cubicBezTo>
                  <a:pt x="848568" y="1626217"/>
                  <a:pt x="668321" y="1354464"/>
                  <a:pt x="769868" y="1506783"/>
                </a:cubicBezTo>
                <a:cubicBezTo>
                  <a:pt x="792216" y="1573827"/>
                  <a:pt x="789464" y="1545526"/>
                  <a:pt x="742973" y="1506783"/>
                </a:cubicBezTo>
                <a:cubicBezTo>
                  <a:pt x="730557" y="1496437"/>
                  <a:pt x="716079" y="1488853"/>
                  <a:pt x="702632" y="1479888"/>
                </a:cubicBezTo>
                <a:cubicBezTo>
                  <a:pt x="693667" y="1461959"/>
                  <a:pt x="686857" y="1442779"/>
                  <a:pt x="675738" y="1426100"/>
                </a:cubicBezTo>
                <a:cubicBezTo>
                  <a:pt x="646666" y="1382491"/>
                  <a:pt x="593086" y="1325737"/>
                  <a:pt x="554715" y="1291630"/>
                </a:cubicBezTo>
                <a:cubicBezTo>
                  <a:pt x="537964" y="1276740"/>
                  <a:pt x="516774" y="1267136"/>
                  <a:pt x="500926" y="1251288"/>
                </a:cubicBezTo>
                <a:cubicBezTo>
                  <a:pt x="485079" y="1235441"/>
                  <a:pt x="477168" y="1212576"/>
                  <a:pt x="460585" y="1197500"/>
                </a:cubicBezTo>
                <a:cubicBezTo>
                  <a:pt x="362962" y="1108752"/>
                  <a:pt x="382563" y="1122729"/>
                  <a:pt x="285773" y="1103371"/>
                </a:cubicBezTo>
                <a:cubicBezTo>
                  <a:pt x="267844" y="1094406"/>
                  <a:pt x="250410" y="1084373"/>
                  <a:pt x="231985" y="1076477"/>
                </a:cubicBezTo>
                <a:cubicBezTo>
                  <a:pt x="218957" y="1070893"/>
                  <a:pt x="204916" y="1068007"/>
                  <a:pt x="191644" y="1063030"/>
                </a:cubicBezTo>
                <a:cubicBezTo>
                  <a:pt x="169043" y="1054555"/>
                  <a:pt x="147094" y="1044385"/>
                  <a:pt x="124409" y="1036136"/>
                </a:cubicBezTo>
                <a:cubicBezTo>
                  <a:pt x="34249" y="1003350"/>
                  <a:pt x="0" y="1001953"/>
                  <a:pt x="124409" y="1022688"/>
                </a:cubicBezTo>
                <a:cubicBezTo>
                  <a:pt x="233058" y="1066149"/>
                  <a:pt x="156290" y="1030085"/>
                  <a:pt x="272326" y="1103371"/>
                </a:cubicBezTo>
                <a:cubicBezTo>
                  <a:pt x="330175" y="1139907"/>
                  <a:pt x="398758" y="1162566"/>
                  <a:pt x="447138" y="1210947"/>
                </a:cubicBezTo>
                <a:cubicBezTo>
                  <a:pt x="469550" y="1233359"/>
                  <a:pt x="490814" y="1256980"/>
                  <a:pt x="514373" y="1278183"/>
                </a:cubicBezTo>
                <a:cubicBezTo>
                  <a:pt x="535706" y="1297383"/>
                  <a:pt x="561314" y="1311676"/>
                  <a:pt x="581609" y="1331971"/>
                </a:cubicBezTo>
                <a:cubicBezTo>
                  <a:pt x="601904" y="1352266"/>
                  <a:pt x="616197" y="1377873"/>
                  <a:pt x="635397" y="1399206"/>
                </a:cubicBezTo>
                <a:cubicBezTo>
                  <a:pt x="656600" y="1422765"/>
                  <a:pt x="681874" y="1442490"/>
                  <a:pt x="702632" y="1466441"/>
                </a:cubicBezTo>
                <a:cubicBezTo>
                  <a:pt x="740227" y="1509819"/>
                  <a:pt x="769619" y="1560322"/>
                  <a:pt x="810209" y="1600912"/>
                </a:cubicBezTo>
                <a:cubicBezTo>
                  <a:pt x="823656" y="1614359"/>
                  <a:pt x="839140" y="1626039"/>
                  <a:pt x="850550" y="1641253"/>
                </a:cubicBezTo>
                <a:cubicBezTo>
                  <a:pt x="944283" y="1766230"/>
                  <a:pt x="849675" y="1667270"/>
                  <a:pt x="917785" y="1735383"/>
                </a:cubicBezTo>
                <a:cubicBezTo>
                  <a:pt x="926750" y="1596430"/>
                  <a:pt x="934758" y="1457412"/>
                  <a:pt x="944679" y="1318524"/>
                </a:cubicBezTo>
                <a:cubicBezTo>
                  <a:pt x="948206" y="1269140"/>
                  <a:pt x="954014" y="1219944"/>
                  <a:pt x="958126" y="1170606"/>
                </a:cubicBezTo>
                <a:cubicBezTo>
                  <a:pt x="962979" y="1112365"/>
                  <a:pt x="964610" y="1053820"/>
                  <a:pt x="971573" y="995794"/>
                </a:cubicBezTo>
                <a:cubicBezTo>
                  <a:pt x="978070" y="941652"/>
                  <a:pt x="991415" y="888502"/>
                  <a:pt x="998468" y="834430"/>
                </a:cubicBezTo>
                <a:cubicBezTo>
                  <a:pt x="1045504" y="473830"/>
                  <a:pt x="977329" y="865844"/>
                  <a:pt x="1038809" y="578936"/>
                </a:cubicBezTo>
                <a:cubicBezTo>
                  <a:pt x="1044522" y="552276"/>
                  <a:pt x="1043634" y="524119"/>
                  <a:pt x="1052256" y="498253"/>
                </a:cubicBezTo>
                <a:cubicBezTo>
                  <a:pt x="1057367" y="482921"/>
                  <a:pt x="1071301" y="472040"/>
                  <a:pt x="1079150" y="457912"/>
                </a:cubicBezTo>
                <a:cubicBezTo>
                  <a:pt x="1170479" y="293519"/>
                  <a:pt x="1063540" y="461158"/>
                  <a:pt x="1173279" y="296547"/>
                </a:cubicBezTo>
                <a:cubicBezTo>
                  <a:pt x="1188175" y="274203"/>
                  <a:pt x="1230950" y="263877"/>
                  <a:pt x="1253962" y="256206"/>
                </a:cubicBezTo>
                <a:cubicBezTo>
                  <a:pt x="1269911" y="232282"/>
                  <a:pt x="1312683" y="186012"/>
                  <a:pt x="1240515" y="229312"/>
                </a:cubicBezTo>
                <a:cubicBezTo>
                  <a:pt x="1214431" y="244962"/>
                  <a:pt x="1205051" y="274557"/>
                  <a:pt x="1186726" y="296547"/>
                </a:cubicBezTo>
                <a:cubicBezTo>
                  <a:pt x="1174552" y="311156"/>
                  <a:pt x="1159832" y="323441"/>
                  <a:pt x="1146385" y="336888"/>
                </a:cubicBezTo>
                <a:lnTo>
                  <a:pt x="1065703" y="498253"/>
                </a:lnTo>
                <a:cubicBezTo>
                  <a:pt x="1049448" y="530763"/>
                  <a:pt x="1051735" y="557914"/>
                  <a:pt x="1038809" y="592383"/>
                </a:cubicBezTo>
                <a:cubicBezTo>
                  <a:pt x="1031771" y="611152"/>
                  <a:pt x="1020880" y="628242"/>
                  <a:pt x="1011915" y="646171"/>
                </a:cubicBezTo>
                <a:cubicBezTo>
                  <a:pt x="1007433" y="673065"/>
                  <a:pt x="1004383" y="700237"/>
                  <a:pt x="998468" y="726853"/>
                </a:cubicBezTo>
                <a:cubicBezTo>
                  <a:pt x="995393" y="740690"/>
                  <a:pt x="987025" y="753162"/>
                  <a:pt x="985020" y="767194"/>
                </a:cubicBezTo>
                <a:cubicBezTo>
                  <a:pt x="978018" y="816206"/>
                  <a:pt x="976055" y="865806"/>
                  <a:pt x="971573" y="915112"/>
                </a:cubicBezTo>
                <a:cubicBezTo>
                  <a:pt x="967091" y="1040618"/>
                  <a:pt x="965723" y="1166274"/>
                  <a:pt x="958126" y="1291630"/>
                </a:cubicBezTo>
                <a:cubicBezTo>
                  <a:pt x="956743" y="1314444"/>
                  <a:pt x="965122" y="1369086"/>
                  <a:pt x="944679" y="1358865"/>
                </a:cubicBezTo>
                <a:cubicBezTo>
                  <a:pt x="920292" y="1346672"/>
                  <a:pt x="935714" y="1305077"/>
                  <a:pt x="931232" y="1278183"/>
                </a:cubicBezTo>
                <a:cubicBezTo>
                  <a:pt x="912548" y="1016601"/>
                  <a:pt x="908929" y="1061404"/>
                  <a:pt x="931232" y="726853"/>
                </a:cubicBezTo>
                <a:cubicBezTo>
                  <a:pt x="932175" y="712710"/>
                  <a:pt x="941241" y="700263"/>
                  <a:pt x="944679" y="686512"/>
                </a:cubicBezTo>
                <a:cubicBezTo>
                  <a:pt x="950222" y="664339"/>
                  <a:pt x="954038" y="641764"/>
                  <a:pt x="958126" y="619277"/>
                </a:cubicBezTo>
                <a:cubicBezTo>
                  <a:pt x="963003" y="592451"/>
                  <a:pt x="966226" y="565330"/>
                  <a:pt x="971573" y="538594"/>
                </a:cubicBezTo>
                <a:cubicBezTo>
                  <a:pt x="981735" y="487785"/>
                  <a:pt x="994762" y="455582"/>
                  <a:pt x="1011915" y="404124"/>
                </a:cubicBezTo>
                <a:cubicBezTo>
                  <a:pt x="1019143" y="382441"/>
                  <a:pt x="1020404" y="359200"/>
                  <a:pt x="1025362" y="336888"/>
                </a:cubicBezTo>
                <a:cubicBezTo>
                  <a:pt x="1029371" y="318847"/>
                  <a:pt x="1033732" y="300870"/>
                  <a:pt x="1038809" y="283100"/>
                </a:cubicBezTo>
                <a:cubicBezTo>
                  <a:pt x="1042703" y="269471"/>
                  <a:pt x="1064934" y="249098"/>
                  <a:pt x="1052256" y="242759"/>
                </a:cubicBezTo>
                <a:cubicBezTo>
                  <a:pt x="1037801" y="235531"/>
                  <a:pt x="1025362" y="260688"/>
                  <a:pt x="1011915" y="269653"/>
                </a:cubicBezTo>
                <a:cubicBezTo>
                  <a:pt x="979674" y="366376"/>
                  <a:pt x="1018791" y="245589"/>
                  <a:pt x="985020" y="363783"/>
                </a:cubicBezTo>
                <a:cubicBezTo>
                  <a:pt x="981126" y="377412"/>
                  <a:pt x="976055" y="390677"/>
                  <a:pt x="971573" y="404124"/>
                </a:cubicBezTo>
                <a:cubicBezTo>
                  <a:pt x="967091" y="435500"/>
                  <a:pt x="963796" y="467069"/>
                  <a:pt x="958126" y="498253"/>
                </a:cubicBezTo>
                <a:cubicBezTo>
                  <a:pt x="928841" y="659321"/>
                  <a:pt x="960034" y="462774"/>
                  <a:pt x="931232" y="592383"/>
                </a:cubicBezTo>
                <a:cubicBezTo>
                  <a:pt x="912655" y="675982"/>
                  <a:pt x="916739" y="714530"/>
                  <a:pt x="904338" y="807536"/>
                </a:cubicBezTo>
                <a:cubicBezTo>
                  <a:pt x="901317" y="830191"/>
                  <a:pt x="895373" y="852359"/>
                  <a:pt x="890891" y="874771"/>
                </a:cubicBezTo>
                <a:cubicBezTo>
                  <a:pt x="881926" y="982347"/>
                  <a:pt x="960550" y="1149224"/>
                  <a:pt x="863997" y="1197500"/>
                </a:cubicBezTo>
                <a:cubicBezTo>
                  <a:pt x="775432" y="1241782"/>
                  <a:pt x="849385" y="999919"/>
                  <a:pt x="837103" y="901665"/>
                </a:cubicBezTo>
                <a:cubicBezTo>
                  <a:pt x="816961" y="740530"/>
                  <a:pt x="826657" y="830101"/>
                  <a:pt x="810209" y="632724"/>
                </a:cubicBezTo>
                <a:cubicBezTo>
                  <a:pt x="805727" y="426536"/>
                  <a:pt x="806344" y="220173"/>
                  <a:pt x="796762" y="14159"/>
                </a:cubicBezTo>
                <a:cubicBezTo>
                  <a:pt x="796103" y="0"/>
                  <a:pt x="789654" y="41822"/>
                  <a:pt x="783315" y="54500"/>
                </a:cubicBezTo>
                <a:cubicBezTo>
                  <a:pt x="776087" y="68955"/>
                  <a:pt x="765385" y="81394"/>
                  <a:pt x="756420" y="94841"/>
                </a:cubicBezTo>
                <a:cubicBezTo>
                  <a:pt x="688168" y="299598"/>
                  <a:pt x="729594" y="144056"/>
                  <a:pt x="742973" y="565488"/>
                </a:cubicBezTo>
                <a:cubicBezTo>
                  <a:pt x="758618" y="1058323"/>
                  <a:pt x="731103" y="870798"/>
                  <a:pt x="769868" y="1103371"/>
                </a:cubicBezTo>
                <a:cubicBezTo>
                  <a:pt x="775233" y="1135559"/>
                  <a:pt x="751938" y="1040618"/>
                  <a:pt x="742973" y="1009241"/>
                </a:cubicBezTo>
                <a:cubicBezTo>
                  <a:pt x="738491" y="977865"/>
                  <a:pt x="733715" y="946529"/>
                  <a:pt x="729526" y="915112"/>
                </a:cubicBezTo>
                <a:cubicBezTo>
                  <a:pt x="719611" y="840747"/>
                  <a:pt x="716804" y="797713"/>
                  <a:pt x="702632" y="726853"/>
                </a:cubicBezTo>
                <a:cubicBezTo>
                  <a:pt x="677479" y="601087"/>
                  <a:pt x="701371" y="735256"/>
                  <a:pt x="675738" y="632724"/>
                </a:cubicBezTo>
                <a:cubicBezTo>
                  <a:pt x="670195" y="610551"/>
                  <a:pt x="665766" y="588078"/>
                  <a:pt x="662291" y="565488"/>
                </a:cubicBezTo>
                <a:cubicBezTo>
                  <a:pt x="650333" y="487759"/>
                  <a:pt x="646876" y="398220"/>
                  <a:pt x="621950" y="323441"/>
                </a:cubicBezTo>
                <a:cubicBezTo>
                  <a:pt x="612985" y="296547"/>
                  <a:pt x="600616" y="270557"/>
                  <a:pt x="595056" y="242759"/>
                </a:cubicBezTo>
                <a:cubicBezTo>
                  <a:pt x="590574" y="220347"/>
                  <a:pt x="585697" y="198011"/>
                  <a:pt x="581609" y="175524"/>
                </a:cubicBezTo>
                <a:cubicBezTo>
                  <a:pt x="576732" y="148698"/>
                  <a:pt x="573509" y="121577"/>
                  <a:pt x="568162" y="94841"/>
                </a:cubicBezTo>
                <a:cubicBezTo>
                  <a:pt x="564538" y="76719"/>
                  <a:pt x="562980" y="57583"/>
                  <a:pt x="554715" y="41053"/>
                </a:cubicBezTo>
                <a:cubicBezTo>
                  <a:pt x="549045" y="29713"/>
                  <a:pt x="536785" y="23124"/>
                  <a:pt x="527820" y="14159"/>
                </a:cubicBezTo>
                <a:cubicBezTo>
                  <a:pt x="523338" y="27606"/>
                  <a:pt x="514373" y="40326"/>
                  <a:pt x="514373" y="54500"/>
                </a:cubicBezTo>
                <a:cubicBezTo>
                  <a:pt x="514373" y="204838"/>
                  <a:pt x="520226" y="131701"/>
                  <a:pt x="541268" y="215865"/>
                </a:cubicBezTo>
                <a:cubicBezTo>
                  <a:pt x="546811" y="238038"/>
                  <a:pt x="549757" y="260789"/>
                  <a:pt x="554715" y="283100"/>
                </a:cubicBezTo>
                <a:cubicBezTo>
                  <a:pt x="558724" y="301141"/>
                  <a:pt x="564355" y="318803"/>
                  <a:pt x="568162" y="336888"/>
                </a:cubicBezTo>
                <a:cubicBezTo>
                  <a:pt x="631616" y="638296"/>
                  <a:pt x="583321" y="437866"/>
                  <a:pt x="635397" y="646171"/>
                </a:cubicBezTo>
                <a:cubicBezTo>
                  <a:pt x="638835" y="659922"/>
                  <a:pt x="644362" y="673065"/>
                  <a:pt x="648844" y="686512"/>
                </a:cubicBezTo>
                <a:cubicBezTo>
                  <a:pt x="650621" y="704277"/>
                  <a:pt x="666351" y="880691"/>
                  <a:pt x="675738" y="915112"/>
                </a:cubicBezTo>
                <a:cubicBezTo>
                  <a:pt x="681012" y="934451"/>
                  <a:pt x="693667" y="950971"/>
                  <a:pt x="702632" y="968900"/>
                </a:cubicBezTo>
                <a:cubicBezTo>
                  <a:pt x="738619" y="1148838"/>
                  <a:pt x="689704" y="948633"/>
                  <a:pt x="742973" y="1076477"/>
                </a:cubicBezTo>
                <a:cubicBezTo>
                  <a:pt x="759328" y="1115729"/>
                  <a:pt x="774976" y="1155802"/>
                  <a:pt x="783315" y="1197500"/>
                </a:cubicBezTo>
                <a:cubicBezTo>
                  <a:pt x="787797" y="1219912"/>
                  <a:pt x="789534" y="1243053"/>
                  <a:pt x="796762" y="1264736"/>
                </a:cubicBezTo>
                <a:cubicBezTo>
                  <a:pt x="803101" y="1283753"/>
                  <a:pt x="814691" y="1300595"/>
                  <a:pt x="823656" y="1318524"/>
                </a:cubicBezTo>
                <a:cubicBezTo>
                  <a:pt x="828138" y="1399206"/>
                  <a:pt x="829787" y="1480096"/>
                  <a:pt x="837103" y="1560571"/>
                </a:cubicBezTo>
                <a:cubicBezTo>
                  <a:pt x="838776" y="1578976"/>
                  <a:pt x="843270" y="1597372"/>
                  <a:pt x="850550" y="1614359"/>
                </a:cubicBezTo>
                <a:cubicBezTo>
                  <a:pt x="882417" y="1688715"/>
                  <a:pt x="877444" y="1623808"/>
                  <a:pt x="877444" y="1681594"/>
                </a:cubicBezTo>
                <a:cubicBezTo>
                  <a:pt x="908820" y="1636771"/>
                  <a:pt x="957572" y="1600016"/>
                  <a:pt x="971573" y="1547124"/>
                </a:cubicBezTo>
                <a:cubicBezTo>
                  <a:pt x="999197" y="1442769"/>
                  <a:pt x="987726" y="1331808"/>
                  <a:pt x="998468" y="1224394"/>
                </a:cubicBezTo>
                <a:cubicBezTo>
                  <a:pt x="1001181" y="1197264"/>
                  <a:pt x="1002958" y="1169464"/>
                  <a:pt x="1011915" y="1143712"/>
                </a:cubicBezTo>
                <a:cubicBezTo>
                  <a:pt x="1110356" y="860692"/>
                  <a:pt x="1071794" y="998531"/>
                  <a:pt x="1146385" y="834430"/>
                </a:cubicBezTo>
                <a:cubicBezTo>
                  <a:pt x="1184294" y="751029"/>
                  <a:pt x="1156297" y="782193"/>
                  <a:pt x="1213620" y="713406"/>
                </a:cubicBezTo>
                <a:cubicBezTo>
                  <a:pt x="1221736" y="703666"/>
                  <a:pt x="1229643" y="693035"/>
                  <a:pt x="1240515" y="686512"/>
                </a:cubicBezTo>
                <a:cubicBezTo>
                  <a:pt x="1252669" y="679219"/>
                  <a:pt x="1267409" y="677547"/>
                  <a:pt x="1280856" y="673065"/>
                </a:cubicBezTo>
                <a:cubicBezTo>
                  <a:pt x="1294303" y="664100"/>
                  <a:pt x="1321197" y="662332"/>
                  <a:pt x="1321197" y="646171"/>
                </a:cubicBezTo>
                <a:cubicBezTo>
                  <a:pt x="1321197" y="631997"/>
                  <a:pt x="1290879" y="649595"/>
                  <a:pt x="1280856" y="659618"/>
                </a:cubicBezTo>
                <a:cubicBezTo>
                  <a:pt x="1270833" y="669641"/>
                  <a:pt x="1272993" y="686931"/>
                  <a:pt x="1267409" y="699959"/>
                </a:cubicBezTo>
                <a:cubicBezTo>
                  <a:pt x="1248117" y="744973"/>
                  <a:pt x="1225676" y="778479"/>
                  <a:pt x="1200173" y="820983"/>
                </a:cubicBezTo>
                <a:cubicBezTo>
                  <a:pt x="1195691" y="847877"/>
                  <a:pt x="1192439" y="875005"/>
                  <a:pt x="1186726" y="901665"/>
                </a:cubicBezTo>
                <a:cubicBezTo>
                  <a:pt x="1178981" y="937807"/>
                  <a:pt x="1168797" y="973382"/>
                  <a:pt x="1159832" y="1009241"/>
                </a:cubicBezTo>
                <a:lnTo>
                  <a:pt x="1132938" y="1116818"/>
                </a:lnTo>
                <a:cubicBezTo>
                  <a:pt x="1125251" y="1147567"/>
                  <a:pt x="1124702" y="1179683"/>
                  <a:pt x="1119491" y="1210947"/>
                </a:cubicBezTo>
                <a:cubicBezTo>
                  <a:pt x="1115734" y="1233492"/>
                  <a:pt x="1110526" y="1255771"/>
                  <a:pt x="1106044" y="1278183"/>
                </a:cubicBezTo>
                <a:cubicBezTo>
                  <a:pt x="1101562" y="1327489"/>
                  <a:pt x="1101201" y="1377344"/>
                  <a:pt x="1092597" y="1426100"/>
                </a:cubicBezTo>
                <a:cubicBezTo>
                  <a:pt x="1087670" y="1454018"/>
                  <a:pt x="1072579" y="1479280"/>
                  <a:pt x="1065703" y="1506783"/>
                </a:cubicBezTo>
                <a:cubicBezTo>
                  <a:pt x="1056052" y="1545388"/>
                  <a:pt x="1041731" y="1608515"/>
                  <a:pt x="1025362" y="1641253"/>
                </a:cubicBezTo>
                <a:cubicBezTo>
                  <a:pt x="1016397" y="1659182"/>
                  <a:pt x="1005664" y="1676332"/>
                  <a:pt x="998468" y="1695041"/>
                </a:cubicBezTo>
                <a:cubicBezTo>
                  <a:pt x="965477" y="1780818"/>
                  <a:pt x="962705" y="1797750"/>
                  <a:pt x="944679" y="1869853"/>
                </a:cubicBezTo>
                <a:cubicBezTo>
                  <a:pt x="854220" y="1688935"/>
                  <a:pt x="982537" y="1957363"/>
                  <a:pt x="904338" y="1748830"/>
                </a:cubicBezTo>
                <a:cubicBezTo>
                  <a:pt x="898663" y="1733697"/>
                  <a:pt x="884672" y="1722943"/>
                  <a:pt x="877444" y="1708488"/>
                </a:cubicBezTo>
                <a:cubicBezTo>
                  <a:pt x="866649" y="1686898"/>
                  <a:pt x="858183" y="1664152"/>
                  <a:pt x="850550" y="1641253"/>
                </a:cubicBezTo>
                <a:cubicBezTo>
                  <a:pt x="844706" y="1623720"/>
                  <a:pt x="842180" y="1605235"/>
                  <a:pt x="837103" y="1587465"/>
                </a:cubicBezTo>
                <a:cubicBezTo>
                  <a:pt x="833209" y="1573836"/>
                  <a:pt x="827550" y="1560753"/>
                  <a:pt x="823656" y="1547124"/>
                </a:cubicBezTo>
                <a:cubicBezTo>
                  <a:pt x="818579" y="1529354"/>
                  <a:pt x="819717" y="1509184"/>
                  <a:pt x="810209" y="1493336"/>
                </a:cubicBezTo>
                <a:cubicBezTo>
                  <a:pt x="805052" y="1484741"/>
                  <a:pt x="792280" y="1484371"/>
                  <a:pt x="783315" y="1479888"/>
                </a:cubicBezTo>
                <a:lnTo>
                  <a:pt x="863997" y="1345418"/>
                </a:lnTo>
                <a:lnTo>
                  <a:pt x="863997" y="1345418"/>
                </a:lnTo>
              </a:path>
            </a:pathLst>
          </a:custGeom>
          <a:solidFill>
            <a:schemeClr val="bg2">
              <a:lumMod val="50000"/>
            </a:schemeClr>
          </a:solidFill>
          <a:ln>
            <a:no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fontAlgn="auto">
              <a:spcBef>
                <a:spcPts val="0"/>
              </a:spcBef>
              <a:spcAft>
                <a:spcPts val="0"/>
              </a:spcAft>
              <a:buClr>
                <a:schemeClr val="tx1"/>
              </a:buClr>
              <a:buSzPct val="75000"/>
              <a:buFont typeface="Wingdings" pitchFamily="2" charset="2"/>
              <a:buNone/>
              <a:defRPr/>
            </a:pPr>
            <a:endParaRPr lang="en-US" sz="1600" b="1">
              <a:cs typeface="Arial" pitchFamily="34" charset="0"/>
            </a:endParaRPr>
          </a:p>
        </p:txBody>
      </p:sp>
      <p:sp>
        <p:nvSpPr>
          <p:cNvPr id="121" name="Freeform 120"/>
          <p:cNvSpPr/>
          <p:nvPr/>
        </p:nvSpPr>
        <p:spPr>
          <a:xfrm>
            <a:off x="1676400" y="2057400"/>
            <a:ext cx="381000" cy="703263"/>
          </a:xfrm>
          <a:custGeom>
            <a:avLst/>
            <a:gdLst>
              <a:gd name="connsiteX0" fmla="*/ 608503 w 1321197"/>
              <a:gd name="connsiteY0" fmla="*/ 269653 h 1957363"/>
              <a:gd name="connsiteX1" fmla="*/ 648844 w 1321197"/>
              <a:gd name="connsiteY1" fmla="*/ 336888 h 1957363"/>
              <a:gd name="connsiteX2" fmla="*/ 675738 w 1321197"/>
              <a:gd name="connsiteY2" fmla="*/ 363783 h 1957363"/>
              <a:gd name="connsiteX3" fmla="*/ 689185 w 1321197"/>
              <a:gd name="connsiteY3" fmla="*/ 538594 h 1957363"/>
              <a:gd name="connsiteX4" fmla="*/ 702632 w 1321197"/>
              <a:gd name="connsiteY4" fmla="*/ 578936 h 1957363"/>
              <a:gd name="connsiteX5" fmla="*/ 716079 w 1321197"/>
              <a:gd name="connsiteY5" fmla="*/ 632724 h 1957363"/>
              <a:gd name="connsiteX6" fmla="*/ 729526 w 1321197"/>
              <a:gd name="connsiteY6" fmla="*/ 780641 h 1957363"/>
              <a:gd name="connsiteX7" fmla="*/ 742973 w 1321197"/>
              <a:gd name="connsiteY7" fmla="*/ 1022688 h 1957363"/>
              <a:gd name="connsiteX8" fmla="*/ 716079 w 1321197"/>
              <a:gd name="connsiteY8" fmla="*/ 982347 h 1957363"/>
              <a:gd name="connsiteX9" fmla="*/ 689185 w 1321197"/>
              <a:gd name="connsiteY9" fmla="*/ 901665 h 1957363"/>
              <a:gd name="connsiteX10" fmla="*/ 662291 w 1321197"/>
              <a:gd name="connsiteY10" fmla="*/ 847877 h 1957363"/>
              <a:gd name="connsiteX11" fmla="*/ 581609 w 1321197"/>
              <a:gd name="connsiteY11" fmla="*/ 686512 h 1957363"/>
              <a:gd name="connsiteX12" fmla="*/ 581609 w 1321197"/>
              <a:gd name="connsiteY12" fmla="*/ 686512 h 1957363"/>
              <a:gd name="connsiteX13" fmla="*/ 500926 w 1321197"/>
              <a:gd name="connsiteY13" fmla="*/ 552041 h 1957363"/>
              <a:gd name="connsiteX14" fmla="*/ 460585 w 1321197"/>
              <a:gd name="connsiteY14" fmla="*/ 525147 h 1957363"/>
              <a:gd name="connsiteX15" fmla="*/ 406797 w 1321197"/>
              <a:gd name="connsiteY15" fmla="*/ 444465 h 1957363"/>
              <a:gd name="connsiteX16" fmla="*/ 366456 w 1321197"/>
              <a:gd name="connsiteY16" fmla="*/ 404124 h 1957363"/>
              <a:gd name="connsiteX17" fmla="*/ 326115 w 1321197"/>
              <a:gd name="connsiteY17" fmla="*/ 417571 h 1957363"/>
              <a:gd name="connsiteX18" fmla="*/ 353009 w 1321197"/>
              <a:gd name="connsiteY18" fmla="*/ 457912 h 1957363"/>
              <a:gd name="connsiteX19" fmla="*/ 366456 w 1321197"/>
              <a:gd name="connsiteY19" fmla="*/ 498253 h 1957363"/>
              <a:gd name="connsiteX20" fmla="*/ 420244 w 1321197"/>
              <a:gd name="connsiteY20" fmla="*/ 578936 h 1957363"/>
              <a:gd name="connsiteX21" fmla="*/ 460585 w 1321197"/>
              <a:gd name="connsiteY21" fmla="*/ 673065 h 1957363"/>
              <a:gd name="connsiteX22" fmla="*/ 487479 w 1321197"/>
              <a:gd name="connsiteY22" fmla="*/ 713406 h 1957363"/>
              <a:gd name="connsiteX23" fmla="*/ 541268 w 1321197"/>
              <a:gd name="connsiteY23" fmla="*/ 794088 h 1957363"/>
              <a:gd name="connsiteX24" fmla="*/ 554715 w 1321197"/>
              <a:gd name="connsiteY24" fmla="*/ 834430 h 1957363"/>
              <a:gd name="connsiteX25" fmla="*/ 608503 w 1321197"/>
              <a:gd name="connsiteY25" fmla="*/ 915112 h 1957363"/>
              <a:gd name="connsiteX26" fmla="*/ 621950 w 1321197"/>
              <a:gd name="connsiteY26" fmla="*/ 1116818 h 1957363"/>
              <a:gd name="connsiteX27" fmla="*/ 635397 w 1321197"/>
              <a:gd name="connsiteY27" fmla="*/ 1157159 h 1957363"/>
              <a:gd name="connsiteX28" fmla="*/ 648844 w 1321197"/>
              <a:gd name="connsiteY28" fmla="*/ 1210947 h 1957363"/>
              <a:gd name="connsiteX29" fmla="*/ 648844 w 1321197"/>
              <a:gd name="connsiteY29" fmla="*/ 1278183 h 1957363"/>
              <a:gd name="connsiteX30" fmla="*/ 595056 w 1321197"/>
              <a:gd name="connsiteY30" fmla="*/ 1184053 h 1957363"/>
              <a:gd name="connsiteX31" fmla="*/ 541268 w 1321197"/>
              <a:gd name="connsiteY31" fmla="*/ 1089924 h 1957363"/>
              <a:gd name="connsiteX32" fmla="*/ 474032 w 1321197"/>
              <a:gd name="connsiteY32" fmla="*/ 1009241 h 1957363"/>
              <a:gd name="connsiteX33" fmla="*/ 393350 w 1321197"/>
              <a:gd name="connsiteY33" fmla="*/ 874771 h 1957363"/>
              <a:gd name="connsiteX34" fmla="*/ 353009 w 1321197"/>
              <a:gd name="connsiteY34" fmla="*/ 820983 h 1957363"/>
              <a:gd name="connsiteX35" fmla="*/ 326115 w 1321197"/>
              <a:gd name="connsiteY35" fmla="*/ 780641 h 1957363"/>
              <a:gd name="connsiteX36" fmla="*/ 285773 w 1321197"/>
              <a:gd name="connsiteY36" fmla="*/ 740300 h 1957363"/>
              <a:gd name="connsiteX37" fmla="*/ 245432 w 1321197"/>
              <a:gd name="connsiteY37" fmla="*/ 686512 h 1957363"/>
              <a:gd name="connsiteX38" fmla="*/ 191644 w 1321197"/>
              <a:gd name="connsiteY38" fmla="*/ 659618 h 1957363"/>
              <a:gd name="connsiteX39" fmla="*/ 97515 w 1321197"/>
              <a:gd name="connsiteY39" fmla="*/ 632724 h 1957363"/>
              <a:gd name="connsiteX40" fmla="*/ 43726 w 1321197"/>
              <a:gd name="connsiteY40" fmla="*/ 646171 h 1957363"/>
              <a:gd name="connsiteX41" fmla="*/ 84068 w 1321197"/>
              <a:gd name="connsiteY41" fmla="*/ 673065 h 1957363"/>
              <a:gd name="connsiteX42" fmla="*/ 191644 w 1321197"/>
              <a:gd name="connsiteY42" fmla="*/ 753747 h 1957363"/>
              <a:gd name="connsiteX43" fmla="*/ 245432 w 1321197"/>
              <a:gd name="connsiteY43" fmla="*/ 794088 h 1957363"/>
              <a:gd name="connsiteX44" fmla="*/ 285773 w 1321197"/>
              <a:gd name="connsiteY44" fmla="*/ 834430 h 1957363"/>
              <a:gd name="connsiteX45" fmla="*/ 339562 w 1321197"/>
              <a:gd name="connsiteY45" fmla="*/ 874771 h 1957363"/>
              <a:gd name="connsiteX46" fmla="*/ 487479 w 1321197"/>
              <a:gd name="connsiteY46" fmla="*/ 1076477 h 1957363"/>
              <a:gd name="connsiteX47" fmla="*/ 487479 w 1321197"/>
              <a:gd name="connsiteY47" fmla="*/ 1076477 h 1957363"/>
              <a:gd name="connsiteX48" fmla="*/ 568162 w 1321197"/>
              <a:gd name="connsiteY48" fmla="*/ 1170606 h 1957363"/>
              <a:gd name="connsiteX49" fmla="*/ 621950 w 1321197"/>
              <a:gd name="connsiteY49" fmla="*/ 1278183 h 1957363"/>
              <a:gd name="connsiteX50" fmla="*/ 702632 w 1321197"/>
              <a:gd name="connsiteY50" fmla="*/ 1399206 h 1957363"/>
              <a:gd name="connsiteX51" fmla="*/ 769868 w 1321197"/>
              <a:gd name="connsiteY51" fmla="*/ 1506783 h 1957363"/>
              <a:gd name="connsiteX52" fmla="*/ 742973 w 1321197"/>
              <a:gd name="connsiteY52" fmla="*/ 1506783 h 1957363"/>
              <a:gd name="connsiteX53" fmla="*/ 702632 w 1321197"/>
              <a:gd name="connsiteY53" fmla="*/ 1479888 h 1957363"/>
              <a:gd name="connsiteX54" fmla="*/ 675738 w 1321197"/>
              <a:gd name="connsiteY54" fmla="*/ 1426100 h 1957363"/>
              <a:gd name="connsiteX55" fmla="*/ 554715 w 1321197"/>
              <a:gd name="connsiteY55" fmla="*/ 1291630 h 1957363"/>
              <a:gd name="connsiteX56" fmla="*/ 500926 w 1321197"/>
              <a:gd name="connsiteY56" fmla="*/ 1251288 h 1957363"/>
              <a:gd name="connsiteX57" fmla="*/ 460585 w 1321197"/>
              <a:gd name="connsiteY57" fmla="*/ 1197500 h 1957363"/>
              <a:gd name="connsiteX58" fmla="*/ 285773 w 1321197"/>
              <a:gd name="connsiteY58" fmla="*/ 1103371 h 1957363"/>
              <a:gd name="connsiteX59" fmla="*/ 231985 w 1321197"/>
              <a:gd name="connsiteY59" fmla="*/ 1076477 h 1957363"/>
              <a:gd name="connsiteX60" fmla="*/ 191644 w 1321197"/>
              <a:gd name="connsiteY60" fmla="*/ 1063030 h 1957363"/>
              <a:gd name="connsiteX61" fmla="*/ 124409 w 1321197"/>
              <a:gd name="connsiteY61" fmla="*/ 1036136 h 1957363"/>
              <a:gd name="connsiteX62" fmla="*/ 124409 w 1321197"/>
              <a:gd name="connsiteY62" fmla="*/ 1022688 h 1957363"/>
              <a:gd name="connsiteX63" fmla="*/ 272326 w 1321197"/>
              <a:gd name="connsiteY63" fmla="*/ 1103371 h 1957363"/>
              <a:gd name="connsiteX64" fmla="*/ 447138 w 1321197"/>
              <a:gd name="connsiteY64" fmla="*/ 1210947 h 1957363"/>
              <a:gd name="connsiteX65" fmla="*/ 514373 w 1321197"/>
              <a:gd name="connsiteY65" fmla="*/ 1278183 h 1957363"/>
              <a:gd name="connsiteX66" fmla="*/ 581609 w 1321197"/>
              <a:gd name="connsiteY66" fmla="*/ 1331971 h 1957363"/>
              <a:gd name="connsiteX67" fmla="*/ 635397 w 1321197"/>
              <a:gd name="connsiteY67" fmla="*/ 1399206 h 1957363"/>
              <a:gd name="connsiteX68" fmla="*/ 702632 w 1321197"/>
              <a:gd name="connsiteY68" fmla="*/ 1466441 h 1957363"/>
              <a:gd name="connsiteX69" fmla="*/ 810209 w 1321197"/>
              <a:gd name="connsiteY69" fmla="*/ 1600912 h 1957363"/>
              <a:gd name="connsiteX70" fmla="*/ 850550 w 1321197"/>
              <a:gd name="connsiteY70" fmla="*/ 1641253 h 1957363"/>
              <a:gd name="connsiteX71" fmla="*/ 917785 w 1321197"/>
              <a:gd name="connsiteY71" fmla="*/ 1735383 h 1957363"/>
              <a:gd name="connsiteX72" fmla="*/ 944679 w 1321197"/>
              <a:gd name="connsiteY72" fmla="*/ 1318524 h 1957363"/>
              <a:gd name="connsiteX73" fmla="*/ 958126 w 1321197"/>
              <a:gd name="connsiteY73" fmla="*/ 1170606 h 1957363"/>
              <a:gd name="connsiteX74" fmla="*/ 971573 w 1321197"/>
              <a:gd name="connsiteY74" fmla="*/ 995794 h 1957363"/>
              <a:gd name="connsiteX75" fmla="*/ 998468 w 1321197"/>
              <a:gd name="connsiteY75" fmla="*/ 834430 h 1957363"/>
              <a:gd name="connsiteX76" fmla="*/ 1038809 w 1321197"/>
              <a:gd name="connsiteY76" fmla="*/ 578936 h 1957363"/>
              <a:gd name="connsiteX77" fmla="*/ 1052256 w 1321197"/>
              <a:gd name="connsiteY77" fmla="*/ 498253 h 1957363"/>
              <a:gd name="connsiteX78" fmla="*/ 1079150 w 1321197"/>
              <a:gd name="connsiteY78" fmla="*/ 457912 h 1957363"/>
              <a:gd name="connsiteX79" fmla="*/ 1173279 w 1321197"/>
              <a:gd name="connsiteY79" fmla="*/ 296547 h 1957363"/>
              <a:gd name="connsiteX80" fmla="*/ 1253962 w 1321197"/>
              <a:gd name="connsiteY80" fmla="*/ 256206 h 1957363"/>
              <a:gd name="connsiteX81" fmla="*/ 1240515 w 1321197"/>
              <a:gd name="connsiteY81" fmla="*/ 229312 h 1957363"/>
              <a:gd name="connsiteX82" fmla="*/ 1186726 w 1321197"/>
              <a:gd name="connsiteY82" fmla="*/ 296547 h 1957363"/>
              <a:gd name="connsiteX83" fmla="*/ 1146385 w 1321197"/>
              <a:gd name="connsiteY83" fmla="*/ 336888 h 1957363"/>
              <a:gd name="connsiteX84" fmla="*/ 1065703 w 1321197"/>
              <a:gd name="connsiteY84" fmla="*/ 498253 h 1957363"/>
              <a:gd name="connsiteX85" fmla="*/ 1038809 w 1321197"/>
              <a:gd name="connsiteY85" fmla="*/ 592383 h 1957363"/>
              <a:gd name="connsiteX86" fmla="*/ 1011915 w 1321197"/>
              <a:gd name="connsiteY86" fmla="*/ 646171 h 1957363"/>
              <a:gd name="connsiteX87" fmla="*/ 998468 w 1321197"/>
              <a:gd name="connsiteY87" fmla="*/ 726853 h 1957363"/>
              <a:gd name="connsiteX88" fmla="*/ 985020 w 1321197"/>
              <a:gd name="connsiteY88" fmla="*/ 767194 h 1957363"/>
              <a:gd name="connsiteX89" fmla="*/ 971573 w 1321197"/>
              <a:gd name="connsiteY89" fmla="*/ 915112 h 1957363"/>
              <a:gd name="connsiteX90" fmla="*/ 958126 w 1321197"/>
              <a:gd name="connsiteY90" fmla="*/ 1291630 h 1957363"/>
              <a:gd name="connsiteX91" fmla="*/ 944679 w 1321197"/>
              <a:gd name="connsiteY91" fmla="*/ 1358865 h 1957363"/>
              <a:gd name="connsiteX92" fmla="*/ 931232 w 1321197"/>
              <a:gd name="connsiteY92" fmla="*/ 1278183 h 1957363"/>
              <a:gd name="connsiteX93" fmla="*/ 931232 w 1321197"/>
              <a:gd name="connsiteY93" fmla="*/ 726853 h 1957363"/>
              <a:gd name="connsiteX94" fmla="*/ 944679 w 1321197"/>
              <a:gd name="connsiteY94" fmla="*/ 686512 h 1957363"/>
              <a:gd name="connsiteX95" fmla="*/ 958126 w 1321197"/>
              <a:gd name="connsiteY95" fmla="*/ 619277 h 1957363"/>
              <a:gd name="connsiteX96" fmla="*/ 971573 w 1321197"/>
              <a:gd name="connsiteY96" fmla="*/ 538594 h 1957363"/>
              <a:gd name="connsiteX97" fmla="*/ 1011915 w 1321197"/>
              <a:gd name="connsiteY97" fmla="*/ 404124 h 1957363"/>
              <a:gd name="connsiteX98" fmla="*/ 1025362 w 1321197"/>
              <a:gd name="connsiteY98" fmla="*/ 336888 h 1957363"/>
              <a:gd name="connsiteX99" fmla="*/ 1038809 w 1321197"/>
              <a:gd name="connsiteY99" fmla="*/ 283100 h 1957363"/>
              <a:gd name="connsiteX100" fmla="*/ 1052256 w 1321197"/>
              <a:gd name="connsiteY100" fmla="*/ 242759 h 1957363"/>
              <a:gd name="connsiteX101" fmla="*/ 1011915 w 1321197"/>
              <a:gd name="connsiteY101" fmla="*/ 269653 h 1957363"/>
              <a:gd name="connsiteX102" fmla="*/ 985020 w 1321197"/>
              <a:gd name="connsiteY102" fmla="*/ 363783 h 1957363"/>
              <a:gd name="connsiteX103" fmla="*/ 971573 w 1321197"/>
              <a:gd name="connsiteY103" fmla="*/ 404124 h 1957363"/>
              <a:gd name="connsiteX104" fmla="*/ 958126 w 1321197"/>
              <a:gd name="connsiteY104" fmla="*/ 498253 h 1957363"/>
              <a:gd name="connsiteX105" fmla="*/ 931232 w 1321197"/>
              <a:gd name="connsiteY105" fmla="*/ 592383 h 1957363"/>
              <a:gd name="connsiteX106" fmla="*/ 904338 w 1321197"/>
              <a:gd name="connsiteY106" fmla="*/ 807536 h 1957363"/>
              <a:gd name="connsiteX107" fmla="*/ 890891 w 1321197"/>
              <a:gd name="connsiteY107" fmla="*/ 874771 h 1957363"/>
              <a:gd name="connsiteX108" fmla="*/ 863997 w 1321197"/>
              <a:gd name="connsiteY108" fmla="*/ 1197500 h 1957363"/>
              <a:gd name="connsiteX109" fmla="*/ 837103 w 1321197"/>
              <a:gd name="connsiteY109" fmla="*/ 901665 h 1957363"/>
              <a:gd name="connsiteX110" fmla="*/ 810209 w 1321197"/>
              <a:gd name="connsiteY110" fmla="*/ 632724 h 1957363"/>
              <a:gd name="connsiteX111" fmla="*/ 796762 w 1321197"/>
              <a:gd name="connsiteY111" fmla="*/ 14159 h 1957363"/>
              <a:gd name="connsiteX112" fmla="*/ 783315 w 1321197"/>
              <a:gd name="connsiteY112" fmla="*/ 54500 h 1957363"/>
              <a:gd name="connsiteX113" fmla="*/ 756420 w 1321197"/>
              <a:gd name="connsiteY113" fmla="*/ 94841 h 1957363"/>
              <a:gd name="connsiteX114" fmla="*/ 742973 w 1321197"/>
              <a:gd name="connsiteY114" fmla="*/ 565488 h 1957363"/>
              <a:gd name="connsiteX115" fmla="*/ 769868 w 1321197"/>
              <a:gd name="connsiteY115" fmla="*/ 1103371 h 1957363"/>
              <a:gd name="connsiteX116" fmla="*/ 742973 w 1321197"/>
              <a:gd name="connsiteY116" fmla="*/ 1009241 h 1957363"/>
              <a:gd name="connsiteX117" fmla="*/ 729526 w 1321197"/>
              <a:gd name="connsiteY117" fmla="*/ 915112 h 1957363"/>
              <a:gd name="connsiteX118" fmla="*/ 702632 w 1321197"/>
              <a:gd name="connsiteY118" fmla="*/ 726853 h 1957363"/>
              <a:gd name="connsiteX119" fmla="*/ 675738 w 1321197"/>
              <a:gd name="connsiteY119" fmla="*/ 632724 h 1957363"/>
              <a:gd name="connsiteX120" fmla="*/ 662291 w 1321197"/>
              <a:gd name="connsiteY120" fmla="*/ 565488 h 1957363"/>
              <a:gd name="connsiteX121" fmla="*/ 621950 w 1321197"/>
              <a:gd name="connsiteY121" fmla="*/ 323441 h 1957363"/>
              <a:gd name="connsiteX122" fmla="*/ 595056 w 1321197"/>
              <a:gd name="connsiteY122" fmla="*/ 242759 h 1957363"/>
              <a:gd name="connsiteX123" fmla="*/ 581609 w 1321197"/>
              <a:gd name="connsiteY123" fmla="*/ 175524 h 1957363"/>
              <a:gd name="connsiteX124" fmla="*/ 568162 w 1321197"/>
              <a:gd name="connsiteY124" fmla="*/ 94841 h 1957363"/>
              <a:gd name="connsiteX125" fmla="*/ 554715 w 1321197"/>
              <a:gd name="connsiteY125" fmla="*/ 41053 h 1957363"/>
              <a:gd name="connsiteX126" fmla="*/ 527820 w 1321197"/>
              <a:gd name="connsiteY126" fmla="*/ 14159 h 1957363"/>
              <a:gd name="connsiteX127" fmla="*/ 514373 w 1321197"/>
              <a:gd name="connsiteY127" fmla="*/ 54500 h 1957363"/>
              <a:gd name="connsiteX128" fmla="*/ 541268 w 1321197"/>
              <a:gd name="connsiteY128" fmla="*/ 215865 h 1957363"/>
              <a:gd name="connsiteX129" fmla="*/ 554715 w 1321197"/>
              <a:gd name="connsiteY129" fmla="*/ 283100 h 1957363"/>
              <a:gd name="connsiteX130" fmla="*/ 568162 w 1321197"/>
              <a:gd name="connsiteY130" fmla="*/ 336888 h 1957363"/>
              <a:gd name="connsiteX131" fmla="*/ 635397 w 1321197"/>
              <a:gd name="connsiteY131" fmla="*/ 646171 h 1957363"/>
              <a:gd name="connsiteX132" fmla="*/ 648844 w 1321197"/>
              <a:gd name="connsiteY132" fmla="*/ 686512 h 1957363"/>
              <a:gd name="connsiteX133" fmla="*/ 675738 w 1321197"/>
              <a:gd name="connsiteY133" fmla="*/ 915112 h 1957363"/>
              <a:gd name="connsiteX134" fmla="*/ 702632 w 1321197"/>
              <a:gd name="connsiteY134" fmla="*/ 968900 h 1957363"/>
              <a:gd name="connsiteX135" fmla="*/ 742973 w 1321197"/>
              <a:gd name="connsiteY135" fmla="*/ 1076477 h 1957363"/>
              <a:gd name="connsiteX136" fmla="*/ 783315 w 1321197"/>
              <a:gd name="connsiteY136" fmla="*/ 1197500 h 1957363"/>
              <a:gd name="connsiteX137" fmla="*/ 796762 w 1321197"/>
              <a:gd name="connsiteY137" fmla="*/ 1264736 h 1957363"/>
              <a:gd name="connsiteX138" fmla="*/ 823656 w 1321197"/>
              <a:gd name="connsiteY138" fmla="*/ 1318524 h 1957363"/>
              <a:gd name="connsiteX139" fmla="*/ 837103 w 1321197"/>
              <a:gd name="connsiteY139" fmla="*/ 1560571 h 1957363"/>
              <a:gd name="connsiteX140" fmla="*/ 850550 w 1321197"/>
              <a:gd name="connsiteY140" fmla="*/ 1614359 h 1957363"/>
              <a:gd name="connsiteX141" fmla="*/ 877444 w 1321197"/>
              <a:gd name="connsiteY141" fmla="*/ 1681594 h 1957363"/>
              <a:gd name="connsiteX142" fmla="*/ 971573 w 1321197"/>
              <a:gd name="connsiteY142" fmla="*/ 1547124 h 1957363"/>
              <a:gd name="connsiteX143" fmla="*/ 998468 w 1321197"/>
              <a:gd name="connsiteY143" fmla="*/ 1224394 h 1957363"/>
              <a:gd name="connsiteX144" fmla="*/ 1011915 w 1321197"/>
              <a:gd name="connsiteY144" fmla="*/ 1143712 h 1957363"/>
              <a:gd name="connsiteX145" fmla="*/ 1146385 w 1321197"/>
              <a:gd name="connsiteY145" fmla="*/ 834430 h 1957363"/>
              <a:gd name="connsiteX146" fmla="*/ 1213620 w 1321197"/>
              <a:gd name="connsiteY146" fmla="*/ 713406 h 1957363"/>
              <a:gd name="connsiteX147" fmla="*/ 1240515 w 1321197"/>
              <a:gd name="connsiteY147" fmla="*/ 686512 h 1957363"/>
              <a:gd name="connsiteX148" fmla="*/ 1280856 w 1321197"/>
              <a:gd name="connsiteY148" fmla="*/ 673065 h 1957363"/>
              <a:gd name="connsiteX149" fmla="*/ 1321197 w 1321197"/>
              <a:gd name="connsiteY149" fmla="*/ 646171 h 1957363"/>
              <a:gd name="connsiteX150" fmla="*/ 1280856 w 1321197"/>
              <a:gd name="connsiteY150" fmla="*/ 659618 h 1957363"/>
              <a:gd name="connsiteX151" fmla="*/ 1267409 w 1321197"/>
              <a:gd name="connsiteY151" fmla="*/ 699959 h 1957363"/>
              <a:gd name="connsiteX152" fmla="*/ 1200173 w 1321197"/>
              <a:gd name="connsiteY152" fmla="*/ 820983 h 1957363"/>
              <a:gd name="connsiteX153" fmla="*/ 1186726 w 1321197"/>
              <a:gd name="connsiteY153" fmla="*/ 901665 h 1957363"/>
              <a:gd name="connsiteX154" fmla="*/ 1159832 w 1321197"/>
              <a:gd name="connsiteY154" fmla="*/ 1009241 h 1957363"/>
              <a:gd name="connsiteX155" fmla="*/ 1132938 w 1321197"/>
              <a:gd name="connsiteY155" fmla="*/ 1116818 h 1957363"/>
              <a:gd name="connsiteX156" fmla="*/ 1119491 w 1321197"/>
              <a:gd name="connsiteY156" fmla="*/ 1210947 h 1957363"/>
              <a:gd name="connsiteX157" fmla="*/ 1106044 w 1321197"/>
              <a:gd name="connsiteY157" fmla="*/ 1278183 h 1957363"/>
              <a:gd name="connsiteX158" fmla="*/ 1092597 w 1321197"/>
              <a:gd name="connsiteY158" fmla="*/ 1426100 h 1957363"/>
              <a:gd name="connsiteX159" fmla="*/ 1065703 w 1321197"/>
              <a:gd name="connsiteY159" fmla="*/ 1506783 h 1957363"/>
              <a:gd name="connsiteX160" fmla="*/ 1025362 w 1321197"/>
              <a:gd name="connsiteY160" fmla="*/ 1641253 h 1957363"/>
              <a:gd name="connsiteX161" fmla="*/ 998468 w 1321197"/>
              <a:gd name="connsiteY161" fmla="*/ 1695041 h 1957363"/>
              <a:gd name="connsiteX162" fmla="*/ 944679 w 1321197"/>
              <a:gd name="connsiteY162" fmla="*/ 1869853 h 1957363"/>
              <a:gd name="connsiteX163" fmla="*/ 904338 w 1321197"/>
              <a:gd name="connsiteY163" fmla="*/ 1748830 h 1957363"/>
              <a:gd name="connsiteX164" fmla="*/ 877444 w 1321197"/>
              <a:gd name="connsiteY164" fmla="*/ 1708488 h 1957363"/>
              <a:gd name="connsiteX165" fmla="*/ 850550 w 1321197"/>
              <a:gd name="connsiteY165" fmla="*/ 1641253 h 1957363"/>
              <a:gd name="connsiteX166" fmla="*/ 837103 w 1321197"/>
              <a:gd name="connsiteY166" fmla="*/ 1587465 h 1957363"/>
              <a:gd name="connsiteX167" fmla="*/ 823656 w 1321197"/>
              <a:gd name="connsiteY167" fmla="*/ 1547124 h 1957363"/>
              <a:gd name="connsiteX168" fmla="*/ 810209 w 1321197"/>
              <a:gd name="connsiteY168" fmla="*/ 1493336 h 1957363"/>
              <a:gd name="connsiteX169" fmla="*/ 783315 w 1321197"/>
              <a:gd name="connsiteY169" fmla="*/ 1479888 h 1957363"/>
              <a:gd name="connsiteX170" fmla="*/ 863997 w 1321197"/>
              <a:gd name="connsiteY170" fmla="*/ 1345418 h 1957363"/>
              <a:gd name="connsiteX171" fmla="*/ 863997 w 1321197"/>
              <a:gd name="connsiteY171" fmla="*/ 1345418 h 19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21197" h="1957363">
                <a:moveTo>
                  <a:pt x="608503" y="269653"/>
                </a:moveTo>
                <a:cubicBezTo>
                  <a:pt x="621950" y="292065"/>
                  <a:pt x="633653" y="315620"/>
                  <a:pt x="648844" y="336888"/>
                </a:cubicBezTo>
                <a:cubicBezTo>
                  <a:pt x="656213" y="347205"/>
                  <a:pt x="673252" y="351351"/>
                  <a:pt x="675738" y="363783"/>
                </a:cubicBezTo>
                <a:cubicBezTo>
                  <a:pt x="687199" y="421091"/>
                  <a:pt x="681936" y="480603"/>
                  <a:pt x="689185" y="538594"/>
                </a:cubicBezTo>
                <a:cubicBezTo>
                  <a:pt x="690943" y="552659"/>
                  <a:pt x="698738" y="565307"/>
                  <a:pt x="702632" y="578936"/>
                </a:cubicBezTo>
                <a:cubicBezTo>
                  <a:pt x="707709" y="596706"/>
                  <a:pt x="711597" y="614795"/>
                  <a:pt x="716079" y="632724"/>
                </a:cubicBezTo>
                <a:cubicBezTo>
                  <a:pt x="720561" y="682030"/>
                  <a:pt x="726120" y="731249"/>
                  <a:pt x="729526" y="780641"/>
                </a:cubicBezTo>
                <a:cubicBezTo>
                  <a:pt x="735086" y="861256"/>
                  <a:pt x="748348" y="942060"/>
                  <a:pt x="742973" y="1022688"/>
                </a:cubicBezTo>
                <a:cubicBezTo>
                  <a:pt x="741898" y="1038813"/>
                  <a:pt x="722643" y="997115"/>
                  <a:pt x="716079" y="982347"/>
                </a:cubicBezTo>
                <a:cubicBezTo>
                  <a:pt x="704565" y="956442"/>
                  <a:pt x="701863" y="927021"/>
                  <a:pt x="689185" y="901665"/>
                </a:cubicBezTo>
                <a:cubicBezTo>
                  <a:pt x="680220" y="883736"/>
                  <a:pt x="669736" y="866489"/>
                  <a:pt x="662291" y="847877"/>
                </a:cubicBezTo>
                <a:cubicBezTo>
                  <a:pt x="606618" y="708693"/>
                  <a:pt x="672281" y="822520"/>
                  <a:pt x="581609" y="686512"/>
                </a:cubicBezTo>
                <a:lnTo>
                  <a:pt x="581609" y="686512"/>
                </a:lnTo>
                <a:cubicBezTo>
                  <a:pt x="565418" y="654130"/>
                  <a:pt x="525267" y="568268"/>
                  <a:pt x="500926" y="552041"/>
                </a:cubicBezTo>
                <a:lnTo>
                  <a:pt x="460585" y="525147"/>
                </a:lnTo>
                <a:cubicBezTo>
                  <a:pt x="442656" y="498253"/>
                  <a:pt x="433691" y="462394"/>
                  <a:pt x="406797" y="444465"/>
                </a:cubicBezTo>
                <a:cubicBezTo>
                  <a:pt x="362726" y="415085"/>
                  <a:pt x="366456" y="433732"/>
                  <a:pt x="366456" y="404124"/>
                </a:cubicBezTo>
                <a:cubicBezTo>
                  <a:pt x="353009" y="408606"/>
                  <a:pt x="329553" y="403820"/>
                  <a:pt x="326115" y="417571"/>
                </a:cubicBezTo>
                <a:cubicBezTo>
                  <a:pt x="322195" y="433250"/>
                  <a:pt x="345781" y="443457"/>
                  <a:pt x="353009" y="457912"/>
                </a:cubicBezTo>
                <a:cubicBezTo>
                  <a:pt x="359348" y="470590"/>
                  <a:pt x="359572" y="485862"/>
                  <a:pt x="366456" y="498253"/>
                </a:cubicBezTo>
                <a:cubicBezTo>
                  <a:pt x="382153" y="526508"/>
                  <a:pt x="402315" y="552042"/>
                  <a:pt x="420244" y="578936"/>
                </a:cubicBezTo>
                <a:cubicBezTo>
                  <a:pt x="476209" y="662885"/>
                  <a:pt x="424725" y="601345"/>
                  <a:pt x="460585" y="673065"/>
                </a:cubicBezTo>
                <a:cubicBezTo>
                  <a:pt x="467813" y="687520"/>
                  <a:pt x="479461" y="699374"/>
                  <a:pt x="487479" y="713406"/>
                </a:cubicBezTo>
                <a:cubicBezTo>
                  <a:pt x="530897" y="789387"/>
                  <a:pt x="493334" y="746155"/>
                  <a:pt x="541268" y="794088"/>
                </a:cubicBezTo>
                <a:cubicBezTo>
                  <a:pt x="545750" y="807535"/>
                  <a:pt x="547831" y="822039"/>
                  <a:pt x="554715" y="834430"/>
                </a:cubicBezTo>
                <a:cubicBezTo>
                  <a:pt x="570412" y="862685"/>
                  <a:pt x="608503" y="915112"/>
                  <a:pt x="608503" y="915112"/>
                </a:cubicBezTo>
                <a:cubicBezTo>
                  <a:pt x="612985" y="982347"/>
                  <a:pt x="614509" y="1049846"/>
                  <a:pt x="621950" y="1116818"/>
                </a:cubicBezTo>
                <a:cubicBezTo>
                  <a:pt x="623515" y="1130906"/>
                  <a:pt x="631503" y="1143530"/>
                  <a:pt x="635397" y="1157159"/>
                </a:cubicBezTo>
                <a:cubicBezTo>
                  <a:pt x="640474" y="1174929"/>
                  <a:pt x="646803" y="1192579"/>
                  <a:pt x="648844" y="1210947"/>
                </a:cubicBezTo>
                <a:cubicBezTo>
                  <a:pt x="651319" y="1233222"/>
                  <a:pt x="648844" y="1255771"/>
                  <a:pt x="648844" y="1278183"/>
                </a:cubicBezTo>
                <a:cubicBezTo>
                  <a:pt x="591150" y="1162793"/>
                  <a:pt x="652074" y="1279083"/>
                  <a:pt x="595056" y="1184053"/>
                </a:cubicBezTo>
                <a:cubicBezTo>
                  <a:pt x="576463" y="1153065"/>
                  <a:pt x="561838" y="1119636"/>
                  <a:pt x="541268" y="1089924"/>
                </a:cubicBezTo>
                <a:cubicBezTo>
                  <a:pt x="521341" y="1061140"/>
                  <a:pt x="493865" y="1038090"/>
                  <a:pt x="474032" y="1009241"/>
                </a:cubicBezTo>
                <a:cubicBezTo>
                  <a:pt x="444418" y="966166"/>
                  <a:pt x="421617" y="918742"/>
                  <a:pt x="393350" y="874771"/>
                </a:cubicBezTo>
                <a:cubicBezTo>
                  <a:pt x="381231" y="855919"/>
                  <a:pt x="366035" y="839220"/>
                  <a:pt x="353009" y="820983"/>
                </a:cubicBezTo>
                <a:cubicBezTo>
                  <a:pt x="343615" y="807832"/>
                  <a:pt x="336461" y="793057"/>
                  <a:pt x="326115" y="780641"/>
                </a:cubicBezTo>
                <a:cubicBezTo>
                  <a:pt x="313940" y="766032"/>
                  <a:pt x="298149" y="754739"/>
                  <a:pt x="285773" y="740300"/>
                </a:cubicBezTo>
                <a:cubicBezTo>
                  <a:pt x="271188" y="723284"/>
                  <a:pt x="262448" y="701097"/>
                  <a:pt x="245432" y="686512"/>
                </a:cubicBezTo>
                <a:cubicBezTo>
                  <a:pt x="230212" y="673466"/>
                  <a:pt x="210069" y="667514"/>
                  <a:pt x="191644" y="659618"/>
                </a:cubicBezTo>
                <a:cubicBezTo>
                  <a:pt x="164636" y="648043"/>
                  <a:pt x="124810" y="639548"/>
                  <a:pt x="97515" y="632724"/>
                </a:cubicBezTo>
                <a:cubicBezTo>
                  <a:pt x="79585" y="637206"/>
                  <a:pt x="49570" y="628638"/>
                  <a:pt x="43726" y="646171"/>
                </a:cubicBezTo>
                <a:cubicBezTo>
                  <a:pt x="38615" y="661503"/>
                  <a:pt x="70998" y="663559"/>
                  <a:pt x="84068" y="673065"/>
                </a:cubicBezTo>
                <a:cubicBezTo>
                  <a:pt x="120318" y="699429"/>
                  <a:pt x="155785" y="726853"/>
                  <a:pt x="191644" y="753747"/>
                </a:cubicBezTo>
                <a:cubicBezTo>
                  <a:pt x="209573" y="767194"/>
                  <a:pt x="229585" y="778240"/>
                  <a:pt x="245432" y="794088"/>
                </a:cubicBezTo>
                <a:cubicBezTo>
                  <a:pt x="258879" y="807535"/>
                  <a:pt x="271334" y="822054"/>
                  <a:pt x="285773" y="834430"/>
                </a:cubicBezTo>
                <a:cubicBezTo>
                  <a:pt x="302789" y="849016"/>
                  <a:pt x="322811" y="859881"/>
                  <a:pt x="339562" y="874771"/>
                </a:cubicBezTo>
                <a:cubicBezTo>
                  <a:pt x="428874" y="954158"/>
                  <a:pt x="415041" y="955746"/>
                  <a:pt x="487479" y="1076477"/>
                </a:cubicBezTo>
                <a:lnTo>
                  <a:pt x="487479" y="1076477"/>
                </a:lnTo>
                <a:cubicBezTo>
                  <a:pt x="520246" y="1109244"/>
                  <a:pt x="544013" y="1129208"/>
                  <a:pt x="568162" y="1170606"/>
                </a:cubicBezTo>
                <a:cubicBezTo>
                  <a:pt x="588363" y="1205236"/>
                  <a:pt x="601623" y="1243627"/>
                  <a:pt x="621950" y="1278183"/>
                </a:cubicBezTo>
                <a:cubicBezTo>
                  <a:pt x="646532" y="1319973"/>
                  <a:pt x="676414" y="1358422"/>
                  <a:pt x="702632" y="1399206"/>
                </a:cubicBezTo>
                <a:cubicBezTo>
                  <a:pt x="848568" y="1626217"/>
                  <a:pt x="668321" y="1354464"/>
                  <a:pt x="769868" y="1506783"/>
                </a:cubicBezTo>
                <a:cubicBezTo>
                  <a:pt x="792216" y="1573827"/>
                  <a:pt x="789464" y="1545526"/>
                  <a:pt x="742973" y="1506783"/>
                </a:cubicBezTo>
                <a:cubicBezTo>
                  <a:pt x="730557" y="1496437"/>
                  <a:pt x="716079" y="1488853"/>
                  <a:pt x="702632" y="1479888"/>
                </a:cubicBezTo>
                <a:cubicBezTo>
                  <a:pt x="693667" y="1461959"/>
                  <a:pt x="686857" y="1442779"/>
                  <a:pt x="675738" y="1426100"/>
                </a:cubicBezTo>
                <a:cubicBezTo>
                  <a:pt x="646666" y="1382491"/>
                  <a:pt x="593086" y="1325737"/>
                  <a:pt x="554715" y="1291630"/>
                </a:cubicBezTo>
                <a:cubicBezTo>
                  <a:pt x="537964" y="1276740"/>
                  <a:pt x="516774" y="1267136"/>
                  <a:pt x="500926" y="1251288"/>
                </a:cubicBezTo>
                <a:cubicBezTo>
                  <a:pt x="485079" y="1235441"/>
                  <a:pt x="477168" y="1212576"/>
                  <a:pt x="460585" y="1197500"/>
                </a:cubicBezTo>
                <a:cubicBezTo>
                  <a:pt x="362962" y="1108752"/>
                  <a:pt x="382563" y="1122729"/>
                  <a:pt x="285773" y="1103371"/>
                </a:cubicBezTo>
                <a:cubicBezTo>
                  <a:pt x="267844" y="1094406"/>
                  <a:pt x="250410" y="1084373"/>
                  <a:pt x="231985" y="1076477"/>
                </a:cubicBezTo>
                <a:cubicBezTo>
                  <a:pt x="218957" y="1070893"/>
                  <a:pt x="204916" y="1068007"/>
                  <a:pt x="191644" y="1063030"/>
                </a:cubicBezTo>
                <a:cubicBezTo>
                  <a:pt x="169043" y="1054555"/>
                  <a:pt x="147094" y="1044385"/>
                  <a:pt x="124409" y="1036136"/>
                </a:cubicBezTo>
                <a:cubicBezTo>
                  <a:pt x="34249" y="1003350"/>
                  <a:pt x="0" y="1001953"/>
                  <a:pt x="124409" y="1022688"/>
                </a:cubicBezTo>
                <a:cubicBezTo>
                  <a:pt x="233058" y="1066149"/>
                  <a:pt x="156290" y="1030085"/>
                  <a:pt x="272326" y="1103371"/>
                </a:cubicBezTo>
                <a:cubicBezTo>
                  <a:pt x="330175" y="1139907"/>
                  <a:pt x="398758" y="1162566"/>
                  <a:pt x="447138" y="1210947"/>
                </a:cubicBezTo>
                <a:cubicBezTo>
                  <a:pt x="469550" y="1233359"/>
                  <a:pt x="490814" y="1256980"/>
                  <a:pt x="514373" y="1278183"/>
                </a:cubicBezTo>
                <a:cubicBezTo>
                  <a:pt x="535706" y="1297383"/>
                  <a:pt x="561314" y="1311676"/>
                  <a:pt x="581609" y="1331971"/>
                </a:cubicBezTo>
                <a:cubicBezTo>
                  <a:pt x="601904" y="1352266"/>
                  <a:pt x="616197" y="1377873"/>
                  <a:pt x="635397" y="1399206"/>
                </a:cubicBezTo>
                <a:cubicBezTo>
                  <a:pt x="656600" y="1422765"/>
                  <a:pt x="681874" y="1442490"/>
                  <a:pt x="702632" y="1466441"/>
                </a:cubicBezTo>
                <a:cubicBezTo>
                  <a:pt x="740227" y="1509819"/>
                  <a:pt x="769619" y="1560322"/>
                  <a:pt x="810209" y="1600912"/>
                </a:cubicBezTo>
                <a:cubicBezTo>
                  <a:pt x="823656" y="1614359"/>
                  <a:pt x="839140" y="1626039"/>
                  <a:pt x="850550" y="1641253"/>
                </a:cubicBezTo>
                <a:cubicBezTo>
                  <a:pt x="944283" y="1766230"/>
                  <a:pt x="849675" y="1667270"/>
                  <a:pt x="917785" y="1735383"/>
                </a:cubicBezTo>
                <a:cubicBezTo>
                  <a:pt x="926750" y="1596430"/>
                  <a:pt x="934758" y="1457412"/>
                  <a:pt x="944679" y="1318524"/>
                </a:cubicBezTo>
                <a:cubicBezTo>
                  <a:pt x="948206" y="1269140"/>
                  <a:pt x="954014" y="1219944"/>
                  <a:pt x="958126" y="1170606"/>
                </a:cubicBezTo>
                <a:cubicBezTo>
                  <a:pt x="962979" y="1112365"/>
                  <a:pt x="964610" y="1053820"/>
                  <a:pt x="971573" y="995794"/>
                </a:cubicBezTo>
                <a:cubicBezTo>
                  <a:pt x="978070" y="941652"/>
                  <a:pt x="991415" y="888502"/>
                  <a:pt x="998468" y="834430"/>
                </a:cubicBezTo>
                <a:cubicBezTo>
                  <a:pt x="1045504" y="473830"/>
                  <a:pt x="977329" y="865844"/>
                  <a:pt x="1038809" y="578936"/>
                </a:cubicBezTo>
                <a:cubicBezTo>
                  <a:pt x="1044522" y="552276"/>
                  <a:pt x="1043634" y="524119"/>
                  <a:pt x="1052256" y="498253"/>
                </a:cubicBezTo>
                <a:cubicBezTo>
                  <a:pt x="1057367" y="482921"/>
                  <a:pt x="1071301" y="472040"/>
                  <a:pt x="1079150" y="457912"/>
                </a:cubicBezTo>
                <a:cubicBezTo>
                  <a:pt x="1170479" y="293519"/>
                  <a:pt x="1063540" y="461158"/>
                  <a:pt x="1173279" y="296547"/>
                </a:cubicBezTo>
                <a:cubicBezTo>
                  <a:pt x="1188175" y="274203"/>
                  <a:pt x="1230950" y="263877"/>
                  <a:pt x="1253962" y="256206"/>
                </a:cubicBezTo>
                <a:cubicBezTo>
                  <a:pt x="1269911" y="232282"/>
                  <a:pt x="1312683" y="186012"/>
                  <a:pt x="1240515" y="229312"/>
                </a:cubicBezTo>
                <a:cubicBezTo>
                  <a:pt x="1214431" y="244962"/>
                  <a:pt x="1205051" y="274557"/>
                  <a:pt x="1186726" y="296547"/>
                </a:cubicBezTo>
                <a:cubicBezTo>
                  <a:pt x="1174552" y="311156"/>
                  <a:pt x="1159832" y="323441"/>
                  <a:pt x="1146385" y="336888"/>
                </a:cubicBezTo>
                <a:lnTo>
                  <a:pt x="1065703" y="498253"/>
                </a:lnTo>
                <a:cubicBezTo>
                  <a:pt x="1049448" y="530763"/>
                  <a:pt x="1051735" y="557914"/>
                  <a:pt x="1038809" y="592383"/>
                </a:cubicBezTo>
                <a:cubicBezTo>
                  <a:pt x="1031771" y="611152"/>
                  <a:pt x="1020880" y="628242"/>
                  <a:pt x="1011915" y="646171"/>
                </a:cubicBezTo>
                <a:cubicBezTo>
                  <a:pt x="1007433" y="673065"/>
                  <a:pt x="1004383" y="700237"/>
                  <a:pt x="998468" y="726853"/>
                </a:cubicBezTo>
                <a:cubicBezTo>
                  <a:pt x="995393" y="740690"/>
                  <a:pt x="987025" y="753162"/>
                  <a:pt x="985020" y="767194"/>
                </a:cubicBezTo>
                <a:cubicBezTo>
                  <a:pt x="978018" y="816206"/>
                  <a:pt x="976055" y="865806"/>
                  <a:pt x="971573" y="915112"/>
                </a:cubicBezTo>
                <a:cubicBezTo>
                  <a:pt x="967091" y="1040618"/>
                  <a:pt x="965723" y="1166274"/>
                  <a:pt x="958126" y="1291630"/>
                </a:cubicBezTo>
                <a:cubicBezTo>
                  <a:pt x="956743" y="1314444"/>
                  <a:pt x="965122" y="1369086"/>
                  <a:pt x="944679" y="1358865"/>
                </a:cubicBezTo>
                <a:cubicBezTo>
                  <a:pt x="920292" y="1346672"/>
                  <a:pt x="935714" y="1305077"/>
                  <a:pt x="931232" y="1278183"/>
                </a:cubicBezTo>
                <a:cubicBezTo>
                  <a:pt x="912548" y="1016601"/>
                  <a:pt x="908929" y="1061404"/>
                  <a:pt x="931232" y="726853"/>
                </a:cubicBezTo>
                <a:cubicBezTo>
                  <a:pt x="932175" y="712710"/>
                  <a:pt x="941241" y="700263"/>
                  <a:pt x="944679" y="686512"/>
                </a:cubicBezTo>
                <a:cubicBezTo>
                  <a:pt x="950222" y="664339"/>
                  <a:pt x="954038" y="641764"/>
                  <a:pt x="958126" y="619277"/>
                </a:cubicBezTo>
                <a:cubicBezTo>
                  <a:pt x="963003" y="592451"/>
                  <a:pt x="966226" y="565330"/>
                  <a:pt x="971573" y="538594"/>
                </a:cubicBezTo>
                <a:cubicBezTo>
                  <a:pt x="981735" y="487785"/>
                  <a:pt x="994762" y="455582"/>
                  <a:pt x="1011915" y="404124"/>
                </a:cubicBezTo>
                <a:cubicBezTo>
                  <a:pt x="1019143" y="382441"/>
                  <a:pt x="1020404" y="359200"/>
                  <a:pt x="1025362" y="336888"/>
                </a:cubicBezTo>
                <a:cubicBezTo>
                  <a:pt x="1029371" y="318847"/>
                  <a:pt x="1033732" y="300870"/>
                  <a:pt x="1038809" y="283100"/>
                </a:cubicBezTo>
                <a:cubicBezTo>
                  <a:pt x="1042703" y="269471"/>
                  <a:pt x="1064934" y="249098"/>
                  <a:pt x="1052256" y="242759"/>
                </a:cubicBezTo>
                <a:cubicBezTo>
                  <a:pt x="1037801" y="235531"/>
                  <a:pt x="1025362" y="260688"/>
                  <a:pt x="1011915" y="269653"/>
                </a:cubicBezTo>
                <a:cubicBezTo>
                  <a:pt x="979674" y="366376"/>
                  <a:pt x="1018791" y="245589"/>
                  <a:pt x="985020" y="363783"/>
                </a:cubicBezTo>
                <a:cubicBezTo>
                  <a:pt x="981126" y="377412"/>
                  <a:pt x="976055" y="390677"/>
                  <a:pt x="971573" y="404124"/>
                </a:cubicBezTo>
                <a:cubicBezTo>
                  <a:pt x="967091" y="435500"/>
                  <a:pt x="963796" y="467069"/>
                  <a:pt x="958126" y="498253"/>
                </a:cubicBezTo>
                <a:cubicBezTo>
                  <a:pt x="928841" y="659321"/>
                  <a:pt x="960034" y="462774"/>
                  <a:pt x="931232" y="592383"/>
                </a:cubicBezTo>
                <a:cubicBezTo>
                  <a:pt x="912655" y="675982"/>
                  <a:pt x="916739" y="714530"/>
                  <a:pt x="904338" y="807536"/>
                </a:cubicBezTo>
                <a:cubicBezTo>
                  <a:pt x="901317" y="830191"/>
                  <a:pt x="895373" y="852359"/>
                  <a:pt x="890891" y="874771"/>
                </a:cubicBezTo>
                <a:cubicBezTo>
                  <a:pt x="881926" y="982347"/>
                  <a:pt x="960550" y="1149224"/>
                  <a:pt x="863997" y="1197500"/>
                </a:cubicBezTo>
                <a:cubicBezTo>
                  <a:pt x="775432" y="1241782"/>
                  <a:pt x="849385" y="999919"/>
                  <a:pt x="837103" y="901665"/>
                </a:cubicBezTo>
                <a:cubicBezTo>
                  <a:pt x="816961" y="740530"/>
                  <a:pt x="826657" y="830101"/>
                  <a:pt x="810209" y="632724"/>
                </a:cubicBezTo>
                <a:cubicBezTo>
                  <a:pt x="805727" y="426536"/>
                  <a:pt x="806344" y="220173"/>
                  <a:pt x="796762" y="14159"/>
                </a:cubicBezTo>
                <a:cubicBezTo>
                  <a:pt x="796103" y="0"/>
                  <a:pt x="789654" y="41822"/>
                  <a:pt x="783315" y="54500"/>
                </a:cubicBezTo>
                <a:cubicBezTo>
                  <a:pt x="776087" y="68955"/>
                  <a:pt x="765385" y="81394"/>
                  <a:pt x="756420" y="94841"/>
                </a:cubicBezTo>
                <a:cubicBezTo>
                  <a:pt x="688168" y="299598"/>
                  <a:pt x="729594" y="144056"/>
                  <a:pt x="742973" y="565488"/>
                </a:cubicBezTo>
                <a:cubicBezTo>
                  <a:pt x="758618" y="1058323"/>
                  <a:pt x="731103" y="870798"/>
                  <a:pt x="769868" y="1103371"/>
                </a:cubicBezTo>
                <a:cubicBezTo>
                  <a:pt x="775233" y="1135559"/>
                  <a:pt x="751938" y="1040618"/>
                  <a:pt x="742973" y="1009241"/>
                </a:cubicBezTo>
                <a:cubicBezTo>
                  <a:pt x="738491" y="977865"/>
                  <a:pt x="733715" y="946529"/>
                  <a:pt x="729526" y="915112"/>
                </a:cubicBezTo>
                <a:cubicBezTo>
                  <a:pt x="719611" y="840747"/>
                  <a:pt x="716804" y="797713"/>
                  <a:pt x="702632" y="726853"/>
                </a:cubicBezTo>
                <a:cubicBezTo>
                  <a:pt x="677479" y="601087"/>
                  <a:pt x="701371" y="735256"/>
                  <a:pt x="675738" y="632724"/>
                </a:cubicBezTo>
                <a:cubicBezTo>
                  <a:pt x="670195" y="610551"/>
                  <a:pt x="665766" y="588078"/>
                  <a:pt x="662291" y="565488"/>
                </a:cubicBezTo>
                <a:cubicBezTo>
                  <a:pt x="650333" y="487759"/>
                  <a:pt x="646876" y="398220"/>
                  <a:pt x="621950" y="323441"/>
                </a:cubicBezTo>
                <a:cubicBezTo>
                  <a:pt x="612985" y="296547"/>
                  <a:pt x="600616" y="270557"/>
                  <a:pt x="595056" y="242759"/>
                </a:cubicBezTo>
                <a:cubicBezTo>
                  <a:pt x="590574" y="220347"/>
                  <a:pt x="585697" y="198011"/>
                  <a:pt x="581609" y="175524"/>
                </a:cubicBezTo>
                <a:cubicBezTo>
                  <a:pt x="576732" y="148698"/>
                  <a:pt x="573509" y="121577"/>
                  <a:pt x="568162" y="94841"/>
                </a:cubicBezTo>
                <a:cubicBezTo>
                  <a:pt x="564538" y="76719"/>
                  <a:pt x="562980" y="57583"/>
                  <a:pt x="554715" y="41053"/>
                </a:cubicBezTo>
                <a:cubicBezTo>
                  <a:pt x="549045" y="29713"/>
                  <a:pt x="536785" y="23124"/>
                  <a:pt x="527820" y="14159"/>
                </a:cubicBezTo>
                <a:cubicBezTo>
                  <a:pt x="523338" y="27606"/>
                  <a:pt x="514373" y="40326"/>
                  <a:pt x="514373" y="54500"/>
                </a:cubicBezTo>
                <a:cubicBezTo>
                  <a:pt x="514373" y="204838"/>
                  <a:pt x="520226" y="131701"/>
                  <a:pt x="541268" y="215865"/>
                </a:cubicBezTo>
                <a:cubicBezTo>
                  <a:pt x="546811" y="238038"/>
                  <a:pt x="549757" y="260789"/>
                  <a:pt x="554715" y="283100"/>
                </a:cubicBezTo>
                <a:cubicBezTo>
                  <a:pt x="558724" y="301141"/>
                  <a:pt x="564355" y="318803"/>
                  <a:pt x="568162" y="336888"/>
                </a:cubicBezTo>
                <a:cubicBezTo>
                  <a:pt x="631616" y="638296"/>
                  <a:pt x="583321" y="437866"/>
                  <a:pt x="635397" y="646171"/>
                </a:cubicBezTo>
                <a:cubicBezTo>
                  <a:pt x="638835" y="659922"/>
                  <a:pt x="644362" y="673065"/>
                  <a:pt x="648844" y="686512"/>
                </a:cubicBezTo>
                <a:cubicBezTo>
                  <a:pt x="650621" y="704277"/>
                  <a:pt x="666351" y="880691"/>
                  <a:pt x="675738" y="915112"/>
                </a:cubicBezTo>
                <a:cubicBezTo>
                  <a:pt x="681012" y="934451"/>
                  <a:pt x="693667" y="950971"/>
                  <a:pt x="702632" y="968900"/>
                </a:cubicBezTo>
                <a:cubicBezTo>
                  <a:pt x="738619" y="1148838"/>
                  <a:pt x="689704" y="948633"/>
                  <a:pt x="742973" y="1076477"/>
                </a:cubicBezTo>
                <a:cubicBezTo>
                  <a:pt x="759328" y="1115729"/>
                  <a:pt x="774976" y="1155802"/>
                  <a:pt x="783315" y="1197500"/>
                </a:cubicBezTo>
                <a:cubicBezTo>
                  <a:pt x="787797" y="1219912"/>
                  <a:pt x="789534" y="1243053"/>
                  <a:pt x="796762" y="1264736"/>
                </a:cubicBezTo>
                <a:cubicBezTo>
                  <a:pt x="803101" y="1283753"/>
                  <a:pt x="814691" y="1300595"/>
                  <a:pt x="823656" y="1318524"/>
                </a:cubicBezTo>
                <a:cubicBezTo>
                  <a:pt x="828138" y="1399206"/>
                  <a:pt x="829787" y="1480096"/>
                  <a:pt x="837103" y="1560571"/>
                </a:cubicBezTo>
                <a:cubicBezTo>
                  <a:pt x="838776" y="1578976"/>
                  <a:pt x="843270" y="1597372"/>
                  <a:pt x="850550" y="1614359"/>
                </a:cubicBezTo>
                <a:cubicBezTo>
                  <a:pt x="882417" y="1688715"/>
                  <a:pt x="877444" y="1623808"/>
                  <a:pt x="877444" y="1681594"/>
                </a:cubicBezTo>
                <a:cubicBezTo>
                  <a:pt x="908820" y="1636771"/>
                  <a:pt x="957572" y="1600016"/>
                  <a:pt x="971573" y="1547124"/>
                </a:cubicBezTo>
                <a:cubicBezTo>
                  <a:pt x="999197" y="1442769"/>
                  <a:pt x="987726" y="1331808"/>
                  <a:pt x="998468" y="1224394"/>
                </a:cubicBezTo>
                <a:cubicBezTo>
                  <a:pt x="1001181" y="1197264"/>
                  <a:pt x="1002958" y="1169464"/>
                  <a:pt x="1011915" y="1143712"/>
                </a:cubicBezTo>
                <a:cubicBezTo>
                  <a:pt x="1110356" y="860692"/>
                  <a:pt x="1071794" y="998531"/>
                  <a:pt x="1146385" y="834430"/>
                </a:cubicBezTo>
                <a:cubicBezTo>
                  <a:pt x="1184294" y="751029"/>
                  <a:pt x="1156297" y="782193"/>
                  <a:pt x="1213620" y="713406"/>
                </a:cubicBezTo>
                <a:cubicBezTo>
                  <a:pt x="1221736" y="703666"/>
                  <a:pt x="1229643" y="693035"/>
                  <a:pt x="1240515" y="686512"/>
                </a:cubicBezTo>
                <a:cubicBezTo>
                  <a:pt x="1252669" y="679219"/>
                  <a:pt x="1267409" y="677547"/>
                  <a:pt x="1280856" y="673065"/>
                </a:cubicBezTo>
                <a:cubicBezTo>
                  <a:pt x="1294303" y="664100"/>
                  <a:pt x="1321197" y="662332"/>
                  <a:pt x="1321197" y="646171"/>
                </a:cubicBezTo>
                <a:cubicBezTo>
                  <a:pt x="1321197" y="631997"/>
                  <a:pt x="1290879" y="649595"/>
                  <a:pt x="1280856" y="659618"/>
                </a:cubicBezTo>
                <a:cubicBezTo>
                  <a:pt x="1270833" y="669641"/>
                  <a:pt x="1272993" y="686931"/>
                  <a:pt x="1267409" y="699959"/>
                </a:cubicBezTo>
                <a:cubicBezTo>
                  <a:pt x="1248117" y="744973"/>
                  <a:pt x="1225676" y="778479"/>
                  <a:pt x="1200173" y="820983"/>
                </a:cubicBezTo>
                <a:cubicBezTo>
                  <a:pt x="1195691" y="847877"/>
                  <a:pt x="1192439" y="875005"/>
                  <a:pt x="1186726" y="901665"/>
                </a:cubicBezTo>
                <a:cubicBezTo>
                  <a:pt x="1178981" y="937807"/>
                  <a:pt x="1168797" y="973382"/>
                  <a:pt x="1159832" y="1009241"/>
                </a:cubicBezTo>
                <a:lnTo>
                  <a:pt x="1132938" y="1116818"/>
                </a:lnTo>
                <a:cubicBezTo>
                  <a:pt x="1125251" y="1147567"/>
                  <a:pt x="1124702" y="1179683"/>
                  <a:pt x="1119491" y="1210947"/>
                </a:cubicBezTo>
                <a:cubicBezTo>
                  <a:pt x="1115734" y="1233492"/>
                  <a:pt x="1110526" y="1255771"/>
                  <a:pt x="1106044" y="1278183"/>
                </a:cubicBezTo>
                <a:cubicBezTo>
                  <a:pt x="1101562" y="1327489"/>
                  <a:pt x="1101201" y="1377344"/>
                  <a:pt x="1092597" y="1426100"/>
                </a:cubicBezTo>
                <a:cubicBezTo>
                  <a:pt x="1087670" y="1454018"/>
                  <a:pt x="1072579" y="1479280"/>
                  <a:pt x="1065703" y="1506783"/>
                </a:cubicBezTo>
                <a:cubicBezTo>
                  <a:pt x="1056052" y="1545388"/>
                  <a:pt x="1041731" y="1608515"/>
                  <a:pt x="1025362" y="1641253"/>
                </a:cubicBezTo>
                <a:cubicBezTo>
                  <a:pt x="1016397" y="1659182"/>
                  <a:pt x="1005664" y="1676332"/>
                  <a:pt x="998468" y="1695041"/>
                </a:cubicBezTo>
                <a:cubicBezTo>
                  <a:pt x="965477" y="1780818"/>
                  <a:pt x="962705" y="1797750"/>
                  <a:pt x="944679" y="1869853"/>
                </a:cubicBezTo>
                <a:cubicBezTo>
                  <a:pt x="854220" y="1688935"/>
                  <a:pt x="982537" y="1957363"/>
                  <a:pt x="904338" y="1748830"/>
                </a:cubicBezTo>
                <a:cubicBezTo>
                  <a:pt x="898663" y="1733697"/>
                  <a:pt x="884672" y="1722943"/>
                  <a:pt x="877444" y="1708488"/>
                </a:cubicBezTo>
                <a:cubicBezTo>
                  <a:pt x="866649" y="1686898"/>
                  <a:pt x="858183" y="1664152"/>
                  <a:pt x="850550" y="1641253"/>
                </a:cubicBezTo>
                <a:cubicBezTo>
                  <a:pt x="844706" y="1623720"/>
                  <a:pt x="842180" y="1605235"/>
                  <a:pt x="837103" y="1587465"/>
                </a:cubicBezTo>
                <a:cubicBezTo>
                  <a:pt x="833209" y="1573836"/>
                  <a:pt x="827550" y="1560753"/>
                  <a:pt x="823656" y="1547124"/>
                </a:cubicBezTo>
                <a:cubicBezTo>
                  <a:pt x="818579" y="1529354"/>
                  <a:pt x="819717" y="1509184"/>
                  <a:pt x="810209" y="1493336"/>
                </a:cubicBezTo>
                <a:cubicBezTo>
                  <a:pt x="805052" y="1484741"/>
                  <a:pt x="792280" y="1484371"/>
                  <a:pt x="783315" y="1479888"/>
                </a:cubicBezTo>
                <a:lnTo>
                  <a:pt x="863997" y="1345418"/>
                </a:lnTo>
                <a:lnTo>
                  <a:pt x="863997" y="1345418"/>
                </a:lnTo>
              </a:path>
            </a:pathLst>
          </a:custGeom>
          <a:solidFill>
            <a:schemeClr val="bg2">
              <a:lumMod val="50000"/>
            </a:schemeClr>
          </a:solidFill>
          <a:ln>
            <a:noFill/>
          </a:ln>
        </p:spPr>
        <p:style>
          <a:lnRef idx="1">
            <a:schemeClr val="accent1"/>
          </a:lnRef>
          <a:fillRef idx="0">
            <a:schemeClr val="accent1"/>
          </a:fillRef>
          <a:effectRef idx="0">
            <a:schemeClr val="accent1"/>
          </a:effectRef>
          <a:fontRef idx="minor">
            <a:schemeClr val="tx1"/>
          </a:fontRef>
        </p:style>
        <p:txBody>
          <a:bodyPr lIns="128016" tIns="64008" rIns="128016" bIns="64008" anchor="ctr"/>
          <a:lstStyle/>
          <a:p>
            <a:pPr algn="ctr" fontAlgn="auto">
              <a:spcBef>
                <a:spcPts val="0"/>
              </a:spcBef>
              <a:spcAft>
                <a:spcPts val="0"/>
              </a:spcAft>
              <a:buClr>
                <a:schemeClr val="tx1"/>
              </a:buClr>
              <a:buSzPct val="75000"/>
              <a:buFont typeface="Wingdings" pitchFamily="2" charset="2"/>
              <a:buNone/>
              <a:defRPr/>
            </a:pPr>
            <a:endParaRPr lang="en-US" sz="1600" b="1">
              <a:cs typeface="Arial" pitchFamily="34" charset="0"/>
            </a:endParaRPr>
          </a:p>
        </p:txBody>
      </p:sp>
      <p:sp>
        <p:nvSpPr>
          <p:cNvPr id="126" name="Up Arrow 125"/>
          <p:cNvSpPr/>
          <p:nvPr/>
        </p:nvSpPr>
        <p:spPr>
          <a:xfrm>
            <a:off x="5422900" y="2144713"/>
            <a:ext cx="444500" cy="522287"/>
          </a:xfrm>
          <a:prstGeom prst="upArrow">
            <a:avLst/>
          </a:prstGeom>
          <a:solidFill>
            <a:srgbClr val="A4615A"/>
          </a:solidFill>
          <a:ln>
            <a:noFill/>
          </a:ln>
        </p:spPr>
        <p:style>
          <a:lnRef idx="2">
            <a:schemeClr val="accent1">
              <a:shade val="50000"/>
            </a:schemeClr>
          </a:lnRef>
          <a:fillRef idx="1">
            <a:schemeClr val="accent1"/>
          </a:fillRef>
          <a:effectRef idx="0">
            <a:schemeClr val="accent1"/>
          </a:effectRef>
          <a:fontRef idx="minor">
            <a:schemeClr val="lt1"/>
          </a:fontRef>
        </p:style>
        <p:txBody>
          <a:bodyPr lIns="127989" tIns="63995" rIns="127989" bIns="63995" anchor="ctr"/>
          <a:lstStyle/>
          <a:p>
            <a:pPr algn="ctr">
              <a:spcBef>
                <a:spcPct val="20000"/>
              </a:spcBef>
              <a:buClr>
                <a:schemeClr val="tx1"/>
              </a:buClr>
              <a:buSzPct val="75000"/>
              <a:buFont typeface="Wingdings" pitchFamily="2" charset="2"/>
              <a:buNone/>
              <a:defRPr/>
            </a:pPr>
            <a:endParaRPr lang="en-US" sz="1600" b="1">
              <a:solidFill>
                <a:schemeClr val="tx1"/>
              </a:solidFill>
              <a:cs typeface="Arial" pitchFamily="34" charset="0"/>
            </a:endParaRPr>
          </a:p>
        </p:txBody>
      </p:sp>
      <p:sp>
        <p:nvSpPr>
          <p:cNvPr id="128" name="Up Arrow 127"/>
          <p:cNvSpPr/>
          <p:nvPr/>
        </p:nvSpPr>
        <p:spPr>
          <a:xfrm rot="1788732">
            <a:off x="7054850" y="3625850"/>
            <a:ext cx="319088" cy="517525"/>
          </a:xfrm>
          <a:prstGeom prst="upArrow">
            <a:avLst/>
          </a:prstGeom>
          <a:solidFill>
            <a:srgbClr val="A4615A"/>
          </a:solidFill>
          <a:ln>
            <a:noFill/>
          </a:ln>
        </p:spPr>
        <p:style>
          <a:lnRef idx="2">
            <a:schemeClr val="accent1">
              <a:shade val="50000"/>
            </a:schemeClr>
          </a:lnRef>
          <a:fillRef idx="1">
            <a:schemeClr val="accent1"/>
          </a:fillRef>
          <a:effectRef idx="0">
            <a:schemeClr val="accent1"/>
          </a:effectRef>
          <a:fontRef idx="minor">
            <a:schemeClr val="lt1"/>
          </a:fontRef>
        </p:style>
        <p:txBody>
          <a:bodyPr lIns="127989" tIns="63995" rIns="127989" bIns="63995" anchor="ctr"/>
          <a:lstStyle/>
          <a:p>
            <a:pPr algn="ctr">
              <a:spcBef>
                <a:spcPct val="20000"/>
              </a:spcBef>
              <a:buClr>
                <a:schemeClr val="tx1"/>
              </a:buClr>
              <a:buSzPct val="75000"/>
              <a:buFont typeface="Wingdings" pitchFamily="2" charset="2"/>
              <a:buNone/>
              <a:defRPr/>
            </a:pPr>
            <a:endParaRPr lang="en-US" sz="1600" b="1">
              <a:solidFill>
                <a:schemeClr val="tx1"/>
              </a:solidFill>
              <a:cs typeface="Arial" pitchFamily="34" charset="0"/>
            </a:endParaRPr>
          </a:p>
        </p:txBody>
      </p:sp>
      <p:sp>
        <p:nvSpPr>
          <p:cNvPr id="131" name="Up Arrow 130"/>
          <p:cNvSpPr/>
          <p:nvPr/>
        </p:nvSpPr>
        <p:spPr>
          <a:xfrm>
            <a:off x="7696200" y="3971925"/>
            <a:ext cx="236538" cy="487363"/>
          </a:xfrm>
          <a:prstGeom prst="upArrow">
            <a:avLst/>
          </a:prstGeom>
          <a:solidFill>
            <a:srgbClr val="A4615A"/>
          </a:solidFill>
          <a:ln>
            <a:noFill/>
          </a:ln>
        </p:spPr>
        <p:style>
          <a:lnRef idx="2">
            <a:schemeClr val="accent1">
              <a:shade val="50000"/>
            </a:schemeClr>
          </a:lnRef>
          <a:fillRef idx="1">
            <a:schemeClr val="accent1"/>
          </a:fillRef>
          <a:effectRef idx="0">
            <a:schemeClr val="accent1"/>
          </a:effectRef>
          <a:fontRef idx="minor">
            <a:schemeClr val="lt1"/>
          </a:fontRef>
        </p:style>
        <p:txBody>
          <a:bodyPr lIns="127989" tIns="63995" rIns="127989" bIns="63995" anchor="ctr"/>
          <a:lstStyle/>
          <a:p>
            <a:pPr algn="ctr">
              <a:spcBef>
                <a:spcPct val="20000"/>
              </a:spcBef>
              <a:buClr>
                <a:schemeClr val="tx1"/>
              </a:buClr>
              <a:buSzPct val="75000"/>
              <a:buFont typeface="Wingdings" pitchFamily="2" charset="2"/>
              <a:buNone/>
              <a:defRPr/>
            </a:pPr>
            <a:endParaRPr lang="en-US" sz="1600" b="1">
              <a:solidFill>
                <a:schemeClr val="tx1"/>
              </a:solidFill>
              <a:cs typeface="Arial" pitchFamily="34" charset="0"/>
            </a:endParaRPr>
          </a:p>
        </p:txBody>
      </p:sp>
      <p:sp>
        <p:nvSpPr>
          <p:cNvPr id="132" name="Rectangle 131"/>
          <p:cNvSpPr/>
          <p:nvPr/>
        </p:nvSpPr>
        <p:spPr>
          <a:xfrm>
            <a:off x="1981200" y="3733800"/>
            <a:ext cx="2795588" cy="879475"/>
          </a:xfrm>
          <a:prstGeom prst="rect">
            <a:avLst/>
          </a:prstGeom>
          <a:noFill/>
        </p:spPr>
        <p:txBody>
          <a:bodyPr>
            <a:spAutoFit/>
          </a:bodyPr>
          <a:lstStyle/>
          <a:p>
            <a:pPr>
              <a:spcBef>
                <a:spcPct val="20000"/>
              </a:spcBef>
              <a:buClr>
                <a:schemeClr val="tx1"/>
              </a:buClr>
              <a:buSzPct val="75000"/>
              <a:buFont typeface="Wingdings" pitchFamily="2" charset="2"/>
              <a:buNone/>
              <a:defRPr/>
            </a:pPr>
            <a:r>
              <a:rPr lang="en-US" sz="1600" b="1" dirty="0">
                <a:solidFill>
                  <a:srgbClr val="000000"/>
                </a:solidFill>
                <a:latin typeface="+mn-lt"/>
              </a:rPr>
              <a:t>Flooded organic matter </a:t>
            </a:r>
          </a:p>
          <a:p>
            <a:pPr>
              <a:spcBef>
                <a:spcPct val="20000"/>
              </a:spcBef>
              <a:buClr>
                <a:schemeClr val="tx1"/>
              </a:buClr>
              <a:buSzPct val="75000"/>
              <a:buFont typeface="Wingdings" pitchFamily="2" charset="2"/>
              <a:buNone/>
              <a:defRPr/>
            </a:pPr>
            <a:r>
              <a:rPr lang="en-US" sz="1600" b="1" dirty="0">
                <a:solidFill>
                  <a:srgbClr val="000000"/>
                </a:solidFill>
                <a:latin typeface="+mn-lt"/>
              </a:rPr>
              <a:t>(soils, vegetal biomass, tree trunks)</a:t>
            </a:r>
          </a:p>
        </p:txBody>
      </p:sp>
      <p:grpSp>
        <p:nvGrpSpPr>
          <p:cNvPr id="2" name="Group 19"/>
          <p:cNvGrpSpPr>
            <a:grpSpLocks/>
          </p:cNvGrpSpPr>
          <p:nvPr/>
        </p:nvGrpSpPr>
        <p:grpSpPr bwMode="auto">
          <a:xfrm>
            <a:off x="3352800" y="3200400"/>
            <a:ext cx="3136900" cy="334963"/>
            <a:chOff x="1292" y="2102"/>
            <a:chExt cx="1574" cy="211"/>
          </a:xfrm>
        </p:grpSpPr>
        <p:sp>
          <p:nvSpPr>
            <p:cNvPr id="140" name="Line 20"/>
            <p:cNvSpPr>
              <a:spLocks noChangeShapeType="1"/>
            </p:cNvSpPr>
            <p:nvPr/>
          </p:nvSpPr>
          <p:spPr bwMode="auto">
            <a:xfrm>
              <a:off x="1292" y="2235"/>
              <a:ext cx="1574" cy="11"/>
            </a:xfrm>
            <a:prstGeom prst="line">
              <a:avLst/>
            </a:prstGeom>
            <a:noFill/>
            <a:ln w="19050">
              <a:solidFill>
                <a:schemeClr val="tx1"/>
              </a:solidFill>
              <a:prstDash val="dash"/>
              <a:round/>
              <a:headEnd/>
              <a:tailEnd/>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endParaRPr>
            </a:p>
          </p:txBody>
        </p:sp>
        <p:sp>
          <p:nvSpPr>
            <p:cNvPr id="141" name="Text Box 21"/>
            <p:cNvSpPr txBox="1">
              <a:spLocks noChangeArrowheads="1"/>
            </p:cNvSpPr>
            <p:nvPr/>
          </p:nvSpPr>
          <p:spPr bwMode="auto">
            <a:xfrm>
              <a:off x="1827" y="2102"/>
              <a:ext cx="650" cy="211"/>
            </a:xfrm>
            <a:prstGeom prst="rect">
              <a:avLst/>
            </a:prstGeom>
            <a:noFill/>
            <a:ln w="9525">
              <a:noFill/>
              <a:miter lim="800000"/>
              <a:headEnd/>
              <a:tailEnd/>
            </a:ln>
          </p:spPr>
          <p:txBody>
            <a:bodyPr wrap="none" lIns="87272" tIns="43637" rIns="87272" bIns="43637">
              <a:spAutoFit/>
            </a:bodyPr>
            <a:lstStyle/>
            <a:p>
              <a:pPr defTabSz="873125">
                <a:spcBef>
                  <a:spcPct val="20000"/>
                </a:spcBef>
                <a:buClr>
                  <a:schemeClr val="tx1"/>
                </a:buClr>
                <a:buSzPct val="75000"/>
                <a:buFont typeface="Wingdings" pitchFamily="2" charset="2"/>
                <a:buNone/>
                <a:defRPr/>
              </a:pPr>
              <a:r>
                <a:rPr lang="en-US" sz="1600" b="1" dirty="0" err="1">
                  <a:solidFill>
                    <a:schemeClr val="tx1"/>
                  </a:solidFill>
                  <a:latin typeface="+mn-lt"/>
                </a:rPr>
                <a:t>Oxycline</a:t>
              </a:r>
              <a:endParaRPr lang="en-US" sz="1600" b="1" dirty="0">
                <a:solidFill>
                  <a:schemeClr val="tx1"/>
                </a:solidFill>
                <a:latin typeface="+mn-lt"/>
              </a:endParaRPr>
            </a:p>
          </p:txBody>
        </p:sp>
      </p:grpSp>
      <p:sp>
        <p:nvSpPr>
          <p:cNvPr id="142" name="Text Box 23"/>
          <p:cNvSpPr txBox="1">
            <a:spLocks noChangeArrowheads="1"/>
          </p:cNvSpPr>
          <p:nvPr/>
        </p:nvSpPr>
        <p:spPr bwMode="auto">
          <a:xfrm>
            <a:off x="5257800" y="2895600"/>
            <a:ext cx="744538" cy="334963"/>
          </a:xfrm>
          <a:prstGeom prst="rect">
            <a:avLst/>
          </a:prstGeom>
          <a:noFill/>
          <a:ln w="9525">
            <a:noFill/>
            <a:miter lim="800000"/>
            <a:headEnd/>
            <a:tailEnd/>
          </a:ln>
        </p:spPr>
        <p:txBody>
          <a:bodyPr wrap="none" lIns="87272" tIns="43637" rIns="87272" bIns="43637">
            <a:spAutoFit/>
          </a:bodyPr>
          <a:lstStyle/>
          <a:p>
            <a:pPr defTabSz="873125">
              <a:spcBef>
                <a:spcPct val="20000"/>
              </a:spcBef>
              <a:buClr>
                <a:schemeClr val="tx1"/>
              </a:buClr>
              <a:buSzPct val="75000"/>
              <a:buFont typeface="Wingdings" pitchFamily="2" charset="2"/>
              <a:buNone/>
              <a:defRPr/>
            </a:pPr>
            <a:r>
              <a:rPr lang="en-US" sz="1600" b="1" dirty="0" err="1">
                <a:solidFill>
                  <a:schemeClr val="tx1"/>
                </a:solidFill>
                <a:latin typeface="+mn-lt"/>
              </a:rPr>
              <a:t>Phyto</a:t>
            </a:r>
            <a:endParaRPr lang="en-US" sz="1600" b="1" dirty="0">
              <a:solidFill>
                <a:schemeClr val="tx1"/>
              </a:solidFill>
              <a:latin typeface="+mn-lt"/>
            </a:endParaRPr>
          </a:p>
        </p:txBody>
      </p:sp>
      <p:sp>
        <p:nvSpPr>
          <p:cNvPr id="143" name="Freeform 24"/>
          <p:cNvSpPr>
            <a:spLocks/>
          </p:cNvSpPr>
          <p:nvPr/>
        </p:nvSpPr>
        <p:spPr bwMode="auto">
          <a:xfrm>
            <a:off x="5943600" y="3124200"/>
            <a:ext cx="46038" cy="609600"/>
          </a:xfrm>
          <a:custGeom>
            <a:avLst/>
            <a:gdLst>
              <a:gd name="T0" fmla="*/ 0 w 150"/>
              <a:gd name="T1" fmla="*/ 0 h 1104"/>
              <a:gd name="T2" fmla="*/ 120 w 150"/>
              <a:gd name="T3" fmla="*/ 120 h 1104"/>
              <a:gd name="T4" fmla="*/ 18 w 150"/>
              <a:gd name="T5" fmla="*/ 240 h 1104"/>
              <a:gd name="T6" fmla="*/ 110 w 150"/>
              <a:gd name="T7" fmla="*/ 364 h 1104"/>
              <a:gd name="T8" fmla="*/ 24 w 150"/>
              <a:gd name="T9" fmla="*/ 494 h 1104"/>
              <a:gd name="T10" fmla="*/ 138 w 150"/>
              <a:gd name="T11" fmla="*/ 696 h 1104"/>
              <a:gd name="T12" fmla="*/ 96 w 150"/>
              <a:gd name="T13" fmla="*/ 786 h 1104"/>
              <a:gd name="T14" fmla="*/ 114 w 150"/>
              <a:gd name="T15" fmla="*/ 1104 h 1104"/>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104"/>
              <a:gd name="T26" fmla="*/ 150 w 150"/>
              <a:gd name="T27" fmla="*/ 1104 h 1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104">
                <a:moveTo>
                  <a:pt x="0" y="0"/>
                </a:moveTo>
                <a:cubicBezTo>
                  <a:pt x="20" y="20"/>
                  <a:pt x="117" y="80"/>
                  <a:pt x="120" y="120"/>
                </a:cubicBezTo>
                <a:cubicBezTo>
                  <a:pt x="123" y="160"/>
                  <a:pt x="20" y="199"/>
                  <a:pt x="18" y="240"/>
                </a:cubicBezTo>
                <a:cubicBezTo>
                  <a:pt x="16" y="281"/>
                  <a:pt x="109" y="322"/>
                  <a:pt x="110" y="364"/>
                </a:cubicBezTo>
                <a:cubicBezTo>
                  <a:pt x="111" y="406"/>
                  <a:pt x="19" y="439"/>
                  <a:pt x="24" y="494"/>
                </a:cubicBezTo>
                <a:cubicBezTo>
                  <a:pt x="29" y="549"/>
                  <a:pt x="126" y="648"/>
                  <a:pt x="138" y="696"/>
                </a:cubicBezTo>
                <a:cubicBezTo>
                  <a:pt x="150" y="744"/>
                  <a:pt x="100" y="718"/>
                  <a:pt x="96" y="786"/>
                </a:cubicBezTo>
                <a:cubicBezTo>
                  <a:pt x="92" y="854"/>
                  <a:pt x="110" y="1038"/>
                  <a:pt x="114" y="1104"/>
                </a:cubicBezTo>
              </a:path>
            </a:pathLst>
          </a:custGeom>
          <a:noFill/>
          <a:ln w="19050">
            <a:solidFill>
              <a:srgbClr val="339966"/>
            </a:solidFill>
            <a:round/>
            <a:headEnd/>
            <a:tailEnd type="arrow" w="lg" len="lg"/>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endParaRPr>
          </a:p>
        </p:txBody>
      </p:sp>
      <p:sp>
        <p:nvSpPr>
          <p:cNvPr id="144" name="Freeform 62"/>
          <p:cNvSpPr>
            <a:spLocks/>
          </p:cNvSpPr>
          <p:nvPr/>
        </p:nvSpPr>
        <p:spPr bwMode="auto">
          <a:xfrm rot="5118729" flipV="1">
            <a:off x="6094412" y="2827338"/>
            <a:ext cx="227013" cy="395288"/>
          </a:xfrm>
          <a:custGeom>
            <a:avLst/>
            <a:gdLst>
              <a:gd name="T0" fmla="*/ 7 w 143"/>
              <a:gd name="T1" fmla="*/ 496 h 496"/>
              <a:gd name="T2" fmla="*/ 143 w 143"/>
              <a:gd name="T3" fmla="*/ 450 h 496"/>
              <a:gd name="T4" fmla="*/ 7 w 143"/>
              <a:gd name="T5" fmla="*/ 405 h 496"/>
              <a:gd name="T6" fmla="*/ 98 w 143"/>
              <a:gd name="T7" fmla="*/ 360 h 496"/>
              <a:gd name="T8" fmla="*/ 7 w 143"/>
              <a:gd name="T9" fmla="*/ 269 h 496"/>
              <a:gd name="T10" fmla="*/ 108 w 143"/>
              <a:gd name="T11" fmla="*/ 258 h 496"/>
              <a:gd name="T12" fmla="*/ 47 w 143"/>
              <a:gd name="T13" fmla="*/ 176 h 496"/>
              <a:gd name="T14" fmla="*/ 53 w 143"/>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96"/>
              <a:gd name="T26" fmla="*/ 143 w 143"/>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96">
                <a:moveTo>
                  <a:pt x="7" y="496"/>
                </a:moveTo>
                <a:cubicBezTo>
                  <a:pt x="75" y="480"/>
                  <a:pt x="143" y="465"/>
                  <a:pt x="143" y="450"/>
                </a:cubicBezTo>
                <a:cubicBezTo>
                  <a:pt x="143" y="435"/>
                  <a:pt x="14" y="420"/>
                  <a:pt x="7" y="405"/>
                </a:cubicBezTo>
                <a:cubicBezTo>
                  <a:pt x="0" y="390"/>
                  <a:pt x="98" y="383"/>
                  <a:pt x="98" y="360"/>
                </a:cubicBezTo>
                <a:cubicBezTo>
                  <a:pt x="98" y="337"/>
                  <a:pt x="5" y="286"/>
                  <a:pt x="7" y="269"/>
                </a:cubicBezTo>
                <a:cubicBezTo>
                  <a:pt x="9" y="252"/>
                  <a:pt x="101" y="274"/>
                  <a:pt x="108" y="258"/>
                </a:cubicBezTo>
                <a:cubicBezTo>
                  <a:pt x="115" y="242"/>
                  <a:pt x="56" y="219"/>
                  <a:pt x="47" y="176"/>
                </a:cubicBezTo>
                <a:cubicBezTo>
                  <a:pt x="38" y="133"/>
                  <a:pt x="52" y="37"/>
                  <a:pt x="53" y="0"/>
                </a:cubicBezTo>
              </a:path>
            </a:pathLst>
          </a:custGeom>
          <a:noFill/>
          <a:ln w="9525">
            <a:solidFill>
              <a:srgbClr val="339966"/>
            </a:solidFill>
            <a:round/>
            <a:headEnd/>
            <a:tailEnd type="arrow" w="lg" len="lg"/>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endParaRPr>
          </a:p>
        </p:txBody>
      </p:sp>
      <p:sp>
        <p:nvSpPr>
          <p:cNvPr id="145" name="Freeform 64"/>
          <p:cNvSpPr>
            <a:spLocks/>
          </p:cNvSpPr>
          <p:nvPr/>
        </p:nvSpPr>
        <p:spPr bwMode="auto">
          <a:xfrm rot="21425665" flipV="1">
            <a:off x="5854700" y="2519363"/>
            <a:ext cx="220663" cy="360362"/>
          </a:xfrm>
          <a:custGeom>
            <a:avLst/>
            <a:gdLst>
              <a:gd name="T0" fmla="*/ 7 w 143"/>
              <a:gd name="T1" fmla="*/ 496 h 496"/>
              <a:gd name="T2" fmla="*/ 143 w 143"/>
              <a:gd name="T3" fmla="*/ 450 h 496"/>
              <a:gd name="T4" fmla="*/ 7 w 143"/>
              <a:gd name="T5" fmla="*/ 405 h 496"/>
              <a:gd name="T6" fmla="*/ 98 w 143"/>
              <a:gd name="T7" fmla="*/ 360 h 496"/>
              <a:gd name="T8" fmla="*/ 7 w 143"/>
              <a:gd name="T9" fmla="*/ 269 h 496"/>
              <a:gd name="T10" fmla="*/ 108 w 143"/>
              <a:gd name="T11" fmla="*/ 258 h 496"/>
              <a:gd name="T12" fmla="*/ 47 w 143"/>
              <a:gd name="T13" fmla="*/ 176 h 496"/>
              <a:gd name="T14" fmla="*/ 53 w 143"/>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96"/>
              <a:gd name="T26" fmla="*/ 143 w 143"/>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96">
                <a:moveTo>
                  <a:pt x="7" y="496"/>
                </a:moveTo>
                <a:cubicBezTo>
                  <a:pt x="75" y="480"/>
                  <a:pt x="143" y="465"/>
                  <a:pt x="143" y="450"/>
                </a:cubicBezTo>
                <a:cubicBezTo>
                  <a:pt x="143" y="435"/>
                  <a:pt x="14" y="420"/>
                  <a:pt x="7" y="405"/>
                </a:cubicBezTo>
                <a:cubicBezTo>
                  <a:pt x="0" y="390"/>
                  <a:pt x="98" y="383"/>
                  <a:pt x="98" y="360"/>
                </a:cubicBezTo>
                <a:cubicBezTo>
                  <a:pt x="98" y="337"/>
                  <a:pt x="5" y="286"/>
                  <a:pt x="7" y="269"/>
                </a:cubicBezTo>
                <a:cubicBezTo>
                  <a:pt x="9" y="252"/>
                  <a:pt x="101" y="274"/>
                  <a:pt x="108" y="258"/>
                </a:cubicBezTo>
                <a:cubicBezTo>
                  <a:pt x="115" y="242"/>
                  <a:pt x="56" y="219"/>
                  <a:pt x="47" y="176"/>
                </a:cubicBezTo>
                <a:cubicBezTo>
                  <a:pt x="38" y="133"/>
                  <a:pt x="52" y="37"/>
                  <a:pt x="53" y="0"/>
                </a:cubicBezTo>
              </a:path>
            </a:pathLst>
          </a:custGeom>
          <a:noFill/>
          <a:ln w="9525">
            <a:solidFill>
              <a:schemeClr val="tx1"/>
            </a:solidFill>
            <a:round/>
            <a:headEnd/>
            <a:tailEnd type="arrow" w="lg" len="lg"/>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endParaRPr>
          </a:p>
        </p:txBody>
      </p:sp>
      <p:sp>
        <p:nvSpPr>
          <p:cNvPr id="146" name="Text Box 65"/>
          <p:cNvSpPr txBox="1">
            <a:spLocks noChangeArrowheads="1"/>
          </p:cNvSpPr>
          <p:nvPr/>
        </p:nvSpPr>
        <p:spPr bwMode="auto">
          <a:xfrm>
            <a:off x="5991225" y="2286000"/>
            <a:ext cx="411163" cy="334963"/>
          </a:xfrm>
          <a:prstGeom prst="rect">
            <a:avLst/>
          </a:prstGeom>
          <a:noFill/>
          <a:ln w="9525">
            <a:noFill/>
            <a:miter lim="800000"/>
            <a:headEnd/>
            <a:tailEnd/>
          </a:ln>
        </p:spPr>
        <p:txBody>
          <a:bodyPr wrap="none" lIns="87272" tIns="43637" rIns="87272" bIns="43637">
            <a:spAutoFit/>
          </a:bodyPr>
          <a:lstStyle/>
          <a:p>
            <a:pPr defTabSz="873125">
              <a:spcBef>
                <a:spcPct val="20000"/>
              </a:spcBef>
              <a:buClr>
                <a:schemeClr val="tx1"/>
              </a:buClr>
              <a:buSzPct val="75000"/>
              <a:buFont typeface="Wingdings" pitchFamily="2" charset="2"/>
              <a:buNone/>
              <a:defRPr/>
            </a:pPr>
            <a:r>
              <a:rPr lang="en-US" sz="1600" b="1" dirty="0">
                <a:solidFill>
                  <a:schemeClr val="tx1"/>
                </a:solidFill>
                <a:latin typeface="+mn-lt"/>
              </a:rPr>
              <a:t>O</a:t>
            </a:r>
            <a:r>
              <a:rPr lang="en-US" sz="1600" b="1" baseline="-25000" dirty="0">
                <a:solidFill>
                  <a:schemeClr val="tx1"/>
                </a:solidFill>
                <a:latin typeface="+mn-lt"/>
              </a:rPr>
              <a:t>2</a:t>
            </a:r>
          </a:p>
        </p:txBody>
      </p:sp>
      <p:cxnSp>
        <p:nvCxnSpPr>
          <p:cNvPr id="147" name="Curved Connector 146"/>
          <p:cNvCxnSpPr/>
          <p:nvPr/>
        </p:nvCxnSpPr>
        <p:spPr>
          <a:xfrm>
            <a:off x="990600" y="2259013"/>
            <a:ext cx="1154113" cy="407987"/>
          </a:xfrm>
          <a:prstGeom prst="curvedConnector3">
            <a:avLst>
              <a:gd name="adj1" fmla="val 50000"/>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9" name="Text Box 17"/>
          <p:cNvSpPr txBox="1">
            <a:spLocks noChangeArrowheads="1"/>
          </p:cNvSpPr>
          <p:nvPr/>
        </p:nvSpPr>
        <p:spPr bwMode="auto">
          <a:xfrm>
            <a:off x="5170488" y="3810000"/>
            <a:ext cx="987425" cy="334963"/>
          </a:xfrm>
          <a:prstGeom prst="rect">
            <a:avLst/>
          </a:prstGeom>
          <a:noFill/>
          <a:ln w="9525">
            <a:noFill/>
            <a:miter lim="800000"/>
            <a:headEnd/>
            <a:tailEnd/>
          </a:ln>
        </p:spPr>
        <p:txBody>
          <a:bodyPr wrap="none" lIns="87272" tIns="43637" rIns="87272" bIns="43637">
            <a:spAutoFit/>
          </a:bodyPr>
          <a:lstStyle/>
          <a:p>
            <a:pPr defTabSz="873125">
              <a:spcBef>
                <a:spcPct val="20000"/>
              </a:spcBef>
              <a:buClr>
                <a:schemeClr val="tx1"/>
              </a:buClr>
              <a:buSzPct val="75000"/>
              <a:buFont typeface="Wingdings" pitchFamily="2" charset="2"/>
              <a:buNone/>
              <a:defRPr/>
            </a:pPr>
            <a:r>
              <a:rPr lang="en-US" sz="1600" b="1" dirty="0">
                <a:solidFill>
                  <a:schemeClr val="tx1"/>
                </a:solidFill>
                <a:latin typeface="+mn-lt"/>
                <a:cs typeface="Arial" charset="0"/>
              </a:rPr>
              <a:t>CO</a:t>
            </a:r>
            <a:r>
              <a:rPr lang="en-US" sz="1600" b="1" baseline="-25000" dirty="0">
                <a:solidFill>
                  <a:schemeClr val="tx1"/>
                </a:solidFill>
                <a:latin typeface="+mn-lt"/>
                <a:cs typeface="Arial" charset="0"/>
              </a:rPr>
              <a:t>2</a:t>
            </a:r>
            <a:r>
              <a:rPr lang="en-US" sz="1600" b="1" dirty="0">
                <a:solidFill>
                  <a:schemeClr val="tx1"/>
                </a:solidFill>
                <a:latin typeface="+mn-lt"/>
                <a:cs typeface="Arial" charset="0"/>
              </a:rPr>
              <a:t> CH</a:t>
            </a:r>
            <a:r>
              <a:rPr lang="en-US" sz="1600" b="1" baseline="-25000" dirty="0">
                <a:solidFill>
                  <a:schemeClr val="tx1"/>
                </a:solidFill>
                <a:latin typeface="+mn-lt"/>
                <a:cs typeface="Arial" charset="0"/>
              </a:rPr>
              <a:t>4</a:t>
            </a:r>
          </a:p>
        </p:txBody>
      </p:sp>
      <p:sp>
        <p:nvSpPr>
          <p:cNvPr id="160" name="Freeform 16"/>
          <p:cNvSpPr>
            <a:spLocks/>
          </p:cNvSpPr>
          <p:nvPr/>
        </p:nvSpPr>
        <p:spPr bwMode="auto">
          <a:xfrm>
            <a:off x="5508625" y="4068763"/>
            <a:ext cx="227013" cy="427037"/>
          </a:xfrm>
          <a:custGeom>
            <a:avLst/>
            <a:gdLst>
              <a:gd name="T0" fmla="*/ 7 w 143"/>
              <a:gd name="T1" fmla="*/ 496 h 496"/>
              <a:gd name="T2" fmla="*/ 143 w 143"/>
              <a:gd name="T3" fmla="*/ 450 h 496"/>
              <a:gd name="T4" fmla="*/ 7 w 143"/>
              <a:gd name="T5" fmla="*/ 405 h 496"/>
              <a:gd name="T6" fmla="*/ 98 w 143"/>
              <a:gd name="T7" fmla="*/ 360 h 496"/>
              <a:gd name="T8" fmla="*/ 7 w 143"/>
              <a:gd name="T9" fmla="*/ 269 h 496"/>
              <a:gd name="T10" fmla="*/ 108 w 143"/>
              <a:gd name="T11" fmla="*/ 258 h 496"/>
              <a:gd name="T12" fmla="*/ 47 w 143"/>
              <a:gd name="T13" fmla="*/ 176 h 496"/>
              <a:gd name="T14" fmla="*/ 53 w 143"/>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96"/>
              <a:gd name="T26" fmla="*/ 143 w 143"/>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96">
                <a:moveTo>
                  <a:pt x="7" y="496"/>
                </a:moveTo>
                <a:cubicBezTo>
                  <a:pt x="75" y="480"/>
                  <a:pt x="143" y="465"/>
                  <a:pt x="143" y="450"/>
                </a:cubicBezTo>
                <a:cubicBezTo>
                  <a:pt x="143" y="435"/>
                  <a:pt x="14" y="420"/>
                  <a:pt x="7" y="405"/>
                </a:cubicBezTo>
                <a:cubicBezTo>
                  <a:pt x="0" y="390"/>
                  <a:pt x="98" y="383"/>
                  <a:pt x="98" y="360"/>
                </a:cubicBezTo>
                <a:cubicBezTo>
                  <a:pt x="98" y="337"/>
                  <a:pt x="5" y="286"/>
                  <a:pt x="7" y="269"/>
                </a:cubicBezTo>
                <a:cubicBezTo>
                  <a:pt x="9" y="252"/>
                  <a:pt x="101" y="274"/>
                  <a:pt x="108" y="258"/>
                </a:cubicBezTo>
                <a:cubicBezTo>
                  <a:pt x="115" y="242"/>
                  <a:pt x="56" y="219"/>
                  <a:pt x="47" y="176"/>
                </a:cubicBezTo>
                <a:cubicBezTo>
                  <a:pt x="38" y="133"/>
                  <a:pt x="52" y="37"/>
                  <a:pt x="53" y="0"/>
                </a:cubicBezTo>
              </a:path>
            </a:pathLst>
          </a:custGeom>
          <a:noFill/>
          <a:ln w="9525">
            <a:solidFill>
              <a:schemeClr val="tx1"/>
            </a:solidFill>
            <a:round/>
            <a:headEnd/>
            <a:tailEnd type="arrow" w="lg" len="lg"/>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cs typeface="+mn-cs"/>
            </a:endParaRPr>
          </a:p>
        </p:txBody>
      </p:sp>
      <p:sp>
        <p:nvSpPr>
          <p:cNvPr id="161" name="Freeform 18"/>
          <p:cNvSpPr>
            <a:spLocks/>
          </p:cNvSpPr>
          <p:nvPr/>
        </p:nvSpPr>
        <p:spPr bwMode="auto">
          <a:xfrm>
            <a:off x="5435600" y="3459163"/>
            <a:ext cx="227013" cy="427037"/>
          </a:xfrm>
          <a:custGeom>
            <a:avLst/>
            <a:gdLst>
              <a:gd name="T0" fmla="*/ 7 w 143"/>
              <a:gd name="T1" fmla="*/ 496 h 496"/>
              <a:gd name="T2" fmla="*/ 143 w 143"/>
              <a:gd name="T3" fmla="*/ 450 h 496"/>
              <a:gd name="T4" fmla="*/ 7 w 143"/>
              <a:gd name="T5" fmla="*/ 405 h 496"/>
              <a:gd name="T6" fmla="*/ 98 w 143"/>
              <a:gd name="T7" fmla="*/ 360 h 496"/>
              <a:gd name="T8" fmla="*/ 7 w 143"/>
              <a:gd name="T9" fmla="*/ 269 h 496"/>
              <a:gd name="T10" fmla="*/ 108 w 143"/>
              <a:gd name="T11" fmla="*/ 258 h 496"/>
              <a:gd name="T12" fmla="*/ 47 w 143"/>
              <a:gd name="T13" fmla="*/ 176 h 496"/>
              <a:gd name="T14" fmla="*/ 53 w 143"/>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96"/>
              <a:gd name="T26" fmla="*/ 143 w 143"/>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96">
                <a:moveTo>
                  <a:pt x="7" y="496"/>
                </a:moveTo>
                <a:cubicBezTo>
                  <a:pt x="75" y="480"/>
                  <a:pt x="143" y="465"/>
                  <a:pt x="143" y="450"/>
                </a:cubicBezTo>
                <a:cubicBezTo>
                  <a:pt x="143" y="435"/>
                  <a:pt x="14" y="420"/>
                  <a:pt x="7" y="405"/>
                </a:cubicBezTo>
                <a:cubicBezTo>
                  <a:pt x="0" y="390"/>
                  <a:pt x="98" y="383"/>
                  <a:pt x="98" y="360"/>
                </a:cubicBezTo>
                <a:cubicBezTo>
                  <a:pt x="98" y="337"/>
                  <a:pt x="5" y="286"/>
                  <a:pt x="7" y="269"/>
                </a:cubicBezTo>
                <a:cubicBezTo>
                  <a:pt x="9" y="252"/>
                  <a:pt x="101" y="274"/>
                  <a:pt x="108" y="258"/>
                </a:cubicBezTo>
                <a:cubicBezTo>
                  <a:pt x="115" y="242"/>
                  <a:pt x="56" y="219"/>
                  <a:pt x="47" y="176"/>
                </a:cubicBezTo>
                <a:cubicBezTo>
                  <a:pt x="38" y="133"/>
                  <a:pt x="52" y="37"/>
                  <a:pt x="53" y="0"/>
                </a:cubicBezTo>
              </a:path>
            </a:pathLst>
          </a:custGeom>
          <a:noFill/>
          <a:ln w="9525">
            <a:solidFill>
              <a:schemeClr val="tx1"/>
            </a:solidFill>
            <a:round/>
            <a:headEnd/>
            <a:tailEnd type="arrow" w="lg" len="lg"/>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cs typeface="+mn-cs"/>
            </a:endParaRPr>
          </a:p>
        </p:txBody>
      </p:sp>
      <p:sp>
        <p:nvSpPr>
          <p:cNvPr id="163" name="Up Arrow 162"/>
          <p:cNvSpPr/>
          <p:nvPr/>
        </p:nvSpPr>
        <p:spPr>
          <a:xfrm>
            <a:off x="3822700" y="2144713"/>
            <a:ext cx="444500" cy="522287"/>
          </a:xfrm>
          <a:prstGeom prst="upArrow">
            <a:avLst/>
          </a:prstGeom>
          <a:solidFill>
            <a:srgbClr val="A4615A"/>
          </a:solidFill>
          <a:ln>
            <a:noFill/>
          </a:ln>
        </p:spPr>
        <p:style>
          <a:lnRef idx="2">
            <a:schemeClr val="accent1">
              <a:shade val="50000"/>
            </a:schemeClr>
          </a:lnRef>
          <a:fillRef idx="1">
            <a:schemeClr val="accent1"/>
          </a:fillRef>
          <a:effectRef idx="0">
            <a:schemeClr val="accent1"/>
          </a:effectRef>
          <a:fontRef idx="minor">
            <a:schemeClr val="lt1"/>
          </a:fontRef>
        </p:style>
        <p:txBody>
          <a:bodyPr lIns="127989" tIns="63995" rIns="127989" bIns="63995" anchor="ctr"/>
          <a:lstStyle/>
          <a:p>
            <a:pPr algn="ctr">
              <a:spcBef>
                <a:spcPct val="20000"/>
              </a:spcBef>
              <a:buClr>
                <a:schemeClr val="tx1"/>
              </a:buClr>
              <a:buSzPct val="75000"/>
              <a:buFont typeface="Wingdings" pitchFamily="2" charset="2"/>
              <a:buNone/>
              <a:defRPr/>
            </a:pPr>
            <a:endParaRPr lang="en-US" sz="1600" b="1">
              <a:solidFill>
                <a:schemeClr val="tx1"/>
              </a:solidFill>
              <a:cs typeface="Arial" pitchFamily="34" charset="0"/>
            </a:endParaRPr>
          </a:p>
        </p:txBody>
      </p:sp>
      <p:sp>
        <p:nvSpPr>
          <p:cNvPr id="164" name="Oval 163"/>
          <p:cNvSpPr>
            <a:spLocks noChangeArrowheads="1"/>
          </p:cNvSpPr>
          <p:nvPr/>
        </p:nvSpPr>
        <p:spPr bwMode="auto">
          <a:xfrm>
            <a:off x="3886200" y="3032125"/>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165" name="Oval 164"/>
          <p:cNvSpPr>
            <a:spLocks noChangeArrowheads="1"/>
          </p:cNvSpPr>
          <p:nvPr/>
        </p:nvSpPr>
        <p:spPr bwMode="auto">
          <a:xfrm>
            <a:off x="3810000" y="3184525"/>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166" name="Oval 165"/>
          <p:cNvSpPr>
            <a:spLocks noChangeArrowheads="1"/>
          </p:cNvSpPr>
          <p:nvPr/>
        </p:nvSpPr>
        <p:spPr bwMode="auto">
          <a:xfrm>
            <a:off x="3962400" y="3200400"/>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167" name="Oval 166"/>
          <p:cNvSpPr>
            <a:spLocks noChangeArrowheads="1"/>
          </p:cNvSpPr>
          <p:nvPr/>
        </p:nvSpPr>
        <p:spPr bwMode="auto">
          <a:xfrm>
            <a:off x="3657600" y="3336925"/>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168" name="Oval 167"/>
          <p:cNvSpPr>
            <a:spLocks noChangeArrowheads="1"/>
          </p:cNvSpPr>
          <p:nvPr/>
        </p:nvSpPr>
        <p:spPr bwMode="auto">
          <a:xfrm>
            <a:off x="3794125" y="3336925"/>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169" name="Oval 168"/>
          <p:cNvSpPr>
            <a:spLocks noChangeArrowheads="1"/>
          </p:cNvSpPr>
          <p:nvPr/>
        </p:nvSpPr>
        <p:spPr bwMode="auto">
          <a:xfrm>
            <a:off x="3962400" y="3352800"/>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b="1"/>
          </a:p>
        </p:txBody>
      </p:sp>
      <p:sp>
        <p:nvSpPr>
          <p:cNvPr id="170" name="Oval 169"/>
          <p:cNvSpPr>
            <a:spLocks noChangeArrowheads="1"/>
          </p:cNvSpPr>
          <p:nvPr/>
        </p:nvSpPr>
        <p:spPr bwMode="auto">
          <a:xfrm>
            <a:off x="3863975" y="3489325"/>
            <a:ext cx="109538" cy="11112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b="1"/>
          </a:p>
        </p:txBody>
      </p:sp>
      <p:sp>
        <p:nvSpPr>
          <p:cNvPr id="171" name="Oval 170"/>
          <p:cNvSpPr>
            <a:spLocks noChangeArrowheads="1"/>
          </p:cNvSpPr>
          <p:nvPr/>
        </p:nvSpPr>
        <p:spPr bwMode="auto">
          <a:xfrm>
            <a:off x="3733800" y="3395663"/>
            <a:ext cx="109538" cy="1095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b="1"/>
          </a:p>
        </p:txBody>
      </p:sp>
      <p:sp>
        <p:nvSpPr>
          <p:cNvPr id="172" name="Oval 171"/>
          <p:cNvSpPr>
            <a:spLocks noChangeArrowheads="1"/>
          </p:cNvSpPr>
          <p:nvPr/>
        </p:nvSpPr>
        <p:spPr bwMode="auto">
          <a:xfrm>
            <a:off x="3886200" y="3276600"/>
            <a:ext cx="109538" cy="10953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b="1"/>
          </a:p>
        </p:txBody>
      </p:sp>
      <p:sp>
        <p:nvSpPr>
          <p:cNvPr id="173" name="Freeform 16"/>
          <p:cNvSpPr>
            <a:spLocks/>
          </p:cNvSpPr>
          <p:nvPr/>
        </p:nvSpPr>
        <p:spPr bwMode="auto">
          <a:xfrm flipV="1">
            <a:off x="4343400" y="3124200"/>
            <a:ext cx="76200" cy="533400"/>
          </a:xfrm>
          <a:custGeom>
            <a:avLst/>
            <a:gdLst>
              <a:gd name="T0" fmla="*/ 7 w 143"/>
              <a:gd name="T1" fmla="*/ 496 h 496"/>
              <a:gd name="T2" fmla="*/ 143 w 143"/>
              <a:gd name="T3" fmla="*/ 450 h 496"/>
              <a:gd name="T4" fmla="*/ 7 w 143"/>
              <a:gd name="T5" fmla="*/ 405 h 496"/>
              <a:gd name="T6" fmla="*/ 98 w 143"/>
              <a:gd name="T7" fmla="*/ 360 h 496"/>
              <a:gd name="T8" fmla="*/ 7 w 143"/>
              <a:gd name="T9" fmla="*/ 269 h 496"/>
              <a:gd name="T10" fmla="*/ 108 w 143"/>
              <a:gd name="T11" fmla="*/ 258 h 496"/>
              <a:gd name="T12" fmla="*/ 47 w 143"/>
              <a:gd name="T13" fmla="*/ 176 h 496"/>
              <a:gd name="T14" fmla="*/ 53 w 143"/>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496"/>
              <a:gd name="T26" fmla="*/ 143 w 143"/>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496">
                <a:moveTo>
                  <a:pt x="7" y="496"/>
                </a:moveTo>
                <a:cubicBezTo>
                  <a:pt x="75" y="480"/>
                  <a:pt x="143" y="465"/>
                  <a:pt x="143" y="450"/>
                </a:cubicBezTo>
                <a:cubicBezTo>
                  <a:pt x="143" y="435"/>
                  <a:pt x="14" y="420"/>
                  <a:pt x="7" y="405"/>
                </a:cubicBezTo>
                <a:cubicBezTo>
                  <a:pt x="0" y="390"/>
                  <a:pt x="98" y="383"/>
                  <a:pt x="98" y="360"/>
                </a:cubicBezTo>
                <a:cubicBezTo>
                  <a:pt x="98" y="337"/>
                  <a:pt x="5" y="286"/>
                  <a:pt x="7" y="269"/>
                </a:cubicBezTo>
                <a:cubicBezTo>
                  <a:pt x="9" y="252"/>
                  <a:pt x="101" y="274"/>
                  <a:pt x="108" y="258"/>
                </a:cubicBezTo>
                <a:cubicBezTo>
                  <a:pt x="115" y="242"/>
                  <a:pt x="56" y="219"/>
                  <a:pt x="47" y="176"/>
                </a:cubicBezTo>
                <a:cubicBezTo>
                  <a:pt x="38" y="133"/>
                  <a:pt x="52" y="37"/>
                  <a:pt x="53" y="0"/>
                </a:cubicBezTo>
              </a:path>
            </a:pathLst>
          </a:custGeom>
          <a:noFill/>
          <a:ln w="34925">
            <a:solidFill>
              <a:srgbClr val="320000"/>
            </a:solidFill>
            <a:round/>
            <a:headEnd/>
            <a:tailEnd type="arrow" w="lg" len="lg"/>
          </a:ln>
        </p:spPr>
        <p:txBody>
          <a:bodyPr/>
          <a:lstStyle/>
          <a:p>
            <a:pPr>
              <a:spcBef>
                <a:spcPct val="20000"/>
              </a:spcBef>
              <a:buClr>
                <a:schemeClr val="tx1"/>
              </a:buClr>
              <a:buSzPct val="75000"/>
              <a:buFont typeface="Wingdings" pitchFamily="2" charset="2"/>
              <a:buNone/>
              <a:defRPr/>
            </a:pPr>
            <a:endParaRPr lang="en-US" sz="1600" b="1">
              <a:solidFill>
                <a:schemeClr val="tx1"/>
              </a:solidFill>
              <a:latin typeface="+mn-lt"/>
              <a:cs typeface="+mn-cs"/>
            </a:endParaRPr>
          </a:p>
        </p:txBody>
      </p:sp>
      <p:sp>
        <p:nvSpPr>
          <p:cNvPr id="174" name="Text Box 21"/>
          <p:cNvSpPr txBox="1">
            <a:spLocks noChangeArrowheads="1"/>
          </p:cNvSpPr>
          <p:nvPr/>
        </p:nvSpPr>
        <p:spPr bwMode="auto">
          <a:xfrm>
            <a:off x="3733800" y="3581400"/>
            <a:ext cx="1590675" cy="334963"/>
          </a:xfrm>
          <a:prstGeom prst="rect">
            <a:avLst/>
          </a:prstGeom>
          <a:noFill/>
          <a:ln w="9525">
            <a:noFill/>
            <a:miter lim="800000"/>
            <a:headEnd/>
            <a:tailEnd/>
          </a:ln>
        </p:spPr>
        <p:txBody>
          <a:bodyPr wrap="none" lIns="87272" tIns="43637" rIns="87272" bIns="43637">
            <a:spAutoFit/>
          </a:bodyPr>
          <a:lstStyle/>
          <a:p>
            <a:pPr defTabSz="873125">
              <a:spcBef>
                <a:spcPct val="20000"/>
              </a:spcBef>
              <a:buClr>
                <a:schemeClr val="tx1"/>
              </a:buClr>
              <a:buSzPct val="75000"/>
              <a:buFont typeface="Wingdings" pitchFamily="2" charset="2"/>
              <a:buNone/>
              <a:defRPr/>
            </a:pPr>
            <a:r>
              <a:rPr lang="en-US" sz="1600" b="1" dirty="0">
                <a:solidFill>
                  <a:srgbClr val="320000"/>
                </a:solidFill>
                <a:latin typeface="+mn-lt"/>
              </a:rPr>
              <a:t>Sedimentation</a:t>
            </a:r>
          </a:p>
        </p:txBody>
      </p:sp>
      <p:sp>
        <p:nvSpPr>
          <p:cNvPr id="175" name="TextBox 86"/>
          <p:cNvSpPr txBox="1">
            <a:spLocks noChangeArrowheads="1"/>
          </p:cNvSpPr>
          <p:nvPr/>
        </p:nvSpPr>
        <p:spPr bwMode="auto">
          <a:xfrm>
            <a:off x="0" y="1905000"/>
            <a:ext cx="1295400" cy="744538"/>
          </a:xfrm>
          <a:prstGeom prst="rect">
            <a:avLst/>
          </a:prstGeom>
          <a:noFill/>
          <a:ln w="9525">
            <a:noFill/>
            <a:miter lim="800000"/>
            <a:headEnd/>
            <a:tailEnd/>
          </a:ln>
        </p:spPr>
        <p:txBody>
          <a:bodyPr lIns="128016" tIns="64008" rIns="128016" bIns="64008">
            <a:spAutoFit/>
          </a:bodyPr>
          <a:lstStyle/>
          <a:p>
            <a:pPr algn="ctr">
              <a:spcBef>
                <a:spcPct val="20000"/>
              </a:spcBef>
              <a:buClr>
                <a:schemeClr val="tx1"/>
              </a:buClr>
              <a:buSzPct val="75000"/>
              <a:buFont typeface="Wingdings" pitchFamily="2" charset="2"/>
              <a:buNone/>
              <a:defRPr/>
            </a:pPr>
            <a:r>
              <a:rPr lang="en-US" sz="2000" b="1" dirty="0">
                <a:solidFill>
                  <a:srgbClr val="000000"/>
                </a:solidFill>
                <a:latin typeface="+mn-lt"/>
              </a:rPr>
              <a:t>C and N inputs</a:t>
            </a:r>
          </a:p>
        </p:txBody>
      </p:sp>
      <p:sp>
        <p:nvSpPr>
          <p:cNvPr id="178" name="Up Arrow 177"/>
          <p:cNvSpPr/>
          <p:nvPr/>
        </p:nvSpPr>
        <p:spPr>
          <a:xfrm>
            <a:off x="2057400" y="1905000"/>
            <a:ext cx="304800" cy="442913"/>
          </a:xfrm>
          <a:prstGeom prst="upArrow">
            <a:avLst/>
          </a:prstGeom>
          <a:solidFill>
            <a:srgbClr val="A4615A"/>
          </a:solidFill>
          <a:ln>
            <a:noFill/>
          </a:ln>
        </p:spPr>
        <p:style>
          <a:lnRef idx="2">
            <a:schemeClr val="accent1">
              <a:shade val="50000"/>
            </a:schemeClr>
          </a:lnRef>
          <a:fillRef idx="1">
            <a:schemeClr val="accent1"/>
          </a:fillRef>
          <a:effectRef idx="0">
            <a:schemeClr val="accent1"/>
          </a:effectRef>
          <a:fontRef idx="minor">
            <a:schemeClr val="lt1"/>
          </a:fontRef>
        </p:style>
        <p:txBody>
          <a:bodyPr lIns="127989" tIns="63995" rIns="127989" bIns="63995" anchor="ctr"/>
          <a:lstStyle/>
          <a:p>
            <a:pPr algn="ctr">
              <a:spcBef>
                <a:spcPct val="20000"/>
              </a:spcBef>
              <a:buClr>
                <a:schemeClr val="tx1"/>
              </a:buClr>
              <a:buSzPct val="75000"/>
              <a:buFont typeface="Wingdings" pitchFamily="2" charset="2"/>
              <a:buNone/>
              <a:defRPr/>
            </a:pPr>
            <a:endParaRPr lang="en-US" sz="1600" b="1">
              <a:solidFill>
                <a:schemeClr val="tx1"/>
              </a:solidFill>
              <a:cs typeface="Arial" pitchFamily="34" charset="0"/>
            </a:endParaRPr>
          </a:p>
        </p:txBody>
      </p:sp>
      <p:sp>
        <p:nvSpPr>
          <p:cNvPr id="59" name="Text Box 13"/>
          <p:cNvSpPr txBox="1">
            <a:spLocks noChangeArrowheads="1"/>
          </p:cNvSpPr>
          <p:nvPr/>
        </p:nvSpPr>
        <p:spPr bwMode="auto">
          <a:xfrm>
            <a:off x="762000" y="5368925"/>
            <a:ext cx="8382000" cy="400050"/>
          </a:xfrm>
          <a:prstGeom prst="rect">
            <a:avLst/>
          </a:prstGeom>
          <a:solidFill>
            <a:schemeClr val="tx1"/>
          </a:solidFill>
          <a:ln w="9525">
            <a:noFill/>
            <a:miter lim="800000"/>
            <a:headEnd/>
            <a:tailEnd/>
          </a:ln>
        </p:spPr>
        <p:txBody>
          <a:bodyPr>
            <a:spAutoFit/>
          </a:bodyPr>
          <a:lstStyle/>
          <a:p>
            <a:pPr>
              <a:spcBef>
                <a:spcPct val="20000"/>
              </a:spcBef>
              <a:buClr>
                <a:schemeClr val="bg1"/>
              </a:buClr>
              <a:buSzPct val="100000"/>
              <a:buFont typeface="Wingdings" pitchFamily="2" charset="2"/>
              <a:buChar char="q"/>
              <a:defRPr/>
            </a:pPr>
            <a:r>
              <a:rPr lang="en-US" sz="2000" dirty="0">
                <a:solidFill>
                  <a:schemeClr val="bg1"/>
                </a:solidFill>
                <a:latin typeface="+mn-lt"/>
                <a:cs typeface="+mn-cs"/>
              </a:rPr>
              <a:t>  Incoming and flooded carbon fuel emissions</a:t>
            </a:r>
          </a:p>
        </p:txBody>
      </p:sp>
      <p:sp>
        <p:nvSpPr>
          <p:cNvPr id="60" name="Text Box 74"/>
          <p:cNvSpPr txBox="1">
            <a:spLocks noChangeArrowheads="1"/>
          </p:cNvSpPr>
          <p:nvPr/>
        </p:nvSpPr>
        <p:spPr bwMode="auto">
          <a:xfrm>
            <a:off x="5410200" y="4811713"/>
            <a:ext cx="1219200" cy="615950"/>
          </a:xfrm>
          <a:prstGeom prst="rect">
            <a:avLst/>
          </a:prstGeom>
          <a:no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oxidation</a:t>
            </a:r>
          </a:p>
        </p:txBody>
      </p:sp>
      <p:sp>
        <p:nvSpPr>
          <p:cNvPr id="62" name="Text Box 74"/>
          <p:cNvSpPr txBox="1">
            <a:spLocks noChangeArrowheads="1"/>
          </p:cNvSpPr>
          <p:nvPr/>
        </p:nvSpPr>
        <p:spPr bwMode="auto">
          <a:xfrm>
            <a:off x="4953000" y="1219200"/>
            <a:ext cx="1676400" cy="369888"/>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CO</a:t>
            </a:r>
            <a:r>
              <a:rPr lang="en-US" sz="1600" b="1" baseline="-25000" dirty="0">
                <a:solidFill>
                  <a:schemeClr val="tx1"/>
                </a:solidFill>
                <a:latin typeface="+mn-lt"/>
              </a:rPr>
              <a:t>2</a:t>
            </a:r>
            <a:endParaRPr lang="en-US" sz="1600" b="1" dirty="0">
              <a:solidFill>
                <a:schemeClr val="tx1"/>
              </a:solidFill>
              <a:latin typeface="+mn-lt"/>
            </a:endParaRPr>
          </a:p>
        </p:txBody>
      </p:sp>
      <p:sp>
        <p:nvSpPr>
          <p:cNvPr id="63" name="Text Box 74"/>
          <p:cNvSpPr txBox="1">
            <a:spLocks noChangeArrowheads="1"/>
          </p:cNvSpPr>
          <p:nvPr/>
        </p:nvSpPr>
        <p:spPr bwMode="auto">
          <a:xfrm>
            <a:off x="7010400" y="2667000"/>
            <a:ext cx="1905000" cy="369888"/>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CO</a:t>
            </a:r>
            <a:r>
              <a:rPr lang="en-US" sz="1600" b="1" baseline="-25000" dirty="0">
                <a:solidFill>
                  <a:schemeClr val="tx1"/>
                </a:solidFill>
                <a:latin typeface="+mn-lt"/>
              </a:rPr>
              <a:t>2</a:t>
            </a:r>
            <a:endParaRPr lang="en-US" sz="1600" b="1" dirty="0">
              <a:solidFill>
                <a:schemeClr val="tx1"/>
              </a:solidFill>
              <a:latin typeface="+mn-lt"/>
            </a:endParaRPr>
          </a:p>
        </p:txBody>
      </p:sp>
      <p:sp>
        <p:nvSpPr>
          <p:cNvPr id="64" name="Oval 63"/>
          <p:cNvSpPr>
            <a:spLocks noChangeArrowheads="1"/>
          </p:cNvSpPr>
          <p:nvPr/>
        </p:nvSpPr>
        <p:spPr bwMode="auto">
          <a:xfrm>
            <a:off x="3717925" y="2590800"/>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65" name="Oval 64"/>
          <p:cNvSpPr>
            <a:spLocks noChangeArrowheads="1"/>
          </p:cNvSpPr>
          <p:nvPr/>
        </p:nvSpPr>
        <p:spPr bwMode="auto">
          <a:xfrm>
            <a:off x="4038600" y="3184525"/>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66" name="Oval 65"/>
          <p:cNvSpPr>
            <a:spLocks noChangeArrowheads="1"/>
          </p:cNvSpPr>
          <p:nvPr/>
        </p:nvSpPr>
        <p:spPr bwMode="auto">
          <a:xfrm>
            <a:off x="3810000" y="2743200"/>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sp>
        <p:nvSpPr>
          <p:cNvPr id="67" name="Oval 66"/>
          <p:cNvSpPr>
            <a:spLocks noChangeArrowheads="1"/>
          </p:cNvSpPr>
          <p:nvPr/>
        </p:nvSpPr>
        <p:spPr bwMode="auto">
          <a:xfrm>
            <a:off x="3733800" y="2879725"/>
            <a:ext cx="92075" cy="920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Char char="l"/>
            </a:pPr>
            <a:endParaRPr lang="en-US" altLang="en-US"/>
          </a:p>
        </p:txBody>
      </p:sp>
      <p:cxnSp>
        <p:nvCxnSpPr>
          <p:cNvPr id="69" name="Straight Arrow Connector 68"/>
          <p:cNvCxnSpPr/>
          <p:nvPr/>
        </p:nvCxnSpPr>
        <p:spPr bwMode="auto">
          <a:xfrm flipV="1">
            <a:off x="6477000" y="4495800"/>
            <a:ext cx="685800" cy="685800"/>
          </a:xfrm>
          <a:prstGeom prst="straightConnector1">
            <a:avLst/>
          </a:prstGeom>
          <a:gradFill rotWithShape="0">
            <a:gsLst>
              <a:gs pos="0">
                <a:schemeClr val="accent1"/>
              </a:gs>
              <a:gs pos="100000">
                <a:schemeClr val="accent1">
                  <a:gamma/>
                  <a:shade val="50196"/>
                  <a:invGamma/>
                </a:schemeClr>
              </a:gs>
            </a:gsLst>
            <a:path path="rect">
              <a:fillToRect l="50000" t="50000" r="50000" b="50000"/>
            </a:path>
          </a:gradFill>
          <a:ln w="25400" cap="flat" cmpd="sng" algn="ctr">
            <a:solidFill>
              <a:schemeClr val="tx1">
                <a:lumMod val="75000"/>
              </a:schemeClr>
            </a:solidFill>
            <a:prstDash val="solid"/>
            <a:round/>
            <a:headEnd type="none" w="med" len="med"/>
            <a:tailEnd type="arrow"/>
          </a:ln>
          <a:effectLst/>
        </p:spPr>
      </p:cxnSp>
      <p:cxnSp>
        <p:nvCxnSpPr>
          <p:cNvPr id="71" name="Straight Arrow Connector 70"/>
          <p:cNvCxnSpPr/>
          <p:nvPr/>
        </p:nvCxnSpPr>
        <p:spPr bwMode="auto">
          <a:xfrm flipH="1" flipV="1">
            <a:off x="6172200" y="3429000"/>
            <a:ext cx="304800" cy="1752600"/>
          </a:xfrm>
          <a:prstGeom prst="straightConnector1">
            <a:avLst/>
          </a:prstGeom>
          <a:gradFill rotWithShape="0">
            <a:gsLst>
              <a:gs pos="0">
                <a:schemeClr val="accent1"/>
              </a:gs>
              <a:gs pos="100000">
                <a:schemeClr val="accent1">
                  <a:gamma/>
                  <a:shade val="50196"/>
                  <a:invGamma/>
                </a:schemeClr>
              </a:gs>
            </a:gsLst>
            <a:path path="rect">
              <a:fillToRect l="50000" t="50000" r="50000" b="50000"/>
            </a:path>
          </a:gradFill>
          <a:ln w="25400" cap="flat" cmpd="sng" algn="ctr">
            <a:solidFill>
              <a:schemeClr val="tx1">
                <a:lumMod val="75000"/>
              </a:schemeClr>
            </a:solidFill>
            <a:prstDash val="solid"/>
            <a:round/>
            <a:headEnd type="none" w="med" len="med"/>
            <a:tailEnd type="arrow"/>
          </a:ln>
          <a:effectLst/>
        </p:spPr>
      </p:cxnSp>
      <p:sp>
        <p:nvSpPr>
          <p:cNvPr id="75" name="Text Box 74"/>
          <p:cNvSpPr txBox="1">
            <a:spLocks noChangeArrowheads="1"/>
          </p:cNvSpPr>
          <p:nvPr/>
        </p:nvSpPr>
        <p:spPr bwMode="auto">
          <a:xfrm>
            <a:off x="3733800" y="1219200"/>
            <a:ext cx="685800" cy="369888"/>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endParaRPr lang="en-US" sz="1600" b="1" dirty="0">
              <a:solidFill>
                <a:schemeClr val="tx1"/>
              </a:solidFill>
              <a:latin typeface="+mn-lt"/>
            </a:endParaRPr>
          </a:p>
        </p:txBody>
      </p:sp>
      <p:sp>
        <p:nvSpPr>
          <p:cNvPr id="68" name="Text Box 74"/>
          <p:cNvSpPr txBox="1">
            <a:spLocks noChangeArrowheads="1"/>
          </p:cNvSpPr>
          <p:nvPr/>
        </p:nvSpPr>
        <p:spPr bwMode="auto">
          <a:xfrm>
            <a:off x="1295400" y="1219200"/>
            <a:ext cx="1676400" cy="369888"/>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CO</a:t>
            </a:r>
            <a:r>
              <a:rPr lang="en-US" sz="1600" b="1" baseline="-25000" dirty="0">
                <a:solidFill>
                  <a:schemeClr val="tx1"/>
                </a:solidFill>
                <a:latin typeface="+mn-lt"/>
              </a:rPr>
              <a:t>2</a:t>
            </a:r>
            <a:endParaRPr lang="en-US" sz="1600" b="1" dirty="0">
              <a:solidFill>
                <a:schemeClr val="tx1"/>
              </a:solidFill>
              <a:latin typeface="+mn-lt"/>
            </a:endParaRPr>
          </a:p>
        </p:txBody>
      </p:sp>
      <p:sp>
        <p:nvSpPr>
          <p:cNvPr id="70" name="Text Box 74"/>
          <p:cNvSpPr txBox="1">
            <a:spLocks noChangeArrowheads="1"/>
          </p:cNvSpPr>
          <p:nvPr/>
        </p:nvSpPr>
        <p:spPr bwMode="auto">
          <a:xfrm>
            <a:off x="4876800" y="1230313"/>
            <a:ext cx="1892300" cy="369887"/>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CO</a:t>
            </a:r>
            <a:r>
              <a:rPr lang="en-US" sz="1600" b="1" baseline="-25000" dirty="0">
                <a:solidFill>
                  <a:schemeClr val="tx1"/>
                </a:solidFill>
                <a:latin typeface="+mn-lt"/>
              </a:rPr>
              <a:t>2</a:t>
            </a:r>
            <a:r>
              <a:rPr lang="en-US" sz="1600" b="1" dirty="0">
                <a:solidFill>
                  <a:schemeClr val="tx1"/>
                </a:solidFill>
                <a:latin typeface="+mn-lt"/>
              </a:rPr>
              <a:t>, </a:t>
            </a:r>
            <a:r>
              <a:rPr lang="en-US" sz="1600" b="1" dirty="0">
                <a:solidFill>
                  <a:srgbClr val="FF0000"/>
                </a:solidFill>
                <a:latin typeface="+mn-lt"/>
              </a:rPr>
              <a:t>N</a:t>
            </a:r>
            <a:r>
              <a:rPr lang="en-US" sz="1600" b="1" baseline="-25000" dirty="0">
                <a:solidFill>
                  <a:srgbClr val="FF0000"/>
                </a:solidFill>
                <a:latin typeface="+mn-lt"/>
              </a:rPr>
              <a:t>2</a:t>
            </a:r>
            <a:r>
              <a:rPr lang="en-US" sz="1600" b="1" dirty="0">
                <a:solidFill>
                  <a:srgbClr val="FF0000"/>
                </a:solidFill>
                <a:latin typeface="+mn-lt"/>
              </a:rPr>
              <a:t>O?</a:t>
            </a:r>
          </a:p>
        </p:txBody>
      </p:sp>
      <p:sp>
        <p:nvSpPr>
          <p:cNvPr id="72" name="Text Box 74"/>
          <p:cNvSpPr txBox="1">
            <a:spLocks noChangeArrowheads="1"/>
          </p:cNvSpPr>
          <p:nvPr/>
        </p:nvSpPr>
        <p:spPr bwMode="auto">
          <a:xfrm>
            <a:off x="7023100" y="2678113"/>
            <a:ext cx="1968500" cy="369887"/>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CO</a:t>
            </a:r>
            <a:r>
              <a:rPr lang="en-US" sz="1600" b="1" baseline="-25000" dirty="0">
                <a:solidFill>
                  <a:schemeClr val="tx1"/>
                </a:solidFill>
                <a:latin typeface="+mn-lt"/>
              </a:rPr>
              <a:t>2</a:t>
            </a:r>
            <a:r>
              <a:rPr lang="en-US" sz="1600" b="1" dirty="0">
                <a:solidFill>
                  <a:schemeClr val="tx1"/>
                </a:solidFill>
                <a:latin typeface="+mn-lt"/>
              </a:rPr>
              <a:t>, </a:t>
            </a:r>
            <a:r>
              <a:rPr lang="en-US" sz="1600" b="1" dirty="0">
                <a:solidFill>
                  <a:srgbClr val="FF0000"/>
                </a:solidFill>
                <a:latin typeface="+mn-lt"/>
              </a:rPr>
              <a:t>N</a:t>
            </a:r>
            <a:r>
              <a:rPr lang="en-US" sz="1600" b="1" baseline="-25000" dirty="0">
                <a:solidFill>
                  <a:srgbClr val="FF0000"/>
                </a:solidFill>
                <a:latin typeface="+mn-lt"/>
              </a:rPr>
              <a:t>2</a:t>
            </a:r>
            <a:r>
              <a:rPr lang="en-US" sz="1600" b="1" dirty="0">
                <a:solidFill>
                  <a:srgbClr val="FF0000"/>
                </a:solidFill>
                <a:latin typeface="+mn-lt"/>
              </a:rPr>
              <a:t>O?</a:t>
            </a:r>
          </a:p>
        </p:txBody>
      </p:sp>
      <p:sp>
        <p:nvSpPr>
          <p:cNvPr id="73" name="Text Box 74"/>
          <p:cNvSpPr txBox="1">
            <a:spLocks noChangeArrowheads="1"/>
          </p:cNvSpPr>
          <p:nvPr/>
        </p:nvSpPr>
        <p:spPr bwMode="auto">
          <a:xfrm>
            <a:off x="1219200" y="1230313"/>
            <a:ext cx="1816100" cy="369887"/>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CO</a:t>
            </a:r>
            <a:r>
              <a:rPr lang="en-US" sz="1600" b="1" baseline="-25000" dirty="0">
                <a:solidFill>
                  <a:schemeClr val="tx1"/>
                </a:solidFill>
                <a:latin typeface="+mn-lt"/>
              </a:rPr>
              <a:t>2</a:t>
            </a:r>
            <a:r>
              <a:rPr lang="en-US" sz="1600" b="1" dirty="0">
                <a:solidFill>
                  <a:schemeClr val="tx1"/>
                </a:solidFill>
                <a:latin typeface="+mn-lt"/>
              </a:rPr>
              <a:t>, </a:t>
            </a:r>
            <a:r>
              <a:rPr lang="en-US" sz="1600" b="1" dirty="0">
                <a:solidFill>
                  <a:srgbClr val="FF0000"/>
                </a:solidFill>
                <a:latin typeface="+mn-lt"/>
              </a:rPr>
              <a:t>N</a:t>
            </a:r>
            <a:r>
              <a:rPr lang="en-US" sz="1600" b="1" baseline="-25000" dirty="0">
                <a:solidFill>
                  <a:srgbClr val="FF0000"/>
                </a:solidFill>
                <a:latin typeface="+mn-lt"/>
              </a:rPr>
              <a:t>2</a:t>
            </a:r>
            <a:r>
              <a:rPr lang="en-US" sz="1600" b="1" dirty="0">
                <a:solidFill>
                  <a:srgbClr val="FF0000"/>
                </a:solidFill>
                <a:latin typeface="+mn-lt"/>
              </a:rPr>
              <a:t>O ?</a:t>
            </a:r>
          </a:p>
        </p:txBody>
      </p:sp>
      <p:sp>
        <p:nvSpPr>
          <p:cNvPr id="76" name="Text Box 74"/>
          <p:cNvSpPr txBox="1">
            <a:spLocks noChangeArrowheads="1"/>
          </p:cNvSpPr>
          <p:nvPr/>
        </p:nvSpPr>
        <p:spPr bwMode="auto">
          <a:xfrm>
            <a:off x="3429000" y="1230313"/>
            <a:ext cx="1295400" cy="369887"/>
          </a:xfrm>
          <a:prstGeom prst="rect">
            <a:avLst/>
          </a:prstGeom>
          <a:solidFill>
            <a:srgbClr val="0070C0"/>
          </a:solidFill>
          <a:ln w="9525">
            <a:noFill/>
            <a:miter lim="800000"/>
            <a:headEnd/>
            <a:tailEnd/>
          </a:ln>
        </p:spPr>
        <p:txBody>
          <a:bodyPr lIns="122181" tIns="61092" rIns="122181" bIns="61092">
            <a:spAutoFit/>
          </a:bodyPr>
          <a:lstStyle/>
          <a:p>
            <a:pPr algn="ctr" defTabSz="1222375">
              <a:spcBef>
                <a:spcPct val="20000"/>
              </a:spcBef>
              <a:buClr>
                <a:schemeClr val="tx1"/>
              </a:buClr>
              <a:buSzPct val="75000"/>
              <a:buFont typeface="Wingdings" pitchFamily="2" charset="2"/>
              <a:buNone/>
              <a:defRPr/>
            </a:pPr>
            <a:r>
              <a:rPr lang="en-US" sz="1600" b="1" dirty="0">
                <a:solidFill>
                  <a:schemeClr val="tx1"/>
                </a:solidFill>
                <a:latin typeface="+mn-lt"/>
              </a:rPr>
              <a:t>CH</a:t>
            </a:r>
            <a:r>
              <a:rPr lang="en-US" sz="1600" b="1" baseline="-25000" dirty="0">
                <a:solidFill>
                  <a:schemeClr val="tx1"/>
                </a:solidFill>
                <a:latin typeface="+mn-lt"/>
              </a:rPr>
              <a:t>4</a:t>
            </a:r>
            <a:r>
              <a:rPr lang="en-US" sz="1600" b="1" dirty="0">
                <a:solidFill>
                  <a:schemeClr val="tx1"/>
                </a:solidFill>
                <a:latin typeface="+mn-lt"/>
              </a:rPr>
              <a:t>, </a:t>
            </a:r>
            <a:r>
              <a:rPr lang="en-US" sz="1600" b="1" dirty="0">
                <a:solidFill>
                  <a:srgbClr val="FF0000"/>
                </a:solidFill>
                <a:latin typeface="+mn-lt"/>
              </a:rPr>
              <a:t>N</a:t>
            </a:r>
            <a:r>
              <a:rPr lang="en-US" sz="1600" b="1" baseline="-25000" dirty="0">
                <a:solidFill>
                  <a:srgbClr val="FF0000"/>
                </a:solidFill>
                <a:latin typeface="+mn-lt"/>
              </a:rPr>
              <a:t>2</a:t>
            </a:r>
            <a:r>
              <a:rPr lang="en-US" sz="1600" b="1" dirty="0">
                <a:solidFill>
                  <a:srgbClr val="FF0000"/>
                </a:solidFill>
                <a:latin typeface="+mn-lt"/>
              </a:rPr>
              <a:t>O?</a:t>
            </a:r>
          </a:p>
        </p:txBody>
      </p:sp>
      <p:sp>
        <p:nvSpPr>
          <p:cNvPr id="74" name="Text Box 13"/>
          <p:cNvSpPr txBox="1">
            <a:spLocks noChangeArrowheads="1"/>
          </p:cNvSpPr>
          <p:nvPr/>
        </p:nvSpPr>
        <p:spPr bwMode="auto">
          <a:xfrm>
            <a:off x="762000" y="5757863"/>
            <a:ext cx="8382000" cy="708025"/>
          </a:xfrm>
          <a:prstGeom prst="rect">
            <a:avLst/>
          </a:prstGeom>
          <a:solidFill>
            <a:schemeClr val="tx1"/>
          </a:solidFill>
          <a:ln w="9525">
            <a:noFill/>
            <a:miter lim="800000"/>
            <a:headEnd/>
            <a:tailEnd/>
          </a:ln>
        </p:spPr>
        <p:txBody>
          <a:bodyPr>
            <a:spAutoFit/>
          </a:bodyPr>
          <a:lstStyle/>
          <a:p>
            <a:pPr>
              <a:spcBef>
                <a:spcPct val="20000"/>
              </a:spcBef>
              <a:buClr>
                <a:schemeClr val="bg1"/>
              </a:buClr>
              <a:buSzPct val="100000"/>
              <a:buFont typeface="Wingdings" pitchFamily="2" charset="2"/>
              <a:buChar char="q"/>
              <a:defRPr/>
            </a:pPr>
            <a:r>
              <a:rPr lang="en-GB" sz="2000" dirty="0">
                <a:solidFill>
                  <a:schemeClr val="bg1"/>
                </a:solidFill>
                <a:latin typeface="+mn-lt"/>
                <a:cs typeface="+mn-cs"/>
              </a:rPr>
              <a:t>  Very few studies have included emissions from downstream and drawdown area </a:t>
            </a:r>
          </a:p>
        </p:txBody>
      </p:sp>
      <p:sp>
        <p:nvSpPr>
          <p:cNvPr id="77" name="Text Box 13"/>
          <p:cNvSpPr txBox="1">
            <a:spLocks noChangeArrowheads="1"/>
          </p:cNvSpPr>
          <p:nvPr/>
        </p:nvSpPr>
        <p:spPr bwMode="auto">
          <a:xfrm>
            <a:off x="762000" y="6434138"/>
            <a:ext cx="8382000" cy="400050"/>
          </a:xfrm>
          <a:prstGeom prst="rect">
            <a:avLst/>
          </a:prstGeom>
          <a:solidFill>
            <a:schemeClr val="tx1"/>
          </a:solidFill>
          <a:ln w="9525">
            <a:noFill/>
            <a:miter lim="800000"/>
            <a:headEnd/>
            <a:tailEnd/>
          </a:ln>
        </p:spPr>
        <p:txBody>
          <a:bodyPr>
            <a:spAutoFit/>
          </a:bodyPr>
          <a:lstStyle/>
          <a:p>
            <a:pPr>
              <a:spcBef>
                <a:spcPct val="20000"/>
              </a:spcBef>
              <a:buClr>
                <a:schemeClr val="bg1"/>
              </a:buClr>
              <a:buSzPct val="100000"/>
              <a:buFont typeface="Wingdings" pitchFamily="2" charset="2"/>
              <a:buChar char="q"/>
              <a:defRPr/>
            </a:pPr>
            <a:r>
              <a:rPr lang="en-GB" sz="2000" dirty="0">
                <a:solidFill>
                  <a:schemeClr val="bg1"/>
                </a:solidFill>
                <a:latin typeface="+mn-lt"/>
                <a:cs typeface="+mn-cs"/>
              </a:rPr>
              <a:t>  Little information is available on N</a:t>
            </a:r>
            <a:r>
              <a:rPr lang="en-GB" sz="2000" baseline="-25000" dirty="0">
                <a:solidFill>
                  <a:schemeClr val="bg1"/>
                </a:solidFill>
                <a:latin typeface="+mn-lt"/>
                <a:cs typeface="+mn-cs"/>
              </a:rPr>
              <a:t>2</a:t>
            </a:r>
            <a:r>
              <a:rPr lang="en-GB" sz="2000" dirty="0">
                <a:solidFill>
                  <a:schemeClr val="bg1"/>
                </a:solidFill>
                <a:latin typeface="+mn-lt"/>
                <a:cs typeface="+mn-cs"/>
              </a:rPr>
              <a:t>O emissions</a:t>
            </a:r>
            <a:endParaRPr lang="en-US" sz="2000" dirty="0">
              <a:solidFill>
                <a:schemeClr val="bg1"/>
              </a:solidFill>
              <a:latin typeface="+mn-lt"/>
              <a:cs typeface="+mn-cs"/>
            </a:endParaRPr>
          </a:p>
        </p:txBody>
      </p:sp>
      <p:sp>
        <p:nvSpPr>
          <p:cNvPr id="12359" name="Text Box 85"/>
          <p:cNvSpPr txBox="1">
            <a:spLocks noChangeArrowheads="1"/>
          </p:cNvSpPr>
          <p:nvPr/>
        </p:nvSpPr>
        <p:spPr bwMode="auto">
          <a:xfrm>
            <a:off x="762000" y="4767263"/>
            <a:ext cx="53340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accent1"/>
                </a:solidFill>
                <a:latin typeface="Arial" panose="020B0604020202020204" pitchFamily="34" charset="0"/>
                <a:cs typeface="Arial" panose="020B0604020202020204" pitchFamily="34" charset="0"/>
              </a:defRPr>
            </a:lvl1pPr>
            <a:lvl2pPr marL="742950" indent="-285750" eaLnBrk="0" hangingPunct="0">
              <a:defRPr sz="2800">
                <a:solidFill>
                  <a:schemeClr val="accent1"/>
                </a:solidFill>
                <a:latin typeface="Arial" panose="020B0604020202020204" pitchFamily="34" charset="0"/>
                <a:cs typeface="Arial" panose="020B0604020202020204" pitchFamily="34" charset="0"/>
              </a:defRPr>
            </a:lvl2pPr>
            <a:lvl3pPr marL="1143000" indent="-228600" eaLnBrk="0" hangingPunct="0">
              <a:defRPr sz="2800">
                <a:solidFill>
                  <a:schemeClr val="accent1"/>
                </a:solidFill>
                <a:latin typeface="Arial" panose="020B0604020202020204" pitchFamily="34" charset="0"/>
                <a:cs typeface="Arial" panose="020B0604020202020204" pitchFamily="34" charset="0"/>
              </a:defRPr>
            </a:lvl3pPr>
            <a:lvl4pPr marL="1600200" indent="-228600" eaLnBrk="0" hangingPunct="0">
              <a:defRPr sz="2800">
                <a:solidFill>
                  <a:schemeClr val="accent1"/>
                </a:solidFill>
                <a:latin typeface="Arial" panose="020B0604020202020204" pitchFamily="34" charset="0"/>
                <a:cs typeface="Arial" panose="020B0604020202020204" pitchFamily="34" charset="0"/>
              </a:defRPr>
            </a:lvl4pPr>
            <a:lvl5pPr marL="2057400" indent="-228600" eaLnBrk="0" hangingPunct="0">
              <a:defRPr sz="2800">
                <a:solidFill>
                  <a:schemeClr val="accent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accent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anose="05000000000000000000" pitchFamily="2" charset="2"/>
              <a:buNone/>
            </a:pPr>
            <a:r>
              <a:rPr lang="fr-FR" altLang="en-US" sz="1400" b="1">
                <a:solidFill>
                  <a:schemeClr val="tx1"/>
                </a:solidFill>
              </a:rPr>
              <a:t>Abril et al., 2005; Gu</a:t>
            </a:r>
            <a:r>
              <a:rPr lang="en-US" altLang="en-US" sz="1400" b="1">
                <a:solidFill>
                  <a:schemeClr val="tx1"/>
                </a:solidFill>
              </a:rPr>
              <a:t>é</a:t>
            </a:r>
            <a:r>
              <a:rPr lang="fr-FR" altLang="en-US" sz="1400" b="1">
                <a:solidFill>
                  <a:schemeClr val="tx1"/>
                </a:solidFill>
              </a:rPr>
              <a:t>rin et al., 2006, Chen et al., 2011</a:t>
            </a:r>
          </a:p>
          <a:p>
            <a:pPr eaLnBrk="1" hangingPunct="1">
              <a:spcBef>
                <a:spcPct val="20000"/>
              </a:spcBef>
              <a:buClr>
                <a:schemeClr val="tx1"/>
              </a:buClr>
              <a:buSzPct val="75000"/>
              <a:buFont typeface="Wingdings" panose="05000000000000000000" pitchFamily="2" charset="2"/>
              <a:buNone/>
            </a:pPr>
            <a:r>
              <a:rPr lang="fr-FR" altLang="en-US" sz="1400" b="1">
                <a:solidFill>
                  <a:schemeClr val="tx1"/>
                </a:solidFill>
              </a:rPr>
              <a:t>Gu</a:t>
            </a:r>
            <a:r>
              <a:rPr lang="en-US" altLang="en-US" sz="1400" b="1">
                <a:solidFill>
                  <a:schemeClr val="tx1"/>
                </a:solidFill>
              </a:rPr>
              <a:t>é</a:t>
            </a:r>
            <a:r>
              <a:rPr lang="fr-FR" altLang="en-US" sz="1400" b="1">
                <a:solidFill>
                  <a:schemeClr val="tx1"/>
                </a:solidFill>
              </a:rPr>
              <a:t>rin and Abril et al., 2007; Kemenes et al., 2007</a:t>
            </a:r>
          </a:p>
        </p:txBody>
      </p:sp>
    </p:spTree>
    <p:custDataLst>
      <p:tags r:id="rId1"/>
    </p:custDataLst>
    <p:extLst>
      <p:ext uri="{BB962C8B-B14F-4D97-AF65-F5344CB8AC3E}">
        <p14:creationId xmlns:p14="http://schemas.microsoft.com/office/powerpoint/2010/main" val="3989921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linds(horizontal)">
                                      <p:cBhvr>
                                        <p:cTn id="10" dur="500"/>
                                        <p:tgtEl>
                                          <p:spTgt spid="16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blinds(horizontal)">
                                      <p:cBhvr>
                                        <p:cTn id="13" dur="500"/>
                                        <p:tgtEl>
                                          <p:spTgt spid="16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blinds(horizontal)">
                                      <p:cBhvr>
                                        <p:cTn id="16" dur="500"/>
                                        <p:tgtEl>
                                          <p:spTgt spid="1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blinds(horizontal)">
                                      <p:cBhvr>
                                        <p:cTn id="19" dur="500"/>
                                        <p:tgtEl>
                                          <p:spTgt spid="16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blinds(horizontal)">
                                      <p:cBhvr>
                                        <p:cTn id="22" dur="500"/>
                                        <p:tgtEl>
                                          <p:spTgt spid="1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0"/>
                                        </p:tgtEl>
                                        <p:attrNameLst>
                                          <p:attrName>style.visibility</p:attrName>
                                        </p:attrNameLst>
                                      </p:cBhvr>
                                      <p:to>
                                        <p:strVal val="visible"/>
                                      </p:to>
                                    </p:set>
                                    <p:animEffect transition="in" filter="blinds(horizontal)">
                                      <p:cBhvr>
                                        <p:cTn id="25" dur="500"/>
                                        <p:tgtEl>
                                          <p:spTgt spid="17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blinds(horizontal)">
                                      <p:cBhvr>
                                        <p:cTn id="28" dur="500"/>
                                        <p:tgtEl>
                                          <p:spTgt spid="17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blinds(horizontal)">
                                      <p:cBhvr>
                                        <p:cTn id="31" dur="500"/>
                                        <p:tgtEl>
                                          <p:spTgt spid="17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linds(horizontal)">
                                      <p:cBhvr>
                                        <p:cTn id="34" dur="500"/>
                                        <p:tgtEl>
                                          <p:spTgt spid="6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blinds(horizontal)">
                                      <p:cBhvr>
                                        <p:cTn id="40" dur="500"/>
                                        <p:tgtEl>
                                          <p:spTgt spid="6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linds(horizontal)">
                                      <p:cBhvr>
                                        <p:cTn id="43" dur="500"/>
                                        <p:tgtEl>
                                          <p:spTgt spid="6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blinds(horizontal)">
                                      <p:cBhvr>
                                        <p:cTn id="46" dur="500"/>
                                        <p:tgtEl>
                                          <p:spTgt spid="16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blinds(horizontal)">
                                      <p:cBhvr>
                                        <p:cTn id="49" dur="500"/>
                                        <p:tgtEl>
                                          <p:spTgt spid="10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blinds(horizontal)">
                                      <p:cBhvr>
                                        <p:cTn id="52" dur="500"/>
                                        <p:tgtEl>
                                          <p:spTgt spid="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0"/>
                                        </p:tgtEl>
                                        <p:attrNameLst>
                                          <p:attrName>style.visibility</p:attrName>
                                        </p:attrNameLst>
                                      </p:cBhvr>
                                      <p:to>
                                        <p:strVal val="visible"/>
                                      </p:to>
                                    </p:set>
                                    <p:animEffect transition="in" filter="blinds(horizontal)">
                                      <p:cBhvr>
                                        <p:cTn id="57" dur="500"/>
                                        <p:tgtEl>
                                          <p:spTgt spid="16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59"/>
                                        </p:tgtEl>
                                        <p:attrNameLst>
                                          <p:attrName>style.visibility</p:attrName>
                                        </p:attrNameLst>
                                      </p:cBhvr>
                                      <p:to>
                                        <p:strVal val="visible"/>
                                      </p:to>
                                    </p:set>
                                    <p:animEffect transition="in" filter="blinds(horizontal)">
                                      <p:cBhvr>
                                        <p:cTn id="60" dur="500"/>
                                        <p:tgtEl>
                                          <p:spTgt spid="159"/>
                                        </p:tgtEl>
                                      </p:cBhvr>
                                    </p:animEffect>
                                  </p:childTnLst>
                                </p:cTn>
                              </p:par>
                              <p:par>
                                <p:cTn id="61" presetID="3" presetClass="entr" presetSubtype="10" fill="hold" nodeType="withEffect">
                                  <p:stCondLst>
                                    <p:cond delay="0"/>
                                  </p:stCondLst>
                                  <p:childTnLst>
                                    <p:set>
                                      <p:cBhvr>
                                        <p:cTn id="62" dur="1" fill="hold">
                                          <p:stCondLst>
                                            <p:cond delay="0"/>
                                          </p:stCondLst>
                                        </p:cTn>
                                        <p:tgtEl>
                                          <p:spTgt spid="161"/>
                                        </p:tgtEl>
                                        <p:attrNameLst>
                                          <p:attrName>style.visibility</p:attrName>
                                        </p:attrNameLst>
                                      </p:cBhvr>
                                      <p:to>
                                        <p:strVal val="visible"/>
                                      </p:to>
                                    </p:set>
                                    <p:animEffect transition="in" filter="blinds(horizontal)">
                                      <p:cBhvr>
                                        <p:cTn id="63" dur="500"/>
                                        <p:tgtEl>
                                          <p:spTgt spid="16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Effect transition="in" filter="blinds(horizontal)">
                                      <p:cBhvr>
                                        <p:cTn id="66" dur="500"/>
                                        <p:tgtEl>
                                          <p:spTgt spid="142"/>
                                        </p:tgtEl>
                                      </p:cBhvr>
                                    </p:animEffect>
                                  </p:childTnLst>
                                </p:cTn>
                              </p:par>
                              <p:par>
                                <p:cTn id="67" presetID="3" presetClass="entr" presetSubtype="10" fill="hold" nodeType="withEffect">
                                  <p:stCondLst>
                                    <p:cond delay="0"/>
                                  </p:stCondLst>
                                  <p:childTnLst>
                                    <p:set>
                                      <p:cBhvr>
                                        <p:cTn id="68" dur="1" fill="hold">
                                          <p:stCondLst>
                                            <p:cond delay="0"/>
                                          </p:stCondLst>
                                        </p:cTn>
                                        <p:tgtEl>
                                          <p:spTgt spid="143"/>
                                        </p:tgtEl>
                                        <p:attrNameLst>
                                          <p:attrName>style.visibility</p:attrName>
                                        </p:attrNameLst>
                                      </p:cBhvr>
                                      <p:to>
                                        <p:strVal val="visible"/>
                                      </p:to>
                                    </p:set>
                                    <p:animEffect transition="in" filter="blinds(horizontal)">
                                      <p:cBhvr>
                                        <p:cTn id="69" dur="500"/>
                                        <p:tgtEl>
                                          <p:spTgt spid="143"/>
                                        </p:tgtEl>
                                      </p:cBhvr>
                                    </p:animEffect>
                                  </p:childTnLst>
                                </p:cTn>
                              </p:par>
                              <p:par>
                                <p:cTn id="70" presetID="3" presetClass="entr" presetSubtype="10"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blinds(horizontal)">
                                      <p:cBhvr>
                                        <p:cTn id="72" dur="500"/>
                                        <p:tgtEl>
                                          <p:spTgt spid="71"/>
                                        </p:tgtEl>
                                      </p:cBhvr>
                                    </p:animEffect>
                                  </p:childTnLst>
                                </p:cTn>
                              </p:par>
                              <p:par>
                                <p:cTn id="73" presetID="3" presetClass="entr" presetSubtype="10"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linds(horizontal)">
                                      <p:cBhvr>
                                        <p:cTn id="75" dur="500"/>
                                        <p:tgtEl>
                                          <p:spTgt spid="2"/>
                                        </p:tgtEl>
                                      </p:cBhvr>
                                    </p:animEffect>
                                  </p:childTnLst>
                                </p:cTn>
                              </p:par>
                              <p:par>
                                <p:cTn id="76" presetID="3" presetClass="entr" presetSubtype="10" fill="hold" nodeType="withEffect">
                                  <p:stCondLst>
                                    <p:cond delay="0"/>
                                  </p:stCondLst>
                                  <p:childTnLst>
                                    <p:set>
                                      <p:cBhvr>
                                        <p:cTn id="77" dur="1" fill="hold">
                                          <p:stCondLst>
                                            <p:cond delay="0"/>
                                          </p:stCondLst>
                                        </p:cTn>
                                        <p:tgtEl>
                                          <p:spTgt spid="144"/>
                                        </p:tgtEl>
                                        <p:attrNameLst>
                                          <p:attrName>style.visibility</p:attrName>
                                        </p:attrNameLst>
                                      </p:cBhvr>
                                      <p:to>
                                        <p:strVal val="visible"/>
                                      </p:to>
                                    </p:set>
                                    <p:animEffect transition="in" filter="blinds(horizontal)">
                                      <p:cBhvr>
                                        <p:cTn id="78" dur="500"/>
                                        <p:tgtEl>
                                          <p:spTgt spid="144"/>
                                        </p:tgtEl>
                                      </p:cBhvr>
                                    </p:animEffect>
                                  </p:childTnLst>
                                </p:cTn>
                              </p:par>
                              <p:par>
                                <p:cTn id="79" presetID="3" presetClass="entr" presetSubtype="10" fill="hold" nodeType="with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blinds(horizontal)">
                                      <p:cBhvr>
                                        <p:cTn id="81" dur="500"/>
                                        <p:tgtEl>
                                          <p:spTgt spid="14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46"/>
                                        </p:tgtEl>
                                        <p:attrNameLst>
                                          <p:attrName>style.visibility</p:attrName>
                                        </p:attrNameLst>
                                      </p:cBhvr>
                                      <p:to>
                                        <p:strVal val="visible"/>
                                      </p:to>
                                    </p:set>
                                    <p:animEffect transition="in" filter="blinds(horizontal)">
                                      <p:cBhvr>
                                        <p:cTn id="84" dur="500"/>
                                        <p:tgtEl>
                                          <p:spTgt spid="14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linds(horizontal)">
                                      <p:cBhvr>
                                        <p:cTn id="87" dur="500"/>
                                        <p:tgtEl>
                                          <p:spTgt spid="6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blinds(horizontal)">
                                      <p:cBhvr>
                                        <p:cTn id="92" dur="500"/>
                                        <p:tgtEl>
                                          <p:spTgt spid="12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blinds(horizontal)">
                                      <p:cBhvr>
                                        <p:cTn id="95" dur="500"/>
                                        <p:tgtEl>
                                          <p:spTgt spid="10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blinds(horizontal)">
                                      <p:cBhvr>
                                        <p:cTn id="98" dur="500"/>
                                        <p:tgtEl>
                                          <p:spTgt spid="6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78"/>
                                        </p:tgtEl>
                                        <p:attrNameLst>
                                          <p:attrName>style.visibility</p:attrName>
                                        </p:attrNameLst>
                                      </p:cBhvr>
                                      <p:to>
                                        <p:strVal val="visible"/>
                                      </p:to>
                                    </p:set>
                                    <p:animEffect transition="in" filter="blinds(horizontal)">
                                      <p:cBhvr>
                                        <p:cTn id="103" dur="500"/>
                                        <p:tgtEl>
                                          <p:spTgt spid="17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blinds(horizontal)">
                                      <p:cBhvr>
                                        <p:cTn id="106" dur="500"/>
                                        <p:tgtEl>
                                          <p:spTgt spid="105"/>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blinds(horizontal)">
                                      <p:cBhvr>
                                        <p:cTn id="109" dur="500"/>
                                        <p:tgtEl>
                                          <p:spTgt spid="6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nodeType="clickEffect">
                                  <p:stCondLst>
                                    <p:cond delay="0"/>
                                  </p:stCondLst>
                                  <p:childTnLst>
                                    <p:set>
                                      <p:cBhvr>
                                        <p:cTn id="113" dur="1" fill="hold">
                                          <p:stCondLst>
                                            <p:cond delay="0"/>
                                          </p:stCondLst>
                                        </p:cTn>
                                        <p:tgtEl>
                                          <p:spTgt spid="112"/>
                                        </p:tgtEl>
                                        <p:attrNameLst>
                                          <p:attrName>style.visibility</p:attrName>
                                        </p:attrNameLst>
                                      </p:cBhvr>
                                      <p:to>
                                        <p:strVal val="visible"/>
                                      </p:to>
                                    </p:set>
                                    <p:animEffect transition="in" filter="blinds(horizontal)">
                                      <p:cBhvr>
                                        <p:cTn id="114" dur="500"/>
                                        <p:tgtEl>
                                          <p:spTgt spid="112"/>
                                        </p:tgtEl>
                                      </p:cBhvr>
                                    </p:animEffect>
                                  </p:childTnLst>
                                </p:cTn>
                              </p:par>
                              <p:par>
                                <p:cTn id="115" presetID="3" presetClass="entr" presetSubtype="10" fill="hold" nodeType="with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blinds(horizontal)">
                                      <p:cBhvr>
                                        <p:cTn id="117" dur="500"/>
                                        <p:tgtEl>
                                          <p:spTgt spid="111"/>
                                        </p:tgtEl>
                                      </p:cBhvr>
                                    </p:animEffect>
                                  </p:childTnLst>
                                </p:cTn>
                              </p:par>
                              <p:par>
                                <p:cTn id="118" presetID="3" presetClass="entr" presetSubtype="10" fill="hold" nodeType="with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blinds(horizontal)">
                                      <p:cBhvr>
                                        <p:cTn id="120" dur="500"/>
                                        <p:tgtEl>
                                          <p:spTgt spid="113"/>
                                        </p:tgtEl>
                                      </p:cBhvr>
                                    </p:animEffect>
                                  </p:childTnLst>
                                </p:cTn>
                              </p:par>
                              <p:par>
                                <p:cTn id="121" presetID="3" presetClass="entr" presetSubtype="10" fill="hold" nodeType="withEffect">
                                  <p:stCondLst>
                                    <p:cond delay="0"/>
                                  </p:stCondLst>
                                  <p:childTnLst>
                                    <p:set>
                                      <p:cBhvr>
                                        <p:cTn id="122" dur="1" fill="hold">
                                          <p:stCondLst>
                                            <p:cond delay="0"/>
                                          </p:stCondLst>
                                        </p:cTn>
                                        <p:tgtEl>
                                          <p:spTgt spid="110"/>
                                        </p:tgtEl>
                                        <p:attrNameLst>
                                          <p:attrName>style.visibility</p:attrName>
                                        </p:attrNameLst>
                                      </p:cBhvr>
                                      <p:to>
                                        <p:strVal val="visible"/>
                                      </p:to>
                                    </p:set>
                                    <p:animEffect transition="in" filter="blinds(horizontal)">
                                      <p:cBhvr>
                                        <p:cTn id="123" dur="500"/>
                                        <p:tgtEl>
                                          <p:spTgt spid="110"/>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28"/>
                                        </p:tgtEl>
                                        <p:attrNameLst>
                                          <p:attrName>style.visibility</p:attrName>
                                        </p:attrNameLst>
                                      </p:cBhvr>
                                      <p:to>
                                        <p:strVal val="visible"/>
                                      </p:to>
                                    </p:set>
                                    <p:animEffect transition="in" filter="blinds(horizontal)">
                                      <p:cBhvr>
                                        <p:cTn id="126" dur="500"/>
                                        <p:tgtEl>
                                          <p:spTgt spid="128"/>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04"/>
                                        </p:tgtEl>
                                        <p:attrNameLst>
                                          <p:attrName>style.visibility</p:attrName>
                                        </p:attrNameLst>
                                      </p:cBhvr>
                                      <p:to>
                                        <p:strVal val="visible"/>
                                      </p:to>
                                    </p:set>
                                    <p:animEffect transition="in" filter="blinds(horizontal)">
                                      <p:cBhvr>
                                        <p:cTn id="129" dur="500"/>
                                        <p:tgtEl>
                                          <p:spTgt spid="104"/>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blinds(horizontal)">
                                      <p:cBhvr>
                                        <p:cTn id="132" dur="500"/>
                                        <p:tgtEl>
                                          <p:spTgt spid="6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blinds(horizontal)">
                                      <p:cBhvr>
                                        <p:cTn id="137" dur="500"/>
                                        <p:tgtEl>
                                          <p:spTgt spid="69"/>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blinds(horizontal)">
                                      <p:cBhvr>
                                        <p:cTn id="140" dur="500"/>
                                        <p:tgtEl>
                                          <p:spTgt spid="131"/>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108"/>
                                        </p:tgtEl>
                                        <p:attrNameLst>
                                          <p:attrName>style.visibility</p:attrName>
                                        </p:attrNameLst>
                                      </p:cBhvr>
                                      <p:to>
                                        <p:strVal val="visible"/>
                                      </p:to>
                                    </p:set>
                                    <p:animEffect transition="in" filter="blinds(horizontal)">
                                      <p:cBhvr>
                                        <p:cTn id="143" dur="500"/>
                                        <p:tgtEl>
                                          <p:spTgt spid="108"/>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114"/>
                                        </p:tgtEl>
                                        <p:attrNameLst>
                                          <p:attrName>style.visibility</p:attrName>
                                        </p:attrNameLst>
                                      </p:cBhvr>
                                      <p:to>
                                        <p:strVal val="visible"/>
                                      </p:to>
                                    </p:set>
                                    <p:animEffect transition="in" filter="blinds(horizontal)">
                                      <p:cBhvr>
                                        <p:cTn id="148" dur="500"/>
                                        <p:tgtEl>
                                          <p:spTgt spid="114"/>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15"/>
                                        </p:tgtEl>
                                        <p:attrNameLst>
                                          <p:attrName>style.visibility</p:attrName>
                                        </p:attrNameLst>
                                      </p:cBhvr>
                                      <p:to>
                                        <p:strVal val="visible"/>
                                      </p:to>
                                    </p:set>
                                    <p:animEffect transition="in" filter="blinds(horizontal)">
                                      <p:cBhvr>
                                        <p:cTn id="151" dur="500"/>
                                        <p:tgtEl>
                                          <p:spTgt spid="115"/>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blinds(horizontal)">
                                      <p:cBhvr>
                                        <p:cTn id="156" dur="500"/>
                                        <p:tgtEl>
                                          <p:spTgt spid="74"/>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70"/>
                                        </p:tgtEl>
                                        <p:attrNameLst>
                                          <p:attrName>style.visibility</p:attrName>
                                        </p:attrNameLst>
                                      </p:cBhvr>
                                      <p:to>
                                        <p:strVal val="visible"/>
                                      </p:to>
                                    </p:set>
                                    <p:animEffect transition="in" filter="blinds(horizontal)">
                                      <p:cBhvr>
                                        <p:cTn id="161" dur="500"/>
                                        <p:tgtEl>
                                          <p:spTgt spid="70"/>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76"/>
                                        </p:tgtEl>
                                        <p:attrNameLst>
                                          <p:attrName>style.visibility</p:attrName>
                                        </p:attrNameLst>
                                      </p:cBhvr>
                                      <p:to>
                                        <p:strVal val="visible"/>
                                      </p:to>
                                    </p:set>
                                    <p:animEffect transition="in" filter="blinds(horizontal)">
                                      <p:cBhvr>
                                        <p:cTn id="164" dur="500"/>
                                        <p:tgtEl>
                                          <p:spTgt spid="76"/>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blinds(horizontal)">
                                      <p:cBhvr>
                                        <p:cTn id="167" dur="500"/>
                                        <p:tgtEl>
                                          <p:spTgt spid="73"/>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blinds(horizontal)">
                                      <p:cBhvr>
                                        <p:cTn id="170" dur="500"/>
                                        <p:tgtEl>
                                          <p:spTgt spid="72"/>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blinds(horizontal)">
                                      <p:cBhvr>
                                        <p:cTn id="17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8" grpId="0"/>
      <p:bldP spid="109" grpId="0"/>
      <p:bldP spid="114" grpId="0" animBg="1"/>
      <p:bldP spid="115" grpId="0" animBg="1"/>
      <p:bldP spid="126" grpId="0" animBg="1"/>
      <p:bldP spid="128" grpId="0" animBg="1"/>
      <p:bldP spid="131" grpId="0" animBg="1"/>
      <p:bldP spid="142" grpId="0"/>
      <p:bldP spid="146" grpId="0"/>
      <p:bldP spid="159" grpId="0"/>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8" grpId="0" animBg="1"/>
      <p:bldP spid="60" grpId="0"/>
      <p:bldP spid="62" grpId="0" animBg="1"/>
      <p:bldP spid="63" grpId="0" animBg="1"/>
      <p:bldP spid="64" grpId="0" animBg="1"/>
      <p:bldP spid="65" grpId="0" animBg="1"/>
      <p:bldP spid="66" grpId="0" animBg="1"/>
      <p:bldP spid="67" grpId="0" animBg="1"/>
      <p:bldP spid="75" grpId="0" animBg="1"/>
      <p:bldP spid="68" grpId="0" animBg="1"/>
      <p:bldP spid="70" grpId="0" animBg="1"/>
      <p:bldP spid="72" grpId="0" animBg="1"/>
      <p:bldP spid="73" grpId="0" animBg="1"/>
      <p:bldP spid="76" grpId="0" animBg="1"/>
      <p:bldP spid="74"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36" y="-12700"/>
            <a:ext cx="9053264" cy="1097360"/>
          </a:xfrm>
          <a:prstGeom prst="rect">
            <a:avLst/>
          </a:prstGeom>
        </p:spPr>
        <p:txBody>
          <a:bodyPr>
            <a:noAutofit/>
          </a:bodyPr>
          <a:lstStyle/>
          <a:p>
            <a:pPr algn="just"/>
            <a:r>
              <a:rPr lang="en-GB" sz="2400" b="1" dirty="0">
                <a:solidFill>
                  <a:srgbClr val="002060"/>
                </a:solidFill>
                <a:latin typeface="Cambria" panose="02040503050406030204" pitchFamily="18" charset="0"/>
              </a:rPr>
              <a:t>Costs of many power supply technologies decreased substantially, some can already compete with conventional technologies. (IPCC AR 2014)</a:t>
            </a:r>
          </a:p>
        </p:txBody>
      </p:sp>
      <p:pic>
        <p:nvPicPr>
          <p:cNvPr id="6" name="Bild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927" y="1531738"/>
            <a:ext cx="8326225" cy="4157862"/>
          </a:xfrm>
          <a:prstGeom prst="rect">
            <a:avLst/>
          </a:prstGeom>
        </p:spPr>
      </p:pic>
      <p:sp>
        <p:nvSpPr>
          <p:cNvPr id="7" name="TextBox 6"/>
          <p:cNvSpPr txBox="1"/>
          <p:nvPr/>
        </p:nvSpPr>
        <p:spPr>
          <a:xfrm>
            <a:off x="7236296" y="5800270"/>
            <a:ext cx="1584176" cy="221018"/>
          </a:xfrm>
          <a:prstGeom prst="rect">
            <a:avLst/>
          </a:prstGeom>
          <a:noFill/>
        </p:spPr>
        <p:txBody>
          <a:bodyPr wrap="square" lIns="18000" tIns="18000" rIns="18000" bIns="18000" rtlCol="0">
            <a:spAutoFit/>
          </a:bodyPr>
          <a:lstStyle/>
          <a:p>
            <a:pPr algn="r"/>
            <a:r>
              <a:rPr lang="de-DE" sz="1200" baseline="0" dirty="0">
                <a:latin typeface="Calibri" panose="020F0502020204030204" pitchFamily="34" charset="0"/>
                <a:cs typeface="Calibri" panose="020F0502020204030204" pitchFamily="34" charset="0"/>
              </a:rPr>
              <a:t>Based on Figure 7.7</a:t>
            </a:r>
            <a:endParaRPr lang="en-GB" sz="1200" baseline="0" dirty="0">
              <a:latin typeface="Calibri" panose="020F0502020204030204" pitchFamily="34" charset="0"/>
              <a:cs typeface="Calibri" panose="020F0502020204030204" pitchFamily="34" charset="0"/>
            </a:endParaRPr>
          </a:p>
        </p:txBody>
      </p:sp>
      <p:sp>
        <p:nvSpPr>
          <p:cNvPr id="8" name="Oval 7"/>
          <p:cNvSpPr/>
          <p:nvPr/>
        </p:nvSpPr>
        <p:spPr>
          <a:xfrm>
            <a:off x="297712" y="4338084"/>
            <a:ext cx="6996223" cy="520996"/>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363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4925" y="-87312"/>
            <a:ext cx="9109075" cy="892552"/>
          </a:xfrm>
          <a:prstGeom prst="rect">
            <a:avLst/>
          </a:prstGeom>
          <a:noFill/>
          <a:ln>
            <a:noFill/>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2600" b="1" dirty="0">
                <a:solidFill>
                  <a:srgbClr val="002060"/>
                </a:solidFill>
                <a:latin typeface="Cambria" pitchFamily="18" charset="0"/>
              </a:rPr>
              <a:t>ESTIMATION AND IMPLEMENTATION OF Environmental </a:t>
            </a:r>
            <a:r>
              <a:rPr lang="en-US" altLang="en-US" sz="2600" b="1" dirty="0" smtClean="0">
                <a:solidFill>
                  <a:srgbClr val="002060"/>
                </a:solidFill>
                <a:latin typeface="Cambria" pitchFamily="18" charset="0"/>
              </a:rPr>
              <a:t>Flow - </a:t>
            </a:r>
            <a:r>
              <a:rPr lang="en-US" altLang="en-US" sz="2600" b="1" dirty="0">
                <a:solidFill>
                  <a:srgbClr val="002060"/>
                </a:solidFill>
                <a:latin typeface="Cambria" pitchFamily="18" charset="0"/>
              </a:rPr>
              <a:t>absence of regulation</a:t>
            </a:r>
          </a:p>
        </p:txBody>
      </p:sp>
      <p:pic>
        <p:nvPicPr>
          <p:cNvPr id="4099" name="Picture 6" descr="C Barrage E flow.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838200"/>
            <a:ext cx="4194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DSC0329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8382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F:\Photos\projects n visits\HP\Pandoh dam\DSCN717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191000"/>
            <a:ext cx="3352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5410200" y="3276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latin typeface="Calibri" pitchFamily="34" charset="0"/>
              </a:rPr>
              <a:t>Honesty?</a:t>
            </a:r>
          </a:p>
        </p:txBody>
      </p:sp>
      <p:pic>
        <p:nvPicPr>
          <p:cNvPr id="4103" name="Picture 2" descr="E:\nrcd\CIA - HP Power\sutlej visit Photo dec 2014\DSC0738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963" y="3962400"/>
            <a:ext cx="27130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descr="E:\nrcd\CIA - HP Power\sutlej visit Photo dec 2014\DSC074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2800" y="45720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939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28600" y="58148"/>
            <a:ext cx="8229600" cy="83661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ormAutofit/>
          </a:bodyPr>
          <a:lstStyle/>
          <a:p>
            <a:pPr algn="l" eaLnBrk="1" hangingPunct="1"/>
            <a:r>
              <a:rPr lang="en-GB" sz="3600" b="1" dirty="0">
                <a:solidFill>
                  <a:srgbClr val="002060"/>
                </a:solidFill>
                <a:latin typeface="Cambria" panose="02040503050406030204" pitchFamily="18" charset="0"/>
                <a:cs typeface="Arial" panose="020B0604020202020204" pitchFamily="34" charset="0"/>
              </a:rPr>
              <a:t>Longitudinal </a:t>
            </a:r>
            <a:r>
              <a:rPr lang="en-GB" sz="3600" b="1" dirty="0" smtClean="0">
                <a:solidFill>
                  <a:srgbClr val="002060"/>
                </a:solidFill>
                <a:latin typeface="Cambria" panose="02040503050406030204" pitchFamily="18" charset="0"/>
                <a:cs typeface="Arial" panose="020B0604020202020204" pitchFamily="34" charset="0"/>
              </a:rPr>
              <a:t>Connectivity</a:t>
            </a:r>
            <a:endParaRPr lang="en-GB" sz="3600" b="1" dirty="0">
              <a:solidFill>
                <a:srgbClr val="002060"/>
              </a:solidFill>
              <a:latin typeface="Cambria" panose="02040503050406030204" pitchFamily="18" charset="0"/>
              <a:cs typeface="Arial" panose="020B0604020202020204" pitchFamily="34" charset="0"/>
            </a:endParaRPr>
          </a:p>
        </p:txBody>
      </p:sp>
      <p:sp>
        <p:nvSpPr>
          <p:cNvPr id="4" name="Content Placeholder 3"/>
          <p:cNvSpPr>
            <a:spLocks noGrp="1"/>
          </p:cNvSpPr>
          <p:nvPr>
            <p:ph sz="half" idx="4294967295"/>
          </p:nvPr>
        </p:nvSpPr>
        <p:spPr>
          <a:xfrm>
            <a:off x="107504" y="1298992"/>
            <a:ext cx="4413945" cy="4608512"/>
          </a:xfrm>
          <a:prstGeom prst="rect">
            <a:avLst/>
          </a:prstGeom>
        </p:spPr>
        <p:txBody>
          <a:bodyPr>
            <a:normAutofit lnSpcReduction="10000"/>
          </a:bodyPr>
          <a:lstStyle/>
          <a:p>
            <a:pPr marL="0" indent="0" eaLnBrk="1" hangingPunct="1">
              <a:lnSpc>
                <a:spcPct val="80000"/>
              </a:lnSpc>
              <a:buNone/>
            </a:pPr>
            <a:r>
              <a:rPr lang="en-GB" dirty="0"/>
              <a:t>River continuum concept</a:t>
            </a:r>
          </a:p>
          <a:p>
            <a:pPr marL="0" indent="0" eaLnBrk="1" hangingPunct="1">
              <a:lnSpc>
                <a:spcPct val="80000"/>
              </a:lnSpc>
              <a:buNone/>
            </a:pPr>
            <a:endParaRPr lang="en-GB" dirty="0"/>
          </a:p>
          <a:p>
            <a:pPr marL="0" indent="0" eaLnBrk="1" hangingPunct="1">
              <a:lnSpc>
                <a:spcPct val="80000"/>
              </a:lnSpc>
              <a:buNone/>
            </a:pPr>
            <a:r>
              <a:rPr lang="en-GB" dirty="0"/>
              <a:t>Barrages / Dams disrupt continuum</a:t>
            </a:r>
          </a:p>
          <a:p>
            <a:pPr marL="0" indent="0" eaLnBrk="1" hangingPunct="1">
              <a:lnSpc>
                <a:spcPct val="80000"/>
              </a:lnSpc>
              <a:buNone/>
            </a:pPr>
            <a:endParaRPr lang="en-GB" dirty="0"/>
          </a:p>
          <a:p>
            <a:pPr marL="0" indent="0" eaLnBrk="1" hangingPunct="1">
              <a:lnSpc>
                <a:spcPct val="80000"/>
              </a:lnSpc>
              <a:buNone/>
            </a:pPr>
            <a:r>
              <a:rPr lang="en-GB" dirty="0"/>
              <a:t>Need to release </a:t>
            </a:r>
          </a:p>
          <a:p>
            <a:pPr marL="0" indent="0" eaLnBrk="1" hangingPunct="1">
              <a:lnSpc>
                <a:spcPct val="80000"/>
              </a:lnSpc>
              <a:buNone/>
            </a:pPr>
            <a:r>
              <a:rPr lang="en-GB" dirty="0"/>
              <a:t>water and sediment downstream</a:t>
            </a:r>
          </a:p>
          <a:p>
            <a:pPr marL="0" indent="0" eaLnBrk="1" hangingPunct="1">
              <a:lnSpc>
                <a:spcPct val="80000"/>
              </a:lnSpc>
              <a:buNone/>
            </a:pPr>
            <a:endParaRPr lang="en-GB" dirty="0"/>
          </a:p>
          <a:p>
            <a:pPr marL="0" indent="0" eaLnBrk="1" hangingPunct="1">
              <a:lnSpc>
                <a:spcPct val="80000"/>
              </a:lnSpc>
              <a:buNone/>
            </a:pPr>
            <a:r>
              <a:rPr lang="en-GB" dirty="0"/>
              <a:t>Allow fish and other species to move upstream</a:t>
            </a:r>
          </a:p>
          <a:p>
            <a:pPr eaLnBrk="1" hangingPunct="1">
              <a:buFontTx/>
              <a:buNone/>
              <a:defRPr/>
            </a:pPr>
            <a:endParaRPr lang="en-GB" sz="24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9048" y="3997959"/>
            <a:ext cx="3635357" cy="262895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3024" y="1097279"/>
            <a:ext cx="3828908" cy="28716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2510" y="2178479"/>
            <a:ext cx="1743075" cy="2619375"/>
          </a:xfrm>
          <a:prstGeom prst="rect">
            <a:avLst/>
          </a:prstGeom>
        </p:spPr>
      </p:pic>
      <p:sp>
        <p:nvSpPr>
          <p:cNvPr id="7" name="Content Placeholder 2"/>
          <p:cNvSpPr txBox="1">
            <a:spLocks/>
          </p:cNvSpPr>
          <p:nvPr/>
        </p:nvSpPr>
        <p:spPr>
          <a:xfrm>
            <a:off x="76200" y="6444654"/>
            <a:ext cx="3505200" cy="413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Tx/>
              <a:buNone/>
            </a:pPr>
            <a:r>
              <a:rPr lang="en-GB" sz="1400" dirty="0">
                <a:latin typeface="Cambria" panose="02040503050406030204" pitchFamily="18" charset="0"/>
              </a:rPr>
              <a:t>Adapted from Mike </a:t>
            </a:r>
            <a:r>
              <a:rPr lang="en-GB" sz="1400" dirty="0" err="1">
                <a:latin typeface="Cambria" panose="02040503050406030204" pitchFamily="18" charset="0"/>
              </a:rPr>
              <a:t>Acreman</a:t>
            </a:r>
            <a:r>
              <a:rPr lang="en-GB" sz="1400" dirty="0">
                <a:latin typeface="Cambria" panose="02040503050406030204" pitchFamily="18" charset="0"/>
              </a:rPr>
              <a:t> Dec 2015</a:t>
            </a:r>
          </a:p>
        </p:txBody>
      </p:sp>
    </p:spTree>
    <p:extLst>
      <p:ext uri="{BB962C8B-B14F-4D97-AF65-F5344CB8AC3E}">
        <p14:creationId xmlns:p14="http://schemas.microsoft.com/office/powerpoint/2010/main" val="34050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95288" y="116657"/>
            <a:ext cx="8229600" cy="79774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ormAutofit/>
          </a:bodyPr>
          <a:lstStyle/>
          <a:p>
            <a:r>
              <a:rPr lang="en-GB" sz="3600" b="1" dirty="0">
                <a:solidFill>
                  <a:srgbClr val="002060"/>
                </a:solidFill>
                <a:latin typeface="Cambria" panose="02040503050406030204" pitchFamily="18" charset="0"/>
              </a:rPr>
              <a:t>Managing Water Use</a:t>
            </a:r>
          </a:p>
        </p:txBody>
      </p:sp>
      <p:sp>
        <p:nvSpPr>
          <p:cNvPr id="6" name="Rectangle 5"/>
          <p:cNvSpPr/>
          <p:nvPr/>
        </p:nvSpPr>
        <p:spPr>
          <a:xfrm>
            <a:off x="2872085" y="1212838"/>
            <a:ext cx="635800" cy="67382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Content Placeholder 2"/>
          <p:cNvSpPr>
            <a:spLocks noGrp="1"/>
          </p:cNvSpPr>
          <p:nvPr>
            <p:ph sz="half" idx="4294967295"/>
          </p:nvPr>
        </p:nvSpPr>
        <p:spPr>
          <a:xfrm>
            <a:off x="5827489" y="1829321"/>
            <a:ext cx="3316511" cy="663575"/>
          </a:xfrm>
          <a:prstGeom prst="rect">
            <a:avLst/>
          </a:prstGeom>
        </p:spPr>
        <p:txBody>
          <a:bodyPr/>
          <a:lstStyle/>
          <a:p>
            <a:pPr>
              <a:buFontTx/>
              <a:buNone/>
            </a:pPr>
            <a:r>
              <a:rPr lang="en-GB" dirty="0"/>
              <a:t>Environmental Flow</a:t>
            </a:r>
          </a:p>
        </p:txBody>
      </p:sp>
      <p:sp>
        <p:nvSpPr>
          <p:cNvPr id="12" name="Content Placeholder 2"/>
          <p:cNvSpPr>
            <a:spLocks noGrp="1"/>
          </p:cNvSpPr>
          <p:nvPr>
            <p:ph sz="half" idx="4294967295"/>
          </p:nvPr>
        </p:nvSpPr>
        <p:spPr>
          <a:xfrm>
            <a:off x="3706589" y="1248221"/>
            <a:ext cx="2161555" cy="380579"/>
          </a:xfrm>
          <a:prstGeom prst="rect">
            <a:avLst/>
          </a:prstGeom>
        </p:spPr>
        <p:txBody>
          <a:bodyPr>
            <a:normAutofit fontScale="92500" lnSpcReduction="10000"/>
          </a:bodyPr>
          <a:lstStyle/>
          <a:p>
            <a:pPr marL="0" indent="0">
              <a:buFontTx/>
              <a:buNone/>
            </a:pPr>
            <a:r>
              <a:rPr lang="en-GB" sz="2400" dirty="0"/>
              <a:t>over allocation</a:t>
            </a:r>
          </a:p>
        </p:txBody>
      </p:sp>
      <p:sp>
        <p:nvSpPr>
          <p:cNvPr id="13" name="Content Placeholder 2"/>
          <p:cNvSpPr>
            <a:spLocks noGrp="1"/>
          </p:cNvSpPr>
          <p:nvPr>
            <p:ph sz="half" idx="4294967295"/>
          </p:nvPr>
        </p:nvSpPr>
        <p:spPr>
          <a:xfrm>
            <a:off x="-36512" y="802606"/>
            <a:ext cx="3241675" cy="665162"/>
          </a:xfrm>
          <a:prstGeom prst="rect">
            <a:avLst/>
          </a:prstGeom>
        </p:spPr>
        <p:txBody>
          <a:bodyPr/>
          <a:lstStyle/>
          <a:p>
            <a:pPr>
              <a:buFontTx/>
              <a:buNone/>
            </a:pPr>
            <a:r>
              <a:rPr lang="en-GB" dirty="0"/>
              <a:t> water resource</a:t>
            </a:r>
          </a:p>
        </p:txBody>
      </p:sp>
      <p:sp>
        <p:nvSpPr>
          <p:cNvPr id="20" name="Rectangle 19"/>
          <p:cNvSpPr/>
          <p:nvPr/>
        </p:nvSpPr>
        <p:spPr>
          <a:xfrm>
            <a:off x="395536" y="1916832"/>
            <a:ext cx="647972" cy="468027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p:cNvSpPr/>
          <p:nvPr/>
        </p:nvSpPr>
        <p:spPr>
          <a:xfrm>
            <a:off x="1069058" y="3234033"/>
            <a:ext cx="647922" cy="33633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1063166" y="3090017"/>
            <a:ext cx="64792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9" name="Straight Connector 28"/>
          <p:cNvCxnSpPr>
            <a:stCxn id="20" idx="0"/>
          </p:cNvCxnSpPr>
          <p:nvPr/>
        </p:nvCxnSpPr>
        <p:spPr>
          <a:xfrm flipV="1">
            <a:off x="719522" y="1124744"/>
            <a:ext cx="36055" cy="7920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4"/>
          <p:cNvSpPr txBox="1">
            <a:spLocks noChangeArrowheads="1"/>
          </p:cNvSpPr>
          <p:nvPr/>
        </p:nvSpPr>
        <p:spPr bwMode="auto">
          <a:xfrm>
            <a:off x="3419872" y="980728"/>
            <a:ext cx="720080" cy="1015663"/>
          </a:xfrm>
          <a:prstGeom prst="rect">
            <a:avLst/>
          </a:prstGeom>
          <a:noFill/>
          <a:ln w="9525">
            <a:noFill/>
            <a:miter lim="800000"/>
            <a:headEnd/>
            <a:tailEnd/>
          </a:ln>
        </p:spPr>
        <p:txBody>
          <a:bodyPr wrap="square">
            <a:spAutoFit/>
          </a:bodyPr>
          <a:lstStyle/>
          <a:p>
            <a:r>
              <a:rPr lang="en-GB" sz="6000" dirty="0"/>
              <a:t>}</a:t>
            </a:r>
          </a:p>
        </p:txBody>
      </p:sp>
      <p:sp>
        <p:nvSpPr>
          <p:cNvPr id="32" name="Rectangle 31"/>
          <p:cNvSpPr/>
          <p:nvPr/>
        </p:nvSpPr>
        <p:spPr>
          <a:xfrm>
            <a:off x="1060910" y="1916832"/>
            <a:ext cx="647922" cy="52902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Content Placeholder 2"/>
          <p:cNvSpPr>
            <a:spLocks noGrp="1"/>
          </p:cNvSpPr>
          <p:nvPr>
            <p:ph sz="half" idx="4294967295"/>
          </p:nvPr>
        </p:nvSpPr>
        <p:spPr>
          <a:xfrm>
            <a:off x="6046416" y="4696890"/>
            <a:ext cx="1728192" cy="663575"/>
          </a:xfrm>
          <a:prstGeom prst="rect">
            <a:avLst/>
          </a:prstGeom>
        </p:spPr>
        <p:txBody>
          <a:bodyPr/>
          <a:lstStyle/>
          <a:p>
            <a:pPr>
              <a:buFontTx/>
              <a:buNone/>
            </a:pPr>
            <a:r>
              <a:rPr lang="en-GB" dirty="0"/>
              <a:t>Irrigation</a:t>
            </a:r>
          </a:p>
        </p:txBody>
      </p:sp>
      <p:cxnSp>
        <p:nvCxnSpPr>
          <p:cNvPr id="49" name="Straight Connector 48"/>
          <p:cNvCxnSpPr/>
          <p:nvPr/>
        </p:nvCxnSpPr>
        <p:spPr>
          <a:xfrm flipH="1">
            <a:off x="5076056" y="4995540"/>
            <a:ext cx="940079" cy="176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Content Placeholder 2"/>
          <p:cNvSpPr>
            <a:spLocks noGrp="1"/>
          </p:cNvSpPr>
          <p:nvPr>
            <p:ph sz="half" idx="4294967295"/>
          </p:nvPr>
        </p:nvSpPr>
        <p:spPr>
          <a:xfrm>
            <a:off x="5868144" y="3068960"/>
            <a:ext cx="1728192" cy="663575"/>
          </a:xfrm>
          <a:prstGeom prst="rect">
            <a:avLst/>
          </a:prstGeom>
        </p:spPr>
        <p:txBody>
          <a:bodyPr/>
          <a:lstStyle/>
          <a:p>
            <a:pPr>
              <a:buFontTx/>
              <a:buNone/>
            </a:pPr>
            <a:r>
              <a:rPr lang="en-GB" dirty="0"/>
              <a:t>Industry</a:t>
            </a:r>
          </a:p>
        </p:txBody>
      </p:sp>
      <p:cxnSp>
        <p:nvCxnSpPr>
          <p:cNvPr id="52" name="Straight Connector 51"/>
          <p:cNvCxnSpPr/>
          <p:nvPr/>
        </p:nvCxnSpPr>
        <p:spPr>
          <a:xfrm flipH="1">
            <a:off x="5081387" y="3324744"/>
            <a:ext cx="7200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Content Placeholder 2"/>
          <p:cNvSpPr>
            <a:spLocks noGrp="1"/>
          </p:cNvSpPr>
          <p:nvPr>
            <p:ph sz="half" idx="4294967295"/>
          </p:nvPr>
        </p:nvSpPr>
        <p:spPr>
          <a:xfrm>
            <a:off x="5868144" y="2403787"/>
            <a:ext cx="2520280" cy="504056"/>
          </a:xfrm>
          <a:prstGeom prst="rect">
            <a:avLst/>
          </a:prstGeom>
        </p:spPr>
        <p:txBody>
          <a:bodyPr>
            <a:normAutofit/>
          </a:bodyPr>
          <a:lstStyle/>
          <a:p>
            <a:pPr>
              <a:buFontTx/>
              <a:buNone/>
            </a:pPr>
            <a:r>
              <a:rPr lang="en-GB" dirty="0"/>
              <a:t>Drinking</a:t>
            </a:r>
          </a:p>
        </p:txBody>
      </p:sp>
      <p:cxnSp>
        <p:nvCxnSpPr>
          <p:cNvPr id="55" name="Straight Connector 54"/>
          <p:cNvCxnSpPr/>
          <p:nvPr/>
        </p:nvCxnSpPr>
        <p:spPr>
          <a:xfrm flipH="1">
            <a:off x="4984280" y="3217912"/>
            <a:ext cx="7205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69008" y="2458566"/>
            <a:ext cx="647922" cy="652659"/>
          </a:xfrm>
          <a:prstGeom prst="rect">
            <a:avLst/>
          </a:prstGeom>
          <a:solidFill>
            <a:schemeClr val="accent3">
              <a:lumMod val="65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Rectangle 35"/>
          <p:cNvSpPr/>
          <p:nvPr/>
        </p:nvSpPr>
        <p:spPr>
          <a:xfrm>
            <a:off x="4428034" y="3747612"/>
            <a:ext cx="647922" cy="285184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ectangle 36"/>
          <p:cNvSpPr/>
          <p:nvPr/>
        </p:nvSpPr>
        <p:spPr>
          <a:xfrm>
            <a:off x="4425532" y="3649960"/>
            <a:ext cx="64792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ectangle 38"/>
          <p:cNvSpPr/>
          <p:nvPr/>
        </p:nvSpPr>
        <p:spPr>
          <a:xfrm>
            <a:off x="4433465" y="2489038"/>
            <a:ext cx="647922" cy="59156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Rectangle 40"/>
          <p:cNvSpPr/>
          <p:nvPr/>
        </p:nvSpPr>
        <p:spPr>
          <a:xfrm>
            <a:off x="4430965" y="2998415"/>
            <a:ext cx="647922" cy="652659"/>
          </a:xfrm>
          <a:prstGeom prst="rect">
            <a:avLst/>
          </a:prstGeom>
          <a:solidFill>
            <a:schemeClr val="accent3">
              <a:lumMod val="65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Rectangle 41"/>
          <p:cNvSpPr/>
          <p:nvPr/>
        </p:nvSpPr>
        <p:spPr>
          <a:xfrm>
            <a:off x="2842493" y="3234033"/>
            <a:ext cx="647922" cy="33633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Rectangle 42"/>
          <p:cNvSpPr/>
          <p:nvPr/>
        </p:nvSpPr>
        <p:spPr>
          <a:xfrm>
            <a:off x="2844749" y="3090017"/>
            <a:ext cx="64792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Rectangle 43"/>
          <p:cNvSpPr/>
          <p:nvPr/>
        </p:nvSpPr>
        <p:spPr>
          <a:xfrm>
            <a:off x="2842493" y="1916832"/>
            <a:ext cx="647922" cy="52902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Rectangle 45"/>
          <p:cNvSpPr/>
          <p:nvPr/>
        </p:nvSpPr>
        <p:spPr>
          <a:xfrm>
            <a:off x="2842493" y="2458566"/>
            <a:ext cx="647922" cy="652659"/>
          </a:xfrm>
          <a:prstGeom prst="rect">
            <a:avLst/>
          </a:prstGeom>
          <a:solidFill>
            <a:schemeClr val="accent3">
              <a:lumMod val="65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Rectangle 57"/>
          <p:cNvSpPr/>
          <p:nvPr/>
        </p:nvSpPr>
        <p:spPr>
          <a:xfrm>
            <a:off x="4440256" y="1789673"/>
            <a:ext cx="635800" cy="67382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Content Placeholder 2"/>
          <p:cNvSpPr>
            <a:spLocks noGrp="1"/>
          </p:cNvSpPr>
          <p:nvPr>
            <p:ph sz="half" idx="4294967295"/>
          </p:nvPr>
        </p:nvSpPr>
        <p:spPr>
          <a:xfrm>
            <a:off x="5796136" y="3501008"/>
            <a:ext cx="3331839" cy="663575"/>
          </a:xfrm>
          <a:prstGeom prst="rect">
            <a:avLst/>
          </a:prstGeom>
        </p:spPr>
        <p:txBody>
          <a:bodyPr/>
          <a:lstStyle/>
          <a:p>
            <a:pPr>
              <a:buFontTx/>
              <a:buNone/>
            </a:pPr>
            <a:r>
              <a:rPr lang="en-GB" dirty="0"/>
              <a:t>Thermal-power</a:t>
            </a:r>
          </a:p>
        </p:txBody>
      </p:sp>
      <p:cxnSp>
        <p:nvCxnSpPr>
          <p:cNvPr id="60" name="Straight Connector 59"/>
          <p:cNvCxnSpPr/>
          <p:nvPr/>
        </p:nvCxnSpPr>
        <p:spPr>
          <a:xfrm flipH="1">
            <a:off x="5076056" y="3757656"/>
            <a:ext cx="7200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06336" y="2132856"/>
            <a:ext cx="7200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107410" y="2636912"/>
            <a:ext cx="7200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Content Placeholder 2"/>
          <p:cNvSpPr>
            <a:spLocks noGrp="1"/>
          </p:cNvSpPr>
          <p:nvPr>
            <p:ph sz="half" idx="4294967295"/>
          </p:nvPr>
        </p:nvSpPr>
        <p:spPr>
          <a:xfrm>
            <a:off x="881845" y="1160865"/>
            <a:ext cx="1475656" cy="450919"/>
          </a:xfrm>
          <a:prstGeom prst="rect">
            <a:avLst/>
          </a:prstGeom>
        </p:spPr>
        <p:txBody>
          <a:bodyPr>
            <a:normAutofit lnSpcReduction="10000"/>
          </a:bodyPr>
          <a:lstStyle/>
          <a:p>
            <a:pPr>
              <a:buFontTx/>
              <a:buNone/>
            </a:pPr>
            <a:r>
              <a:rPr lang="en-GB" dirty="0"/>
              <a:t>Present</a:t>
            </a:r>
          </a:p>
        </p:txBody>
      </p:sp>
      <p:cxnSp>
        <p:nvCxnSpPr>
          <p:cNvPr id="64" name="Straight Connector 63"/>
          <p:cNvCxnSpPr/>
          <p:nvPr/>
        </p:nvCxnSpPr>
        <p:spPr>
          <a:xfrm flipV="1">
            <a:off x="1403648" y="1465223"/>
            <a:ext cx="75727" cy="45160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sz="half" idx="4294967295"/>
          </p:nvPr>
        </p:nvSpPr>
        <p:spPr>
          <a:xfrm>
            <a:off x="5486401" y="6444654"/>
            <a:ext cx="3505200" cy="413346"/>
          </a:xfrm>
          <a:prstGeom prst="rect">
            <a:avLst/>
          </a:prstGeom>
        </p:spPr>
        <p:txBody>
          <a:bodyPr>
            <a:noAutofit/>
          </a:bodyPr>
          <a:lstStyle/>
          <a:p>
            <a:pPr marL="0" indent="0" algn="r">
              <a:buFontTx/>
              <a:buNone/>
            </a:pPr>
            <a:r>
              <a:rPr lang="en-GB" sz="1400" dirty="0">
                <a:latin typeface="Cambria" panose="02040503050406030204" pitchFamily="18" charset="0"/>
              </a:rPr>
              <a:t>Adapted from Mike </a:t>
            </a:r>
            <a:r>
              <a:rPr lang="en-GB" sz="1400" dirty="0" err="1">
                <a:latin typeface="Cambria" panose="02040503050406030204" pitchFamily="18" charset="0"/>
              </a:rPr>
              <a:t>Acreman</a:t>
            </a:r>
            <a:r>
              <a:rPr lang="en-GB" sz="1400" dirty="0">
                <a:latin typeface="Cambria" panose="02040503050406030204" pitchFamily="18" charset="0"/>
              </a:rPr>
              <a:t> Dec 2015</a:t>
            </a:r>
          </a:p>
        </p:txBody>
      </p:sp>
    </p:spTree>
    <p:extLst>
      <p:ext uri="{BB962C8B-B14F-4D97-AF65-F5344CB8AC3E}">
        <p14:creationId xmlns:p14="http://schemas.microsoft.com/office/powerpoint/2010/main" val="297371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P spid="12" grpId="0" build="p"/>
      <p:bldP spid="25" grpId="0" animBg="1"/>
      <p:bldP spid="26" grpId="0" animBg="1"/>
      <p:bldP spid="30" grpId="0"/>
      <p:bldP spid="32" grpId="0" animBg="1"/>
      <p:bldP spid="45" grpId="0" build="p"/>
      <p:bldP spid="51" grpId="0" build="p"/>
      <p:bldP spid="54" grpId="0" build="p"/>
      <p:bldP spid="28" grpId="0" animBg="1"/>
      <p:bldP spid="36" grpId="0" animBg="1"/>
      <p:bldP spid="37" grpId="0" animBg="1"/>
      <p:bldP spid="39" grpId="0" animBg="1"/>
      <p:bldP spid="41" grpId="0" animBg="1"/>
      <p:bldP spid="42" grpId="0" animBg="1"/>
      <p:bldP spid="43" grpId="0" animBg="1"/>
      <p:bldP spid="44" grpId="0" animBg="1"/>
      <p:bldP spid="46" grpId="0" animBg="1"/>
      <p:bldP spid="58" grpId="0" animBg="1"/>
      <p:bldP spid="59" grpId="0" build="p"/>
      <p:bldP spid="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52400" y="457200"/>
          <a:ext cx="5181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nvPr>
        </p:nvGraphicFramePr>
        <p:xfrm>
          <a:off x="2755900" y="3695700"/>
          <a:ext cx="5753100"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6562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28574"/>
            <a:ext cx="8686800" cy="676275"/>
          </a:xfrm>
        </p:spPr>
        <p:txBody>
          <a:bodyPr>
            <a:normAutofit/>
          </a:bodyPr>
          <a:lstStyle/>
          <a:p>
            <a:pPr algn="l"/>
            <a:r>
              <a:rPr lang="en-US" sz="3600" b="1" dirty="0" smtClean="0">
                <a:solidFill>
                  <a:srgbClr val="002060"/>
                </a:solidFill>
                <a:latin typeface="Cambria" panose="02040503050406030204" pitchFamily="18" charset="0"/>
              </a:rPr>
              <a:t>STATUS </a:t>
            </a:r>
            <a:r>
              <a:rPr lang="en-US" sz="3600" b="1" smtClean="0">
                <a:solidFill>
                  <a:srgbClr val="002060"/>
                </a:solidFill>
                <a:latin typeface="Cambria" panose="02040503050406030204" pitchFamily="18" charset="0"/>
              </a:rPr>
              <a:t>OF </a:t>
            </a:r>
            <a:r>
              <a:rPr lang="en-US" sz="3600" b="1" smtClean="0">
                <a:solidFill>
                  <a:srgbClr val="002060"/>
                </a:solidFill>
                <a:latin typeface="Cambria" panose="02040503050406030204" pitchFamily="18" charset="0"/>
              </a:rPr>
              <a:t>RIVERS IN INDIA</a:t>
            </a:r>
            <a:endParaRPr lang="en-US" sz="3600" b="1" dirty="0">
              <a:solidFill>
                <a:srgbClr val="002060"/>
              </a:solidFill>
              <a:latin typeface="Cambria" panose="02040503050406030204" pitchFamily="18" charset="0"/>
            </a:endParaRPr>
          </a:p>
        </p:txBody>
      </p:sp>
      <p:sp>
        <p:nvSpPr>
          <p:cNvPr id="3" name="Subtitle 2"/>
          <p:cNvSpPr>
            <a:spLocks noGrp="1"/>
          </p:cNvSpPr>
          <p:nvPr>
            <p:ph type="subTitle" idx="4294967295"/>
          </p:nvPr>
        </p:nvSpPr>
        <p:spPr>
          <a:xfrm>
            <a:off x="228600" y="1219200"/>
            <a:ext cx="8763000" cy="5410200"/>
          </a:xfrm>
        </p:spPr>
        <p:txBody>
          <a:bodyPr>
            <a:noAutofit/>
          </a:bodyPr>
          <a:lstStyle/>
          <a:p>
            <a:pPr marL="341313" indent="-341313" algn="just">
              <a:buFont typeface="Arial" panose="020B0604020202020204" pitchFamily="34" charset="0"/>
              <a:buChar char="•"/>
            </a:pPr>
            <a:r>
              <a:rPr lang="en-US" sz="3000" dirty="0">
                <a:solidFill>
                  <a:schemeClr val="tx1"/>
                </a:solidFill>
              </a:rPr>
              <a:t>With a very few or no storage dam(s) and diversion structures for different water </a:t>
            </a:r>
            <a:r>
              <a:rPr lang="en-US" sz="3000" dirty="0" smtClean="0">
                <a:solidFill>
                  <a:schemeClr val="tx1"/>
                </a:solidFill>
              </a:rPr>
              <a:t>uses </a:t>
            </a:r>
            <a:r>
              <a:rPr lang="en-US" sz="3000" dirty="0">
                <a:solidFill>
                  <a:schemeClr val="tx1"/>
                </a:solidFill>
              </a:rPr>
              <a:t>together with the absence of regulations on minimum flows, </a:t>
            </a:r>
            <a:r>
              <a:rPr lang="en-US" sz="3000" dirty="0" smtClean="0">
                <a:solidFill>
                  <a:schemeClr val="tx1"/>
                </a:solidFill>
              </a:rPr>
              <a:t>the </a:t>
            </a:r>
            <a:r>
              <a:rPr lang="en-US" sz="3000" dirty="0">
                <a:solidFill>
                  <a:schemeClr val="tx1"/>
                </a:solidFill>
              </a:rPr>
              <a:t>rivers are subject to high flow variability and almost dry stretch during lean periods. </a:t>
            </a:r>
          </a:p>
          <a:p>
            <a:pPr marL="341313" indent="-341313" algn="just">
              <a:buFont typeface="Arial" panose="020B0604020202020204" pitchFamily="34" charset="0"/>
              <a:buChar char="•"/>
            </a:pPr>
            <a:r>
              <a:rPr lang="en-US" sz="3000" dirty="0" smtClean="0">
                <a:solidFill>
                  <a:schemeClr val="tx1"/>
                </a:solidFill>
              </a:rPr>
              <a:t>Steep </a:t>
            </a:r>
            <a:r>
              <a:rPr lang="en-US" sz="3000" dirty="0">
                <a:solidFill>
                  <a:schemeClr val="tx1"/>
                </a:solidFill>
              </a:rPr>
              <a:t>slopes have high hydropower potential and at the same time unregulated flow in the diverted stretch combined with, poor governance and absence of monitoring of construction activities often being considered are in conflict. </a:t>
            </a:r>
            <a:endParaRPr lang="en-US" sz="3000" dirty="0"/>
          </a:p>
        </p:txBody>
      </p:sp>
    </p:spTree>
    <p:extLst>
      <p:ext uri="{BB962C8B-B14F-4D97-AF65-F5344CB8AC3E}">
        <p14:creationId xmlns:p14="http://schemas.microsoft.com/office/powerpoint/2010/main" val="7475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533400"/>
            <a:ext cx="5245100" cy="3124200"/>
          </a:xfrm>
          <a:prstGeom prst="rect">
            <a:avLst/>
          </a:prstGeom>
          <a:noFill/>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581400"/>
            <a:ext cx="5003800" cy="2882900"/>
          </a:xfrm>
          <a:prstGeom prst="rect">
            <a:avLst/>
          </a:prstGeom>
          <a:noFill/>
        </p:spPr>
      </p:pic>
    </p:spTree>
    <p:extLst>
      <p:ext uri="{BB962C8B-B14F-4D97-AF65-F5344CB8AC3E}">
        <p14:creationId xmlns:p14="http://schemas.microsoft.com/office/powerpoint/2010/main" val="14499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654" y="31540"/>
            <a:ext cx="7972746" cy="554587"/>
          </a:xfrm>
        </p:spPr>
        <p:txBody>
          <a:bodyPr>
            <a:normAutofit/>
          </a:bodyPr>
          <a:lstStyle/>
          <a:p>
            <a:r>
              <a:rPr lang="en-GB" sz="3200" b="1" dirty="0" smtClean="0">
                <a:solidFill>
                  <a:srgbClr val="002060"/>
                </a:solidFill>
                <a:latin typeface="Cambria" panose="02040503050406030204" pitchFamily="18" charset="0"/>
              </a:rPr>
              <a:t>Mitigation </a:t>
            </a:r>
            <a:endParaRPr lang="en-US" sz="2800" b="1" dirty="0">
              <a:solidFill>
                <a:srgbClr val="002060"/>
              </a:solidFill>
              <a:latin typeface="Cambria" panose="02040503050406030204" pitchFamily="18" charset="0"/>
            </a:endParaRPr>
          </a:p>
        </p:txBody>
      </p:sp>
      <p:sp>
        <p:nvSpPr>
          <p:cNvPr id="3" name="Content Placeholder 2"/>
          <p:cNvSpPr>
            <a:spLocks noGrp="1"/>
          </p:cNvSpPr>
          <p:nvPr>
            <p:ph sz="half" idx="4294967295"/>
          </p:nvPr>
        </p:nvSpPr>
        <p:spPr>
          <a:xfrm>
            <a:off x="180653" y="602484"/>
            <a:ext cx="8768137" cy="5223272"/>
          </a:xfrm>
        </p:spPr>
        <p:txBody>
          <a:bodyPr>
            <a:noAutofit/>
          </a:bodyPr>
          <a:lstStyle/>
          <a:p>
            <a:pPr algn="just">
              <a:lnSpc>
                <a:spcPct val="100000"/>
              </a:lnSpc>
              <a:spcBef>
                <a:spcPts val="0"/>
              </a:spcBef>
              <a:spcAft>
                <a:spcPts val="1200"/>
              </a:spcAft>
            </a:pPr>
            <a:r>
              <a:rPr lang="en-GB" sz="2600" b="1" dirty="0">
                <a:latin typeface="Cambria" panose="02040503050406030204" pitchFamily="18" charset="0"/>
              </a:rPr>
              <a:t>Critically Polluted Stretch: </a:t>
            </a:r>
            <a:r>
              <a:rPr lang="en-GB" sz="2600" dirty="0" err="1" smtClean="0">
                <a:latin typeface="Cambria" panose="02040503050406030204" pitchFamily="18" charset="0"/>
              </a:rPr>
              <a:t>Haridwar</a:t>
            </a:r>
            <a:r>
              <a:rPr lang="en-GB" sz="2600" dirty="0" smtClean="0">
                <a:latin typeface="Cambria" panose="02040503050406030204" pitchFamily="18" charset="0"/>
              </a:rPr>
              <a:t> </a:t>
            </a:r>
            <a:r>
              <a:rPr lang="en-GB" sz="2600" dirty="0">
                <a:latin typeface="Cambria" panose="02040503050406030204" pitchFamily="18" charset="0"/>
              </a:rPr>
              <a:t>to Allahabad suffers from low flows during lean periods. Minimum flows (</a:t>
            </a:r>
            <a:r>
              <a:rPr lang="en-GB" sz="2600" b="1" i="1" dirty="0">
                <a:latin typeface="Cambria" panose="02040503050406030204" pitchFamily="18" charset="0"/>
              </a:rPr>
              <a:t>Environmental Flows</a:t>
            </a:r>
            <a:r>
              <a:rPr lang="en-GB" sz="2600" dirty="0">
                <a:latin typeface="Cambria" panose="02040503050406030204" pitchFamily="18" charset="0"/>
              </a:rPr>
              <a:t>) need to be ensured in this stretch. </a:t>
            </a:r>
          </a:p>
          <a:p>
            <a:pPr algn="just">
              <a:lnSpc>
                <a:spcPct val="100000"/>
              </a:lnSpc>
              <a:spcBef>
                <a:spcPts val="0"/>
              </a:spcBef>
              <a:spcAft>
                <a:spcPts val="1200"/>
              </a:spcAft>
            </a:pPr>
            <a:r>
              <a:rPr lang="en-GB" sz="2600" dirty="0" smtClean="0">
                <a:latin typeface="Cambria" panose="02040503050406030204" pitchFamily="18" charset="0"/>
              </a:rPr>
              <a:t>A need of storage on rivers by constructing new dams.</a:t>
            </a:r>
          </a:p>
          <a:p>
            <a:pPr algn="just">
              <a:lnSpc>
                <a:spcPct val="100000"/>
              </a:lnSpc>
              <a:spcBef>
                <a:spcPts val="0"/>
              </a:spcBef>
              <a:spcAft>
                <a:spcPts val="1200"/>
              </a:spcAft>
            </a:pPr>
            <a:r>
              <a:rPr lang="en-GB" sz="2600" b="1" dirty="0" smtClean="0">
                <a:latin typeface="Cambria" panose="02040503050406030204" pitchFamily="18" charset="0"/>
              </a:rPr>
              <a:t>Fresh </a:t>
            </a:r>
            <a:r>
              <a:rPr lang="en-GB" sz="2600" b="1" dirty="0">
                <a:latin typeface="Cambria" panose="02040503050406030204" pitchFamily="18" charset="0"/>
              </a:rPr>
              <a:t>water may be stored by using  flexible weirs </a:t>
            </a:r>
            <a:r>
              <a:rPr lang="en-GB" sz="2600" dirty="0">
                <a:latin typeface="Cambria" panose="02040503050406030204" pitchFamily="18" charset="0"/>
              </a:rPr>
              <a:t>(rubber dams).</a:t>
            </a:r>
          </a:p>
          <a:p>
            <a:pPr algn="just">
              <a:lnSpc>
                <a:spcPct val="100000"/>
              </a:lnSpc>
              <a:spcBef>
                <a:spcPts val="0"/>
              </a:spcBef>
              <a:spcAft>
                <a:spcPts val="1200"/>
              </a:spcAft>
            </a:pPr>
            <a:r>
              <a:rPr lang="en-GB" sz="2600" b="1" dirty="0">
                <a:latin typeface="Cambria" panose="02040503050406030204" pitchFamily="18" charset="0"/>
              </a:rPr>
              <a:t>Presence of high levels of </a:t>
            </a:r>
            <a:r>
              <a:rPr lang="en-GB" sz="2600" b="1" dirty="0" err="1">
                <a:latin typeface="Cambria" panose="02040503050406030204" pitchFamily="18" charset="0"/>
              </a:rPr>
              <a:t>Fecal</a:t>
            </a:r>
            <a:r>
              <a:rPr lang="en-GB" sz="2600" b="1" dirty="0">
                <a:latin typeface="Cambria" panose="02040503050406030204" pitchFamily="18" charset="0"/>
              </a:rPr>
              <a:t> Coliform: </a:t>
            </a:r>
            <a:r>
              <a:rPr lang="en-GB" sz="2600" dirty="0">
                <a:latin typeface="Cambria" panose="02040503050406030204" pitchFamily="18" charset="0"/>
              </a:rPr>
              <a:t>To achieve </a:t>
            </a:r>
            <a:r>
              <a:rPr lang="en-GB" sz="2600" dirty="0" smtClean="0">
                <a:latin typeface="Cambria" panose="02040503050406030204" pitchFamily="18" charset="0"/>
              </a:rPr>
              <a:t>desired </a:t>
            </a:r>
            <a:r>
              <a:rPr lang="en-GB" sz="2600" dirty="0">
                <a:latin typeface="Cambria" panose="02040503050406030204" pitchFamily="18" charset="0"/>
              </a:rPr>
              <a:t>standards </a:t>
            </a:r>
            <a:r>
              <a:rPr lang="en-GB" sz="2600" dirty="0" smtClean="0">
                <a:latin typeface="Cambria" panose="02040503050406030204" pitchFamily="18" charset="0"/>
              </a:rPr>
              <a:t>for presence </a:t>
            </a:r>
            <a:r>
              <a:rPr lang="en-GB" sz="2600" dirty="0">
                <a:latin typeface="Cambria" panose="02040503050406030204" pitchFamily="18" charset="0"/>
              </a:rPr>
              <a:t>of </a:t>
            </a:r>
            <a:r>
              <a:rPr lang="en-GB" sz="2600" dirty="0" err="1">
                <a:latin typeface="Cambria" panose="02040503050406030204" pitchFamily="18" charset="0"/>
              </a:rPr>
              <a:t>fecal</a:t>
            </a:r>
            <a:r>
              <a:rPr lang="en-GB" sz="2600" dirty="0">
                <a:latin typeface="Cambria" panose="02040503050406030204" pitchFamily="18" charset="0"/>
              </a:rPr>
              <a:t> coliform, </a:t>
            </a:r>
            <a:r>
              <a:rPr lang="en-GB" sz="2600" dirty="0" smtClean="0">
                <a:latin typeface="Cambria" panose="02040503050406030204" pitchFamily="18" charset="0"/>
              </a:rPr>
              <a:t>treatment </a:t>
            </a:r>
            <a:r>
              <a:rPr lang="en-GB" sz="2600" dirty="0">
                <a:latin typeface="Cambria" panose="02040503050406030204" pitchFamily="18" charset="0"/>
              </a:rPr>
              <a:t>technologies need to be </a:t>
            </a:r>
            <a:r>
              <a:rPr lang="en-GB" sz="2600" dirty="0" smtClean="0">
                <a:latin typeface="Cambria" panose="02040503050406030204" pitchFamily="18" charset="0"/>
              </a:rPr>
              <a:t>evaluated and implemented.  </a:t>
            </a:r>
            <a:endParaRPr lang="en-GB" sz="2600" dirty="0">
              <a:latin typeface="Cambria" panose="02040503050406030204" pitchFamily="18" charset="0"/>
            </a:endParaRPr>
          </a:p>
          <a:p>
            <a:pPr algn="just">
              <a:lnSpc>
                <a:spcPct val="100000"/>
              </a:lnSpc>
              <a:spcBef>
                <a:spcPts val="0"/>
              </a:spcBef>
              <a:spcAft>
                <a:spcPts val="1200"/>
              </a:spcAft>
            </a:pPr>
            <a:r>
              <a:rPr lang="en-GB" sz="2600" b="1" dirty="0">
                <a:latin typeface="Cambria" panose="02040503050406030204" pitchFamily="18" charset="0"/>
              </a:rPr>
              <a:t>Integrated Approach for Conservation: </a:t>
            </a:r>
            <a:r>
              <a:rPr lang="en-GB" sz="2600" dirty="0">
                <a:latin typeface="Cambria" panose="02040503050406030204" pitchFamily="18" charset="0"/>
              </a:rPr>
              <a:t>Watershed development in the basin should be assigned high priority to reduce flow of </a:t>
            </a:r>
            <a:r>
              <a:rPr lang="en-GB" sz="2600" dirty="0" smtClean="0">
                <a:latin typeface="Cambria" panose="02040503050406030204" pitchFamily="18" charset="0"/>
              </a:rPr>
              <a:t>sediment and other nutrients. </a:t>
            </a:r>
            <a:endParaRPr lang="en-GB" sz="2600" dirty="0">
              <a:latin typeface="Cambria" panose="02040503050406030204" pitchFamily="18" charset="0"/>
            </a:endParaRPr>
          </a:p>
          <a:p>
            <a:pPr algn="just">
              <a:lnSpc>
                <a:spcPct val="100000"/>
              </a:lnSpc>
              <a:spcBef>
                <a:spcPts val="0"/>
              </a:spcBef>
              <a:spcAft>
                <a:spcPts val="1200"/>
              </a:spcAft>
            </a:pPr>
            <a:r>
              <a:rPr lang="en-GB" sz="2600" dirty="0">
                <a:latin typeface="Cambria" panose="02040503050406030204" pitchFamily="18" charset="0"/>
              </a:rPr>
              <a:t>Optimal use of fertilisers and </a:t>
            </a:r>
            <a:r>
              <a:rPr lang="en-GB" sz="2600" dirty="0" smtClean="0">
                <a:latin typeface="Cambria" panose="02040503050406030204" pitchFamily="18" charset="0"/>
              </a:rPr>
              <a:t>pesticides.</a:t>
            </a:r>
            <a:endParaRPr lang="en-US" sz="2600" dirty="0">
              <a:latin typeface="Cambria" panose="02040503050406030204" pitchFamily="18" charset="0"/>
            </a:endParaRPr>
          </a:p>
        </p:txBody>
      </p:sp>
    </p:spTree>
    <p:extLst>
      <p:ext uri="{BB962C8B-B14F-4D97-AF65-F5344CB8AC3E}">
        <p14:creationId xmlns:p14="http://schemas.microsoft.com/office/powerpoint/2010/main" val="413159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cstate="print"/>
          <a:srcRect l="1667" t="16304" r="1667" b="17391"/>
          <a:stretch>
            <a:fillRect/>
          </a:stretch>
        </p:blipFill>
        <p:spPr bwMode="auto">
          <a:xfrm>
            <a:off x="152400" y="1371600"/>
            <a:ext cx="8839200" cy="4648200"/>
          </a:xfrm>
          <a:prstGeom prst="rect">
            <a:avLst/>
          </a:prstGeom>
          <a:noFill/>
          <a:ln w="9525">
            <a:noFill/>
            <a:miter lim="800000"/>
            <a:headEnd/>
            <a:tailEnd/>
          </a:ln>
          <a:effectLst/>
        </p:spPr>
      </p:pic>
    </p:spTree>
    <p:extLst>
      <p:ext uri="{BB962C8B-B14F-4D97-AF65-F5344CB8AC3E}">
        <p14:creationId xmlns:p14="http://schemas.microsoft.com/office/powerpoint/2010/main" val="1143878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Content Placeholder 3" descr="E:\DES.. RUBBER DAM\SEMINAR\rubber dam.JPG"/>
          <p:cNvPicPr>
            <a:picLocks noGrp="1"/>
          </p:cNvPicPr>
          <p:nvPr>
            <p:ph idx="4294967295"/>
          </p:nvPr>
        </p:nvPicPr>
        <p:blipFill>
          <a:blip r:embed="rId2" cstate="print"/>
          <a:srcRect/>
          <a:stretch>
            <a:fillRect/>
          </a:stretch>
        </p:blipFill>
        <p:spPr>
          <a:xfrm>
            <a:off x="457200" y="1066800"/>
            <a:ext cx="4572000" cy="2895600"/>
          </a:xfrm>
          <a:prstGeom prst="rect">
            <a:avLst/>
          </a:prstGeom>
        </p:spPr>
      </p:pic>
      <p:pic>
        <p:nvPicPr>
          <p:cNvPr id="48133" name="Picture 2" descr="D:\Photos\foreign visits\china nov-dec 2014 photo\DSC0714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1571" y="3975100"/>
            <a:ext cx="4627591" cy="2563813"/>
          </a:xfrm>
          <a:prstGeom prst="rect">
            <a:avLst/>
          </a:prstGeom>
          <a:noFill/>
          <a:ln w="9525">
            <a:noFill/>
            <a:miter lim="800000"/>
            <a:headEnd/>
            <a:tailEnd/>
          </a:ln>
        </p:spPr>
      </p:pic>
      <p:grpSp>
        <p:nvGrpSpPr>
          <p:cNvPr id="11" name="Group 10"/>
          <p:cNvGrpSpPr/>
          <p:nvPr/>
        </p:nvGrpSpPr>
        <p:grpSpPr>
          <a:xfrm>
            <a:off x="5943600" y="1447800"/>
            <a:ext cx="2874963" cy="2079625"/>
            <a:chOff x="5943600" y="1447800"/>
            <a:chExt cx="2874963" cy="2079625"/>
          </a:xfrm>
        </p:grpSpPr>
        <p:pic>
          <p:nvPicPr>
            <p:cNvPr id="48132" name="Picture 2" descr="spec3_small"/>
            <p:cNvPicPr>
              <a:picLocks noChangeAspect="1" noChangeArrowheads="1"/>
            </p:cNvPicPr>
            <p:nvPr/>
          </p:nvPicPr>
          <p:blipFill>
            <a:blip r:embed="rId4" cstate="print"/>
            <a:srcRect l="5435" r="4349"/>
            <a:stretch>
              <a:fillRect/>
            </a:stretch>
          </p:blipFill>
          <p:spPr bwMode="auto">
            <a:xfrm>
              <a:off x="5943600" y="1447800"/>
              <a:ext cx="2874963" cy="2079625"/>
            </a:xfrm>
            <a:prstGeom prst="rect">
              <a:avLst/>
            </a:prstGeom>
            <a:noFill/>
            <a:ln w="9525">
              <a:noFill/>
              <a:miter lim="800000"/>
              <a:headEnd/>
              <a:tailEnd/>
            </a:ln>
          </p:spPr>
        </p:pic>
        <p:sp>
          <p:nvSpPr>
            <p:cNvPr id="7" name="Rectangle 6"/>
            <p:cNvSpPr/>
            <p:nvPr/>
          </p:nvSpPr>
          <p:spPr>
            <a:xfrm>
              <a:off x="6410325" y="1544638"/>
              <a:ext cx="914400" cy="2174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900" i="1" dirty="0"/>
            </a:p>
          </p:txBody>
        </p:sp>
        <p:sp>
          <p:nvSpPr>
            <p:cNvPr id="48135" name="TextBox 7"/>
            <p:cNvSpPr txBox="1">
              <a:spLocks noChangeArrowheads="1"/>
            </p:cNvSpPr>
            <p:nvPr/>
          </p:nvSpPr>
          <p:spPr bwMode="auto">
            <a:xfrm>
              <a:off x="6369050" y="1447800"/>
              <a:ext cx="1214438" cy="400050"/>
            </a:xfrm>
            <a:prstGeom prst="rect">
              <a:avLst/>
            </a:prstGeom>
            <a:noFill/>
            <a:ln w="9525">
              <a:noFill/>
              <a:miter lim="800000"/>
              <a:headEnd/>
              <a:tailEnd/>
            </a:ln>
          </p:spPr>
          <p:txBody>
            <a:bodyPr>
              <a:spAutoFit/>
            </a:bodyPr>
            <a:lstStyle/>
            <a:p>
              <a:r>
                <a:rPr lang="en-US" altLang="en-US" sz="2000" i="1"/>
                <a:t>Inflated</a:t>
              </a:r>
            </a:p>
          </p:txBody>
        </p:sp>
        <p:sp>
          <p:nvSpPr>
            <p:cNvPr id="48136" name="TextBox 10"/>
            <p:cNvSpPr txBox="1">
              <a:spLocks noChangeArrowheads="1"/>
            </p:cNvSpPr>
            <p:nvPr/>
          </p:nvSpPr>
          <p:spPr bwMode="auto">
            <a:xfrm>
              <a:off x="7845425" y="3019425"/>
              <a:ext cx="647700" cy="231775"/>
            </a:xfrm>
            <a:prstGeom prst="rect">
              <a:avLst/>
            </a:prstGeom>
            <a:noFill/>
            <a:ln w="9525">
              <a:noFill/>
              <a:miter lim="800000"/>
              <a:headEnd/>
              <a:tailEnd/>
            </a:ln>
          </p:spPr>
          <p:txBody>
            <a:bodyPr>
              <a:spAutoFit/>
            </a:bodyPr>
            <a:lstStyle/>
            <a:p>
              <a:endParaRPr lang="en-US" altLang="en-US" sz="900"/>
            </a:p>
          </p:txBody>
        </p:sp>
        <p:sp>
          <p:nvSpPr>
            <p:cNvPr id="10" name="Rectangle 9"/>
            <p:cNvSpPr/>
            <p:nvPr/>
          </p:nvSpPr>
          <p:spPr>
            <a:xfrm>
              <a:off x="7597775" y="2879725"/>
              <a:ext cx="895350" cy="1397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Deflated</a:t>
              </a:r>
            </a:p>
          </p:txBody>
        </p:sp>
      </p:grpSp>
      <p:sp>
        <p:nvSpPr>
          <p:cNvPr id="13" name="Title 1"/>
          <p:cNvSpPr txBox="1">
            <a:spLocks/>
          </p:cNvSpPr>
          <p:nvPr/>
        </p:nvSpPr>
        <p:spPr>
          <a:xfrm>
            <a:off x="180654" y="31540"/>
            <a:ext cx="7972746" cy="554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002060"/>
                </a:solidFill>
                <a:latin typeface="Cambria" panose="02040503050406030204" pitchFamily="18" charset="0"/>
              </a:rPr>
              <a:t>Typical Rubber Dam</a:t>
            </a:r>
            <a:endParaRPr 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64306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654" y="111550"/>
            <a:ext cx="7972746" cy="554587"/>
          </a:xfrm>
        </p:spPr>
        <p:txBody>
          <a:bodyPr>
            <a:noAutofit/>
          </a:bodyPr>
          <a:lstStyle/>
          <a:p>
            <a:r>
              <a:rPr lang="en-GB" sz="3600" b="1" dirty="0" smtClean="0">
                <a:solidFill>
                  <a:srgbClr val="002060"/>
                </a:solidFill>
                <a:latin typeface="Cambria" panose="02040503050406030204" pitchFamily="18" charset="0"/>
              </a:rPr>
              <a:t>MEASURES REQUIRED</a:t>
            </a:r>
            <a:endParaRPr lang="en-US" sz="3200" b="1" dirty="0">
              <a:solidFill>
                <a:srgbClr val="002060"/>
              </a:solidFill>
              <a:latin typeface="Cambria" panose="02040503050406030204" pitchFamily="18" charset="0"/>
            </a:endParaRPr>
          </a:p>
        </p:txBody>
      </p:sp>
      <p:sp>
        <p:nvSpPr>
          <p:cNvPr id="3" name="Content Placeholder 2"/>
          <p:cNvSpPr>
            <a:spLocks noGrp="1"/>
          </p:cNvSpPr>
          <p:nvPr>
            <p:ph sz="half" idx="4294967295"/>
          </p:nvPr>
        </p:nvSpPr>
        <p:spPr>
          <a:xfrm>
            <a:off x="119693" y="701544"/>
            <a:ext cx="8963347" cy="5223272"/>
          </a:xfrm>
        </p:spPr>
        <p:txBody>
          <a:bodyPr>
            <a:noAutofit/>
          </a:bodyPr>
          <a:lstStyle/>
          <a:p>
            <a:pPr algn="just">
              <a:lnSpc>
                <a:spcPct val="100000"/>
              </a:lnSpc>
              <a:spcBef>
                <a:spcPts val="0"/>
              </a:spcBef>
              <a:spcAft>
                <a:spcPts val="800"/>
              </a:spcAft>
            </a:pPr>
            <a:r>
              <a:rPr lang="en-GB" sz="2600" dirty="0">
                <a:latin typeface="Cambria" panose="02040503050406030204" pitchFamily="18" charset="0"/>
              </a:rPr>
              <a:t>Availability of </a:t>
            </a:r>
            <a:r>
              <a:rPr lang="en-GB" sz="2600" dirty="0" smtClean="0">
                <a:latin typeface="Cambria" panose="02040503050406030204" pitchFamily="18" charset="0"/>
              </a:rPr>
              <a:t>financial and </a:t>
            </a:r>
            <a:r>
              <a:rPr lang="en-GB" sz="2600" dirty="0">
                <a:latin typeface="Cambria" panose="02040503050406030204" pitchFamily="18" charset="0"/>
              </a:rPr>
              <a:t>physical resources coupled with a strict </a:t>
            </a:r>
            <a:r>
              <a:rPr lang="en-GB" sz="2600" dirty="0" smtClean="0">
                <a:latin typeface="Cambria" panose="02040503050406030204" pitchFamily="18" charset="0"/>
              </a:rPr>
              <a:t>do-able </a:t>
            </a:r>
            <a:r>
              <a:rPr lang="en-GB" sz="2600" dirty="0">
                <a:latin typeface="Cambria" panose="02040503050406030204" pitchFamily="18" charset="0"/>
              </a:rPr>
              <a:t>regulatory regime.</a:t>
            </a:r>
          </a:p>
          <a:p>
            <a:pPr algn="just">
              <a:lnSpc>
                <a:spcPct val="100000"/>
              </a:lnSpc>
              <a:spcBef>
                <a:spcPts val="0"/>
              </a:spcBef>
              <a:spcAft>
                <a:spcPts val="800"/>
              </a:spcAft>
            </a:pPr>
            <a:r>
              <a:rPr lang="en-GB" sz="2600" dirty="0">
                <a:latin typeface="Cambria" panose="02040503050406030204" pitchFamily="18" charset="0"/>
              </a:rPr>
              <a:t>Ensuring availability of </a:t>
            </a:r>
            <a:r>
              <a:rPr lang="en-GB" sz="2600" dirty="0" smtClean="0">
                <a:latin typeface="Cambria" panose="02040503050406030204" pitchFamily="18" charset="0"/>
              </a:rPr>
              <a:t>appropriately </a:t>
            </a:r>
            <a:r>
              <a:rPr lang="en-GB" sz="2600" dirty="0">
                <a:latin typeface="Cambria" panose="02040503050406030204" pitchFamily="18" charset="0"/>
              </a:rPr>
              <a:t>educated and well-trained manpower in required numbers  for every stage of the programme </a:t>
            </a:r>
          </a:p>
          <a:p>
            <a:pPr lvl="1" algn="just">
              <a:lnSpc>
                <a:spcPct val="100000"/>
              </a:lnSpc>
              <a:spcBef>
                <a:spcPts val="0"/>
              </a:spcBef>
              <a:spcAft>
                <a:spcPts val="800"/>
              </a:spcAft>
            </a:pPr>
            <a:r>
              <a:rPr lang="en-GB" sz="2600" dirty="0">
                <a:latin typeface="Cambria" panose="02040503050406030204" pitchFamily="18" charset="0"/>
              </a:rPr>
              <a:t>Surveys and Investigations, </a:t>
            </a:r>
          </a:p>
          <a:p>
            <a:pPr lvl="1" algn="just">
              <a:lnSpc>
                <a:spcPct val="100000"/>
              </a:lnSpc>
              <a:spcBef>
                <a:spcPts val="0"/>
              </a:spcBef>
              <a:spcAft>
                <a:spcPts val="800"/>
              </a:spcAft>
            </a:pPr>
            <a:r>
              <a:rPr lang="en-GB" sz="2600" dirty="0" smtClean="0">
                <a:latin typeface="Cambria" panose="02040503050406030204" pitchFamily="18" charset="0"/>
              </a:rPr>
              <a:t>Project Preparation, </a:t>
            </a:r>
          </a:p>
          <a:p>
            <a:pPr lvl="1" algn="just">
              <a:lnSpc>
                <a:spcPct val="100000"/>
              </a:lnSpc>
              <a:spcBef>
                <a:spcPts val="0"/>
              </a:spcBef>
              <a:spcAft>
                <a:spcPts val="800"/>
              </a:spcAft>
            </a:pPr>
            <a:r>
              <a:rPr lang="en-GB" sz="2600" dirty="0" smtClean="0">
                <a:latin typeface="Cambria" panose="02040503050406030204" pitchFamily="18" charset="0"/>
              </a:rPr>
              <a:t>Implementation, </a:t>
            </a:r>
          </a:p>
          <a:p>
            <a:pPr lvl="1" algn="just">
              <a:lnSpc>
                <a:spcPct val="100000"/>
              </a:lnSpc>
              <a:spcBef>
                <a:spcPts val="0"/>
              </a:spcBef>
              <a:spcAft>
                <a:spcPts val="800"/>
              </a:spcAft>
            </a:pPr>
            <a:r>
              <a:rPr lang="en-GB" sz="2600" dirty="0" smtClean="0">
                <a:latin typeface="Cambria" panose="02040503050406030204" pitchFamily="18" charset="0"/>
              </a:rPr>
              <a:t>Management </a:t>
            </a:r>
          </a:p>
          <a:p>
            <a:pPr lvl="1" algn="just">
              <a:lnSpc>
                <a:spcPct val="100000"/>
              </a:lnSpc>
              <a:spcBef>
                <a:spcPts val="0"/>
              </a:spcBef>
              <a:spcAft>
                <a:spcPts val="800"/>
              </a:spcAft>
            </a:pPr>
            <a:r>
              <a:rPr lang="en-GB" sz="2600" dirty="0" smtClean="0">
                <a:latin typeface="Cambria" panose="02040503050406030204" pitchFamily="18" charset="0"/>
              </a:rPr>
              <a:t>Operation and Maintenance.</a:t>
            </a:r>
          </a:p>
          <a:p>
            <a:pPr lvl="1" algn="just">
              <a:lnSpc>
                <a:spcPct val="100000"/>
              </a:lnSpc>
              <a:spcBef>
                <a:spcPts val="0"/>
              </a:spcBef>
              <a:spcAft>
                <a:spcPts val="800"/>
              </a:spcAft>
            </a:pPr>
            <a:r>
              <a:rPr lang="en-GB" sz="2600" dirty="0" smtClean="0">
                <a:latin typeface="Cambria" panose="02040503050406030204" pitchFamily="18" charset="0"/>
              </a:rPr>
              <a:t>A general awareness and participation of affected population, legal, media elected represented. </a:t>
            </a:r>
          </a:p>
          <a:p>
            <a:pPr lvl="1" algn="just">
              <a:lnSpc>
                <a:spcPct val="100000"/>
              </a:lnSpc>
              <a:spcBef>
                <a:spcPts val="0"/>
              </a:spcBef>
              <a:spcAft>
                <a:spcPts val="800"/>
              </a:spcAft>
            </a:pPr>
            <a:endParaRPr lang="en-US" sz="2600" dirty="0">
              <a:latin typeface="Cambria" panose="02040503050406030204" pitchFamily="18" charset="0"/>
            </a:endParaRPr>
          </a:p>
        </p:txBody>
      </p:sp>
    </p:spTree>
    <p:extLst>
      <p:ext uri="{BB962C8B-B14F-4D97-AF65-F5344CB8AC3E}">
        <p14:creationId xmlns:p14="http://schemas.microsoft.com/office/powerpoint/2010/main" val="2828809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654" y="202990"/>
            <a:ext cx="7972746" cy="554587"/>
          </a:xfrm>
        </p:spPr>
        <p:txBody>
          <a:bodyPr>
            <a:noAutofit/>
          </a:bodyPr>
          <a:lstStyle/>
          <a:p>
            <a:r>
              <a:rPr lang="en-GB" sz="4000" b="1" dirty="0" smtClean="0">
                <a:solidFill>
                  <a:srgbClr val="002060"/>
                </a:solidFill>
                <a:latin typeface="Cambria" panose="02040503050406030204" pitchFamily="18" charset="0"/>
              </a:rPr>
              <a:t>REGULATORY FRAMEWORK</a:t>
            </a:r>
            <a:endParaRPr lang="en-US" sz="3600" b="1" dirty="0">
              <a:solidFill>
                <a:srgbClr val="002060"/>
              </a:solidFill>
              <a:latin typeface="Cambria" panose="02040503050406030204" pitchFamily="18" charset="0"/>
            </a:endParaRPr>
          </a:p>
        </p:txBody>
      </p:sp>
      <p:sp>
        <p:nvSpPr>
          <p:cNvPr id="3" name="Content Placeholder 2"/>
          <p:cNvSpPr>
            <a:spLocks noGrp="1"/>
          </p:cNvSpPr>
          <p:nvPr>
            <p:ph sz="half" idx="4294967295"/>
          </p:nvPr>
        </p:nvSpPr>
        <p:spPr>
          <a:xfrm>
            <a:off x="180653" y="853944"/>
            <a:ext cx="8768137" cy="5223272"/>
          </a:xfrm>
        </p:spPr>
        <p:txBody>
          <a:bodyPr>
            <a:noAutofit/>
          </a:bodyPr>
          <a:lstStyle/>
          <a:p>
            <a:pPr algn="just">
              <a:lnSpc>
                <a:spcPct val="100000"/>
              </a:lnSpc>
              <a:spcBef>
                <a:spcPts val="0"/>
              </a:spcBef>
              <a:spcAft>
                <a:spcPts val="1000"/>
              </a:spcAft>
            </a:pPr>
            <a:r>
              <a:rPr lang="en-GB" sz="2600" b="1" dirty="0">
                <a:latin typeface="+mj-lt"/>
              </a:rPr>
              <a:t>Land use in the flood plain </a:t>
            </a:r>
            <a:r>
              <a:rPr lang="en-GB" sz="2600" dirty="0" smtClean="0">
                <a:latin typeface="+mj-lt"/>
              </a:rPr>
              <a:t>: </a:t>
            </a:r>
            <a:r>
              <a:rPr lang="en-GB" sz="2600" dirty="0">
                <a:latin typeface="+mj-lt"/>
              </a:rPr>
              <a:t>strict regulation through formulation and enforcement of law</a:t>
            </a:r>
          </a:p>
          <a:p>
            <a:pPr algn="just">
              <a:lnSpc>
                <a:spcPct val="100000"/>
              </a:lnSpc>
              <a:spcBef>
                <a:spcPts val="0"/>
              </a:spcBef>
              <a:spcAft>
                <a:spcPts val="1000"/>
              </a:spcAft>
            </a:pPr>
            <a:r>
              <a:rPr lang="en-GB" sz="2600" b="1" dirty="0">
                <a:latin typeface="+mj-lt"/>
              </a:rPr>
              <a:t>Uninterrupted Supply of Electricity for </a:t>
            </a:r>
            <a:r>
              <a:rPr lang="en-GB" sz="2600" dirty="0" smtClean="0">
                <a:latin typeface="+mj-lt"/>
              </a:rPr>
              <a:t>functioning </a:t>
            </a:r>
            <a:r>
              <a:rPr lang="en-GB" sz="2600" dirty="0">
                <a:latin typeface="+mj-lt"/>
              </a:rPr>
              <a:t>of the sewer networks and sewage treatment plants</a:t>
            </a:r>
          </a:p>
          <a:p>
            <a:pPr algn="just">
              <a:lnSpc>
                <a:spcPct val="100000"/>
              </a:lnSpc>
              <a:spcBef>
                <a:spcPts val="0"/>
              </a:spcBef>
              <a:spcAft>
                <a:spcPts val="1000"/>
              </a:spcAft>
            </a:pPr>
            <a:r>
              <a:rPr lang="en-GB" sz="2600" b="1" dirty="0">
                <a:latin typeface="+mj-lt"/>
              </a:rPr>
              <a:t>Land acquisition </a:t>
            </a:r>
            <a:r>
              <a:rPr lang="en-GB" sz="2600" dirty="0">
                <a:latin typeface="+mj-lt"/>
              </a:rPr>
              <a:t>of sewage pumping stations and sewage treatment plants is a serious impediment in timely completion of Ganga works. </a:t>
            </a:r>
          </a:p>
          <a:p>
            <a:pPr algn="just">
              <a:lnSpc>
                <a:spcPct val="100000"/>
              </a:lnSpc>
              <a:spcBef>
                <a:spcPts val="0"/>
              </a:spcBef>
              <a:spcAft>
                <a:spcPts val="1000"/>
              </a:spcAft>
            </a:pPr>
            <a:r>
              <a:rPr lang="en-GB" sz="2600" b="1" dirty="0">
                <a:latin typeface="+mj-lt"/>
              </a:rPr>
              <a:t>Monitoring of the parameters of performance: </a:t>
            </a:r>
            <a:r>
              <a:rPr lang="en-GB" sz="2600" dirty="0">
                <a:latin typeface="+mj-lt"/>
              </a:rPr>
              <a:t>through automatic monitoring instruments, be online that enable round the clock monitoring. Regular analysis of the results of monitoring and taking of remedial measures in real time. </a:t>
            </a:r>
          </a:p>
          <a:p>
            <a:pPr algn="just">
              <a:lnSpc>
                <a:spcPct val="100000"/>
              </a:lnSpc>
              <a:spcBef>
                <a:spcPts val="0"/>
              </a:spcBef>
              <a:spcAft>
                <a:spcPts val="1000"/>
              </a:spcAft>
            </a:pPr>
            <a:r>
              <a:rPr lang="en-GB" sz="2600" b="1" dirty="0">
                <a:latin typeface="+mj-lt"/>
              </a:rPr>
              <a:t>Strict enforcement of the regulatory provisions, particularly relating to industrial pollution and urban wastewater.</a:t>
            </a:r>
            <a:endParaRPr lang="en-GB" sz="2600" dirty="0">
              <a:latin typeface="+mj-lt"/>
            </a:endParaRPr>
          </a:p>
        </p:txBody>
      </p:sp>
    </p:spTree>
    <p:extLst>
      <p:ext uri="{BB962C8B-B14F-4D97-AF65-F5344CB8AC3E}">
        <p14:creationId xmlns:p14="http://schemas.microsoft.com/office/powerpoint/2010/main" val="201048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513" y="3098800"/>
            <a:ext cx="2452687" cy="711200"/>
          </a:xfrm>
        </p:spPr>
        <p:txBody>
          <a:bodyPr/>
          <a:lstStyle/>
          <a:p>
            <a:r>
              <a:rPr lang="en-US" sz="3200" dirty="0" smtClean="0"/>
              <a:t>THANK YOU</a:t>
            </a:r>
            <a:endParaRPr lang="en-US" dirty="0"/>
          </a:p>
        </p:txBody>
      </p:sp>
      <p:pic>
        <p:nvPicPr>
          <p:cNvPr id="3" name="Picture 6" descr="C:\Documents and Settings\ArunKumar\Desktop\12.JPG"/>
          <p:cNvPicPr>
            <a:picLocks noChangeAspect="1" noChangeArrowheads="1"/>
          </p:cNvPicPr>
          <p:nvPr/>
        </p:nvPicPr>
        <p:blipFill>
          <a:blip r:embed="rId2" cstate="email"/>
          <a:srcRect/>
          <a:stretch>
            <a:fillRect/>
          </a:stretch>
        </p:blipFill>
        <p:spPr bwMode="auto">
          <a:xfrm>
            <a:off x="-12700" y="15875"/>
            <a:ext cx="9144000" cy="2892425"/>
          </a:xfrm>
          <a:prstGeom prst="rect">
            <a:avLst/>
          </a:prstGeom>
          <a:noFill/>
          <a:ln w="9525">
            <a:noFill/>
            <a:miter lim="800000"/>
            <a:headEnd/>
            <a:tailEnd/>
          </a:ln>
        </p:spPr>
      </p:pic>
      <p:pic>
        <p:nvPicPr>
          <p:cNvPr id="4" name="Picture 2"/>
          <p:cNvPicPr>
            <a:picLocks noChangeAspect="1" noChangeArrowheads="1"/>
          </p:cNvPicPr>
          <p:nvPr/>
        </p:nvPicPr>
        <p:blipFill>
          <a:blip r:embed="rId3" cstate="email"/>
          <a:srcRect/>
          <a:stretch>
            <a:fillRect/>
          </a:stretch>
        </p:blipFill>
        <p:spPr bwMode="auto">
          <a:xfrm>
            <a:off x="2484438" y="3701163"/>
            <a:ext cx="3992562" cy="2852037"/>
          </a:xfrm>
          <a:prstGeom prst="rect">
            <a:avLst/>
          </a:prstGeom>
          <a:noFill/>
          <a:ln w="9525">
            <a:noFill/>
            <a:round/>
            <a:headEnd/>
            <a:tailEnd/>
          </a:ln>
        </p:spPr>
      </p:pic>
    </p:spTree>
    <p:extLst>
      <p:ext uri="{BB962C8B-B14F-4D97-AF65-F5344CB8AC3E}">
        <p14:creationId xmlns:p14="http://schemas.microsoft.com/office/powerpoint/2010/main" val="44348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9050" y="104775"/>
            <a:ext cx="9067800" cy="6248400"/>
          </a:xfrm>
        </p:spPr>
        <p:txBody>
          <a:bodyPr>
            <a:noAutofit/>
          </a:bodyPr>
          <a:lstStyle/>
          <a:p>
            <a:pPr marL="457200" indent="-457200" algn="just">
              <a:lnSpc>
                <a:spcPct val="100000"/>
              </a:lnSpc>
              <a:spcBef>
                <a:spcPts val="0"/>
              </a:spcBef>
              <a:spcAft>
                <a:spcPts val="1200"/>
              </a:spcAft>
            </a:pPr>
            <a:r>
              <a:rPr lang="en-US" dirty="0" smtClean="0"/>
              <a:t>Plains stretches of rivers are subjected to, </a:t>
            </a:r>
            <a:r>
              <a:rPr lang="en-US" dirty="0" smtClean="0">
                <a:solidFill>
                  <a:schemeClr val="tx1"/>
                </a:solidFill>
              </a:rPr>
              <a:t>high abstractions to meet water requirement for irrigation and drinking use as well as untreated and poorly treated waste water from industries, towns and cities to resulting low flows even worse. </a:t>
            </a:r>
          </a:p>
          <a:p>
            <a:pPr marL="457200" indent="-457200" algn="just">
              <a:lnSpc>
                <a:spcPct val="100000"/>
              </a:lnSpc>
              <a:spcBef>
                <a:spcPts val="0"/>
              </a:spcBef>
              <a:spcAft>
                <a:spcPts val="1200"/>
              </a:spcAft>
              <a:buFont typeface="Arial" panose="020B0604020202020204" pitchFamily="34" charset="0"/>
              <a:buChar char="•"/>
            </a:pPr>
            <a:r>
              <a:rPr lang="en-US" dirty="0" smtClean="0">
                <a:solidFill>
                  <a:schemeClr val="tx1"/>
                </a:solidFill>
              </a:rPr>
              <a:t>Rapid change of land use from primitive to altered stage is leading to fast depleting ground water table.  </a:t>
            </a:r>
          </a:p>
          <a:p>
            <a:pPr marL="457200" indent="-457200" algn="just">
              <a:spcBef>
                <a:spcPts val="0"/>
              </a:spcBef>
              <a:spcAft>
                <a:spcPts val="1200"/>
              </a:spcAft>
            </a:pPr>
            <a:r>
              <a:rPr lang="en-US" dirty="0"/>
              <a:t>High level of pathogens due to untreated waste water, poor interaction of river and ground water </a:t>
            </a:r>
            <a:r>
              <a:rPr lang="en-US" dirty="0" smtClean="0"/>
              <a:t>due </a:t>
            </a:r>
            <a:r>
              <a:rPr lang="en-US" dirty="0"/>
              <a:t>to high ground water withdrawal, encroachment of river flood plain, floating trash </a:t>
            </a:r>
            <a:r>
              <a:rPr lang="en-US" dirty="0" smtClean="0"/>
              <a:t>requires </a:t>
            </a:r>
            <a:r>
              <a:rPr lang="en-US" dirty="0"/>
              <a:t>a high level of people’ participation, cost effective treatment, stringent monitoring, effective governance and innovations </a:t>
            </a:r>
            <a:r>
              <a:rPr lang="en-US" dirty="0" smtClean="0"/>
              <a:t>together </a:t>
            </a:r>
            <a:r>
              <a:rPr lang="en-US" dirty="0"/>
              <a:t>with a rethinking on storage dams.</a:t>
            </a:r>
          </a:p>
          <a:p>
            <a:endParaRPr lang="en-US" dirty="0"/>
          </a:p>
          <a:p>
            <a:pPr marL="457200" indent="-457200" algn="just">
              <a:lnSpc>
                <a:spcPct val="100000"/>
              </a:lnSpc>
              <a:spcBef>
                <a:spcPts val="0"/>
              </a:spcBef>
              <a:buFont typeface="Arial" panose="020B0604020202020204" pitchFamily="34" charset="0"/>
              <a:buChar char="•"/>
            </a:pPr>
            <a:endParaRPr lang="en-US" dirty="0" smtClean="0">
              <a:solidFill>
                <a:schemeClr val="tx1"/>
              </a:solidFill>
            </a:endParaRPr>
          </a:p>
          <a:p>
            <a:endParaRPr lang="en-US" sz="1600" dirty="0"/>
          </a:p>
        </p:txBody>
      </p:sp>
    </p:spTree>
    <p:extLst>
      <p:ext uri="{BB962C8B-B14F-4D97-AF65-F5344CB8AC3E}">
        <p14:creationId xmlns:p14="http://schemas.microsoft.com/office/powerpoint/2010/main" val="111173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2700"/>
            <a:ext cx="8976360" cy="792518"/>
          </a:xfrm>
        </p:spPr>
        <p:txBody>
          <a:bodyPr>
            <a:normAutofit/>
          </a:bodyPr>
          <a:lstStyle/>
          <a:p>
            <a:r>
              <a:rPr lang="en-US" sz="3600" b="1" dirty="0" smtClean="0">
                <a:solidFill>
                  <a:srgbClr val="002060"/>
                </a:solidFill>
                <a:latin typeface="Cambria" pitchFamily="18" charset="0"/>
              </a:rPr>
              <a:t>RIVER WATER USE AND  ENVIRONMENT </a:t>
            </a:r>
            <a:endParaRPr lang="en-US" sz="3600" b="1" dirty="0">
              <a:solidFill>
                <a:srgbClr val="002060"/>
              </a:solidFill>
              <a:latin typeface="Cambria" pitchFamily="18" charset="0"/>
            </a:endParaRPr>
          </a:p>
        </p:txBody>
      </p:sp>
      <p:sp>
        <p:nvSpPr>
          <p:cNvPr id="3" name="Content Placeholder 2"/>
          <p:cNvSpPr>
            <a:spLocks noGrp="1"/>
          </p:cNvSpPr>
          <p:nvPr>
            <p:ph idx="4294967295"/>
          </p:nvPr>
        </p:nvSpPr>
        <p:spPr>
          <a:xfrm>
            <a:off x="167640" y="1036637"/>
            <a:ext cx="8686800" cy="5440363"/>
          </a:xfrm>
        </p:spPr>
        <p:txBody>
          <a:bodyPr>
            <a:normAutofit/>
          </a:bodyPr>
          <a:lstStyle/>
          <a:p>
            <a:pPr algn="just">
              <a:lnSpc>
                <a:spcPct val="100000"/>
              </a:lnSpc>
              <a:spcBef>
                <a:spcPts val="0"/>
              </a:spcBef>
              <a:spcAft>
                <a:spcPts val="1200"/>
              </a:spcAft>
            </a:pPr>
            <a:r>
              <a:rPr lang="en-US" sz="3200" dirty="0" smtClean="0">
                <a:latin typeface="Cambria" pitchFamily="18" charset="0"/>
              </a:rPr>
              <a:t>Water use and environment appears to be in conflict even though both are </a:t>
            </a:r>
            <a:r>
              <a:rPr lang="en-US" sz="3200" dirty="0">
                <a:latin typeface="Cambria" pitchFamily="18" charset="0"/>
              </a:rPr>
              <a:t> </a:t>
            </a:r>
            <a:r>
              <a:rPr lang="en-US" sz="3200" dirty="0" smtClean="0">
                <a:latin typeface="Cambria" pitchFamily="18" charset="0"/>
              </a:rPr>
              <a:t>made for each other</a:t>
            </a:r>
          </a:p>
          <a:p>
            <a:pPr algn="just">
              <a:lnSpc>
                <a:spcPct val="100000"/>
              </a:lnSpc>
              <a:spcBef>
                <a:spcPts val="0"/>
              </a:spcBef>
              <a:spcAft>
                <a:spcPts val="1200"/>
              </a:spcAft>
            </a:pPr>
            <a:r>
              <a:rPr lang="en-US" sz="3200" dirty="0" smtClean="0">
                <a:latin typeface="Cambria" pitchFamily="18" charset="0"/>
              </a:rPr>
              <a:t>Water in the hills, in plains or in delta have different </a:t>
            </a:r>
            <a:r>
              <a:rPr lang="en-US" sz="3200" dirty="0" smtClean="0">
                <a:latin typeface="Cambria" pitchFamily="18" charset="0"/>
              </a:rPr>
              <a:t>utility – Consumptive </a:t>
            </a:r>
            <a:r>
              <a:rPr lang="en-US" sz="3200" dirty="0" smtClean="0">
                <a:latin typeface="Cambria" pitchFamily="18" charset="0"/>
              </a:rPr>
              <a:t>or non consumptive. </a:t>
            </a:r>
          </a:p>
          <a:p>
            <a:pPr algn="just">
              <a:lnSpc>
                <a:spcPct val="100000"/>
              </a:lnSpc>
              <a:spcBef>
                <a:spcPts val="0"/>
              </a:spcBef>
              <a:spcAft>
                <a:spcPts val="1200"/>
              </a:spcAft>
            </a:pPr>
            <a:r>
              <a:rPr lang="en-US" sz="3200" dirty="0" smtClean="0">
                <a:latin typeface="Cambria" pitchFamily="18" charset="0"/>
              </a:rPr>
              <a:t>Rivers have been supporting the man kind for their needs.</a:t>
            </a:r>
          </a:p>
        </p:txBody>
      </p:sp>
    </p:spTree>
    <p:extLst>
      <p:ext uri="{BB962C8B-B14F-4D97-AF65-F5344CB8AC3E}">
        <p14:creationId xmlns:p14="http://schemas.microsoft.com/office/powerpoint/2010/main" val="25506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0174" y="-10370"/>
            <a:ext cx="8768136" cy="554587"/>
          </a:xfrm>
        </p:spPr>
        <p:txBody>
          <a:bodyPr>
            <a:noAutofit/>
          </a:bodyPr>
          <a:lstStyle/>
          <a:p>
            <a:r>
              <a:rPr lang="en-US" sz="3600" b="1" dirty="0" smtClean="0">
                <a:solidFill>
                  <a:srgbClr val="002060"/>
                </a:solidFill>
                <a:latin typeface="Cambria" panose="02040503050406030204" pitchFamily="18" charset="0"/>
              </a:rPr>
              <a:t>CONSTRUCTION OF SURFACE STORAGE</a:t>
            </a:r>
            <a:endParaRPr lang="en-US" sz="3600" b="1" dirty="0">
              <a:solidFill>
                <a:srgbClr val="002060"/>
              </a:solidFill>
              <a:latin typeface="Cambria" panose="02040503050406030204" pitchFamily="18" charset="0"/>
            </a:endParaRPr>
          </a:p>
        </p:txBody>
      </p:sp>
      <p:sp>
        <p:nvSpPr>
          <p:cNvPr id="3" name="Content Placeholder 2"/>
          <p:cNvSpPr>
            <a:spLocks noGrp="1"/>
          </p:cNvSpPr>
          <p:nvPr>
            <p:ph sz="half" idx="4294967295"/>
          </p:nvPr>
        </p:nvSpPr>
        <p:spPr>
          <a:xfrm>
            <a:off x="1" y="549144"/>
            <a:ext cx="9144000" cy="5223272"/>
          </a:xfrm>
        </p:spPr>
        <p:txBody>
          <a:bodyPr>
            <a:noAutofit/>
          </a:bodyPr>
          <a:lstStyle/>
          <a:p>
            <a:pPr algn="just">
              <a:lnSpc>
                <a:spcPct val="100000"/>
              </a:lnSpc>
              <a:spcBef>
                <a:spcPts val="0"/>
              </a:spcBef>
              <a:spcAft>
                <a:spcPts val="800"/>
              </a:spcAft>
            </a:pPr>
            <a:r>
              <a:rPr lang="en-US" sz="2500" dirty="0">
                <a:latin typeface="Cambria" panose="02040503050406030204" pitchFamily="18" charset="0"/>
              </a:rPr>
              <a:t>Construction of </a:t>
            </a:r>
            <a:r>
              <a:rPr lang="en-US" sz="2500" dirty="0" err="1">
                <a:latin typeface="Cambria" panose="02040503050406030204" pitchFamily="18" charset="0"/>
              </a:rPr>
              <a:t>Tehri</a:t>
            </a:r>
            <a:r>
              <a:rPr lang="en-US" sz="2500" dirty="0">
                <a:latin typeface="Cambria" panose="02040503050406030204" pitchFamily="18" charset="0"/>
              </a:rPr>
              <a:t> dam in </a:t>
            </a:r>
            <a:r>
              <a:rPr lang="en-US" sz="2500" dirty="0" err="1">
                <a:latin typeface="Cambria" panose="02040503050406030204" pitchFamily="18" charset="0"/>
              </a:rPr>
              <a:t>Uttarakhand</a:t>
            </a:r>
            <a:r>
              <a:rPr lang="en-US" sz="2500" dirty="0">
                <a:latin typeface="Cambria" panose="02040503050406030204" pitchFamily="18" charset="0"/>
              </a:rPr>
              <a:t> commissioned in 2006 after a lot of struggle was designed for only power and irrigation with the cost allocation in the ratio of 80:20% respectively </a:t>
            </a:r>
            <a:endParaRPr lang="en-US" sz="2500" dirty="0" smtClean="0">
              <a:latin typeface="Cambria" panose="02040503050406030204" pitchFamily="18" charset="0"/>
            </a:endParaRPr>
          </a:p>
          <a:p>
            <a:pPr algn="just">
              <a:lnSpc>
                <a:spcPct val="100000"/>
              </a:lnSpc>
              <a:spcBef>
                <a:spcPts val="0"/>
              </a:spcBef>
              <a:spcAft>
                <a:spcPts val="800"/>
              </a:spcAft>
            </a:pPr>
            <a:r>
              <a:rPr lang="en-US" sz="2500" dirty="0" smtClean="0">
                <a:latin typeface="Cambria" panose="02040503050406030204" pitchFamily="18" charset="0"/>
              </a:rPr>
              <a:t>Presently </a:t>
            </a:r>
            <a:r>
              <a:rPr lang="en-US" sz="2500" dirty="0">
                <a:latin typeface="Cambria" panose="02040503050406030204" pitchFamily="18" charset="0"/>
              </a:rPr>
              <a:t>serving additional uses of drinking water, flood protection (during 2013 due to matching of the timings of flood and availability of storage), religious fairs like </a:t>
            </a:r>
            <a:r>
              <a:rPr lang="en-US" sz="2500" i="1" dirty="0" err="1">
                <a:latin typeface="Cambria" panose="02040503050406030204" pitchFamily="18" charset="0"/>
              </a:rPr>
              <a:t>Kumbha</a:t>
            </a:r>
            <a:r>
              <a:rPr lang="en-US" sz="2500" dirty="0">
                <a:latin typeface="Cambria" panose="02040503050406030204" pitchFamily="18" charset="0"/>
              </a:rPr>
              <a:t> and </a:t>
            </a:r>
            <a:r>
              <a:rPr lang="en-US" sz="2500" i="1" dirty="0" err="1">
                <a:latin typeface="Cambria" panose="02040503050406030204" pitchFamily="18" charset="0"/>
              </a:rPr>
              <a:t>snans</a:t>
            </a:r>
            <a:r>
              <a:rPr lang="en-US" sz="2500" i="1" dirty="0">
                <a:latin typeface="Cambria" panose="02040503050406030204" pitchFamily="18" charset="0"/>
              </a:rPr>
              <a:t>, </a:t>
            </a:r>
            <a:r>
              <a:rPr lang="en-US" sz="2500" dirty="0">
                <a:latin typeface="Cambria" panose="02040503050406030204" pitchFamily="18" charset="0"/>
              </a:rPr>
              <a:t>increased tourism and livelihoods in the region. </a:t>
            </a:r>
            <a:endParaRPr lang="en-US" sz="2500" dirty="0" smtClean="0">
              <a:latin typeface="Cambria" panose="02040503050406030204" pitchFamily="18" charset="0"/>
            </a:endParaRPr>
          </a:p>
          <a:p>
            <a:pPr algn="just">
              <a:lnSpc>
                <a:spcPct val="100000"/>
              </a:lnSpc>
              <a:spcBef>
                <a:spcPts val="0"/>
              </a:spcBef>
              <a:spcAft>
                <a:spcPts val="800"/>
              </a:spcAft>
            </a:pPr>
            <a:r>
              <a:rPr lang="en-US" sz="2500" dirty="0" smtClean="0">
                <a:latin typeface="Cambria" panose="02040503050406030204" pitchFamily="18" charset="0"/>
              </a:rPr>
              <a:t>Due </a:t>
            </a:r>
            <a:r>
              <a:rPr lang="en-US" sz="2500" dirty="0">
                <a:latin typeface="Cambria" panose="02040503050406030204" pitchFamily="18" charset="0"/>
              </a:rPr>
              <a:t>to unprecedented </a:t>
            </a:r>
            <a:r>
              <a:rPr lang="en-US" sz="2500" dirty="0" err="1">
                <a:latin typeface="Cambria" panose="02040503050406030204" pitchFamily="18" charset="0"/>
              </a:rPr>
              <a:t>Uttarakhand</a:t>
            </a:r>
            <a:r>
              <a:rPr lang="en-US" sz="2500" dirty="0">
                <a:latin typeface="Cambria" panose="02040503050406030204" pitchFamily="18" charset="0"/>
              </a:rPr>
              <a:t> flood in 2013, the focus on rejuvenation of river Ganga instead of middle reach having the main problems somehow has been shifted to upper reaches perhaps due to activism of media, individuals and few interested groups</a:t>
            </a:r>
            <a:r>
              <a:rPr lang="en-US" sz="2500" dirty="0" smtClean="0">
                <a:latin typeface="Cambria" panose="02040503050406030204" pitchFamily="18" charset="0"/>
              </a:rPr>
              <a:t>.</a:t>
            </a:r>
          </a:p>
          <a:p>
            <a:pPr algn="just">
              <a:lnSpc>
                <a:spcPct val="100000"/>
              </a:lnSpc>
              <a:spcBef>
                <a:spcPts val="0"/>
              </a:spcBef>
              <a:spcAft>
                <a:spcPts val="800"/>
              </a:spcAft>
            </a:pPr>
            <a:r>
              <a:rPr lang="en-US" sz="2500" dirty="0" smtClean="0">
                <a:latin typeface="Cambria" panose="02040503050406030204" pitchFamily="18" charset="0"/>
              </a:rPr>
              <a:t>There are about 5200 large dams in India and only less then 10% have hydropower components </a:t>
            </a:r>
            <a:endParaRPr lang="en-GB" sz="2500" dirty="0">
              <a:latin typeface="Cambria" panose="02040503050406030204" pitchFamily="18" charset="0"/>
            </a:endParaRPr>
          </a:p>
        </p:txBody>
      </p:sp>
    </p:spTree>
    <p:extLst>
      <p:ext uri="{BB962C8B-B14F-4D97-AF65-F5344CB8AC3E}">
        <p14:creationId xmlns:p14="http://schemas.microsoft.com/office/powerpoint/2010/main" val="147939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4978" name="Text Box 2"/>
          <p:cNvSpPr txBox="1">
            <a:spLocks noChangeArrowheads="1"/>
          </p:cNvSpPr>
          <p:nvPr/>
        </p:nvSpPr>
        <p:spPr bwMode="auto">
          <a:xfrm>
            <a:off x="340750" y="76200"/>
            <a:ext cx="8409550" cy="646331"/>
          </a:xfrm>
          <a:prstGeom prst="rect">
            <a:avLst/>
          </a:prstGeom>
          <a:noFill/>
          <a:ln>
            <a:noFill/>
            <a:headEnd/>
            <a:tailEnd/>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spcBef>
                <a:spcPct val="50000"/>
              </a:spcBef>
              <a:buFont typeface="Wingdings" pitchFamily="2" charset="2"/>
              <a:buNone/>
            </a:pPr>
            <a:r>
              <a:rPr lang="en-US" sz="3600" b="1" dirty="0" smtClean="0">
                <a:solidFill>
                  <a:srgbClr val="002060"/>
                </a:solidFill>
                <a:latin typeface="Cambria" panose="02040503050406030204" pitchFamily="18" charset="0"/>
                <a:sym typeface="Wingdings" pitchFamily="2" charset="2"/>
              </a:rPr>
              <a:t>Evolution of Thinking </a:t>
            </a:r>
            <a:endParaRPr lang="en-US" sz="3600" b="1" dirty="0">
              <a:solidFill>
                <a:srgbClr val="002060"/>
              </a:solidFill>
              <a:latin typeface="Cambria" panose="02040503050406030204" pitchFamily="18" charset="0"/>
              <a:sym typeface="Wingdings" pitchFamily="2" charset="2"/>
            </a:endParaRPr>
          </a:p>
        </p:txBody>
      </p:sp>
      <p:cxnSp>
        <p:nvCxnSpPr>
          <p:cNvPr id="5" name="4 Conector recto"/>
          <p:cNvCxnSpPr/>
          <p:nvPr/>
        </p:nvCxnSpPr>
        <p:spPr bwMode="auto">
          <a:xfrm>
            <a:off x="1116355" y="1219200"/>
            <a:ext cx="0" cy="52249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15 Conector recto"/>
          <p:cNvCxnSpPr/>
          <p:nvPr/>
        </p:nvCxnSpPr>
        <p:spPr bwMode="auto">
          <a:xfrm flipH="1">
            <a:off x="1104323" y="6464968"/>
            <a:ext cx="482364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9 CuadroTexto"/>
          <p:cNvSpPr txBox="1"/>
          <p:nvPr/>
        </p:nvSpPr>
        <p:spPr>
          <a:xfrm>
            <a:off x="381000" y="6019800"/>
            <a:ext cx="642868" cy="369332"/>
          </a:xfrm>
          <a:prstGeom prst="rect">
            <a:avLst/>
          </a:prstGeom>
          <a:noFill/>
        </p:spPr>
        <p:txBody>
          <a:bodyPr wrap="none" rtlCol="0">
            <a:spAutoFit/>
          </a:bodyPr>
          <a:lstStyle/>
          <a:p>
            <a:r>
              <a:rPr lang="es-ES" dirty="0">
                <a:latin typeface="Franklin Gothic Medium Cond" pitchFamily="34" charset="0"/>
              </a:rPr>
              <a:t>2010</a:t>
            </a:r>
          </a:p>
        </p:txBody>
      </p:sp>
      <p:sp>
        <p:nvSpPr>
          <p:cNvPr id="19" name="18 CuadroTexto"/>
          <p:cNvSpPr txBox="1"/>
          <p:nvPr/>
        </p:nvSpPr>
        <p:spPr>
          <a:xfrm>
            <a:off x="381000" y="5345668"/>
            <a:ext cx="659155" cy="369332"/>
          </a:xfrm>
          <a:prstGeom prst="rect">
            <a:avLst/>
          </a:prstGeom>
          <a:noFill/>
        </p:spPr>
        <p:txBody>
          <a:bodyPr wrap="none" rtlCol="0">
            <a:spAutoFit/>
          </a:bodyPr>
          <a:lstStyle/>
          <a:p>
            <a:r>
              <a:rPr lang="es-ES" dirty="0">
                <a:latin typeface="Franklin Gothic Medium Cond" pitchFamily="34" charset="0"/>
              </a:rPr>
              <a:t>2000</a:t>
            </a:r>
          </a:p>
        </p:txBody>
      </p:sp>
      <p:sp>
        <p:nvSpPr>
          <p:cNvPr id="20" name="19 CuadroTexto"/>
          <p:cNvSpPr txBox="1"/>
          <p:nvPr/>
        </p:nvSpPr>
        <p:spPr>
          <a:xfrm>
            <a:off x="381000" y="4659868"/>
            <a:ext cx="654090" cy="369332"/>
          </a:xfrm>
          <a:prstGeom prst="rect">
            <a:avLst/>
          </a:prstGeom>
          <a:noFill/>
        </p:spPr>
        <p:txBody>
          <a:bodyPr wrap="none" rtlCol="0">
            <a:spAutoFit/>
          </a:bodyPr>
          <a:lstStyle/>
          <a:p>
            <a:r>
              <a:rPr lang="es-ES" dirty="0">
                <a:latin typeface="Franklin Gothic Medium Cond" pitchFamily="34" charset="0"/>
              </a:rPr>
              <a:t>1990</a:t>
            </a:r>
          </a:p>
        </p:txBody>
      </p:sp>
      <p:sp>
        <p:nvSpPr>
          <p:cNvPr id="22" name="21 CuadroTexto"/>
          <p:cNvSpPr txBox="1"/>
          <p:nvPr/>
        </p:nvSpPr>
        <p:spPr>
          <a:xfrm>
            <a:off x="381000" y="3897868"/>
            <a:ext cx="654090" cy="369332"/>
          </a:xfrm>
          <a:prstGeom prst="rect">
            <a:avLst/>
          </a:prstGeom>
          <a:noFill/>
        </p:spPr>
        <p:txBody>
          <a:bodyPr wrap="none" rtlCol="0">
            <a:spAutoFit/>
          </a:bodyPr>
          <a:lstStyle/>
          <a:p>
            <a:r>
              <a:rPr lang="es-ES" dirty="0">
                <a:latin typeface="Franklin Gothic Medium Cond" pitchFamily="34" charset="0"/>
              </a:rPr>
              <a:t>1980</a:t>
            </a:r>
          </a:p>
        </p:txBody>
      </p:sp>
      <p:sp>
        <p:nvSpPr>
          <p:cNvPr id="23" name="22 CuadroTexto"/>
          <p:cNvSpPr txBox="1"/>
          <p:nvPr/>
        </p:nvSpPr>
        <p:spPr>
          <a:xfrm>
            <a:off x="381000" y="3124200"/>
            <a:ext cx="645048" cy="369332"/>
          </a:xfrm>
          <a:prstGeom prst="rect">
            <a:avLst/>
          </a:prstGeom>
          <a:noFill/>
        </p:spPr>
        <p:txBody>
          <a:bodyPr wrap="none" rtlCol="0">
            <a:spAutoFit/>
          </a:bodyPr>
          <a:lstStyle/>
          <a:p>
            <a:r>
              <a:rPr lang="es-ES" dirty="0">
                <a:latin typeface="Franklin Gothic Medium Cond" pitchFamily="34" charset="0"/>
              </a:rPr>
              <a:t>1970</a:t>
            </a:r>
          </a:p>
        </p:txBody>
      </p:sp>
      <p:sp>
        <p:nvSpPr>
          <p:cNvPr id="24" name="23 CuadroTexto"/>
          <p:cNvSpPr txBox="1"/>
          <p:nvPr/>
        </p:nvSpPr>
        <p:spPr>
          <a:xfrm>
            <a:off x="381000" y="2221468"/>
            <a:ext cx="654090" cy="369332"/>
          </a:xfrm>
          <a:prstGeom prst="rect">
            <a:avLst/>
          </a:prstGeom>
          <a:noFill/>
        </p:spPr>
        <p:txBody>
          <a:bodyPr wrap="none" rtlCol="0">
            <a:spAutoFit/>
          </a:bodyPr>
          <a:lstStyle/>
          <a:p>
            <a:r>
              <a:rPr lang="es-ES" dirty="0">
                <a:latin typeface="Franklin Gothic Medium Cond" pitchFamily="34" charset="0"/>
              </a:rPr>
              <a:t>1960</a:t>
            </a:r>
          </a:p>
        </p:txBody>
      </p:sp>
      <p:sp>
        <p:nvSpPr>
          <p:cNvPr id="25" name="24 CuadroTexto"/>
          <p:cNvSpPr txBox="1"/>
          <p:nvPr/>
        </p:nvSpPr>
        <p:spPr>
          <a:xfrm>
            <a:off x="381000" y="1647964"/>
            <a:ext cx="654090" cy="369332"/>
          </a:xfrm>
          <a:prstGeom prst="rect">
            <a:avLst/>
          </a:prstGeom>
          <a:noFill/>
        </p:spPr>
        <p:txBody>
          <a:bodyPr wrap="none" rtlCol="0">
            <a:spAutoFit/>
          </a:bodyPr>
          <a:lstStyle/>
          <a:p>
            <a:r>
              <a:rPr lang="es-ES" dirty="0">
                <a:latin typeface="Franklin Gothic Medium Cond" pitchFamily="34" charset="0"/>
              </a:rPr>
              <a:t>1950</a:t>
            </a:r>
          </a:p>
        </p:txBody>
      </p:sp>
      <p:sp>
        <p:nvSpPr>
          <p:cNvPr id="26" name="25 CuadroTexto"/>
          <p:cNvSpPr txBox="1"/>
          <p:nvPr/>
        </p:nvSpPr>
        <p:spPr>
          <a:xfrm>
            <a:off x="381000" y="1143000"/>
            <a:ext cx="653192" cy="369332"/>
          </a:xfrm>
          <a:prstGeom prst="rect">
            <a:avLst/>
          </a:prstGeom>
          <a:noFill/>
        </p:spPr>
        <p:txBody>
          <a:bodyPr wrap="none" rtlCol="0">
            <a:spAutoFit/>
          </a:bodyPr>
          <a:lstStyle/>
          <a:p>
            <a:r>
              <a:rPr lang="es-ES" dirty="0">
                <a:latin typeface="Franklin Gothic Medium Cond" pitchFamily="34" charset="0"/>
              </a:rPr>
              <a:t>1940</a:t>
            </a:r>
          </a:p>
        </p:txBody>
      </p:sp>
      <p:sp>
        <p:nvSpPr>
          <p:cNvPr id="27" name="26 CuadroTexto"/>
          <p:cNvSpPr txBox="1"/>
          <p:nvPr/>
        </p:nvSpPr>
        <p:spPr>
          <a:xfrm>
            <a:off x="1344955" y="1352490"/>
            <a:ext cx="1116011" cy="400110"/>
          </a:xfrm>
          <a:prstGeom prst="rect">
            <a:avLst/>
          </a:prstGeom>
          <a:noFill/>
        </p:spPr>
        <p:txBody>
          <a:bodyPr wrap="none" rtlCol="0">
            <a:spAutoFit/>
          </a:bodyPr>
          <a:lstStyle/>
          <a:p>
            <a:r>
              <a:rPr lang="en-US" sz="2000" dirty="0">
                <a:latin typeface="Franklin Gothic Medium Cond" pitchFamily="34" charset="0"/>
              </a:rPr>
              <a:t>Engineers</a:t>
            </a:r>
          </a:p>
        </p:txBody>
      </p:sp>
      <p:pic>
        <p:nvPicPr>
          <p:cNvPr id="4932616" name="Picture 8" descr="C:\Users\JMDH\AppData\Local\Microsoft\Windows\Temporary Internet Files\Content.IE5\7ER83ELK\MC90025408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2796" y="973204"/>
            <a:ext cx="654885" cy="855596"/>
          </a:xfrm>
          <a:prstGeom prst="rect">
            <a:avLst/>
          </a:prstGeom>
          <a:noFill/>
          <a:extLst>
            <a:ext uri="{909E8E84-426E-40DD-AFC4-6F175D3DCCD1}">
              <a14:hiddenFill xmlns:a14="http://schemas.microsoft.com/office/drawing/2010/main">
                <a:solidFill>
                  <a:srgbClr val="FFFFFF"/>
                </a:solidFill>
              </a14:hiddenFill>
            </a:ext>
          </a:extLst>
        </p:spPr>
      </p:pic>
      <p:sp>
        <p:nvSpPr>
          <p:cNvPr id="37" name="36 CuadroTexto"/>
          <p:cNvSpPr txBox="1"/>
          <p:nvPr/>
        </p:nvSpPr>
        <p:spPr>
          <a:xfrm>
            <a:off x="1846931" y="2190690"/>
            <a:ext cx="1273747" cy="400110"/>
          </a:xfrm>
          <a:prstGeom prst="rect">
            <a:avLst/>
          </a:prstGeom>
          <a:noFill/>
        </p:spPr>
        <p:txBody>
          <a:bodyPr wrap="none" rtlCol="0">
            <a:spAutoFit/>
          </a:bodyPr>
          <a:lstStyle/>
          <a:p>
            <a:r>
              <a:rPr lang="en-US" sz="2000" dirty="0">
                <a:latin typeface="Franklin Gothic Medium Cond" pitchFamily="34" charset="0"/>
              </a:rPr>
              <a:t>Economists</a:t>
            </a:r>
          </a:p>
        </p:txBody>
      </p:sp>
      <p:pic>
        <p:nvPicPr>
          <p:cNvPr id="4932618" name="Picture 10" descr="C:\Users\JMDH\AppData\Local\Microsoft\Windows\Temporary Internet Files\Content.IE5\G01T35JA\MC90044152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7682" y="1965977"/>
            <a:ext cx="870250" cy="777223"/>
          </a:xfrm>
          <a:prstGeom prst="rect">
            <a:avLst/>
          </a:prstGeom>
          <a:noFill/>
          <a:extLst>
            <a:ext uri="{909E8E84-426E-40DD-AFC4-6F175D3DCCD1}">
              <a14:hiddenFill xmlns:a14="http://schemas.microsoft.com/office/drawing/2010/main">
                <a:solidFill>
                  <a:srgbClr val="FFFFFF"/>
                </a:solidFill>
              </a14:hiddenFill>
            </a:ext>
          </a:extLst>
        </p:spPr>
      </p:pic>
      <p:sp>
        <p:nvSpPr>
          <p:cNvPr id="39" name="38 CuadroTexto"/>
          <p:cNvSpPr txBox="1"/>
          <p:nvPr/>
        </p:nvSpPr>
        <p:spPr>
          <a:xfrm>
            <a:off x="2030755" y="3181290"/>
            <a:ext cx="1873783" cy="400110"/>
          </a:xfrm>
          <a:prstGeom prst="rect">
            <a:avLst/>
          </a:prstGeom>
          <a:noFill/>
        </p:spPr>
        <p:txBody>
          <a:bodyPr wrap="none" rtlCol="0">
            <a:spAutoFit/>
          </a:bodyPr>
          <a:lstStyle/>
          <a:p>
            <a:r>
              <a:rPr lang="en-US" sz="2000" dirty="0">
                <a:latin typeface="Franklin Gothic Medium Cond" pitchFamily="34" charset="0"/>
              </a:rPr>
              <a:t>Environmentalists</a:t>
            </a:r>
          </a:p>
        </p:txBody>
      </p:sp>
      <p:pic>
        <p:nvPicPr>
          <p:cNvPr id="4932619" name="Picture 11" descr="C:\Users\JMDH\AppData\Local\Microsoft\Windows\Temporary Internet Files\Content.IE5\7ER83ELK\MC900440103[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35755" y="2931165"/>
            <a:ext cx="729087" cy="802635"/>
          </a:xfrm>
          <a:prstGeom prst="rect">
            <a:avLst/>
          </a:prstGeom>
          <a:noFill/>
          <a:extLst>
            <a:ext uri="{909E8E84-426E-40DD-AFC4-6F175D3DCCD1}">
              <a14:hiddenFill xmlns:a14="http://schemas.microsoft.com/office/drawing/2010/main">
                <a:solidFill>
                  <a:srgbClr val="FFFFFF"/>
                </a:solidFill>
              </a14:hiddenFill>
            </a:ext>
          </a:extLst>
        </p:spPr>
      </p:pic>
      <p:sp>
        <p:nvSpPr>
          <p:cNvPr id="41" name="40 CuadroTexto"/>
          <p:cNvSpPr txBox="1"/>
          <p:nvPr/>
        </p:nvSpPr>
        <p:spPr>
          <a:xfrm>
            <a:off x="2792755" y="4095690"/>
            <a:ext cx="1333057" cy="400110"/>
          </a:xfrm>
          <a:prstGeom prst="rect">
            <a:avLst/>
          </a:prstGeom>
          <a:noFill/>
        </p:spPr>
        <p:txBody>
          <a:bodyPr wrap="none" rtlCol="0">
            <a:spAutoFit/>
          </a:bodyPr>
          <a:lstStyle/>
          <a:p>
            <a:r>
              <a:rPr lang="en-US" sz="2000" dirty="0">
                <a:latin typeface="Franklin Gothic Medium Cond" pitchFamily="34" charset="0"/>
              </a:rPr>
              <a:t>Sociologists</a:t>
            </a:r>
          </a:p>
        </p:txBody>
      </p:sp>
      <p:pic>
        <p:nvPicPr>
          <p:cNvPr id="4932623" name="Picture 15" descr="C:\Users\JMDH\AppData\Local\Microsoft\Windows\Temporary Internet Files\Content.IE5\7ER83ELK\MC900433119[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932" y="3951583"/>
            <a:ext cx="1049423" cy="696617"/>
          </a:xfrm>
          <a:prstGeom prst="rect">
            <a:avLst/>
          </a:prstGeom>
          <a:noFill/>
          <a:extLst>
            <a:ext uri="{909E8E84-426E-40DD-AFC4-6F175D3DCCD1}">
              <a14:hiddenFill xmlns:a14="http://schemas.microsoft.com/office/drawing/2010/main">
                <a:solidFill>
                  <a:srgbClr val="FFFFFF"/>
                </a:solidFill>
              </a14:hiddenFill>
            </a:ext>
          </a:extLst>
        </p:spPr>
      </p:pic>
      <p:sp>
        <p:nvSpPr>
          <p:cNvPr id="46" name="45 CuadroTexto"/>
          <p:cNvSpPr txBox="1"/>
          <p:nvPr/>
        </p:nvSpPr>
        <p:spPr>
          <a:xfrm>
            <a:off x="3149650" y="5010090"/>
            <a:ext cx="1776705" cy="400110"/>
          </a:xfrm>
          <a:prstGeom prst="rect">
            <a:avLst/>
          </a:prstGeom>
          <a:noFill/>
        </p:spPr>
        <p:txBody>
          <a:bodyPr wrap="none" rtlCol="0">
            <a:spAutoFit/>
          </a:bodyPr>
          <a:lstStyle/>
          <a:p>
            <a:r>
              <a:rPr lang="en-US" sz="2000" dirty="0">
                <a:latin typeface="Franklin Gothic Medium Cond" pitchFamily="34" charset="0"/>
              </a:rPr>
              <a:t>Resettled People</a:t>
            </a:r>
          </a:p>
        </p:txBody>
      </p:sp>
      <p:pic>
        <p:nvPicPr>
          <p:cNvPr id="4932624" name="Picture 16" descr="C:\Users\JMDH\AppData\Local\Microsoft\Windows\Temporary Internet Files\Content.IE5\UDGBH5R2\MC900240391[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02555" y="4827685"/>
            <a:ext cx="925414" cy="734915"/>
          </a:xfrm>
          <a:prstGeom prst="rect">
            <a:avLst/>
          </a:prstGeom>
          <a:noFill/>
          <a:extLst>
            <a:ext uri="{909E8E84-426E-40DD-AFC4-6F175D3DCCD1}">
              <a14:hiddenFill xmlns:a14="http://schemas.microsoft.com/office/drawing/2010/main">
                <a:solidFill>
                  <a:srgbClr val="FFFFFF"/>
                </a:solidFill>
              </a14:hiddenFill>
            </a:ext>
          </a:extLst>
        </p:spPr>
      </p:pic>
      <p:sp>
        <p:nvSpPr>
          <p:cNvPr id="49" name="48 CuadroTexto"/>
          <p:cNvSpPr txBox="1"/>
          <p:nvPr/>
        </p:nvSpPr>
        <p:spPr>
          <a:xfrm>
            <a:off x="3644900" y="6000690"/>
            <a:ext cx="2406108" cy="400110"/>
          </a:xfrm>
          <a:prstGeom prst="rect">
            <a:avLst/>
          </a:prstGeom>
          <a:noFill/>
        </p:spPr>
        <p:txBody>
          <a:bodyPr wrap="none" rtlCol="0">
            <a:spAutoFit/>
          </a:bodyPr>
          <a:lstStyle/>
          <a:p>
            <a:r>
              <a:rPr lang="en-US" sz="2000" dirty="0">
                <a:latin typeface="Franklin Gothic Medium Cond" pitchFamily="34" charset="0"/>
              </a:rPr>
              <a:t>Upstream/Downstream</a:t>
            </a:r>
          </a:p>
        </p:txBody>
      </p:sp>
      <p:pic>
        <p:nvPicPr>
          <p:cNvPr id="4932628" name="Picture 20"/>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437" b="98420" l="1826" r="89452">
                        <a14:backgroundMark x1="18256" y1="3736" x2="18256" y2="3736"/>
                        <a14:backgroundMark x1="22110" y1="48851" x2="22110" y2="48851"/>
                        <a14:backgroundMark x1="84381" y1="43966" x2="84381" y2="43966"/>
                      </a14:backgroundRemoval>
                    </a14:imgEffect>
                  </a14:imgLayer>
                </a14:imgProps>
              </a:ext>
              <a:ext uri="{28A0092B-C50C-407E-A947-70E740481C1C}">
                <a14:useLocalDpi xmlns:a14="http://schemas.microsoft.com/office/drawing/2010/main"/>
              </a:ext>
            </a:extLst>
          </a:blip>
          <a:srcRect/>
          <a:stretch>
            <a:fillRect/>
          </a:stretch>
        </p:blipFill>
        <p:spPr bwMode="auto">
          <a:xfrm flipH="1">
            <a:off x="5866155" y="5456731"/>
            <a:ext cx="729499" cy="10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Llamada de nube"/>
          <p:cNvSpPr/>
          <p:nvPr/>
        </p:nvSpPr>
        <p:spPr bwMode="auto">
          <a:xfrm>
            <a:off x="6841749" y="4267200"/>
            <a:ext cx="1692651" cy="890171"/>
          </a:xfrm>
          <a:prstGeom prst="cloudCallout">
            <a:avLst/>
          </a:prstGeom>
          <a:ln>
            <a:headEnd type="oval" w="med" len="med"/>
            <a:tailEnd type="none" w="sm" len="s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eaLnBrk="0" hangingPunct="0"/>
            <a:endParaRPr lang="en-US" sz="1600" dirty="0">
              <a:latin typeface="Lucida Handwriting" pitchFamily="66" charset="0"/>
            </a:endParaRPr>
          </a:p>
          <a:p>
            <a:pPr algn="ctr" eaLnBrk="0" hangingPunct="0"/>
            <a:r>
              <a:rPr lang="en-US" sz="1600" dirty="0">
                <a:solidFill>
                  <a:srgbClr val="001414"/>
                </a:solidFill>
                <a:latin typeface="Lucida Handwriting" pitchFamily="66" charset="0"/>
              </a:rPr>
              <a:t>Finally!</a:t>
            </a:r>
          </a:p>
        </p:txBody>
      </p:sp>
      <p:sp>
        <p:nvSpPr>
          <p:cNvPr id="29" name="Oval 28"/>
          <p:cNvSpPr/>
          <p:nvPr/>
        </p:nvSpPr>
        <p:spPr bwMode="auto">
          <a:xfrm>
            <a:off x="3173755" y="2438400"/>
            <a:ext cx="3810000" cy="3276600"/>
          </a:xfrm>
          <a:prstGeom prst="ellipse">
            <a:avLst/>
          </a:prstGeom>
          <a:noFill/>
          <a:ln w="60325" cap="flat" cmpd="sng" algn="ctr">
            <a:solidFill>
              <a:srgbClr val="00B050"/>
            </a:solidFill>
            <a:prstDash val="sysDash"/>
            <a:round/>
            <a:headEnd type="oval" w="med" len="med"/>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rgbClr val="FFFF00"/>
              </a:solidFill>
              <a:effectLst/>
              <a:latin typeface="Verdana" pitchFamily="34" charset="0"/>
            </a:endParaRPr>
          </a:p>
        </p:txBody>
      </p:sp>
      <p:pic>
        <p:nvPicPr>
          <p:cNvPr id="58370" name="Picture 2" descr="C:\Program Files\Microsoft Office\MEDIA\CAGCAT10\j0332364.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40500" y="5726837"/>
            <a:ext cx="762000" cy="661263"/>
          </a:xfrm>
          <a:prstGeom prst="rect">
            <a:avLst/>
          </a:prstGeom>
          <a:noFill/>
        </p:spPr>
      </p:pic>
      <p:pic>
        <p:nvPicPr>
          <p:cNvPr id="58372" name="Picture 4" descr="http://www.bothsidesofthetable.com/wp-content/uploads/2009/09/deer-290x30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53300" y="5727700"/>
            <a:ext cx="673100" cy="685800"/>
          </a:xfrm>
          <a:prstGeom prst="rect">
            <a:avLst/>
          </a:prstGeom>
          <a:noFill/>
        </p:spPr>
      </p:pic>
      <p:sp>
        <p:nvSpPr>
          <p:cNvPr id="30" name="26 CuadroTexto"/>
          <p:cNvSpPr txBox="1"/>
          <p:nvPr/>
        </p:nvSpPr>
        <p:spPr>
          <a:xfrm>
            <a:off x="8088655" y="5816600"/>
            <a:ext cx="661645"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a:latin typeface="Franklin Gothic Medium Cond" pitchFamily="34" charset="0"/>
              </a:rPr>
              <a:t>GHG</a:t>
            </a:r>
          </a:p>
        </p:txBody>
      </p:sp>
    </p:spTree>
    <p:extLst>
      <p:ext uri="{BB962C8B-B14F-4D97-AF65-F5344CB8AC3E}">
        <p14:creationId xmlns:p14="http://schemas.microsoft.com/office/powerpoint/2010/main" val="18194541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nodeType="withEffect">
                                  <p:stCondLst>
                                    <p:cond delay="0"/>
                                  </p:stCondLst>
                                  <p:childTnLst>
                                    <p:set>
                                      <p:cBhvr>
                                        <p:cTn id="9" dur="1" fill="hold">
                                          <p:stCondLst>
                                            <p:cond delay="0"/>
                                          </p:stCondLst>
                                        </p:cTn>
                                        <p:tgtEl>
                                          <p:spTgt spid="4932616"/>
                                        </p:tgtEl>
                                        <p:attrNameLst>
                                          <p:attrName>style.visibility</p:attrName>
                                        </p:attrNameLst>
                                      </p:cBhvr>
                                      <p:to>
                                        <p:strVal val="visible"/>
                                      </p:to>
                                    </p:set>
                                    <p:animEffect transition="in" filter="wipe(up)">
                                      <p:cBhvr>
                                        <p:cTn id="10" dur="500"/>
                                        <p:tgtEl>
                                          <p:spTgt spid="49326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par>
                                <p:cTn id="16" presetID="22" presetClass="entr" presetSubtype="1" fill="hold" nodeType="withEffect">
                                  <p:stCondLst>
                                    <p:cond delay="0"/>
                                  </p:stCondLst>
                                  <p:childTnLst>
                                    <p:set>
                                      <p:cBhvr>
                                        <p:cTn id="17" dur="1" fill="hold">
                                          <p:stCondLst>
                                            <p:cond delay="0"/>
                                          </p:stCondLst>
                                        </p:cTn>
                                        <p:tgtEl>
                                          <p:spTgt spid="4932618"/>
                                        </p:tgtEl>
                                        <p:attrNameLst>
                                          <p:attrName>style.visibility</p:attrName>
                                        </p:attrNameLst>
                                      </p:cBhvr>
                                      <p:to>
                                        <p:strVal val="visible"/>
                                      </p:to>
                                    </p:set>
                                    <p:animEffect transition="in" filter="wipe(up)">
                                      <p:cBhvr>
                                        <p:cTn id="18" dur="500"/>
                                        <p:tgtEl>
                                          <p:spTgt spid="49326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par>
                                <p:cTn id="24" presetID="22" presetClass="entr" presetSubtype="1" fill="hold" nodeType="withEffect">
                                  <p:stCondLst>
                                    <p:cond delay="0"/>
                                  </p:stCondLst>
                                  <p:childTnLst>
                                    <p:set>
                                      <p:cBhvr>
                                        <p:cTn id="25" dur="1" fill="hold">
                                          <p:stCondLst>
                                            <p:cond delay="0"/>
                                          </p:stCondLst>
                                        </p:cTn>
                                        <p:tgtEl>
                                          <p:spTgt spid="4932619"/>
                                        </p:tgtEl>
                                        <p:attrNameLst>
                                          <p:attrName>style.visibility</p:attrName>
                                        </p:attrNameLst>
                                      </p:cBhvr>
                                      <p:to>
                                        <p:strVal val="visible"/>
                                      </p:to>
                                    </p:set>
                                    <p:animEffect transition="in" filter="wipe(up)">
                                      <p:cBhvr>
                                        <p:cTn id="26" dur="500"/>
                                        <p:tgtEl>
                                          <p:spTgt spid="49326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22" presetClass="entr" presetSubtype="1" fill="hold" nodeType="withEffect">
                                  <p:stCondLst>
                                    <p:cond delay="0"/>
                                  </p:stCondLst>
                                  <p:childTnLst>
                                    <p:set>
                                      <p:cBhvr>
                                        <p:cTn id="33" dur="1" fill="hold">
                                          <p:stCondLst>
                                            <p:cond delay="0"/>
                                          </p:stCondLst>
                                        </p:cTn>
                                        <p:tgtEl>
                                          <p:spTgt spid="4932623"/>
                                        </p:tgtEl>
                                        <p:attrNameLst>
                                          <p:attrName>style.visibility</p:attrName>
                                        </p:attrNameLst>
                                      </p:cBhvr>
                                      <p:to>
                                        <p:strVal val="visible"/>
                                      </p:to>
                                    </p:set>
                                    <p:animEffect transition="in" filter="wipe(up)">
                                      <p:cBhvr>
                                        <p:cTn id="34" dur="500"/>
                                        <p:tgtEl>
                                          <p:spTgt spid="49326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par>
                                <p:cTn id="40" presetID="22" presetClass="entr" presetSubtype="1" fill="hold" nodeType="withEffect">
                                  <p:stCondLst>
                                    <p:cond delay="0"/>
                                  </p:stCondLst>
                                  <p:childTnLst>
                                    <p:set>
                                      <p:cBhvr>
                                        <p:cTn id="41" dur="1" fill="hold">
                                          <p:stCondLst>
                                            <p:cond delay="0"/>
                                          </p:stCondLst>
                                        </p:cTn>
                                        <p:tgtEl>
                                          <p:spTgt spid="4932624"/>
                                        </p:tgtEl>
                                        <p:attrNameLst>
                                          <p:attrName>style.visibility</p:attrName>
                                        </p:attrNameLst>
                                      </p:cBhvr>
                                      <p:to>
                                        <p:strVal val="visible"/>
                                      </p:to>
                                    </p:set>
                                    <p:animEffect transition="in" filter="wipe(up)">
                                      <p:cBhvr>
                                        <p:cTn id="42" dur="500"/>
                                        <p:tgtEl>
                                          <p:spTgt spid="49326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ox(in)">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up)">
                                      <p:cBhvr>
                                        <p:cTn id="52" dur="500"/>
                                        <p:tgtEl>
                                          <p:spTgt spid="49"/>
                                        </p:tgtEl>
                                      </p:cBhvr>
                                    </p:animEffect>
                                  </p:childTnLst>
                                </p:cTn>
                              </p:par>
                              <p:par>
                                <p:cTn id="53" presetID="22" presetClass="entr" presetSubtype="8" fill="hold" nodeType="withEffect">
                                  <p:stCondLst>
                                    <p:cond delay="0"/>
                                  </p:stCondLst>
                                  <p:childTnLst>
                                    <p:set>
                                      <p:cBhvr>
                                        <p:cTn id="54" dur="1" fill="hold">
                                          <p:stCondLst>
                                            <p:cond delay="0"/>
                                          </p:stCondLst>
                                        </p:cTn>
                                        <p:tgtEl>
                                          <p:spTgt spid="4932628"/>
                                        </p:tgtEl>
                                        <p:attrNameLst>
                                          <p:attrName>style.visibility</p:attrName>
                                        </p:attrNameLst>
                                      </p:cBhvr>
                                      <p:to>
                                        <p:strVal val="visible"/>
                                      </p:to>
                                    </p:set>
                                    <p:animEffect transition="in" filter="wipe(left)">
                                      <p:cBhvr>
                                        <p:cTn id="55" dur="500"/>
                                        <p:tgtEl>
                                          <p:spTgt spid="4932628"/>
                                        </p:tgtEl>
                                      </p:cBhvr>
                                    </p:animEffect>
                                  </p:childTnLst>
                                </p:cTn>
                              </p:par>
                            </p:childTnLst>
                          </p:cTn>
                        </p:par>
                        <p:par>
                          <p:cTn id="56" fill="hold">
                            <p:stCondLst>
                              <p:cond delay="500"/>
                            </p:stCondLst>
                            <p:childTnLst>
                              <p:par>
                                <p:cTn id="57" presetID="6" presetClass="entr" presetSubtype="32"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out)">
                                      <p:cBhvr>
                                        <p:cTn id="59" dur="2000"/>
                                        <p:tgtEl>
                                          <p:spTgt spid="34"/>
                                        </p:tgtEl>
                                      </p:cBhvr>
                                    </p:animEffect>
                                  </p:childTnLst>
                                </p:cTn>
                              </p:par>
                            </p:childTnLst>
                          </p:cTn>
                        </p:par>
                        <p:par>
                          <p:cTn id="60" fill="hold">
                            <p:stCondLst>
                              <p:cond delay="2500"/>
                            </p:stCondLst>
                            <p:childTnLst>
                              <p:par>
                                <p:cTn id="61" presetID="32" presetClass="emph" presetSubtype="0" repeatCount="indefinite" fill="hold" nodeType="afterEffect">
                                  <p:stCondLst>
                                    <p:cond delay="0"/>
                                  </p:stCondLst>
                                  <p:childTnLst>
                                    <p:animRot by="120000">
                                      <p:cBhvr>
                                        <p:cTn id="62" dur="100" fill="hold">
                                          <p:stCondLst>
                                            <p:cond delay="0"/>
                                          </p:stCondLst>
                                        </p:cTn>
                                        <p:tgtEl>
                                          <p:spTgt spid="4932628"/>
                                        </p:tgtEl>
                                        <p:attrNameLst>
                                          <p:attrName>r</p:attrName>
                                        </p:attrNameLst>
                                      </p:cBhvr>
                                    </p:animRot>
                                    <p:animRot by="-240000">
                                      <p:cBhvr>
                                        <p:cTn id="63" dur="200" fill="hold">
                                          <p:stCondLst>
                                            <p:cond delay="200"/>
                                          </p:stCondLst>
                                        </p:cTn>
                                        <p:tgtEl>
                                          <p:spTgt spid="4932628"/>
                                        </p:tgtEl>
                                        <p:attrNameLst>
                                          <p:attrName>r</p:attrName>
                                        </p:attrNameLst>
                                      </p:cBhvr>
                                    </p:animRot>
                                    <p:animRot by="240000">
                                      <p:cBhvr>
                                        <p:cTn id="64" dur="200" fill="hold">
                                          <p:stCondLst>
                                            <p:cond delay="400"/>
                                          </p:stCondLst>
                                        </p:cTn>
                                        <p:tgtEl>
                                          <p:spTgt spid="4932628"/>
                                        </p:tgtEl>
                                        <p:attrNameLst>
                                          <p:attrName>r</p:attrName>
                                        </p:attrNameLst>
                                      </p:cBhvr>
                                    </p:animRot>
                                    <p:animRot by="-240000">
                                      <p:cBhvr>
                                        <p:cTn id="65" dur="200" fill="hold">
                                          <p:stCondLst>
                                            <p:cond delay="600"/>
                                          </p:stCondLst>
                                        </p:cTn>
                                        <p:tgtEl>
                                          <p:spTgt spid="4932628"/>
                                        </p:tgtEl>
                                        <p:attrNameLst>
                                          <p:attrName>r</p:attrName>
                                        </p:attrNameLst>
                                      </p:cBhvr>
                                    </p:animRot>
                                    <p:animRot by="120000">
                                      <p:cBhvr>
                                        <p:cTn id="66" dur="200" fill="hold">
                                          <p:stCondLst>
                                            <p:cond delay="800"/>
                                          </p:stCondLst>
                                        </p:cTn>
                                        <p:tgtEl>
                                          <p:spTgt spid="493262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P spid="39" grpId="0"/>
      <p:bldP spid="41" grpId="0"/>
      <p:bldP spid="46" grpId="0"/>
      <p:bldP spid="49" grpId="0"/>
      <p:bldP spid="34"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bwMode="auto">
          <a:xfrm>
            <a:off x="213360" y="81598"/>
            <a:ext cx="8229600" cy="781504"/>
          </a:xfrm>
          <a:prstGeom prst="rect">
            <a:avLst/>
          </a:prstGeom>
          <a:noFill/>
          <a:ln>
            <a:noFill/>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noAutofit/>
          </a:bodyPr>
          <a:lstStyle/>
          <a:p>
            <a:r>
              <a:rPr lang="en-US" altLang="en-US" sz="3600" b="1" dirty="0" smtClean="0">
                <a:solidFill>
                  <a:srgbClr val="002060"/>
                </a:solidFill>
                <a:latin typeface="Cambria" panose="02040503050406030204" pitchFamily="18" charset="0"/>
              </a:rPr>
              <a:t>Environment Impacts</a:t>
            </a:r>
            <a:br>
              <a:rPr lang="en-US" altLang="en-US" sz="3600" b="1" dirty="0" smtClean="0">
                <a:solidFill>
                  <a:srgbClr val="002060"/>
                </a:solidFill>
                <a:latin typeface="Cambria" panose="02040503050406030204" pitchFamily="18" charset="0"/>
              </a:rPr>
            </a:br>
            <a:endParaRPr lang="en-US" altLang="en-US" sz="3600" b="1" dirty="0">
              <a:solidFill>
                <a:srgbClr val="002060"/>
              </a:solidFill>
              <a:latin typeface="Cambria" panose="02040503050406030204" pitchFamily="18" charset="0"/>
            </a:endParaRPr>
          </a:p>
        </p:txBody>
      </p:sp>
      <p:sp>
        <p:nvSpPr>
          <p:cNvPr id="90115" name="Content Placeholder 2"/>
          <p:cNvSpPr>
            <a:spLocks noGrp="1"/>
          </p:cNvSpPr>
          <p:nvPr>
            <p:ph idx="4294967295"/>
          </p:nvPr>
        </p:nvSpPr>
        <p:spPr>
          <a:xfrm>
            <a:off x="369888" y="1186544"/>
            <a:ext cx="4217987" cy="4437969"/>
          </a:xfrm>
          <a:prstGeom prst="rect">
            <a:avLst/>
          </a:prstGeom>
        </p:spPr>
        <p:txBody>
          <a:bodyPr/>
          <a:lstStyle/>
          <a:p>
            <a:pPr>
              <a:buFontTx/>
              <a:buNone/>
            </a:pPr>
            <a:endParaRPr lang="en-US" altLang="en-US" sz="2800" b="1" dirty="0">
              <a:solidFill>
                <a:srgbClr val="002060"/>
              </a:solidFill>
            </a:endParaRPr>
          </a:p>
        </p:txBody>
      </p:sp>
      <p:pic>
        <p:nvPicPr>
          <p:cNvPr id="90117" name="Picture 5" descr="P101095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6621" y="1186544"/>
            <a:ext cx="4330380" cy="32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6"/>
          <p:cNvSpPr>
            <a:spLocks noChangeArrowheads="1"/>
          </p:cNvSpPr>
          <p:nvPr/>
        </p:nvSpPr>
        <p:spPr bwMode="auto">
          <a:xfrm>
            <a:off x="101600" y="1186544"/>
            <a:ext cx="4503738" cy="5262979"/>
          </a:xfrm>
          <a:prstGeom prst="rect">
            <a:avLst/>
          </a:prstGeom>
          <a:solidFill>
            <a:schemeClr val="bg1"/>
          </a:solidFill>
          <a:ln w="9525" algn="ctr">
            <a:solidFill>
              <a:schemeClr val="tx1"/>
            </a:solidFill>
            <a:round/>
            <a:headEnd/>
            <a:tailEnd/>
          </a:ln>
        </p:spPr>
        <p:txBody>
          <a:bodyPr wrap="square">
            <a:spAutoFit/>
          </a:bodyPr>
          <a:lstStyle>
            <a:lvl1pPr marL="268288" indent="-173038">
              <a:spcBef>
                <a:spcPct val="20000"/>
              </a:spcBef>
              <a:buClr>
                <a:srgbClr val="5492CD"/>
              </a:buClr>
              <a:buChar char="•"/>
              <a:defRPr sz="2600">
                <a:solidFill>
                  <a:schemeClr val="tx1"/>
                </a:solidFill>
                <a:latin typeface="Arial" panose="020B0604020202020204" pitchFamily="34" charset="0"/>
              </a:defRPr>
            </a:lvl1pPr>
            <a:lvl2pPr marL="742950" indent="-285750">
              <a:spcBef>
                <a:spcPct val="20000"/>
              </a:spcBef>
              <a:buClr>
                <a:srgbClr val="6699FF"/>
              </a:buClr>
              <a:buChar char="–"/>
              <a:defRPr sz="2400">
                <a:solidFill>
                  <a:schemeClr val="tx1"/>
                </a:solidFill>
                <a:latin typeface="Arial" panose="020B0604020202020204" pitchFamily="34" charset="0"/>
              </a:defRPr>
            </a:lvl2pPr>
            <a:lvl3pPr marL="1143000" indent="-228600">
              <a:spcBef>
                <a:spcPct val="20000"/>
              </a:spcBef>
              <a:buClr>
                <a:srgbClr val="6699FF"/>
              </a:buClr>
              <a:buChar char="•"/>
              <a:defRPr sz="2200">
                <a:solidFill>
                  <a:schemeClr val="tx1"/>
                </a:solidFill>
                <a:latin typeface="Arial" panose="020B0604020202020204" pitchFamily="34" charset="0"/>
              </a:defRPr>
            </a:lvl3pPr>
            <a:lvl4pPr marL="1600200" indent="-228600">
              <a:spcBef>
                <a:spcPct val="20000"/>
              </a:spcBef>
              <a:buClr>
                <a:srgbClr val="6699FF"/>
              </a:buClr>
              <a:buChar char="–"/>
              <a:defRPr sz="2000">
                <a:solidFill>
                  <a:schemeClr val="tx1"/>
                </a:solidFill>
                <a:latin typeface="Arial" panose="020B0604020202020204" pitchFamily="34" charset="0"/>
              </a:defRPr>
            </a:lvl4pPr>
            <a:lvl5pPr marL="2057400" indent="-228600">
              <a:spcBef>
                <a:spcPct val="20000"/>
              </a:spcBef>
              <a:buClr>
                <a:srgbClr val="66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9pPr>
          </a:lstStyle>
          <a:p>
            <a:pPr eaLnBrk="1" hangingPunct="1">
              <a:spcBef>
                <a:spcPct val="0"/>
              </a:spcBef>
              <a:buClrTx/>
            </a:pPr>
            <a:r>
              <a:rPr lang="en-US" altLang="en-US" sz="2400" dirty="0"/>
              <a:t>Hydrological regimes </a:t>
            </a:r>
          </a:p>
          <a:p>
            <a:pPr eaLnBrk="1" hangingPunct="1">
              <a:spcBef>
                <a:spcPct val="0"/>
              </a:spcBef>
              <a:buClrTx/>
            </a:pPr>
            <a:r>
              <a:rPr lang="en-US" altLang="en-US" sz="2400" dirty="0"/>
              <a:t>Reservoir creation</a:t>
            </a:r>
          </a:p>
          <a:p>
            <a:pPr eaLnBrk="1" hangingPunct="1">
              <a:spcBef>
                <a:spcPct val="0"/>
              </a:spcBef>
              <a:buClrTx/>
            </a:pPr>
            <a:r>
              <a:rPr lang="en-US" altLang="en-US" sz="2400" dirty="0"/>
              <a:t>Water quality and availability</a:t>
            </a:r>
          </a:p>
          <a:p>
            <a:pPr eaLnBrk="1" hangingPunct="1">
              <a:spcBef>
                <a:spcPct val="0"/>
              </a:spcBef>
              <a:buClrTx/>
            </a:pPr>
            <a:r>
              <a:rPr lang="en-US" altLang="en-US" sz="2400" dirty="0"/>
              <a:t>Sedimentation</a:t>
            </a:r>
          </a:p>
          <a:p>
            <a:pPr eaLnBrk="1" hangingPunct="1">
              <a:spcBef>
                <a:spcPct val="0"/>
              </a:spcBef>
              <a:buClrTx/>
            </a:pPr>
            <a:r>
              <a:rPr lang="en-US" altLang="en-US" sz="2400" dirty="0"/>
              <a:t>Biological diversity</a:t>
            </a:r>
          </a:p>
          <a:p>
            <a:pPr eaLnBrk="1" hangingPunct="1">
              <a:spcBef>
                <a:spcPct val="0"/>
              </a:spcBef>
              <a:buClrTx/>
            </a:pPr>
            <a:r>
              <a:rPr lang="en-US" altLang="en-US" sz="2400" dirty="0"/>
              <a:t>Barriers for fish migration and navigation</a:t>
            </a:r>
          </a:p>
          <a:p>
            <a:pPr eaLnBrk="1" hangingPunct="1">
              <a:spcBef>
                <a:spcPct val="0"/>
              </a:spcBef>
              <a:buClrTx/>
            </a:pPr>
            <a:r>
              <a:rPr lang="en-US" altLang="en-US" sz="2400" dirty="0"/>
              <a:t>Involuntary population displacement</a:t>
            </a:r>
          </a:p>
          <a:p>
            <a:pPr eaLnBrk="1" hangingPunct="1">
              <a:spcBef>
                <a:spcPct val="0"/>
              </a:spcBef>
              <a:buClrTx/>
            </a:pPr>
            <a:r>
              <a:rPr lang="en-US" altLang="en-US" sz="2400" dirty="0"/>
              <a:t>Affected people and vulnerable groups</a:t>
            </a:r>
          </a:p>
          <a:p>
            <a:pPr eaLnBrk="1" hangingPunct="1">
              <a:spcBef>
                <a:spcPct val="0"/>
              </a:spcBef>
              <a:buClrTx/>
            </a:pPr>
            <a:r>
              <a:rPr lang="en-US" altLang="en-US" sz="2400" dirty="0"/>
              <a:t>Public health</a:t>
            </a:r>
          </a:p>
          <a:p>
            <a:pPr eaLnBrk="1" hangingPunct="1">
              <a:spcBef>
                <a:spcPct val="0"/>
              </a:spcBef>
              <a:buClrTx/>
            </a:pPr>
            <a:r>
              <a:rPr lang="en-US" altLang="en-US" sz="2400" dirty="0"/>
              <a:t>Cultural heritage</a:t>
            </a:r>
          </a:p>
          <a:p>
            <a:pPr eaLnBrk="1" hangingPunct="1">
              <a:spcBef>
                <a:spcPct val="0"/>
              </a:spcBef>
              <a:buClrTx/>
            </a:pPr>
            <a:r>
              <a:rPr lang="en-US" altLang="en-US" sz="2400" dirty="0"/>
              <a:t>Sharing development benefits</a:t>
            </a:r>
          </a:p>
        </p:txBody>
      </p:sp>
      <p:sp>
        <p:nvSpPr>
          <p:cNvPr id="8" name="Rectangle 6"/>
          <p:cNvSpPr>
            <a:spLocks noChangeArrowheads="1"/>
          </p:cNvSpPr>
          <p:nvPr/>
        </p:nvSpPr>
        <p:spPr bwMode="auto">
          <a:xfrm>
            <a:off x="4876800" y="4819650"/>
            <a:ext cx="4038600" cy="1477328"/>
          </a:xfrm>
          <a:prstGeom prst="rect">
            <a:avLst/>
          </a:prstGeom>
          <a:solidFill>
            <a:schemeClr val="bg1"/>
          </a:solidFill>
          <a:ln w="9525" algn="ctr">
            <a:solidFill>
              <a:schemeClr val="tx1"/>
            </a:solidFill>
            <a:round/>
            <a:headEnd/>
            <a:tailEnd/>
          </a:ln>
        </p:spPr>
        <p:txBody>
          <a:bodyPr>
            <a:spAutoFit/>
          </a:bodyPr>
          <a:lstStyle>
            <a:lvl1pPr>
              <a:spcBef>
                <a:spcPct val="20000"/>
              </a:spcBef>
              <a:buClr>
                <a:srgbClr val="5492CD"/>
              </a:buClr>
              <a:buChar char="•"/>
              <a:defRPr sz="2600">
                <a:solidFill>
                  <a:schemeClr val="tx1"/>
                </a:solidFill>
                <a:latin typeface="Arial" panose="020B0604020202020204" pitchFamily="34" charset="0"/>
              </a:defRPr>
            </a:lvl1pPr>
            <a:lvl2pPr marL="742950" indent="-285750">
              <a:spcBef>
                <a:spcPct val="20000"/>
              </a:spcBef>
              <a:buClr>
                <a:srgbClr val="6699FF"/>
              </a:buClr>
              <a:buChar char="–"/>
              <a:defRPr sz="2400">
                <a:solidFill>
                  <a:schemeClr val="tx1"/>
                </a:solidFill>
                <a:latin typeface="Arial" panose="020B0604020202020204" pitchFamily="34" charset="0"/>
              </a:defRPr>
            </a:lvl2pPr>
            <a:lvl3pPr marL="1143000" indent="-228600">
              <a:spcBef>
                <a:spcPct val="20000"/>
              </a:spcBef>
              <a:buClr>
                <a:srgbClr val="6699FF"/>
              </a:buClr>
              <a:buChar char="•"/>
              <a:defRPr sz="2200">
                <a:solidFill>
                  <a:schemeClr val="tx1"/>
                </a:solidFill>
                <a:latin typeface="Arial" panose="020B0604020202020204" pitchFamily="34" charset="0"/>
              </a:defRPr>
            </a:lvl3pPr>
            <a:lvl4pPr marL="1600200" indent="-228600">
              <a:spcBef>
                <a:spcPct val="20000"/>
              </a:spcBef>
              <a:buClr>
                <a:srgbClr val="6699FF"/>
              </a:buClr>
              <a:buChar char="–"/>
              <a:defRPr sz="2000">
                <a:solidFill>
                  <a:schemeClr val="tx1"/>
                </a:solidFill>
                <a:latin typeface="Arial" panose="020B0604020202020204" pitchFamily="34" charset="0"/>
              </a:defRPr>
            </a:lvl4pPr>
            <a:lvl5pPr marL="2057400" indent="-228600">
              <a:spcBef>
                <a:spcPct val="20000"/>
              </a:spcBef>
              <a:buClr>
                <a:srgbClr val="6699FF"/>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99FF"/>
              </a:buClr>
              <a:buChar char="»"/>
              <a:defRPr sz="2000">
                <a:solidFill>
                  <a:schemeClr val="tx1"/>
                </a:solidFill>
                <a:latin typeface="Arial" panose="020B0604020202020204" pitchFamily="34" charset="0"/>
              </a:defRPr>
            </a:lvl9pPr>
          </a:lstStyle>
          <a:p>
            <a:pPr eaLnBrk="1" hangingPunct="1">
              <a:spcBef>
                <a:spcPct val="0"/>
              </a:spcBef>
              <a:buClrTx/>
              <a:buFontTx/>
              <a:buNone/>
            </a:pPr>
            <a:r>
              <a:rPr lang="nb-NO" altLang="en-US" sz="1800" dirty="0"/>
              <a:t>The Multiplier effect of large hydro projects:</a:t>
            </a:r>
            <a:endParaRPr lang="en-US" altLang="en-US" sz="1800" dirty="0"/>
          </a:p>
          <a:p>
            <a:pPr eaLnBrk="1" hangingPunct="1">
              <a:spcBef>
                <a:spcPct val="0"/>
              </a:spcBef>
              <a:buClrTx/>
              <a:buFontTx/>
              <a:buNone/>
            </a:pPr>
            <a:r>
              <a:rPr lang="en-US" altLang="en-US" sz="1800" dirty="0"/>
              <a:t>for every dollar of value generated – an additional 0,4 -1 USD</a:t>
            </a:r>
            <a:r>
              <a:rPr lang="en-US" altLang="en-US" sz="1800" baseline="-25000" dirty="0"/>
              <a:t>2005 </a:t>
            </a:r>
            <a:r>
              <a:rPr lang="en-US" altLang="en-US" sz="1800" dirty="0"/>
              <a:t> of indirect benefits (WB) </a:t>
            </a:r>
          </a:p>
        </p:txBody>
      </p:sp>
    </p:spTree>
    <p:extLst>
      <p:ext uri="{BB962C8B-B14F-4D97-AF65-F5344CB8AC3E}">
        <p14:creationId xmlns:p14="http://schemas.microsoft.com/office/powerpoint/2010/main" val="705652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0" y="0"/>
            <a:ext cx="8763000" cy="914400"/>
          </a:xfrm>
          <a:prstGeom prst="rect">
            <a:avLst/>
          </a:prstGeom>
          <a:noFill/>
          <a:ln>
            <a:noFill/>
            <a:headEnd/>
            <a:tailEnd/>
          </a:ln>
        </p:spPr>
        <p:style>
          <a:lnRef idx="3">
            <a:schemeClr val="lt1"/>
          </a:lnRef>
          <a:fillRef idx="1">
            <a:schemeClr val="accent6"/>
          </a:fillRef>
          <a:effectRef idx="1">
            <a:schemeClr val="accent6"/>
          </a:effectRef>
          <a:fontRef idx="minor">
            <a:schemeClr val="lt1"/>
          </a:fontRef>
        </p:style>
        <p:txBody>
          <a:bodyPr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solidFill>
                  <a:srgbClr val="002060"/>
                </a:solidFill>
                <a:latin typeface="Cambria" panose="02040503050406030204" pitchFamily="18" charset="0"/>
              </a:rPr>
              <a:t>Bio-Diversity and Hydropower</a:t>
            </a:r>
            <a:endParaRPr lang="en-US" sz="3600" b="1" dirty="0">
              <a:solidFill>
                <a:srgbClr val="002060"/>
              </a:solidFill>
              <a:latin typeface="Cambria" panose="02040503050406030204" pitchFamily="18" charset="0"/>
            </a:endParaRPr>
          </a:p>
        </p:txBody>
      </p:sp>
      <p:sp>
        <p:nvSpPr>
          <p:cNvPr id="27652" name="Rectangle 3"/>
          <p:cNvSpPr>
            <a:spLocks noChangeArrowheads="1"/>
          </p:cNvSpPr>
          <p:nvPr/>
        </p:nvSpPr>
        <p:spPr bwMode="auto">
          <a:xfrm>
            <a:off x="0" y="1075573"/>
            <a:ext cx="3962400" cy="2556727"/>
          </a:xfrm>
          <a:prstGeom prst="rect">
            <a:avLst/>
          </a:prstGeom>
          <a:noFill/>
          <a:ln w="9525">
            <a:noFill/>
            <a:round/>
            <a:headEnd/>
            <a:tailEnd/>
          </a:ln>
        </p:spPr>
        <p:txBody>
          <a:bodyPr wrap="square" lIns="90000" tIns="46800" rIns="90000" bIns="46800">
            <a:spAutoFit/>
          </a:bodyPr>
          <a:lstStyle/>
          <a:p>
            <a:pPr marL="288925" indent="-288925">
              <a:buClr>
                <a:srgbClr val="000000"/>
              </a:buClr>
              <a:buSzPct val="100000"/>
              <a:buFont typeface="Arial"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00"/>
                </a:solidFill>
                <a:latin typeface="Calibri" pitchFamily="34" charset="0"/>
              </a:rPr>
              <a:t>Flora	- Terrestrial</a:t>
            </a:r>
          </a:p>
          <a:p>
            <a:pPr marL="288925" indent="-288925">
              <a:buClr>
                <a:srgbClr val="000000"/>
              </a:buClr>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00"/>
                </a:solidFill>
                <a:latin typeface="Calibri" pitchFamily="34" charset="0"/>
              </a:rPr>
              <a:t>			  	-  Aquatic</a:t>
            </a:r>
          </a:p>
          <a:p>
            <a:pPr marL="288925" indent="-288925">
              <a:buClr>
                <a:srgbClr val="000000"/>
              </a:buClr>
              <a:buSzPct val="100000"/>
              <a:buFont typeface="Arial" pitchFamily="34"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00"/>
                </a:solidFill>
                <a:latin typeface="Calibri" pitchFamily="34" charset="0"/>
              </a:rPr>
              <a:t>Fauna- Terrestrial</a:t>
            </a:r>
          </a:p>
          <a:p>
            <a:pPr marL="288925" indent="-288925">
              <a:buClr>
                <a:srgbClr val="000000"/>
              </a:buClr>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00"/>
                </a:solidFill>
                <a:latin typeface="Calibri" pitchFamily="34" charset="0"/>
              </a:rPr>
              <a:t>              - Avian</a:t>
            </a:r>
          </a:p>
          <a:p>
            <a:pPr marL="288925" indent="-288925">
              <a:buClr>
                <a:srgbClr val="000000"/>
              </a:buClr>
              <a:buSzPct val="10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00"/>
                </a:solidFill>
                <a:latin typeface="Calibri" pitchFamily="34" charset="0"/>
              </a:rPr>
              <a:t>				- Aquatic</a:t>
            </a:r>
            <a:endParaRPr lang="en-IN" sz="3200" dirty="0">
              <a:solidFill>
                <a:srgbClr val="000000"/>
              </a:solidFill>
              <a:latin typeface="Calibri"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602512" y="1879601"/>
            <a:ext cx="5541488" cy="4724400"/>
          </a:xfrm>
          <a:prstGeom prst="rect">
            <a:avLst/>
          </a:prstGeom>
          <a:noFill/>
          <a:ln w="9525">
            <a:solidFill>
              <a:schemeClr val="accent1">
                <a:shade val="50000"/>
              </a:schemeClr>
            </a:solidFill>
            <a:miter lim="800000"/>
            <a:headEnd/>
            <a:tailEnd/>
          </a:ln>
        </p:spPr>
      </p:pic>
      <p:sp>
        <p:nvSpPr>
          <p:cNvPr id="7" name="Oval 6"/>
          <p:cNvSpPr/>
          <p:nvPr/>
        </p:nvSpPr>
        <p:spPr>
          <a:xfrm>
            <a:off x="4343400" y="3429000"/>
            <a:ext cx="2514600" cy="12954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600" y="2743200"/>
            <a:ext cx="1295400" cy="19050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5105400"/>
            <a:ext cx="2286000" cy="1447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57600" y="1828800"/>
            <a:ext cx="4038600" cy="830997"/>
          </a:xfrm>
          <a:prstGeom prst="rect">
            <a:avLst/>
          </a:prstGeom>
          <a:noFill/>
        </p:spPr>
        <p:txBody>
          <a:bodyPr wrap="square" rtlCol="0">
            <a:spAutoFit/>
          </a:bodyPr>
          <a:lstStyle/>
          <a:p>
            <a:pPr algn="ctr"/>
            <a:r>
              <a:rPr lang="en-US" sz="2400" b="1" dirty="0"/>
              <a:t>Zone of Hydropower project – Concern for biodiversity </a:t>
            </a:r>
          </a:p>
        </p:txBody>
      </p:sp>
    </p:spTree>
    <p:extLst>
      <p:ext uri="{BB962C8B-B14F-4D97-AF65-F5344CB8AC3E}">
        <p14:creationId xmlns:p14="http://schemas.microsoft.com/office/powerpoint/2010/main" val="2304130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54212"/>
            <a:ext cx="8793480" cy="4522788"/>
          </a:xfrm>
        </p:spPr>
        <p:txBody>
          <a:bodyPr>
            <a:noAutofit/>
          </a:bodyPr>
          <a:lstStyle/>
          <a:p>
            <a:pPr algn="just"/>
            <a:r>
              <a:rPr lang="en-US" dirty="0" smtClean="0">
                <a:latin typeface="Cambria" panose="02040503050406030204" pitchFamily="18" charset="0"/>
              </a:rPr>
              <a:t>Water resource structures alter the water regime downstream </a:t>
            </a:r>
          </a:p>
          <a:p>
            <a:pPr algn="just"/>
            <a:r>
              <a:rPr lang="en-US" dirty="0" smtClean="0">
                <a:latin typeface="Cambria" panose="02040503050406030204" pitchFamily="18" charset="0"/>
              </a:rPr>
              <a:t>Often water quality </a:t>
            </a:r>
            <a:r>
              <a:rPr lang="en-US" dirty="0"/>
              <a:t>deterioration</a:t>
            </a:r>
            <a:r>
              <a:rPr lang="en-US" dirty="0" smtClean="0">
                <a:latin typeface="Cambria" panose="02040503050406030204" pitchFamily="18" charset="0"/>
              </a:rPr>
              <a:t> is attributed to construction of water resource structures specially hydropower as many of them are owned by private sector</a:t>
            </a:r>
          </a:p>
          <a:p>
            <a:pPr algn="just"/>
            <a:r>
              <a:rPr lang="en-US" dirty="0" smtClean="0">
                <a:latin typeface="Cambria" panose="02040503050406030204" pitchFamily="18" charset="0"/>
              </a:rPr>
              <a:t>Impact on water quality is mainly due to muck disposal (not adequately</a:t>
            </a:r>
            <a:r>
              <a:rPr lang="en-US" dirty="0">
                <a:latin typeface="Cambria" panose="02040503050406030204" pitchFamily="18" charset="0"/>
              </a:rPr>
              <a:t> </a:t>
            </a:r>
            <a:r>
              <a:rPr lang="en-US" dirty="0" smtClean="0">
                <a:latin typeface="Cambria" panose="02040503050406030204" pitchFamily="18" charset="0"/>
              </a:rPr>
              <a:t>governed) due to construction activities of water resources projects, extensive road and building construction, natural landslides, anthropogenic activities and reduced dilution </a:t>
            </a:r>
            <a:endParaRPr lang="en-GB" dirty="0">
              <a:latin typeface="Cambria" panose="02040503050406030204" pitchFamily="18" charset="0"/>
            </a:endParaRPr>
          </a:p>
        </p:txBody>
      </p:sp>
      <p:sp>
        <p:nvSpPr>
          <p:cNvPr id="4" name="Slide Number Placeholder 3"/>
          <p:cNvSpPr>
            <a:spLocks noGrp="1"/>
          </p:cNvSpPr>
          <p:nvPr>
            <p:ph type="sldNum" idx="12"/>
          </p:nvPr>
        </p:nvSpPr>
        <p:spPr/>
        <p:txBody>
          <a:bodyPr/>
          <a:lstStyle/>
          <a:p>
            <a:pPr>
              <a:defRPr/>
            </a:pPr>
            <a:fld id="{72066463-6525-480D-97DB-252258E45375}" type="slidenum">
              <a:rPr lang="en-US" smtClean="0"/>
              <a:pPr>
                <a:defRPr/>
              </a:pPr>
              <a:t>9</a:t>
            </a:fld>
            <a:endParaRPr lang="en-US" dirty="0"/>
          </a:p>
        </p:txBody>
      </p:sp>
      <p:sp>
        <p:nvSpPr>
          <p:cNvPr id="2" name="Rectangle 1"/>
          <p:cNvSpPr/>
          <p:nvPr/>
        </p:nvSpPr>
        <p:spPr>
          <a:xfrm>
            <a:off x="152400" y="76200"/>
            <a:ext cx="8915400" cy="1754326"/>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Impacts on water quality in rivers from Hydropower  </a:t>
            </a:r>
            <a:r>
              <a:rPr lang="en-US" sz="3600" b="1" dirty="0" smtClean="0">
                <a:solidFill>
                  <a:srgbClr val="002060"/>
                </a:solidFill>
                <a:latin typeface="Cambria" panose="02040503050406030204" pitchFamily="18" charset="0"/>
              </a:rPr>
              <a:t>and other water resources projects </a:t>
            </a:r>
            <a:endParaRPr lang="en-US" sz="3600" dirty="0">
              <a:solidFill>
                <a:srgbClr val="002060"/>
              </a:solidFill>
            </a:endParaRPr>
          </a:p>
        </p:txBody>
      </p:sp>
    </p:spTree>
    <p:extLst>
      <p:ext uri="{BB962C8B-B14F-4D97-AF65-F5344CB8AC3E}">
        <p14:creationId xmlns:p14="http://schemas.microsoft.com/office/powerpoint/2010/main" val="898092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10.2|10.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1425</Words>
  <Application>Microsoft Office PowerPoint</Application>
  <PresentationFormat>On-screen Show (4:3)</PresentationFormat>
  <Paragraphs>197</Paragraphs>
  <Slides>26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 Unicode MS</vt:lpstr>
      <vt:lpstr>Arial</vt:lpstr>
      <vt:lpstr>Calibri</vt:lpstr>
      <vt:lpstr>Calibri Light</vt:lpstr>
      <vt:lpstr>Cambria</vt:lpstr>
      <vt:lpstr>Franklin Gothic Medium Cond</vt:lpstr>
      <vt:lpstr>Lucida Handwriting</vt:lpstr>
      <vt:lpstr>Times New Roman</vt:lpstr>
      <vt:lpstr>Verdana</vt:lpstr>
      <vt:lpstr>Wingdings</vt:lpstr>
      <vt:lpstr>Office Theme</vt:lpstr>
      <vt:lpstr>PowerPoint Presentation</vt:lpstr>
      <vt:lpstr>STATUS OF RIVERS IN INDIA</vt:lpstr>
      <vt:lpstr>PowerPoint Presentation</vt:lpstr>
      <vt:lpstr>RIVER WATER USE AND  ENVIRONMENT </vt:lpstr>
      <vt:lpstr>CONSTRUCTION OF SURFACE STORAGE</vt:lpstr>
      <vt:lpstr>PowerPoint Presentation</vt:lpstr>
      <vt:lpstr>Environment Impacts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of many power supply technologies decreased substantially, some can already compete with conventional technologies. (IPCC AR 2014)</vt:lpstr>
      <vt:lpstr>PowerPoint Presentation</vt:lpstr>
      <vt:lpstr>Longitudinal Connectivity</vt:lpstr>
      <vt:lpstr>Managing Water Use</vt:lpstr>
      <vt:lpstr>PowerPoint Presentation</vt:lpstr>
      <vt:lpstr>PowerPoint Presentation</vt:lpstr>
      <vt:lpstr>Mitigation </vt:lpstr>
      <vt:lpstr>PowerPoint Presentation</vt:lpstr>
      <vt:lpstr>PowerPoint Presentation</vt:lpstr>
      <vt:lpstr>MEASURES REQUIRED</vt:lpstr>
      <vt:lpstr>REGULATORY FRAMEWORK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USER</cp:lastModifiedBy>
  <cp:revision>22</cp:revision>
  <cp:lastPrinted>2016-08-22T05:20:43Z</cp:lastPrinted>
  <dcterms:created xsi:type="dcterms:W3CDTF">2016-07-18T05:53:10Z</dcterms:created>
  <dcterms:modified xsi:type="dcterms:W3CDTF">2016-08-22T07:29:16Z</dcterms:modified>
</cp:coreProperties>
</file>