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5"/>
  </p:sldMasterIdLst>
  <p:notesMasterIdLst>
    <p:notesMasterId r:id="rId29"/>
  </p:notesMasterIdLst>
  <p:sldIdLst>
    <p:sldId id="256" r:id="rId16"/>
    <p:sldId id="279" r:id="rId17"/>
    <p:sldId id="280" r:id="rId18"/>
    <p:sldId id="267" r:id="rId19"/>
    <p:sldId id="268" r:id="rId20"/>
    <p:sldId id="269" r:id="rId21"/>
    <p:sldId id="271" r:id="rId22"/>
    <p:sldId id="272" r:id="rId23"/>
    <p:sldId id="273" r:id="rId24"/>
    <p:sldId id="282" r:id="rId25"/>
    <p:sldId id="275" r:id="rId26"/>
    <p:sldId id="283" r:id="rId27"/>
    <p:sldId id="27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eme, Michele" initials="TM" lastIdx="7" clrIdx="0">
    <p:extLst>
      <p:ext uri="{19B8F6BF-5375-455C-9EA6-DF929625EA0E}">
        <p15:presenceInfo xmlns:p15="http://schemas.microsoft.com/office/powerpoint/2012/main" userId="S-1-5-21-1137185203-2090754014-1734353810-1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3D0"/>
    <a:srgbClr val="52B0F0"/>
    <a:srgbClr val="1D98EB"/>
    <a:srgbClr val="759BEF"/>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90288" autoAdjust="0"/>
  </p:normalViewPr>
  <p:slideViewPr>
    <p:cSldViewPr snapToGrid="0" showGuides="1">
      <p:cViewPr varScale="1">
        <p:scale>
          <a:sx n="105" d="100"/>
          <a:sy n="105" d="100"/>
        </p:scale>
        <p:origin x="258" y="108"/>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Master" Target="slideMasters/slideMaster1.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customXml" Target="../customXml/item10.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8-18T17:28:04.002" idx="1">
    <p:pos x="1998" y="1238"/>
    <p:text>Most important in terms of volume, length, fish?</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8-19T10:14:32.206" idx="7">
    <p:pos x="5859" y="1159"/>
    <p:text>Say something here about the meaning of the overall grade?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5C19E-0FA6-4B2E-BCE7-788732CC42C2}" type="datetimeFigureOut">
              <a:rPr lang="es-CO" smtClean="0"/>
              <a:t>19/08/2016</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A6345-2AE3-444D-BA87-48B2B3DCC56D}" type="slidenum">
              <a:rPr lang="es-CO" smtClean="0"/>
              <a:t>‹Nº›</a:t>
            </a:fld>
            <a:endParaRPr lang="es-CO"/>
          </a:p>
        </p:txBody>
      </p:sp>
    </p:spTree>
    <p:extLst>
      <p:ext uri="{BB962C8B-B14F-4D97-AF65-F5344CB8AC3E}">
        <p14:creationId xmlns:p14="http://schemas.microsoft.com/office/powerpoint/2010/main" val="84733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The final report card is a simple, easy-to-understand document that anyone can look to </a:t>
            </a:r>
            <a:r>
              <a:rPr lang="en-US" sz="1200" kern="1200" dirty="0" err="1"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understand the health of the basin.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like a barometer.</a:t>
            </a:r>
            <a:r>
              <a:rPr lang="en-US" sz="1200" kern="1200" baseline="0" dirty="0" smtClean="0">
                <a:solidFill>
                  <a:schemeClr val="tx1"/>
                </a:solidFill>
                <a:effectLst/>
                <a:latin typeface="+mn-lt"/>
                <a:ea typeface="+mn-ea"/>
                <a:cs typeface="+mn-cs"/>
              </a:rPr>
              <a:t> A barometer is full of these really complex parts, it takes time to create, it’s complicated, but we the user only see the face, which tells us whether it’s going to rain or not, which helps us decide whether or not we should bring an umbrella.</a:t>
            </a:r>
            <a:r>
              <a:rPr lang="en-US" sz="1200" kern="1200" dirty="0" smtClean="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684A6345-2AE3-444D-BA87-48B2B3DCC56D}" type="slidenum">
              <a:rPr lang="es-CO" smtClean="0"/>
              <a:t>2</a:t>
            </a:fld>
            <a:endParaRPr lang="es-CO"/>
          </a:p>
        </p:txBody>
      </p:sp>
    </p:spTree>
    <p:extLst>
      <p:ext uri="{BB962C8B-B14F-4D97-AF65-F5344CB8AC3E}">
        <p14:creationId xmlns:p14="http://schemas.microsoft.com/office/powerpoint/2010/main" val="133928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84A6345-2AE3-444D-BA87-48B2B3DCC56D}" type="slidenum">
              <a:rPr lang="es-CO" smtClean="0"/>
              <a:t>12</a:t>
            </a:fld>
            <a:endParaRPr lang="es-CO"/>
          </a:p>
        </p:txBody>
      </p:sp>
    </p:spTree>
    <p:extLst>
      <p:ext uri="{BB962C8B-B14F-4D97-AF65-F5344CB8AC3E}">
        <p14:creationId xmlns:p14="http://schemas.microsoft.com/office/powerpoint/2010/main" val="501349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84A6345-2AE3-444D-BA87-48B2B3DCC56D}" type="slidenum">
              <a:rPr lang="es-CO" smtClean="0"/>
              <a:t>13</a:t>
            </a:fld>
            <a:endParaRPr lang="es-CO"/>
          </a:p>
        </p:txBody>
      </p:sp>
    </p:spTree>
    <p:extLst>
      <p:ext uri="{BB962C8B-B14F-4D97-AF65-F5344CB8AC3E}">
        <p14:creationId xmlns:p14="http://schemas.microsoft.com/office/powerpoint/2010/main" val="340485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But behind this simple document is a detailed process that’s just as important as the final product.</a:t>
            </a:r>
            <a:r>
              <a:rPr lang="en-US" dirty="0" smtClean="0">
                <a:effectLst/>
              </a:rPr>
              <a:t> </a:t>
            </a:r>
          </a:p>
          <a:p>
            <a:r>
              <a:rPr lang="en-US" dirty="0" smtClean="0">
                <a:effectLst/>
              </a:rPr>
              <a:t>1)</a:t>
            </a:r>
            <a:r>
              <a:rPr lang="en-US" baseline="0" dirty="0" smtClean="0">
                <a:effectLst/>
              </a:rPr>
              <a:t> </a:t>
            </a:r>
            <a:r>
              <a:rPr lang="en-US" dirty="0" smtClean="0">
                <a:effectLst/>
              </a:rPr>
              <a:t>Begins with gathering stakeholders that represent all areas of water use–so</a:t>
            </a:r>
            <a:r>
              <a:rPr lang="en-US" baseline="0" dirty="0" smtClean="0">
                <a:effectLst/>
              </a:rPr>
              <a:t> fishermen and farmers to elected officials to the private sector. Put them all in a room and have them identify what they value about their river and what they see as threats. Amazing how despite all the diversity, this first step already begins setting the foundation for a common vision of the basin—what is </a:t>
            </a:r>
            <a:r>
              <a:rPr lang="en-US" baseline="0" dirty="0" err="1" smtClean="0">
                <a:effectLst/>
              </a:rPr>
              <a:t>is</a:t>
            </a:r>
            <a:r>
              <a:rPr lang="en-US" baseline="0" dirty="0" smtClean="0">
                <a:effectLst/>
              </a:rPr>
              <a:t> now and what they’d like it to be.</a:t>
            </a:r>
          </a:p>
          <a:p>
            <a:r>
              <a:rPr lang="en-US" dirty="0" smtClean="0"/>
              <a:t>2) Then,</a:t>
            </a:r>
            <a:r>
              <a:rPr lang="en-US" baseline="0" dirty="0" smtClean="0"/>
              <a:t> with more </a:t>
            </a:r>
            <a:r>
              <a:rPr lang="en-US" dirty="0" smtClean="0"/>
              <a:t>technical folks weighing</a:t>
            </a:r>
            <a:r>
              <a:rPr lang="en-US" baseline="0" dirty="0" smtClean="0"/>
              <a:t> in heavily, we </a:t>
            </a:r>
            <a:r>
              <a:rPr lang="en-US" dirty="0" smtClean="0"/>
              <a:t>look at the values and threats and try to assign indicators that can represent what’s important to the people who live in the basin and use freshwater resources regularly.</a:t>
            </a:r>
            <a:r>
              <a:rPr lang="en-US" baseline="0" dirty="0" smtClean="0"/>
              <a:t> For example, the number of river dolphins can be a good indicator to represent how biodiversity is important to people.</a:t>
            </a:r>
          </a:p>
          <a:p>
            <a:r>
              <a:rPr lang="en-US" baseline="0" dirty="0" smtClean="0"/>
              <a:t>3) Thresholds are then assigned for the indicators. What does “good” look like? Usually based on existing standards, like PPM for water quality for example, but can also be developed with technical experts.</a:t>
            </a:r>
          </a:p>
          <a:p>
            <a:r>
              <a:rPr lang="en-US" baseline="0" dirty="0" smtClean="0"/>
              <a:t>4) The data is crunched so the final indicators all get grades, and</a:t>
            </a:r>
          </a:p>
          <a:p>
            <a:r>
              <a:rPr lang="en-US" baseline="0" dirty="0" smtClean="0"/>
              <a:t>5) The grades are communicated, first to partners and influencers to reality check the results and try and secure commitments. Then massively in a very public campaign, which garners support and pressure for action to be taken.</a:t>
            </a:r>
            <a:endParaRPr lang="en-US" dirty="0" smtClean="0"/>
          </a:p>
          <a:p>
            <a:endParaRPr lang="es-CO" dirty="0"/>
          </a:p>
        </p:txBody>
      </p:sp>
      <p:sp>
        <p:nvSpPr>
          <p:cNvPr id="4" name="Marcador de número de diapositiva 3"/>
          <p:cNvSpPr>
            <a:spLocks noGrp="1"/>
          </p:cNvSpPr>
          <p:nvPr>
            <p:ph type="sldNum" sz="quarter" idx="10"/>
          </p:nvPr>
        </p:nvSpPr>
        <p:spPr/>
        <p:txBody>
          <a:bodyPr/>
          <a:lstStyle/>
          <a:p>
            <a:fld id="{684A6345-2AE3-444D-BA87-48B2B3DCC56D}" type="slidenum">
              <a:rPr lang="es-CO" smtClean="0"/>
              <a:t>3</a:t>
            </a:fld>
            <a:endParaRPr lang="es-CO"/>
          </a:p>
        </p:txBody>
      </p:sp>
    </p:spTree>
    <p:extLst>
      <p:ext uri="{BB962C8B-B14F-4D97-AF65-F5344CB8AC3E}">
        <p14:creationId xmlns:p14="http://schemas.microsoft.com/office/powerpoint/2010/main" val="251243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charset="0"/>
              <a:buChar char="•"/>
            </a:pPr>
            <a:r>
              <a:rPr lang="en-US" dirty="0" smtClean="0"/>
              <a:t>Our report card process is very much a grass-roots</a:t>
            </a:r>
            <a:r>
              <a:rPr lang="en-US" baseline="0" dirty="0" smtClean="0"/>
              <a:t> / bottom-up exercise</a:t>
            </a:r>
          </a:p>
          <a:p>
            <a:pPr marL="171450" indent="-171450">
              <a:buFont typeface="Arial" charset="0"/>
              <a:buChar char="•"/>
            </a:pPr>
            <a:r>
              <a:rPr lang="en-US" baseline="0" dirty="0" smtClean="0"/>
              <a:t>Stakeholders were invited to attend a series of workshops throughout the basin</a:t>
            </a:r>
          </a:p>
          <a:p>
            <a:pPr marL="171450" indent="-171450">
              <a:buFont typeface="Arial" charset="0"/>
              <a:buChar char="•"/>
            </a:pPr>
            <a:r>
              <a:rPr lang="en-US" baseline="0" dirty="0" smtClean="0"/>
              <a:t>Stakeholders were facilitated through a process where they were asked to identify values of and threats to their river basin.</a:t>
            </a:r>
          </a:p>
          <a:p>
            <a:pPr marL="171450" indent="-171450">
              <a:buFont typeface="Arial" charset="0"/>
              <a:buChar char="•"/>
            </a:pPr>
            <a:r>
              <a:rPr lang="en-US" baseline="0" dirty="0" smtClean="0"/>
              <a:t>Stakeholders were asked to identify potential indicators that could assess and monitor these values and threats – with guidance materials on what makes a good indicator.</a:t>
            </a:r>
          </a:p>
          <a:p>
            <a:pPr marL="171450" indent="-171450">
              <a:buFont typeface="Arial" charset="0"/>
              <a:buChar char="•"/>
            </a:pPr>
            <a:r>
              <a:rPr lang="en-US" baseline="0" dirty="0" smtClean="0"/>
              <a:t>Over 200 stakeholders were consulted through this process from different regions of the basin</a:t>
            </a:r>
            <a:r>
              <a:rPr lang="is-IS" baseline="0" dirty="0" smtClean="0"/>
              <a:t>….and collectively the following basin values were identified and associated inidcators were shortlisted for investigation:</a:t>
            </a:r>
          </a:p>
          <a:p>
            <a:pPr marL="628650" lvl="1" indent="-171450">
              <a:buFont typeface="Arial" charset="0"/>
              <a:buChar char="•"/>
            </a:pPr>
            <a:r>
              <a:rPr lang="is-IS" baseline="0" dirty="0" smtClean="0"/>
              <a:t>Biodiversity indicators</a:t>
            </a:r>
          </a:p>
          <a:p>
            <a:pPr marL="628650" lvl="1" indent="-171450">
              <a:buFont typeface="Arial" charset="0"/>
              <a:buChar char="•"/>
            </a:pPr>
            <a:r>
              <a:rPr lang="is-IS" baseline="0" dirty="0" smtClean="0"/>
              <a:t>Management and Goverence Indicators</a:t>
            </a:r>
          </a:p>
          <a:p>
            <a:pPr marL="628650" lvl="1" indent="-171450">
              <a:buFont typeface="Arial" charset="0"/>
              <a:buChar char="•"/>
            </a:pPr>
            <a:r>
              <a:rPr lang="is-IS" baseline="0" dirty="0" smtClean="0"/>
              <a:t>Economic Indicators</a:t>
            </a:r>
          </a:p>
          <a:p>
            <a:pPr marL="628650" lvl="1" indent="-171450">
              <a:buFont typeface="Arial" charset="0"/>
              <a:buChar char="•"/>
            </a:pPr>
            <a:r>
              <a:rPr lang="is-IS" baseline="0" dirty="0" smtClean="0"/>
              <a:t>Ecosystems and Landscapes</a:t>
            </a:r>
          </a:p>
          <a:p>
            <a:pPr marL="628650" lvl="1" indent="-171450">
              <a:buFont typeface="Arial" charset="0"/>
              <a:buChar char="•"/>
            </a:pPr>
            <a:r>
              <a:rPr lang="is-IS" baseline="0" dirty="0" smtClean="0"/>
              <a:t>People and Culture, and </a:t>
            </a:r>
          </a:p>
          <a:p>
            <a:pPr marL="628650" lvl="1" indent="-171450">
              <a:buFont typeface="Arial" charset="0"/>
              <a:buChar char="•"/>
            </a:pPr>
            <a:r>
              <a:rPr lang="is-IS" baseline="0" dirty="0" smtClean="0"/>
              <a:t>Water </a:t>
            </a:r>
            <a:endParaRPr lang="en-US" dirty="0" smtClean="0"/>
          </a:p>
          <a:p>
            <a:endParaRPr lang="es-CO" dirty="0"/>
          </a:p>
        </p:txBody>
      </p:sp>
      <p:sp>
        <p:nvSpPr>
          <p:cNvPr id="4" name="Marcador de número de diapositiva 3"/>
          <p:cNvSpPr>
            <a:spLocks noGrp="1"/>
          </p:cNvSpPr>
          <p:nvPr>
            <p:ph type="sldNum" sz="quarter" idx="10"/>
          </p:nvPr>
        </p:nvSpPr>
        <p:spPr/>
        <p:txBody>
          <a:bodyPr/>
          <a:lstStyle/>
          <a:p>
            <a:fld id="{684A6345-2AE3-444D-BA87-48B2B3DCC56D}" type="slidenum">
              <a:rPr lang="es-CO" smtClean="0"/>
              <a:t>5</a:t>
            </a:fld>
            <a:endParaRPr lang="es-CO"/>
          </a:p>
        </p:txBody>
      </p:sp>
    </p:spTree>
    <p:extLst>
      <p:ext uri="{BB962C8B-B14F-4D97-AF65-F5344CB8AC3E}">
        <p14:creationId xmlns:p14="http://schemas.microsoft.com/office/powerpoint/2010/main" val="378970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charset="0"/>
              <a:buChar char="•"/>
            </a:pPr>
            <a:r>
              <a:rPr lang="en-US" dirty="0" smtClean="0"/>
              <a:t>A</a:t>
            </a:r>
            <a:r>
              <a:rPr lang="en-US" baseline="0" dirty="0" smtClean="0"/>
              <a:t>n established approach for calculating scores (established by the University of Maryland Center for Environmental Science) was adopted which entails standardizing data for different indicators to a 0-100% scale.</a:t>
            </a:r>
          </a:p>
          <a:p>
            <a:pPr marL="171450" indent="-171450">
              <a:buFont typeface="Arial" charset="0"/>
              <a:buChar char="•"/>
            </a:pPr>
            <a:r>
              <a:rPr lang="en-US" baseline="0" dirty="0" smtClean="0"/>
              <a:t>The approach is quite simplistic and aims to assess the percentage of measurements for a particular indicator against a pre-described objectives.</a:t>
            </a:r>
          </a:p>
          <a:p>
            <a:pPr marL="171450" indent="-171450">
              <a:buFont typeface="Arial" charset="0"/>
              <a:buChar char="•"/>
            </a:pPr>
            <a:r>
              <a:rPr lang="en-US" baseline="0" dirty="0" smtClean="0"/>
              <a:t>Objectives can be government standards, institutional goals, historical points in time, biological limits, or based on professional judgement</a:t>
            </a:r>
          </a:p>
          <a:p>
            <a:pPr marL="171450" indent="-171450">
              <a:buFont typeface="Arial" charset="0"/>
              <a:buChar char="•"/>
            </a:pPr>
            <a:endParaRPr lang="en-US" baseline="0" dirty="0" smtClean="0"/>
          </a:p>
          <a:p>
            <a:pPr marL="171450" indent="-171450">
              <a:buFont typeface="Arial" charset="0"/>
              <a:buChar char="•"/>
            </a:pPr>
            <a:r>
              <a:rPr lang="en-US" baseline="0" dirty="0" smtClean="0"/>
              <a:t>Once a percentage attainment of these objectives are established they are given a Report Card Grade – Alphabetical in the US etc., and Numerical in e.g. Colombia  as outlined in this figure.</a:t>
            </a:r>
            <a:endParaRPr lang="en-US" dirty="0" smtClean="0"/>
          </a:p>
          <a:p>
            <a:endParaRPr lang="es-CO" dirty="0"/>
          </a:p>
        </p:txBody>
      </p:sp>
      <p:sp>
        <p:nvSpPr>
          <p:cNvPr id="4" name="Marcador de número de diapositiva 3"/>
          <p:cNvSpPr>
            <a:spLocks noGrp="1"/>
          </p:cNvSpPr>
          <p:nvPr>
            <p:ph type="sldNum" sz="quarter" idx="10"/>
          </p:nvPr>
        </p:nvSpPr>
        <p:spPr/>
        <p:txBody>
          <a:bodyPr/>
          <a:lstStyle/>
          <a:p>
            <a:fld id="{684A6345-2AE3-444D-BA87-48B2B3DCC56D}" type="slidenum">
              <a:rPr lang="es-CO" smtClean="0"/>
              <a:t>6</a:t>
            </a:fld>
            <a:endParaRPr lang="es-CO"/>
          </a:p>
        </p:txBody>
      </p:sp>
    </p:spTree>
    <p:extLst>
      <p:ext uri="{BB962C8B-B14F-4D97-AF65-F5344CB8AC3E}">
        <p14:creationId xmlns:p14="http://schemas.microsoft.com/office/powerpoint/2010/main" val="49162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a:t>
            </a:r>
            <a:r>
              <a:rPr lang="en-US" baseline="0" dirty="0" smtClean="0"/>
              <a:t> as you can see with these three indicators, the relative pressures/impacts varied throughout the basin, but there was a west-east gradient in most of the 12 indicators assessed.</a:t>
            </a:r>
            <a:endParaRPr lang="en-US" dirty="0" smtClean="0"/>
          </a:p>
          <a:p>
            <a:endParaRPr lang="es-CO" dirty="0"/>
          </a:p>
        </p:txBody>
      </p:sp>
      <p:sp>
        <p:nvSpPr>
          <p:cNvPr id="4" name="Marcador de número de diapositiva 3"/>
          <p:cNvSpPr>
            <a:spLocks noGrp="1"/>
          </p:cNvSpPr>
          <p:nvPr>
            <p:ph type="sldNum" sz="quarter" idx="10"/>
          </p:nvPr>
        </p:nvSpPr>
        <p:spPr/>
        <p:txBody>
          <a:bodyPr/>
          <a:lstStyle/>
          <a:p>
            <a:fld id="{684A6345-2AE3-444D-BA87-48B2B3DCC56D}" type="slidenum">
              <a:rPr lang="es-CO" smtClean="0"/>
              <a:t>7</a:t>
            </a:fld>
            <a:endParaRPr lang="es-CO"/>
          </a:p>
        </p:txBody>
      </p:sp>
    </p:spTree>
    <p:extLst>
      <p:ext uri="{BB962C8B-B14F-4D97-AF65-F5344CB8AC3E}">
        <p14:creationId xmlns:p14="http://schemas.microsoft.com/office/powerpoint/2010/main" val="71959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charset="0"/>
              <a:buChar char="•"/>
            </a:pPr>
            <a:r>
              <a:rPr lang="en-US" dirty="0" smtClean="0"/>
              <a:t>And you can go one step further and roll-up the sub-basin scores to an overall basin score (in this instance it was weighted by the area contribution of each sub-basin)</a:t>
            </a:r>
          </a:p>
          <a:p>
            <a:pPr marL="171450" indent="-171450">
              <a:buFont typeface="Arial" charset="0"/>
              <a:buChar char="•"/>
            </a:pPr>
            <a:r>
              <a:rPr lang="en-US" dirty="0" smtClean="0"/>
              <a:t>Changes</a:t>
            </a:r>
            <a:r>
              <a:rPr lang="en-US" baseline="0" dirty="0" smtClean="0"/>
              <a:t> in these scores can be monitored over time in response to increased pressures and/or mitigation efforts</a:t>
            </a:r>
            <a:endParaRPr lang="en-US" dirty="0" smtClean="0"/>
          </a:p>
          <a:p>
            <a:endParaRPr lang="es-CO" dirty="0"/>
          </a:p>
        </p:txBody>
      </p:sp>
      <p:sp>
        <p:nvSpPr>
          <p:cNvPr id="4" name="Marcador de número de diapositiva 3"/>
          <p:cNvSpPr>
            <a:spLocks noGrp="1"/>
          </p:cNvSpPr>
          <p:nvPr>
            <p:ph type="sldNum" sz="quarter" idx="10"/>
          </p:nvPr>
        </p:nvSpPr>
        <p:spPr/>
        <p:txBody>
          <a:bodyPr/>
          <a:lstStyle/>
          <a:p>
            <a:fld id="{684A6345-2AE3-444D-BA87-48B2B3DCC56D}" type="slidenum">
              <a:rPr lang="es-CO" smtClean="0"/>
              <a:t>8</a:t>
            </a:fld>
            <a:endParaRPr lang="es-CO"/>
          </a:p>
        </p:txBody>
      </p:sp>
    </p:spTree>
    <p:extLst>
      <p:ext uri="{BB962C8B-B14F-4D97-AF65-F5344CB8AC3E}">
        <p14:creationId xmlns:p14="http://schemas.microsoft.com/office/powerpoint/2010/main" val="87599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charset="0"/>
              <a:buChar char="•"/>
            </a:pPr>
            <a:r>
              <a:rPr lang="en-US" dirty="0" smtClean="0"/>
              <a:t>Report</a:t>
            </a:r>
            <a:r>
              <a:rPr lang="en-US" baseline="0" dirty="0" smtClean="0"/>
              <a:t> cards scores are generally delivered in a printed document (in our case it is an 8 age document) outlining the initiative, the approach, results, recommendations and next steps</a:t>
            </a:r>
          </a:p>
          <a:p>
            <a:pPr marL="171450" indent="-171450">
              <a:buFont typeface="Arial" charset="0"/>
              <a:buChar char="•"/>
            </a:pPr>
            <a:r>
              <a:rPr lang="en-US" baseline="0" dirty="0" smtClean="0"/>
              <a:t>Also have a web presence – often with a interactive website where the user can drill down to the raw data - this adds to the transparency of our approach.</a:t>
            </a:r>
            <a:endParaRPr lang="en-US" dirty="0" smtClean="0"/>
          </a:p>
          <a:p>
            <a:endParaRPr lang="es-CO" dirty="0"/>
          </a:p>
        </p:txBody>
      </p:sp>
      <p:sp>
        <p:nvSpPr>
          <p:cNvPr id="4" name="Marcador de número de diapositiva 3"/>
          <p:cNvSpPr>
            <a:spLocks noGrp="1"/>
          </p:cNvSpPr>
          <p:nvPr>
            <p:ph type="sldNum" sz="quarter" idx="10"/>
          </p:nvPr>
        </p:nvSpPr>
        <p:spPr/>
        <p:txBody>
          <a:bodyPr/>
          <a:lstStyle/>
          <a:p>
            <a:fld id="{684A6345-2AE3-444D-BA87-48B2B3DCC56D}" type="slidenum">
              <a:rPr lang="es-CO" smtClean="0"/>
              <a:t>9</a:t>
            </a:fld>
            <a:endParaRPr lang="es-CO"/>
          </a:p>
        </p:txBody>
      </p:sp>
    </p:spTree>
    <p:extLst>
      <p:ext uri="{BB962C8B-B14F-4D97-AF65-F5344CB8AC3E}">
        <p14:creationId xmlns:p14="http://schemas.microsoft.com/office/powerpoint/2010/main" val="6140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Launch event held on July 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in Bogota: About 100 people attended</a:t>
            </a:r>
            <a:r>
              <a:rPr lang="en-US" sz="1200" kern="1200" baseline="0" dirty="0" smtClean="0">
                <a:solidFill>
                  <a:schemeClr val="tx1"/>
                </a:solidFill>
                <a:effectLst/>
                <a:latin typeface="+mn-lt"/>
                <a:ea typeface="+mn-ea"/>
                <a:cs typeface="+mn-cs"/>
              </a:rPr>
              <a:t> from </a:t>
            </a:r>
            <a:r>
              <a:rPr lang="en-US" sz="1200" kern="1200" dirty="0" smtClean="0">
                <a:solidFill>
                  <a:schemeClr val="tx1"/>
                </a:solidFill>
                <a:effectLst/>
                <a:latin typeface="+mn-lt"/>
                <a:ea typeface="+mn-ea"/>
                <a:cs typeface="+mn-cs"/>
              </a:rPr>
              <a:t>government</a:t>
            </a:r>
            <a:r>
              <a:rPr lang="en-US" sz="1200" kern="1200" baseline="0" dirty="0" smtClean="0">
                <a:solidFill>
                  <a:schemeClr val="tx1"/>
                </a:solidFill>
                <a:effectLst/>
                <a:latin typeface="+mn-lt"/>
                <a:ea typeface="+mn-ea"/>
                <a:cs typeface="+mn-cs"/>
              </a:rPr>
              <a:t> to private sector to indigenous group representatives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Up</a:t>
            </a:r>
            <a:r>
              <a:rPr lang="en-US" sz="1200" kern="1200" baseline="0" dirty="0" smtClean="0">
                <a:solidFill>
                  <a:schemeClr val="tx1"/>
                </a:solidFill>
                <a:effectLst/>
                <a:latin typeface="+mn-lt"/>
                <a:ea typeface="+mn-ea"/>
                <a:cs typeface="+mn-cs"/>
              </a:rPr>
              <a:t> through launch of RC, wide media coverage with </a:t>
            </a:r>
            <a:r>
              <a:rPr lang="en-US" sz="1200" kern="1200" dirty="0" smtClean="0">
                <a:solidFill>
                  <a:schemeClr val="tx1"/>
                </a:solidFill>
                <a:effectLst/>
                <a:latin typeface="+mn-lt"/>
                <a:ea typeface="+mn-ea"/>
                <a:cs typeface="+mn-cs"/>
              </a:rPr>
              <a:t>Over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40 articles published by local, regional or national media</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campaign theme </a:t>
            </a:r>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Qué</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tanto</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sabes</a:t>
            </a:r>
            <a:r>
              <a:rPr lang="en-US" sz="1200" i="1" kern="1200" dirty="0" smtClean="0">
                <a:solidFill>
                  <a:schemeClr val="tx1"/>
                </a:solidFill>
                <a:effectLst/>
                <a:latin typeface="+mn-lt"/>
                <a:ea typeface="+mn-ea"/>
                <a:cs typeface="+mn-cs"/>
              </a:rPr>
              <a:t> del Orinoco”</a:t>
            </a:r>
            <a:r>
              <a:rPr lang="en-US" sz="11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an engagement strategy to take the audience </a:t>
            </a:r>
            <a:r>
              <a:rPr lang="en-US" sz="1150" kern="1200" dirty="0" smtClean="0">
                <a:solidFill>
                  <a:schemeClr val="tx1"/>
                </a:solidFill>
                <a:effectLst/>
                <a:latin typeface="+mn-lt"/>
                <a:ea typeface="+mn-ea"/>
                <a:cs typeface="+mn-cs"/>
              </a:rPr>
              <a:t>attention and reinforce messages. </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Campaign videos with celebrities</a:t>
            </a:r>
            <a:r>
              <a:rPr lang="en-US" sz="1200" kern="1200" baseline="0" dirty="0" smtClean="0">
                <a:solidFill>
                  <a:schemeClr val="tx1"/>
                </a:solidFill>
                <a:effectLst/>
                <a:latin typeface="+mn-lt"/>
                <a:ea typeface="+mn-ea"/>
                <a:cs typeface="+mn-cs"/>
              </a:rPr>
              <a:t> and ordinary citizens - </a:t>
            </a:r>
            <a:r>
              <a:rPr lang="en-US" sz="1200" kern="1200" dirty="0" smtClean="0">
                <a:solidFill>
                  <a:schemeClr val="tx1"/>
                </a:solidFill>
                <a:effectLst/>
                <a:latin typeface="+mn-lt"/>
                <a:ea typeface="+mn-ea"/>
                <a:cs typeface="+mn-cs"/>
              </a:rPr>
              <a:t>200.000 times has been played the campaign videos.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Awareness raising has been a big success</a:t>
            </a:r>
            <a:r>
              <a:rPr lang="en-US" sz="1200" kern="1200" baseline="0" dirty="0" smtClean="0">
                <a:solidFill>
                  <a:schemeClr val="tx1"/>
                </a:solidFill>
                <a:effectLst/>
                <a:latin typeface="+mn-lt"/>
                <a:ea typeface="+mn-ea"/>
                <a:cs typeface="+mn-cs"/>
              </a:rPr>
              <a:t> thus far.</a:t>
            </a:r>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84A6345-2AE3-444D-BA87-48B2B3DCC56D}" type="slidenum">
              <a:rPr lang="es-CO" smtClean="0"/>
              <a:t>10</a:t>
            </a:fld>
            <a:endParaRPr lang="es-CO"/>
          </a:p>
        </p:txBody>
      </p:sp>
    </p:spTree>
    <p:extLst>
      <p:ext uri="{BB962C8B-B14F-4D97-AF65-F5344CB8AC3E}">
        <p14:creationId xmlns:p14="http://schemas.microsoft.com/office/powerpoint/2010/main" val="371405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84A6345-2AE3-444D-BA87-48B2B3DCC56D}" type="slidenum">
              <a:rPr lang="es-CO" smtClean="0"/>
              <a:t>11</a:t>
            </a:fld>
            <a:endParaRPr lang="es-CO"/>
          </a:p>
        </p:txBody>
      </p:sp>
    </p:spTree>
    <p:extLst>
      <p:ext uri="{BB962C8B-B14F-4D97-AF65-F5344CB8AC3E}">
        <p14:creationId xmlns:p14="http://schemas.microsoft.com/office/powerpoint/2010/main" val="21532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‹Nº›</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‹Nº›</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‹Nº›</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‹Nº›</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‹Nº›</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‹Nº›</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t>19/08/2016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t>‹Nº›</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t>19/08/2016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t>‹Nº›</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t>19/08/2016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t>‹Nº›</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‹Nº›</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‹Nº›</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t>19/08/2016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t>‹Nº›</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jpeg"/><Relationship Id="rId10" Type="http://schemas.openxmlformats.org/officeDocument/2006/relationships/image" Target="../media/image8.tiff"/><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jpe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6.jpeg"/><Relationship Id="rId11" Type="http://schemas.openxmlformats.org/officeDocument/2006/relationships/image" Target="../media/image51.png"/><Relationship Id="rId5" Type="http://schemas.openxmlformats.org/officeDocument/2006/relationships/image" Target="../media/image3.pn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tiff"/><Relationship Id="rId5" Type="http://schemas.openxmlformats.org/officeDocument/2006/relationships/image" Target="../media/image3.png"/><Relationship Id="rId10"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18.jpeg"/><Relationship Id="rId12"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2.png"/><Relationship Id="rId15" Type="http://schemas.openxmlformats.org/officeDocument/2006/relationships/image" Target="../media/image24.png"/><Relationship Id="rId10" Type="http://schemas.microsoft.com/office/2007/relationships/hdphoto" Target="../media/hdphoto3.wdp"/><Relationship Id="rId4" Type="http://schemas.openxmlformats.org/officeDocument/2006/relationships/image" Target="../media/image1.jpeg"/><Relationship Id="rId9" Type="http://schemas.openxmlformats.org/officeDocument/2006/relationships/image" Target="../media/image19.jpe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emf"/><Relationship Id="rId3" Type="http://schemas.openxmlformats.org/officeDocument/2006/relationships/image" Target="../media/image1.jpeg"/><Relationship Id="rId7" Type="http://schemas.microsoft.com/office/2007/relationships/hdphoto" Target="../media/hdphoto4.wdp"/><Relationship Id="rId12"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8.emf"/><Relationship Id="rId5" Type="http://schemas.openxmlformats.org/officeDocument/2006/relationships/image" Target="../media/image3.png"/><Relationship Id="rId10" Type="http://schemas.microsoft.com/office/2007/relationships/hdphoto" Target="../media/hdphoto5.wdp"/><Relationship Id="rId4" Type="http://schemas.openxmlformats.org/officeDocument/2006/relationships/image" Target="../media/image2.png"/><Relationship Id="rId9" Type="http://schemas.openxmlformats.org/officeDocument/2006/relationships/image" Target="../media/image27.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1.jpe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1.jpeg"/><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45.jpeg"/><Relationship Id="rId2" Type="http://schemas.openxmlformats.org/officeDocument/2006/relationships/notesSlide" Target="../notesSlides/notesSlide7.xml"/><Relationship Id="rId16"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png"/><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2.png"/><Relationship Id="rId9" Type="http://schemas.openxmlformats.org/officeDocument/2006/relationships/image" Target="../media/image37.jpeg"/><Relationship Id="rId1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021842"/>
            <a:ext cx="9144000" cy="5143500"/>
          </a:xfrm>
          <a:prstGeom prst="rect">
            <a:avLst/>
          </a:prstGeom>
        </p:spPr>
      </p:pic>
      <p:pic>
        <p:nvPicPr>
          <p:cNvPr id="9"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42703" y="5122680"/>
            <a:ext cx="587868" cy="871744"/>
          </a:xfrm>
          <a:prstGeom prst="rect">
            <a:avLst/>
          </a:prstGeom>
        </p:spPr>
      </p:pic>
      <p:pic>
        <p:nvPicPr>
          <p:cNvPr id="10" name="Picture 12"/>
          <p:cNvPicPr>
            <a:picLocks noChangeAspect="1"/>
          </p:cNvPicPr>
          <p:nvPr/>
        </p:nvPicPr>
        <p:blipFill>
          <a:blip r:embed="rId7" cstate="screen">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contrast="-40000"/>
                    </a14:imgEffect>
                  </a14:imgLayer>
                </a14:imgProps>
              </a:ext>
              <a:ext uri="{28A0092B-C50C-407E-A947-70E740481C1C}">
                <a14:useLocalDpi xmlns:a14="http://schemas.microsoft.com/office/drawing/2010/main"/>
              </a:ext>
            </a:extLst>
          </a:blip>
          <a:stretch>
            <a:fillRect/>
          </a:stretch>
        </p:blipFill>
        <p:spPr>
          <a:xfrm>
            <a:off x="82551" y="5618121"/>
            <a:ext cx="1480779" cy="483721"/>
          </a:xfrm>
          <a:prstGeom prst="rect">
            <a:avLst/>
          </a:prstGeom>
        </p:spPr>
      </p:pic>
      <p:pic>
        <p:nvPicPr>
          <p:cNvPr id="11" name="Picture 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72306" y="4853519"/>
            <a:ext cx="664700" cy="705033"/>
          </a:xfrm>
          <a:prstGeom prst="rect">
            <a:avLst/>
          </a:prstGeom>
        </p:spPr>
      </p:pic>
      <p:pic>
        <p:nvPicPr>
          <p:cNvPr id="13" name="Picture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551" y="4853518"/>
            <a:ext cx="607205" cy="607205"/>
          </a:xfrm>
          <a:prstGeom prst="rect">
            <a:avLst/>
          </a:prstGeom>
        </p:spPr>
      </p:pic>
      <p:sp>
        <p:nvSpPr>
          <p:cNvPr id="2" name="Rectángulo 1"/>
          <p:cNvSpPr/>
          <p:nvPr/>
        </p:nvSpPr>
        <p:spPr>
          <a:xfrm>
            <a:off x="4572000" y="1306321"/>
            <a:ext cx="4470018" cy="1200329"/>
          </a:xfrm>
          <a:prstGeom prst="rect">
            <a:avLst/>
          </a:prstGeom>
        </p:spPr>
        <p:txBody>
          <a:bodyPr wrap="square">
            <a:spAutoFit/>
          </a:bodyPr>
          <a:lstStyle/>
          <a:p>
            <a:pPr algn="ctr"/>
            <a:r>
              <a:rPr lang="en-US" sz="2400" b="1" dirty="0">
                <a:solidFill>
                  <a:schemeClr val="bg1"/>
                </a:solidFill>
                <a:ea typeface="Calibri" panose="020F0502020204030204" pitchFamily="34" charset="0"/>
              </a:rPr>
              <a:t>Orinoco Report Card: A Tool for Improving and Maintaining Basin Health</a:t>
            </a:r>
            <a:endParaRPr lang="es-CO" sz="2400" b="1" dirty="0">
              <a:solidFill>
                <a:schemeClr val="bg1"/>
              </a:solidFill>
            </a:endParaRPr>
          </a:p>
        </p:txBody>
      </p:sp>
      <p:sp>
        <p:nvSpPr>
          <p:cNvPr id="5" name="Rectángulo 4"/>
          <p:cNvSpPr/>
          <p:nvPr/>
        </p:nvSpPr>
        <p:spPr>
          <a:xfrm>
            <a:off x="6269462" y="3701185"/>
            <a:ext cx="2775619" cy="2400657"/>
          </a:xfrm>
          <a:prstGeom prst="rect">
            <a:avLst/>
          </a:prstGeom>
          <a:solidFill>
            <a:srgbClr val="1283D0">
              <a:alpha val="70000"/>
            </a:srgbClr>
          </a:solidFill>
        </p:spPr>
        <p:txBody>
          <a:bodyPr wrap="square">
            <a:spAutoFit/>
          </a:bodyPr>
          <a:lstStyle/>
          <a:p>
            <a:r>
              <a:rPr lang="es-AR" sz="2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*Cesar Suarez </a:t>
            </a:r>
          </a:p>
          <a:p>
            <a:r>
              <a:rPr lang="es-AR"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*Saulo Usma </a:t>
            </a:r>
          </a:p>
          <a:p>
            <a:r>
              <a:rPr lang="es-AR"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*Luis German Naranjo </a:t>
            </a:r>
          </a:p>
          <a:p>
            <a:r>
              <a:rPr lang="es-AR"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+Simon Costanzo </a:t>
            </a:r>
          </a:p>
          <a:p>
            <a:r>
              <a:rPr lang="es-AR"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-Sarah Freeman </a:t>
            </a:r>
          </a:p>
          <a:p>
            <a:r>
              <a:rPr lang="es-AR"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-Michele Thieme</a:t>
            </a:r>
          </a:p>
          <a:p>
            <a:endParaRPr lang="es-AR" sz="1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s-AR" sz="1200" dirty="0" smtClean="0">
                <a:solidFill>
                  <a:schemeClr val="bg1"/>
                </a:solidFill>
                <a:latin typeface="Calibri" panose="020F0502020204030204" pitchFamily="34" charset="0"/>
                <a:cs typeface="Times New Roman" panose="02020603050405020304" pitchFamily="18" charset="0"/>
              </a:rPr>
              <a:t>*WWF Colombia</a:t>
            </a:r>
          </a:p>
          <a:p>
            <a:r>
              <a:rPr lang="es-CO" sz="1200" dirty="0" smtClean="0">
                <a:solidFill>
                  <a:schemeClr val="bg1"/>
                </a:solidFill>
              </a:rPr>
              <a:t>+Centre </a:t>
            </a:r>
            <a:r>
              <a:rPr lang="es-CO" sz="1200" dirty="0" err="1" smtClean="0">
                <a:solidFill>
                  <a:schemeClr val="bg1"/>
                </a:solidFill>
              </a:rPr>
              <a:t>for</a:t>
            </a:r>
            <a:r>
              <a:rPr lang="es-CO" sz="1200" dirty="0" smtClean="0">
                <a:solidFill>
                  <a:schemeClr val="bg1"/>
                </a:solidFill>
              </a:rPr>
              <a:t> </a:t>
            </a:r>
            <a:r>
              <a:rPr lang="es-CO" sz="1200" dirty="0" err="1" smtClean="0">
                <a:solidFill>
                  <a:schemeClr val="bg1"/>
                </a:solidFill>
              </a:rPr>
              <a:t>Environmental</a:t>
            </a:r>
            <a:r>
              <a:rPr lang="es-CO" sz="1200" dirty="0" smtClean="0">
                <a:solidFill>
                  <a:schemeClr val="bg1"/>
                </a:solidFill>
              </a:rPr>
              <a:t> </a:t>
            </a:r>
            <a:r>
              <a:rPr lang="es-CO" sz="1200" dirty="0" err="1" smtClean="0">
                <a:solidFill>
                  <a:schemeClr val="bg1"/>
                </a:solidFill>
              </a:rPr>
              <a:t>Science</a:t>
            </a:r>
            <a:endParaRPr lang="es-CO" sz="1200" dirty="0" smtClean="0">
              <a:solidFill>
                <a:schemeClr val="bg1"/>
              </a:solidFill>
            </a:endParaRPr>
          </a:p>
          <a:p>
            <a:r>
              <a:rPr lang="es-CO" sz="1200" dirty="0" smtClean="0">
                <a:solidFill>
                  <a:schemeClr val="bg1"/>
                </a:solidFill>
              </a:rPr>
              <a:t>-WWF US</a:t>
            </a:r>
            <a:endParaRPr lang="es-CO" sz="1200" dirty="0">
              <a:solidFill>
                <a:schemeClr val="bg1"/>
              </a:solidFill>
            </a:endParaRPr>
          </a:p>
        </p:txBody>
      </p:sp>
    </p:spTree>
    <p:extLst>
      <p:ext uri="{BB962C8B-B14F-4D97-AF65-F5344CB8AC3E}">
        <p14:creationId xmlns:p14="http://schemas.microsoft.com/office/powerpoint/2010/main"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5902008" y="1202937"/>
            <a:ext cx="3133408" cy="1442357"/>
          </a:xfrm>
        </p:spPr>
        <p:txBody>
          <a:bodyPr>
            <a:noAutofit/>
          </a:bodyPr>
          <a:lstStyle/>
          <a:p>
            <a:r>
              <a:rPr lang="en-US" sz="3600" baseline="30000" dirty="0">
                <a:solidFill>
                  <a:schemeClr val="bg1"/>
                </a:solidFill>
                <a:latin typeface="Arial Narrow" panose="020B0606020202030204" pitchFamily="34" charset="0"/>
              </a:rPr>
              <a:t>Orinoco River Basin </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Report card</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2016</a:t>
            </a:r>
            <a:endParaRPr lang="en-US" sz="5400" baseline="30000" dirty="0">
              <a:solidFill>
                <a:schemeClr val="bg1"/>
              </a:solidFill>
              <a:latin typeface="Arial Narrow" panose="020B0606020202030204" pitchFamily="34" charset="0"/>
            </a:endParaRPr>
          </a:p>
        </p:txBody>
      </p:sp>
      <p:pic>
        <p:nvPicPr>
          <p:cNvPr id="9" name="Picture 5" descr="IMG_6119.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82845" y="1878844"/>
            <a:ext cx="3725582" cy="2362989"/>
          </a:xfrm>
          <a:prstGeom prst="rect">
            <a:avLst/>
          </a:prstGeom>
        </p:spPr>
      </p:pic>
      <p:pic>
        <p:nvPicPr>
          <p:cNvPr id="10" name="Pictur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0458" y="3677244"/>
            <a:ext cx="4482667" cy="1773811"/>
          </a:xfrm>
          <a:prstGeom prst="rect">
            <a:avLst/>
          </a:prstGeom>
        </p:spPr>
      </p:pic>
      <p:grpSp>
        <p:nvGrpSpPr>
          <p:cNvPr id="11" name="Group 6"/>
          <p:cNvGrpSpPr/>
          <p:nvPr/>
        </p:nvGrpSpPr>
        <p:grpSpPr>
          <a:xfrm>
            <a:off x="990458" y="4988591"/>
            <a:ext cx="2203602" cy="1337114"/>
            <a:chOff x="1028700" y="3661127"/>
            <a:chExt cx="2693527" cy="1723890"/>
          </a:xfrm>
        </p:grpSpPr>
        <p:pic>
          <p:nvPicPr>
            <p:cNvPr id="13" name="Picture 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8700" y="4168422"/>
              <a:ext cx="2693527" cy="1216595"/>
            </a:xfrm>
            <a:prstGeom prst="rect">
              <a:avLst/>
            </a:prstGeom>
          </p:spPr>
        </p:pic>
        <p:pic>
          <p:nvPicPr>
            <p:cNvPr id="15" name="Picture 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8701" y="3661127"/>
              <a:ext cx="2693526" cy="815622"/>
            </a:xfrm>
            <a:prstGeom prst="rect">
              <a:avLst/>
            </a:prstGeom>
          </p:spPr>
        </p:pic>
      </p:grpSp>
      <p:pic>
        <p:nvPicPr>
          <p:cNvPr id="17" name="Picture 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57263" y="1839886"/>
            <a:ext cx="3815441" cy="1712762"/>
          </a:xfrm>
          <a:prstGeom prst="rect">
            <a:avLst/>
          </a:prstGeom>
        </p:spPr>
      </p:pic>
      <p:pic>
        <p:nvPicPr>
          <p:cNvPr id="19" name="Picture 10"/>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323090" y="4427290"/>
            <a:ext cx="2792234" cy="1898415"/>
          </a:xfrm>
          <a:prstGeom prst="rect">
            <a:avLst/>
          </a:prstGeom>
        </p:spPr>
      </p:pic>
      <p:sp>
        <p:nvSpPr>
          <p:cNvPr id="20" name="Title 2"/>
          <p:cNvSpPr txBox="1">
            <a:spLocks/>
          </p:cNvSpPr>
          <p:nvPr/>
        </p:nvSpPr>
        <p:spPr>
          <a:xfrm>
            <a:off x="367022" y="1138969"/>
            <a:ext cx="8248313" cy="6305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t>July 6 Launch</a:t>
            </a:r>
            <a:endParaRPr lang="en-US" sz="2800" b="1" dirty="0"/>
          </a:p>
        </p:txBody>
      </p:sp>
    </p:spTree>
    <p:extLst>
      <p:ext uri="{BB962C8B-B14F-4D97-AF65-F5344CB8AC3E}">
        <p14:creationId xmlns:p14="http://schemas.microsoft.com/office/powerpoint/2010/main" val="408554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5902008" y="1202937"/>
            <a:ext cx="3133408" cy="1442357"/>
          </a:xfrm>
        </p:spPr>
        <p:txBody>
          <a:bodyPr>
            <a:noAutofit/>
          </a:bodyPr>
          <a:lstStyle/>
          <a:p>
            <a:r>
              <a:rPr lang="en-US" sz="3600" baseline="30000" dirty="0">
                <a:solidFill>
                  <a:schemeClr val="bg1"/>
                </a:solidFill>
                <a:latin typeface="Arial Narrow" panose="020B0606020202030204" pitchFamily="34" charset="0"/>
              </a:rPr>
              <a:t>Orinoco River Basin </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Report card</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2016</a:t>
            </a:r>
            <a:endParaRPr lang="en-US" sz="5400" baseline="30000" dirty="0">
              <a:solidFill>
                <a:schemeClr val="bg1"/>
              </a:solidFill>
              <a:latin typeface="Arial Narrow" panose="020B0606020202030204" pitchFamily="34" charset="0"/>
            </a:endParaRPr>
          </a:p>
        </p:txBody>
      </p:sp>
      <p:sp>
        <p:nvSpPr>
          <p:cNvPr id="9" name="TextBox 10"/>
          <p:cNvSpPr txBox="1"/>
          <p:nvPr/>
        </p:nvSpPr>
        <p:spPr>
          <a:xfrm flipH="1">
            <a:off x="2607398" y="1205524"/>
            <a:ext cx="3767561" cy="461665"/>
          </a:xfrm>
          <a:prstGeom prst="rect">
            <a:avLst/>
          </a:prstGeom>
          <a:noFill/>
        </p:spPr>
        <p:txBody>
          <a:bodyPr wrap="square" rtlCol="0">
            <a:spAutoFit/>
          </a:bodyPr>
          <a:lstStyle/>
          <a:p>
            <a:r>
              <a:rPr lang="en-US" sz="2400" dirty="0">
                <a:latin typeface="Arial Narrow" panose="020B0606020202030204" pitchFamily="34" charset="0"/>
              </a:rPr>
              <a:t>Findings and recommendations</a:t>
            </a:r>
          </a:p>
        </p:txBody>
      </p:sp>
      <p:sp>
        <p:nvSpPr>
          <p:cNvPr id="10" name="Rectangle 1"/>
          <p:cNvSpPr/>
          <p:nvPr/>
        </p:nvSpPr>
        <p:spPr>
          <a:xfrm>
            <a:off x="310998" y="1893974"/>
            <a:ext cx="8724418" cy="4293483"/>
          </a:xfrm>
          <a:prstGeom prst="rect">
            <a:avLst/>
          </a:prstGeom>
        </p:spPr>
        <p:txBody>
          <a:bodyPr wrap="square">
            <a:spAutoFit/>
          </a:bodyPr>
          <a:lstStyle/>
          <a:p>
            <a:pPr marL="128588" indent="-128588">
              <a:buFont typeface="Arial" charset="0"/>
              <a:buChar char="•"/>
            </a:pPr>
            <a:r>
              <a:rPr lang="en-US" sz="1950" dirty="0">
                <a:solidFill>
                  <a:srgbClr val="000000"/>
                </a:solidFill>
                <a:latin typeface="Arial Narrow" panose="020B0606020202030204" pitchFamily="34" charset="0"/>
              </a:rPr>
              <a:t>Land use change, loss of natural cover and ecosystem transformation are the major threats to the basin</a:t>
            </a:r>
          </a:p>
          <a:p>
            <a:pPr marL="128588" indent="-128588">
              <a:buFont typeface="Arial" charset="0"/>
              <a:buChar char="•"/>
            </a:pPr>
            <a:endParaRPr lang="en-US" sz="1950" dirty="0">
              <a:solidFill>
                <a:srgbClr val="000000"/>
              </a:solidFill>
              <a:latin typeface="Arial Narrow" panose="020B0606020202030204" pitchFamily="34" charset="0"/>
            </a:endParaRPr>
          </a:p>
          <a:p>
            <a:pPr marL="128588" indent="-128588">
              <a:buFont typeface="Arial" charset="0"/>
              <a:buChar char="•"/>
            </a:pPr>
            <a:r>
              <a:rPr lang="en-US" sz="1950" dirty="0">
                <a:solidFill>
                  <a:srgbClr val="000000"/>
                </a:solidFill>
                <a:latin typeface="Arial Narrow" panose="020B0606020202030204" pitchFamily="34" charset="0"/>
              </a:rPr>
              <a:t>Lack of updated and accurate information for some indicators is the weakness of the monitoring system.</a:t>
            </a:r>
          </a:p>
          <a:p>
            <a:pPr marL="128588" indent="-128588">
              <a:buFont typeface="Arial" charset="0"/>
              <a:buChar char="•"/>
            </a:pPr>
            <a:endParaRPr lang="en-US" sz="1950" dirty="0">
              <a:solidFill>
                <a:srgbClr val="000000"/>
              </a:solidFill>
              <a:latin typeface="Arial Narrow" panose="020B0606020202030204" pitchFamily="34" charset="0"/>
            </a:endParaRPr>
          </a:p>
          <a:p>
            <a:pPr marL="128588" indent="-128588">
              <a:buFont typeface="Arial" charset="0"/>
              <a:buChar char="•"/>
            </a:pPr>
            <a:r>
              <a:rPr lang="en-US" sz="1950" dirty="0">
                <a:solidFill>
                  <a:srgbClr val="000000"/>
                </a:solidFill>
                <a:latin typeface="Arial Narrow" panose="020B0606020202030204" pitchFamily="34" charset="0"/>
              </a:rPr>
              <a:t>Changes in fire regimes in some sub-basins indicate that more intensive land use in combination with climate variability, will increase vulnerability and risks of climate change</a:t>
            </a:r>
          </a:p>
          <a:p>
            <a:pPr marL="128588" indent="-128588">
              <a:buFont typeface="Arial" charset="0"/>
              <a:buChar char="•"/>
            </a:pPr>
            <a:endParaRPr lang="en-US" sz="1950" dirty="0">
              <a:solidFill>
                <a:srgbClr val="000000"/>
              </a:solidFill>
              <a:latin typeface="Arial Narrow" panose="020B0606020202030204" pitchFamily="34" charset="0"/>
            </a:endParaRPr>
          </a:p>
          <a:p>
            <a:pPr marL="128588" indent="-128588">
              <a:buFont typeface="Arial" charset="0"/>
              <a:buChar char="•"/>
            </a:pPr>
            <a:r>
              <a:rPr lang="en-US" sz="1950" dirty="0">
                <a:solidFill>
                  <a:srgbClr val="000000"/>
                </a:solidFill>
                <a:latin typeface="Arial Narrow" panose="020B0606020202030204" pitchFamily="34" charset="0"/>
              </a:rPr>
              <a:t>The Orinoco report card is a great opportunity to inform the local management with contributions to global goals.</a:t>
            </a:r>
          </a:p>
          <a:p>
            <a:pPr marL="128588" indent="-128588">
              <a:buFont typeface="Arial" charset="0"/>
              <a:buChar char="•"/>
            </a:pPr>
            <a:endParaRPr lang="en-US" sz="1950" dirty="0">
              <a:solidFill>
                <a:srgbClr val="000000"/>
              </a:solidFill>
              <a:latin typeface="Arial Narrow" panose="020B0606020202030204" pitchFamily="34" charset="0"/>
            </a:endParaRPr>
          </a:p>
          <a:p>
            <a:pPr marL="128588" indent="-128588">
              <a:buFont typeface="Arial" charset="0"/>
              <a:buChar char="•"/>
            </a:pPr>
            <a:r>
              <a:rPr lang="en-US" sz="1950" dirty="0">
                <a:solidFill>
                  <a:srgbClr val="000000"/>
                </a:solidFill>
                <a:latin typeface="Arial Narrow" panose="020B0606020202030204" pitchFamily="34" charset="0"/>
              </a:rPr>
              <a:t> Adequate spaces for nature conservation to avoid wetlands and savannahs degradations, is needed.</a:t>
            </a:r>
          </a:p>
        </p:txBody>
      </p:sp>
      <p:cxnSp>
        <p:nvCxnSpPr>
          <p:cNvPr id="11" name="Conector recto 10"/>
          <p:cNvCxnSpPr/>
          <p:nvPr/>
        </p:nvCxnSpPr>
        <p:spPr>
          <a:xfrm flipV="1">
            <a:off x="216253" y="1645065"/>
            <a:ext cx="8694175" cy="221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587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5902008" y="1202937"/>
            <a:ext cx="3133408" cy="1442357"/>
          </a:xfrm>
        </p:spPr>
        <p:txBody>
          <a:bodyPr>
            <a:noAutofit/>
          </a:bodyPr>
          <a:lstStyle/>
          <a:p>
            <a:r>
              <a:rPr lang="en-US" sz="3600" baseline="30000" dirty="0">
                <a:solidFill>
                  <a:schemeClr val="bg1"/>
                </a:solidFill>
                <a:latin typeface="Arial Narrow" panose="020B0606020202030204" pitchFamily="34" charset="0"/>
              </a:rPr>
              <a:t>Orinoco River Basin </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Report card</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2016</a:t>
            </a:r>
            <a:endParaRPr lang="en-US" sz="5400" baseline="30000" dirty="0">
              <a:solidFill>
                <a:schemeClr val="bg1"/>
              </a:solidFill>
              <a:latin typeface="Arial Narrow" panose="020B0606020202030204" pitchFamily="34" charset="0"/>
            </a:endParaRPr>
          </a:p>
        </p:txBody>
      </p:sp>
      <p:sp>
        <p:nvSpPr>
          <p:cNvPr id="9" name="TextBox 10"/>
          <p:cNvSpPr txBox="1"/>
          <p:nvPr/>
        </p:nvSpPr>
        <p:spPr>
          <a:xfrm flipH="1">
            <a:off x="2770339" y="1205524"/>
            <a:ext cx="3767561" cy="461665"/>
          </a:xfrm>
          <a:prstGeom prst="rect">
            <a:avLst/>
          </a:prstGeom>
          <a:noFill/>
        </p:spPr>
        <p:txBody>
          <a:bodyPr wrap="square" rtlCol="0">
            <a:spAutoFit/>
          </a:bodyPr>
          <a:lstStyle/>
          <a:p>
            <a:pPr algn="ctr"/>
            <a:r>
              <a:rPr lang="en-US" sz="2400" dirty="0" smtClean="0">
                <a:latin typeface="Arial Narrow" panose="020B0606020202030204" pitchFamily="34" charset="0"/>
              </a:rPr>
              <a:t>Next steps</a:t>
            </a:r>
            <a:endParaRPr lang="en-US" sz="2400" dirty="0">
              <a:latin typeface="Arial Narrow" panose="020B0606020202030204" pitchFamily="34" charset="0"/>
            </a:endParaRPr>
          </a:p>
        </p:txBody>
      </p:sp>
      <p:sp>
        <p:nvSpPr>
          <p:cNvPr id="10" name="Rectangle 1"/>
          <p:cNvSpPr/>
          <p:nvPr/>
        </p:nvSpPr>
        <p:spPr>
          <a:xfrm>
            <a:off x="280860" y="2462612"/>
            <a:ext cx="8424227" cy="3170099"/>
          </a:xfrm>
          <a:prstGeom prst="rect">
            <a:avLst/>
          </a:prstGeom>
        </p:spPr>
        <p:txBody>
          <a:bodyPr wrap="square">
            <a:spAutoFit/>
          </a:bodyPr>
          <a:lstStyle/>
          <a:p>
            <a:pPr marL="342900" indent="-342900">
              <a:buFont typeface="Arial" panose="020B0604020202020204" pitchFamily="34" charset="0"/>
              <a:buChar char="•"/>
            </a:pPr>
            <a:r>
              <a:rPr lang="en-US" sz="2000" dirty="0">
                <a:latin typeface="Arial Narrow" panose="020B0606020202030204" pitchFamily="34" charset="0"/>
              </a:rPr>
              <a:t>Discuss results and recommendations in the region.</a:t>
            </a: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Articulation between the report card and other initiatives: GEF, </a:t>
            </a:r>
            <a:r>
              <a:rPr lang="en-US" sz="2000" dirty="0" err="1">
                <a:latin typeface="Arial Narrow" panose="020B0606020202030204" pitchFamily="34" charset="0"/>
              </a:rPr>
              <a:t>Biocarbon</a:t>
            </a:r>
            <a:r>
              <a:rPr lang="en-US" sz="2000" dirty="0">
                <a:latin typeface="Arial Narrow" panose="020B0606020202030204" pitchFamily="34" charset="0"/>
              </a:rPr>
              <a:t> fund, Orinoco strategic plan, Climate change plan.</a:t>
            </a: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Support the conformation of the </a:t>
            </a:r>
            <a:r>
              <a:rPr lang="en-US" sz="2000" dirty="0" err="1">
                <a:latin typeface="Arial Narrow" panose="020B0606020202030204" pitchFamily="34" charset="0"/>
              </a:rPr>
              <a:t>Macrobasin</a:t>
            </a:r>
            <a:r>
              <a:rPr lang="en-US" sz="2000" dirty="0">
                <a:latin typeface="Arial Narrow" panose="020B0606020202030204" pitchFamily="34" charset="0"/>
              </a:rPr>
              <a:t> regional environmental council.</a:t>
            </a: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smtClean="0">
                <a:latin typeface="Arial Narrow" panose="020B0606020202030204" pitchFamily="34" charset="0"/>
              </a:rPr>
              <a:t>Provide information in terms of the SDG accomplishment at regional scale </a:t>
            </a:r>
          </a:p>
          <a:p>
            <a:pPr marL="342900" indent="-342900">
              <a:buFont typeface="Arial" panose="020B0604020202020204" pitchFamily="34" charset="0"/>
              <a:buChar char="•"/>
            </a:pPr>
            <a:endParaRPr lang="en-US" sz="2000" dirty="0" smtClean="0">
              <a:latin typeface="Arial Narrow" panose="020B0606020202030204" pitchFamily="34" charset="0"/>
            </a:endParaRPr>
          </a:p>
          <a:p>
            <a:pPr marL="342900" indent="-342900">
              <a:buFont typeface="Arial" panose="020B0604020202020204" pitchFamily="34" charset="0"/>
              <a:buChar char="•"/>
            </a:pPr>
            <a:r>
              <a:rPr lang="en-US" sz="2000" dirty="0" smtClean="0">
                <a:latin typeface="Arial Narrow" panose="020B0606020202030204" pitchFamily="34" charset="0"/>
              </a:rPr>
              <a:t>To </a:t>
            </a:r>
            <a:r>
              <a:rPr lang="en-US" sz="2000" dirty="0">
                <a:latin typeface="Arial Narrow" panose="020B0606020202030204" pitchFamily="34" charset="0"/>
              </a:rPr>
              <a:t>call the second report card version with stakeholders.</a:t>
            </a:r>
          </a:p>
        </p:txBody>
      </p:sp>
      <p:cxnSp>
        <p:nvCxnSpPr>
          <p:cNvPr id="11" name="Conector recto 10"/>
          <p:cNvCxnSpPr/>
          <p:nvPr/>
        </p:nvCxnSpPr>
        <p:spPr>
          <a:xfrm flipV="1">
            <a:off x="216253" y="1645065"/>
            <a:ext cx="8694175" cy="221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64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p:txBody>
          <a:bodyPr>
            <a:noAutofit/>
          </a:bodyPr>
          <a:lstStyle/>
          <a:p>
            <a:pPr algn="ctr"/>
            <a:r>
              <a:rPr lang="en-US" sz="6600" b="1" baseline="30000" dirty="0" smtClean="0">
                <a:solidFill>
                  <a:schemeClr val="tx1">
                    <a:lumMod val="65000"/>
                    <a:lumOff val="35000"/>
                  </a:schemeClr>
                </a:solidFill>
                <a:latin typeface="Arial Narrow" panose="020B0606020202030204" pitchFamily="34" charset="0"/>
              </a:rPr>
              <a:t>THANKS</a:t>
            </a:r>
            <a:endParaRPr lang="en-US" sz="9600" b="1" baseline="30000" dirty="0">
              <a:solidFill>
                <a:schemeClr val="tx1">
                  <a:lumMod val="65000"/>
                  <a:lumOff val="35000"/>
                </a:schemeClr>
              </a:solidFill>
              <a:latin typeface="Arial Narrow" panose="020B0606020202030204" pitchFamily="34" charset="0"/>
            </a:endParaRPr>
          </a:p>
        </p:txBody>
      </p:sp>
      <p:sp>
        <p:nvSpPr>
          <p:cNvPr id="2" name="Marcador de texto 1"/>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78398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5902008" y="1202937"/>
            <a:ext cx="3133408" cy="1442357"/>
          </a:xfrm>
        </p:spPr>
        <p:txBody>
          <a:bodyPr>
            <a:noAutofit/>
          </a:bodyPr>
          <a:lstStyle/>
          <a:p>
            <a:r>
              <a:rPr lang="en-US" sz="3600" baseline="30000" dirty="0">
                <a:solidFill>
                  <a:schemeClr val="bg1"/>
                </a:solidFill>
                <a:latin typeface="Arial Narrow" panose="020B0606020202030204" pitchFamily="34" charset="0"/>
              </a:rPr>
              <a:t>Orinoco River Basin </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Report card</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2016</a:t>
            </a:r>
            <a:endParaRPr lang="en-US" sz="5400" baseline="30000" dirty="0">
              <a:solidFill>
                <a:schemeClr val="bg1"/>
              </a:solidFill>
              <a:latin typeface="Arial Narrow" panose="020B0606020202030204" pitchFamily="34" charset="0"/>
            </a:endParaRPr>
          </a:p>
        </p:txBody>
      </p:sp>
      <p:grpSp>
        <p:nvGrpSpPr>
          <p:cNvPr id="9" name="Group 21"/>
          <p:cNvGrpSpPr/>
          <p:nvPr/>
        </p:nvGrpSpPr>
        <p:grpSpPr>
          <a:xfrm rot="20802084">
            <a:off x="4013220" y="2407020"/>
            <a:ext cx="1423001" cy="3077679"/>
            <a:chOff x="391223" y="721564"/>
            <a:chExt cx="2681846" cy="5866428"/>
          </a:xfrm>
        </p:grpSpPr>
        <p:pic>
          <p:nvPicPr>
            <p:cNvPr id="10"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9523" y="721564"/>
              <a:ext cx="2123768" cy="2743200"/>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Picture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171175">
              <a:off x="949300" y="1415650"/>
              <a:ext cx="2123769" cy="2743200"/>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3" name="Picture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58946">
              <a:off x="391223" y="2341082"/>
              <a:ext cx="2120490" cy="2743200"/>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5" name="Picture 2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0538" y="3125211"/>
              <a:ext cx="2121741" cy="2743200"/>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7" name="Picture 2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986880">
              <a:off x="888923" y="3844792"/>
              <a:ext cx="2120031" cy="2743200"/>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pic>
        <p:nvPicPr>
          <p:cNvPr id="19" name="Picture 10"/>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720131">
            <a:off x="5928128" y="2299448"/>
            <a:ext cx="3081166" cy="3092904"/>
          </a:xfrm>
          <a:prstGeom prst="rect">
            <a:avLst/>
          </a:prstGeom>
          <a:ln>
            <a:noFill/>
          </a:ln>
          <a:effectLst>
            <a:softEdge rad="112500"/>
          </a:effectLst>
        </p:spPr>
      </p:pic>
      <p:sp>
        <p:nvSpPr>
          <p:cNvPr id="20" name="Title 3"/>
          <p:cNvSpPr txBox="1">
            <a:spLocks/>
          </p:cNvSpPr>
          <p:nvPr/>
        </p:nvSpPr>
        <p:spPr>
          <a:xfrm>
            <a:off x="519353" y="1201082"/>
            <a:ext cx="8248313" cy="7016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chemeClr val="tx1">
                    <a:lumMod val="65000"/>
                    <a:lumOff val="35000"/>
                  </a:schemeClr>
                </a:solidFill>
              </a:rPr>
              <a:t>What is a Basin Health Report Card?</a:t>
            </a:r>
            <a:endParaRPr lang="en-US" sz="3200" b="1" dirty="0">
              <a:solidFill>
                <a:schemeClr val="tx1">
                  <a:lumMod val="65000"/>
                  <a:lumOff val="35000"/>
                </a:schemeClr>
              </a:solidFill>
            </a:endParaRPr>
          </a:p>
        </p:txBody>
      </p:sp>
      <p:sp>
        <p:nvSpPr>
          <p:cNvPr id="2" name="Rectángulo 1"/>
          <p:cNvSpPr/>
          <p:nvPr/>
        </p:nvSpPr>
        <p:spPr>
          <a:xfrm>
            <a:off x="162219" y="3764089"/>
            <a:ext cx="3002211" cy="1892826"/>
          </a:xfrm>
          <a:prstGeom prst="rect">
            <a:avLst/>
          </a:prstGeom>
        </p:spPr>
        <p:txBody>
          <a:bodyPr wrap="square">
            <a:spAutoFit/>
          </a:bodyPr>
          <a:lstStyle/>
          <a:p>
            <a:pPr marL="342900" indent="-342900">
              <a:spcAft>
                <a:spcPts val="300"/>
              </a:spcAft>
              <a:buFont typeface="Arial"/>
              <a:buChar char="•"/>
            </a:pPr>
            <a:r>
              <a:rPr lang="en-US" sz="1600" dirty="0">
                <a:solidFill>
                  <a:srgbClr val="585B67"/>
                </a:solidFill>
                <a:latin typeface="Frutiger LT Std 45 Light" panose="020B0402020204020204" pitchFamily="34" charset="0"/>
              </a:rPr>
              <a:t>IAN was created in 2002 to address integration and application</a:t>
            </a:r>
          </a:p>
          <a:p>
            <a:pPr marL="342900" indent="-342900">
              <a:spcAft>
                <a:spcPts val="300"/>
              </a:spcAft>
              <a:buFont typeface="Arial"/>
              <a:buChar char="•"/>
            </a:pPr>
            <a:endParaRPr lang="en-US" sz="1600" dirty="0">
              <a:solidFill>
                <a:srgbClr val="585B67"/>
              </a:solidFill>
              <a:latin typeface="Frutiger LT Std 45 Light" panose="020B0402020204020204" pitchFamily="34" charset="0"/>
            </a:endParaRPr>
          </a:p>
          <a:p>
            <a:pPr marL="342900" indent="-342900">
              <a:spcAft>
                <a:spcPts val="300"/>
              </a:spcAft>
              <a:buFont typeface="Arial"/>
              <a:buChar char="•"/>
            </a:pPr>
            <a:r>
              <a:rPr lang="en-US" sz="1600" dirty="0">
                <a:solidFill>
                  <a:srgbClr val="585B67"/>
                </a:solidFill>
                <a:latin typeface="Frutiger LT Std 45 Light" panose="020B0402020204020204" pitchFamily="34" charset="0"/>
              </a:rPr>
              <a:t>Now has more than a decade of experience developing report cards</a:t>
            </a:r>
            <a:endParaRPr lang="en-US" sz="1600" dirty="0">
              <a:solidFill>
                <a:srgbClr val="585B67"/>
              </a:solidFill>
              <a:latin typeface="Frutiger LT Std 45 Light" panose="020B0402020204020204" pitchFamily="34" charset="0"/>
            </a:endParaRPr>
          </a:p>
        </p:txBody>
      </p:sp>
      <p:sp>
        <p:nvSpPr>
          <p:cNvPr id="23" name="Title 2"/>
          <p:cNvSpPr txBox="1">
            <a:spLocks/>
          </p:cNvSpPr>
          <p:nvPr/>
        </p:nvSpPr>
        <p:spPr>
          <a:xfrm>
            <a:off x="-14321" y="2507721"/>
            <a:ext cx="3225002" cy="8891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27298"/>
                </a:solidFill>
                <a:latin typeface="+mj-lt"/>
                <a:ea typeface="+mj-ea"/>
                <a:cs typeface="+mj-cs"/>
              </a:defRPr>
            </a:lvl1pPr>
          </a:lstStyle>
          <a:p>
            <a:r>
              <a:rPr lang="en-US" sz="1400" dirty="0" smtClean="0">
                <a:latin typeface="Baron Neue Black"/>
                <a:cs typeface="Baron Neue Black"/>
              </a:rPr>
              <a:t>University of Maryland Center for Environmental Science </a:t>
            </a:r>
          </a:p>
          <a:p>
            <a:r>
              <a:rPr lang="en-US" sz="1200" b="0" dirty="0" smtClean="0">
                <a:latin typeface="Baron Neue Black"/>
                <a:cs typeface="Baron Neue Black"/>
              </a:rPr>
              <a:t>Integration &amp; Application Network</a:t>
            </a:r>
            <a:endParaRPr lang="en-US" sz="1200" b="0" dirty="0">
              <a:latin typeface="Baron Neue Black"/>
              <a:cs typeface="Baron Neue Black"/>
            </a:endParaRPr>
          </a:p>
        </p:txBody>
      </p:sp>
    </p:spTree>
    <p:extLst>
      <p:ext uri="{BB962C8B-B14F-4D97-AF65-F5344CB8AC3E}">
        <p14:creationId xmlns:p14="http://schemas.microsoft.com/office/powerpoint/2010/main" val="46356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5902008" y="1202937"/>
            <a:ext cx="3133408" cy="1442357"/>
          </a:xfrm>
        </p:spPr>
        <p:txBody>
          <a:bodyPr>
            <a:noAutofit/>
          </a:bodyPr>
          <a:lstStyle/>
          <a:p>
            <a:r>
              <a:rPr lang="en-US" sz="3600" baseline="30000" dirty="0">
                <a:solidFill>
                  <a:schemeClr val="bg1"/>
                </a:solidFill>
                <a:latin typeface="Arial Narrow" panose="020B0606020202030204" pitchFamily="34" charset="0"/>
              </a:rPr>
              <a:t>Orinoco River Basin </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Report card</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2016</a:t>
            </a:r>
            <a:endParaRPr lang="en-US" sz="5400" baseline="30000" dirty="0">
              <a:solidFill>
                <a:schemeClr val="bg1"/>
              </a:solidFill>
              <a:latin typeface="Arial Narrow" panose="020B0606020202030204" pitchFamily="34" charset="0"/>
            </a:endParaRPr>
          </a:p>
        </p:txBody>
      </p:sp>
      <p:sp>
        <p:nvSpPr>
          <p:cNvPr id="9" name="Title 2"/>
          <p:cNvSpPr txBox="1">
            <a:spLocks/>
          </p:cNvSpPr>
          <p:nvPr/>
        </p:nvSpPr>
        <p:spPr>
          <a:xfrm>
            <a:off x="938734" y="1247502"/>
            <a:ext cx="7104888" cy="7205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t>Report Cards: </a:t>
            </a:r>
            <a:br>
              <a:rPr lang="en-US" sz="2400" b="1" dirty="0" smtClean="0"/>
            </a:br>
            <a:r>
              <a:rPr lang="en-US" sz="2400" b="1" dirty="0" smtClean="0"/>
              <a:t>5 Steps to Report Card Creation</a:t>
            </a:r>
            <a:endParaRPr lang="en-US" sz="2400" b="1" dirty="0"/>
          </a:p>
        </p:txBody>
      </p:sp>
      <p:pic>
        <p:nvPicPr>
          <p:cNvPr id="10" name="Picture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278941" y="2028008"/>
            <a:ext cx="4424475" cy="4550921"/>
          </a:xfrm>
          <a:prstGeom prst="rect">
            <a:avLst/>
          </a:prstGeom>
        </p:spPr>
      </p:pic>
    </p:spTree>
    <p:extLst>
      <p:ext uri="{BB962C8B-B14F-4D97-AF65-F5344CB8AC3E}">
        <p14:creationId xmlns:p14="http://schemas.microsoft.com/office/powerpoint/2010/main" val="227299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5902008" y="1202937"/>
            <a:ext cx="3133408" cy="1442357"/>
          </a:xfrm>
        </p:spPr>
        <p:txBody>
          <a:bodyPr>
            <a:noAutofit/>
          </a:bodyPr>
          <a:lstStyle/>
          <a:p>
            <a:r>
              <a:rPr lang="en-US" sz="3600" baseline="30000" dirty="0">
                <a:solidFill>
                  <a:schemeClr val="bg1"/>
                </a:solidFill>
                <a:latin typeface="Arial Narrow" panose="020B0606020202030204" pitchFamily="34" charset="0"/>
              </a:rPr>
              <a:t>Orinoco River Basin </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Report card</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2016</a:t>
            </a:r>
            <a:endParaRPr lang="en-US" sz="5400" baseline="30000" dirty="0">
              <a:solidFill>
                <a:schemeClr val="bg1"/>
              </a:solidFill>
              <a:latin typeface="Arial Narrow" panose="020B0606020202030204" pitchFamily="34" charset="0"/>
            </a:endParaRPr>
          </a:p>
        </p:txBody>
      </p:sp>
      <p:sp>
        <p:nvSpPr>
          <p:cNvPr id="15" name="Title 1"/>
          <p:cNvSpPr txBox="1">
            <a:spLocks/>
          </p:cNvSpPr>
          <p:nvPr/>
        </p:nvSpPr>
        <p:spPr>
          <a:xfrm>
            <a:off x="2894154" y="1081889"/>
            <a:ext cx="3194050" cy="6032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smtClean="0"/>
              <a:t>Orinoco River Basin</a:t>
            </a:r>
            <a:endParaRPr lang="en-US" sz="3000" dirty="0"/>
          </a:p>
        </p:txBody>
      </p:sp>
      <p:sp>
        <p:nvSpPr>
          <p:cNvPr id="17" name="Rectangle 3"/>
          <p:cNvSpPr/>
          <p:nvPr/>
        </p:nvSpPr>
        <p:spPr>
          <a:xfrm>
            <a:off x="192635" y="1924115"/>
            <a:ext cx="3807866" cy="4278094"/>
          </a:xfrm>
          <a:prstGeom prst="rect">
            <a:avLst/>
          </a:prstGeom>
        </p:spPr>
        <p:txBody>
          <a:bodyPr wrap="square">
            <a:spAutoFit/>
          </a:bodyPr>
          <a:lstStyle/>
          <a:p>
            <a:r>
              <a:rPr lang="en-US" sz="1600" dirty="0" smtClean="0">
                <a:solidFill>
                  <a:srgbClr val="1A1A1A"/>
                </a:solidFill>
                <a:latin typeface=""/>
              </a:rPr>
              <a:t>Considered </a:t>
            </a:r>
            <a:r>
              <a:rPr lang="en-US" sz="1600" dirty="0">
                <a:solidFill>
                  <a:srgbClr val="1A1A1A"/>
                </a:solidFill>
                <a:latin typeface=""/>
              </a:rPr>
              <a:t>to be the third most important river</a:t>
            </a:r>
          </a:p>
          <a:p>
            <a:r>
              <a:rPr lang="en-US" sz="1600" dirty="0">
                <a:solidFill>
                  <a:srgbClr val="1A1A1A"/>
                </a:solidFill>
                <a:latin typeface=""/>
              </a:rPr>
              <a:t>system on the planet </a:t>
            </a:r>
          </a:p>
          <a:p>
            <a:endParaRPr lang="en-US" sz="1600" dirty="0">
              <a:solidFill>
                <a:srgbClr val="1A1A1A"/>
              </a:solidFill>
              <a:latin typeface=""/>
            </a:endParaRPr>
          </a:p>
          <a:p>
            <a:r>
              <a:rPr lang="en-US" sz="1600" dirty="0">
                <a:solidFill>
                  <a:srgbClr val="1A1A1A"/>
                </a:solidFill>
                <a:latin typeface=""/>
              </a:rPr>
              <a:t>Contains diverse array of wetlands, savannas, grasslands and forests with very high </a:t>
            </a:r>
            <a:r>
              <a:rPr lang="en-US" sz="1600" dirty="0" smtClean="0">
                <a:solidFill>
                  <a:srgbClr val="1A1A1A"/>
                </a:solidFill>
                <a:latin typeface=""/>
              </a:rPr>
              <a:t>biodiversity</a:t>
            </a:r>
          </a:p>
          <a:p>
            <a:endParaRPr lang="en-US" sz="1600" dirty="0">
              <a:solidFill>
                <a:srgbClr val="1A1A1A"/>
              </a:solidFill>
              <a:latin typeface=""/>
            </a:endParaRPr>
          </a:p>
          <a:p>
            <a:r>
              <a:rPr lang="en-US" sz="1600" dirty="0">
                <a:solidFill>
                  <a:srgbClr val="1A1A1A"/>
                </a:solidFill>
                <a:latin typeface=""/>
              </a:rPr>
              <a:t>Colombian Orinoco region is experiencing rapid growth of agribusiness, livestock, and oil and gas activities</a:t>
            </a:r>
          </a:p>
          <a:p>
            <a:endParaRPr lang="en-US" sz="1600" dirty="0">
              <a:solidFill>
                <a:srgbClr val="1A1A1A"/>
              </a:solidFill>
              <a:latin typeface=""/>
            </a:endParaRPr>
          </a:p>
          <a:p>
            <a:r>
              <a:rPr lang="en-US" sz="1600" dirty="0">
                <a:solidFill>
                  <a:srgbClr val="1A1A1A"/>
                </a:solidFill>
                <a:latin typeface=""/>
              </a:rPr>
              <a:t>Increased demand for water and other ecosystem services likely to surpass natural supplies in the near future if not managed appropriately.</a:t>
            </a:r>
          </a:p>
        </p:txBody>
      </p:sp>
      <p:pic>
        <p:nvPicPr>
          <p:cNvPr id="19"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6478" y="1820264"/>
            <a:ext cx="5218938" cy="3300984"/>
          </a:xfrm>
          <a:prstGeom prst="rect">
            <a:avLst/>
          </a:prstGeom>
        </p:spPr>
      </p:pic>
      <p:sp>
        <p:nvSpPr>
          <p:cNvPr id="2" name="Rectángulo 1"/>
          <p:cNvSpPr/>
          <p:nvPr/>
        </p:nvSpPr>
        <p:spPr>
          <a:xfrm>
            <a:off x="5491808" y="4892140"/>
            <a:ext cx="1475084" cy="369332"/>
          </a:xfrm>
          <a:prstGeom prst="rect">
            <a:avLst/>
          </a:prstGeom>
        </p:spPr>
        <p:txBody>
          <a:bodyPr wrap="none">
            <a:spAutoFit/>
          </a:bodyPr>
          <a:lstStyle/>
          <a:p>
            <a:r>
              <a:rPr lang="en-US" dirty="0">
                <a:solidFill>
                  <a:srgbClr val="1A1A1A"/>
                </a:solidFill>
                <a:latin typeface=""/>
              </a:rPr>
              <a:t>830,000 km</a:t>
            </a:r>
            <a:r>
              <a:rPr lang="en-US" baseline="30000" dirty="0">
                <a:solidFill>
                  <a:srgbClr val="1A1A1A"/>
                </a:solidFill>
                <a:latin typeface=""/>
              </a:rPr>
              <a:t>2</a:t>
            </a:r>
            <a:endParaRPr lang="en-US" dirty="0">
              <a:solidFill>
                <a:srgbClr val="1A1A1A"/>
              </a:solidFill>
              <a:latin typeface=""/>
            </a:endParaRPr>
          </a:p>
        </p:txBody>
      </p:sp>
    </p:spTree>
    <p:extLst>
      <p:ext uri="{BB962C8B-B14F-4D97-AF65-F5344CB8AC3E}">
        <p14:creationId xmlns:p14="http://schemas.microsoft.com/office/powerpoint/2010/main" val="104279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81313" y="2774960"/>
            <a:ext cx="2459736" cy="190195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5902008" y="1202937"/>
            <a:ext cx="3133408" cy="1442357"/>
          </a:xfrm>
        </p:spPr>
        <p:txBody>
          <a:bodyPr>
            <a:noAutofit/>
          </a:bodyPr>
          <a:lstStyle/>
          <a:p>
            <a:r>
              <a:rPr lang="en-US" sz="3600" baseline="30000" dirty="0">
                <a:solidFill>
                  <a:schemeClr val="bg1"/>
                </a:solidFill>
                <a:latin typeface="Arial Narrow" panose="020B0606020202030204" pitchFamily="34" charset="0"/>
              </a:rPr>
              <a:t>Orinoco River Basin </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Report card</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2016</a:t>
            </a:r>
            <a:endParaRPr lang="en-US" sz="5400" baseline="30000" dirty="0">
              <a:solidFill>
                <a:schemeClr val="bg1"/>
              </a:solidFill>
              <a:latin typeface="Arial Narrow" panose="020B0606020202030204" pitchFamily="34" charset="0"/>
            </a:endParaRPr>
          </a:p>
        </p:txBody>
      </p:sp>
      <p:pic>
        <p:nvPicPr>
          <p:cNvPr id="33" name="Picture 18"/>
          <p:cNvPicPr>
            <a:picLocks noChangeAspect="1"/>
          </p:cNvPicPr>
          <p:nvPr/>
        </p:nvPicPr>
        <p:blipFill rotWithShape="1">
          <a:blip r:embed="rId7" cstate="email">
            <a:extLst>
              <a:ext uri="{BEBA8EAE-BF5A-486C-A8C5-ECC9F3942E4B}">
                <a14:imgProps xmlns:a14="http://schemas.microsoft.com/office/drawing/2010/main">
                  <a14:imgLayer r:embed="rId8">
                    <a14:imgEffect>
                      <a14:saturation sat="69000"/>
                    </a14:imgEffect>
                    <a14:imgEffect>
                      <a14:brightnessContrast bright="33000" contrast="-10000"/>
                    </a14:imgEffect>
                  </a14:imgLayer>
                </a14:imgProps>
              </a:ext>
              <a:ext uri="{28A0092B-C50C-407E-A947-70E740481C1C}">
                <a14:useLocalDpi xmlns:a14="http://schemas.microsoft.com/office/drawing/2010/main"/>
              </a:ext>
            </a:extLst>
          </a:blip>
          <a:srcRect/>
          <a:stretch/>
        </p:blipFill>
        <p:spPr>
          <a:xfrm>
            <a:off x="294889" y="3622053"/>
            <a:ext cx="2057400" cy="712354"/>
          </a:xfrm>
          <a:prstGeom prst="rect">
            <a:avLst/>
          </a:prstGeom>
        </p:spPr>
      </p:pic>
      <p:pic>
        <p:nvPicPr>
          <p:cNvPr id="34" name="Picture 21"/>
          <p:cNvPicPr>
            <a:picLocks noChangeAspect="1"/>
          </p:cNvPicPr>
          <p:nvPr/>
        </p:nvPicPr>
        <p:blipFill rotWithShape="1">
          <a:blip r:embed="rId9" cstate="email">
            <a:extLst>
              <a:ext uri="{BEBA8EAE-BF5A-486C-A8C5-ECC9F3942E4B}">
                <a14:imgProps xmlns:a14="http://schemas.microsoft.com/office/drawing/2010/main">
                  <a14:imgLayer r:embed="rId10">
                    <a14:imgEffect>
                      <a14:colorTemperature colorTemp="9484"/>
                    </a14:imgEffect>
                    <a14:imgEffect>
                      <a14:saturation sat="139000"/>
                    </a14:imgEffect>
                    <a14:imgEffect>
                      <a14:brightnessContrast bright="28000"/>
                    </a14:imgEffect>
                  </a14:imgLayer>
                </a14:imgProps>
              </a:ext>
              <a:ext uri="{28A0092B-C50C-407E-A947-70E740481C1C}">
                <a14:useLocalDpi xmlns:a14="http://schemas.microsoft.com/office/drawing/2010/main"/>
              </a:ext>
            </a:extLst>
          </a:blip>
          <a:srcRect/>
          <a:stretch/>
        </p:blipFill>
        <p:spPr>
          <a:xfrm>
            <a:off x="294889" y="2839107"/>
            <a:ext cx="2057400" cy="752474"/>
          </a:xfrm>
          <a:prstGeom prst="rect">
            <a:avLst/>
          </a:prstGeom>
        </p:spPr>
      </p:pic>
      <p:pic>
        <p:nvPicPr>
          <p:cNvPr id="35" name="Picture 24"/>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94889" y="4364878"/>
            <a:ext cx="2057400" cy="720075"/>
          </a:xfrm>
          <a:prstGeom prst="rect">
            <a:avLst/>
          </a:prstGeom>
        </p:spPr>
      </p:pic>
      <p:pic>
        <p:nvPicPr>
          <p:cNvPr id="36" name="Picture 26"/>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94889" y="2015462"/>
            <a:ext cx="2057400" cy="793173"/>
          </a:xfrm>
          <a:prstGeom prst="rect">
            <a:avLst/>
          </a:prstGeom>
        </p:spPr>
      </p:pic>
      <p:pic>
        <p:nvPicPr>
          <p:cNvPr id="37" name="Picture 27"/>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94889" y="5115427"/>
            <a:ext cx="2057400" cy="920188"/>
          </a:xfrm>
          <a:prstGeom prst="rect">
            <a:avLst/>
          </a:prstGeom>
        </p:spPr>
      </p:pic>
      <p:pic>
        <p:nvPicPr>
          <p:cNvPr id="38" name="Picture 28"/>
          <p:cNvPicPr>
            <a:picLocks/>
          </p:cNvPicPr>
          <p:nvPr/>
        </p:nvPicPr>
        <p:blipFill rotWithShape="1">
          <a:blip r:embed="rId14" cstate="email">
            <a:extLst>
              <a:ext uri="{28A0092B-C50C-407E-A947-70E740481C1C}">
                <a14:useLocalDpi xmlns:a14="http://schemas.microsoft.com/office/drawing/2010/main"/>
              </a:ext>
            </a:extLst>
          </a:blip>
          <a:srcRect/>
          <a:stretch/>
        </p:blipFill>
        <p:spPr>
          <a:xfrm>
            <a:off x="2385056" y="5119527"/>
            <a:ext cx="2057400" cy="918972"/>
          </a:xfrm>
          <a:prstGeom prst="rect">
            <a:avLst/>
          </a:prstGeom>
        </p:spPr>
      </p:pic>
      <p:cxnSp>
        <p:nvCxnSpPr>
          <p:cNvPr id="40" name="Straight Connector 30"/>
          <p:cNvCxnSpPr>
            <a:stCxn id="42" idx="3"/>
          </p:cNvCxnSpPr>
          <p:nvPr/>
        </p:nvCxnSpPr>
        <p:spPr>
          <a:xfrm>
            <a:off x="2352288" y="2412049"/>
            <a:ext cx="1173236" cy="602573"/>
          </a:xfrm>
          <a:prstGeom prst="line">
            <a:avLst/>
          </a:prstGeom>
          <a:ln w="12700">
            <a:solidFill>
              <a:schemeClr val="tx1">
                <a:lumMod val="65000"/>
                <a:lumOff val="3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31"/>
          <p:cNvCxnSpPr>
            <a:stCxn id="40" idx="3"/>
          </p:cNvCxnSpPr>
          <p:nvPr/>
        </p:nvCxnSpPr>
        <p:spPr>
          <a:xfrm>
            <a:off x="2352289" y="3215345"/>
            <a:ext cx="2058698" cy="16303"/>
          </a:xfrm>
          <a:prstGeom prst="line">
            <a:avLst/>
          </a:prstGeom>
          <a:ln w="12700">
            <a:solidFill>
              <a:schemeClr val="tx1">
                <a:lumMod val="65000"/>
                <a:lumOff val="3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32"/>
          <p:cNvCxnSpPr/>
          <p:nvPr/>
        </p:nvCxnSpPr>
        <p:spPr>
          <a:xfrm flipV="1">
            <a:off x="2352289" y="3882723"/>
            <a:ext cx="687098" cy="95507"/>
          </a:xfrm>
          <a:prstGeom prst="line">
            <a:avLst/>
          </a:prstGeom>
          <a:ln w="12700">
            <a:solidFill>
              <a:schemeClr val="tx1">
                <a:lumMod val="65000"/>
                <a:lumOff val="3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33"/>
          <p:cNvCxnSpPr>
            <a:stCxn id="41" idx="3"/>
          </p:cNvCxnSpPr>
          <p:nvPr/>
        </p:nvCxnSpPr>
        <p:spPr>
          <a:xfrm flipV="1">
            <a:off x="2352289" y="4212601"/>
            <a:ext cx="765227" cy="512315"/>
          </a:xfrm>
          <a:prstGeom prst="line">
            <a:avLst/>
          </a:prstGeom>
          <a:ln w="12700">
            <a:solidFill>
              <a:schemeClr val="tx1">
                <a:lumMod val="65000"/>
                <a:lumOff val="3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34"/>
          <p:cNvCxnSpPr/>
          <p:nvPr/>
        </p:nvCxnSpPr>
        <p:spPr>
          <a:xfrm flipV="1">
            <a:off x="2344907" y="4047662"/>
            <a:ext cx="1085126" cy="1085128"/>
          </a:xfrm>
          <a:prstGeom prst="line">
            <a:avLst/>
          </a:prstGeom>
          <a:ln w="12700">
            <a:solidFill>
              <a:schemeClr val="tx1">
                <a:lumMod val="65000"/>
                <a:lumOff val="3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35"/>
          <p:cNvCxnSpPr>
            <a:stCxn id="44" idx="0"/>
          </p:cNvCxnSpPr>
          <p:nvPr/>
        </p:nvCxnSpPr>
        <p:spPr>
          <a:xfrm flipV="1">
            <a:off x="3413757" y="3761189"/>
            <a:ext cx="693395" cy="1358338"/>
          </a:xfrm>
          <a:prstGeom prst="line">
            <a:avLst/>
          </a:prstGeom>
          <a:ln w="12700">
            <a:solidFill>
              <a:schemeClr val="tx1">
                <a:lumMod val="65000"/>
                <a:lumOff val="3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6" name="Picture 3" descr="Values and Indicators Diagram_SDC2.pn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834316" y="1835134"/>
            <a:ext cx="4309684" cy="4425056"/>
          </a:xfrm>
          <a:prstGeom prst="rect">
            <a:avLst/>
          </a:prstGeom>
        </p:spPr>
      </p:pic>
      <p:sp>
        <p:nvSpPr>
          <p:cNvPr id="47" name="Title 1"/>
          <p:cNvSpPr txBox="1">
            <a:spLocks/>
          </p:cNvSpPr>
          <p:nvPr/>
        </p:nvSpPr>
        <p:spPr>
          <a:xfrm>
            <a:off x="88416" y="1262081"/>
            <a:ext cx="7090781" cy="69686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950"/>
              <a:t>Basin </a:t>
            </a:r>
            <a:r>
              <a:rPr lang="en-US" sz="1950" u="sng"/>
              <a:t>values</a:t>
            </a:r>
            <a:r>
              <a:rPr lang="en-US" sz="1950"/>
              <a:t>, </a:t>
            </a:r>
            <a:r>
              <a:rPr lang="en-US" sz="1950" u="sng"/>
              <a:t>threats</a:t>
            </a:r>
            <a:r>
              <a:rPr lang="en-US" sz="1950"/>
              <a:t> and </a:t>
            </a:r>
            <a:r>
              <a:rPr lang="en-US" sz="1950" u="sng"/>
              <a:t>indicators</a:t>
            </a:r>
            <a:r>
              <a:rPr lang="en-US" sz="1950"/>
              <a:t> identified by stakeholders</a:t>
            </a:r>
            <a:endParaRPr lang="en-US" sz="1950" dirty="0"/>
          </a:p>
        </p:txBody>
      </p:sp>
    </p:spTree>
    <p:extLst>
      <p:ext uri="{BB962C8B-B14F-4D97-AF65-F5344CB8AC3E}">
        <p14:creationId xmlns:p14="http://schemas.microsoft.com/office/powerpoint/2010/main" val="124490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5902008" y="1202937"/>
            <a:ext cx="3133408" cy="1442357"/>
          </a:xfrm>
        </p:spPr>
        <p:txBody>
          <a:bodyPr>
            <a:noAutofit/>
          </a:bodyPr>
          <a:lstStyle/>
          <a:p>
            <a:r>
              <a:rPr lang="en-US" sz="3600" baseline="30000" dirty="0">
                <a:solidFill>
                  <a:schemeClr val="bg1"/>
                </a:solidFill>
                <a:latin typeface="Arial Narrow" panose="020B0606020202030204" pitchFamily="34" charset="0"/>
              </a:rPr>
              <a:t>Orinoco River Basin </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Report card</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2016</a:t>
            </a:r>
            <a:endParaRPr lang="en-US" sz="5400" baseline="30000" dirty="0">
              <a:solidFill>
                <a:schemeClr val="bg1"/>
              </a:solidFill>
              <a:latin typeface="Arial Narrow" panose="020B0606020202030204" pitchFamily="34" charset="0"/>
            </a:endParaRPr>
          </a:p>
        </p:txBody>
      </p:sp>
      <p:sp>
        <p:nvSpPr>
          <p:cNvPr id="23" name="Title 1"/>
          <p:cNvSpPr txBox="1">
            <a:spLocks/>
          </p:cNvSpPr>
          <p:nvPr/>
        </p:nvSpPr>
        <p:spPr>
          <a:xfrm>
            <a:off x="2103930" y="1309615"/>
            <a:ext cx="4191000" cy="60325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smtClean="0"/>
              <a:t>Report Card Scoring System</a:t>
            </a:r>
            <a:endParaRPr lang="en-US" sz="3000" dirty="0"/>
          </a:p>
        </p:txBody>
      </p:sp>
      <p:sp>
        <p:nvSpPr>
          <p:cNvPr id="24" name="Content Placeholder 2"/>
          <p:cNvSpPr txBox="1">
            <a:spLocks/>
          </p:cNvSpPr>
          <p:nvPr/>
        </p:nvSpPr>
        <p:spPr>
          <a:xfrm>
            <a:off x="532585" y="2243677"/>
            <a:ext cx="7979897" cy="448076"/>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mtClean="0"/>
              <a:t>Indicators are standardized and scored on a gradient of fail to excellent</a:t>
            </a:r>
            <a:endParaRPr lang="en-US" dirty="0"/>
          </a:p>
        </p:txBody>
      </p:sp>
      <p:grpSp>
        <p:nvGrpSpPr>
          <p:cNvPr id="25" name="Group 21"/>
          <p:cNvGrpSpPr/>
          <p:nvPr/>
        </p:nvGrpSpPr>
        <p:grpSpPr>
          <a:xfrm>
            <a:off x="4781385" y="3212808"/>
            <a:ext cx="1339770" cy="2651097"/>
            <a:chOff x="180622" y="753164"/>
            <a:chExt cx="1241778" cy="2457194"/>
          </a:xfrm>
          <a:effectLst/>
        </p:grpSpPr>
        <p:grpSp>
          <p:nvGrpSpPr>
            <p:cNvPr id="26" name="Group 22"/>
            <p:cNvGrpSpPr/>
            <p:nvPr/>
          </p:nvGrpSpPr>
          <p:grpSpPr>
            <a:xfrm>
              <a:off x="192156" y="1139687"/>
              <a:ext cx="1174684" cy="2015125"/>
              <a:chOff x="192156" y="1139687"/>
              <a:chExt cx="1174684" cy="2015125"/>
            </a:xfrm>
          </p:grpSpPr>
          <p:grpSp>
            <p:nvGrpSpPr>
              <p:cNvPr id="29" name="Group 30"/>
              <p:cNvGrpSpPr/>
              <p:nvPr/>
            </p:nvGrpSpPr>
            <p:grpSpPr>
              <a:xfrm>
                <a:off x="628788" y="1166190"/>
                <a:ext cx="331305" cy="1921565"/>
                <a:chOff x="619538" y="1166190"/>
                <a:chExt cx="331305" cy="1921565"/>
              </a:xfrm>
            </p:grpSpPr>
            <p:sp>
              <p:nvSpPr>
                <p:cNvPr id="57" name="Rectangle 46"/>
                <p:cNvSpPr/>
                <p:nvPr/>
              </p:nvSpPr>
              <p:spPr>
                <a:xfrm>
                  <a:off x="619538" y="1166190"/>
                  <a:ext cx="331305" cy="331305"/>
                </a:xfrm>
                <a:prstGeom prst="rect">
                  <a:avLst/>
                </a:prstGeom>
                <a:solidFill>
                  <a:srgbClr val="279737"/>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8" name="Rectangle 47"/>
                <p:cNvSpPr/>
                <p:nvPr/>
              </p:nvSpPr>
              <p:spPr>
                <a:xfrm>
                  <a:off x="619538" y="1563755"/>
                  <a:ext cx="331305" cy="331305"/>
                </a:xfrm>
                <a:prstGeom prst="rect">
                  <a:avLst/>
                </a:prstGeom>
                <a:solidFill>
                  <a:srgbClr val="A6DA5D"/>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9" name="Rectangle 48"/>
                <p:cNvSpPr/>
                <p:nvPr/>
              </p:nvSpPr>
              <p:spPr>
                <a:xfrm>
                  <a:off x="619538" y="1961320"/>
                  <a:ext cx="331305" cy="331305"/>
                </a:xfrm>
                <a:prstGeom prst="rect">
                  <a:avLst/>
                </a:prstGeom>
                <a:solidFill>
                  <a:srgbClr val="E9ED26"/>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0" name="Rectangle 49"/>
                <p:cNvSpPr/>
                <p:nvPr/>
              </p:nvSpPr>
              <p:spPr>
                <a:xfrm>
                  <a:off x="619538" y="2358885"/>
                  <a:ext cx="331305" cy="331305"/>
                </a:xfrm>
                <a:prstGeom prst="rect">
                  <a:avLst/>
                </a:prstGeom>
                <a:solidFill>
                  <a:srgbClr val="F7B057"/>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1" name="Rectangle 50"/>
                <p:cNvSpPr/>
                <p:nvPr/>
              </p:nvSpPr>
              <p:spPr>
                <a:xfrm>
                  <a:off x="619538" y="2756450"/>
                  <a:ext cx="331305" cy="331305"/>
                </a:xfrm>
                <a:prstGeom prst="rect">
                  <a:avLst/>
                </a:prstGeom>
                <a:solidFill>
                  <a:srgbClr val="CB2013"/>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0" name="Group 34"/>
              <p:cNvGrpSpPr/>
              <p:nvPr/>
            </p:nvGrpSpPr>
            <p:grpSpPr>
              <a:xfrm>
                <a:off x="192156" y="1139687"/>
                <a:ext cx="324193" cy="2015125"/>
                <a:chOff x="192156" y="1139687"/>
                <a:chExt cx="324193" cy="2015125"/>
              </a:xfrm>
            </p:grpSpPr>
            <p:sp>
              <p:nvSpPr>
                <p:cNvPr id="52" name="TextBox 41"/>
                <p:cNvSpPr txBox="1"/>
                <p:nvPr/>
              </p:nvSpPr>
              <p:spPr>
                <a:xfrm>
                  <a:off x="196965" y="1139687"/>
                  <a:ext cx="315279" cy="385108"/>
                </a:xfrm>
                <a:prstGeom prst="rect">
                  <a:avLst/>
                </a:prstGeom>
                <a:noFill/>
              </p:spPr>
              <p:txBody>
                <a:bodyPr wrap="none" rtlCol="0">
                  <a:spAutoFit/>
                </a:bodyPr>
                <a:lstStyle/>
                <a:p>
                  <a:r>
                    <a:rPr lang="en-US" sz="2100"/>
                    <a:t>A</a:t>
                  </a:r>
                </a:p>
              </p:txBody>
            </p:sp>
            <p:sp>
              <p:nvSpPr>
                <p:cNvPr id="53" name="TextBox 42"/>
                <p:cNvSpPr txBox="1"/>
                <p:nvPr/>
              </p:nvSpPr>
              <p:spPr>
                <a:xfrm>
                  <a:off x="196965" y="1547191"/>
                  <a:ext cx="306364" cy="385108"/>
                </a:xfrm>
                <a:prstGeom prst="rect">
                  <a:avLst/>
                </a:prstGeom>
                <a:noFill/>
              </p:spPr>
              <p:txBody>
                <a:bodyPr wrap="none" rtlCol="0">
                  <a:spAutoFit/>
                </a:bodyPr>
                <a:lstStyle/>
                <a:p>
                  <a:r>
                    <a:rPr lang="en-US" sz="2100" dirty="0"/>
                    <a:t>B</a:t>
                  </a:r>
                </a:p>
              </p:txBody>
            </p:sp>
            <p:sp>
              <p:nvSpPr>
                <p:cNvPr id="54" name="TextBox 43"/>
                <p:cNvSpPr txBox="1"/>
                <p:nvPr/>
              </p:nvSpPr>
              <p:spPr>
                <a:xfrm>
                  <a:off x="196965" y="1954695"/>
                  <a:ext cx="304877" cy="385108"/>
                </a:xfrm>
                <a:prstGeom prst="rect">
                  <a:avLst/>
                </a:prstGeom>
                <a:noFill/>
              </p:spPr>
              <p:txBody>
                <a:bodyPr wrap="none" rtlCol="0">
                  <a:spAutoFit/>
                </a:bodyPr>
                <a:lstStyle/>
                <a:p>
                  <a:r>
                    <a:rPr lang="en-US" sz="2100" dirty="0"/>
                    <a:t>C</a:t>
                  </a:r>
                </a:p>
              </p:txBody>
            </p:sp>
            <p:sp>
              <p:nvSpPr>
                <p:cNvPr id="55" name="TextBox 44"/>
                <p:cNvSpPr txBox="1"/>
                <p:nvPr/>
              </p:nvSpPr>
              <p:spPr>
                <a:xfrm>
                  <a:off x="192156" y="2362199"/>
                  <a:ext cx="324193" cy="385108"/>
                </a:xfrm>
                <a:prstGeom prst="rect">
                  <a:avLst/>
                </a:prstGeom>
                <a:noFill/>
              </p:spPr>
              <p:txBody>
                <a:bodyPr wrap="none" rtlCol="0">
                  <a:spAutoFit/>
                </a:bodyPr>
                <a:lstStyle/>
                <a:p>
                  <a:r>
                    <a:rPr lang="en-US" sz="2100" dirty="0"/>
                    <a:t>D</a:t>
                  </a:r>
                </a:p>
              </p:txBody>
            </p:sp>
            <p:sp>
              <p:nvSpPr>
                <p:cNvPr id="56" name="TextBox 45"/>
                <p:cNvSpPr txBox="1"/>
                <p:nvPr/>
              </p:nvSpPr>
              <p:spPr>
                <a:xfrm>
                  <a:off x="210591" y="2769704"/>
                  <a:ext cx="285563" cy="385108"/>
                </a:xfrm>
                <a:prstGeom prst="rect">
                  <a:avLst/>
                </a:prstGeom>
                <a:noFill/>
              </p:spPr>
              <p:txBody>
                <a:bodyPr wrap="none" rtlCol="0">
                  <a:spAutoFit/>
                </a:bodyPr>
                <a:lstStyle/>
                <a:p>
                  <a:r>
                    <a:rPr lang="en-US" sz="2100" dirty="0"/>
                    <a:t>F</a:t>
                  </a:r>
                </a:p>
              </p:txBody>
            </p:sp>
          </p:grpSp>
          <p:grpSp>
            <p:nvGrpSpPr>
              <p:cNvPr id="31" name="Group 35"/>
              <p:cNvGrpSpPr/>
              <p:nvPr/>
            </p:nvGrpSpPr>
            <p:grpSpPr>
              <a:xfrm>
                <a:off x="1069390" y="1139687"/>
                <a:ext cx="297450" cy="2015125"/>
                <a:chOff x="1069390" y="1146313"/>
                <a:chExt cx="297450" cy="2015125"/>
              </a:xfrm>
            </p:grpSpPr>
            <p:sp>
              <p:nvSpPr>
                <p:cNvPr id="32" name="TextBox 36"/>
                <p:cNvSpPr txBox="1"/>
                <p:nvPr/>
              </p:nvSpPr>
              <p:spPr>
                <a:xfrm>
                  <a:off x="1069390" y="1146313"/>
                  <a:ext cx="297450" cy="385108"/>
                </a:xfrm>
                <a:prstGeom prst="rect">
                  <a:avLst/>
                </a:prstGeom>
                <a:noFill/>
              </p:spPr>
              <p:txBody>
                <a:bodyPr wrap="none" rtlCol="0">
                  <a:spAutoFit/>
                </a:bodyPr>
                <a:lstStyle/>
                <a:p>
                  <a:r>
                    <a:rPr lang="en-US" sz="2100" dirty="0"/>
                    <a:t>5</a:t>
                  </a:r>
                </a:p>
              </p:txBody>
            </p:sp>
            <p:sp>
              <p:nvSpPr>
                <p:cNvPr id="48" name="TextBox 37"/>
                <p:cNvSpPr txBox="1"/>
                <p:nvPr/>
              </p:nvSpPr>
              <p:spPr>
                <a:xfrm>
                  <a:off x="1069390" y="1553817"/>
                  <a:ext cx="297450" cy="385108"/>
                </a:xfrm>
                <a:prstGeom prst="rect">
                  <a:avLst/>
                </a:prstGeom>
                <a:noFill/>
              </p:spPr>
              <p:txBody>
                <a:bodyPr wrap="none" rtlCol="0">
                  <a:spAutoFit/>
                </a:bodyPr>
                <a:lstStyle/>
                <a:p>
                  <a:r>
                    <a:rPr lang="en-US" sz="2100" dirty="0"/>
                    <a:t>4</a:t>
                  </a:r>
                </a:p>
              </p:txBody>
            </p:sp>
            <p:sp>
              <p:nvSpPr>
                <p:cNvPr id="49" name="TextBox 38"/>
                <p:cNvSpPr txBox="1"/>
                <p:nvPr/>
              </p:nvSpPr>
              <p:spPr>
                <a:xfrm>
                  <a:off x="1069390" y="1961321"/>
                  <a:ext cx="297450" cy="385108"/>
                </a:xfrm>
                <a:prstGeom prst="rect">
                  <a:avLst/>
                </a:prstGeom>
                <a:noFill/>
              </p:spPr>
              <p:txBody>
                <a:bodyPr wrap="none" rtlCol="0">
                  <a:spAutoFit/>
                </a:bodyPr>
                <a:lstStyle/>
                <a:p>
                  <a:r>
                    <a:rPr lang="en-US" sz="2100" dirty="0"/>
                    <a:t>3</a:t>
                  </a:r>
                </a:p>
              </p:txBody>
            </p:sp>
            <p:sp>
              <p:nvSpPr>
                <p:cNvPr id="50" name="TextBox 39"/>
                <p:cNvSpPr txBox="1"/>
                <p:nvPr/>
              </p:nvSpPr>
              <p:spPr>
                <a:xfrm>
                  <a:off x="1069390" y="2368825"/>
                  <a:ext cx="297450" cy="385108"/>
                </a:xfrm>
                <a:prstGeom prst="rect">
                  <a:avLst/>
                </a:prstGeom>
                <a:noFill/>
              </p:spPr>
              <p:txBody>
                <a:bodyPr wrap="none" rtlCol="0">
                  <a:spAutoFit/>
                </a:bodyPr>
                <a:lstStyle/>
                <a:p>
                  <a:r>
                    <a:rPr lang="en-US" sz="2100" dirty="0"/>
                    <a:t>2</a:t>
                  </a:r>
                </a:p>
              </p:txBody>
            </p:sp>
            <p:sp>
              <p:nvSpPr>
                <p:cNvPr id="51" name="TextBox 40"/>
                <p:cNvSpPr txBox="1"/>
                <p:nvPr/>
              </p:nvSpPr>
              <p:spPr>
                <a:xfrm>
                  <a:off x="1069390" y="2776330"/>
                  <a:ext cx="297450" cy="385108"/>
                </a:xfrm>
                <a:prstGeom prst="rect">
                  <a:avLst/>
                </a:prstGeom>
                <a:noFill/>
              </p:spPr>
              <p:txBody>
                <a:bodyPr wrap="none" rtlCol="0">
                  <a:spAutoFit/>
                </a:bodyPr>
                <a:lstStyle/>
                <a:p>
                  <a:r>
                    <a:rPr lang="en-US" sz="2100" dirty="0"/>
                    <a:t>1</a:t>
                  </a:r>
                </a:p>
              </p:txBody>
            </p:sp>
          </p:grpSp>
        </p:grpSp>
        <p:sp>
          <p:nvSpPr>
            <p:cNvPr id="27" name="Rounded Rectangle 25"/>
            <p:cNvSpPr/>
            <p:nvPr/>
          </p:nvSpPr>
          <p:spPr>
            <a:xfrm>
              <a:off x="180622" y="767645"/>
              <a:ext cx="1241778" cy="2442713"/>
            </a:xfrm>
            <a:prstGeom prst="roundRect">
              <a:avLst>
                <a:gd name="adj" fmla="val 5202"/>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8" name="TextBox 26"/>
            <p:cNvSpPr txBox="1"/>
            <p:nvPr/>
          </p:nvSpPr>
          <p:spPr>
            <a:xfrm flipH="1">
              <a:off x="322784" y="753164"/>
              <a:ext cx="987953" cy="385108"/>
            </a:xfrm>
            <a:prstGeom prst="rect">
              <a:avLst/>
            </a:prstGeom>
            <a:noFill/>
          </p:spPr>
          <p:txBody>
            <a:bodyPr wrap="square" rtlCol="0">
              <a:spAutoFit/>
            </a:bodyPr>
            <a:lstStyle/>
            <a:p>
              <a:pPr algn="ctr"/>
              <a:r>
                <a:rPr lang="en-US" sz="2100" dirty="0"/>
                <a:t>Grades</a:t>
              </a:r>
            </a:p>
          </p:txBody>
        </p:sp>
      </p:grpSp>
      <p:grpSp>
        <p:nvGrpSpPr>
          <p:cNvPr id="62" name="Group 17"/>
          <p:cNvGrpSpPr/>
          <p:nvPr/>
        </p:nvGrpSpPr>
        <p:grpSpPr>
          <a:xfrm>
            <a:off x="6104819" y="3632883"/>
            <a:ext cx="1301126" cy="2092124"/>
            <a:chOff x="6552639" y="2402337"/>
            <a:chExt cx="1726552" cy="3793978"/>
          </a:xfrm>
        </p:grpSpPr>
        <p:sp>
          <p:nvSpPr>
            <p:cNvPr id="63" name="Up Arrow 16"/>
            <p:cNvSpPr/>
            <p:nvPr/>
          </p:nvSpPr>
          <p:spPr>
            <a:xfrm>
              <a:off x="7029494" y="2934423"/>
              <a:ext cx="703726" cy="2777924"/>
            </a:xfrm>
            <a:custGeom>
              <a:avLst/>
              <a:gdLst>
                <a:gd name="connsiteX0" fmla="*/ 0 w 1556795"/>
                <a:gd name="connsiteY0" fmla="*/ 778398 h 3958542"/>
                <a:gd name="connsiteX1" fmla="*/ 778398 w 1556795"/>
                <a:gd name="connsiteY1" fmla="*/ 0 h 3958542"/>
                <a:gd name="connsiteX2" fmla="*/ 1556795 w 1556795"/>
                <a:gd name="connsiteY2" fmla="*/ 778398 h 3958542"/>
                <a:gd name="connsiteX3" fmla="*/ 1167596 w 1556795"/>
                <a:gd name="connsiteY3" fmla="*/ 778398 h 3958542"/>
                <a:gd name="connsiteX4" fmla="*/ 1167596 w 1556795"/>
                <a:gd name="connsiteY4" fmla="*/ 3958542 h 3958542"/>
                <a:gd name="connsiteX5" fmla="*/ 389199 w 1556795"/>
                <a:gd name="connsiteY5" fmla="*/ 3958542 h 3958542"/>
                <a:gd name="connsiteX6" fmla="*/ 389199 w 1556795"/>
                <a:gd name="connsiteY6" fmla="*/ 778398 h 3958542"/>
                <a:gd name="connsiteX7" fmla="*/ 0 w 1556795"/>
                <a:gd name="connsiteY7" fmla="*/ 778398 h 3958542"/>
                <a:gd name="connsiteX0" fmla="*/ 0 w 1556795"/>
                <a:gd name="connsiteY0" fmla="*/ 778398 h 3970117"/>
                <a:gd name="connsiteX1" fmla="*/ 778398 w 1556795"/>
                <a:gd name="connsiteY1" fmla="*/ 0 h 3970117"/>
                <a:gd name="connsiteX2" fmla="*/ 1556795 w 1556795"/>
                <a:gd name="connsiteY2" fmla="*/ 778398 h 3970117"/>
                <a:gd name="connsiteX3" fmla="*/ 1167596 w 1556795"/>
                <a:gd name="connsiteY3" fmla="*/ 778398 h 3970117"/>
                <a:gd name="connsiteX4" fmla="*/ 1167596 w 1556795"/>
                <a:gd name="connsiteY4" fmla="*/ 3958542 h 3970117"/>
                <a:gd name="connsiteX5" fmla="*/ 771163 w 1556795"/>
                <a:gd name="connsiteY5" fmla="*/ 3970117 h 3970117"/>
                <a:gd name="connsiteX6" fmla="*/ 389199 w 1556795"/>
                <a:gd name="connsiteY6" fmla="*/ 778398 h 3970117"/>
                <a:gd name="connsiteX7" fmla="*/ 0 w 1556795"/>
                <a:gd name="connsiteY7" fmla="*/ 778398 h 3970117"/>
                <a:gd name="connsiteX0" fmla="*/ 0 w 1556795"/>
                <a:gd name="connsiteY0" fmla="*/ 778398 h 4004841"/>
                <a:gd name="connsiteX1" fmla="*/ 778398 w 1556795"/>
                <a:gd name="connsiteY1" fmla="*/ 0 h 4004841"/>
                <a:gd name="connsiteX2" fmla="*/ 1556795 w 1556795"/>
                <a:gd name="connsiteY2" fmla="*/ 778398 h 4004841"/>
                <a:gd name="connsiteX3" fmla="*/ 1167596 w 1556795"/>
                <a:gd name="connsiteY3" fmla="*/ 778398 h 4004841"/>
                <a:gd name="connsiteX4" fmla="*/ 1017125 w 1556795"/>
                <a:gd name="connsiteY4" fmla="*/ 4004841 h 4004841"/>
                <a:gd name="connsiteX5" fmla="*/ 771163 w 1556795"/>
                <a:gd name="connsiteY5" fmla="*/ 3970117 h 4004841"/>
                <a:gd name="connsiteX6" fmla="*/ 389199 w 1556795"/>
                <a:gd name="connsiteY6" fmla="*/ 778398 h 4004841"/>
                <a:gd name="connsiteX7" fmla="*/ 0 w 1556795"/>
                <a:gd name="connsiteY7" fmla="*/ 778398 h 4004841"/>
                <a:gd name="connsiteX0" fmla="*/ 0 w 1556795"/>
                <a:gd name="connsiteY0" fmla="*/ 778398 h 3970117"/>
                <a:gd name="connsiteX1" fmla="*/ 778398 w 1556795"/>
                <a:gd name="connsiteY1" fmla="*/ 0 h 3970117"/>
                <a:gd name="connsiteX2" fmla="*/ 1556795 w 1556795"/>
                <a:gd name="connsiteY2" fmla="*/ 778398 h 3970117"/>
                <a:gd name="connsiteX3" fmla="*/ 1167596 w 1556795"/>
                <a:gd name="connsiteY3" fmla="*/ 778398 h 3970117"/>
                <a:gd name="connsiteX4" fmla="*/ 771163 w 1556795"/>
                <a:gd name="connsiteY4" fmla="*/ 3970117 h 3970117"/>
                <a:gd name="connsiteX5" fmla="*/ 389199 w 1556795"/>
                <a:gd name="connsiteY5" fmla="*/ 778398 h 3970117"/>
                <a:gd name="connsiteX6" fmla="*/ 0 w 1556795"/>
                <a:gd name="connsiteY6" fmla="*/ 778398 h 3970117"/>
                <a:gd name="connsiteX0" fmla="*/ 0 w 1556795"/>
                <a:gd name="connsiteY0" fmla="*/ 778398 h 4004841"/>
                <a:gd name="connsiteX1" fmla="*/ 778398 w 1556795"/>
                <a:gd name="connsiteY1" fmla="*/ 0 h 4004841"/>
                <a:gd name="connsiteX2" fmla="*/ 1556795 w 1556795"/>
                <a:gd name="connsiteY2" fmla="*/ 778398 h 4004841"/>
                <a:gd name="connsiteX3" fmla="*/ 1167596 w 1556795"/>
                <a:gd name="connsiteY3" fmla="*/ 778398 h 4004841"/>
                <a:gd name="connsiteX4" fmla="*/ 829037 w 1556795"/>
                <a:gd name="connsiteY4" fmla="*/ 4004841 h 4004841"/>
                <a:gd name="connsiteX5" fmla="*/ 389199 w 1556795"/>
                <a:gd name="connsiteY5" fmla="*/ 778398 h 4004841"/>
                <a:gd name="connsiteX6" fmla="*/ 0 w 1556795"/>
                <a:gd name="connsiteY6" fmla="*/ 778398 h 400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795" h="4004841">
                  <a:moveTo>
                    <a:pt x="0" y="778398"/>
                  </a:moveTo>
                  <a:lnTo>
                    <a:pt x="778398" y="0"/>
                  </a:lnTo>
                  <a:lnTo>
                    <a:pt x="1556795" y="778398"/>
                  </a:lnTo>
                  <a:lnTo>
                    <a:pt x="1167596" y="778398"/>
                  </a:lnTo>
                  <a:lnTo>
                    <a:pt x="829037" y="4004841"/>
                  </a:lnTo>
                  <a:lnTo>
                    <a:pt x="389199" y="778398"/>
                  </a:lnTo>
                  <a:lnTo>
                    <a:pt x="0" y="77839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Content Placeholder 2"/>
            <p:cNvSpPr txBox="1">
              <a:spLocks/>
            </p:cNvSpPr>
            <p:nvPr/>
          </p:nvSpPr>
          <p:spPr>
            <a:xfrm>
              <a:off x="6552639" y="2402337"/>
              <a:ext cx="1726552" cy="597435"/>
            </a:xfrm>
            <a:prstGeom prst="rect">
              <a:avLst/>
            </a:prstGeom>
            <a:effec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100" dirty="0"/>
                <a:t>Excellent</a:t>
              </a:r>
            </a:p>
          </p:txBody>
        </p:sp>
        <p:sp>
          <p:nvSpPr>
            <p:cNvPr id="65" name="Content Placeholder 2"/>
            <p:cNvSpPr txBox="1">
              <a:spLocks/>
            </p:cNvSpPr>
            <p:nvPr/>
          </p:nvSpPr>
          <p:spPr>
            <a:xfrm>
              <a:off x="6552639" y="5598880"/>
              <a:ext cx="1726552" cy="597435"/>
            </a:xfrm>
            <a:prstGeom prst="rect">
              <a:avLst/>
            </a:prstGeom>
            <a:effec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100" dirty="0"/>
                <a:t>Fail</a:t>
              </a:r>
            </a:p>
          </p:txBody>
        </p:sp>
      </p:grpSp>
      <p:grpSp>
        <p:nvGrpSpPr>
          <p:cNvPr id="66" name="Group 19"/>
          <p:cNvGrpSpPr/>
          <p:nvPr/>
        </p:nvGrpSpPr>
        <p:grpSpPr>
          <a:xfrm>
            <a:off x="365760" y="3229218"/>
            <a:ext cx="4014950" cy="2637140"/>
            <a:chOff x="52110" y="1723291"/>
            <a:chExt cx="5353267" cy="3516187"/>
          </a:xfrm>
        </p:grpSpPr>
        <p:sp>
          <p:nvSpPr>
            <p:cNvPr id="67" name="Content Placeholder 2"/>
            <p:cNvSpPr txBox="1">
              <a:spLocks/>
            </p:cNvSpPr>
            <p:nvPr/>
          </p:nvSpPr>
          <p:spPr>
            <a:xfrm>
              <a:off x="52110" y="1723291"/>
              <a:ext cx="5353267" cy="597435"/>
            </a:xfrm>
            <a:prstGeom prst="rect">
              <a:avLst/>
            </a:prstGeom>
            <a:effec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dirty="0"/>
                <a:t>% </a:t>
              </a:r>
              <a:r>
                <a:rPr lang="en-US" sz="2000" dirty="0" smtClean="0">
                  <a:solidFill>
                    <a:srgbClr val="FF0000"/>
                  </a:solidFill>
                </a:rPr>
                <a:t>indicator</a:t>
              </a:r>
              <a:r>
                <a:rPr lang="en-US" sz="2000" dirty="0" smtClean="0"/>
                <a:t> </a:t>
              </a:r>
              <a:r>
                <a:rPr lang="en-US" sz="2000" dirty="0" smtClean="0">
                  <a:solidFill>
                    <a:srgbClr val="FF0000"/>
                  </a:solidFill>
                </a:rPr>
                <a:t>values </a:t>
              </a:r>
              <a:r>
                <a:rPr lang="en-US" sz="2000" dirty="0" smtClean="0"/>
                <a:t>meeting </a:t>
              </a:r>
              <a:r>
                <a:rPr lang="en-US" sz="2000" dirty="0"/>
                <a:t>objective</a:t>
              </a:r>
            </a:p>
          </p:txBody>
        </p:sp>
        <p:grpSp>
          <p:nvGrpSpPr>
            <p:cNvPr id="68" name="Group 18"/>
            <p:cNvGrpSpPr/>
            <p:nvPr/>
          </p:nvGrpSpPr>
          <p:grpSpPr>
            <a:xfrm>
              <a:off x="2179899" y="2334823"/>
              <a:ext cx="1726552" cy="2904655"/>
              <a:chOff x="2179899" y="2334823"/>
              <a:chExt cx="1726552" cy="2904655"/>
            </a:xfrm>
          </p:grpSpPr>
          <p:sp>
            <p:nvSpPr>
              <p:cNvPr id="69" name="Content Placeholder 2"/>
              <p:cNvSpPr txBox="1">
                <a:spLocks/>
              </p:cNvSpPr>
              <p:nvPr/>
            </p:nvSpPr>
            <p:spPr>
              <a:xfrm>
                <a:off x="2179899" y="2334823"/>
                <a:ext cx="1726552" cy="597435"/>
              </a:xfrm>
              <a:prstGeom prst="rect">
                <a:avLst/>
              </a:prstGeom>
              <a:effec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100" dirty="0"/>
                  <a:t>80 - 100%</a:t>
                </a:r>
              </a:p>
            </p:txBody>
          </p:sp>
          <p:sp>
            <p:nvSpPr>
              <p:cNvPr id="70" name="Content Placeholder 2"/>
              <p:cNvSpPr txBox="1">
                <a:spLocks/>
              </p:cNvSpPr>
              <p:nvPr/>
            </p:nvSpPr>
            <p:spPr>
              <a:xfrm>
                <a:off x="2179899" y="2917416"/>
                <a:ext cx="1726552" cy="597435"/>
              </a:xfrm>
              <a:prstGeom prst="rect">
                <a:avLst/>
              </a:prstGeom>
              <a:effec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100" dirty="0"/>
                  <a:t>60 - 80%</a:t>
                </a:r>
              </a:p>
            </p:txBody>
          </p:sp>
          <p:sp>
            <p:nvSpPr>
              <p:cNvPr id="71" name="Content Placeholder 2"/>
              <p:cNvSpPr txBox="1">
                <a:spLocks/>
              </p:cNvSpPr>
              <p:nvPr/>
            </p:nvSpPr>
            <p:spPr>
              <a:xfrm>
                <a:off x="2179899" y="3500009"/>
                <a:ext cx="1726552" cy="597435"/>
              </a:xfrm>
              <a:prstGeom prst="rect">
                <a:avLst/>
              </a:prstGeom>
              <a:effec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100" dirty="0"/>
                  <a:t>40 - 60%</a:t>
                </a:r>
              </a:p>
            </p:txBody>
          </p:sp>
          <p:sp>
            <p:nvSpPr>
              <p:cNvPr id="72" name="Content Placeholder 2"/>
              <p:cNvSpPr txBox="1">
                <a:spLocks/>
              </p:cNvSpPr>
              <p:nvPr/>
            </p:nvSpPr>
            <p:spPr>
              <a:xfrm>
                <a:off x="2179899" y="4082601"/>
                <a:ext cx="1726552" cy="597435"/>
              </a:xfrm>
              <a:prstGeom prst="rect">
                <a:avLst/>
              </a:prstGeom>
              <a:effec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100" dirty="0"/>
                  <a:t>20 - 40%</a:t>
                </a:r>
              </a:p>
            </p:txBody>
          </p:sp>
          <p:sp>
            <p:nvSpPr>
              <p:cNvPr id="73" name="Content Placeholder 2"/>
              <p:cNvSpPr txBox="1">
                <a:spLocks/>
              </p:cNvSpPr>
              <p:nvPr/>
            </p:nvSpPr>
            <p:spPr>
              <a:xfrm>
                <a:off x="2179899" y="4642043"/>
                <a:ext cx="1726552" cy="597435"/>
              </a:xfrm>
              <a:prstGeom prst="rect">
                <a:avLst/>
              </a:prstGeom>
              <a:effec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100" dirty="0"/>
                  <a:t>0 - 20%</a:t>
                </a:r>
              </a:p>
            </p:txBody>
          </p:sp>
        </p:grpSp>
      </p:grpSp>
      <p:cxnSp>
        <p:nvCxnSpPr>
          <p:cNvPr id="74" name="Straight Connector 62"/>
          <p:cNvCxnSpPr/>
          <p:nvPr/>
        </p:nvCxnSpPr>
        <p:spPr>
          <a:xfrm>
            <a:off x="3256515" y="3763453"/>
            <a:ext cx="0" cy="1961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66"/>
          <p:cNvCxnSpPr/>
          <p:nvPr/>
        </p:nvCxnSpPr>
        <p:spPr>
          <a:xfrm>
            <a:off x="3256515" y="4692322"/>
            <a:ext cx="11892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68"/>
          <p:cNvCxnSpPr/>
          <p:nvPr/>
        </p:nvCxnSpPr>
        <p:spPr>
          <a:xfrm>
            <a:off x="698185" y="3100919"/>
            <a:ext cx="765665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80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5902008" y="1202937"/>
            <a:ext cx="3133408" cy="1442357"/>
          </a:xfrm>
        </p:spPr>
        <p:txBody>
          <a:bodyPr>
            <a:noAutofit/>
          </a:bodyPr>
          <a:lstStyle/>
          <a:p>
            <a:r>
              <a:rPr lang="en-US" sz="3600" baseline="30000" dirty="0">
                <a:solidFill>
                  <a:schemeClr val="bg1"/>
                </a:solidFill>
                <a:latin typeface="Arial Narrow" panose="020B0606020202030204" pitchFamily="34" charset="0"/>
              </a:rPr>
              <a:t>Orinoco River Basin </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Report card</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2016</a:t>
            </a:r>
            <a:endParaRPr lang="en-US" sz="5400" baseline="30000" dirty="0">
              <a:solidFill>
                <a:schemeClr val="bg1"/>
              </a:solidFill>
              <a:latin typeface="Arial Narrow" panose="020B0606020202030204" pitchFamily="34" charset="0"/>
            </a:endParaRPr>
          </a:p>
        </p:txBody>
      </p:sp>
      <p:pic>
        <p:nvPicPr>
          <p:cNvPr id="9" name="Picture 1"/>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3714080" y="1012637"/>
            <a:ext cx="3909704" cy="2718677"/>
          </a:xfrm>
          <a:prstGeom prst="snip2DiagRect">
            <a:avLst>
              <a:gd name="adj1" fmla="val 7780"/>
              <a:gd name="adj2" fmla="val 14309"/>
            </a:avLst>
          </a:prstGeom>
          <a:effectLst>
            <a:outerShdw blurRad="50800" dist="38100" dir="2700000" algn="tl" rotWithShape="0">
              <a:prstClr val="black">
                <a:alpha val="40000"/>
              </a:prstClr>
            </a:outerShdw>
          </a:effectLst>
        </p:spPr>
      </p:pic>
      <p:pic>
        <p:nvPicPr>
          <p:cNvPr id="10" name="Picture 5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23060" y="3864048"/>
            <a:ext cx="3691738" cy="2567110"/>
          </a:xfrm>
          <a:prstGeom prst="rect">
            <a:avLst/>
          </a:prstGeom>
        </p:spPr>
      </p:pic>
      <p:pic>
        <p:nvPicPr>
          <p:cNvPr id="11" name="Picture 9"/>
          <p:cNvPicPr>
            <a:picLocks noChangeAspect="1"/>
          </p:cNvPicPr>
          <p:nvPr/>
        </p:nvPicPr>
        <p:blipFill>
          <a:blip r:embed="rId9" cstate="screen">
            <a:extLst>
              <a:ext uri="{BEBA8EAE-BF5A-486C-A8C5-ECC9F3942E4B}">
                <a14:imgProps xmlns:a14="http://schemas.microsoft.com/office/drawing/2010/main">
                  <a14:imgLayer r:embed="rId10">
                    <a14:imgEffect>
                      <a14:backgroundRemoval t="4395" b="98299" l="0" r="82747"/>
                    </a14:imgEffect>
                  </a14:imgLayer>
                </a14:imgProps>
              </a:ext>
              <a:ext uri="{28A0092B-C50C-407E-A947-70E740481C1C}">
                <a14:useLocalDpi xmlns:a14="http://schemas.microsoft.com/office/drawing/2010/main"/>
              </a:ext>
            </a:extLst>
          </a:blip>
          <a:stretch>
            <a:fillRect/>
          </a:stretch>
        </p:blipFill>
        <p:spPr>
          <a:xfrm>
            <a:off x="1626372" y="3802478"/>
            <a:ext cx="3784909" cy="2631899"/>
          </a:xfrm>
          <a:prstGeom prst="rect">
            <a:avLst/>
          </a:prstGeom>
          <a:noFill/>
          <a:ln>
            <a:noFill/>
          </a:ln>
        </p:spPr>
      </p:pic>
      <p:sp>
        <p:nvSpPr>
          <p:cNvPr id="13" name="Title 1"/>
          <p:cNvSpPr txBox="1">
            <a:spLocks/>
          </p:cNvSpPr>
          <p:nvPr/>
        </p:nvSpPr>
        <p:spPr>
          <a:xfrm>
            <a:off x="0" y="1269834"/>
            <a:ext cx="6089651" cy="603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rPr>
              <a:t>Indicator 4 – Land Cover Change</a:t>
            </a:r>
          </a:p>
        </p:txBody>
      </p:sp>
      <p:grpSp>
        <p:nvGrpSpPr>
          <p:cNvPr id="15" name="Group 75"/>
          <p:cNvGrpSpPr/>
          <p:nvPr/>
        </p:nvGrpSpPr>
        <p:grpSpPr>
          <a:xfrm>
            <a:off x="237255" y="4112664"/>
            <a:ext cx="950746" cy="2113826"/>
            <a:chOff x="176255" y="753164"/>
            <a:chExt cx="1286032" cy="2859280"/>
          </a:xfrm>
          <a:effectLst/>
        </p:grpSpPr>
        <p:grpSp>
          <p:nvGrpSpPr>
            <p:cNvPr id="17" name="Group 76"/>
            <p:cNvGrpSpPr/>
            <p:nvPr/>
          </p:nvGrpSpPr>
          <p:grpSpPr>
            <a:xfrm>
              <a:off x="628788" y="1139687"/>
              <a:ext cx="833499" cy="2035925"/>
              <a:chOff x="628788" y="1139687"/>
              <a:chExt cx="833499" cy="2035925"/>
            </a:xfrm>
          </p:grpSpPr>
          <p:grpSp>
            <p:nvGrpSpPr>
              <p:cNvPr id="23" name="Group 81"/>
              <p:cNvGrpSpPr/>
              <p:nvPr/>
            </p:nvGrpSpPr>
            <p:grpSpPr>
              <a:xfrm>
                <a:off x="628788" y="1166190"/>
                <a:ext cx="331305" cy="1921565"/>
                <a:chOff x="619538" y="1166190"/>
                <a:chExt cx="331305" cy="1921565"/>
              </a:xfrm>
            </p:grpSpPr>
            <p:sp>
              <p:nvSpPr>
                <p:cNvPr id="30" name="Rectangle 94"/>
                <p:cNvSpPr/>
                <p:nvPr/>
              </p:nvSpPr>
              <p:spPr>
                <a:xfrm>
                  <a:off x="619538" y="1166190"/>
                  <a:ext cx="331305" cy="331305"/>
                </a:xfrm>
                <a:prstGeom prst="rect">
                  <a:avLst/>
                </a:prstGeom>
                <a:solidFill>
                  <a:srgbClr val="279737"/>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95"/>
                <p:cNvSpPr/>
                <p:nvPr/>
              </p:nvSpPr>
              <p:spPr>
                <a:xfrm>
                  <a:off x="619538" y="1563755"/>
                  <a:ext cx="331305" cy="331305"/>
                </a:xfrm>
                <a:prstGeom prst="rect">
                  <a:avLst/>
                </a:prstGeom>
                <a:solidFill>
                  <a:srgbClr val="A6DA5D"/>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96"/>
                <p:cNvSpPr/>
                <p:nvPr/>
              </p:nvSpPr>
              <p:spPr>
                <a:xfrm>
                  <a:off x="619538" y="1961320"/>
                  <a:ext cx="331305" cy="331305"/>
                </a:xfrm>
                <a:prstGeom prst="rect">
                  <a:avLst/>
                </a:prstGeom>
                <a:solidFill>
                  <a:srgbClr val="E9ED26"/>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97"/>
                <p:cNvSpPr/>
                <p:nvPr/>
              </p:nvSpPr>
              <p:spPr>
                <a:xfrm>
                  <a:off x="619538" y="2358885"/>
                  <a:ext cx="331305" cy="331305"/>
                </a:xfrm>
                <a:prstGeom prst="rect">
                  <a:avLst/>
                </a:prstGeom>
                <a:solidFill>
                  <a:srgbClr val="F7B057"/>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98"/>
                <p:cNvSpPr/>
                <p:nvPr/>
              </p:nvSpPr>
              <p:spPr>
                <a:xfrm>
                  <a:off x="619538" y="2756450"/>
                  <a:ext cx="331305" cy="331305"/>
                </a:xfrm>
                <a:prstGeom prst="rect">
                  <a:avLst/>
                </a:prstGeom>
                <a:solidFill>
                  <a:srgbClr val="CB2013"/>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oup 83"/>
              <p:cNvGrpSpPr/>
              <p:nvPr/>
            </p:nvGrpSpPr>
            <p:grpSpPr>
              <a:xfrm>
                <a:off x="1069390" y="1139687"/>
                <a:ext cx="392897" cy="2035925"/>
                <a:chOff x="1069390" y="1146313"/>
                <a:chExt cx="392897" cy="2035925"/>
              </a:xfrm>
            </p:grpSpPr>
            <p:sp>
              <p:nvSpPr>
                <p:cNvPr id="25" name="TextBox 84"/>
                <p:cNvSpPr txBox="1"/>
                <p:nvPr/>
              </p:nvSpPr>
              <p:spPr>
                <a:xfrm>
                  <a:off x="1069390" y="1146313"/>
                  <a:ext cx="384224" cy="405908"/>
                </a:xfrm>
                <a:prstGeom prst="rect">
                  <a:avLst/>
                </a:prstGeom>
                <a:noFill/>
              </p:spPr>
              <p:txBody>
                <a:bodyPr wrap="none" rtlCol="0">
                  <a:spAutoFit/>
                </a:bodyPr>
                <a:lstStyle/>
                <a:p>
                  <a:r>
                    <a:rPr lang="en-US" sz="1350" dirty="0"/>
                    <a:t>A</a:t>
                  </a:r>
                </a:p>
              </p:txBody>
            </p:sp>
            <p:sp>
              <p:nvSpPr>
                <p:cNvPr id="26" name="TextBox 85"/>
                <p:cNvSpPr txBox="1"/>
                <p:nvPr/>
              </p:nvSpPr>
              <p:spPr>
                <a:xfrm>
                  <a:off x="1069390" y="1553817"/>
                  <a:ext cx="377720" cy="405908"/>
                </a:xfrm>
                <a:prstGeom prst="rect">
                  <a:avLst/>
                </a:prstGeom>
                <a:noFill/>
              </p:spPr>
              <p:txBody>
                <a:bodyPr wrap="none" rtlCol="0">
                  <a:spAutoFit/>
                </a:bodyPr>
                <a:lstStyle/>
                <a:p>
                  <a:r>
                    <a:rPr lang="en-US" sz="1350" dirty="0"/>
                    <a:t>B</a:t>
                  </a:r>
                </a:p>
              </p:txBody>
            </p:sp>
            <p:sp>
              <p:nvSpPr>
                <p:cNvPr id="27" name="TextBox 86"/>
                <p:cNvSpPr txBox="1"/>
                <p:nvPr/>
              </p:nvSpPr>
              <p:spPr>
                <a:xfrm>
                  <a:off x="1069390" y="1961321"/>
                  <a:ext cx="375551" cy="405908"/>
                </a:xfrm>
                <a:prstGeom prst="rect">
                  <a:avLst/>
                </a:prstGeom>
                <a:noFill/>
              </p:spPr>
              <p:txBody>
                <a:bodyPr wrap="none" rtlCol="0">
                  <a:spAutoFit/>
                </a:bodyPr>
                <a:lstStyle/>
                <a:p>
                  <a:r>
                    <a:rPr lang="en-US" sz="1350" dirty="0"/>
                    <a:t>C</a:t>
                  </a:r>
                </a:p>
              </p:txBody>
            </p:sp>
            <p:sp>
              <p:nvSpPr>
                <p:cNvPr id="28" name="TextBox 87"/>
                <p:cNvSpPr txBox="1"/>
                <p:nvPr/>
              </p:nvSpPr>
              <p:spPr>
                <a:xfrm>
                  <a:off x="1069390" y="2368824"/>
                  <a:ext cx="392897" cy="405908"/>
                </a:xfrm>
                <a:prstGeom prst="rect">
                  <a:avLst/>
                </a:prstGeom>
                <a:noFill/>
              </p:spPr>
              <p:txBody>
                <a:bodyPr wrap="none" rtlCol="0">
                  <a:spAutoFit/>
                </a:bodyPr>
                <a:lstStyle/>
                <a:p>
                  <a:r>
                    <a:rPr lang="en-US" sz="1350" dirty="0"/>
                    <a:t>D</a:t>
                  </a:r>
                </a:p>
              </p:txBody>
            </p:sp>
            <p:sp>
              <p:nvSpPr>
                <p:cNvPr id="29" name="TextBox 88"/>
                <p:cNvSpPr txBox="1"/>
                <p:nvPr/>
              </p:nvSpPr>
              <p:spPr>
                <a:xfrm>
                  <a:off x="1069390" y="2776330"/>
                  <a:ext cx="364712" cy="405908"/>
                </a:xfrm>
                <a:prstGeom prst="rect">
                  <a:avLst/>
                </a:prstGeom>
                <a:noFill/>
              </p:spPr>
              <p:txBody>
                <a:bodyPr wrap="none" rtlCol="0">
                  <a:spAutoFit/>
                </a:bodyPr>
                <a:lstStyle/>
                <a:p>
                  <a:r>
                    <a:rPr lang="en-US" sz="1350" dirty="0" smtClean="0"/>
                    <a:t>E</a:t>
                  </a:r>
                  <a:endParaRPr lang="en-US" sz="1350" dirty="0"/>
                </a:p>
              </p:txBody>
            </p:sp>
          </p:grpSp>
        </p:grpSp>
        <p:sp>
          <p:nvSpPr>
            <p:cNvPr id="19" name="Rectangle 77"/>
            <p:cNvSpPr/>
            <p:nvPr/>
          </p:nvSpPr>
          <p:spPr>
            <a:xfrm>
              <a:off x="626644" y="3156165"/>
              <a:ext cx="331305" cy="331305"/>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78"/>
            <p:cNvSpPr txBox="1"/>
            <p:nvPr/>
          </p:nvSpPr>
          <p:spPr>
            <a:xfrm flipH="1">
              <a:off x="305852" y="3118185"/>
              <a:ext cx="987953" cy="343461"/>
            </a:xfrm>
            <a:prstGeom prst="rect">
              <a:avLst/>
            </a:prstGeom>
            <a:noFill/>
            <a:effectLst/>
          </p:spPr>
          <p:txBody>
            <a:bodyPr wrap="square" rtlCol="0">
              <a:spAutoFit/>
            </a:bodyPr>
            <a:lstStyle/>
            <a:p>
              <a:pPr algn="ctr"/>
              <a:r>
                <a:rPr lang="en-US" sz="1050" dirty="0">
                  <a:latin typeface="Arial Narrow" panose="020B0606020202030204" pitchFamily="34" charset="0"/>
                </a:rPr>
                <a:t>No data</a:t>
              </a:r>
            </a:p>
          </p:txBody>
        </p:sp>
        <p:sp>
          <p:nvSpPr>
            <p:cNvPr id="21" name="Rounded Rectangle 79"/>
            <p:cNvSpPr/>
            <p:nvPr/>
          </p:nvSpPr>
          <p:spPr>
            <a:xfrm>
              <a:off x="180622" y="767644"/>
              <a:ext cx="1241778" cy="2844800"/>
            </a:xfrm>
            <a:prstGeom prst="roundRect">
              <a:avLst>
                <a:gd name="adj" fmla="val 5202"/>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80"/>
            <p:cNvSpPr txBox="1"/>
            <p:nvPr/>
          </p:nvSpPr>
          <p:spPr>
            <a:xfrm flipH="1">
              <a:off x="176255" y="753164"/>
              <a:ext cx="1246144" cy="405908"/>
            </a:xfrm>
            <a:prstGeom prst="rect">
              <a:avLst/>
            </a:prstGeom>
            <a:noFill/>
          </p:spPr>
          <p:txBody>
            <a:bodyPr wrap="square" rtlCol="0">
              <a:spAutoFit/>
            </a:bodyPr>
            <a:lstStyle/>
            <a:p>
              <a:pPr algn="ctr"/>
              <a:r>
                <a:rPr lang="en-US" sz="1350" dirty="0">
                  <a:latin typeface="Arial Narrow" panose="020B0606020202030204" pitchFamily="34" charset="0"/>
                </a:rPr>
                <a:t>Scores</a:t>
              </a:r>
            </a:p>
          </p:txBody>
        </p:sp>
      </p:grpSp>
      <p:pic>
        <p:nvPicPr>
          <p:cNvPr id="35" name="Picture 47"/>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317621" y="2427255"/>
            <a:ext cx="447675" cy="447675"/>
          </a:xfrm>
          <a:prstGeom prst="rect">
            <a:avLst/>
          </a:prstGeom>
        </p:spPr>
      </p:pic>
      <p:pic>
        <p:nvPicPr>
          <p:cNvPr id="36" name="Picture 10"/>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072676" y="4979854"/>
            <a:ext cx="447675" cy="447675"/>
          </a:xfrm>
          <a:prstGeom prst="rect">
            <a:avLst/>
          </a:prstGeom>
        </p:spPr>
      </p:pic>
      <p:pic>
        <p:nvPicPr>
          <p:cNvPr id="37" name="Picture 51"/>
          <p:cNvPicPr>
            <a:picLocks noChangeAspect="1"/>
          </p:cNvPicPr>
          <p:nvPr/>
        </p:nvPicPr>
        <p:blipFill rotWithShape="1">
          <a:blip r:embed="rId13" cstate="screen">
            <a:extLst>
              <a:ext uri="{28A0092B-C50C-407E-A947-70E740481C1C}">
                <a14:useLocalDpi xmlns:a14="http://schemas.microsoft.com/office/drawing/2010/main"/>
              </a:ext>
            </a:extLst>
          </a:blip>
          <a:srcRect l="46229" t="46920" r="45690" b="46667"/>
          <a:stretch/>
        </p:blipFill>
        <p:spPr>
          <a:xfrm>
            <a:off x="3009787" y="4958009"/>
            <a:ext cx="627317" cy="644273"/>
          </a:xfrm>
          <a:prstGeom prst="rect">
            <a:avLst/>
          </a:prstGeom>
        </p:spPr>
      </p:pic>
      <p:grpSp>
        <p:nvGrpSpPr>
          <p:cNvPr id="38" name="Group 29"/>
          <p:cNvGrpSpPr/>
          <p:nvPr/>
        </p:nvGrpSpPr>
        <p:grpSpPr>
          <a:xfrm>
            <a:off x="27391" y="1269834"/>
            <a:ext cx="3098240" cy="2444368"/>
            <a:chOff x="36522" y="0"/>
            <a:chExt cx="4130986" cy="3259157"/>
          </a:xfrm>
        </p:grpSpPr>
        <p:pic>
          <p:nvPicPr>
            <p:cNvPr id="39" name="Picture 30" descr="Values and Indicators Diagram_SDC2.png"/>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19027" y="33844"/>
              <a:ext cx="3518536" cy="3225313"/>
            </a:xfrm>
            <a:prstGeom prst="rect">
              <a:avLst/>
            </a:prstGeom>
          </p:spPr>
        </p:pic>
        <p:sp>
          <p:nvSpPr>
            <p:cNvPr id="40" name="Rectangle 31"/>
            <p:cNvSpPr/>
            <p:nvPr/>
          </p:nvSpPr>
          <p:spPr>
            <a:xfrm>
              <a:off x="36522" y="0"/>
              <a:ext cx="900142" cy="9029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1" name="Rectangle 32"/>
            <p:cNvSpPr/>
            <p:nvPr/>
          </p:nvSpPr>
          <p:spPr>
            <a:xfrm>
              <a:off x="3267366" y="0"/>
              <a:ext cx="900142" cy="9029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42" name="TextBox 110"/>
          <p:cNvSpPr txBox="1"/>
          <p:nvPr/>
        </p:nvSpPr>
        <p:spPr>
          <a:xfrm flipH="1">
            <a:off x="7095345" y="1478351"/>
            <a:ext cx="2173147" cy="1384995"/>
          </a:xfrm>
          <a:prstGeom prst="rect">
            <a:avLst/>
          </a:prstGeom>
          <a:noFill/>
        </p:spPr>
        <p:txBody>
          <a:bodyPr wrap="square" rtlCol="0">
            <a:spAutoFit/>
          </a:bodyPr>
          <a:lstStyle/>
          <a:p>
            <a:pPr algn="ctr"/>
            <a:r>
              <a:rPr lang="is-IS" sz="2100" dirty="0"/>
              <a:t>…and then s</a:t>
            </a:r>
            <a:r>
              <a:rPr lang="en-US" sz="2100" dirty="0"/>
              <a:t>core data against objectives for each region</a:t>
            </a:r>
          </a:p>
        </p:txBody>
      </p:sp>
      <p:sp>
        <p:nvSpPr>
          <p:cNvPr id="2" name="CuadroTexto 1"/>
          <p:cNvSpPr txBox="1"/>
          <p:nvPr/>
        </p:nvSpPr>
        <p:spPr>
          <a:xfrm>
            <a:off x="6211303" y="3286342"/>
            <a:ext cx="1748982" cy="369332"/>
          </a:xfrm>
          <a:prstGeom prst="rect">
            <a:avLst/>
          </a:prstGeom>
          <a:noFill/>
        </p:spPr>
        <p:txBody>
          <a:bodyPr wrap="square" rtlCol="0">
            <a:spAutoFit/>
          </a:bodyPr>
          <a:lstStyle/>
          <a:p>
            <a:r>
              <a:rPr lang="es-CO" b="1" i="1" dirty="0" err="1" smtClean="0"/>
              <a:t>Fire</a:t>
            </a:r>
            <a:r>
              <a:rPr lang="es-CO" b="1" i="1" dirty="0" smtClean="0"/>
              <a:t> </a:t>
            </a:r>
            <a:r>
              <a:rPr lang="es-CO" b="1" i="1" dirty="0" err="1"/>
              <a:t>F</a:t>
            </a:r>
            <a:r>
              <a:rPr lang="es-CO" b="1" i="1" dirty="0" err="1" smtClean="0"/>
              <a:t>requency</a:t>
            </a:r>
            <a:endParaRPr lang="es-CO" b="1" i="1" dirty="0"/>
          </a:p>
        </p:txBody>
      </p:sp>
      <p:sp>
        <p:nvSpPr>
          <p:cNvPr id="43" name="CuadroTexto 42"/>
          <p:cNvSpPr txBox="1"/>
          <p:nvPr/>
        </p:nvSpPr>
        <p:spPr>
          <a:xfrm>
            <a:off x="1198620" y="6320875"/>
            <a:ext cx="2043065" cy="369332"/>
          </a:xfrm>
          <a:prstGeom prst="rect">
            <a:avLst/>
          </a:prstGeom>
          <a:noFill/>
        </p:spPr>
        <p:txBody>
          <a:bodyPr wrap="square" rtlCol="0">
            <a:spAutoFit/>
          </a:bodyPr>
          <a:lstStyle/>
          <a:p>
            <a:r>
              <a:rPr lang="es-CO" b="1" i="1" dirty="0" err="1" smtClean="0"/>
              <a:t>Land</a:t>
            </a:r>
            <a:r>
              <a:rPr lang="es-CO" b="1" i="1" dirty="0" smtClean="0"/>
              <a:t> </a:t>
            </a:r>
            <a:r>
              <a:rPr lang="es-CO" b="1" i="1" dirty="0" err="1" smtClean="0"/>
              <a:t>Cover</a:t>
            </a:r>
            <a:r>
              <a:rPr lang="es-CO" b="1" i="1" dirty="0" smtClean="0"/>
              <a:t> </a:t>
            </a:r>
            <a:r>
              <a:rPr lang="es-CO" b="1" i="1" dirty="0" err="1" smtClean="0"/>
              <a:t>Change</a:t>
            </a:r>
            <a:endParaRPr lang="es-CO" b="1" i="1" dirty="0"/>
          </a:p>
        </p:txBody>
      </p:sp>
      <p:sp>
        <p:nvSpPr>
          <p:cNvPr id="44" name="CuadroTexto 43"/>
          <p:cNvSpPr txBox="1"/>
          <p:nvPr/>
        </p:nvSpPr>
        <p:spPr>
          <a:xfrm>
            <a:off x="5081937" y="6320875"/>
            <a:ext cx="2043065" cy="369332"/>
          </a:xfrm>
          <a:prstGeom prst="rect">
            <a:avLst/>
          </a:prstGeom>
          <a:noFill/>
        </p:spPr>
        <p:txBody>
          <a:bodyPr wrap="square" rtlCol="0">
            <a:spAutoFit/>
          </a:bodyPr>
          <a:lstStyle/>
          <a:p>
            <a:r>
              <a:rPr lang="es-CO" b="1" i="1" dirty="0" err="1" smtClean="0"/>
              <a:t>Stable</a:t>
            </a:r>
            <a:r>
              <a:rPr lang="es-CO" b="1" i="1" dirty="0" smtClean="0"/>
              <a:t> </a:t>
            </a:r>
            <a:r>
              <a:rPr lang="es-CO" b="1" i="1" dirty="0" err="1" smtClean="0"/>
              <a:t>Forest</a:t>
            </a:r>
            <a:r>
              <a:rPr lang="es-CO" b="1" i="1" dirty="0" smtClean="0"/>
              <a:t> </a:t>
            </a:r>
            <a:r>
              <a:rPr lang="es-CO" b="1" i="1" dirty="0" err="1" smtClean="0"/>
              <a:t>Area</a:t>
            </a:r>
            <a:endParaRPr lang="es-CO" b="1" i="1" dirty="0"/>
          </a:p>
        </p:txBody>
      </p:sp>
    </p:spTree>
    <p:extLst>
      <p:ext uri="{BB962C8B-B14F-4D97-AF65-F5344CB8AC3E}">
        <p14:creationId xmlns:p14="http://schemas.microsoft.com/office/powerpoint/2010/main" val="115356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5902008" y="1202937"/>
            <a:ext cx="3133408" cy="1442357"/>
          </a:xfrm>
        </p:spPr>
        <p:txBody>
          <a:bodyPr>
            <a:noAutofit/>
          </a:bodyPr>
          <a:lstStyle/>
          <a:p>
            <a:r>
              <a:rPr lang="en-US" sz="3600" baseline="30000" dirty="0">
                <a:solidFill>
                  <a:schemeClr val="bg1"/>
                </a:solidFill>
                <a:latin typeface="Arial Narrow" panose="020B0606020202030204" pitchFamily="34" charset="0"/>
              </a:rPr>
              <a:t>Orinoco River Basin </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Report card</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2016</a:t>
            </a:r>
            <a:endParaRPr lang="en-US" sz="5400" baseline="30000" dirty="0">
              <a:solidFill>
                <a:schemeClr val="bg1"/>
              </a:solidFill>
              <a:latin typeface="Arial Narrow" panose="020B0606020202030204" pitchFamily="34" charset="0"/>
            </a:endParaRPr>
          </a:p>
        </p:txBody>
      </p:sp>
      <p:pic>
        <p:nvPicPr>
          <p:cNvPr id="9" name="Picture 2" descr="Coaster_ENG-0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23663" y="2551963"/>
            <a:ext cx="3148608" cy="3140789"/>
          </a:xfrm>
          <a:prstGeom prst="rect">
            <a:avLst/>
          </a:prstGeom>
        </p:spPr>
      </p:pic>
      <p:pic>
        <p:nvPicPr>
          <p:cNvPr id="10" name="Picture 4" descr="Orinoco basin map_English.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831" y="1247502"/>
            <a:ext cx="6166726" cy="5075408"/>
          </a:xfrm>
          <a:prstGeom prst="rect">
            <a:avLst/>
          </a:prstGeom>
        </p:spPr>
      </p:pic>
      <p:sp>
        <p:nvSpPr>
          <p:cNvPr id="11" name="TextBox 46"/>
          <p:cNvSpPr txBox="1"/>
          <p:nvPr/>
        </p:nvSpPr>
        <p:spPr>
          <a:xfrm flipH="1">
            <a:off x="3089127" y="6110131"/>
            <a:ext cx="2496435" cy="738664"/>
          </a:xfrm>
          <a:prstGeom prst="rect">
            <a:avLst/>
          </a:prstGeom>
          <a:noFill/>
        </p:spPr>
        <p:txBody>
          <a:bodyPr wrap="square" rtlCol="0">
            <a:spAutoFit/>
          </a:bodyPr>
          <a:lstStyle/>
          <a:p>
            <a:pPr algn="ctr"/>
            <a:r>
              <a:rPr lang="en-US" sz="2100" dirty="0"/>
              <a:t>Roll-up sub-basin scores by area </a:t>
            </a:r>
          </a:p>
        </p:txBody>
      </p:sp>
      <p:sp>
        <p:nvSpPr>
          <p:cNvPr id="2" name="Rectángulo 1"/>
          <p:cNvSpPr/>
          <p:nvPr/>
        </p:nvSpPr>
        <p:spPr>
          <a:xfrm>
            <a:off x="6575881" y="1691348"/>
            <a:ext cx="2319776" cy="923330"/>
          </a:xfrm>
          <a:prstGeom prst="rect">
            <a:avLst/>
          </a:prstGeom>
        </p:spPr>
        <p:txBody>
          <a:bodyPr wrap="square">
            <a:spAutoFit/>
          </a:bodyPr>
          <a:lstStyle/>
          <a:p>
            <a:pPr algn="just"/>
            <a:r>
              <a:rPr lang="en-US" dirty="0">
                <a:latin typeface="Arial Narrow" panose="020B0606020202030204" pitchFamily="34" charset="0"/>
              </a:rPr>
              <a:t>The Orinoco score is moderately good. </a:t>
            </a:r>
            <a:endParaRPr lang="en-US" dirty="0" smtClean="0">
              <a:latin typeface="Arial Narrow" panose="020B0606020202030204" pitchFamily="34" charset="0"/>
            </a:endParaRPr>
          </a:p>
          <a:p>
            <a:pPr algn="ctr"/>
            <a:r>
              <a:rPr lang="en-US" b="1" dirty="0" smtClean="0">
                <a:solidFill>
                  <a:srgbClr val="FF0000"/>
                </a:solidFill>
                <a:latin typeface="Arial Narrow" panose="020B0606020202030204" pitchFamily="34" charset="0"/>
              </a:rPr>
              <a:t>¡</a:t>
            </a:r>
            <a:r>
              <a:rPr lang="en-US" b="1" dirty="0">
                <a:solidFill>
                  <a:srgbClr val="FF0000"/>
                </a:solidFill>
                <a:latin typeface="Arial Narrow" panose="020B0606020202030204" pitchFamily="34" charset="0"/>
              </a:rPr>
              <a:t>but could be better</a:t>
            </a:r>
            <a:endParaRPr lang="es-CO" b="1" dirty="0">
              <a:solidFill>
                <a:srgbClr val="FF0000"/>
              </a:solidFill>
            </a:endParaRPr>
          </a:p>
        </p:txBody>
      </p:sp>
    </p:spTree>
    <p:extLst>
      <p:ext uri="{BB962C8B-B14F-4D97-AF65-F5344CB8AC3E}">
        <p14:creationId xmlns:p14="http://schemas.microsoft.com/office/powerpoint/2010/main" val="242354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5902008" y="1202937"/>
            <a:ext cx="3133408" cy="1442357"/>
          </a:xfrm>
        </p:spPr>
        <p:txBody>
          <a:bodyPr>
            <a:noAutofit/>
          </a:bodyPr>
          <a:lstStyle/>
          <a:p>
            <a:r>
              <a:rPr lang="en-US" sz="3600" baseline="30000" dirty="0">
                <a:solidFill>
                  <a:schemeClr val="bg1"/>
                </a:solidFill>
                <a:latin typeface="Arial Narrow" panose="020B0606020202030204" pitchFamily="34" charset="0"/>
              </a:rPr>
              <a:t>Orinoco River Basin </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Report card</a:t>
            </a:r>
            <a:br>
              <a:rPr lang="en-US" sz="3600" baseline="30000" dirty="0">
                <a:solidFill>
                  <a:schemeClr val="bg1"/>
                </a:solidFill>
                <a:latin typeface="Arial Narrow" panose="020B0606020202030204" pitchFamily="34" charset="0"/>
              </a:rPr>
            </a:br>
            <a:r>
              <a:rPr lang="en-US" sz="3600" baseline="30000" dirty="0">
                <a:solidFill>
                  <a:schemeClr val="bg1"/>
                </a:solidFill>
                <a:latin typeface="Arial Narrow" panose="020B0606020202030204" pitchFamily="34" charset="0"/>
              </a:rPr>
              <a:t>2016</a:t>
            </a:r>
            <a:endParaRPr lang="en-US" sz="5400" baseline="30000" dirty="0">
              <a:solidFill>
                <a:schemeClr val="bg1"/>
              </a:solidFill>
              <a:latin typeface="Arial Narrow" panose="020B0606020202030204" pitchFamily="34" charset="0"/>
            </a:endParaRPr>
          </a:p>
        </p:txBody>
      </p:sp>
      <p:pic>
        <p:nvPicPr>
          <p:cNvPr id="9"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861631">
            <a:off x="6590245" y="3568691"/>
            <a:ext cx="1742446" cy="2254929"/>
          </a:xfrm>
          <a:prstGeom prst="rect">
            <a:avLst/>
          </a:prstGeom>
        </p:spPr>
      </p:pic>
      <p:pic>
        <p:nvPicPr>
          <p:cNvPr id="10" name="Picture 24" descr="ian_report_card_511_Page_11.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989090">
            <a:off x="6243243" y="3461477"/>
            <a:ext cx="1786757" cy="2312274"/>
          </a:xfrm>
          <a:prstGeom prst="rect">
            <a:avLst/>
          </a:prstGeom>
          <a:effectLst>
            <a:outerShdw blurRad="63500" sx="102000" sy="102000" algn="tl" rotWithShape="0">
              <a:srgbClr val="000000">
                <a:alpha val="40000"/>
              </a:srgbClr>
            </a:outerShdw>
          </a:effectLst>
        </p:spPr>
      </p:pic>
      <p:pic>
        <p:nvPicPr>
          <p:cNvPr id="11" name="Picture 23" descr="ian_report_card_511_Page_10.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335863">
            <a:off x="5933373" y="3315964"/>
            <a:ext cx="1793396" cy="2320865"/>
          </a:xfrm>
          <a:prstGeom prst="rect">
            <a:avLst/>
          </a:prstGeom>
          <a:effectLst>
            <a:outerShdw blurRad="63500" sx="102000" sy="102000" algn="tl" rotWithShape="0">
              <a:srgbClr val="000000">
                <a:alpha val="40000"/>
              </a:srgbClr>
            </a:outerShdw>
          </a:effectLst>
        </p:spPr>
      </p:pic>
      <p:pic>
        <p:nvPicPr>
          <p:cNvPr id="13" name="Picture 22" descr="ian_report_card_511_Page_09.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834984">
            <a:off x="5678915" y="3243026"/>
            <a:ext cx="1780469" cy="2304135"/>
          </a:xfrm>
          <a:prstGeom prst="rect">
            <a:avLst/>
          </a:prstGeom>
          <a:effectLst>
            <a:outerShdw blurRad="63500" sx="102000" sy="102000" algn="tl" rotWithShape="0">
              <a:srgbClr val="000000">
                <a:alpha val="40000"/>
              </a:srgbClr>
            </a:outerShdw>
          </a:effectLst>
        </p:spPr>
      </p:pic>
      <p:pic>
        <p:nvPicPr>
          <p:cNvPr id="15" name="Picture 21" descr="ian_report_card_511_Page_08.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428179">
            <a:off x="5321099" y="2875369"/>
            <a:ext cx="1808522" cy="2340439"/>
          </a:xfrm>
          <a:prstGeom prst="rect">
            <a:avLst/>
          </a:prstGeom>
          <a:effectLst>
            <a:outerShdw blurRad="63500" sx="102000" sy="102000" algn="tl" rotWithShape="0">
              <a:srgbClr val="000000">
                <a:alpha val="40000"/>
              </a:srgbClr>
            </a:outerShdw>
          </a:effectLst>
        </p:spPr>
      </p:pic>
      <p:pic>
        <p:nvPicPr>
          <p:cNvPr id="17" name="Picture 19" descr="ian_report_card_511_Page_06.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52696" y="2772097"/>
            <a:ext cx="1805920" cy="2337072"/>
          </a:xfrm>
          <a:prstGeom prst="rect">
            <a:avLst/>
          </a:prstGeom>
          <a:effectLst>
            <a:outerShdw blurRad="63500" sx="102000" sy="102000" algn="tl" rotWithShape="0">
              <a:srgbClr val="000000">
                <a:alpha val="40000"/>
              </a:srgbClr>
            </a:outerShdw>
          </a:effectLst>
        </p:spPr>
      </p:pic>
      <p:pic>
        <p:nvPicPr>
          <p:cNvPr id="19" name="Picture 20" descr="ian_report_card_511_Page_07.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058616" y="2772097"/>
            <a:ext cx="1805920" cy="2337072"/>
          </a:xfrm>
          <a:prstGeom prst="rect">
            <a:avLst/>
          </a:prstGeom>
          <a:effectLst>
            <a:outerShdw blurRad="63500" sx="102000" sy="102000" algn="tl" rotWithShape="0">
              <a:srgbClr val="000000">
                <a:alpha val="40000"/>
              </a:srgbClr>
            </a:outerShdw>
          </a:effectLst>
        </p:spPr>
      </p:pic>
      <p:pic>
        <p:nvPicPr>
          <p:cNvPr id="20" name="Picture 26" descr="ian_report_card_511_Page_05.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21123405">
            <a:off x="2570220" y="2760389"/>
            <a:ext cx="1786206" cy="2311561"/>
          </a:xfrm>
          <a:prstGeom prst="rect">
            <a:avLst/>
          </a:prstGeom>
          <a:effectLst>
            <a:outerShdw blurRad="63500" sx="102000" sy="102000" algn="tl" rotWithShape="0">
              <a:srgbClr val="000000">
                <a:alpha val="40000"/>
              </a:srgbClr>
            </a:outerShdw>
          </a:effectLst>
        </p:spPr>
      </p:pic>
      <p:pic>
        <p:nvPicPr>
          <p:cNvPr id="21" name="Picture 12" descr="ian_report_card_511_Page_04.jp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21048312">
            <a:off x="2120327" y="2778251"/>
            <a:ext cx="1818806" cy="2353748"/>
          </a:xfrm>
          <a:prstGeom prst="rect">
            <a:avLst/>
          </a:prstGeom>
          <a:effectLst>
            <a:outerShdw blurRad="63500" sx="102000" sy="102000" algn="tl" rotWithShape="0">
              <a:srgbClr val="000000">
                <a:alpha val="40000"/>
              </a:srgbClr>
            </a:outerShdw>
          </a:effectLst>
        </p:spPr>
      </p:pic>
      <p:sp>
        <p:nvSpPr>
          <p:cNvPr id="22" name="TextBox 11"/>
          <p:cNvSpPr txBox="1"/>
          <p:nvPr/>
        </p:nvSpPr>
        <p:spPr>
          <a:xfrm flipH="1">
            <a:off x="382664" y="1247502"/>
            <a:ext cx="8330744" cy="784830"/>
          </a:xfrm>
          <a:prstGeom prst="rect">
            <a:avLst/>
          </a:prstGeom>
          <a:noFill/>
        </p:spPr>
        <p:txBody>
          <a:bodyPr wrap="square" rtlCol="0">
            <a:spAutoFit/>
          </a:bodyPr>
          <a:lstStyle/>
          <a:p>
            <a:r>
              <a:rPr lang="en-US" sz="2400" dirty="0">
                <a:latin typeface="Arial Narrow" panose="020B0606020202030204" pitchFamily="34" charset="0"/>
              </a:rPr>
              <a:t>Overall report card: </a:t>
            </a:r>
          </a:p>
          <a:p>
            <a:r>
              <a:rPr lang="en-US" sz="2100" dirty="0">
                <a:latin typeface="Arial Narrow" panose="020B0606020202030204" pitchFamily="34" charset="0"/>
              </a:rPr>
              <a:t>The Orinoco score is moderately good. </a:t>
            </a:r>
            <a:r>
              <a:rPr lang="en-US" sz="2100" dirty="0">
                <a:solidFill>
                  <a:srgbClr val="279737"/>
                </a:solidFill>
                <a:latin typeface="Arial Narrow" panose="020B0606020202030204" pitchFamily="34" charset="0"/>
              </a:rPr>
              <a:t>¡but could be better!</a:t>
            </a:r>
          </a:p>
        </p:txBody>
      </p:sp>
      <p:pic>
        <p:nvPicPr>
          <p:cNvPr id="23" name="Picture 10" descr="ian_report_card_511_Page_03.jp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20560452">
            <a:off x="1683087" y="2887596"/>
            <a:ext cx="1807707" cy="2339385"/>
          </a:xfrm>
          <a:prstGeom prst="rect">
            <a:avLst/>
          </a:prstGeom>
          <a:effectLst>
            <a:outerShdw blurRad="63500" sx="102000" sy="102000" algn="tl" rotWithShape="0">
              <a:srgbClr val="000000">
                <a:alpha val="40000"/>
              </a:srgbClr>
            </a:outerShdw>
          </a:effectLst>
        </p:spPr>
      </p:pic>
      <p:pic>
        <p:nvPicPr>
          <p:cNvPr id="24" name="Picture 9" descr="ian_report_card_511_Page_02.jp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20560452">
            <a:off x="1137659" y="2988195"/>
            <a:ext cx="1807707" cy="2339385"/>
          </a:xfrm>
          <a:prstGeom prst="rect">
            <a:avLst/>
          </a:prstGeom>
          <a:effectLst>
            <a:outerShdw blurRad="63500" sx="102000" sy="102000" algn="tl" rotWithShape="0">
              <a:srgbClr val="000000">
                <a:alpha val="40000"/>
              </a:srgbClr>
            </a:outerShdw>
          </a:effectLst>
        </p:spPr>
      </p:pic>
      <p:pic>
        <p:nvPicPr>
          <p:cNvPr id="25" name="Picture 8" descr="ian_report_card_511_Page_01.jp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19989715">
            <a:off x="683778" y="3083648"/>
            <a:ext cx="1823117" cy="2359328"/>
          </a:xfrm>
          <a:prstGeom prst="rect">
            <a:avLst/>
          </a:prstGeom>
          <a:effectLst>
            <a:outerShdw blurRad="63500" sx="102000" sy="102000" algn="tl" rotWithShape="0">
              <a:srgbClr val="000000">
                <a:alpha val="40000"/>
              </a:srgbClr>
            </a:outerShdw>
          </a:effectLst>
        </p:spPr>
      </p:pic>
    </p:spTree>
    <p:extLst>
      <p:ext uri="{BB962C8B-B14F-4D97-AF65-F5344CB8AC3E}">
        <p14:creationId xmlns:p14="http://schemas.microsoft.com/office/powerpoint/2010/main" val="9827259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B64A57E-6F94-495C-A0AD-583901227D32}">
  <ds:schemaRefs>
    <ds:schemaRef ds:uri="ESRI.ArcGIS.Mapping.OfficeIntegration.PowerPointInfo"/>
  </ds:schemaRefs>
</ds:datastoreItem>
</file>

<file path=customXml/itemProps10.xml><?xml version="1.0" encoding="utf-8"?>
<ds:datastoreItem xmlns:ds="http://schemas.openxmlformats.org/officeDocument/2006/customXml" ds:itemID="{E5CE7F51-F2E6-4227-ADB6-BB38B4EF18F7}">
  <ds:schemaRefs>
    <ds:schemaRef ds:uri="ESRI.ArcGIS.Mapping.OfficeIntegration.PowerPointInfo"/>
  </ds:schemaRefs>
</ds:datastoreItem>
</file>

<file path=customXml/itemProps11.xml><?xml version="1.0" encoding="utf-8"?>
<ds:datastoreItem xmlns:ds="http://schemas.openxmlformats.org/officeDocument/2006/customXml" ds:itemID="{2AE293A6-3306-4427-8D3A-E500BFC6EDBB}">
  <ds:schemaRefs>
    <ds:schemaRef ds:uri="ESRI.ArcGIS.Mapping.OfficeIntegration.PowerPointInfo"/>
  </ds:schemaRefs>
</ds:datastoreItem>
</file>

<file path=customXml/itemProps12.xml><?xml version="1.0" encoding="utf-8"?>
<ds:datastoreItem xmlns:ds="http://schemas.openxmlformats.org/officeDocument/2006/customXml" ds:itemID="{4B3D95DC-E316-48CF-AE9C-8EF87F96CE5E}">
  <ds:schemaRefs>
    <ds:schemaRef ds:uri="ESRI.ArcGIS.Mapping.OfficeIntegration.PowerPointInfo"/>
  </ds:schemaRefs>
</ds:datastoreItem>
</file>

<file path=customXml/itemProps13.xml><?xml version="1.0" encoding="utf-8"?>
<ds:datastoreItem xmlns:ds="http://schemas.openxmlformats.org/officeDocument/2006/customXml" ds:itemID="{95E15DA9-4689-48FB-8957-9602673E77AD}">
  <ds:schemaRefs>
    <ds:schemaRef ds:uri="ESRI.ArcGIS.Mapping.OfficeIntegration.PowerPointInfo"/>
  </ds:schemaRefs>
</ds:datastoreItem>
</file>

<file path=customXml/itemProps14.xml><?xml version="1.0" encoding="utf-8"?>
<ds:datastoreItem xmlns:ds="http://schemas.openxmlformats.org/officeDocument/2006/customXml" ds:itemID="{53BDFC56-C853-477C-857A-A675BC9547F9}">
  <ds:schemaRefs>
    <ds:schemaRef ds:uri="ESRI.ArcGIS.Mapping.OfficeIntegration.PowerPointInfo"/>
  </ds:schemaRefs>
</ds:datastoreItem>
</file>

<file path=customXml/itemProps2.xml><?xml version="1.0" encoding="utf-8"?>
<ds:datastoreItem xmlns:ds="http://schemas.openxmlformats.org/officeDocument/2006/customXml" ds:itemID="{D2319435-A934-4154-B314-2624C542309B}">
  <ds:schemaRefs>
    <ds:schemaRef ds:uri="ESRI.ArcGIS.Mapping.OfficeIntegration.PowerPointInfo"/>
  </ds:schemaRefs>
</ds:datastoreItem>
</file>

<file path=customXml/itemProps3.xml><?xml version="1.0" encoding="utf-8"?>
<ds:datastoreItem xmlns:ds="http://schemas.openxmlformats.org/officeDocument/2006/customXml" ds:itemID="{2F926A70-3738-4D71-8568-9201E533B600}">
  <ds:schemaRefs>
    <ds:schemaRef ds:uri="ESRI.ArcGIS.Mapping.OfficeIntegration.PowerPointInfo"/>
  </ds:schemaRefs>
</ds:datastoreItem>
</file>

<file path=customXml/itemProps4.xml><?xml version="1.0" encoding="utf-8"?>
<ds:datastoreItem xmlns:ds="http://schemas.openxmlformats.org/officeDocument/2006/customXml" ds:itemID="{9742722C-4322-458A-BC26-04621737A044}">
  <ds:schemaRefs>
    <ds:schemaRef ds:uri="ESRI.ArcGIS.Mapping.OfficeIntegration.PowerPointInfo"/>
  </ds:schemaRefs>
</ds:datastoreItem>
</file>

<file path=customXml/itemProps5.xml><?xml version="1.0" encoding="utf-8"?>
<ds:datastoreItem xmlns:ds="http://schemas.openxmlformats.org/officeDocument/2006/customXml" ds:itemID="{64DDC275-FED5-4F0D-84A1-8FF5A0E5CCA8}">
  <ds:schemaRefs>
    <ds:schemaRef ds:uri="ESRI.ArcGIS.Mapping.OfficeIntegration.PowerPointInfo"/>
  </ds:schemaRefs>
</ds:datastoreItem>
</file>

<file path=customXml/itemProps6.xml><?xml version="1.0" encoding="utf-8"?>
<ds:datastoreItem xmlns:ds="http://schemas.openxmlformats.org/officeDocument/2006/customXml" ds:itemID="{CD8957AD-05C9-4E07-A691-0559B7FFC7BC}">
  <ds:schemaRefs>
    <ds:schemaRef ds:uri="ESRI.ArcGIS.Mapping.OfficeIntegration.PowerPointInfo"/>
  </ds:schemaRefs>
</ds:datastoreItem>
</file>

<file path=customXml/itemProps7.xml><?xml version="1.0" encoding="utf-8"?>
<ds:datastoreItem xmlns:ds="http://schemas.openxmlformats.org/officeDocument/2006/customXml" ds:itemID="{28B10E9A-5431-4BBD-8C0B-02DCF99CF8F4}">
  <ds:schemaRefs>
    <ds:schemaRef ds:uri="ESRI.ArcGIS.Mapping.OfficeIntegration.PowerPointInfo"/>
  </ds:schemaRefs>
</ds:datastoreItem>
</file>

<file path=customXml/itemProps8.xml><?xml version="1.0" encoding="utf-8"?>
<ds:datastoreItem xmlns:ds="http://schemas.openxmlformats.org/officeDocument/2006/customXml" ds:itemID="{EBC6810D-432F-4E40-A403-B35D917FC232}">
  <ds:schemaRefs>
    <ds:schemaRef ds:uri="ESRI.ArcGIS.Mapping.OfficeIntegration.PowerPointInfo"/>
  </ds:schemaRefs>
</ds:datastoreItem>
</file>

<file path=customXml/itemProps9.xml><?xml version="1.0" encoding="utf-8"?>
<ds:datastoreItem xmlns:ds="http://schemas.openxmlformats.org/officeDocument/2006/customXml" ds:itemID="{4E128EC6-2EEE-463B-AB61-FC82A5518FC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1177</TotalTime>
  <Words>1368</Words>
  <Application>Microsoft Office PowerPoint</Application>
  <PresentationFormat>Presentación en pantalla (4:3)</PresentationFormat>
  <Paragraphs>162</Paragraphs>
  <Slides>13</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Arial Narrow</vt:lpstr>
      <vt:lpstr>Baron Neue Black</vt:lpstr>
      <vt:lpstr>Calibri</vt:lpstr>
      <vt:lpstr>Calibri Light</vt:lpstr>
      <vt:lpstr>Frutiger LT Std 45 Light</vt:lpstr>
      <vt:lpstr>Times New Roman</vt:lpstr>
      <vt:lpstr>Office Theme</vt:lpstr>
      <vt:lpstr>Presentación de PowerPoint</vt:lpstr>
      <vt:lpstr>Orinoco River Basin  Report card 2016</vt:lpstr>
      <vt:lpstr>Orinoco River Basin  Report card 2016</vt:lpstr>
      <vt:lpstr>Orinoco River Basin  Report card 2016</vt:lpstr>
      <vt:lpstr>Orinoco River Basin  Report card 2016</vt:lpstr>
      <vt:lpstr>Orinoco River Basin  Report card 2016</vt:lpstr>
      <vt:lpstr>Orinoco River Basin  Report card 2016</vt:lpstr>
      <vt:lpstr>Orinoco River Basin  Report card 2016</vt:lpstr>
      <vt:lpstr>Orinoco River Basin  Report card 2016</vt:lpstr>
      <vt:lpstr>Orinoco River Basin  Report card 2016</vt:lpstr>
      <vt:lpstr>Orinoco River Basin  Report card 2016</vt:lpstr>
      <vt:lpstr>Orinoco River Basin  Report card 2016</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César Freddy Suarez Pacheco</cp:lastModifiedBy>
  <cp:revision>29</cp:revision>
  <dcterms:created xsi:type="dcterms:W3CDTF">2016-07-18T05:53:10Z</dcterms:created>
  <dcterms:modified xsi:type="dcterms:W3CDTF">2016-08-19T15:38:13Z</dcterms:modified>
</cp:coreProperties>
</file>