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7" r:id="rId7"/>
    <p:sldId id="261" r:id="rId8"/>
    <p:sldId id="262" r:id="rId9"/>
    <p:sldId id="263" r:id="rId10"/>
    <p:sldId id="266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0288" autoAdjust="0"/>
  </p:normalViewPr>
  <p:slideViewPr>
    <p:cSldViewPr snapToGrid="0" showGuides="1">
      <p:cViewPr varScale="1">
        <p:scale>
          <a:sx n="71" d="100"/>
          <a:sy n="71" d="100"/>
        </p:scale>
        <p:origin x="1086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3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A905F-399F-4070-8BA2-DA868F25BC91}" type="datetimeFigureOut">
              <a:rPr lang="sv-SE" smtClean="0"/>
              <a:t>2016-09-11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AD0B8-B088-4B6D-BEB7-67B33BA5DB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03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#_ENREF_36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#_ENREF_32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D0B8-B088-4B6D-BEB7-67B33BA5DB6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76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D0B8-B088-4B6D-BEB7-67B33BA5DB6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33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up west policy: launched in 2000</a:t>
            </a:r>
          </a:p>
          <a:p>
            <a:endParaRPr lang="en-GB" dirty="0"/>
          </a:p>
          <a:p>
            <a:r>
              <a:rPr lang="en-GB" dirty="0" err="1" smtClean="0"/>
              <a:t>Curren</a:t>
            </a:r>
            <a:r>
              <a:rPr lang="en-GB" dirty="0" smtClean="0"/>
              <a:t> hydropower dams </a:t>
            </a:r>
          </a:p>
          <a:p>
            <a:pPr marL="171450" indent="-171450">
              <a:buFontTx/>
              <a:buChar char="-"/>
            </a:pPr>
            <a:r>
              <a:rPr lang="en-GB" dirty="0" err="1" smtClean="0"/>
              <a:t>Zanmu</a:t>
            </a:r>
            <a:r>
              <a:rPr lang="en-GB" dirty="0" smtClean="0"/>
              <a:t> </a:t>
            </a:r>
            <a:r>
              <a:rPr lang="ja-JP" altLang="sv-SE" dirty="0" smtClean="0"/>
              <a:t>（蔵木）</a:t>
            </a:r>
            <a:r>
              <a:rPr lang="en-GB" dirty="0" smtClean="0"/>
              <a:t> dam: 510 MW. starting construction in 2009. First operation in 2014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3 more dams planned</a:t>
            </a:r>
            <a:r>
              <a:rPr lang="ja-JP" altLang="sv-SE" dirty="0"/>
              <a:t>大古</a:t>
            </a:r>
            <a:r>
              <a:rPr lang="en-GB" dirty="0"/>
              <a:t>(Da </a:t>
            </a:r>
            <a:r>
              <a:rPr lang="en-GB" dirty="0" err="1"/>
              <a:t>gu</a:t>
            </a:r>
            <a:r>
              <a:rPr lang="en-GB" dirty="0"/>
              <a:t>), </a:t>
            </a:r>
            <a:r>
              <a:rPr lang="ja-JP" altLang="sv-SE" dirty="0"/>
              <a:t>街需</a:t>
            </a:r>
            <a:r>
              <a:rPr lang="en-GB" dirty="0"/>
              <a:t> (</a:t>
            </a:r>
            <a:r>
              <a:rPr lang="en-GB" dirty="0" err="1"/>
              <a:t>Jie</a:t>
            </a:r>
            <a:r>
              <a:rPr lang="en-GB" dirty="0"/>
              <a:t> Xu) and </a:t>
            </a:r>
            <a:r>
              <a:rPr lang="ja-JP" altLang="sv-SE" dirty="0"/>
              <a:t>加査</a:t>
            </a:r>
            <a:r>
              <a:rPr lang="en-GB" dirty="0"/>
              <a:t>(</a:t>
            </a:r>
            <a:r>
              <a:rPr lang="en-GB" dirty="0" err="1"/>
              <a:t>Jia</a:t>
            </a:r>
            <a:r>
              <a:rPr lang="en-GB" dirty="0"/>
              <a:t> Cha) </a:t>
            </a:r>
            <a:endParaRPr lang="en-GB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In 2000, a naturally formed dam in one of the tributaries of the </a:t>
            </a:r>
            <a:r>
              <a:rPr lang="en-GB" dirty="0" err="1"/>
              <a:t>Yarlung-Tsangpo</a:t>
            </a:r>
            <a:r>
              <a:rPr lang="en-GB" dirty="0"/>
              <a:t> broke and flooded Arunachal Pradesh and Assam with 3-4 billion cubic meters of water, killing 30 people and leaving 50,000 homeless </a:t>
            </a:r>
            <a:r>
              <a:rPr lang="sv-SE" dirty="0"/>
              <a:t> </a:t>
            </a:r>
            <a:r>
              <a:rPr lang="en-GB" dirty="0"/>
              <a:t>(</a:t>
            </a:r>
            <a:r>
              <a:rPr lang="en-GB" dirty="0">
                <a:hlinkClick r:id="rId3" action="ppaction://hlinkfile" tooltip="Samaranayake, 2016 #242"/>
              </a:rPr>
              <a:t>Samaranayake, </a:t>
            </a:r>
            <a:r>
              <a:rPr lang="en-GB" dirty="0" err="1">
                <a:hlinkClick r:id="rId3" action="ppaction://hlinkfile" tooltip="Samaranayake, 2016 #242"/>
              </a:rPr>
              <a:t>Limaye</a:t>
            </a:r>
            <a:r>
              <a:rPr lang="en-GB" dirty="0">
                <a:hlinkClick r:id="rId3" action="ppaction://hlinkfile" tooltip="Samaranayake, 2016 #242"/>
              </a:rPr>
              <a:t>, and </a:t>
            </a:r>
            <a:r>
              <a:rPr lang="en-GB" dirty="0" err="1">
                <a:hlinkClick r:id="rId3" action="ppaction://hlinkfile" tooltip="Samaranayake, 2016 #242"/>
              </a:rPr>
              <a:t>Wuthnow</a:t>
            </a:r>
            <a:r>
              <a:rPr lang="en-GB" dirty="0">
                <a:hlinkClick r:id="rId3" action="ppaction://hlinkfile" tooltip="Samaranayake, 2016 #242"/>
              </a:rPr>
              <a:t> 2016, 25</a:t>
            </a:r>
            <a:r>
              <a:rPr lang="en-GB" dirty="0"/>
              <a:t>). This incident was catalytic in initiating the cooperation on data sharing between China and India (</a:t>
            </a:r>
            <a:r>
              <a:rPr lang="en-GB" dirty="0">
                <a:hlinkClick r:id="rId3" action="ppaction://hlinkfile" tooltip="Samaranayake, 2016 #242"/>
              </a:rPr>
              <a:t>Samaranayake, </a:t>
            </a:r>
            <a:r>
              <a:rPr lang="en-GB" dirty="0" err="1">
                <a:hlinkClick r:id="rId3" action="ppaction://hlinkfile" tooltip="Samaranayake, 2016 #242"/>
              </a:rPr>
              <a:t>Limaye</a:t>
            </a:r>
            <a:r>
              <a:rPr lang="en-GB" dirty="0">
                <a:hlinkClick r:id="rId3" action="ppaction://hlinkfile" tooltip="Samaranayake, 2016 #242"/>
              </a:rPr>
              <a:t>, and </a:t>
            </a:r>
            <a:r>
              <a:rPr lang="en-GB" dirty="0" err="1">
                <a:hlinkClick r:id="rId3" action="ppaction://hlinkfile" tooltip="Samaranayake, 2016 #242"/>
              </a:rPr>
              <a:t>Wuthnow</a:t>
            </a:r>
            <a:r>
              <a:rPr lang="en-GB" dirty="0">
                <a:hlinkClick r:id="rId3" action="ppaction://hlinkfile" tooltip="Samaranayake, 2016 #242"/>
              </a:rPr>
              <a:t> 2016, 25</a:t>
            </a:r>
            <a:r>
              <a:rPr lang="en-GB" dirty="0"/>
              <a:t>). </a:t>
            </a:r>
            <a:r>
              <a:rPr lang="sv-SE" dirty="0"/>
              <a:t> </a:t>
            </a:r>
            <a:r>
              <a:rPr lang="en-GB" dirty="0"/>
              <a:t>See what Brahma </a:t>
            </a:r>
            <a:r>
              <a:rPr lang="en-GB" dirty="0" err="1"/>
              <a:t>Chellaney</a:t>
            </a:r>
            <a:r>
              <a:rPr lang="en-GB" dirty="0"/>
              <a:t> talks about India’s concern</a:t>
            </a:r>
            <a:endParaRPr lang="sv-SE" dirty="0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/>
              <a:t>The initial MoU on provision of hydrological information on </a:t>
            </a:r>
            <a:r>
              <a:rPr lang="en-GB" dirty="0" err="1"/>
              <a:t>Yarlung-Tsangpo</a:t>
            </a:r>
            <a:r>
              <a:rPr lang="en-GB" dirty="0"/>
              <a:t> River in flood season </a:t>
            </a:r>
            <a:r>
              <a:rPr lang="sv-SE" dirty="0"/>
              <a:t> </a:t>
            </a:r>
            <a:r>
              <a:rPr lang="en-GB" dirty="0"/>
              <a:t>by China to India, was signed in 2002 and expired in 2007. This MoU was renewed twice, in 2008 and in 2013 (</a:t>
            </a:r>
            <a:r>
              <a:rPr lang="en-GB" dirty="0">
                <a:hlinkClick r:id="rId4" action="ppaction://hlinkfile" tooltip="Ministry of Water Resources, 2014 #229"/>
              </a:rPr>
              <a:t>Ministry of Water Resources 2014</a:t>
            </a:r>
            <a:r>
              <a:rPr lang="en-GB" dirty="0"/>
              <a:t>). </a:t>
            </a:r>
            <a:r>
              <a:rPr lang="sv-SE" dirty="0"/>
              <a:t> </a:t>
            </a:r>
            <a:r>
              <a:rPr lang="en-GB" dirty="0"/>
              <a:t>Why only for flood season? See comment below</a:t>
            </a:r>
            <a:endParaRPr lang="sv-SE"/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D0B8-B088-4B6D-BEB7-67B33BA5DB6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94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BIMSTEC</a:t>
            </a:r>
          </a:p>
          <a:p>
            <a:r>
              <a:rPr lang="en-GB" dirty="0" smtClean="0"/>
              <a:t>- </a:t>
            </a:r>
            <a:r>
              <a:rPr lang="en-GB" dirty="0"/>
              <a:t>Bay of Bengal Initiative for Multi-Sectoral Technical and Economic Cooperation</a:t>
            </a:r>
            <a:endParaRPr lang="sv-SE" dirty="0"/>
          </a:p>
          <a:p>
            <a:r>
              <a:rPr lang="sv-SE" dirty="0"/>
              <a:t>- Bangladesh, Bhutan, India, Myanmar, Nepal, Sri Lanka, Thailand. 7 </a:t>
            </a:r>
            <a:r>
              <a:rPr lang="sv-SE" dirty="0" err="1"/>
              <a:t>countries</a:t>
            </a:r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Since</a:t>
            </a:r>
            <a:r>
              <a:rPr lang="sv-SE" dirty="0"/>
              <a:t> 1997</a:t>
            </a:r>
          </a:p>
          <a:p>
            <a:r>
              <a:rPr lang="sv-SE" dirty="0"/>
              <a:t>-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cooperation</a:t>
            </a:r>
            <a:r>
              <a:rPr lang="sv-SE" dirty="0"/>
              <a:t>. </a:t>
            </a:r>
            <a:r>
              <a:rPr lang="sv-SE" dirty="0" err="1"/>
              <a:t>Free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</a:t>
            </a:r>
            <a:r>
              <a:rPr lang="sv-SE" dirty="0" err="1"/>
              <a:t>Agremeent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smtClean="0"/>
              <a:t>Energy </a:t>
            </a:r>
            <a:r>
              <a:rPr lang="sv-SE" dirty="0" err="1" smtClean="0"/>
              <a:t>cooperation</a:t>
            </a:r>
            <a:endParaRPr lang="sv-SE" dirty="0" smtClean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 smtClean="0"/>
              <a:t>BBIN</a:t>
            </a:r>
          </a:p>
          <a:p>
            <a:r>
              <a:rPr lang="en-GB" dirty="0" err="1" smtClean="0"/>
              <a:t>Bangaldesh</a:t>
            </a:r>
            <a:r>
              <a:rPr lang="en-GB" dirty="0" smtClean="0"/>
              <a:t>, Bhutan, India Nepal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D0B8-B088-4B6D-BEB7-67B33BA5DB6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27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3028" y="1961878"/>
            <a:ext cx="84789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Stepping out of the ‘water-box’</a:t>
            </a:r>
            <a:endParaRPr lang="sv-SE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dirty="0"/>
              <a:t>- </a:t>
            </a:r>
            <a:r>
              <a:rPr lang="en-GB" sz="3200" dirty="0" smtClean="0"/>
              <a:t>Rethinking </a:t>
            </a:r>
            <a:r>
              <a:rPr lang="en-GB" sz="3200" dirty="0"/>
              <a:t>transboundary water cooperation-</a:t>
            </a:r>
            <a:endParaRPr lang="sv-SE" sz="3200" dirty="0"/>
          </a:p>
          <a:p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045156" y="3645516"/>
            <a:ext cx="5444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Dr.</a:t>
            </a:r>
            <a:r>
              <a:rPr lang="en-GB" sz="2400" dirty="0" smtClean="0"/>
              <a:t> Yumiko Yasuda</a:t>
            </a:r>
          </a:p>
          <a:p>
            <a:r>
              <a:rPr lang="en-GB" dirty="0" smtClean="0"/>
              <a:t>Postdoctoral Researcher</a:t>
            </a:r>
          </a:p>
          <a:p>
            <a:r>
              <a:rPr lang="en-GB" dirty="0" smtClean="0"/>
              <a:t>The Hague Institute for Global Justice</a:t>
            </a:r>
            <a:r>
              <a:rPr lang="sv-SE" dirty="0" smtClean="0"/>
              <a:t> </a:t>
            </a:r>
          </a:p>
          <a:p>
            <a:r>
              <a:rPr lang="en-GB" dirty="0" smtClean="0"/>
              <a:t>International Centre for Water Cooperation (ICWC) Research School: Uppsala University/Stockholm International Water Institute</a:t>
            </a:r>
          </a:p>
          <a:p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64"/>
            <a:ext cx="2151195" cy="91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98" y="6030061"/>
            <a:ext cx="1385651" cy="79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56" y="6030061"/>
            <a:ext cx="858020" cy="813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78" y="6030061"/>
            <a:ext cx="1330105" cy="8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76" y="25524"/>
            <a:ext cx="8931423" cy="677461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Preliminary analysis: Potential future cooperation at the basin level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23012" y="737794"/>
            <a:ext cx="67426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Contextual factors: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Brahmaputra: comparatively less developed river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Regional economic cooperation initiatives/trade corridors: BB</a:t>
            </a:r>
            <a:r>
              <a:rPr lang="sv-SE" altLang="ja-JP" dirty="0" smtClean="0"/>
              <a:t>IN</a:t>
            </a:r>
            <a:r>
              <a:rPr lang="en-GB" dirty="0" smtClean="0"/>
              <a:t>, BIMSTEC, BCIM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576" y="2686687"/>
            <a:ext cx="159913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Formal</a:t>
            </a:r>
          </a:p>
          <a:p>
            <a:pPr marL="285750" indent="-285750">
              <a:buFontTx/>
              <a:buChar char="-"/>
            </a:pPr>
            <a:r>
              <a:rPr lang="en-GB" dirty="0"/>
              <a:t>Trade agreement </a:t>
            </a:r>
            <a:r>
              <a:rPr lang="en-GB" dirty="0" err="1"/>
              <a:t>Tripla</a:t>
            </a:r>
            <a:r>
              <a:rPr lang="en-GB" dirty="0"/>
              <a:t>-Bangladesh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Act </a:t>
            </a:r>
            <a:r>
              <a:rPr lang="en-GB" dirty="0"/>
              <a:t>East policy</a:t>
            </a:r>
          </a:p>
          <a:p>
            <a:pPr marL="285750" indent="-285750">
              <a:buFontTx/>
              <a:buChar char="-"/>
            </a:pPr>
            <a:r>
              <a:rPr lang="en-GB" dirty="0"/>
              <a:t>One belt one road </a:t>
            </a:r>
            <a:r>
              <a:rPr lang="en-GB" dirty="0" smtClean="0"/>
              <a:t>policy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Draft 2012 water policy (India)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76" y="2317355"/>
            <a:ext cx="32578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Institutions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815179" y="2686687"/>
            <a:ext cx="165521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Customary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China’s interest to be normative actor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Culture of harmony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 smtClean="0"/>
          </a:p>
          <a:p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973791" y="2290943"/>
            <a:ext cx="24507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Action situations</a:t>
            </a:r>
          </a:p>
          <a:p>
            <a:r>
              <a:rPr lang="en-GB" dirty="0" smtClean="0"/>
              <a:t>- Basin-wide cooperation among all the riparian countries in conjunction with economic cooperation/cross-sector cooperation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877670" y="2333049"/>
            <a:ext cx="212734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Actors/Agency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All the riparian governments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Civil society, private sector, scientists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Shift in agency, hegemon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3973791" y="4826675"/>
            <a:ext cx="45292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Output/Outcome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Coordinated basin development and benefit sharing: i.e. hydropower and connectivity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Flood/drought management and effective release of water. Environmental flow maintained, Ecosystem approach.</a:t>
            </a:r>
          </a:p>
        </p:txBody>
      </p:sp>
      <p:sp>
        <p:nvSpPr>
          <p:cNvPr id="11" name="Down Arrow 10"/>
          <p:cNvSpPr/>
          <p:nvPr/>
        </p:nvSpPr>
        <p:spPr>
          <a:xfrm rot="1785501">
            <a:off x="2152133" y="1905134"/>
            <a:ext cx="358923" cy="46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Down Arrow 11"/>
          <p:cNvSpPr/>
          <p:nvPr/>
        </p:nvSpPr>
        <p:spPr>
          <a:xfrm>
            <a:off x="7215112" y="1975261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Down Arrow 12"/>
          <p:cNvSpPr/>
          <p:nvPr/>
        </p:nvSpPr>
        <p:spPr>
          <a:xfrm>
            <a:off x="4960312" y="1959567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eft-Right Arrow 13"/>
          <p:cNvSpPr/>
          <p:nvPr/>
        </p:nvSpPr>
        <p:spPr>
          <a:xfrm>
            <a:off x="3440762" y="3361306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Left-Right Arrow 14"/>
          <p:cNvSpPr/>
          <p:nvPr/>
        </p:nvSpPr>
        <p:spPr>
          <a:xfrm>
            <a:off x="6424551" y="3361306"/>
            <a:ext cx="492456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Left-Right Arrow 15"/>
          <p:cNvSpPr/>
          <p:nvPr/>
        </p:nvSpPr>
        <p:spPr>
          <a:xfrm rot="17651022">
            <a:off x="7112340" y="4599300"/>
            <a:ext cx="459457" cy="316194"/>
          </a:xfrm>
          <a:prstGeom prst="leftRightArrow">
            <a:avLst>
              <a:gd name="adj1" fmla="val 531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Left-Right Arrow 16"/>
          <p:cNvSpPr/>
          <p:nvPr/>
        </p:nvSpPr>
        <p:spPr>
          <a:xfrm rot="1675435">
            <a:off x="3440762" y="5511533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Left-Right Arrow 18"/>
          <p:cNvSpPr/>
          <p:nvPr/>
        </p:nvSpPr>
        <p:spPr>
          <a:xfrm rot="5400000">
            <a:off x="5036000" y="4541797"/>
            <a:ext cx="368104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5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Importance of stepping out of sectoral </a:t>
            </a:r>
            <a:r>
              <a:rPr lang="en-GB" dirty="0" smtClean="0"/>
              <a:t>approach in water cooperation. </a:t>
            </a:r>
            <a:endParaRPr lang="en-GB" dirty="0"/>
          </a:p>
          <a:p>
            <a:r>
              <a:rPr lang="en-GB" dirty="0" smtClean="0"/>
              <a:t>Analytical framework for potential uses. </a:t>
            </a:r>
          </a:p>
          <a:p>
            <a:pPr lvl="1"/>
            <a:r>
              <a:rPr lang="en-GB" dirty="0" smtClean="0"/>
              <a:t>Analysis of current and future cooperation</a:t>
            </a:r>
          </a:p>
          <a:p>
            <a:pPr lvl="1"/>
            <a:r>
              <a:rPr lang="en-GB" dirty="0" smtClean="0"/>
              <a:t>As a diagnostic tool for informing decision-making</a:t>
            </a:r>
          </a:p>
          <a:p>
            <a:pPr lvl="1"/>
            <a:r>
              <a:rPr lang="en-GB" dirty="0" smtClean="0"/>
              <a:t>Exploring new and refining existing approaches and strategies for transboundary water cooperation</a:t>
            </a:r>
          </a:p>
          <a:p>
            <a:pPr lvl="1"/>
            <a:r>
              <a:rPr lang="en-GB" dirty="0" smtClean="0"/>
              <a:t>Support collaboration between different stakeholders and proactive approaches</a:t>
            </a:r>
            <a:endParaRPr lang="sv-SE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5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27" y="2147124"/>
            <a:ext cx="6795654" cy="18640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</a:t>
            </a:r>
            <a:r>
              <a:rPr lang="en-GB" dirty="0"/>
              <a:t>you</a:t>
            </a:r>
            <a:br>
              <a:rPr lang="en-GB" dirty="0"/>
            </a:br>
            <a:r>
              <a:rPr lang="en-GB" sz="3100" dirty="0"/>
              <a:t>Please send any feedback to </a:t>
            </a:r>
            <a:r>
              <a:rPr lang="en-GB" sz="3100" dirty="0" smtClean="0"/>
              <a:t>yumiko.yasuda@siwi.org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-1"/>
            <a:ext cx="3067397" cy="2300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6" y="-2440"/>
            <a:ext cx="3070650" cy="230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120"/>
            <a:ext cx="3100645" cy="232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45" y="4564581"/>
            <a:ext cx="3067028" cy="2300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6" y="4584648"/>
            <a:ext cx="3013518" cy="2260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7396" cy="23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40" y="232122"/>
            <a:ext cx="7886700" cy="1325563"/>
          </a:xfrm>
        </p:spPr>
        <p:txBody>
          <a:bodyPr/>
          <a:lstStyle/>
          <a:p>
            <a:r>
              <a:rPr lang="en-GB" dirty="0" smtClean="0"/>
              <a:t>Outline of the presentation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the Water Diplomacy Project</a:t>
            </a:r>
          </a:p>
          <a:p>
            <a:r>
              <a:rPr lang="en-GB" dirty="0" smtClean="0"/>
              <a:t>Multi-track </a:t>
            </a:r>
            <a:r>
              <a:rPr lang="en-GB" dirty="0"/>
              <a:t>Water Diplomacy </a:t>
            </a:r>
            <a:r>
              <a:rPr lang="en-GB" dirty="0" smtClean="0"/>
              <a:t>Framework</a:t>
            </a:r>
          </a:p>
          <a:p>
            <a:r>
              <a:rPr lang="en-GB" dirty="0" smtClean="0"/>
              <a:t>Preliminary case study example from the Brahmaputra River</a:t>
            </a:r>
          </a:p>
          <a:p>
            <a:r>
              <a:rPr lang="en-GB" dirty="0" smtClean="0"/>
              <a:t>Conclusion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80" y="3847604"/>
            <a:ext cx="2070760" cy="27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8" y="246512"/>
            <a:ext cx="7886700" cy="1325563"/>
          </a:xfrm>
        </p:spPr>
        <p:txBody>
          <a:bodyPr/>
          <a:lstStyle/>
          <a:p>
            <a:r>
              <a:rPr lang="en-GB" dirty="0" smtClean="0"/>
              <a:t>Water Diplomacy: Making Cooperation 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6829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Aims to identify key factors that affect water cooperation.</a:t>
            </a:r>
          </a:p>
          <a:p>
            <a:endParaRPr lang="en-GB" dirty="0" smtClean="0"/>
          </a:p>
          <a:p>
            <a:r>
              <a:rPr lang="en-GB" dirty="0" smtClean="0"/>
              <a:t>Approach: interactive process</a:t>
            </a:r>
          </a:p>
          <a:p>
            <a:pPr lvl="1"/>
            <a:r>
              <a:rPr lang="en-GB" dirty="0" smtClean="0"/>
              <a:t>Research: field based and desktop</a:t>
            </a:r>
          </a:p>
          <a:p>
            <a:pPr lvl="1"/>
            <a:r>
              <a:rPr lang="en-GB" dirty="0" smtClean="0"/>
              <a:t>Stakeholder workshop/interactions</a:t>
            </a:r>
          </a:p>
          <a:p>
            <a:endParaRPr lang="en-GB" dirty="0" smtClean="0"/>
          </a:p>
          <a:p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Development of multi-track water diplomacy framework</a:t>
            </a:r>
          </a:p>
          <a:p>
            <a:pPr lvl="1"/>
            <a:r>
              <a:rPr lang="en-GB" dirty="0" smtClean="0"/>
              <a:t>Unit of analysis: Transboundary river</a:t>
            </a:r>
          </a:p>
          <a:p>
            <a:pPr lvl="1"/>
            <a:r>
              <a:rPr lang="en-GB" dirty="0" smtClean="0"/>
              <a:t>Case studies: The Lower Jordan River, the Brahmaputra river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sv-SE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106263" y="3163876"/>
            <a:ext cx="1127113" cy="7691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</a:t>
            </a:r>
            <a:endParaRPr lang="sv-SE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6669820" y="2613379"/>
            <a:ext cx="1845530" cy="4871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6719697" y="4059772"/>
            <a:ext cx="1745776" cy="4871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480982" y="3195570"/>
            <a:ext cx="1496763" cy="7691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Stakeholder interaction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0966" cy="1325563"/>
          </a:xfrm>
        </p:spPr>
        <p:txBody>
          <a:bodyPr/>
          <a:lstStyle/>
          <a:p>
            <a:r>
              <a:rPr lang="en-GB" dirty="0"/>
              <a:t>Water Diplomacy </a:t>
            </a:r>
            <a:r>
              <a:rPr lang="en-GB" dirty="0" smtClean="0"/>
              <a:t>Project: Partners</a:t>
            </a: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4" y="1716171"/>
            <a:ext cx="3897372" cy="1660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1" y="3554546"/>
            <a:ext cx="2117087" cy="1209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63" y="3517497"/>
            <a:ext cx="1046303" cy="99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1" y="3554546"/>
            <a:ext cx="1650267" cy="1018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06" y="1999336"/>
            <a:ext cx="1096385" cy="1044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6" y="5232985"/>
            <a:ext cx="2022036" cy="10766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76" y="5295055"/>
            <a:ext cx="1704384" cy="916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1" y="5162411"/>
            <a:ext cx="2098573" cy="10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" y="230106"/>
            <a:ext cx="8906493" cy="1325563"/>
          </a:xfrm>
        </p:spPr>
        <p:txBody>
          <a:bodyPr>
            <a:normAutofit/>
          </a:bodyPr>
          <a:lstStyle/>
          <a:p>
            <a:r>
              <a:rPr lang="en-GB" sz="4000" dirty="0"/>
              <a:t>Multi-track Water Diplomacy </a:t>
            </a:r>
            <a:r>
              <a:rPr lang="en-GB" sz="4000" dirty="0" smtClean="0"/>
              <a:t>Framework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3" y="1555669"/>
            <a:ext cx="8621485" cy="5070762"/>
          </a:xfrm>
        </p:spPr>
        <p:txBody>
          <a:bodyPr>
            <a:normAutofit/>
          </a:bodyPr>
          <a:lstStyle/>
          <a:p>
            <a:r>
              <a:rPr lang="en-GB" dirty="0" smtClean="0"/>
              <a:t>Purpose: </a:t>
            </a:r>
          </a:p>
          <a:p>
            <a:pPr lvl="1"/>
            <a:r>
              <a:rPr lang="en-GB" dirty="0" smtClean="0"/>
              <a:t>Analysis of factors affecting water cooperation</a:t>
            </a:r>
            <a:endParaRPr lang="sv-SE" dirty="0"/>
          </a:p>
          <a:p>
            <a:pPr lvl="1"/>
            <a:r>
              <a:rPr lang="en-GB" dirty="0" smtClean="0"/>
              <a:t>Analysis of water cooperation at </a:t>
            </a:r>
          </a:p>
          <a:p>
            <a:pPr lvl="2"/>
            <a:r>
              <a:rPr lang="en-GB" dirty="0" smtClean="0"/>
              <a:t>multiple levels (from local to global) </a:t>
            </a:r>
          </a:p>
          <a:p>
            <a:pPr lvl="2"/>
            <a:r>
              <a:rPr lang="en-GB" dirty="0" smtClean="0"/>
              <a:t>multiple tracks </a:t>
            </a:r>
          </a:p>
          <a:p>
            <a:pPr lvl="2"/>
            <a:r>
              <a:rPr lang="en-GB" dirty="0" smtClean="0"/>
              <a:t>current </a:t>
            </a:r>
            <a:r>
              <a:rPr lang="en-GB" dirty="0"/>
              <a:t>and </a:t>
            </a:r>
            <a:r>
              <a:rPr lang="en-GB" dirty="0" smtClean="0"/>
              <a:t>future</a:t>
            </a:r>
          </a:p>
          <a:p>
            <a:r>
              <a:rPr lang="en-GB" dirty="0" smtClean="0"/>
              <a:t>Development steps</a:t>
            </a:r>
          </a:p>
          <a:p>
            <a:pPr lvl="1"/>
            <a:r>
              <a:rPr lang="en-GB" dirty="0" smtClean="0"/>
              <a:t>Framework development based on existing literature</a:t>
            </a:r>
          </a:p>
          <a:p>
            <a:pPr lvl="2"/>
            <a:r>
              <a:rPr lang="en-GB" dirty="0" smtClean="0"/>
              <a:t>Key factors consisting effective water cooperation</a:t>
            </a:r>
          </a:p>
          <a:p>
            <a:pPr lvl="2"/>
            <a:r>
              <a:rPr lang="en-GB" dirty="0" smtClean="0"/>
              <a:t>Various theoretical </a:t>
            </a:r>
            <a:r>
              <a:rPr lang="en-GB" dirty="0" smtClean="0"/>
              <a:t>approaches/Methods for Political Economy Analysis</a:t>
            </a:r>
            <a:endParaRPr lang="en-GB" dirty="0" smtClean="0"/>
          </a:p>
          <a:p>
            <a:pPr lvl="1"/>
            <a:r>
              <a:rPr lang="en-GB" dirty="0" smtClean="0"/>
              <a:t>Fine-tuning </a:t>
            </a:r>
            <a:r>
              <a:rPr lang="en-GB" dirty="0" smtClean="0"/>
              <a:t>of the framework based on field data</a:t>
            </a:r>
          </a:p>
        </p:txBody>
      </p:sp>
    </p:spTree>
    <p:extLst>
      <p:ext uri="{BB962C8B-B14F-4D97-AF65-F5344CB8AC3E}">
        <p14:creationId xmlns:p14="http://schemas.microsoft.com/office/powerpoint/2010/main" val="475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817" y="2518410"/>
            <a:ext cx="26051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Contextual factors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524" y="3708368"/>
            <a:ext cx="2675069" cy="1304996"/>
            <a:chOff x="119524" y="3708368"/>
            <a:chExt cx="2675069" cy="1304996"/>
          </a:xfrm>
        </p:grpSpPr>
        <p:sp>
          <p:nvSpPr>
            <p:cNvPr id="5" name="TextBox 4"/>
            <p:cNvSpPr txBox="1"/>
            <p:nvPr/>
          </p:nvSpPr>
          <p:spPr>
            <a:xfrm>
              <a:off x="119524" y="4182367"/>
              <a:ext cx="108531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Formal</a:t>
              </a:r>
            </a:p>
            <a:p>
              <a:pPr algn="ctr"/>
              <a:endParaRPr lang="sv-SE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9524" y="3708368"/>
              <a:ext cx="266243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Institutions</a:t>
              </a:r>
              <a:endParaRPr lang="sv-SE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1489" y="4182367"/>
              <a:ext cx="159310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Customary</a:t>
              </a:r>
            </a:p>
            <a:p>
              <a:pPr algn="ctr"/>
              <a:endParaRPr lang="sv-SE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95965" y="3598113"/>
            <a:ext cx="19057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Action situations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1740" y="3919603"/>
            <a:ext cx="20526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Actors/Agency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931" y="5086041"/>
            <a:ext cx="1974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Output</a:t>
            </a:r>
          </a:p>
        </p:txBody>
      </p:sp>
      <p:sp>
        <p:nvSpPr>
          <p:cNvPr id="11" name="Down Arrow 10"/>
          <p:cNvSpPr/>
          <p:nvPr/>
        </p:nvSpPr>
        <p:spPr>
          <a:xfrm rot="1785501">
            <a:off x="1651301" y="3203671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Down Arrow 11"/>
          <p:cNvSpPr/>
          <p:nvPr/>
        </p:nvSpPr>
        <p:spPr>
          <a:xfrm>
            <a:off x="4166359" y="3191535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Down Arrow 12"/>
          <p:cNvSpPr/>
          <p:nvPr/>
        </p:nvSpPr>
        <p:spPr>
          <a:xfrm rot="19610607">
            <a:off x="6642829" y="3238959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eft-Right Arrow 13"/>
          <p:cNvSpPr/>
          <p:nvPr/>
        </p:nvSpPr>
        <p:spPr>
          <a:xfrm>
            <a:off x="2889008" y="3939200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Left-Right Arrow 17"/>
          <p:cNvSpPr/>
          <p:nvPr/>
        </p:nvSpPr>
        <p:spPr>
          <a:xfrm>
            <a:off x="5704570" y="3919603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/>
          <p:cNvSpPr txBox="1"/>
          <p:nvPr/>
        </p:nvSpPr>
        <p:spPr>
          <a:xfrm>
            <a:off x="1224081" y="1496774"/>
            <a:ext cx="62423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Problem description and scoping for the basin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4930" y="6281680"/>
            <a:ext cx="197407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Outcome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174" y="326211"/>
            <a:ext cx="813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Multi-track Water Diplomacy Framework</a:t>
            </a:r>
            <a:endParaRPr lang="sv-SE" sz="3600" dirty="0"/>
          </a:p>
        </p:txBody>
      </p:sp>
      <p:sp>
        <p:nvSpPr>
          <p:cNvPr id="24" name="Down Arrow 23"/>
          <p:cNvSpPr/>
          <p:nvPr/>
        </p:nvSpPr>
        <p:spPr>
          <a:xfrm>
            <a:off x="4165810" y="2005021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Left-Right Arrow 24"/>
          <p:cNvSpPr/>
          <p:nvPr/>
        </p:nvSpPr>
        <p:spPr>
          <a:xfrm rot="18866567">
            <a:off x="5953553" y="4852745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Left-Right Arrow 25"/>
          <p:cNvSpPr/>
          <p:nvPr/>
        </p:nvSpPr>
        <p:spPr>
          <a:xfrm rot="18866567">
            <a:off x="6171318" y="5389608"/>
            <a:ext cx="1125430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Left-Right Arrow 26"/>
          <p:cNvSpPr/>
          <p:nvPr/>
        </p:nvSpPr>
        <p:spPr>
          <a:xfrm rot="2381599">
            <a:off x="1866178" y="5710566"/>
            <a:ext cx="1125430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Left-Right Arrow 27"/>
          <p:cNvSpPr/>
          <p:nvPr/>
        </p:nvSpPr>
        <p:spPr>
          <a:xfrm rot="2421540">
            <a:off x="2830056" y="5004746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Left-Right Arrow 28"/>
          <p:cNvSpPr/>
          <p:nvPr/>
        </p:nvSpPr>
        <p:spPr>
          <a:xfrm rot="16200000">
            <a:off x="4143442" y="4610988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Left-Right Arrow 29"/>
          <p:cNvSpPr/>
          <p:nvPr/>
        </p:nvSpPr>
        <p:spPr>
          <a:xfrm rot="16200000">
            <a:off x="4130805" y="5686935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Curved Up Arrow 32"/>
          <p:cNvSpPr/>
          <p:nvPr/>
        </p:nvSpPr>
        <p:spPr>
          <a:xfrm rot="17100626">
            <a:off x="5353649" y="3603803"/>
            <a:ext cx="5154102" cy="1588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Example: the Brahmaputra river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41064"/>
            <a:ext cx="7886700" cy="5384190"/>
          </a:xfrm>
        </p:spPr>
      </p:pic>
      <p:sp>
        <p:nvSpPr>
          <p:cNvPr id="6" name="TextBox 5"/>
          <p:cNvSpPr txBox="1"/>
          <p:nvPr/>
        </p:nvSpPr>
        <p:spPr>
          <a:xfrm>
            <a:off x="5308270" y="6483927"/>
            <a:ext cx="334884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IUCN/IWM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6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transboundary water cooperation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Track I: mostly bilateral</a:t>
            </a:r>
          </a:p>
          <a:p>
            <a:pPr lvl="1"/>
            <a:r>
              <a:rPr lang="en-GB" dirty="0" smtClean="0"/>
              <a:t>India- China: Data sharing, Expert level mechanism, emergency response</a:t>
            </a:r>
          </a:p>
          <a:p>
            <a:pPr lvl="1"/>
            <a:r>
              <a:rPr lang="en-GB" dirty="0" smtClean="0"/>
              <a:t>India-Bangladesh: Joint water committee, data sharing, navigation, ongoing process for Teesta agreement</a:t>
            </a:r>
          </a:p>
          <a:p>
            <a:pPr lvl="1"/>
            <a:r>
              <a:rPr lang="en-GB" dirty="0" smtClean="0"/>
              <a:t>Bangladesh-China: Data sharing</a:t>
            </a:r>
          </a:p>
          <a:p>
            <a:pPr lvl="1"/>
            <a:r>
              <a:rPr lang="en-GB" dirty="0" smtClean="0"/>
              <a:t>India- Bhutan: Cooperation through hydropower</a:t>
            </a:r>
          </a:p>
          <a:p>
            <a:r>
              <a:rPr lang="en-GB" dirty="0" smtClean="0"/>
              <a:t>Track II/III</a:t>
            </a:r>
          </a:p>
          <a:p>
            <a:pPr lvl="1"/>
            <a:r>
              <a:rPr lang="en-GB" smtClean="0"/>
              <a:t>Ecosystems </a:t>
            </a:r>
            <a:r>
              <a:rPr lang="en-GB" dirty="0" smtClean="0"/>
              <a:t>for Life (IUCN</a:t>
            </a:r>
            <a:r>
              <a:rPr lang="en-GB" smtClean="0"/>
              <a:t>)  </a:t>
            </a:r>
            <a:endParaRPr lang="en-GB" dirty="0" smtClean="0"/>
          </a:p>
          <a:p>
            <a:pPr lvl="1"/>
            <a:r>
              <a:rPr lang="en-GB" dirty="0" smtClean="0"/>
              <a:t>Brahmaputra Dialogue (</a:t>
            </a:r>
            <a:r>
              <a:rPr lang="en-GB" dirty="0" err="1" smtClean="0"/>
              <a:t>Saci</a:t>
            </a:r>
            <a:r>
              <a:rPr lang="en-GB" dirty="0" smtClean="0"/>
              <a:t> waters) </a:t>
            </a:r>
          </a:p>
          <a:p>
            <a:pPr lvl="1"/>
            <a:r>
              <a:rPr lang="en-GB" dirty="0" smtClean="0"/>
              <a:t>Abu Dhabi dialogue/SAWI (World Bank)</a:t>
            </a:r>
          </a:p>
          <a:p>
            <a:pPr lvl="1"/>
            <a:r>
              <a:rPr lang="en-GB" dirty="0" smtClean="0"/>
              <a:t>Collaboration of scientists through ICIMOD (i.e. Brahmaputra-</a:t>
            </a:r>
            <a:r>
              <a:rPr lang="en-GB" dirty="0" err="1" smtClean="0"/>
              <a:t>Saleween</a:t>
            </a:r>
            <a:r>
              <a:rPr lang="en-GB" dirty="0" smtClean="0"/>
              <a:t> landscape)</a:t>
            </a:r>
          </a:p>
        </p:txBody>
      </p:sp>
    </p:spTree>
    <p:extLst>
      <p:ext uri="{BB962C8B-B14F-4D97-AF65-F5344CB8AC3E}">
        <p14:creationId xmlns:p14="http://schemas.microsoft.com/office/powerpoint/2010/main" val="3210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71" y="25524"/>
            <a:ext cx="7886700" cy="67746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Preliminary analysis: Current China-India cooperation </a:t>
            </a:r>
            <a:endParaRPr lang="sv-S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70772" y="702985"/>
            <a:ext cx="67426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Contextual factors: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Upstream hydropower development only recently.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China’s domestic energy demand, climate change, water demand.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Flood incidences in India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Disagreement over border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755" y="2870672"/>
            <a:ext cx="155857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Formal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Open up west (China)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Energy plan (China and India)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NE development policy (India)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56892" y="2503153"/>
            <a:ext cx="32364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Institutions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727337" y="2872485"/>
            <a:ext cx="166196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Customary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Sensitivity over territory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China’s interest to be normative actor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Sensitivity over inter-state relationship (India)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634" y="2924166"/>
            <a:ext cx="190571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Action situations</a:t>
            </a:r>
          </a:p>
          <a:p>
            <a:r>
              <a:rPr lang="en-GB" dirty="0" smtClean="0"/>
              <a:t>- Bilateral cooperation process between China and India over the Brahmaputra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614442" y="2970974"/>
            <a:ext cx="160660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Actors/Agency</a:t>
            </a:r>
          </a:p>
          <a:p>
            <a:r>
              <a:rPr lang="en-GB" dirty="0" smtClean="0"/>
              <a:t>- China and India: bilateral approach to transboundary water.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230" y="5613853"/>
            <a:ext cx="43669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Output: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MoU on flood data sharing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Expert panel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Cooperation on emergency situation</a:t>
            </a:r>
            <a:endParaRPr lang="sv-SE" dirty="0"/>
          </a:p>
        </p:txBody>
      </p:sp>
      <p:sp>
        <p:nvSpPr>
          <p:cNvPr id="11" name="Down Arrow 10"/>
          <p:cNvSpPr/>
          <p:nvPr/>
        </p:nvSpPr>
        <p:spPr>
          <a:xfrm rot="1785501">
            <a:off x="1944819" y="2192433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Down Arrow 11"/>
          <p:cNvSpPr/>
          <p:nvPr/>
        </p:nvSpPr>
        <p:spPr>
          <a:xfrm>
            <a:off x="4189843" y="2396749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Down Arrow 12"/>
          <p:cNvSpPr/>
          <p:nvPr/>
        </p:nvSpPr>
        <p:spPr>
          <a:xfrm rot="19610607">
            <a:off x="6682951" y="2464774"/>
            <a:ext cx="358923" cy="35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eft-Right Arrow 13"/>
          <p:cNvSpPr/>
          <p:nvPr/>
        </p:nvSpPr>
        <p:spPr>
          <a:xfrm>
            <a:off x="3419446" y="3836736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Left-Right Arrow 17"/>
          <p:cNvSpPr/>
          <p:nvPr/>
        </p:nvSpPr>
        <p:spPr>
          <a:xfrm>
            <a:off x="5902493" y="3886930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Left-Right Arrow 18"/>
          <p:cNvSpPr/>
          <p:nvPr/>
        </p:nvSpPr>
        <p:spPr>
          <a:xfrm rot="16200000">
            <a:off x="4500603" y="5147182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eft-Right Arrow 19"/>
          <p:cNvSpPr/>
          <p:nvPr/>
        </p:nvSpPr>
        <p:spPr>
          <a:xfrm rot="16200000">
            <a:off x="6889852" y="5056233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Left-Right Arrow 20"/>
          <p:cNvSpPr/>
          <p:nvPr/>
        </p:nvSpPr>
        <p:spPr>
          <a:xfrm rot="13168618">
            <a:off x="3431406" y="5803646"/>
            <a:ext cx="547188" cy="3161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8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</TotalTime>
  <Words>728</Words>
  <Application>Microsoft Office PowerPoint</Application>
  <PresentationFormat>On-screen Show (4:3)</PresentationFormat>
  <Paragraphs>143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游ゴシック</vt:lpstr>
      <vt:lpstr>Arial</vt:lpstr>
      <vt:lpstr>Calibri</vt:lpstr>
      <vt:lpstr>Calibri Light</vt:lpstr>
      <vt:lpstr>Office Theme</vt:lpstr>
      <vt:lpstr>PowerPoint Presentation</vt:lpstr>
      <vt:lpstr>Outline of the presentation</vt:lpstr>
      <vt:lpstr>Water Diplomacy: Making Cooperation Work</vt:lpstr>
      <vt:lpstr>Water Diplomacy Project: Partners</vt:lpstr>
      <vt:lpstr>Multi-track Water Diplomacy Framework</vt:lpstr>
      <vt:lpstr>PowerPoint Presentation</vt:lpstr>
      <vt:lpstr>Example: the Brahmaputra river</vt:lpstr>
      <vt:lpstr>Status of transboundary water cooperation</vt:lpstr>
      <vt:lpstr>Preliminary analysis: Current China-India cooperation </vt:lpstr>
      <vt:lpstr>Preliminary analysis: Potential future cooperation at the basin level</vt:lpstr>
      <vt:lpstr>Conclusion</vt:lpstr>
      <vt:lpstr>     Thank you Please send any feedback to yumiko.yasuda@siwi.org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Yumiko Yasuda</cp:lastModifiedBy>
  <cp:revision>128</cp:revision>
  <dcterms:created xsi:type="dcterms:W3CDTF">2016-07-18T05:53:10Z</dcterms:created>
  <dcterms:modified xsi:type="dcterms:W3CDTF">2016-09-11T10:07:21Z</dcterms:modified>
</cp:coreProperties>
</file>