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92" autoAdjust="0"/>
    <p:restoredTop sz="99275" autoAdjust="0"/>
  </p:normalViewPr>
  <p:slideViewPr>
    <p:cSldViewPr snapToGrid="0" showGuides="1">
      <p:cViewPr>
        <p:scale>
          <a:sx n="125" d="100"/>
          <a:sy n="125" d="100"/>
        </p:scale>
        <p:origin x="450" y="81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17/09/2017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hyperlink" Target="mailto:omaennicke@wwf.org.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4.JP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pic>
        <p:nvPicPr>
          <p:cNvPr id="10" name="Picture 1" descr="amazo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603937" y="1032875"/>
            <a:ext cx="4192458" cy="334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249898" y="1032875"/>
            <a:ext cx="4354039" cy="3342636"/>
          </a:xfrm>
          <a:prstGeom prst="rect">
            <a:avLst/>
          </a:prstGeom>
          <a:noFill/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en-AU" sz="3600" dirty="0" smtClean="0">
                <a:solidFill>
                  <a:schemeClr val="tx1"/>
                </a:solidFill>
              </a:rPr>
              <a:t>Relaunching </a:t>
            </a:r>
            <a:r>
              <a:rPr lang="en-AU" sz="3600" dirty="0">
                <a:solidFill>
                  <a:schemeClr val="tx1"/>
                </a:solidFill>
              </a:rPr>
              <a:t>the </a:t>
            </a:r>
            <a:r>
              <a:rPr lang="en-AU" sz="3600" dirty="0" smtClean="0">
                <a:solidFill>
                  <a:schemeClr val="tx1"/>
                </a:solidFill>
              </a:rPr>
              <a:t>WWF </a:t>
            </a:r>
            <a:r>
              <a:rPr lang="en-AU" sz="3600" dirty="0">
                <a:solidFill>
                  <a:schemeClr val="tx1"/>
                </a:solidFill>
              </a:rPr>
              <a:t>Water Risk Filter </a:t>
            </a:r>
            <a:endParaRPr lang="en-AU" sz="3600" dirty="0" smtClean="0">
              <a:solidFill>
                <a:schemeClr val="tx1"/>
              </a:solidFill>
            </a:endParaRPr>
          </a:p>
          <a:p>
            <a:pPr algn="l">
              <a:spcAft>
                <a:spcPts val="1800"/>
              </a:spcAft>
            </a:pPr>
            <a:r>
              <a:rPr lang="en-AU" sz="2400" dirty="0" smtClean="0">
                <a:solidFill>
                  <a:schemeClr val="tx1"/>
                </a:solidFill>
              </a:rPr>
              <a:t>Using </a:t>
            </a:r>
            <a:r>
              <a:rPr lang="en-AU" sz="2400" dirty="0">
                <a:solidFill>
                  <a:schemeClr val="tx1"/>
                </a:solidFill>
              </a:rPr>
              <a:t>spatial water risk assessment to inform water stewardship strategy on corporate-, site and basin level</a:t>
            </a:r>
          </a:p>
          <a:p>
            <a:pPr>
              <a:spcAft>
                <a:spcPts val="1800"/>
              </a:spcAft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5262361" y="3510065"/>
            <a:ext cx="3510868" cy="855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chemeClr val="bg1"/>
                </a:solidFill>
              </a:rPr>
              <a:t>Oliver Maennicke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Water Stewardship Specialist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WWF Australia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 rot="16200000">
            <a:off x="7250677" y="2683051"/>
            <a:ext cx="3205586" cy="17933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© WWF-US / James Morgan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pic>
        <p:nvPicPr>
          <p:cNvPr id="10" name="Picture 2" descr="C:\Users\ccolvin\Documents\WWF FW\water risk tool\launch\Water Risk Filter - Map (1)overal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9" b="2364"/>
          <a:stretch/>
        </p:blipFill>
        <p:spPr bwMode="auto">
          <a:xfrm>
            <a:off x="3169920" y="890996"/>
            <a:ext cx="5615532" cy="355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0762" y="894572"/>
            <a:ext cx="3384376" cy="317009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b="1" dirty="0"/>
              <a:t>UK (</a:t>
            </a:r>
            <a:r>
              <a:rPr lang="en-CA" sz="1700" dirty="0"/>
              <a:t>242,495 km</a:t>
            </a:r>
            <a:r>
              <a:rPr lang="en-CA" sz="1700" baseline="30000" dirty="0"/>
              <a:t>2</a:t>
            </a:r>
            <a:r>
              <a:rPr lang="en-CA" sz="1700" dirty="0"/>
              <a:t>)</a:t>
            </a:r>
            <a:endParaRPr lang="en-CA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b="1" dirty="0"/>
              <a:t>South Africa </a:t>
            </a:r>
            <a:r>
              <a:rPr lang="en-CA" sz="1700" dirty="0"/>
              <a:t>(1,221,037 km</a:t>
            </a:r>
            <a:r>
              <a:rPr lang="en-CA" sz="1700" baseline="30000" dirty="0"/>
              <a:t>2</a:t>
            </a:r>
            <a:r>
              <a:rPr lang="en-CA" sz="1700" dirty="0"/>
              <a:t>)</a:t>
            </a:r>
            <a:endParaRPr lang="en-CA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Colombia (1,141,748 km</a:t>
            </a:r>
            <a:r>
              <a:rPr lang="en-CA" sz="1700" baseline="30000" dirty="0"/>
              <a:t>2</a:t>
            </a:r>
            <a:r>
              <a:rPr lang="en-CA" sz="17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Brazil (8,515,767 km</a:t>
            </a:r>
            <a:r>
              <a:rPr lang="en-CA" sz="1700" baseline="30000" dirty="0"/>
              <a:t>2</a:t>
            </a:r>
            <a:r>
              <a:rPr lang="en-CA" sz="17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Spain (505,992 km</a:t>
            </a:r>
            <a:r>
              <a:rPr lang="en-CA" sz="1700" baseline="30000" dirty="0"/>
              <a:t>2</a:t>
            </a:r>
            <a:r>
              <a:rPr lang="en-CA" sz="17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/>
              <a:t>Lower Mekong (Vietnam, Cambodia, Laos, Thailand = 604,200 km</a:t>
            </a:r>
            <a:r>
              <a:rPr lang="en-CA" sz="1700" baseline="30000" dirty="0"/>
              <a:t>2</a:t>
            </a:r>
            <a:r>
              <a:rPr lang="en-CA" sz="17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/>
              <a:t>Total: &gt; 12,000,000 km</a:t>
            </a:r>
            <a:r>
              <a:rPr lang="en-CA" sz="1600" b="1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Level 7 (few thousand km</a:t>
            </a:r>
            <a:r>
              <a:rPr lang="en-CA" sz="1600" baseline="30000" dirty="0"/>
              <a:t>2</a:t>
            </a:r>
            <a:r>
              <a:rPr lang="en-CA" sz="1600" dirty="0"/>
              <a:t>) to Level 12 (a few km</a:t>
            </a:r>
            <a:r>
              <a:rPr lang="en-CA" sz="1600" baseline="30000" dirty="0"/>
              <a:t>2</a:t>
            </a:r>
            <a:r>
              <a:rPr lang="en-CA" sz="1600" dirty="0"/>
              <a:t>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1274845" y="894572"/>
            <a:ext cx="7488832" cy="780131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r" defTabSz="4572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Major change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#4 - High resolution data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39" y="3744633"/>
            <a:ext cx="2232248" cy="6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72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4986338" y="999298"/>
            <a:ext cx="3665739" cy="3967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algn="l"/>
            <a:r>
              <a:rPr lang="en-CA" sz="2000" b="1" dirty="0" smtClean="0">
                <a:solidFill>
                  <a:schemeClr val="tx1"/>
                </a:solidFill>
              </a:rPr>
              <a:t>WWF basin story maps</a:t>
            </a:r>
          </a:p>
          <a:p>
            <a:pPr marL="547688" indent="-457200" algn="l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Details about WWF basins</a:t>
            </a:r>
          </a:p>
          <a:p>
            <a:pPr marL="547688" indent="-457200" algn="l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Why WWF works in these places, who we’re working with, successes &amp; challenges</a:t>
            </a:r>
          </a:p>
          <a:p>
            <a:pPr marL="547688" indent="-457200" algn="l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Stories + pictures +videos + maps to illustrate our Freshwater work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Additional basin data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gray">
          <a:xfrm>
            <a:off x="1334755" y="939446"/>
            <a:ext cx="7488832" cy="780131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r" defTabSz="4572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Major change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#5 – WWF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basins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4" y="939446"/>
            <a:ext cx="3276586" cy="36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755576" y="2229624"/>
            <a:ext cx="3328744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b="1" dirty="0" smtClean="0">
                <a:latin typeface="+mj-lt"/>
              </a:rPr>
              <a:t>Logic model</a:t>
            </a:r>
            <a:r>
              <a:rPr lang="en-CA" sz="1600" dirty="0" smtClean="0">
                <a:latin typeface="+mj-lt"/>
              </a:rPr>
              <a:t> to link water risk events to financial impacts (“stress testing”)</a:t>
            </a:r>
            <a:endParaRPr lang="en-CA" sz="1600" b="1" dirty="0" smtClean="0">
              <a:latin typeface="+mj-lt"/>
            </a:endParaRPr>
          </a:p>
          <a:p>
            <a:r>
              <a:rPr lang="en-CA" sz="1600" dirty="0" smtClean="0"/>
              <a:t>User guided</a:t>
            </a:r>
          </a:p>
          <a:p>
            <a:r>
              <a:rPr lang="en-CA" sz="1600" dirty="0" smtClean="0"/>
              <a:t>Informed by WWF, Veolia, </a:t>
            </a:r>
            <a:r>
              <a:rPr lang="en-CA" sz="1600" dirty="0" err="1" smtClean="0"/>
              <a:t>Equarius</a:t>
            </a:r>
            <a:r>
              <a:rPr lang="en-CA" sz="1600" dirty="0" smtClean="0"/>
              <a:t> +</a:t>
            </a:r>
          </a:p>
          <a:p>
            <a:r>
              <a:rPr lang="en-CA" sz="1600" dirty="0" smtClean="0"/>
              <a:t>Excel </a:t>
            </a:r>
            <a:r>
              <a:rPr lang="en-CA" sz="1600" dirty="0" smtClean="0">
                <a:sym typeface="Wingdings" panose="05000000000000000000" pitchFamily="2" charset="2"/>
              </a:rPr>
              <a:t> Online</a:t>
            </a:r>
            <a:endParaRPr lang="en-CA" sz="1600" dirty="0"/>
          </a:p>
        </p:txBody>
      </p:sp>
      <p:sp>
        <p:nvSpPr>
          <p:cNvPr id="15" name="Pentagon 14"/>
          <p:cNvSpPr/>
          <p:nvPr/>
        </p:nvSpPr>
        <p:spPr>
          <a:xfrm>
            <a:off x="5276469" y="1294758"/>
            <a:ext cx="1167946" cy="449168"/>
          </a:xfrm>
          <a:prstGeom prst="homePlate">
            <a:avLst/>
          </a:prstGeom>
          <a:solidFill>
            <a:srgbClr val="1865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/>
              <a:t>WATER RISK EVENT</a:t>
            </a:r>
            <a:endParaRPr lang="en-CA" sz="800" dirty="0"/>
          </a:p>
        </p:txBody>
      </p:sp>
      <p:sp>
        <p:nvSpPr>
          <p:cNvPr id="17" name="Pentagon 16"/>
          <p:cNvSpPr/>
          <p:nvPr/>
        </p:nvSpPr>
        <p:spPr>
          <a:xfrm>
            <a:off x="6476271" y="1294346"/>
            <a:ext cx="1167946" cy="449168"/>
          </a:xfrm>
          <a:prstGeom prst="homePlate">
            <a:avLst/>
          </a:prstGeom>
          <a:solidFill>
            <a:srgbClr val="1865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/>
              <a:t>FINANCIAL IMPACT</a:t>
            </a:r>
            <a:endParaRPr lang="en-CA" sz="800" dirty="0"/>
          </a:p>
        </p:txBody>
      </p:sp>
      <p:sp>
        <p:nvSpPr>
          <p:cNvPr id="18" name="Rectangle 17"/>
          <p:cNvSpPr/>
          <p:nvPr/>
        </p:nvSpPr>
        <p:spPr>
          <a:xfrm>
            <a:off x="7644217" y="1334872"/>
            <a:ext cx="1044693" cy="449168"/>
          </a:xfrm>
          <a:prstGeom prst="rect">
            <a:avLst/>
          </a:prstGeom>
          <a:solidFill>
            <a:srgbClr val="1865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/>
              <a:t>WATER RISK VALUE</a:t>
            </a:r>
            <a:endParaRPr lang="en-CA" sz="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30" y="1279930"/>
            <a:ext cx="1008112" cy="58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971600" y="4295760"/>
            <a:ext cx="2592288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000" dirty="0"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397" y="1743514"/>
            <a:ext cx="3082218" cy="22958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93913" y="4133835"/>
            <a:ext cx="8219123" cy="367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23" name="Rectangle 22"/>
          <p:cNvSpPr/>
          <p:nvPr/>
        </p:nvSpPr>
        <p:spPr>
          <a:xfrm>
            <a:off x="327660" y="4154443"/>
            <a:ext cx="8564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CA" sz="1600" dirty="0"/>
              <a:t>A new tool to more </a:t>
            </a:r>
            <a:r>
              <a:rPr lang="en-CA" sz="1600" dirty="0" err="1"/>
              <a:t>rigourously</a:t>
            </a:r>
            <a:r>
              <a:rPr lang="en-CA" sz="1600" dirty="0"/>
              <a:t> think through how water risk can affect the financial value of assets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752" y="968564"/>
            <a:ext cx="931488" cy="11521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/>
          <a:srcRect l="4998" t="1844" r="5022" b="2281"/>
          <a:stretch/>
        </p:blipFill>
        <p:spPr>
          <a:xfrm>
            <a:off x="1331640" y="983392"/>
            <a:ext cx="864380" cy="1152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itle 1"/>
          <p:cNvSpPr txBox="1">
            <a:spLocks/>
          </p:cNvSpPr>
          <p:nvPr/>
        </p:nvSpPr>
        <p:spPr bwMode="gray">
          <a:xfrm>
            <a:off x="1334755" y="939446"/>
            <a:ext cx="7488832" cy="780131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r" defTabSz="4572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Major change #6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Water </a:t>
            </a:r>
            <a:r>
              <a:rPr lang="en-US" sz="2000" smtClean="0">
                <a:solidFill>
                  <a:schemeClr val="accent5">
                    <a:lumMod val="75000"/>
                  </a:schemeClr>
                </a:solidFill>
              </a:rPr>
              <a:t>Valuation Module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pic>
        <p:nvPicPr>
          <p:cNvPr id="10" name="p_forest2" descr="forests1.png"/>
          <p:cNvPicPr>
            <a:picLocks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8759" y="944714"/>
            <a:ext cx="3243121" cy="3556283"/>
          </a:xfrm>
          <a:prstGeom prst="rect">
            <a:avLst/>
          </a:prstGeom>
        </p:spPr>
      </p:pic>
      <p:sp>
        <p:nvSpPr>
          <p:cNvPr id="15" name="Text Placeholder 12"/>
          <p:cNvSpPr txBox="1">
            <a:spLocks/>
          </p:cNvSpPr>
          <p:nvPr/>
        </p:nvSpPr>
        <p:spPr bwMode="auto">
          <a:xfrm>
            <a:off x="4128580" y="1039466"/>
            <a:ext cx="5120828" cy="569912"/>
          </a:xfrm>
          <a:prstGeom prst="rect">
            <a:avLst/>
          </a:prstGeom>
          <a:noFill/>
          <a:ln w="9525" cap="flat" algn="ctr">
            <a:noFill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C66005"/>
              </a:buClr>
              <a:defRPr/>
            </a:pPr>
            <a:endParaRPr lang="en-US" sz="600" kern="0" dirty="0">
              <a:solidFill>
                <a:srgbClr val="000000"/>
              </a:solidFill>
            </a:endParaRP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C66005"/>
              </a:buClr>
              <a:defRPr/>
            </a:pPr>
            <a:r>
              <a:rPr lang="en-US" sz="1600" i="1" kern="0" dirty="0">
                <a:solidFill>
                  <a:srgbClr val="000000"/>
                </a:solidFill>
              </a:rPr>
              <a:t>For more information</a:t>
            </a:r>
            <a:r>
              <a:rPr lang="en-US" sz="1600" i="1" kern="0" dirty="0" smtClean="0">
                <a:solidFill>
                  <a:srgbClr val="000000"/>
                </a:solidFill>
              </a:rPr>
              <a:t>:</a:t>
            </a:r>
            <a:endParaRPr lang="en-US" sz="1600" b="1" i="1" kern="0" dirty="0" smtClean="0">
              <a:solidFill>
                <a:srgbClr val="000000"/>
              </a:solidFill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C66005"/>
              </a:buClr>
              <a:defRPr/>
            </a:pPr>
            <a:r>
              <a:rPr lang="en-US" sz="1600" b="1" kern="0" dirty="0" smtClean="0">
                <a:solidFill>
                  <a:srgbClr val="000000"/>
                </a:solidFill>
              </a:rPr>
              <a:t>Oliver </a:t>
            </a:r>
            <a:r>
              <a:rPr lang="en-US" sz="1600" b="1" kern="0" dirty="0" err="1" smtClean="0">
                <a:solidFill>
                  <a:srgbClr val="000000"/>
                </a:solidFill>
              </a:rPr>
              <a:t>Männicke</a:t>
            </a:r>
            <a:r>
              <a:rPr lang="en-US" sz="1600" b="1" kern="0" dirty="0" smtClean="0">
                <a:solidFill>
                  <a:srgbClr val="000000"/>
                </a:solidFill>
              </a:rPr>
              <a:t> – Water Stewardship Specialist </a:t>
            </a:r>
            <a:r>
              <a:rPr lang="en-US" sz="1600" kern="0" dirty="0" smtClean="0">
                <a:solidFill>
                  <a:srgbClr val="000000"/>
                </a:solidFill>
                <a:hlinkClick r:id="rId7"/>
              </a:rPr>
              <a:t>omaennicke@wwf.org.au</a:t>
            </a:r>
            <a:endParaRPr lang="en-US" sz="1600" kern="0" dirty="0" smtClean="0">
              <a:solidFill>
                <a:srgbClr val="000000"/>
              </a:solidFill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C66005"/>
              </a:buClr>
              <a:defRPr/>
            </a:pPr>
            <a:endParaRPr lang="en-US" sz="1600" kern="0" dirty="0" smtClean="0">
              <a:solidFill>
                <a:srgbClr val="000000"/>
              </a:solidFill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C66005"/>
              </a:buClr>
              <a:defRPr/>
            </a:pPr>
            <a:endParaRPr lang="en-US" sz="400" kern="0" dirty="0" smtClean="0">
              <a:solidFill>
                <a:srgbClr val="000000"/>
              </a:solidFill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buClr>
                <a:srgbClr val="C66005"/>
              </a:buClr>
              <a:defRPr/>
            </a:pPr>
            <a:endParaRPr lang="en-US" sz="1050" kern="0" dirty="0" smtClean="0">
              <a:solidFill>
                <a:srgbClr val="000000"/>
              </a:solidFill>
            </a:endParaRP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Clr>
                <a:srgbClr val="C66005"/>
              </a:buClr>
              <a:defRPr/>
            </a:pP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17" name="Text Placeholder 12"/>
          <p:cNvSpPr txBox="1">
            <a:spLocks/>
          </p:cNvSpPr>
          <p:nvPr/>
        </p:nvSpPr>
        <p:spPr bwMode="auto">
          <a:xfrm>
            <a:off x="4128580" y="2437899"/>
            <a:ext cx="4076230" cy="569912"/>
          </a:xfrm>
          <a:prstGeom prst="rect">
            <a:avLst/>
          </a:prstGeo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kern="0" dirty="0" smtClean="0">
                <a:solidFill>
                  <a:srgbClr val="000000"/>
                </a:solidFill>
              </a:rPr>
              <a:t>Thank you for visiting</a:t>
            </a:r>
            <a:endParaRPr lang="fr-CH" sz="1600" kern="0" dirty="0" smtClean="0">
              <a:solidFill>
                <a:srgbClr val="000000"/>
              </a:solidFill>
            </a:endParaRP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CH" sz="1600" kern="0" dirty="0" smtClean="0"/>
              <a:t>www.waterriskfilter.org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fr-CH" sz="1600" kern="0" dirty="0" smtClean="0"/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CH" sz="1600" kern="0" dirty="0" err="1" smtClean="0"/>
              <a:t>Follow</a:t>
            </a:r>
            <a:r>
              <a:rPr lang="fr-CH" sz="1600" kern="0" dirty="0" smtClean="0"/>
              <a:t> us on Twitter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CH" sz="1600" kern="0" dirty="0" smtClean="0"/>
              <a:t>@</a:t>
            </a:r>
            <a:r>
              <a:rPr lang="fr-CH" sz="1600" kern="0" dirty="0" err="1" smtClean="0"/>
              <a:t>WWFWaterRisk</a:t>
            </a:r>
            <a:endParaRPr lang="fr-CH" sz="1600" kern="0" dirty="0" smtClean="0"/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fr-CH" sz="1600" kern="0" dirty="0" smtClean="0"/>
              <a:t> </a:t>
            </a:r>
            <a:endParaRPr lang="en-US" sz="1600" kern="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16" y="3601837"/>
            <a:ext cx="372824" cy="3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9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sp>
        <p:nvSpPr>
          <p:cNvPr id="17" name="Rectangle 1"/>
          <p:cNvSpPr/>
          <p:nvPr/>
        </p:nvSpPr>
        <p:spPr>
          <a:xfrm>
            <a:off x="5185052" y="1292775"/>
            <a:ext cx="3600400" cy="28931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b="1" dirty="0"/>
              <a:t>Assess water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b="1" dirty="0"/>
              <a:t>Analyse results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b="1" dirty="0"/>
              <a:t>Explore mitigation options &amp; country profiles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 smtClean="0"/>
              <a:t>Development started in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 smtClean="0"/>
              <a:t>Online </a:t>
            </a:r>
            <a:r>
              <a:rPr lang="en-AU" sz="1400" dirty="0"/>
              <a:t>since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/>
              <a:t>34 </a:t>
            </a:r>
            <a:r>
              <a:rPr lang="en-AU" sz="1400" dirty="0" smtClean="0"/>
              <a:t>sectors and 120 agricultural commodities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 smtClean="0"/>
              <a:t>30 basin and 30 operational indicators	</a:t>
            </a:r>
            <a:endParaRPr lang="en-AU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 smtClean="0"/>
              <a:t>&gt;250,000 </a:t>
            </a:r>
            <a:r>
              <a:rPr lang="en-AU" sz="1400" dirty="0"/>
              <a:t>sites assessed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/>
              <a:t>&gt;3,000 unique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/>
              <a:t>Additional high-resolution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400" dirty="0"/>
              <a:t>Re-launch: </a:t>
            </a:r>
            <a:r>
              <a:rPr lang="en-AU" sz="1400" dirty="0" smtClean="0"/>
              <a:t>November, </a:t>
            </a:r>
            <a:r>
              <a:rPr lang="en-AU" sz="1400" dirty="0"/>
              <a:t>2017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2" y="3845483"/>
            <a:ext cx="2770011" cy="8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Placeholder 5"/>
          <p:cNvPicPr>
            <a:picLocks noChangeAspect="1"/>
          </p:cNvPicPr>
          <p:nvPr/>
        </p:nvPicPr>
        <p:blipFill>
          <a:blip r:embed="rId7" cstate="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3" y="1054076"/>
            <a:ext cx="1440160" cy="1046195"/>
          </a:xfrm>
          <a:prstGeom prst="rect">
            <a:avLst/>
          </a:prstGeom>
          <a:ln w="34925">
            <a:solidFill>
              <a:schemeClr val="bg1"/>
            </a:solidFill>
          </a:ln>
          <a:effectLst>
            <a:glow rad="101600">
              <a:srgbClr val="00ACCD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Placeholder 5"/>
          <p:cNvPicPr>
            <a:picLocks noChangeAspect="1"/>
          </p:cNvPicPr>
          <p:nvPr/>
        </p:nvPicPr>
        <p:blipFill>
          <a:blip r:embed="rId8" cstate="print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55" y="1060148"/>
            <a:ext cx="1466298" cy="1064476"/>
          </a:xfrm>
          <a:prstGeom prst="rect">
            <a:avLst/>
          </a:prstGeom>
          <a:ln w="34925">
            <a:solidFill>
              <a:schemeClr val="bg1"/>
            </a:solidFill>
          </a:ln>
          <a:effectLst>
            <a:glow rad="101600">
              <a:srgbClr val="00ACCD">
                <a:alpha val="75000"/>
              </a:srgb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FlowTriangle"/>
          <p:cNvSpPr>
            <a:spLocks noChangeArrowheads="1"/>
          </p:cNvSpPr>
          <p:nvPr/>
        </p:nvSpPr>
        <p:spPr bwMode="gray">
          <a:xfrm rot="10800000">
            <a:off x="430803" y="2730891"/>
            <a:ext cx="4210763" cy="242861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9377" y="3138310"/>
            <a:ext cx="324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Financial Risk </a:t>
            </a:r>
            <a:endParaRPr lang="en-US" sz="2800" b="1" dirty="0"/>
          </a:p>
        </p:txBody>
      </p:sp>
      <p:grpSp>
        <p:nvGrpSpPr>
          <p:cNvPr id="24" name="Group 15"/>
          <p:cNvGrpSpPr/>
          <p:nvPr/>
        </p:nvGrpSpPr>
        <p:grpSpPr>
          <a:xfrm>
            <a:off x="1816105" y="1068590"/>
            <a:ext cx="1440160" cy="1056034"/>
            <a:chOff x="3779912" y="2636912"/>
            <a:chExt cx="2462809" cy="1789092"/>
          </a:xfrm>
        </p:grpSpPr>
        <p:pic>
          <p:nvPicPr>
            <p:cNvPr id="25" name="Picture 24"/>
            <p:cNvPicPr>
              <a:picLocks noChangeAspect="1" noChangeArrowheads="1"/>
            </p:cNvPicPr>
            <p:nvPr/>
          </p:nvPicPr>
          <p:blipFill rotWithShape="1">
            <a:blip r:embed="rId9" cstate="print">
              <a:alphaModFix amt="72000"/>
            </a:blip>
            <a:srcRect b="49973"/>
            <a:stretch/>
          </p:blipFill>
          <p:spPr bwMode="auto">
            <a:xfrm>
              <a:off x="3779912" y="2708920"/>
              <a:ext cx="2376263" cy="1698228"/>
            </a:xfrm>
            <a:prstGeom prst="rect">
              <a:avLst/>
            </a:prstGeom>
            <a:ln>
              <a:noFill/>
            </a:ln>
            <a:effectLst>
              <a:glow rad="101600">
                <a:srgbClr val="00ACCD">
                  <a:alpha val="75000"/>
                </a:srgb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Placeholder 5"/>
            <p:cNvPicPr>
              <a:picLocks noChangeAspect="1"/>
            </p:cNvPicPr>
            <p:nvPr/>
          </p:nvPicPr>
          <p:blipFill>
            <a:blip r:embed="rId10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2636912"/>
              <a:ext cx="2462809" cy="1789092"/>
            </a:xfrm>
            <a:prstGeom prst="rect">
              <a:avLst/>
            </a:prstGeom>
            <a:ln w="34925">
              <a:solidFill>
                <a:schemeClr val="bg1"/>
              </a:solidFill>
            </a:ln>
            <a:effectLst>
              <a:glow rad="101600">
                <a:srgbClr val="00ACCD">
                  <a:alpha val="75000"/>
                </a:srgbClr>
              </a:glow>
            </a:effectLst>
          </p:spPr>
        </p:pic>
      </p:grpSp>
      <p:sp>
        <p:nvSpPr>
          <p:cNvPr id="27" name="Text Placeholder 2"/>
          <p:cNvSpPr txBox="1">
            <a:spLocks/>
          </p:cNvSpPr>
          <p:nvPr/>
        </p:nvSpPr>
        <p:spPr>
          <a:xfrm>
            <a:off x="476071" y="2329273"/>
            <a:ext cx="1010583" cy="2898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Physical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1855463" y="2309560"/>
            <a:ext cx="1361443" cy="285886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lang="en-GB" sz="2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Reputational</a:t>
            </a:r>
            <a:endParaRPr lang="en-US" sz="1800" dirty="0"/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3518125" y="2325340"/>
            <a:ext cx="1221121" cy="289820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lang="en-GB" sz="2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Regulatory</a:t>
            </a:r>
            <a:endParaRPr lang="en-US" sz="1800" dirty="0"/>
          </a:p>
        </p:txBody>
      </p:sp>
      <p:sp>
        <p:nvSpPr>
          <p:cNvPr id="30" name="Title 1"/>
          <p:cNvSpPr txBox="1">
            <a:spLocks/>
          </p:cNvSpPr>
          <p:nvPr/>
        </p:nvSpPr>
        <p:spPr bwMode="gray">
          <a:xfrm>
            <a:off x="1296620" y="840172"/>
            <a:ext cx="7488832" cy="780131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r" defTabSz="4572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A free online tool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" y="1273358"/>
            <a:ext cx="5997747" cy="346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704" y="3183357"/>
            <a:ext cx="1792316" cy="155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1" y="3183357"/>
            <a:ext cx="2353853" cy="15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1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43808" y="3183357"/>
            <a:ext cx="2082564" cy="15613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417577" y="992868"/>
            <a:ext cx="2637918" cy="41506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7688" indent="-457200" algn="l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140+ country profiles with details on regulatory risk</a:t>
            </a:r>
          </a:p>
          <a:p>
            <a:pPr marL="547688" indent="-457200" algn="l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Water risk mitigation toolbox with 100+ mitigation actions and case studies and information on agricultural commodities</a:t>
            </a:r>
          </a:p>
          <a:p>
            <a:pPr marL="547688" indent="-457200" algn="l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chemeClr val="tx1"/>
                </a:solidFill>
              </a:rPr>
              <a:t>High resolution data for the UK and South Africa</a:t>
            </a:r>
          </a:p>
          <a:p>
            <a:pPr marL="547688" indent="-4572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  <a:p>
            <a:pPr marL="547688" indent="-457200" algn="l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gray">
          <a:xfrm>
            <a:off x="1359542" y="883292"/>
            <a:ext cx="7488832" cy="780131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r" defTabSz="4572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Enter locations and site information =&gt; Portfolio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25377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039432" y="2461609"/>
            <a:ext cx="7824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b="1" dirty="0" smtClean="0"/>
              <a:t>EDEKA, Food Retailer: </a:t>
            </a:r>
            <a:r>
              <a:rPr lang="en-AU" sz="1600" dirty="0" smtClean="0"/>
              <a:t>“Being Germany’s largest food retailer, EDEKA is confronted with various water risks across our supply-chain. Using the Water </a:t>
            </a:r>
            <a:r>
              <a:rPr lang="en-AU" sz="1600" dirty="0"/>
              <a:t>Risk Filter, we </a:t>
            </a:r>
            <a:r>
              <a:rPr lang="en-AU" sz="1600" dirty="0" smtClean="0"/>
              <a:t>analysed around </a:t>
            </a:r>
            <a:r>
              <a:rPr lang="en-AU" sz="1600" dirty="0"/>
              <a:t>2300 products on </a:t>
            </a:r>
            <a:r>
              <a:rPr lang="en-AU" sz="1600" dirty="0" smtClean="0"/>
              <a:t>water risks </a:t>
            </a:r>
            <a:r>
              <a:rPr lang="en-AU" sz="1600" dirty="0"/>
              <a:t>related to their </a:t>
            </a:r>
            <a:r>
              <a:rPr lang="en-AU" sz="1600" dirty="0" smtClean="0"/>
              <a:t>origin. The </a:t>
            </a:r>
            <a:r>
              <a:rPr lang="en-AU" sz="1600" dirty="0"/>
              <a:t>results helped us to </a:t>
            </a:r>
            <a:r>
              <a:rPr lang="en-AU" sz="1600" dirty="0" smtClean="0"/>
              <a:t>raise awareness </a:t>
            </a:r>
            <a:r>
              <a:rPr lang="en-AU" sz="1600" dirty="0"/>
              <a:t>on the </a:t>
            </a:r>
            <a:r>
              <a:rPr lang="en-AU" sz="1600" dirty="0" smtClean="0"/>
              <a:t>importance of </a:t>
            </a:r>
            <a:r>
              <a:rPr lang="en-AU" sz="1600" dirty="0"/>
              <a:t>the topic and start </a:t>
            </a:r>
            <a:r>
              <a:rPr lang="en-AU" sz="1600" dirty="0" smtClean="0"/>
              <a:t>formulating mitigation </a:t>
            </a:r>
            <a:r>
              <a:rPr lang="en-AU" sz="1600" dirty="0"/>
              <a:t>strategies </a:t>
            </a:r>
            <a:r>
              <a:rPr lang="en-AU" sz="1600" dirty="0" smtClean="0"/>
              <a:t>to work </a:t>
            </a:r>
            <a:r>
              <a:rPr lang="en-AU" sz="1600" dirty="0"/>
              <a:t>with our suppliers </a:t>
            </a:r>
            <a:r>
              <a:rPr lang="en-AU" sz="1600" dirty="0" smtClean="0"/>
              <a:t>and producers </a:t>
            </a:r>
            <a:r>
              <a:rPr lang="en-AU" sz="1600" dirty="0"/>
              <a:t>collectively at </a:t>
            </a:r>
            <a:r>
              <a:rPr lang="en-AU" sz="1600" dirty="0" smtClean="0"/>
              <a:t>the river-basin level. An </a:t>
            </a:r>
            <a:r>
              <a:rPr lang="en-AU" sz="1600" dirty="0"/>
              <a:t>example is our project </a:t>
            </a:r>
            <a:r>
              <a:rPr lang="en-AU" sz="1600" dirty="0" smtClean="0"/>
              <a:t>on sustainable </a:t>
            </a:r>
            <a:r>
              <a:rPr lang="en-AU" sz="1600" dirty="0"/>
              <a:t>banana sourcing </a:t>
            </a:r>
            <a:r>
              <a:rPr lang="en-AU" sz="1600" dirty="0" smtClean="0"/>
              <a:t>in Colombia</a:t>
            </a:r>
            <a:r>
              <a:rPr lang="en-AU" sz="1600" dirty="0"/>
              <a:t>, where we started </a:t>
            </a:r>
            <a:r>
              <a:rPr lang="en-AU" sz="1600" dirty="0" smtClean="0"/>
              <a:t>a multi-stakeholder </a:t>
            </a:r>
            <a:r>
              <a:rPr lang="en-AU" sz="1600" dirty="0"/>
              <a:t>water </a:t>
            </a:r>
            <a:r>
              <a:rPr lang="en-AU" sz="1600" dirty="0" smtClean="0"/>
              <a:t>stewardship project </a:t>
            </a:r>
            <a:r>
              <a:rPr lang="en-AU" sz="1600" dirty="0"/>
              <a:t>with the aim </a:t>
            </a:r>
            <a:r>
              <a:rPr lang="en-AU" sz="1600" dirty="0" smtClean="0"/>
              <a:t>to establish </a:t>
            </a:r>
            <a:r>
              <a:rPr lang="en-AU" sz="1600" dirty="0"/>
              <a:t>an integrated </a:t>
            </a:r>
            <a:r>
              <a:rPr lang="en-AU" sz="1600" dirty="0" smtClean="0"/>
              <a:t>water management </a:t>
            </a:r>
            <a:r>
              <a:rPr lang="en-AU" sz="1600" dirty="0"/>
              <a:t>framework in </a:t>
            </a:r>
            <a:r>
              <a:rPr lang="en-AU" sz="1600" dirty="0" smtClean="0"/>
              <a:t>two river-basins </a:t>
            </a:r>
            <a:r>
              <a:rPr lang="en-AU" sz="1600" dirty="0"/>
              <a:t>where </a:t>
            </a:r>
            <a:r>
              <a:rPr lang="en-AU" sz="1600" dirty="0" smtClean="0"/>
              <a:t>production takes </a:t>
            </a:r>
            <a:r>
              <a:rPr lang="en-AU" sz="1600" dirty="0"/>
              <a:t>place</a:t>
            </a:r>
            <a:r>
              <a:rPr lang="en-AU" sz="1600" dirty="0" smtClean="0"/>
              <a:t>.” </a:t>
            </a:r>
            <a:r>
              <a:rPr lang="en-AU" sz="1600" i="1" dirty="0" smtClean="0"/>
              <a:t>EDEKA</a:t>
            </a:r>
            <a:r>
              <a:rPr lang="en-AU" sz="1600" i="1" dirty="0"/>
              <a:t>, 2016</a:t>
            </a:r>
            <a:endParaRPr lang="en-AU" sz="1600" dirty="0"/>
          </a:p>
          <a:p>
            <a:pPr algn="just"/>
            <a:endParaRPr lang="en-AU" sz="1200" dirty="0" smtClean="0"/>
          </a:p>
          <a:p>
            <a:pPr algn="just"/>
            <a:endParaRPr lang="en-AU" sz="1600" dirty="0" smtClean="0"/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762" y="2539517"/>
            <a:ext cx="818669" cy="91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094" y="1142788"/>
            <a:ext cx="905690" cy="7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1"/>
          <p:cNvSpPr txBox="1">
            <a:spLocks/>
          </p:cNvSpPr>
          <p:nvPr/>
        </p:nvSpPr>
        <p:spPr bwMode="gray">
          <a:xfrm>
            <a:off x="1375490" y="858676"/>
            <a:ext cx="7488832" cy="780131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r" defTabSz="4572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How the tool is being used by companies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5783" y="1161332"/>
            <a:ext cx="78248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 smtClean="0"/>
              <a:t>H&amp;M, Clothing Retailer: </a:t>
            </a:r>
            <a:r>
              <a:rPr lang="en-AU" sz="1600" dirty="0" smtClean="0"/>
              <a:t>“Measuring </a:t>
            </a:r>
            <a:r>
              <a:rPr lang="en-AU" sz="1600" dirty="0"/>
              <a:t>water impact </a:t>
            </a:r>
            <a:r>
              <a:rPr lang="en-AU" sz="1600" dirty="0" smtClean="0"/>
              <a:t>and risk </a:t>
            </a:r>
            <a:r>
              <a:rPr lang="en-AU" sz="1600" dirty="0"/>
              <a:t>is vital in ensuring </a:t>
            </a:r>
            <a:r>
              <a:rPr lang="en-AU" sz="1600" dirty="0" smtClean="0"/>
              <a:t>production is </a:t>
            </a:r>
            <a:r>
              <a:rPr lang="en-AU" sz="1600" dirty="0"/>
              <a:t>in line with </a:t>
            </a:r>
            <a:r>
              <a:rPr lang="en-AU" sz="1600" dirty="0" smtClean="0"/>
              <a:t>sustainability strategy. This </a:t>
            </a:r>
            <a:r>
              <a:rPr lang="en-AU" sz="1600" dirty="0"/>
              <a:t>involves water risk </a:t>
            </a:r>
            <a:r>
              <a:rPr lang="en-AU" sz="1600" dirty="0" smtClean="0"/>
              <a:t>assessments of </a:t>
            </a:r>
            <a:r>
              <a:rPr lang="en-AU" sz="1600" dirty="0"/>
              <a:t>all 500 </a:t>
            </a:r>
            <a:r>
              <a:rPr lang="en-AU" sz="1600" dirty="0" smtClean="0"/>
              <a:t>supplier factories </a:t>
            </a:r>
            <a:r>
              <a:rPr lang="en-AU" sz="1600" dirty="0"/>
              <a:t>with wet </a:t>
            </a:r>
            <a:r>
              <a:rPr lang="en-AU" sz="1600" dirty="0" smtClean="0"/>
              <a:t>processing. Combined </a:t>
            </a:r>
            <a:r>
              <a:rPr lang="en-AU" sz="1600" dirty="0"/>
              <a:t>with water data </a:t>
            </a:r>
            <a:r>
              <a:rPr lang="en-AU" sz="1600" dirty="0" smtClean="0"/>
              <a:t>from suppliers</a:t>
            </a:r>
            <a:r>
              <a:rPr lang="en-AU" sz="1600" dirty="0"/>
              <a:t>, the WWF Water </a:t>
            </a:r>
            <a:r>
              <a:rPr lang="en-AU" sz="1600" dirty="0" smtClean="0"/>
              <a:t>Risk Filter </a:t>
            </a:r>
            <a:r>
              <a:rPr lang="en-AU" sz="1600" dirty="0"/>
              <a:t>has enabled a </a:t>
            </a:r>
            <a:r>
              <a:rPr lang="en-AU" sz="1600" dirty="0" smtClean="0"/>
              <a:t>comprehensive water </a:t>
            </a:r>
            <a:r>
              <a:rPr lang="en-AU" sz="1600" dirty="0"/>
              <a:t>risk analysis </a:t>
            </a:r>
            <a:r>
              <a:rPr lang="en-AU" sz="1600" dirty="0" smtClean="0"/>
              <a:t>to be </a:t>
            </a:r>
            <a:r>
              <a:rPr lang="en-AU" sz="1600" dirty="0"/>
              <a:t>made</a:t>
            </a:r>
            <a:r>
              <a:rPr lang="en-AU" sz="1600" dirty="0" smtClean="0"/>
              <a:t>.” </a:t>
            </a:r>
          </a:p>
          <a:p>
            <a:r>
              <a:rPr lang="en-AU" sz="1600" dirty="0" smtClean="0"/>
              <a:t>WWF Sweden – Guide 2015, Managing Water Risk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992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796706" y="3037796"/>
            <a:ext cx="69163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b="1" dirty="0" smtClean="0"/>
              <a:t>Carlsberg, Beverage Producer: </a:t>
            </a:r>
            <a:r>
              <a:rPr lang="en-AU" sz="1600" dirty="0" smtClean="0"/>
              <a:t>“</a:t>
            </a:r>
            <a:r>
              <a:rPr lang="en-AU" sz="1600" dirty="0"/>
              <a:t>In 2016, using WWF’s Water Risk Filter tool, the Carlsberg Group’s sites were assessed for physical risks such as water quantity (scarcity, flooding and droughts) and water quality (pol-</a:t>
            </a:r>
            <a:r>
              <a:rPr lang="en-AU" sz="1600" dirty="0" err="1"/>
              <a:t>lution</a:t>
            </a:r>
            <a:r>
              <a:rPr lang="en-AU" sz="1600" dirty="0"/>
              <a:t>). Regulatory and reputational risks were also considered. Our joint research will feed into our target-setting during the course of the year. </a:t>
            </a:r>
            <a:endParaRPr lang="en-AU" sz="1600" dirty="0" smtClean="0"/>
          </a:p>
          <a:p>
            <a:pPr algn="just"/>
            <a:r>
              <a:rPr lang="en-AU" sz="1600" dirty="0" smtClean="0"/>
              <a:t>Carlsberg Group Sustainability Report 2016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318" y="1272356"/>
            <a:ext cx="1571172" cy="62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83.png" descr="http://logok.org/wp-content/uploads/2014/06/Heineken-International-logo.pn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89176" y="3119015"/>
            <a:ext cx="1762933" cy="726046"/>
          </a:xfrm>
          <a:prstGeom prst="rect">
            <a:avLst/>
          </a:prstGeom>
          <a:ln/>
        </p:spPr>
      </p:pic>
      <p:sp>
        <p:nvSpPr>
          <p:cNvPr id="18" name="Title 1"/>
          <p:cNvSpPr txBox="1">
            <a:spLocks/>
          </p:cNvSpPr>
          <p:nvPr/>
        </p:nvSpPr>
        <p:spPr bwMode="gray">
          <a:xfrm>
            <a:off x="1375489" y="881660"/>
            <a:ext cx="7488832" cy="780131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r" defTabSz="4572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How the tool is being used by companies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1728" y="1272356"/>
            <a:ext cx="70645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 smtClean="0"/>
              <a:t>Mondi, Pulp &amp; Paper </a:t>
            </a:r>
            <a:r>
              <a:rPr lang="en-AU" sz="1600" dirty="0" smtClean="0"/>
              <a:t>“</a:t>
            </a:r>
            <a:r>
              <a:rPr lang="en-AU" sz="1600" dirty="0"/>
              <a:t>In 2016, as part of our global partnership with</a:t>
            </a:r>
          </a:p>
          <a:p>
            <a:r>
              <a:rPr lang="en-AU" sz="1600" dirty="0"/>
              <a:t>WWF, we continued to further support </a:t>
            </a:r>
            <a:r>
              <a:rPr lang="en-AU" sz="1600" dirty="0" smtClean="0"/>
              <a:t>the development </a:t>
            </a:r>
            <a:r>
              <a:rPr lang="en-AU" sz="1600" dirty="0"/>
              <a:t>of The Water Risk </a:t>
            </a:r>
            <a:r>
              <a:rPr lang="en-AU" sz="1600" dirty="0" smtClean="0"/>
              <a:t>Filter </a:t>
            </a:r>
            <a:r>
              <a:rPr lang="en-AU" sz="1600" dirty="0"/>
              <a:t>(</a:t>
            </a:r>
            <a:r>
              <a:rPr lang="en-AU" sz="1600" dirty="0" smtClean="0"/>
              <a:t>including the </a:t>
            </a:r>
            <a:r>
              <a:rPr lang="en-AU" sz="1600" dirty="0"/>
              <a:t>testing of the high-resolution Water </a:t>
            </a:r>
            <a:r>
              <a:rPr lang="en-AU" sz="1600" dirty="0" smtClean="0"/>
              <a:t>Risk Filter </a:t>
            </a:r>
            <a:r>
              <a:rPr lang="en-AU" sz="1600" dirty="0"/>
              <a:t>for South Africa). Our own water </a:t>
            </a:r>
            <a:r>
              <a:rPr lang="en-AU" sz="1600" dirty="0" smtClean="0"/>
              <a:t>impact assessment </a:t>
            </a:r>
            <a:r>
              <a:rPr lang="en-AU" sz="1600" dirty="0"/>
              <a:t>tool is based on WWF’s </a:t>
            </a:r>
            <a:r>
              <a:rPr lang="en-AU" sz="1600" dirty="0" smtClean="0"/>
              <a:t>Water Risk </a:t>
            </a:r>
            <a:r>
              <a:rPr lang="en-AU" sz="1600" dirty="0"/>
              <a:t>Filter and WBCSD’s Global Water Tool, </a:t>
            </a:r>
            <a:r>
              <a:rPr lang="en-AU" sz="1600" dirty="0" smtClean="0"/>
              <a:t>but includes </a:t>
            </a:r>
            <a:r>
              <a:rPr lang="en-AU" sz="1600" dirty="0"/>
              <a:t>more detailed and </a:t>
            </a:r>
            <a:r>
              <a:rPr lang="en-AU" sz="1600" dirty="0" smtClean="0"/>
              <a:t>operation-specific data </a:t>
            </a:r>
            <a:r>
              <a:rPr lang="en-AU" sz="1600" dirty="0"/>
              <a:t>as well as a </a:t>
            </a:r>
            <a:r>
              <a:rPr lang="en-AU" sz="1600" dirty="0" smtClean="0"/>
              <a:t> element. ”</a:t>
            </a:r>
          </a:p>
          <a:p>
            <a:r>
              <a:rPr lang="en-AU" sz="1600" dirty="0" smtClean="0"/>
              <a:t>Mondi Sustainability Report 2016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42889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4176533" y="1302175"/>
            <a:ext cx="4536504" cy="35194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indent="-285750" algn="l"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tx1"/>
                </a:solidFill>
              </a:rPr>
              <a:t>New Interface</a:t>
            </a:r>
          </a:p>
          <a:p>
            <a:pPr marL="552450" indent="-285750" algn="l"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tx1"/>
                </a:solidFill>
              </a:rPr>
              <a:t>Indicator overhaul</a:t>
            </a:r>
          </a:p>
          <a:p>
            <a:pPr marL="552450" indent="-285750" algn="l"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tx1"/>
                </a:solidFill>
              </a:rPr>
              <a:t>Mitigation toolbox update and proposed actions directly linked to risk assessment</a:t>
            </a:r>
          </a:p>
          <a:p>
            <a:pPr marL="552450" indent="-285750" algn="l"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tx1"/>
                </a:solidFill>
              </a:rPr>
              <a:t>Additional higher resolution risk data</a:t>
            </a:r>
          </a:p>
          <a:p>
            <a:pPr marL="552450" indent="-285750" algn="l"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tx1"/>
                </a:solidFill>
              </a:rPr>
              <a:t>Interactive WWF basin story maps</a:t>
            </a:r>
          </a:p>
          <a:p>
            <a:pPr marL="266700" algn="l"/>
            <a:endParaRPr lang="en-CA" sz="1800" dirty="0">
              <a:solidFill>
                <a:schemeClr val="tx1"/>
              </a:solidFill>
            </a:endParaRPr>
          </a:p>
          <a:p>
            <a:pPr marL="552450" indent="-285750" algn="l"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tx1"/>
                </a:solidFill>
              </a:rPr>
              <a:t>Valuation tool to valuate site specific water risk (under development)</a:t>
            </a:r>
          </a:p>
          <a:p>
            <a:pPr marL="547688" indent="-457200" algn="l">
              <a:buFont typeface="Arial" panose="020B0604020202020204" pitchFamily="34" charset="0"/>
              <a:buChar char="•"/>
            </a:pPr>
            <a:endParaRPr lang="en-CA" sz="1800" dirty="0" smtClean="0">
              <a:solidFill>
                <a:schemeClr val="tx1"/>
              </a:solidFill>
            </a:endParaRPr>
          </a:p>
          <a:p>
            <a:pPr marL="547688" indent="-457200" algn="l">
              <a:buFont typeface="Arial" panose="020B0604020202020204" pitchFamily="34" charset="0"/>
              <a:buChar char="•"/>
            </a:pPr>
            <a:endParaRPr lang="en-CA" sz="1800" dirty="0">
              <a:solidFill>
                <a:schemeClr val="tx1"/>
              </a:solidFill>
            </a:endParaRPr>
          </a:p>
          <a:p>
            <a:pPr marL="547688" indent="-457200" algn="l">
              <a:buFont typeface="Arial" panose="020B0604020202020204" pitchFamily="34" charset="0"/>
              <a:buChar char="•"/>
            </a:pPr>
            <a:endParaRPr lang="en-CA" sz="1800" dirty="0">
              <a:solidFill>
                <a:schemeClr val="tx1"/>
              </a:solidFill>
            </a:endParaRPr>
          </a:p>
        </p:txBody>
      </p:sp>
      <p:pic>
        <p:nvPicPr>
          <p:cNvPr id="15" name="Picture 14" descr="1 - Analyse Results  Map"/>
          <p:cNvPicPr>
            <a:picLocks noGrp="1" noChangeAspect="1"/>
          </p:cNvPicPr>
          <p:nvPr isPhoto="1"/>
        </p:nvPicPr>
        <p:blipFill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1"/>
          <a:stretch/>
        </p:blipFill>
        <p:spPr>
          <a:xfrm>
            <a:off x="720456" y="2934627"/>
            <a:ext cx="2677840" cy="1778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979" y="929245"/>
            <a:ext cx="2677841" cy="1547465"/>
          </a:xfrm>
          <a:prstGeom prst="rect">
            <a:avLst/>
          </a:prstGeom>
        </p:spPr>
      </p:pic>
      <p:sp>
        <p:nvSpPr>
          <p:cNvPr id="18" name="Arrow: Down 8"/>
          <p:cNvSpPr/>
          <p:nvPr/>
        </p:nvSpPr>
        <p:spPr>
          <a:xfrm>
            <a:off x="1836876" y="2588538"/>
            <a:ext cx="445000" cy="30685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itle 1"/>
          <p:cNvSpPr txBox="1">
            <a:spLocks/>
          </p:cNvSpPr>
          <p:nvPr/>
        </p:nvSpPr>
        <p:spPr bwMode="gray">
          <a:xfrm>
            <a:off x="1362097" y="912110"/>
            <a:ext cx="7488832" cy="780131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r" defTabSz="4572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Overview of major changes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7"/>
          <a:stretch/>
        </p:blipFill>
        <p:spPr>
          <a:xfrm>
            <a:off x="757942" y="1177757"/>
            <a:ext cx="2907278" cy="19030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6"/>
          <a:stretch/>
        </p:blipFill>
        <p:spPr>
          <a:xfrm>
            <a:off x="743196" y="3145119"/>
            <a:ext cx="2922024" cy="1355878"/>
          </a:xfrm>
          <a:prstGeom prst="rect">
            <a:avLst/>
          </a:prstGeom>
        </p:spPr>
      </p:pic>
      <p:pic>
        <p:nvPicPr>
          <p:cNvPr id="17" name="Picture 16" descr="1 - Analyse Results  Map"/>
          <p:cNvPicPr>
            <a:picLocks noGrp="1" noChangeAspect="1"/>
          </p:cNvPicPr>
          <p:nvPr isPhoto="1"/>
        </p:nvPicPr>
        <p:blipFill rotWithShape="1"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b="43168"/>
          <a:stretch/>
        </p:blipFill>
        <p:spPr>
          <a:xfrm>
            <a:off x="757942" y="1674209"/>
            <a:ext cx="2922024" cy="1406641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gray">
          <a:xfrm>
            <a:off x="1475655" y="876193"/>
            <a:ext cx="7488832" cy="780131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r" defTabSz="4572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Major change #1 – New interface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3409" y="1388079"/>
            <a:ext cx="30963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Cleaner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More intuitive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More flexible </a:t>
            </a:r>
            <a:br>
              <a:rPr lang="en-CA" sz="1600" dirty="0"/>
            </a:br>
            <a:r>
              <a:rPr lang="en-CA" sz="1600" dirty="0"/>
              <a:t>(expand &amp; collapse)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Faster to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New colours for risk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New branding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More </a:t>
            </a:r>
            <a:r>
              <a:rPr lang="en-CA" sz="1600" dirty="0"/>
              <a:t>ways to explore maps (crops, dams, etc.) &amp; analyze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b="1" dirty="0"/>
              <a:t>In short: </a:t>
            </a:r>
            <a:r>
              <a:rPr lang="en-CA" sz="1600" dirty="0"/>
              <a:t>easier &amp; more powerful</a:t>
            </a:r>
          </a:p>
        </p:txBody>
      </p:sp>
    </p:spTree>
    <p:extLst>
      <p:ext uri="{BB962C8B-B14F-4D97-AF65-F5344CB8AC3E}">
        <p14:creationId xmlns:p14="http://schemas.microsoft.com/office/powerpoint/2010/main" val="1851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659140"/>
              </p:ext>
            </p:extLst>
          </p:nvPr>
        </p:nvGraphicFramePr>
        <p:xfrm>
          <a:off x="240276" y="911617"/>
          <a:ext cx="4005217" cy="350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318">
                  <a:extLst>
                    <a:ext uri="{9D8B030D-6E8A-4147-A177-3AD203B41FA5}">
                      <a16:colId xmlns="" xmlns:a16="http://schemas.microsoft.com/office/drawing/2014/main" val="2876562613"/>
                    </a:ext>
                  </a:extLst>
                </a:gridCol>
                <a:gridCol w="3009899">
                  <a:extLst>
                    <a:ext uri="{9D8B030D-6E8A-4147-A177-3AD203B41FA5}">
                      <a16:colId xmlns="" xmlns:a16="http://schemas.microsoft.com/office/drawing/2014/main" val="2119271436"/>
                    </a:ext>
                  </a:extLst>
                </a:gridCol>
              </a:tblGrid>
              <a:tr h="307427">
                <a:tc>
                  <a:txBody>
                    <a:bodyPr/>
                    <a:lstStyle/>
                    <a:p>
                      <a:r>
                        <a:rPr lang="en-CA" sz="1100" dirty="0"/>
                        <a:t>Risk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Risk Sub-Type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3126682"/>
                  </a:ext>
                </a:extLst>
              </a:tr>
              <a:tr h="266713">
                <a:tc rowSpan="4">
                  <a:txBody>
                    <a:bodyPr/>
                    <a:lstStyle/>
                    <a:p>
                      <a:r>
                        <a:rPr lang="en-CA" sz="1100" dirty="0"/>
                        <a:t>Physical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Quantity – scarcity*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4275590"/>
                  </a:ext>
                </a:extLst>
              </a:tr>
              <a:tr h="266713"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Quantity – flooding*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2802286"/>
                  </a:ext>
                </a:extLst>
              </a:tr>
              <a:tr h="266713"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Quality*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4946902"/>
                  </a:ext>
                </a:extLst>
              </a:tr>
              <a:tr h="266713"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Ecosystem service status*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0215112"/>
                  </a:ext>
                </a:extLst>
              </a:tr>
              <a:tr h="2667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Regulatory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Enabling environment (laws &amp; policy)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6850835"/>
                  </a:ext>
                </a:extLst>
              </a:tr>
              <a:tr h="266713"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 &amp; governance</a:t>
                      </a:r>
                    </a:p>
                  </a:txBody>
                  <a:tcPr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5417098"/>
                  </a:ext>
                </a:extLst>
              </a:tr>
              <a:tr h="266713"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 instruments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9967547"/>
                  </a:ext>
                </a:extLst>
              </a:tr>
              <a:tr h="266713"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 &amp; finance</a:t>
                      </a:r>
                    </a:p>
                  </a:txBody>
                  <a:tcPr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8889168"/>
                  </a:ext>
                </a:extLst>
              </a:tr>
              <a:tr h="266713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/>
                        <a:t>Reputational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Cultural importance of water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1825961"/>
                  </a:ext>
                </a:extLst>
              </a:tr>
              <a:tr h="266713"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Media scrutiny</a:t>
                      </a:r>
                    </a:p>
                  </a:txBody>
                  <a:tcPr>
                    <a:solidFill>
                      <a:srgbClr val="C7E6A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9212044"/>
                  </a:ext>
                </a:extLst>
              </a:tr>
              <a:tr h="266713">
                <a:tc vMerge="1">
                  <a:txBody>
                    <a:bodyPr/>
                    <a:lstStyle/>
                    <a:p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100" dirty="0"/>
                        <a:t>Corporate trust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2921201"/>
                  </a:ext>
                </a:extLst>
              </a:tr>
              <a:tr h="26671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dirty="0"/>
                        <a:t>Water conflicts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2409708"/>
                  </a:ext>
                </a:extLst>
              </a:tr>
            </a:tbl>
          </a:graphicData>
        </a:graphic>
      </p:graphicFrame>
      <p:sp>
        <p:nvSpPr>
          <p:cNvPr id="15" name="Text Placeholder 2"/>
          <p:cNvSpPr txBox="1">
            <a:spLocks/>
          </p:cNvSpPr>
          <p:nvPr/>
        </p:nvSpPr>
        <p:spPr>
          <a:xfrm>
            <a:off x="4503107" y="1181284"/>
            <a:ext cx="3767784" cy="3266373"/>
          </a:xfrm>
          <a:prstGeom prst="rect">
            <a:avLst/>
          </a:prstGeom>
          <a:solidFill>
            <a:srgbClr val="FFFFFF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 lang="en-GB" sz="28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057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 basin risk indicators</a:t>
            </a:r>
          </a:p>
          <a:p>
            <a:pPr marL="266700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0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 total basin indicators</a:t>
            </a:r>
          </a:p>
          <a:p>
            <a:pPr marL="266700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0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 existing basin indicators</a:t>
            </a:r>
          </a:p>
          <a:p>
            <a:pPr marL="266700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0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 new basin indicators</a:t>
            </a:r>
          </a:p>
          <a:p>
            <a:pPr marL="904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 operational risk indicators </a:t>
            </a:r>
            <a:r>
              <a:rPr kumimoji="0" lang="en-CA" sz="10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(questionnaire)</a:t>
            </a:r>
          </a:p>
          <a:p>
            <a:pPr marL="266700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0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core questions (can be applied to all sites for ‘fast’ version)</a:t>
            </a:r>
          </a:p>
          <a:p>
            <a:pPr marL="266700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0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39 total (optional) operational indicators</a:t>
            </a:r>
          </a:p>
          <a:p>
            <a:pPr marL="266700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0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existing operational indicators</a:t>
            </a:r>
          </a:p>
          <a:p>
            <a:pPr marL="904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105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Valuation questionnaire</a:t>
            </a:r>
          </a:p>
          <a:p>
            <a:pPr marL="266700" marR="0" lvl="0" indent="-176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05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 (optional) additional valuation-related questions</a:t>
            </a:r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1296620" y="841171"/>
            <a:ext cx="7488832" cy="780131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r" defTabSz="4572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Major change #2 – Indicator overhaul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276" y="4461998"/>
            <a:ext cx="23391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i="1" dirty="0"/>
              <a:t>*Climate change projections (coming)</a:t>
            </a:r>
          </a:p>
        </p:txBody>
      </p:sp>
    </p:spTree>
    <p:extLst>
      <p:ext uri="{BB962C8B-B14F-4D97-AF65-F5344CB8AC3E}">
        <p14:creationId xmlns:p14="http://schemas.microsoft.com/office/powerpoint/2010/main" val="30447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35" y="4500997"/>
            <a:ext cx="1953002" cy="4764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4739218"/>
            <a:ext cx="40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76" y="137885"/>
            <a:ext cx="3062905" cy="66224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834798"/>
            <a:ext cx="8564690" cy="2858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46442" y="4739218"/>
            <a:ext cx="1284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rgbClr val="1268BD"/>
                </a:solidFill>
              </a:rPr>
              <a:t>MANAGED BY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5145" y="14080"/>
            <a:ext cx="2678084" cy="823576"/>
            <a:chOff x="6095145" y="14080"/>
            <a:chExt cx="2678084" cy="82357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145" y="304142"/>
              <a:ext cx="2056722" cy="46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881" y="14080"/>
              <a:ext cx="666348" cy="82357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r="33784"/>
          <a:stretch/>
        </p:blipFill>
        <p:spPr>
          <a:xfrm>
            <a:off x="318907" y="925287"/>
            <a:ext cx="3139605" cy="17770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99992" y="1304006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Suggested potential water risk mitigation actions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Option A 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Option B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Option C</a:t>
            </a:r>
          </a:p>
          <a:p>
            <a:pPr marL="285750" indent="-285750">
              <a:buFontTx/>
              <a:buChar char="-"/>
            </a:pPr>
            <a:r>
              <a:rPr lang="en-CA" sz="1600" dirty="0"/>
              <a:t>Etc.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17401" t="4136" r="56958" b="8650"/>
          <a:stretch/>
        </p:blipFill>
        <p:spPr>
          <a:xfrm>
            <a:off x="6183971" y="3549208"/>
            <a:ext cx="1350977" cy="500584"/>
          </a:xfrm>
          <a:prstGeom prst="rect">
            <a:avLst/>
          </a:prstGeom>
        </p:spPr>
      </p:pic>
      <p:pic>
        <p:nvPicPr>
          <p:cNvPr id="19" name="Picture 4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71" y="3119888"/>
            <a:ext cx="661187" cy="43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r="83912" b="10153"/>
          <a:stretch/>
        </p:blipFill>
        <p:spPr>
          <a:xfrm>
            <a:off x="6760035" y="3119888"/>
            <a:ext cx="1080120" cy="6571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8423" y="3267798"/>
            <a:ext cx="576064" cy="716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/>
          <a:srcRect l="2572" t="2714"/>
          <a:stretch/>
        </p:blipFill>
        <p:spPr>
          <a:xfrm>
            <a:off x="6964680" y="1233684"/>
            <a:ext cx="1711776" cy="202936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5724128" y="2270262"/>
            <a:ext cx="180020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724128" y="2211947"/>
            <a:ext cx="1800200" cy="778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724128" y="1622190"/>
            <a:ext cx="1800200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1"/>
          <p:cNvSpPr/>
          <p:nvPr/>
        </p:nvSpPr>
        <p:spPr>
          <a:xfrm>
            <a:off x="3923928" y="2151902"/>
            <a:ext cx="504056" cy="21602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7" name="Picture 2" descr="Image result for alliance for water stewardshi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186" y="3284712"/>
            <a:ext cx="66443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06403" y="4056927"/>
            <a:ext cx="8064896" cy="4202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b="1" dirty="0">
                <a:solidFill>
                  <a:schemeClr val="tx1"/>
                </a:solidFill>
              </a:rPr>
              <a:t>In short, </a:t>
            </a:r>
            <a:r>
              <a:rPr lang="en-CA" sz="1200" dirty="0">
                <a:solidFill>
                  <a:schemeClr val="tx1"/>
                </a:solidFill>
              </a:rPr>
              <a:t>the Water Risk Filter is evolving from a water risk assessment tool to also become water stewardship guidance tool 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18907" y="2621523"/>
            <a:ext cx="626469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CA" sz="1200" b="1" dirty="0" smtClean="0"/>
              <a:t>Comprehensive:</a:t>
            </a:r>
            <a:r>
              <a:rPr lang="en-CA" sz="1200" dirty="0" smtClean="0"/>
              <a:t> ~125 mitigation actions (10 categories)</a:t>
            </a:r>
            <a:endParaRPr lang="en-CA" sz="1200" dirty="0" smtClean="0">
              <a:latin typeface="+mj-lt"/>
            </a:endParaRPr>
          </a:p>
          <a:p>
            <a:pPr algn="l"/>
            <a:r>
              <a:rPr lang="en-CA" sz="1200" b="1" dirty="0" smtClean="0">
                <a:latin typeface="+mj-lt"/>
              </a:rPr>
              <a:t>Linked</a:t>
            </a:r>
            <a:r>
              <a:rPr lang="en-CA" sz="1200" dirty="0" smtClean="0">
                <a:latin typeface="+mj-lt"/>
              </a:rPr>
              <a:t> to other frameworks &amp; platforms (common tagging)</a:t>
            </a:r>
          </a:p>
          <a:p>
            <a:pPr algn="l"/>
            <a:r>
              <a:rPr lang="en-CA" sz="1200" b="1" dirty="0" smtClean="0">
                <a:latin typeface="+mj-lt"/>
              </a:rPr>
              <a:t>Sortable (filter)</a:t>
            </a:r>
            <a:r>
              <a:rPr lang="en-CA" sz="1200" dirty="0" smtClean="0">
                <a:latin typeface="+mj-lt"/>
              </a:rPr>
              <a:t> by</a:t>
            </a:r>
            <a:endParaRPr lang="en-CA" sz="1100" dirty="0" smtClean="0">
              <a:latin typeface="+mj-lt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CA" sz="1050" dirty="0" smtClean="0">
                <a:latin typeface="+mj-lt"/>
              </a:rPr>
              <a:t>Stewardship progression level (initial vs. established vs. advanced)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CA" sz="1050" dirty="0" smtClean="0">
                <a:latin typeface="+mj-lt"/>
              </a:rPr>
              <a:t>Implementer (site vs. corporate HQ)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CA" sz="1050" dirty="0" smtClean="0">
                <a:latin typeface="+mj-lt"/>
              </a:rPr>
              <a:t>Risk type (physical, regulatory, reputational)</a:t>
            </a:r>
            <a:endParaRPr lang="en-CA" sz="1050" dirty="0">
              <a:latin typeface="+mj-lt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gray">
          <a:xfrm>
            <a:off x="1475655" y="842804"/>
            <a:ext cx="7488832" cy="780131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r" defTabSz="457200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Major change #3 – Proposed action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 animBg="1"/>
      <p:bldP spid="2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1078</Words>
  <Application>Microsoft Office PowerPoint</Application>
  <PresentationFormat>On-screen Show (16:9)</PresentationFormat>
  <Paragraphs>159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Oliver Maennicke</cp:lastModifiedBy>
  <cp:revision>16</cp:revision>
  <dcterms:created xsi:type="dcterms:W3CDTF">2016-07-18T05:53:10Z</dcterms:created>
  <dcterms:modified xsi:type="dcterms:W3CDTF">2017-09-17T07:01:31Z</dcterms:modified>
</cp:coreProperties>
</file>