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8" r:id="rId3"/>
    <p:sldId id="267" r:id="rId4"/>
    <p:sldId id="257" r:id="rId5"/>
    <p:sldId id="259" r:id="rId6"/>
    <p:sldId id="261" r:id="rId7"/>
    <p:sldId id="262" r:id="rId8"/>
    <p:sldId id="263" r:id="rId9"/>
    <p:sldId id="264" r:id="rId10"/>
    <p:sldId id="265" r:id="rId11"/>
    <p:sldId id="269"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92" autoAdjust="0"/>
    <p:restoredTop sz="32164" autoAdjust="0"/>
  </p:normalViewPr>
  <p:slideViewPr>
    <p:cSldViewPr snapToGrid="0" showGuides="1">
      <p:cViewPr varScale="1">
        <p:scale>
          <a:sx n="28" d="100"/>
          <a:sy n="28" d="100"/>
        </p:scale>
        <p:origin x="1622" y="43"/>
      </p:cViewPr>
      <p:guideLst>
        <p:guide pos="2880"/>
        <p:guide orient="horz" pos="2160"/>
      </p:guideLst>
    </p:cSldViewPr>
  </p:slideViewPr>
  <p:notesTextViewPr>
    <p:cViewPr>
      <p:scale>
        <a:sx n="1" d="1"/>
        <a:sy n="1" d="1"/>
      </p:scale>
      <p:origin x="0" y="0"/>
    </p:cViewPr>
  </p:notesTextViewPr>
  <p:sorterViewPr>
    <p:cViewPr>
      <p:scale>
        <a:sx n="100" d="100"/>
        <a:sy n="100" d="100"/>
      </p:scale>
      <p:origin x="0" y="-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2582F-94D7-475A-A064-E47C10503B7E}" type="doc">
      <dgm:prSet loTypeId="urn:microsoft.com/office/officeart/2009/3/layout/SubStepProcess" loCatId="process" qsTypeId="urn:microsoft.com/office/officeart/2005/8/quickstyle/simple1" qsCatId="simple" csTypeId="urn:microsoft.com/office/officeart/2005/8/colors/colorful1" csCatId="colorful" phldr="1"/>
      <dgm:spPr/>
      <dgm:t>
        <a:bodyPr/>
        <a:lstStyle/>
        <a:p>
          <a:endParaRPr lang="en-AU"/>
        </a:p>
      </dgm:t>
    </dgm:pt>
    <dgm:pt modelId="{9D651D46-F576-43FA-BBD4-CED3E7841965}">
      <dgm:prSet phldrT="[Text]"/>
      <dgm:spPr/>
      <dgm:t>
        <a:bodyPr/>
        <a:lstStyle/>
        <a:p>
          <a:r>
            <a:rPr lang="en-AU" dirty="0" smtClean="0"/>
            <a:t>Water for Nature</a:t>
          </a:r>
          <a:endParaRPr lang="en-AU" dirty="0"/>
        </a:p>
      </dgm:t>
    </dgm:pt>
    <dgm:pt modelId="{64BAB11E-22BB-4288-8E76-7579CFC6F537}" type="parTrans" cxnId="{8F453B16-C2E0-4F84-84A8-7D221F4B0BBA}">
      <dgm:prSet/>
      <dgm:spPr/>
      <dgm:t>
        <a:bodyPr/>
        <a:lstStyle/>
        <a:p>
          <a:endParaRPr lang="en-AU"/>
        </a:p>
      </dgm:t>
    </dgm:pt>
    <dgm:pt modelId="{B017754E-2BBC-485B-BDA9-583DA74A4D39}" type="sibTrans" cxnId="{8F453B16-C2E0-4F84-84A8-7D221F4B0BBA}">
      <dgm:prSet/>
      <dgm:spPr/>
      <dgm:t>
        <a:bodyPr/>
        <a:lstStyle/>
        <a:p>
          <a:endParaRPr lang="en-AU"/>
        </a:p>
      </dgm:t>
    </dgm:pt>
    <dgm:pt modelId="{D7A3D9AB-268E-40B5-815A-786C6F59A409}">
      <dgm:prSet phldrT="[Text]"/>
      <dgm:spPr/>
      <dgm:t>
        <a:bodyPr/>
        <a:lstStyle/>
        <a:p>
          <a:r>
            <a:rPr lang="en-AU" dirty="0" smtClean="0"/>
            <a:t>Communication</a:t>
          </a:r>
          <a:endParaRPr lang="en-AU" dirty="0"/>
        </a:p>
      </dgm:t>
    </dgm:pt>
    <dgm:pt modelId="{F32E962A-C096-48FE-BB86-BD2805E6F8AE}" type="parTrans" cxnId="{9A1FB6F7-DE68-4078-9DA1-A042EEB3D8A8}">
      <dgm:prSet/>
      <dgm:spPr/>
      <dgm:t>
        <a:bodyPr/>
        <a:lstStyle/>
        <a:p>
          <a:endParaRPr lang="en-AU"/>
        </a:p>
      </dgm:t>
    </dgm:pt>
    <dgm:pt modelId="{D7209F04-0821-4DE3-B27D-679D350219B1}" type="sibTrans" cxnId="{9A1FB6F7-DE68-4078-9DA1-A042EEB3D8A8}">
      <dgm:prSet/>
      <dgm:spPr/>
      <dgm:t>
        <a:bodyPr/>
        <a:lstStyle/>
        <a:p>
          <a:endParaRPr lang="en-AU"/>
        </a:p>
      </dgm:t>
    </dgm:pt>
    <dgm:pt modelId="{A0A14AB1-749E-434B-A542-AC2D5D7C7A0A}">
      <dgm:prSet phldrT="[Text]"/>
      <dgm:spPr/>
      <dgm:t>
        <a:bodyPr/>
        <a:lstStyle/>
        <a:p>
          <a:r>
            <a:rPr lang="en-AU" dirty="0" smtClean="0"/>
            <a:t>Engagement</a:t>
          </a:r>
          <a:endParaRPr lang="en-AU" dirty="0"/>
        </a:p>
      </dgm:t>
    </dgm:pt>
    <dgm:pt modelId="{2540F962-235C-47BA-997F-490748DD8BD3}" type="parTrans" cxnId="{54F45500-0BE0-457D-AFF0-AE2D99C21B3F}">
      <dgm:prSet/>
      <dgm:spPr/>
      <dgm:t>
        <a:bodyPr/>
        <a:lstStyle/>
        <a:p>
          <a:endParaRPr lang="en-AU"/>
        </a:p>
      </dgm:t>
    </dgm:pt>
    <dgm:pt modelId="{F1DD1A6A-DB08-40CD-8F58-9A84ABD2D884}" type="sibTrans" cxnId="{54F45500-0BE0-457D-AFF0-AE2D99C21B3F}">
      <dgm:prSet/>
      <dgm:spPr/>
      <dgm:t>
        <a:bodyPr/>
        <a:lstStyle/>
        <a:p>
          <a:endParaRPr lang="en-AU"/>
        </a:p>
      </dgm:t>
    </dgm:pt>
    <dgm:pt modelId="{155656B1-E06F-44BC-A700-6711DFE8E050}">
      <dgm:prSet phldrT="[Text]"/>
      <dgm:spPr/>
      <dgm:t>
        <a:bodyPr/>
        <a:lstStyle/>
        <a:p>
          <a:r>
            <a:rPr lang="en-AU" dirty="0" smtClean="0"/>
            <a:t>Community</a:t>
          </a:r>
          <a:endParaRPr lang="en-AU" dirty="0"/>
        </a:p>
      </dgm:t>
    </dgm:pt>
    <dgm:pt modelId="{7AD0810D-7530-49BF-940A-85C8BC7F08CA}" type="parTrans" cxnId="{2F1F57C3-1400-42CA-B936-38AADD53255D}">
      <dgm:prSet/>
      <dgm:spPr/>
      <dgm:t>
        <a:bodyPr/>
        <a:lstStyle/>
        <a:p>
          <a:endParaRPr lang="en-AU"/>
        </a:p>
      </dgm:t>
    </dgm:pt>
    <dgm:pt modelId="{783986F8-5626-4299-9752-681D226C3D9D}" type="sibTrans" cxnId="{2F1F57C3-1400-42CA-B936-38AADD53255D}">
      <dgm:prSet/>
      <dgm:spPr/>
      <dgm:t>
        <a:bodyPr/>
        <a:lstStyle/>
        <a:p>
          <a:endParaRPr lang="en-AU"/>
        </a:p>
      </dgm:t>
    </dgm:pt>
    <dgm:pt modelId="{4EA60103-55FF-423A-9BC3-75593125FB88}">
      <dgm:prSet phldrT="[Text]"/>
      <dgm:spPr/>
      <dgm:t>
        <a:bodyPr/>
        <a:lstStyle/>
        <a:p>
          <a:r>
            <a:rPr lang="en-AU" dirty="0" smtClean="0"/>
            <a:t>Industry</a:t>
          </a:r>
          <a:endParaRPr lang="en-AU" dirty="0"/>
        </a:p>
      </dgm:t>
    </dgm:pt>
    <dgm:pt modelId="{091371C2-899C-4A22-9E66-E7F79CD45A7B}" type="parTrans" cxnId="{148AE310-3460-443E-BE87-4C0743EB238C}">
      <dgm:prSet/>
      <dgm:spPr/>
      <dgm:t>
        <a:bodyPr/>
        <a:lstStyle/>
        <a:p>
          <a:endParaRPr lang="en-AU"/>
        </a:p>
      </dgm:t>
    </dgm:pt>
    <dgm:pt modelId="{C73BF839-E446-4229-A688-CA3251D06629}" type="sibTrans" cxnId="{148AE310-3460-443E-BE87-4C0743EB238C}">
      <dgm:prSet/>
      <dgm:spPr/>
      <dgm:t>
        <a:bodyPr/>
        <a:lstStyle/>
        <a:p>
          <a:endParaRPr lang="en-AU"/>
        </a:p>
      </dgm:t>
    </dgm:pt>
    <dgm:pt modelId="{1D050B13-6651-4111-BCD8-A23E44AE6A93}" type="pres">
      <dgm:prSet presAssocID="{D592582F-94D7-475A-A064-E47C10503B7E}" presName="Name0" presStyleCnt="0">
        <dgm:presLayoutVars>
          <dgm:chMax val="7"/>
          <dgm:dir/>
          <dgm:animOne val="branch"/>
        </dgm:presLayoutVars>
      </dgm:prSet>
      <dgm:spPr/>
      <dgm:t>
        <a:bodyPr/>
        <a:lstStyle/>
        <a:p>
          <a:endParaRPr lang="en-AU"/>
        </a:p>
      </dgm:t>
    </dgm:pt>
    <dgm:pt modelId="{134A2779-A8B8-418D-908E-03BCCD14C409}" type="pres">
      <dgm:prSet presAssocID="{9D651D46-F576-43FA-BBD4-CED3E7841965}" presName="parTx1" presStyleLbl="node1" presStyleIdx="0" presStyleCnt="3"/>
      <dgm:spPr/>
      <dgm:t>
        <a:bodyPr/>
        <a:lstStyle/>
        <a:p>
          <a:endParaRPr lang="en-AU"/>
        </a:p>
      </dgm:t>
    </dgm:pt>
    <dgm:pt modelId="{AE19EB28-8526-418A-BD32-4480506EE03B}" type="pres">
      <dgm:prSet presAssocID="{9D651D46-F576-43FA-BBD4-CED3E7841965}" presName="spPre1" presStyleCnt="0"/>
      <dgm:spPr/>
    </dgm:pt>
    <dgm:pt modelId="{020BC098-4A92-4C25-B54F-A0BBD0FA7F56}" type="pres">
      <dgm:prSet presAssocID="{9D651D46-F576-43FA-BBD4-CED3E7841965}" presName="chLin1" presStyleCnt="0"/>
      <dgm:spPr/>
    </dgm:pt>
    <dgm:pt modelId="{A8045F39-7F5B-4631-A581-8067CE8D7672}" type="pres">
      <dgm:prSet presAssocID="{F32E962A-C096-48FE-BB86-BD2805E6F8AE}" presName="Name11" presStyleLbl="parChTrans1D1" presStyleIdx="0" presStyleCnt="8"/>
      <dgm:spPr/>
    </dgm:pt>
    <dgm:pt modelId="{8ED7CB21-658B-48DD-B21A-6F55C7F5EF09}" type="pres">
      <dgm:prSet presAssocID="{F32E962A-C096-48FE-BB86-BD2805E6F8AE}" presName="Name31" presStyleLbl="parChTrans1D1" presStyleIdx="1" presStyleCnt="8"/>
      <dgm:spPr/>
    </dgm:pt>
    <dgm:pt modelId="{9C2A1A00-B16D-4C42-956A-F44CCF52E40A}" type="pres">
      <dgm:prSet presAssocID="{D7A3D9AB-268E-40B5-815A-786C6F59A409}" presName="txAndLines1" presStyleCnt="0"/>
      <dgm:spPr/>
    </dgm:pt>
    <dgm:pt modelId="{209BB908-F5A6-4A69-9847-D315D4AA5A4A}" type="pres">
      <dgm:prSet presAssocID="{D7A3D9AB-268E-40B5-815A-786C6F59A409}" presName="anchor1" presStyleCnt="0"/>
      <dgm:spPr/>
    </dgm:pt>
    <dgm:pt modelId="{F937F8A4-A0C1-4AB0-ABBF-2179DDFD65E2}" type="pres">
      <dgm:prSet presAssocID="{D7A3D9AB-268E-40B5-815A-786C6F59A409}" presName="backup1" presStyleCnt="0"/>
      <dgm:spPr/>
    </dgm:pt>
    <dgm:pt modelId="{9BF5AFBC-1405-4DD3-AC32-52905CCACC8B}" type="pres">
      <dgm:prSet presAssocID="{D7A3D9AB-268E-40B5-815A-786C6F59A409}" presName="preLine1" presStyleLbl="parChTrans1D1" presStyleIdx="2" presStyleCnt="8"/>
      <dgm:spPr/>
    </dgm:pt>
    <dgm:pt modelId="{6B34133A-29B9-467C-9FCE-1EAFCA2C1031}" type="pres">
      <dgm:prSet presAssocID="{D7A3D9AB-268E-40B5-815A-786C6F59A409}" presName="desTx1" presStyleLbl="revTx" presStyleIdx="0" presStyleCnt="0">
        <dgm:presLayoutVars>
          <dgm:bulletEnabled val="1"/>
        </dgm:presLayoutVars>
      </dgm:prSet>
      <dgm:spPr/>
      <dgm:t>
        <a:bodyPr/>
        <a:lstStyle/>
        <a:p>
          <a:endParaRPr lang="en-AU"/>
        </a:p>
      </dgm:t>
    </dgm:pt>
    <dgm:pt modelId="{6D019985-7825-4EEB-9779-D90B8BB337E9}" type="pres">
      <dgm:prSet presAssocID="{D7A3D9AB-268E-40B5-815A-786C6F59A409}" presName="postLine1" presStyleLbl="parChTrans1D1" presStyleIdx="3" presStyleCnt="8"/>
      <dgm:spPr/>
    </dgm:pt>
    <dgm:pt modelId="{48F0B854-EBA9-4FEF-A93C-DF9EE6E24B72}" type="pres">
      <dgm:prSet presAssocID="{2540F962-235C-47BA-997F-490748DD8BD3}" presName="Name11" presStyleLbl="parChTrans1D1" presStyleIdx="4" presStyleCnt="8"/>
      <dgm:spPr/>
    </dgm:pt>
    <dgm:pt modelId="{CD16DBF3-6FE1-43E6-8151-035CF99AF794}" type="pres">
      <dgm:prSet presAssocID="{2540F962-235C-47BA-997F-490748DD8BD3}" presName="Name31" presStyleLbl="parChTrans1D1" presStyleIdx="5" presStyleCnt="8"/>
      <dgm:spPr/>
    </dgm:pt>
    <dgm:pt modelId="{34117701-CB6C-4F03-B41B-7FCBB4E1D6E1}" type="pres">
      <dgm:prSet presAssocID="{A0A14AB1-749E-434B-A542-AC2D5D7C7A0A}" presName="txAndLines1" presStyleCnt="0"/>
      <dgm:spPr/>
    </dgm:pt>
    <dgm:pt modelId="{C96BAE88-D6FF-46C0-829E-BF3A258C9EAE}" type="pres">
      <dgm:prSet presAssocID="{A0A14AB1-749E-434B-A542-AC2D5D7C7A0A}" presName="anchor1" presStyleCnt="0"/>
      <dgm:spPr/>
    </dgm:pt>
    <dgm:pt modelId="{4907397E-B5FF-4876-AFB5-CEC2E2B66F4D}" type="pres">
      <dgm:prSet presAssocID="{A0A14AB1-749E-434B-A542-AC2D5D7C7A0A}" presName="backup1" presStyleCnt="0"/>
      <dgm:spPr/>
    </dgm:pt>
    <dgm:pt modelId="{0C1636C4-E9FF-4001-9E07-261848431AC1}" type="pres">
      <dgm:prSet presAssocID="{A0A14AB1-749E-434B-A542-AC2D5D7C7A0A}" presName="preLine1" presStyleLbl="parChTrans1D1" presStyleIdx="6" presStyleCnt="8"/>
      <dgm:spPr/>
    </dgm:pt>
    <dgm:pt modelId="{0A24F25E-533A-49BE-ABAE-BC433B1C8C45}" type="pres">
      <dgm:prSet presAssocID="{A0A14AB1-749E-434B-A542-AC2D5D7C7A0A}" presName="desTx1" presStyleLbl="revTx" presStyleIdx="0" presStyleCnt="0">
        <dgm:presLayoutVars>
          <dgm:bulletEnabled val="1"/>
        </dgm:presLayoutVars>
      </dgm:prSet>
      <dgm:spPr/>
      <dgm:t>
        <a:bodyPr/>
        <a:lstStyle/>
        <a:p>
          <a:endParaRPr lang="en-AU"/>
        </a:p>
      </dgm:t>
    </dgm:pt>
    <dgm:pt modelId="{5ACEB5AD-3C50-4AAA-B904-AB9AB294FD14}" type="pres">
      <dgm:prSet presAssocID="{A0A14AB1-749E-434B-A542-AC2D5D7C7A0A}" presName="postLine1" presStyleLbl="parChTrans1D1" presStyleIdx="7" presStyleCnt="8"/>
      <dgm:spPr/>
    </dgm:pt>
    <dgm:pt modelId="{E4A08887-6C96-4CFC-B032-C12C4C35DF42}" type="pres">
      <dgm:prSet presAssocID="{9D651D46-F576-43FA-BBD4-CED3E7841965}" presName="spPost1" presStyleCnt="0"/>
      <dgm:spPr/>
    </dgm:pt>
    <dgm:pt modelId="{69D2C419-0F4C-4F52-AF0F-5BB19AA03473}" type="pres">
      <dgm:prSet presAssocID="{155656B1-E06F-44BC-A700-6711DFE8E050}" presName="parTx2" presStyleLbl="node1" presStyleIdx="1" presStyleCnt="3"/>
      <dgm:spPr/>
      <dgm:t>
        <a:bodyPr/>
        <a:lstStyle/>
        <a:p>
          <a:endParaRPr lang="en-AU"/>
        </a:p>
      </dgm:t>
    </dgm:pt>
    <dgm:pt modelId="{CCCCD0BC-0A88-46A9-917C-9D43BC79BF5D}" type="pres">
      <dgm:prSet presAssocID="{4EA60103-55FF-423A-9BC3-75593125FB88}" presName="parTx3" presStyleLbl="node1" presStyleIdx="2" presStyleCnt="3"/>
      <dgm:spPr/>
      <dgm:t>
        <a:bodyPr/>
        <a:lstStyle/>
        <a:p>
          <a:endParaRPr lang="en-AU"/>
        </a:p>
      </dgm:t>
    </dgm:pt>
  </dgm:ptLst>
  <dgm:cxnLst>
    <dgm:cxn modelId="{54F45500-0BE0-457D-AFF0-AE2D99C21B3F}" srcId="{9D651D46-F576-43FA-BBD4-CED3E7841965}" destId="{A0A14AB1-749E-434B-A542-AC2D5D7C7A0A}" srcOrd="1" destOrd="0" parTransId="{2540F962-235C-47BA-997F-490748DD8BD3}" sibTransId="{F1DD1A6A-DB08-40CD-8F58-9A84ABD2D884}"/>
    <dgm:cxn modelId="{4E19C4CC-68D8-4371-A65C-CCB89F561681}" type="presOf" srcId="{9D651D46-F576-43FA-BBD4-CED3E7841965}" destId="{134A2779-A8B8-418D-908E-03BCCD14C409}" srcOrd="0" destOrd="0" presId="urn:microsoft.com/office/officeart/2009/3/layout/SubStepProcess"/>
    <dgm:cxn modelId="{9A1FB6F7-DE68-4078-9DA1-A042EEB3D8A8}" srcId="{9D651D46-F576-43FA-BBD4-CED3E7841965}" destId="{D7A3D9AB-268E-40B5-815A-786C6F59A409}" srcOrd="0" destOrd="0" parTransId="{F32E962A-C096-48FE-BB86-BD2805E6F8AE}" sibTransId="{D7209F04-0821-4DE3-B27D-679D350219B1}"/>
    <dgm:cxn modelId="{60F19427-DDEB-4632-B11E-81F433C3AF41}" type="presOf" srcId="{A0A14AB1-749E-434B-A542-AC2D5D7C7A0A}" destId="{0A24F25E-533A-49BE-ABAE-BC433B1C8C45}" srcOrd="0" destOrd="0" presId="urn:microsoft.com/office/officeart/2009/3/layout/SubStepProcess"/>
    <dgm:cxn modelId="{3BDFE391-A38F-42B8-80A5-94B01473F4FF}" type="presOf" srcId="{D7A3D9AB-268E-40B5-815A-786C6F59A409}" destId="{6B34133A-29B9-467C-9FCE-1EAFCA2C1031}" srcOrd="0" destOrd="0" presId="urn:microsoft.com/office/officeart/2009/3/layout/SubStepProcess"/>
    <dgm:cxn modelId="{8F453B16-C2E0-4F84-84A8-7D221F4B0BBA}" srcId="{D592582F-94D7-475A-A064-E47C10503B7E}" destId="{9D651D46-F576-43FA-BBD4-CED3E7841965}" srcOrd="0" destOrd="0" parTransId="{64BAB11E-22BB-4288-8E76-7579CFC6F537}" sibTransId="{B017754E-2BBC-485B-BDA9-583DA74A4D39}"/>
    <dgm:cxn modelId="{2F1F57C3-1400-42CA-B936-38AADD53255D}" srcId="{D592582F-94D7-475A-A064-E47C10503B7E}" destId="{155656B1-E06F-44BC-A700-6711DFE8E050}" srcOrd="1" destOrd="0" parTransId="{7AD0810D-7530-49BF-940A-85C8BC7F08CA}" sibTransId="{783986F8-5626-4299-9752-681D226C3D9D}"/>
    <dgm:cxn modelId="{C1687BF4-693D-4840-88DD-6C83F9B11BF6}" type="presOf" srcId="{155656B1-E06F-44BC-A700-6711DFE8E050}" destId="{69D2C419-0F4C-4F52-AF0F-5BB19AA03473}" srcOrd="0" destOrd="0" presId="urn:microsoft.com/office/officeart/2009/3/layout/SubStepProcess"/>
    <dgm:cxn modelId="{F743CB52-0077-4122-9573-343EC3090DC0}" type="presOf" srcId="{4EA60103-55FF-423A-9BC3-75593125FB88}" destId="{CCCCD0BC-0A88-46A9-917C-9D43BC79BF5D}" srcOrd="0" destOrd="0" presId="urn:microsoft.com/office/officeart/2009/3/layout/SubStepProcess"/>
    <dgm:cxn modelId="{A9EE67D2-7193-461F-9846-A63641A27C4A}" type="presOf" srcId="{D592582F-94D7-475A-A064-E47C10503B7E}" destId="{1D050B13-6651-4111-BCD8-A23E44AE6A93}" srcOrd="0" destOrd="0" presId="urn:microsoft.com/office/officeart/2009/3/layout/SubStepProcess"/>
    <dgm:cxn modelId="{148AE310-3460-443E-BE87-4C0743EB238C}" srcId="{D592582F-94D7-475A-A064-E47C10503B7E}" destId="{4EA60103-55FF-423A-9BC3-75593125FB88}" srcOrd="2" destOrd="0" parTransId="{091371C2-899C-4A22-9E66-E7F79CD45A7B}" sibTransId="{C73BF839-E446-4229-A688-CA3251D06629}"/>
    <dgm:cxn modelId="{A608A43A-413A-4134-872A-C4453AEBC41A}" type="presParOf" srcId="{1D050B13-6651-4111-BCD8-A23E44AE6A93}" destId="{134A2779-A8B8-418D-908E-03BCCD14C409}" srcOrd="0" destOrd="0" presId="urn:microsoft.com/office/officeart/2009/3/layout/SubStepProcess"/>
    <dgm:cxn modelId="{1688E0A2-D2E4-4F6F-B95A-D05527E17F5A}" type="presParOf" srcId="{1D050B13-6651-4111-BCD8-A23E44AE6A93}" destId="{AE19EB28-8526-418A-BD32-4480506EE03B}" srcOrd="1" destOrd="0" presId="urn:microsoft.com/office/officeart/2009/3/layout/SubStepProcess"/>
    <dgm:cxn modelId="{4D8B381B-9374-4BFB-A56D-2E694CE5E3FF}" type="presParOf" srcId="{1D050B13-6651-4111-BCD8-A23E44AE6A93}" destId="{020BC098-4A92-4C25-B54F-A0BBD0FA7F56}" srcOrd="2" destOrd="0" presId="urn:microsoft.com/office/officeart/2009/3/layout/SubStepProcess"/>
    <dgm:cxn modelId="{AA609411-5B6C-4442-8799-8B23036CB725}" type="presParOf" srcId="{020BC098-4A92-4C25-B54F-A0BBD0FA7F56}" destId="{A8045F39-7F5B-4631-A581-8067CE8D7672}" srcOrd="0" destOrd="0" presId="urn:microsoft.com/office/officeart/2009/3/layout/SubStepProcess"/>
    <dgm:cxn modelId="{9D7B81A4-6A81-4CAC-8100-26E0EA707FAA}" type="presParOf" srcId="{020BC098-4A92-4C25-B54F-A0BBD0FA7F56}" destId="{8ED7CB21-658B-48DD-B21A-6F55C7F5EF09}" srcOrd="1" destOrd="0" presId="urn:microsoft.com/office/officeart/2009/3/layout/SubStepProcess"/>
    <dgm:cxn modelId="{BCBB7F33-36F5-40FF-A9CA-E61F990AFADD}" type="presParOf" srcId="{020BC098-4A92-4C25-B54F-A0BBD0FA7F56}" destId="{9C2A1A00-B16D-4C42-956A-F44CCF52E40A}" srcOrd="2" destOrd="0" presId="urn:microsoft.com/office/officeart/2009/3/layout/SubStepProcess"/>
    <dgm:cxn modelId="{195D9674-4634-4D6F-BB65-CBBF2AB228E1}" type="presParOf" srcId="{9C2A1A00-B16D-4C42-956A-F44CCF52E40A}" destId="{209BB908-F5A6-4A69-9847-D315D4AA5A4A}" srcOrd="0" destOrd="0" presId="urn:microsoft.com/office/officeart/2009/3/layout/SubStepProcess"/>
    <dgm:cxn modelId="{8C0AAD13-0B3F-422E-B0FA-F4D501E650CE}" type="presParOf" srcId="{9C2A1A00-B16D-4C42-956A-F44CCF52E40A}" destId="{F937F8A4-A0C1-4AB0-ABBF-2179DDFD65E2}" srcOrd="1" destOrd="0" presId="urn:microsoft.com/office/officeart/2009/3/layout/SubStepProcess"/>
    <dgm:cxn modelId="{F6856014-D27F-4B4C-B8BC-99C337A08974}" type="presParOf" srcId="{9C2A1A00-B16D-4C42-956A-F44CCF52E40A}" destId="{9BF5AFBC-1405-4DD3-AC32-52905CCACC8B}" srcOrd="2" destOrd="0" presId="urn:microsoft.com/office/officeart/2009/3/layout/SubStepProcess"/>
    <dgm:cxn modelId="{AE235C66-0316-4DCC-B4DE-0B3C3ABE29D1}" type="presParOf" srcId="{9C2A1A00-B16D-4C42-956A-F44CCF52E40A}" destId="{6B34133A-29B9-467C-9FCE-1EAFCA2C1031}" srcOrd="3" destOrd="0" presId="urn:microsoft.com/office/officeart/2009/3/layout/SubStepProcess"/>
    <dgm:cxn modelId="{D1569797-F785-40A3-889F-C6155DB3C4BD}" type="presParOf" srcId="{9C2A1A00-B16D-4C42-956A-F44CCF52E40A}" destId="{6D019985-7825-4EEB-9779-D90B8BB337E9}" srcOrd="4" destOrd="0" presId="urn:microsoft.com/office/officeart/2009/3/layout/SubStepProcess"/>
    <dgm:cxn modelId="{3DBE823A-695D-432D-A187-36335DA2104C}" type="presParOf" srcId="{020BC098-4A92-4C25-B54F-A0BBD0FA7F56}" destId="{48F0B854-EBA9-4FEF-A93C-DF9EE6E24B72}" srcOrd="3" destOrd="0" presId="urn:microsoft.com/office/officeart/2009/3/layout/SubStepProcess"/>
    <dgm:cxn modelId="{92263CBD-E1D4-471E-B918-71AA948EFDC2}" type="presParOf" srcId="{020BC098-4A92-4C25-B54F-A0BBD0FA7F56}" destId="{CD16DBF3-6FE1-43E6-8151-035CF99AF794}" srcOrd="4" destOrd="0" presId="urn:microsoft.com/office/officeart/2009/3/layout/SubStepProcess"/>
    <dgm:cxn modelId="{95921255-9E1D-4D1A-89BF-EEFDAB6741CA}" type="presParOf" srcId="{020BC098-4A92-4C25-B54F-A0BBD0FA7F56}" destId="{34117701-CB6C-4F03-B41B-7FCBB4E1D6E1}" srcOrd="5" destOrd="0" presId="urn:microsoft.com/office/officeart/2009/3/layout/SubStepProcess"/>
    <dgm:cxn modelId="{F1FF5551-4DFB-41E1-AB64-8F99DA9B8C16}" type="presParOf" srcId="{34117701-CB6C-4F03-B41B-7FCBB4E1D6E1}" destId="{C96BAE88-D6FF-46C0-829E-BF3A258C9EAE}" srcOrd="0" destOrd="0" presId="urn:microsoft.com/office/officeart/2009/3/layout/SubStepProcess"/>
    <dgm:cxn modelId="{ED5186DF-176A-4747-A129-F30A5A0B77A0}" type="presParOf" srcId="{34117701-CB6C-4F03-B41B-7FCBB4E1D6E1}" destId="{4907397E-B5FF-4876-AFB5-CEC2E2B66F4D}" srcOrd="1" destOrd="0" presId="urn:microsoft.com/office/officeart/2009/3/layout/SubStepProcess"/>
    <dgm:cxn modelId="{3DBE3EE5-179F-45D0-A47C-96EAAFB8E978}" type="presParOf" srcId="{34117701-CB6C-4F03-B41B-7FCBB4E1D6E1}" destId="{0C1636C4-E9FF-4001-9E07-261848431AC1}" srcOrd="2" destOrd="0" presId="urn:microsoft.com/office/officeart/2009/3/layout/SubStepProcess"/>
    <dgm:cxn modelId="{220530FC-9B6B-4F01-9B8B-D22C2C284152}" type="presParOf" srcId="{34117701-CB6C-4F03-B41B-7FCBB4E1D6E1}" destId="{0A24F25E-533A-49BE-ABAE-BC433B1C8C45}" srcOrd="3" destOrd="0" presId="urn:microsoft.com/office/officeart/2009/3/layout/SubStepProcess"/>
    <dgm:cxn modelId="{699F6730-E9A0-45E3-A68B-79211C56ACDA}" type="presParOf" srcId="{34117701-CB6C-4F03-B41B-7FCBB4E1D6E1}" destId="{5ACEB5AD-3C50-4AAA-B904-AB9AB294FD14}" srcOrd="4" destOrd="0" presId="urn:microsoft.com/office/officeart/2009/3/layout/SubStepProcess"/>
    <dgm:cxn modelId="{C6A1354B-C973-492E-AEE2-8E8E07129E3D}" type="presParOf" srcId="{1D050B13-6651-4111-BCD8-A23E44AE6A93}" destId="{E4A08887-6C96-4CFC-B032-C12C4C35DF42}" srcOrd="3" destOrd="0" presId="urn:microsoft.com/office/officeart/2009/3/layout/SubStepProcess"/>
    <dgm:cxn modelId="{A804348E-D28F-406B-AA87-C4ACC8AD1377}" type="presParOf" srcId="{1D050B13-6651-4111-BCD8-A23E44AE6A93}" destId="{69D2C419-0F4C-4F52-AF0F-5BB19AA03473}" srcOrd="4" destOrd="0" presId="urn:microsoft.com/office/officeart/2009/3/layout/SubStepProcess"/>
    <dgm:cxn modelId="{CCAC0C55-1F14-4087-820D-161B46F692BD}" type="presParOf" srcId="{1D050B13-6651-4111-BCD8-A23E44AE6A93}" destId="{CCCCD0BC-0A88-46A9-917C-9D43BC79BF5D}" srcOrd="5"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E5906E-6684-4F5D-B7DD-B19C9A9B7278}"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en-AU"/>
        </a:p>
      </dgm:t>
    </dgm:pt>
    <dgm:pt modelId="{241A788E-2393-4868-B684-48FBF73D2413}">
      <dgm:prSet phldrT="[Text]"/>
      <dgm:spPr/>
      <dgm:t>
        <a:bodyPr/>
        <a:lstStyle/>
        <a:p>
          <a:r>
            <a:rPr lang="en-AU" dirty="0" err="1" smtClean="0"/>
            <a:t>Landcare</a:t>
          </a:r>
          <a:endParaRPr lang="en-AU" dirty="0"/>
        </a:p>
      </dgm:t>
    </dgm:pt>
    <dgm:pt modelId="{023CF101-3B1B-446D-A7FE-F0A12D028D58}" type="parTrans" cxnId="{79876FC2-10B7-44E3-9CA3-EE42FE4A8D15}">
      <dgm:prSet/>
      <dgm:spPr/>
      <dgm:t>
        <a:bodyPr/>
        <a:lstStyle/>
        <a:p>
          <a:endParaRPr lang="en-AU"/>
        </a:p>
      </dgm:t>
    </dgm:pt>
    <dgm:pt modelId="{49527A5F-7B39-4390-A0A9-4A873F6D5360}" type="sibTrans" cxnId="{79876FC2-10B7-44E3-9CA3-EE42FE4A8D15}">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AU"/>
        </a:p>
      </dgm:t>
    </dgm:pt>
    <dgm:pt modelId="{A79B571E-CB89-4F4F-AF75-7BD182869E3F}">
      <dgm:prSet phldrT="[Text]"/>
      <dgm:spPr/>
      <dgm:t>
        <a:bodyPr/>
        <a:lstStyle/>
        <a:p>
          <a:r>
            <a:rPr lang="en-AU" dirty="0" smtClean="0"/>
            <a:t>Industry</a:t>
          </a:r>
          <a:endParaRPr lang="en-AU" dirty="0"/>
        </a:p>
      </dgm:t>
    </dgm:pt>
    <dgm:pt modelId="{800D3627-07CF-43BA-9831-A848C812E029}" type="parTrans" cxnId="{98C5223C-2FEA-465D-88E0-9EA37D123233}">
      <dgm:prSet/>
      <dgm:spPr/>
      <dgm:t>
        <a:bodyPr/>
        <a:lstStyle/>
        <a:p>
          <a:endParaRPr lang="en-AU"/>
        </a:p>
      </dgm:t>
    </dgm:pt>
    <dgm:pt modelId="{5ECC1A3B-0F32-475E-8FAC-7B20623EEFF2}" type="sibTrans" cxnId="{98C5223C-2FEA-465D-88E0-9EA37D123233}">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AU"/>
        </a:p>
      </dgm:t>
    </dgm:pt>
    <dgm:pt modelId="{92111A54-DEB1-43D9-B2CA-0D7CF0AB0E55}">
      <dgm:prSet phldrT="[Text]"/>
      <dgm:spPr/>
      <dgm:t>
        <a:bodyPr/>
        <a:lstStyle/>
        <a:p>
          <a:r>
            <a:rPr lang="en-AU" dirty="0" smtClean="0"/>
            <a:t>Water for Nature</a:t>
          </a:r>
          <a:endParaRPr lang="en-AU" dirty="0"/>
        </a:p>
      </dgm:t>
    </dgm:pt>
    <dgm:pt modelId="{92363513-F9A4-440E-AE09-73328AF5E211}" type="parTrans" cxnId="{BAB5BE1A-B04A-4891-9606-8C788CB5C8FC}">
      <dgm:prSet/>
      <dgm:spPr/>
      <dgm:t>
        <a:bodyPr/>
        <a:lstStyle/>
        <a:p>
          <a:endParaRPr lang="en-AU"/>
        </a:p>
      </dgm:t>
    </dgm:pt>
    <dgm:pt modelId="{E741FD5F-70B6-4DAD-BFF0-BD8AB96C2A30}" type="sibTrans" cxnId="{BAB5BE1A-B04A-4891-9606-8C788CB5C8FC}">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AU"/>
        </a:p>
      </dgm:t>
    </dgm:pt>
    <dgm:pt modelId="{E6D00AD9-724F-4594-BC11-1F6FD3712C94}" type="pres">
      <dgm:prSet presAssocID="{13E5906E-6684-4F5D-B7DD-B19C9A9B7278}" presName="Name0" presStyleCnt="0">
        <dgm:presLayoutVars>
          <dgm:chMax val="21"/>
          <dgm:chPref val="21"/>
        </dgm:presLayoutVars>
      </dgm:prSet>
      <dgm:spPr/>
      <dgm:t>
        <a:bodyPr/>
        <a:lstStyle/>
        <a:p>
          <a:endParaRPr lang="en-AU"/>
        </a:p>
      </dgm:t>
    </dgm:pt>
    <dgm:pt modelId="{255F8119-12A7-4164-B9A2-A8E958C19BDE}" type="pres">
      <dgm:prSet presAssocID="{241A788E-2393-4868-B684-48FBF73D2413}" presName="text1" presStyleCnt="0"/>
      <dgm:spPr/>
    </dgm:pt>
    <dgm:pt modelId="{D49E4C20-D26C-4449-8CB1-945D6A201BB1}" type="pres">
      <dgm:prSet presAssocID="{241A788E-2393-4868-B684-48FBF73D2413}" presName="textRepeatNode" presStyleLbl="alignNode1" presStyleIdx="0" presStyleCnt="3">
        <dgm:presLayoutVars>
          <dgm:chMax val="0"/>
          <dgm:chPref val="0"/>
          <dgm:bulletEnabled val="1"/>
        </dgm:presLayoutVars>
      </dgm:prSet>
      <dgm:spPr/>
      <dgm:t>
        <a:bodyPr/>
        <a:lstStyle/>
        <a:p>
          <a:endParaRPr lang="en-AU"/>
        </a:p>
      </dgm:t>
    </dgm:pt>
    <dgm:pt modelId="{D279A879-8296-4AF5-B30F-C3F1C2376AB8}" type="pres">
      <dgm:prSet presAssocID="{241A788E-2393-4868-B684-48FBF73D2413}" presName="textaccent1" presStyleCnt="0"/>
      <dgm:spPr/>
    </dgm:pt>
    <dgm:pt modelId="{0B219993-210B-423B-B9F0-F17FDA977EB9}" type="pres">
      <dgm:prSet presAssocID="{241A788E-2393-4868-B684-48FBF73D2413}" presName="accentRepeatNode" presStyleLbl="solidAlignAcc1" presStyleIdx="0" presStyleCnt="6"/>
      <dgm:spPr/>
    </dgm:pt>
    <dgm:pt modelId="{EC136D17-1FA1-43E4-ACF5-DA380083DA64}" type="pres">
      <dgm:prSet presAssocID="{49527A5F-7B39-4390-A0A9-4A873F6D5360}" presName="image1" presStyleCnt="0"/>
      <dgm:spPr/>
    </dgm:pt>
    <dgm:pt modelId="{E48AE8B5-8464-4F46-BFE6-B1CF4F681F2E}" type="pres">
      <dgm:prSet presAssocID="{49527A5F-7B39-4390-A0A9-4A873F6D5360}" presName="imageRepeatNode" presStyleLbl="alignAcc1" presStyleIdx="0" presStyleCnt="3"/>
      <dgm:spPr/>
      <dgm:t>
        <a:bodyPr/>
        <a:lstStyle/>
        <a:p>
          <a:endParaRPr lang="en-AU"/>
        </a:p>
      </dgm:t>
    </dgm:pt>
    <dgm:pt modelId="{980C538D-B05C-4EC0-83E5-533905C65A39}" type="pres">
      <dgm:prSet presAssocID="{49527A5F-7B39-4390-A0A9-4A873F6D5360}" presName="imageaccent1" presStyleCnt="0"/>
      <dgm:spPr/>
    </dgm:pt>
    <dgm:pt modelId="{2E6C3D10-063E-48C8-9B96-023EA49C5895}" type="pres">
      <dgm:prSet presAssocID="{49527A5F-7B39-4390-A0A9-4A873F6D5360}" presName="accentRepeatNode" presStyleLbl="solidAlignAcc1" presStyleIdx="1" presStyleCnt="6"/>
      <dgm:spPr/>
    </dgm:pt>
    <dgm:pt modelId="{DBC35E03-ED90-4223-930A-45B839146E3D}" type="pres">
      <dgm:prSet presAssocID="{A79B571E-CB89-4F4F-AF75-7BD182869E3F}" presName="text2" presStyleCnt="0"/>
      <dgm:spPr/>
    </dgm:pt>
    <dgm:pt modelId="{A65A4407-10AC-48EA-AB3E-92A3C427FEB6}" type="pres">
      <dgm:prSet presAssocID="{A79B571E-CB89-4F4F-AF75-7BD182869E3F}" presName="textRepeatNode" presStyleLbl="alignNode1" presStyleIdx="1" presStyleCnt="3">
        <dgm:presLayoutVars>
          <dgm:chMax val="0"/>
          <dgm:chPref val="0"/>
          <dgm:bulletEnabled val="1"/>
        </dgm:presLayoutVars>
      </dgm:prSet>
      <dgm:spPr/>
      <dgm:t>
        <a:bodyPr/>
        <a:lstStyle/>
        <a:p>
          <a:endParaRPr lang="en-AU"/>
        </a:p>
      </dgm:t>
    </dgm:pt>
    <dgm:pt modelId="{024883EA-D913-4D1B-881C-B219F0FD79EE}" type="pres">
      <dgm:prSet presAssocID="{A79B571E-CB89-4F4F-AF75-7BD182869E3F}" presName="textaccent2" presStyleCnt="0"/>
      <dgm:spPr/>
    </dgm:pt>
    <dgm:pt modelId="{C4650551-F355-4986-A751-2ABE01DFC505}" type="pres">
      <dgm:prSet presAssocID="{A79B571E-CB89-4F4F-AF75-7BD182869E3F}" presName="accentRepeatNode" presStyleLbl="solidAlignAcc1" presStyleIdx="2" presStyleCnt="6"/>
      <dgm:spPr/>
    </dgm:pt>
    <dgm:pt modelId="{A1A0F7F4-DD4D-4D4D-8C3A-5B40767AA2E6}" type="pres">
      <dgm:prSet presAssocID="{5ECC1A3B-0F32-475E-8FAC-7B20623EEFF2}" presName="image2" presStyleCnt="0"/>
      <dgm:spPr/>
    </dgm:pt>
    <dgm:pt modelId="{F97D3BBE-5F31-48E2-B06B-F9CC49DF5BE9}" type="pres">
      <dgm:prSet presAssocID="{5ECC1A3B-0F32-475E-8FAC-7B20623EEFF2}" presName="imageRepeatNode" presStyleLbl="alignAcc1" presStyleIdx="1" presStyleCnt="3"/>
      <dgm:spPr/>
      <dgm:t>
        <a:bodyPr/>
        <a:lstStyle/>
        <a:p>
          <a:endParaRPr lang="en-AU"/>
        </a:p>
      </dgm:t>
    </dgm:pt>
    <dgm:pt modelId="{C034632F-23BC-4D39-989F-B70AC5958974}" type="pres">
      <dgm:prSet presAssocID="{5ECC1A3B-0F32-475E-8FAC-7B20623EEFF2}" presName="imageaccent2" presStyleCnt="0"/>
      <dgm:spPr/>
    </dgm:pt>
    <dgm:pt modelId="{0875E9E4-B6A7-45A5-9AD2-FAEC07FCB8DB}" type="pres">
      <dgm:prSet presAssocID="{5ECC1A3B-0F32-475E-8FAC-7B20623EEFF2}" presName="accentRepeatNode" presStyleLbl="solidAlignAcc1" presStyleIdx="3" presStyleCnt="6"/>
      <dgm:spPr/>
    </dgm:pt>
    <dgm:pt modelId="{C0D30C19-D9CC-43BE-A3F2-87940A7E76EA}" type="pres">
      <dgm:prSet presAssocID="{92111A54-DEB1-43D9-B2CA-0D7CF0AB0E55}" presName="text3" presStyleCnt="0"/>
      <dgm:spPr/>
    </dgm:pt>
    <dgm:pt modelId="{0E9F43E8-FB6A-472C-B030-5BF42745CFF1}" type="pres">
      <dgm:prSet presAssocID="{92111A54-DEB1-43D9-B2CA-0D7CF0AB0E55}" presName="textRepeatNode" presStyleLbl="alignNode1" presStyleIdx="2" presStyleCnt="3">
        <dgm:presLayoutVars>
          <dgm:chMax val="0"/>
          <dgm:chPref val="0"/>
          <dgm:bulletEnabled val="1"/>
        </dgm:presLayoutVars>
      </dgm:prSet>
      <dgm:spPr/>
      <dgm:t>
        <a:bodyPr/>
        <a:lstStyle/>
        <a:p>
          <a:endParaRPr lang="en-AU"/>
        </a:p>
      </dgm:t>
    </dgm:pt>
    <dgm:pt modelId="{743C0777-06E0-4423-9C51-75966C569B70}" type="pres">
      <dgm:prSet presAssocID="{92111A54-DEB1-43D9-B2CA-0D7CF0AB0E55}" presName="textaccent3" presStyleCnt="0"/>
      <dgm:spPr/>
    </dgm:pt>
    <dgm:pt modelId="{1FDD50C7-F7C0-4512-8264-7EBC61294C95}" type="pres">
      <dgm:prSet presAssocID="{92111A54-DEB1-43D9-B2CA-0D7CF0AB0E55}" presName="accentRepeatNode" presStyleLbl="solidAlignAcc1" presStyleIdx="4" presStyleCnt="6"/>
      <dgm:spPr/>
    </dgm:pt>
    <dgm:pt modelId="{9CC35A23-2F4E-40D8-BA75-4C83750BBD4D}" type="pres">
      <dgm:prSet presAssocID="{E741FD5F-70B6-4DAD-BFF0-BD8AB96C2A30}" presName="image3" presStyleCnt="0"/>
      <dgm:spPr/>
    </dgm:pt>
    <dgm:pt modelId="{E03CA876-AC2A-4E02-A480-0D6EEC7AD9B4}" type="pres">
      <dgm:prSet presAssocID="{E741FD5F-70B6-4DAD-BFF0-BD8AB96C2A30}" presName="imageRepeatNode" presStyleLbl="alignAcc1" presStyleIdx="2" presStyleCnt="3" custScaleX="112991" custScaleY="109825"/>
      <dgm:spPr/>
      <dgm:t>
        <a:bodyPr/>
        <a:lstStyle/>
        <a:p>
          <a:endParaRPr lang="en-AU"/>
        </a:p>
      </dgm:t>
    </dgm:pt>
    <dgm:pt modelId="{C604CA82-74AC-483F-979C-96A1B7032301}" type="pres">
      <dgm:prSet presAssocID="{E741FD5F-70B6-4DAD-BFF0-BD8AB96C2A30}" presName="imageaccent3" presStyleCnt="0"/>
      <dgm:spPr/>
    </dgm:pt>
    <dgm:pt modelId="{A67ED71D-12CB-4131-ACE7-7E6E4A5AC6C1}" type="pres">
      <dgm:prSet presAssocID="{E741FD5F-70B6-4DAD-BFF0-BD8AB96C2A30}" presName="accentRepeatNode" presStyleLbl="solidAlignAcc1" presStyleIdx="5" presStyleCnt="6"/>
      <dgm:spPr/>
    </dgm:pt>
  </dgm:ptLst>
  <dgm:cxnLst>
    <dgm:cxn modelId="{BAB5BE1A-B04A-4891-9606-8C788CB5C8FC}" srcId="{13E5906E-6684-4F5D-B7DD-B19C9A9B7278}" destId="{92111A54-DEB1-43D9-B2CA-0D7CF0AB0E55}" srcOrd="2" destOrd="0" parTransId="{92363513-F9A4-440E-AE09-73328AF5E211}" sibTransId="{E741FD5F-70B6-4DAD-BFF0-BD8AB96C2A30}"/>
    <dgm:cxn modelId="{D1DE9101-4B35-40DA-96DA-3D3F85A05FD0}" type="presOf" srcId="{A79B571E-CB89-4F4F-AF75-7BD182869E3F}" destId="{A65A4407-10AC-48EA-AB3E-92A3C427FEB6}" srcOrd="0" destOrd="0" presId="urn:microsoft.com/office/officeart/2008/layout/HexagonCluster"/>
    <dgm:cxn modelId="{261454B9-527B-461D-8A75-53C3308E5E93}" type="presOf" srcId="{E741FD5F-70B6-4DAD-BFF0-BD8AB96C2A30}" destId="{E03CA876-AC2A-4E02-A480-0D6EEC7AD9B4}" srcOrd="0" destOrd="0" presId="urn:microsoft.com/office/officeart/2008/layout/HexagonCluster"/>
    <dgm:cxn modelId="{44B7C938-830E-4F90-AFD0-E07446C9CC29}" type="presOf" srcId="{5ECC1A3B-0F32-475E-8FAC-7B20623EEFF2}" destId="{F97D3BBE-5F31-48E2-B06B-F9CC49DF5BE9}" srcOrd="0" destOrd="0" presId="urn:microsoft.com/office/officeart/2008/layout/HexagonCluster"/>
    <dgm:cxn modelId="{79876FC2-10B7-44E3-9CA3-EE42FE4A8D15}" srcId="{13E5906E-6684-4F5D-B7DD-B19C9A9B7278}" destId="{241A788E-2393-4868-B684-48FBF73D2413}" srcOrd="0" destOrd="0" parTransId="{023CF101-3B1B-446D-A7FE-F0A12D028D58}" sibTransId="{49527A5F-7B39-4390-A0A9-4A873F6D5360}"/>
    <dgm:cxn modelId="{ECDE541B-C98E-4B81-B1A7-42227A6072A4}" type="presOf" srcId="{241A788E-2393-4868-B684-48FBF73D2413}" destId="{D49E4C20-D26C-4449-8CB1-945D6A201BB1}" srcOrd="0" destOrd="0" presId="urn:microsoft.com/office/officeart/2008/layout/HexagonCluster"/>
    <dgm:cxn modelId="{9F6E11F2-7E6A-4262-BB71-375698B3802E}" type="presOf" srcId="{13E5906E-6684-4F5D-B7DD-B19C9A9B7278}" destId="{E6D00AD9-724F-4594-BC11-1F6FD3712C94}" srcOrd="0" destOrd="0" presId="urn:microsoft.com/office/officeart/2008/layout/HexagonCluster"/>
    <dgm:cxn modelId="{98C5223C-2FEA-465D-88E0-9EA37D123233}" srcId="{13E5906E-6684-4F5D-B7DD-B19C9A9B7278}" destId="{A79B571E-CB89-4F4F-AF75-7BD182869E3F}" srcOrd="1" destOrd="0" parTransId="{800D3627-07CF-43BA-9831-A848C812E029}" sibTransId="{5ECC1A3B-0F32-475E-8FAC-7B20623EEFF2}"/>
    <dgm:cxn modelId="{73419CEF-EF18-423F-B10C-9912C030A282}" type="presOf" srcId="{92111A54-DEB1-43D9-B2CA-0D7CF0AB0E55}" destId="{0E9F43E8-FB6A-472C-B030-5BF42745CFF1}" srcOrd="0" destOrd="0" presId="urn:microsoft.com/office/officeart/2008/layout/HexagonCluster"/>
    <dgm:cxn modelId="{06388B0E-F685-42CF-A75C-DF5A864558AD}" type="presOf" srcId="{49527A5F-7B39-4390-A0A9-4A873F6D5360}" destId="{E48AE8B5-8464-4F46-BFE6-B1CF4F681F2E}" srcOrd="0" destOrd="0" presId="urn:microsoft.com/office/officeart/2008/layout/HexagonCluster"/>
    <dgm:cxn modelId="{00AEC9B8-35A5-4889-941B-EC62D0B31E16}" type="presParOf" srcId="{E6D00AD9-724F-4594-BC11-1F6FD3712C94}" destId="{255F8119-12A7-4164-B9A2-A8E958C19BDE}" srcOrd="0" destOrd="0" presId="urn:microsoft.com/office/officeart/2008/layout/HexagonCluster"/>
    <dgm:cxn modelId="{4505DD6F-C73D-4446-826B-4082C16CC9A6}" type="presParOf" srcId="{255F8119-12A7-4164-B9A2-A8E958C19BDE}" destId="{D49E4C20-D26C-4449-8CB1-945D6A201BB1}" srcOrd="0" destOrd="0" presId="urn:microsoft.com/office/officeart/2008/layout/HexagonCluster"/>
    <dgm:cxn modelId="{A47F6708-510B-4EF1-8C6C-16375DE71B8F}" type="presParOf" srcId="{E6D00AD9-724F-4594-BC11-1F6FD3712C94}" destId="{D279A879-8296-4AF5-B30F-C3F1C2376AB8}" srcOrd="1" destOrd="0" presId="urn:microsoft.com/office/officeart/2008/layout/HexagonCluster"/>
    <dgm:cxn modelId="{D031C1F2-ED99-40D1-B7EA-C1EB02C8D51F}" type="presParOf" srcId="{D279A879-8296-4AF5-B30F-C3F1C2376AB8}" destId="{0B219993-210B-423B-B9F0-F17FDA977EB9}" srcOrd="0" destOrd="0" presId="urn:microsoft.com/office/officeart/2008/layout/HexagonCluster"/>
    <dgm:cxn modelId="{00C1EB42-B1D8-4269-A6C4-529E86030415}" type="presParOf" srcId="{E6D00AD9-724F-4594-BC11-1F6FD3712C94}" destId="{EC136D17-1FA1-43E4-ACF5-DA380083DA64}" srcOrd="2" destOrd="0" presId="urn:microsoft.com/office/officeart/2008/layout/HexagonCluster"/>
    <dgm:cxn modelId="{2ADBE9F7-72FF-48EC-AF4B-AF24A020ECD2}" type="presParOf" srcId="{EC136D17-1FA1-43E4-ACF5-DA380083DA64}" destId="{E48AE8B5-8464-4F46-BFE6-B1CF4F681F2E}" srcOrd="0" destOrd="0" presId="urn:microsoft.com/office/officeart/2008/layout/HexagonCluster"/>
    <dgm:cxn modelId="{B1DE199D-05FD-408F-9279-ECB0F6D2E2A8}" type="presParOf" srcId="{E6D00AD9-724F-4594-BC11-1F6FD3712C94}" destId="{980C538D-B05C-4EC0-83E5-533905C65A39}" srcOrd="3" destOrd="0" presId="urn:microsoft.com/office/officeart/2008/layout/HexagonCluster"/>
    <dgm:cxn modelId="{4C4B7566-6E3D-45A5-B146-6D5181396F0F}" type="presParOf" srcId="{980C538D-B05C-4EC0-83E5-533905C65A39}" destId="{2E6C3D10-063E-48C8-9B96-023EA49C5895}" srcOrd="0" destOrd="0" presId="urn:microsoft.com/office/officeart/2008/layout/HexagonCluster"/>
    <dgm:cxn modelId="{2A77F022-24DD-4AEC-81F9-964905572AE4}" type="presParOf" srcId="{E6D00AD9-724F-4594-BC11-1F6FD3712C94}" destId="{DBC35E03-ED90-4223-930A-45B839146E3D}" srcOrd="4" destOrd="0" presId="urn:microsoft.com/office/officeart/2008/layout/HexagonCluster"/>
    <dgm:cxn modelId="{CC20DFFE-C345-4A18-ABA6-E8AE10F01A7B}" type="presParOf" srcId="{DBC35E03-ED90-4223-930A-45B839146E3D}" destId="{A65A4407-10AC-48EA-AB3E-92A3C427FEB6}" srcOrd="0" destOrd="0" presId="urn:microsoft.com/office/officeart/2008/layout/HexagonCluster"/>
    <dgm:cxn modelId="{C4772B15-14CD-40CC-A98B-5A8002C03158}" type="presParOf" srcId="{E6D00AD9-724F-4594-BC11-1F6FD3712C94}" destId="{024883EA-D913-4D1B-881C-B219F0FD79EE}" srcOrd="5" destOrd="0" presId="urn:microsoft.com/office/officeart/2008/layout/HexagonCluster"/>
    <dgm:cxn modelId="{6B05C2A9-5EB6-4814-AD35-8F94860A8CB1}" type="presParOf" srcId="{024883EA-D913-4D1B-881C-B219F0FD79EE}" destId="{C4650551-F355-4986-A751-2ABE01DFC505}" srcOrd="0" destOrd="0" presId="urn:microsoft.com/office/officeart/2008/layout/HexagonCluster"/>
    <dgm:cxn modelId="{68963E57-7C8F-42DA-8A97-1541E6600720}" type="presParOf" srcId="{E6D00AD9-724F-4594-BC11-1F6FD3712C94}" destId="{A1A0F7F4-DD4D-4D4D-8C3A-5B40767AA2E6}" srcOrd="6" destOrd="0" presId="urn:microsoft.com/office/officeart/2008/layout/HexagonCluster"/>
    <dgm:cxn modelId="{1DFC0BCB-B034-4FBF-96E6-E1F858393545}" type="presParOf" srcId="{A1A0F7F4-DD4D-4D4D-8C3A-5B40767AA2E6}" destId="{F97D3BBE-5F31-48E2-B06B-F9CC49DF5BE9}" srcOrd="0" destOrd="0" presId="urn:microsoft.com/office/officeart/2008/layout/HexagonCluster"/>
    <dgm:cxn modelId="{F2CC3F1F-7E25-4B06-94C4-9CBAE7D1DB06}" type="presParOf" srcId="{E6D00AD9-724F-4594-BC11-1F6FD3712C94}" destId="{C034632F-23BC-4D39-989F-B70AC5958974}" srcOrd="7" destOrd="0" presId="urn:microsoft.com/office/officeart/2008/layout/HexagonCluster"/>
    <dgm:cxn modelId="{032C4ADE-EF3F-4490-9A70-F6E94938D404}" type="presParOf" srcId="{C034632F-23BC-4D39-989F-B70AC5958974}" destId="{0875E9E4-B6A7-45A5-9AD2-FAEC07FCB8DB}" srcOrd="0" destOrd="0" presId="urn:microsoft.com/office/officeart/2008/layout/HexagonCluster"/>
    <dgm:cxn modelId="{15146CD4-2B7C-4F20-B6A0-7BD3D2FB9DBD}" type="presParOf" srcId="{E6D00AD9-724F-4594-BC11-1F6FD3712C94}" destId="{C0D30C19-D9CC-43BE-A3F2-87940A7E76EA}" srcOrd="8" destOrd="0" presId="urn:microsoft.com/office/officeart/2008/layout/HexagonCluster"/>
    <dgm:cxn modelId="{50DB6529-A02E-4AD1-B953-D6DE262BB334}" type="presParOf" srcId="{C0D30C19-D9CC-43BE-A3F2-87940A7E76EA}" destId="{0E9F43E8-FB6A-472C-B030-5BF42745CFF1}" srcOrd="0" destOrd="0" presId="urn:microsoft.com/office/officeart/2008/layout/HexagonCluster"/>
    <dgm:cxn modelId="{DB1E3406-400A-4BB3-849A-0170A376E9EA}" type="presParOf" srcId="{E6D00AD9-724F-4594-BC11-1F6FD3712C94}" destId="{743C0777-06E0-4423-9C51-75966C569B70}" srcOrd="9" destOrd="0" presId="urn:microsoft.com/office/officeart/2008/layout/HexagonCluster"/>
    <dgm:cxn modelId="{A9DC52C0-A3A3-4EFE-851E-70FF6860529D}" type="presParOf" srcId="{743C0777-06E0-4423-9C51-75966C569B70}" destId="{1FDD50C7-F7C0-4512-8264-7EBC61294C95}" srcOrd="0" destOrd="0" presId="urn:microsoft.com/office/officeart/2008/layout/HexagonCluster"/>
    <dgm:cxn modelId="{4446CA94-CD03-4D8E-8648-E2C76D3A9BA0}" type="presParOf" srcId="{E6D00AD9-724F-4594-BC11-1F6FD3712C94}" destId="{9CC35A23-2F4E-40D8-BA75-4C83750BBD4D}" srcOrd="10" destOrd="0" presId="urn:microsoft.com/office/officeart/2008/layout/HexagonCluster"/>
    <dgm:cxn modelId="{75E4D6C2-EBA7-4B3A-B540-5B49AFF12981}" type="presParOf" srcId="{9CC35A23-2F4E-40D8-BA75-4C83750BBD4D}" destId="{E03CA876-AC2A-4E02-A480-0D6EEC7AD9B4}" srcOrd="0" destOrd="0" presId="urn:microsoft.com/office/officeart/2008/layout/HexagonCluster"/>
    <dgm:cxn modelId="{D62D7D1F-0F35-432D-80CC-5C3D915C3865}" type="presParOf" srcId="{E6D00AD9-724F-4594-BC11-1F6FD3712C94}" destId="{C604CA82-74AC-483F-979C-96A1B7032301}" srcOrd="11" destOrd="0" presId="urn:microsoft.com/office/officeart/2008/layout/HexagonCluster"/>
    <dgm:cxn modelId="{6F054733-6E4A-4E28-91F3-B74D38B32709}" type="presParOf" srcId="{C604CA82-74AC-483F-979C-96A1B7032301}" destId="{A67ED71D-12CB-4131-ACE7-7E6E4A5AC6C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A2779-A8B8-418D-908E-03BCCD14C409}">
      <dsp:nvSpPr>
        <dsp:cNvPr id="0" name=""/>
        <dsp:cNvSpPr/>
      </dsp:nvSpPr>
      <dsp:spPr>
        <a:xfrm>
          <a:off x="4128" y="1319800"/>
          <a:ext cx="1711737" cy="17117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AU" sz="2000" kern="1200" dirty="0" smtClean="0"/>
            <a:t>Water for Nature</a:t>
          </a:r>
          <a:endParaRPr lang="en-AU" sz="2000" kern="1200" dirty="0"/>
        </a:p>
      </dsp:txBody>
      <dsp:txXfrm>
        <a:off x="254806" y="1570478"/>
        <a:ext cx="1210381" cy="1210381"/>
      </dsp:txXfrm>
    </dsp:sp>
    <dsp:sp modelId="{A8045F39-7F5B-4631-A581-8067CE8D7672}">
      <dsp:nvSpPr>
        <dsp:cNvPr id="0" name=""/>
        <dsp:cNvSpPr/>
      </dsp:nvSpPr>
      <dsp:spPr>
        <a:xfrm rot="19041445">
          <a:off x="1692779" y="1939449"/>
          <a:ext cx="559181" cy="0"/>
        </a:xfrm>
        <a:custGeom>
          <a:avLst/>
          <a:gdLst/>
          <a:ahLst/>
          <a:cxnLst/>
          <a:rect l="0" t="0" r="0" b="0"/>
          <a:pathLst>
            <a:path>
              <a:moveTo>
                <a:pt x="0" y="0"/>
              </a:moveTo>
              <a:lnTo>
                <a:pt x="55918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7CB21-658B-48DD-B21A-6F55C7F5EF09}">
      <dsp:nvSpPr>
        <dsp:cNvPr id="0" name=""/>
        <dsp:cNvSpPr/>
      </dsp:nvSpPr>
      <dsp:spPr>
        <a:xfrm rot="13358555">
          <a:off x="3923001" y="1939449"/>
          <a:ext cx="559181" cy="0"/>
        </a:xfrm>
        <a:custGeom>
          <a:avLst/>
          <a:gdLst/>
          <a:ahLst/>
          <a:cxnLst/>
          <a:rect l="0" t="0" r="0" b="0"/>
          <a:pathLst>
            <a:path>
              <a:moveTo>
                <a:pt x="0" y="0"/>
              </a:moveTo>
              <a:lnTo>
                <a:pt x="55918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F5AFBC-1405-4DD3-AC32-52905CCACC8B}">
      <dsp:nvSpPr>
        <dsp:cNvPr id="0" name=""/>
        <dsp:cNvSpPr/>
      </dsp:nvSpPr>
      <dsp:spPr>
        <a:xfrm>
          <a:off x="2178035" y="1750048"/>
          <a:ext cx="20007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34133A-29B9-467C-9FCE-1EAFCA2C1031}">
      <dsp:nvSpPr>
        <dsp:cNvPr id="0" name=""/>
        <dsp:cNvSpPr/>
      </dsp:nvSpPr>
      <dsp:spPr>
        <a:xfrm>
          <a:off x="2378113" y="1324427"/>
          <a:ext cx="1418735" cy="8512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kern="1200" dirty="0" smtClean="0"/>
            <a:t>Communication</a:t>
          </a:r>
          <a:endParaRPr lang="en-AU" sz="1400" kern="1200" dirty="0"/>
        </a:p>
      </dsp:txBody>
      <dsp:txXfrm>
        <a:off x="2378113" y="1324427"/>
        <a:ext cx="1418735" cy="851241"/>
      </dsp:txXfrm>
    </dsp:sp>
    <dsp:sp modelId="{6D019985-7825-4EEB-9779-D90B8BB337E9}">
      <dsp:nvSpPr>
        <dsp:cNvPr id="0" name=""/>
        <dsp:cNvSpPr/>
      </dsp:nvSpPr>
      <dsp:spPr>
        <a:xfrm>
          <a:off x="3796849" y="1750048"/>
          <a:ext cx="20007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0B854-EBA9-4FEF-A93C-DF9EE6E24B72}">
      <dsp:nvSpPr>
        <dsp:cNvPr id="0" name=""/>
        <dsp:cNvSpPr/>
      </dsp:nvSpPr>
      <dsp:spPr>
        <a:xfrm rot="2558555">
          <a:off x="1692779" y="2411888"/>
          <a:ext cx="559181" cy="0"/>
        </a:xfrm>
        <a:custGeom>
          <a:avLst/>
          <a:gdLst/>
          <a:ahLst/>
          <a:cxnLst/>
          <a:rect l="0" t="0" r="0" b="0"/>
          <a:pathLst>
            <a:path>
              <a:moveTo>
                <a:pt x="0" y="0"/>
              </a:moveTo>
              <a:lnTo>
                <a:pt x="55918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6DBF3-6FE1-43E6-8151-035CF99AF794}">
      <dsp:nvSpPr>
        <dsp:cNvPr id="0" name=""/>
        <dsp:cNvSpPr/>
      </dsp:nvSpPr>
      <dsp:spPr>
        <a:xfrm rot="8241445">
          <a:off x="3923001" y="2411888"/>
          <a:ext cx="559181" cy="0"/>
        </a:xfrm>
        <a:custGeom>
          <a:avLst/>
          <a:gdLst/>
          <a:ahLst/>
          <a:cxnLst/>
          <a:rect l="0" t="0" r="0" b="0"/>
          <a:pathLst>
            <a:path>
              <a:moveTo>
                <a:pt x="0" y="0"/>
              </a:moveTo>
              <a:lnTo>
                <a:pt x="55918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1636C4-E9FF-4001-9E07-261848431AC1}">
      <dsp:nvSpPr>
        <dsp:cNvPr id="0" name=""/>
        <dsp:cNvSpPr/>
      </dsp:nvSpPr>
      <dsp:spPr>
        <a:xfrm>
          <a:off x="2178035" y="2601289"/>
          <a:ext cx="20007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4F25E-533A-49BE-ABAE-BC433B1C8C45}">
      <dsp:nvSpPr>
        <dsp:cNvPr id="0" name=""/>
        <dsp:cNvSpPr/>
      </dsp:nvSpPr>
      <dsp:spPr>
        <a:xfrm>
          <a:off x="2378113" y="2175669"/>
          <a:ext cx="1418735" cy="8512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kern="1200" dirty="0" smtClean="0"/>
            <a:t>Engagement</a:t>
          </a:r>
          <a:endParaRPr lang="en-AU" sz="1400" kern="1200" dirty="0"/>
        </a:p>
      </dsp:txBody>
      <dsp:txXfrm>
        <a:off x="2378113" y="2175669"/>
        <a:ext cx="1418735" cy="851241"/>
      </dsp:txXfrm>
    </dsp:sp>
    <dsp:sp modelId="{5ACEB5AD-3C50-4AAA-B904-AB9AB294FD14}">
      <dsp:nvSpPr>
        <dsp:cNvPr id="0" name=""/>
        <dsp:cNvSpPr/>
      </dsp:nvSpPr>
      <dsp:spPr>
        <a:xfrm>
          <a:off x="3796849" y="2601289"/>
          <a:ext cx="20007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D2C419-0F4C-4F52-AF0F-5BB19AA03473}">
      <dsp:nvSpPr>
        <dsp:cNvPr id="0" name=""/>
        <dsp:cNvSpPr/>
      </dsp:nvSpPr>
      <dsp:spPr>
        <a:xfrm>
          <a:off x="4459096" y="1319800"/>
          <a:ext cx="1711737" cy="17117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AU" sz="2000" kern="1200" dirty="0" smtClean="0"/>
            <a:t>Community</a:t>
          </a:r>
          <a:endParaRPr lang="en-AU" sz="2000" kern="1200" dirty="0"/>
        </a:p>
      </dsp:txBody>
      <dsp:txXfrm>
        <a:off x="4709774" y="1570478"/>
        <a:ext cx="1210381" cy="1210381"/>
      </dsp:txXfrm>
    </dsp:sp>
    <dsp:sp modelId="{CCCCD0BC-0A88-46A9-917C-9D43BC79BF5D}">
      <dsp:nvSpPr>
        <dsp:cNvPr id="0" name=""/>
        <dsp:cNvSpPr/>
      </dsp:nvSpPr>
      <dsp:spPr>
        <a:xfrm>
          <a:off x="6170833" y="1319800"/>
          <a:ext cx="1711737" cy="17117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AU" sz="2000" kern="1200" dirty="0" smtClean="0"/>
            <a:t>Industry</a:t>
          </a:r>
          <a:endParaRPr lang="en-AU" sz="2000" kern="1200" dirty="0"/>
        </a:p>
      </dsp:txBody>
      <dsp:txXfrm>
        <a:off x="6421511" y="1570478"/>
        <a:ext cx="1210381" cy="1210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E4C20-D26C-4449-8CB1-945D6A201BB1}">
      <dsp:nvSpPr>
        <dsp:cNvPr id="0" name=""/>
        <dsp:cNvSpPr/>
      </dsp:nvSpPr>
      <dsp:spPr>
        <a:xfrm>
          <a:off x="2177204" y="2744810"/>
          <a:ext cx="1910264" cy="1646981"/>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en-AU" sz="2600" kern="1200" dirty="0" err="1" smtClean="0"/>
            <a:t>Landcare</a:t>
          </a:r>
          <a:endParaRPr lang="en-AU" sz="2600" kern="1200" dirty="0"/>
        </a:p>
      </dsp:txBody>
      <dsp:txXfrm>
        <a:off x="2473641" y="3000391"/>
        <a:ext cx="1317390" cy="1135819"/>
      </dsp:txXfrm>
    </dsp:sp>
    <dsp:sp modelId="{0B219993-210B-423B-B9F0-F17FDA977EB9}">
      <dsp:nvSpPr>
        <dsp:cNvPr id="0" name=""/>
        <dsp:cNvSpPr/>
      </dsp:nvSpPr>
      <dsp:spPr>
        <a:xfrm>
          <a:off x="2226830" y="3471919"/>
          <a:ext cx="223657" cy="192764"/>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8AE8B5-8464-4F46-BFE6-B1CF4F681F2E}">
      <dsp:nvSpPr>
        <dsp:cNvPr id="0" name=""/>
        <dsp:cNvSpPr/>
      </dsp:nvSpPr>
      <dsp:spPr>
        <a:xfrm>
          <a:off x="544302" y="1860183"/>
          <a:ext cx="1910264" cy="1646981"/>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C3D10-063E-48C8-9B96-023EA49C5895}">
      <dsp:nvSpPr>
        <dsp:cNvPr id="0" name=""/>
        <dsp:cNvSpPr/>
      </dsp:nvSpPr>
      <dsp:spPr>
        <a:xfrm>
          <a:off x="1844777" y="3289598"/>
          <a:ext cx="223657" cy="192764"/>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5A4407-10AC-48EA-AB3E-92A3C427FEB6}">
      <dsp:nvSpPr>
        <dsp:cNvPr id="0" name=""/>
        <dsp:cNvSpPr/>
      </dsp:nvSpPr>
      <dsp:spPr>
        <a:xfrm>
          <a:off x="3804668" y="1840602"/>
          <a:ext cx="1910264" cy="1646981"/>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en-AU" sz="2600" kern="1200" dirty="0" smtClean="0"/>
            <a:t>Industry</a:t>
          </a:r>
          <a:endParaRPr lang="en-AU" sz="2600" kern="1200" dirty="0"/>
        </a:p>
      </dsp:txBody>
      <dsp:txXfrm>
        <a:off x="4101105" y="2096183"/>
        <a:ext cx="1317390" cy="1135819"/>
      </dsp:txXfrm>
    </dsp:sp>
    <dsp:sp modelId="{C4650551-F355-4986-A751-2ABE01DFC505}">
      <dsp:nvSpPr>
        <dsp:cNvPr id="0" name=""/>
        <dsp:cNvSpPr/>
      </dsp:nvSpPr>
      <dsp:spPr>
        <a:xfrm>
          <a:off x="5110582" y="3268276"/>
          <a:ext cx="223657" cy="192764"/>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D3BBE-5F31-48E2-B06B-F9CC49DF5BE9}">
      <dsp:nvSpPr>
        <dsp:cNvPr id="0" name=""/>
        <dsp:cNvSpPr/>
      </dsp:nvSpPr>
      <dsp:spPr>
        <a:xfrm>
          <a:off x="5432132" y="2744810"/>
          <a:ext cx="1910264" cy="1646981"/>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75E9E4-B6A7-45A5-9AD2-FAEC07FCB8DB}">
      <dsp:nvSpPr>
        <dsp:cNvPr id="0" name=""/>
        <dsp:cNvSpPr/>
      </dsp:nvSpPr>
      <dsp:spPr>
        <a:xfrm>
          <a:off x="5481758" y="3471919"/>
          <a:ext cx="223657" cy="192764"/>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9F43E8-FB6A-472C-B030-5BF42745CFF1}">
      <dsp:nvSpPr>
        <dsp:cNvPr id="0" name=""/>
        <dsp:cNvSpPr/>
      </dsp:nvSpPr>
      <dsp:spPr>
        <a:xfrm>
          <a:off x="2177204" y="940310"/>
          <a:ext cx="1910264" cy="1646981"/>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en-AU" sz="2600" kern="1200" dirty="0" smtClean="0"/>
            <a:t>Water for Nature</a:t>
          </a:r>
          <a:endParaRPr lang="en-AU" sz="2600" kern="1200" dirty="0"/>
        </a:p>
      </dsp:txBody>
      <dsp:txXfrm>
        <a:off x="2473641" y="1195891"/>
        <a:ext cx="1317390" cy="1135819"/>
      </dsp:txXfrm>
    </dsp:sp>
    <dsp:sp modelId="{1FDD50C7-F7C0-4512-8264-7EBC61294C95}">
      <dsp:nvSpPr>
        <dsp:cNvPr id="0" name=""/>
        <dsp:cNvSpPr/>
      </dsp:nvSpPr>
      <dsp:spPr>
        <a:xfrm>
          <a:off x="3472241" y="975991"/>
          <a:ext cx="223657" cy="192764"/>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CA876-AC2A-4E02-A480-0D6EEC7AD9B4}">
      <dsp:nvSpPr>
        <dsp:cNvPr id="0" name=""/>
        <dsp:cNvSpPr/>
      </dsp:nvSpPr>
      <dsp:spPr>
        <a:xfrm>
          <a:off x="3680587" y="-40453"/>
          <a:ext cx="2158427" cy="1808797"/>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7ED71D-12CB-4131-ACE7-7E6E4A5AC6C1}">
      <dsp:nvSpPr>
        <dsp:cNvPr id="0" name=""/>
        <dsp:cNvSpPr/>
      </dsp:nvSpPr>
      <dsp:spPr>
        <a:xfrm>
          <a:off x="3861093" y="763646"/>
          <a:ext cx="223657" cy="192764"/>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170F8-4E3F-44A2-ADC0-274A70036694}" type="datetimeFigureOut">
              <a:rPr lang="en-AU" smtClean="0"/>
              <a:t>18/09/2017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5C5FE-FAE1-4957-9BD1-C9B3D9E31E8B}" type="slidenum">
              <a:rPr lang="en-AU" smtClean="0"/>
              <a:t>‹#›</a:t>
            </a:fld>
            <a:endParaRPr lang="en-AU"/>
          </a:p>
        </p:txBody>
      </p:sp>
    </p:spTree>
    <p:extLst>
      <p:ext uri="{BB962C8B-B14F-4D97-AF65-F5344CB8AC3E}">
        <p14:creationId xmlns:p14="http://schemas.microsoft.com/office/powerpoint/2010/main" val="403763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Good </a:t>
            </a:r>
            <a:r>
              <a:rPr lang="en-AU" dirty="0" err="1" smtClean="0"/>
              <a:t>afternon</a:t>
            </a:r>
            <a:endParaRPr lang="en-AU" dirty="0" smtClean="0"/>
          </a:p>
          <a:p>
            <a:r>
              <a:rPr lang="en-AU" dirty="0" smtClean="0"/>
              <a:t>HH</a:t>
            </a:r>
            <a:r>
              <a:rPr lang="en-AU" baseline="0" dirty="0" smtClean="0"/>
              <a:t> CEO NFSA</a:t>
            </a:r>
            <a:endParaRPr lang="en-AU" dirty="0"/>
          </a:p>
        </p:txBody>
      </p:sp>
      <p:sp>
        <p:nvSpPr>
          <p:cNvPr id="4" name="Slide Number Placeholder 3"/>
          <p:cNvSpPr>
            <a:spLocks noGrp="1"/>
          </p:cNvSpPr>
          <p:nvPr>
            <p:ph type="sldNum" sz="quarter" idx="10"/>
          </p:nvPr>
        </p:nvSpPr>
        <p:spPr/>
        <p:txBody>
          <a:bodyPr/>
          <a:lstStyle/>
          <a:p>
            <a:fld id="{2BA5C5FE-FAE1-4957-9BD1-C9B3D9E31E8B}" type="slidenum">
              <a:rPr lang="en-AU" smtClean="0"/>
              <a:t>1</a:t>
            </a:fld>
            <a:endParaRPr lang="en-AU"/>
          </a:p>
        </p:txBody>
      </p:sp>
    </p:spTree>
    <p:extLst>
      <p:ext uri="{BB962C8B-B14F-4D97-AF65-F5344CB8AC3E}">
        <p14:creationId xmlns:p14="http://schemas.microsoft.com/office/powerpoint/2010/main" val="65831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a:t>
            </a:r>
            <a:r>
              <a:rPr lang="en-AU" baseline="0" dirty="0" smtClean="0"/>
              <a:t> Water for Nature program uses mainly Commonwealth Environmental Water Allocations so our objectives are focused on agreed environmental outcomes. </a:t>
            </a:r>
          </a:p>
          <a:p>
            <a:endParaRPr lang="en-AU" baseline="0" dirty="0" smtClean="0"/>
          </a:p>
          <a:p>
            <a:r>
              <a:rPr lang="en-AU" baseline="0" dirty="0" smtClean="0"/>
              <a:t>However, we know through anecdotal evidence that by delivering environmental water there are positive social and economic impacts – how can we communicate these impacts better and have them better reflected in water policy? And can this approach win greater support within the community for environmental watering?</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My opening question was:  With the drought so recent and so raw, why was there an unrealised community desire to be involved in environmental watering.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answer is many-fold.  And the answer can be found within each local community, relating to their values, drivers, beliefs and needs.  It is summed up in the words of Nick </a:t>
            </a:r>
            <a:r>
              <a:rPr lang="en-AU" baseline="0" dirty="0" err="1" smtClean="0"/>
              <a:t>Stanitski</a:t>
            </a:r>
            <a:r>
              <a:rPr lang="en-AU" baseline="0" dirty="0" smtClean="0"/>
              <a:t>, a retired irrigator when asked why he was dragging hoses, moving sprinklers, fuelling pumps and environmentally watering on his own place.  “I just want to see the area back to what it was when I was playing here as a kid”</a:t>
            </a:r>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2BA5C5FE-FAE1-4957-9BD1-C9B3D9E31E8B}" type="slidenum">
              <a:rPr lang="en-AU" smtClean="0"/>
              <a:t>10</a:t>
            </a:fld>
            <a:endParaRPr lang="en-AU"/>
          </a:p>
        </p:txBody>
      </p:sp>
    </p:spTree>
    <p:extLst>
      <p:ext uri="{BB962C8B-B14F-4D97-AF65-F5344CB8AC3E}">
        <p14:creationId xmlns:p14="http://schemas.microsoft.com/office/powerpoint/2010/main" val="50761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Thank</a:t>
            </a:r>
            <a:r>
              <a:rPr lang="en-AU" baseline="0" dirty="0" smtClean="0"/>
              <a:t> you.</a:t>
            </a:r>
            <a:endParaRPr lang="en-AU" dirty="0"/>
          </a:p>
        </p:txBody>
      </p:sp>
      <p:sp>
        <p:nvSpPr>
          <p:cNvPr id="4" name="Slide Number Placeholder 3"/>
          <p:cNvSpPr>
            <a:spLocks noGrp="1"/>
          </p:cNvSpPr>
          <p:nvPr>
            <p:ph type="sldNum" sz="quarter" idx="10"/>
          </p:nvPr>
        </p:nvSpPr>
        <p:spPr/>
        <p:txBody>
          <a:bodyPr/>
          <a:lstStyle/>
          <a:p>
            <a:fld id="{2BA5C5FE-FAE1-4957-9BD1-C9B3D9E31E8B}" type="slidenum">
              <a:rPr lang="en-AU" smtClean="0"/>
              <a:t>11</a:t>
            </a:fld>
            <a:endParaRPr lang="en-AU"/>
          </a:p>
        </p:txBody>
      </p:sp>
    </p:spTree>
    <p:extLst>
      <p:ext uri="{BB962C8B-B14F-4D97-AF65-F5344CB8AC3E}">
        <p14:creationId xmlns:p14="http://schemas.microsoft.com/office/powerpoint/2010/main" val="3908281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are an environmental charity</a:t>
            </a:r>
          </a:p>
          <a:p>
            <a:r>
              <a:rPr lang="en-AU" dirty="0" smtClean="0"/>
              <a:t>We deliver environmental water in South Australian</a:t>
            </a:r>
            <a:r>
              <a:rPr lang="en-AU" baseline="0" dirty="0" smtClean="0"/>
              <a:t> Murray Valley </a:t>
            </a:r>
            <a:r>
              <a:rPr lang="en-AU" dirty="0" smtClean="0"/>
              <a:t>in partnership with the Commonwealth Government</a:t>
            </a:r>
          </a:p>
          <a:p>
            <a:r>
              <a:rPr lang="en-AU" dirty="0" smtClean="0"/>
              <a:t>We work with local landholders, farmers, irrigators and local government</a:t>
            </a:r>
          </a:p>
          <a:p>
            <a:endParaRPr lang="en-AU" dirty="0"/>
          </a:p>
        </p:txBody>
      </p:sp>
      <p:sp>
        <p:nvSpPr>
          <p:cNvPr id="4" name="Slide Number Placeholder 3"/>
          <p:cNvSpPr>
            <a:spLocks noGrp="1"/>
          </p:cNvSpPr>
          <p:nvPr>
            <p:ph type="sldNum" sz="quarter" idx="10"/>
          </p:nvPr>
        </p:nvSpPr>
        <p:spPr/>
        <p:txBody>
          <a:bodyPr/>
          <a:lstStyle/>
          <a:p>
            <a:fld id="{2F0B4618-14A9-48FA-98EB-06F4F42AEB30}" type="slidenum">
              <a:rPr lang="en-AU" smtClean="0"/>
              <a:t>12</a:t>
            </a:fld>
            <a:endParaRPr lang="en-AU"/>
          </a:p>
        </p:txBody>
      </p:sp>
    </p:spTree>
    <p:extLst>
      <p:ext uri="{BB962C8B-B14F-4D97-AF65-F5344CB8AC3E}">
        <p14:creationId xmlns:p14="http://schemas.microsoft.com/office/powerpoint/2010/main" val="149859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Nature Foundation – a</a:t>
            </a:r>
            <a:r>
              <a:rPr lang="en-AU" baseline="0" dirty="0" smtClean="0"/>
              <a:t> SA</a:t>
            </a:r>
            <a:r>
              <a:rPr lang="en-AU" dirty="0" smtClean="0"/>
              <a:t> environmental charity operating</a:t>
            </a:r>
            <a:r>
              <a:rPr lang="en-AU" baseline="0" dirty="0" smtClean="0"/>
              <a:t> since 1981 to advance nature conservation</a:t>
            </a:r>
          </a:p>
          <a:p>
            <a:r>
              <a:rPr lang="en-AU" baseline="0" dirty="0" smtClean="0"/>
              <a:t>The River Murray makes the last part of its journey to the lower lakes and the sea – 440 km but 670 km of river, through extensive floodplains and terraces as well as ancient cliffs.  </a:t>
            </a:r>
          </a:p>
          <a:p>
            <a:endParaRPr lang="en-AU" baseline="0" dirty="0" smtClean="0"/>
          </a:p>
          <a:p>
            <a:r>
              <a:rPr lang="en-AU" baseline="0" dirty="0" smtClean="0"/>
              <a:t>The River is fundamental to the people of the region, providing water for irrigated crops – citrus, almonds, wine grapes, as well as potatoes and pasture for dairy to name a few.  These industries driver local employment and economy for the region, contributing to state and the national output.</a:t>
            </a:r>
          </a:p>
          <a:p>
            <a:endParaRPr lang="en-AU" baseline="0" dirty="0" smtClean="0"/>
          </a:p>
          <a:p>
            <a:r>
              <a:rPr lang="en-AU" baseline="0" dirty="0" smtClean="0"/>
              <a:t>The millennium drought tested not only the river itself, businesses and local economies, water dependent ecosystems and the resilience of the river communities.  As with so many communities the cost was high in all these areas.  </a:t>
            </a:r>
          </a:p>
          <a:p>
            <a:endParaRPr lang="en-AU" baseline="0" dirty="0" smtClean="0"/>
          </a:p>
          <a:p>
            <a:r>
              <a:rPr lang="en-AU" baseline="0" dirty="0" smtClean="0"/>
              <a:t>With the drought so recent and so raw, why was there an unrealised community desire to be involved in environmental watering.</a:t>
            </a:r>
            <a:endParaRPr lang="en-AU" dirty="0"/>
          </a:p>
        </p:txBody>
      </p:sp>
      <p:sp>
        <p:nvSpPr>
          <p:cNvPr id="4" name="Slide Number Placeholder 3"/>
          <p:cNvSpPr>
            <a:spLocks noGrp="1"/>
          </p:cNvSpPr>
          <p:nvPr>
            <p:ph type="sldNum" sz="quarter" idx="10"/>
          </p:nvPr>
        </p:nvSpPr>
        <p:spPr/>
        <p:txBody>
          <a:bodyPr/>
          <a:lstStyle/>
          <a:p>
            <a:fld id="{2F0B4618-14A9-48FA-98EB-06F4F42AEB30}" type="slidenum">
              <a:rPr lang="en-AU" smtClean="0"/>
              <a:t>2</a:t>
            </a:fld>
            <a:endParaRPr lang="en-AU"/>
          </a:p>
        </p:txBody>
      </p:sp>
    </p:spTree>
    <p:extLst>
      <p:ext uri="{BB962C8B-B14F-4D97-AF65-F5344CB8AC3E}">
        <p14:creationId xmlns:p14="http://schemas.microsoft.com/office/powerpoint/2010/main" val="141038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South Australia boasts around 1100 wetlands and floodplains in the River Murray valley. The maps show where the Water for Nature sites are.  The communities</a:t>
            </a:r>
            <a:r>
              <a:rPr lang="en-AU" sz="1200" kern="1200" baseline="0" dirty="0" smtClean="0">
                <a:solidFill>
                  <a:schemeClr val="tx1"/>
                </a:solidFill>
                <a:effectLst/>
                <a:latin typeface="+mn-lt"/>
                <a:ea typeface="+mn-ea"/>
                <a:cs typeface="+mn-cs"/>
              </a:rPr>
              <a:t> along the River Murray in SA see themselves as quite different communities of interests.  The intense rivalry in sport is a good indicator.  Their focus tends to be a local one.  The hydrology, ecology and sociology differs significantly from Renmark, near the Victorian border to Mannum in the lower Murray to Goolwa in the lower lakes.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From</a:t>
            </a:r>
            <a:r>
              <a:rPr lang="en-AU" sz="1200" kern="1200" baseline="0" dirty="0" smtClean="0">
                <a:solidFill>
                  <a:schemeClr val="tx1"/>
                </a:solidFill>
                <a:effectLst/>
                <a:latin typeface="+mn-lt"/>
                <a:ea typeface="+mn-ea"/>
                <a:cs typeface="+mn-cs"/>
              </a:rPr>
              <a:t> an environment perspective, </a:t>
            </a:r>
            <a:r>
              <a:rPr lang="en-AU" sz="1200" kern="1200" dirty="0" smtClean="0">
                <a:solidFill>
                  <a:schemeClr val="tx1"/>
                </a:solidFill>
                <a:effectLst/>
                <a:latin typeface="+mn-lt"/>
                <a:ea typeface="+mn-ea"/>
                <a:cs typeface="+mn-cs"/>
              </a:rPr>
              <a:t>It would be a huge undertaking for any one government agency or organisation to take on restoring each of the 1100 sites,</a:t>
            </a:r>
            <a:r>
              <a:rPr lang="en-AU" sz="1200" kern="1200" baseline="0" dirty="0" smtClean="0">
                <a:solidFill>
                  <a:schemeClr val="tx1"/>
                </a:solidFill>
                <a:effectLst/>
                <a:latin typeface="+mn-lt"/>
                <a:ea typeface="+mn-ea"/>
                <a:cs typeface="+mn-cs"/>
              </a:rPr>
              <a:t> as well as inspiring and mobilising the diverse and independent local communities.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That is why our Water for Nature program is keen to foster a community of environmental water practitioners and champions. </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2BA5C5FE-FAE1-4957-9BD1-C9B3D9E31E8B}" type="slidenum">
              <a:rPr lang="en-AU" smtClean="0"/>
              <a:t>3</a:t>
            </a:fld>
            <a:endParaRPr lang="en-AU"/>
          </a:p>
        </p:txBody>
      </p:sp>
    </p:spTree>
    <p:extLst>
      <p:ext uri="{BB962C8B-B14F-4D97-AF65-F5344CB8AC3E}">
        <p14:creationId xmlns:p14="http://schemas.microsoft.com/office/powerpoint/2010/main" val="383506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Nature Foundations approach since 2008 has been to identify needs and find ways to address</a:t>
            </a:r>
            <a:r>
              <a:rPr lang="en-AU" sz="1200" kern="1200" baseline="0" dirty="0" smtClean="0">
                <a:solidFill>
                  <a:schemeClr val="tx1"/>
                </a:solidFill>
                <a:effectLst/>
                <a:latin typeface="+mn-lt"/>
                <a:ea typeface="+mn-ea"/>
                <a:cs typeface="+mn-cs"/>
              </a:rPr>
              <a:t> them.  Deep in the Millennium drought, through necessity, water was denied to nearly all of the River Murray wetlands in South Australia.  This put at risk the Threatened regent parrot.  Our first partnership started with us going to the broader SA community to raise funds, securing water in the market, and working with the local </a:t>
            </a:r>
            <a:r>
              <a:rPr lang="en-AU" sz="1200" kern="1200" baseline="0" dirty="0" err="1" smtClean="0">
                <a:solidFill>
                  <a:schemeClr val="tx1"/>
                </a:solidFill>
                <a:effectLst/>
                <a:latin typeface="+mn-lt"/>
                <a:ea typeface="+mn-ea"/>
                <a:cs typeface="+mn-cs"/>
              </a:rPr>
              <a:t>landcare</a:t>
            </a:r>
            <a:r>
              <a:rPr lang="en-AU" sz="1200" kern="1200" baseline="0" dirty="0" smtClean="0">
                <a:solidFill>
                  <a:schemeClr val="tx1"/>
                </a:solidFill>
                <a:effectLst/>
                <a:latin typeface="+mn-lt"/>
                <a:ea typeface="+mn-ea"/>
                <a:cs typeface="+mn-cs"/>
              </a:rPr>
              <a:t> group water the vegetation of Hogwash Bend and contribute to protection of this species.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The Nature Foundation signed the first  agreement with the Commonwealth environmental water holder in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Since then, the Nature </a:t>
            </a:r>
            <a:r>
              <a:rPr lang="en-AU" sz="1200" kern="1200" dirty="0" smtClean="0">
                <a:solidFill>
                  <a:schemeClr val="tx1"/>
                </a:solidFill>
                <a:effectLst/>
                <a:latin typeface="+mn-lt"/>
                <a:ea typeface="+mn-ea"/>
                <a:cs typeface="+mn-cs"/>
              </a:rPr>
              <a:t>Foundation has worked in partnership</a:t>
            </a:r>
            <a:r>
              <a:rPr lang="en-AU" sz="1200" kern="1200" baseline="0" dirty="0" smtClean="0">
                <a:solidFill>
                  <a:schemeClr val="tx1"/>
                </a:solidFill>
                <a:effectLst/>
                <a:latin typeface="+mn-lt"/>
                <a:ea typeface="+mn-ea"/>
                <a:cs typeface="+mn-cs"/>
              </a:rPr>
              <a:t> landholders, scientists, engineers, the three levels of government, IT specialists, to deliver </a:t>
            </a:r>
            <a:r>
              <a:rPr lang="en-AU" sz="1200" kern="1200" dirty="0" smtClean="0">
                <a:solidFill>
                  <a:schemeClr val="tx1"/>
                </a:solidFill>
                <a:effectLst/>
                <a:latin typeface="+mn-lt"/>
                <a:ea typeface="+mn-ea"/>
                <a:cs typeface="+mn-cs"/>
              </a:rPr>
              <a:t>6.22 </a:t>
            </a:r>
            <a:r>
              <a:rPr lang="en-AU" sz="1200" kern="1200" dirty="0" err="1" smtClean="0">
                <a:solidFill>
                  <a:schemeClr val="tx1"/>
                </a:solidFill>
                <a:effectLst/>
                <a:latin typeface="+mn-lt"/>
                <a:ea typeface="+mn-ea"/>
                <a:cs typeface="+mn-cs"/>
              </a:rPr>
              <a:t>gigalitres</a:t>
            </a:r>
            <a:r>
              <a:rPr lang="en-AU" sz="1200" kern="1200" dirty="0" smtClean="0">
                <a:solidFill>
                  <a:schemeClr val="tx1"/>
                </a:solidFill>
                <a:effectLst/>
                <a:latin typeface="+mn-lt"/>
                <a:ea typeface="+mn-ea"/>
                <a:cs typeface="+mn-cs"/>
              </a:rPr>
              <a:t> of environmental water (1 </a:t>
            </a:r>
            <a:r>
              <a:rPr lang="en-AU" sz="1200" kern="1200" dirty="0" err="1" smtClean="0">
                <a:solidFill>
                  <a:schemeClr val="tx1"/>
                </a:solidFill>
                <a:effectLst/>
                <a:latin typeface="+mn-lt"/>
                <a:ea typeface="+mn-ea"/>
                <a:cs typeface="+mn-cs"/>
              </a:rPr>
              <a:t>gigalitre</a:t>
            </a:r>
            <a:r>
              <a:rPr lang="en-AU" sz="1200" kern="1200" dirty="0" smtClean="0">
                <a:solidFill>
                  <a:schemeClr val="tx1"/>
                </a:solidFill>
                <a:effectLst/>
                <a:latin typeface="+mn-lt"/>
                <a:ea typeface="+mn-ea"/>
                <a:cs typeface="+mn-cs"/>
              </a:rPr>
              <a:t> equals 1000 </a:t>
            </a:r>
            <a:r>
              <a:rPr lang="en-AU" sz="1200" kern="1200" dirty="0" err="1" smtClean="0">
                <a:solidFill>
                  <a:schemeClr val="tx1"/>
                </a:solidFill>
                <a:effectLst/>
                <a:latin typeface="+mn-lt"/>
                <a:ea typeface="+mn-ea"/>
                <a:cs typeface="+mn-cs"/>
              </a:rPr>
              <a:t>megalitres</a:t>
            </a:r>
            <a:r>
              <a:rPr lang="en-AU" sz="1200" kern="1200" dirty="0" smtClean="0">
                <a:solidFill>
                  <a:schemeClr val="tx1"/>
                </a:solidFill>
                <a:effectLst/>
                <a:latin typeface="+mn-lt"/>
                <a:ea typeface="+mn-ea"/>
                <a:cs typeface="+mn-cs"/>
              </a:rPr>
              <a:t> or one billion litres) to around 50 sites as part of its Water for Nature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photo shows this diversity from a site visit near Waikerie.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focus on smaller, often more challenging sites, mainly on private land.  Owner include farmers, other not-for-profits,</a:t>
            </a:r>
            <a:r>
              <a:rPr lang="en-AU" sz="1200" kern="1200" baseline="0" dirty="0" smtClean="0">
                <a:solidFill>
                  <a:schemeClr val="tx1"/>
                </a:solidFill>
                <a:effectLst/>
                <a:latin typeface="+mn-lt"/>
                <a:ea typeface="+mn-ea"/>
                <a:cs typeface="+mn-cs"/>
              </a:rPr>
              <a:t> Aboriginal communities, </a:t>
            </a:r>
            <a:r>
              <a:rPr lang="en-AU" sz="1200" kern="1200" dirty="0" smtClean="0">
                <a:solidFill>
                  <a:schemeClr val="tx1"/>
                </a:solidFill>
                <a:effectLst/>
                <a:latin typeface="+mn-lt"/>
                <a:ea typeface="+mn-ea"/>
                <a:cs typeface="+mn-cs"/>
              </a:rPr>
              <a:t>irrigators, life-stylers and crown land.</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would not have been able to achieve what we have without the hands-on help 200 volunteers.  They support the program by re-fuelling the water pumps, moving and repairing irrigation equipment, filling and stacking sandbags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and helping out with our scientific monitoring program. Many of our volunteers are landholders, farmers, irrigators and students.</a:t>
            </a:r>
          </a:p>
          <a:p>
            <a:endParaRPr lang="en-AU" dirty="0" smtClean="0"/>
          </a:p>
          <a:p>
            <a:r>
              <a:rPr lang="en-AU" dirty="0" smtClean="0"/>
              <a:t>So how do we reach out to the community and get people</a:t>
            </a:r>
            <a:r>
              <a:rPr lang="en-AU" baseline="0" dirty="0" smtClean="0"/>
              <a:t> involved?</a:t>
            </a:r>
            <a:endParaRPr lang="en-AU" dirty="0"/>
          </a:p>
        </p:txBody>
      </p:sp>
      <p:sp>
        <p:nvSpPr>
          <p:cNvPr id="4" name="Slide Number Placeholder 3"/>
          <p:cNvSpPr>
            <a:spLocks noGrp="1"/>
          </p:cNvSpPr>
          <p:nvPr>
            <p:ph type="sldNum" sz="quarter" idx="10"/>
          </p:nvPr>
        </p:nvSpPr>
        <p:spPr/>
        <p:txBody>
          <a:bodyPr/>
          <a:lstStyle/>
          <a:p>
            <a:fld id="{2BA5C5FE-FAE1-4957-9BD1-C9B3D9E31E8B}" type="slidenum">
              <a:rPr lang="en-AU" smtClean="0"/>
              <a:t>4</a:t>
            </a:fld>
            <a:endParaRPr lang="en-AU"/>
          </a:p>
        </p:txBody>
      </p:sp>
    </p:spTree>
    <p:extLst>
      <p:ext uri="{BB962C8B-B14F-4D97-AF65-F5344CB8AC3E}">
        <p14:creationId xmlns:p14="http://schemas.microsoft.com/office/powerpoint/2010/main" val="426898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 community involvement approach has developed organically.  It really was born of need.</a:t>
            </a:r>
            <a:r>
              <a:rPr lang="en-AU" baseline="0" dirty="0" smtClean="0"/>
              <a:t>  A big ambition to see the floodplain brought back to life, married with a real scarcity of resources.  The vison and the drive that came from that </a:t>
            </a:r>
            <a:r>
              <a:rPr lang="en-AU" baseline="0" dirty="0" err="1" smtClean="0"/>
              <a:t>ambiton</a:t>
            </a:r>
            <a:r>
              <a:rPr lang="en-AU" baseline="0" dirty="0" smtClean="0"/>
              <a:t> helped people to see what was possible.  This in turn inspired them and us to seek to find a way to get things done.  We have encountered incredible generosity and commitment.</a:t>
            </a:r>
          </a:p>
          <a:p>
            <a:endParaRPr lang="en-AU" baseline="0" dirty="0" smtClean="0"/>
          </a:p>
          <a:p>
            <a:r>
              <a:rPr lang="en-AU" baseline="0" dirty="0" smtClean="0"/>
              <a:t>We could have designed a pretty standard community engagement model </a:t>
            </a:r>
            <a:r>
              <a:rPr lang="en-AU" dirty="0" smtClean="0"/>
              <a:t>aiming to </a:t>
            </a:r>
            <a:r>
              <a:rPr lang="en-AU" baseline="0" dirty="0" smtClean="0"/>
              <a:t>connect with local people within each of the communities along the river Murray using social media, mainstream media, workshops etc.  This would take a significant amount of our resources and would most likely take a long time to build sufficient networks and contacts to achieve the desired result.</a:t>
            </a:r>
          </a:p>
          <a:p>
            <a:endParaRPr lang="en-AU" baseline="0" dirty="0" smtClean="0"/>
          </a:p>
          <a:p>
            <a:r>
              <a:rPr lang="en-AU" baseline="0" dirty="0" smtClean="0"/>
              <a:t>So this we did not do.</a:t>
            </a:r>
            <a:endParaRPr lang="en-AU" dirty="0"/>
          </a:p>
        </p:txBody>
      </p:sp>
      <p:sp>
        <p:nvSpPr>
          <p:cNvPr id="4" name="Slide Number Placeholder 3"/>
          <p:cNvSpPr>
            <a:spLocks noGrp="1"/>
          </p:cNvSpPr>
          <p:nvPr>
            <p:ph type="sldNum" sz="quarter" idx="10"/>
          </p:nvPr>
        </p:nvSpPr>
        <p:spPr/>
        <p:txBody>
          <a:bodyPr/>
          <a:lstStyle/>
          <a:p>
            <a:fld id="{2BA5C5FE-FAE1-4957-9BD1-C9B3D9E31E8B}" type="slidenum">
              <a:rPr lang="en-AU" smtClean="0"/>
              <a:t>5</a:t>
            </a:fld>
            <a:endParaRPr lang="en-AU"/>
          </a:p>
        </p:txBody>
      </p:sp>
    </p:spTree>
    <p:extLst>
      <p:ext uri="{BB962C8B-B14F-4D97-AF65-F5344CB8AC3E}">
        <p14:creationId xmlns:p14="http://schemas.microsoft.com/office/powerpoint/2010/main" val="358945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Instead Water for Nature became connected</a:t>
            </a:r>
            <a:r>
              <a:rPr lang="en-AU" baseline="0" dirty="0" smtClean="0"/>
              <a:t> with landholders and local organisations such as local action planning groups, Landcare groups, local government, Aboriginal business enterprises, local irrigation trusts and irrigators, and local services and supply businesses.  Generated were some very unlikely alliances.</a:t>
            </a:r>
          </a:p>
          <a:p>
            <a:endParaRPr lang="en-AU" baseline="0" dirty="0" smtClean="0"/>
          </a:p>
          <a:p>
            <a:r>
              <a:rPr lang="en-AU" baseline="0" dirty="0" smtClean="0"/>
              <a:t>Simple as it sounds, the networks and structures existed.  The shared vison gave us a basis to connect with them.  The delight was in in identifying the common ground and just as importantly what each of the many parties could bring to bear.  Land, water, old irrigation gear, local knowledge, DEMs, electricity, deferring grazing, pumps, time, observations.  Very quickly indeed, people became connected and involved in a way that brought them energy and enabled the program to grow.</a:t>
            </a:r>
          </a:p>
          <a:p>
            <a:endParaRPr lang="en-AU" baseline="0" dirty="0" smtClean="0"/>
          </a:p>
          <a:p>
            <a:r>
              <a:rPr lang="en-AU" baseline="0" dirty="0" smtClean="0"/>
              <a:t>Nature Foundation must stay actively alive to what is happening at Commonwealth and Basin Scale, right down to a single wetland within one landholders floodplain.  Our role is to plan, coordinate, communicate, measure, celebrate, question, learn, adapt.</a:t>
            </a:r>
          </a:p>
          <a:p>
            <a:endParaRPr lang="en-AU" baseline="0" dirty="0" smtClean="0"/>
          </a:p>
          <a:p>
            <a:r>
              <a:rPr lang="en-AU" baseline="0" dirty="0" smtClean="0"/>
              <a:t>Our goal is to develop and grow a strong, passionate, independent community of practice that has an increasing capacity to deliver environmental water to wetlands and floodplains …… and does as an intrinsic part of the way they plan and manage their land.</a:t>
            </a:r>
          </a:p>
          <a:p>
            <a:endParaRPr lang="en-AU" baseline="0" dirty="0" smtClean="0"/>
          </a:p>
          <a:p>
            <a:r>
              <a:rPr lang="en-AU" baseline="0" dirty="0" smtClean="0"/>
              <a:t>It might be worth each of you thinking what other descriptors you would add to this diagram.</a:t>
            </a:r>
            <a:endParaRPr lang="en-AU" dirty="0"/>
          </a:p>
        </p:txBody>
      </p:sp>
      <p:sp>
        <p:nvSpPr>
          <p:cNvPr id="4" name="Slide Number Placeholder 3"/>
          <p:cNvSpPr>
            <a:spLocks noGrp="1"/>
          </p:cNvSpPr>
          <p:nvPr>
            <p:ph type="sldNum" sz="quarter" idx="10"/>
          </p:nvPr>
        </p:nvSpPr>
        <p:spPr/>
        <p:txBody>
          <a:bodyPr/>
          <a:lstStyle/>
          <a:p>
            <a:fld id="{2BA5C5FE-FAE1-4957-9BD1-C9B3D9E31E8B}" type="slidenum">
              <a:rPr lang="en-AU" smtClean="0"/>
              <a:t>6</a:t>
            </a:fld>
            <a:endParaRPr lang="en-AU"/>
          </a:p>
        </p:txBody>
      </p:sp>
    </p:spTree>
    <p:extLst>
      <p:ext uri="{BB962C8B-B14F-4D97-AF65-F5344CB8AC3E}">
        <p14:creationId xmlns:p14="http://schemas.microsoft.com/office/powerpoint/2010/main" val="407448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a:t>
            </a:r>
            <a:r>
              <a:rPr lang="en-AU" baseline="0" dirty="0" smtClean="0"/>
              <a:t> annual muster of the keen and the curious brings together people from all walks of life.  Our aim is to foster the concept of a community of practice.  Environmental waterers with lived experience of what to aim for, what works and what doesn’t, managing for the wide variety of seasons and open to innovation and science.</a:t>
            </a:r>
          </a:p>
          <a:p>
            <a:endParaRPr lang="en-AU" baseline="0" dirty="0" smtClean="0"/>
          </a:p>
          <a:p>
            <a:r>
              <a:rPr lang="en-AU" baseline="0" dirty="0" smtClean="0"/>
              <a:t>Trust is key.  When trust grows, people are more willing to be vulnerable, and share not only what went well, but what did not – so other may learn from that and grow their own experience.  </a:t>
            </a:r>
          </a:p>
          <a:p>
            <a:endParaRPr lang="en-AU" baseline="0" dirty="0" smtClean="0"/>
          </a:p>
          <a:p>
            <a:r>
              <a:rPr lang="en-AU" baseline="0" dirty="0" smtClean="0"/>
              <a:t>The third water exchange will be 15 &amp; 16 November this year, and we hope it will slowly grow as an exchange of ideas, experiences and inspiration.  You are all invited.</a:t>
            </a:r>
            <a:endParaRPr lang="en-AU" dirty="0"/>
          </a:p>
        </p:txBody>
      </p:sp>
      <p:sp>
        <p:nvSpPr>
          <p:cNvPr id="4" name="Slide Number Placeholder 3"/>
          <p:cNvSpPr>
            <a:spLocks noGrp="1"/>
          </p:cNvSpPr>
          <p:nvPr>
            <p:ph type="sldNum" sz="quarter" idx="10"/>
          </p:nvPr>
        </p:nvSpPr>
        <p:spPr/>
        <p:txBody>
          <a:bodyPr/>
          <a:lstStyle/>
          <a:p>
            <a:fld id="{2BA5C5FE-FAE1-4957-9BD1-C9B3D9E31E8B}" type="slidenum">
              <a:rPr lang="en-AU" smtClean="0"/>
              <a:t>7</a:t>
            </a:fld>
            <a:endParaRPr lang="en-AU"/>
          </a:p>
        </p:txBody>
      </p:sp>
    </p:spTree>
    <p:extLst>
      <p:ext uri="{BB962C8B-B14F-4D97-AF65-F5344CB8AC3E}">
        <p14:creationId xmlns:p14="http://schemas.microsoft.com/office/powerpoint/2010/main" val="188742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More recently Water for Nature has commenced an initiative to attract university students to participate in our quarterly ecological monitoring program. The purpose of the program is to build skills in young graduates for monitoring native vegetation’s response to environmental watering, as well as to boost our capacity to monitor more wetlands and floodplains.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Nature Foundation sees</a:t>
            </a:r>
            <a:r>
              <a:rPr lang="en-AU" sz="1200" kern="1200" baseline="0" dirty="0" smtClean="0">
                <a:solidFill>
                  <a:schemeClr val="tx1"/>
                </a:solidFill>
                <a:effectLst/>
                <a:latin typeface="+mn-lt"/>
                <a:ea typeface="+mn-ea"/>
                <a:cs typeface="+mn-cs"/>
              </a:rPr>
              <a:t> students as another community.  It also is very active in attracting post-secondary student to careers in nature science.  It bring </a:t>
            </a:r>
            <a:r>
              <a:rPr lang="en-AU" sz="1200" kern="1200" baseline="0" dirty="0" err="1" smtClean="0">
                <a:solidFill>
                  <a:schemeClr val="tx1"/>
                </a:solidFill>
                <a:effectLst/>
                <a:latin typeface="+mn-lt"/>
                <a:ea typeface="+mn-ea"/>
                <a:cs typeface="+mn-cs"/>
              </a:rPr>
              <a:t>conncetion</a:t>
            </a:r>
            <a:r>
              <a:rPr lang="en-AU" sz="1200" kern="1200" baseline="0" dirty="0" smtClean="0">
                <a:solidFill>
                  <a:schemeClr val="tx1"/>
                </a:solidFill>
                <a:effectLst/>
                <a:latin typeface="+mn-lt"/>
                <a:ea typeface="+mn-ea"/>
                <a:cs typeface="+mn-cs"/>
              </a:rPr>
              <a:t> between young students and local people groups and environments, expanding their perspectives which will serve them so well in later employment.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The community involvement and science aspects has also proved attractive to philanthropic funders, which provide resources for planning, coordination, collaboration, on-ground work, and science and monitoring.</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BA5C5FE-FAE1-4957-9BD1-C9B3D9E31E8B}" type="slidenum">
              <a:rPr lang="en-AU" smtClean="0"/>
              <a:t>8</a:t>
            </a:fld>
            <a:endParaRPr lang="en-AU"/>
          </a:p>
        </p:txBody>
      </p:sp>
    </p:spTree>
    <p:extLst>
      <p:ext uri="{BB962C8B-B14F-4D97-AF65-F5344CB8AC3E}">
        <p14:creationId xmlns:p14="http://schemas.microsoft.com/office/powerpoint/2010/main" val="361004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2016-17 we have seen two organisations that we previously partnered on Water for Nature commence their own environmental watering initiatives. The Renmark Irrigation Trust and Ngarrindjeri Regional Authority have both previously worked with us on individual sites near Renmark and in the lower lakes respectively. Both organisations are now using the knowledge they learned and are expanding their environmental watering programs,</a:t>
            </a:r>
            <a:r>
              <a:rPr lang="en-AU" sz="1200" kern="1200" baseline="0" dirty="0" smtClean="0">
                <a:solidFill>
                  <a:schemeClr val="tx1"/>
                </a:solidFill>
                <a:effectLst/>
                <a:latin typeface="+mn-lt"/>
                <a:ea typeface="+mn-ea"/>
                <a:cs typeface="+mn-cs"/>
              </a:rPr>
              <a:t> in new agreements they have with the </a:t>
            </a:r>
            <a:r>
              <a:rPr lang="en-AU" sz="1200" kern="1200" baseline="0" dirty="0" err="1" smtClean="0">
                <a:solidFill>
                  <a:schemeClr val="tx1"/>
                </a:solidFill>
                <a:effectLst/>
                <a:latin typeface="+mn-lt"/>
                <a:ea typeface="+mn-ea"/>
                <a:cs typeface="+mn-cs"/>
              </a:rPr>
              <a:t>Commonwelath</a:t>
            </a:r>
            <a:r>
              <a:rPr lang="en-AU" sz="1200" kern="1200" baseline="0" dirty="0" smtClean="0">
                <a:solidFill>
                  <a:schemeClr val="tx1"/>
                </a:solidFill>
                <a:effectLst/>
                <a:latin typeface="+mn-lt"/>
                <a:ea typeface="+mn-ea"/>
                <a:cs typeface="+mn-cs"/>
              </a:rPr>
              <a:t> environmental water holder.</a:t>
            </a:r>
            <a:endParaRPr lang="en-AU" sz="1200" kern="1200" dirty="0" smtClean="0">
              <a:solidFill>
                <a:schemeClr val="tx1"/>
              </a:solidFill>
              <a:effectLst/>
              <a:latin typeface="+mn-lt"/>
              <a:ea typeface="+mn-ea"/>
              <a:cs typeface="+mn-cs"/>
            </a:endParaRP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Nature Foundation SA was able to offer the organisations; access to its environmental water allocation from the Commonwealth government, assistance with state and federal government approvals, scientific monitoring, and additional equipment and funding.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then made it easier for the RIT, for example to experiment with environmental watering and demonstrate the benefits to its irrigator members and its</a:t>
            </a:r>
            <a:r>
              <a:rPr lang="en-AU" sz="1200" kern="1200" baseline="0" dirty="0" smtClean="0">
                <a:solidFill>
                  <a:schemeClr val="tx1"/>
                </a:solidFill>
                <a:effectLst/>
                <a:latin typeface="+mn-lt"/>
                <a:ea typeface="+mn-ea"/>
                <a:cs typeface="+mn-cs"/>
              </a:rPr>
              <a:t> local </a:t>
            </a:r>
            <a:r>
              <a:rPr lang="en-AU" sz="1200" kern="1200" dirty="0" smtClean="0">
                <a:solidFill>
                  <a:schemeClr val="tx1"/>
                </a:solidFill>
                <a:effectLst/>
                <a:latin typeface="+mn-lt"/>
                <a:ea typeface="+mn-ea"/>
                <a:cs typeface="+mn-cs"/>
              </a:rPr>
              <a:t>community. The two organisations now have their own environmental watering programs and share their learning regularly.  We are also</a:t>
            </a:r>
            <a:r>
              <a:rPr lang="en-AU" sz="1200" kern="1200" baseline="0" dirty="0" smtClean="0">
                <a:solidFill>
                  <a:schemeClr val="tx1"/>
                </a:solidFill>
                <a:effectLst/>
                <a:latin typeface="+mn-lt"/>
                <a:ea typeface="+mn-ea"/>
                <a:cs typeface="+mn-cs"/>
              </a:rPr>
              <a:t> exploring new opportunities with them, for working together as a result.  </a:t>
            </a:r>
            <a:endParaRPr lang="en-AU" dirty="0"/>
          </a:p>
        </p:txBody>
      </p:sp>
      <p:sp>
        <p:nvSpPr>
          <p:cNvPr id="4" name="Slide Number Placeholder 3"/>
          <p:cNvSpPr>
            <a:spLocks noGrp="1"/>
          </p:cNvSpPr>
          <p:nvPr>
            <p:ph type="sldNum" sz="quarter" idx="10"/>
          </p:nvPr>
        </p:nvSpPr>
        <p:spPr/>
        <p:txBody>
          <a:bodyPr/>
          <a:lstStyle/>
          <a:p>
            <a:fld id="{2BA5C5FE-FAE1-4957-9BD1-C9B3D9E31E8B}" type="slidenum">
              <a:rPr lang="en-AU" smtClean="0"/>
              <a:t>9</a:t>
            </a:fld>
            <a:endParaRPr lang="en-AU"/>
          </a:p>
        </p:txBody>
      </p:sp>
    </p:spTree>
    <p:extLst>
      <p:ext uri="{BB962C8B-B14F-4D97-AF65-F5344CB8AC3E}">
        <p14:creationId xmlns:p14="http://schemas.microsoft.com/office/powerpoint/2010/main" val="268004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18/09/2017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76616"/>
            <a:ext cx="9144000" cy="5143295"/>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20152" y="65840"/>
            <a:ext cx="1265300" cy="1067031"/>
          </a:xfrm>
          <a:prstGeom prst="rect">
            <a:avLst/>
          </a:prstGeom>
        </p:spPr>
      </p:pic>
      <p:sp>
        <p:nvSpPr>
          <p:cNvPr id="3" name="Title 2"/>
          <p:cNvSpPr>
            <a:spLocks noGrp="1"/>
          </p:cNvSpPr>
          <p:nvPr>
            <p:ph type="ctrTitle"/>
          </p:nvPr>
        </p:nvSpPr>
        <p:spPr>
          <a:xfrm>
            <a:off x="915714" y="1489031"/>
            <a:ext cx="7312572" cy="2049025"/>
          </a:xfrm>
        </p:spPr>
        <p:txBody>
          <a:bodyPr>
            <a:normAutofit/>
          </a:bodyPr>
          <a:lstStyle/>
          <a:p>
            <a:r>
              <a:rPr lang="en-AU" sz="4000" b="1" dirty="0" smtClean="0">
                <a:solidFill>
                  <a:schemeClr val="bg1"/>
                </a:solidFill>
              </a:rPr>
              <a:t>Navigating the waters towards greater support for </a:t>
            </a:r>
            <a:br>
              <a:rPr lang="en-AU" sz="4000" b="1" dirty="0" smtClean="0">
                <a:solidFill>
                  <a:schemeClr val="bg1"/>
                </a:solidFill>
              </a:rPr>
            </a:br>
            <a:r>
              <a:rPr lang="en-AU" sz="4000" b="1" dirty="0" smtClean="0">
                <a:solidFill>
                  <a:schemeClr val="bg1"/>
                </a:solidFill>
              </a:rPr>
              <a:t>environmental flows:</a:t>
            </a:r>
            <a:endParaRPr lang="en-AU" sz="4000" b="1" dirty="0">
              <a:solidFill>
                <a:schemeClr val="bg1"/>
              </a:solidFill>
            </a:endParaRPr>
          </a:p>
        </p:txBody>
      </p:sp>
      <p:sp>
        <p:nvSpPr>
          <p:cNvPr id="4" name="Subtitle 3"/>
          <p:cNvSpPr>
            <a:spLocks noGrp="1"/>
          </p:cNvSpPr>
          <p:nvPr>
            <p:ph type="subTitle" idx="1"/>
          </p:nvPr>
        </p:nvSpPr>
        <p:spPr>
          <a:xfrm>
            <a:off x="1074107" y="4663195"/>
            <a:ext cx="6858000" cy="1655762"/>
          </a:xfrm>
        </p:spPr>
        <p:txBody>
          <a:bodyPr>
            <a:normAutofit/>
          </a:bodyPr>
          <a:lstStyle/>
          <a:p>
            <a:r>
              <a:rPr lang="en-AU" sz="3600" b="1" dirty="0" smtClean="0">
                <a:solidFill>
                  <a:schemeClr val="bg1"/>
                </a:solidFill>
              </a:rPr>
              <a:t>Nature Foundation SA </a:t>
            </a:r>
          </a:p>
          <a:p>
            <a:r>
              <a:rPr lang="en-AU" sz="3600" b="1" dirty="0" smtClean="0">
                <a:solidFill>
                  <a:schemeClr val="bg1"/>
                </a:solidFill>
              </a:rPr>
              <a:t>shares its story.</a:t>
            </a:r>
            <a:endParaRPr lang="en-AU" sz="3600" b="1" dirty="0">
              <a:solidFill>
                <a:schemeClr val="bg1"/>
              </a:solidFill>
            </a:endParaRPr>
          </a:p>
        </p:txBody>
      </p:sp>
      <p:sp>
        <p:nvSpPr>
          <p:cNvPr id="5" name="TextBox 4"/>
          <p:cNvSpPr txBox="1"/>
          <p:nvPr/>
        </p:nvSpPr>
        <p:spPr>
          <a:xfrm>
            <a:off x="249898" y="5213023"/>
            <a:ext cx="2078523" cy="646331"/>
          </a:xfrm>
          <a:prstGeom prst="rect">
            <a:avLst/>
          </a:prstGeom>
          <a:noFill/>
        </p:spPr>
        <p:txBody>
          <a:bodyPr wrap="square" rtlCol="0">
            <a:spAutoFit/>
          </a:bodyPr>
          <a:lstStyle/>
          <a:p>
            <a:r>
              <a:rPr lang="en-AU" dirty="0" smtClean="0">
                <a:solidFill>
                  <a:schemeClr val="bg1"/>
                </a:solidFill>
              </a:rPr>
              <a:t>Hugo Hopton</a:t>
            </a:r>
          </a:p>
          <a:p>
            <a:r>
              <a:rPr lang="en-AU" dirty="0" smtClean="0">
                <a:solidFill>
                  <a:schemeClr val="bg1"/>
                </a:solidFill>
              </a:rPr>
              <a:t>CEO</a:t>
            </a:r>
            <a:endParaRPr lang="en-AU" dirty="0">
              <a:solidFill>
                <a:schemeClr val="bg1"/>
              </a:solidFill>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accent2"/>
                </a:solidFill>
              </a:rPr>
              <a:t>Values vs. Policy</a:t>
            </a:r>
            <a:endParaRPr lang="en-AU" b="1" dirty="0">
              <a:solidFill>
                <a:schemeClr val="accent2"/>
              </a:solidFill>
            </a:endParaRPr>
          </a:p>
        </p:txBody>
      </p:sp>
      <p:sp>
        <p:nvSpPr>
          <p:cNvPr id="4" name="Content Placeholder 3"/>
          <p:cNvSpPr>
            <a:spLocks noGrp="1"/>
          </p:cNvSpPr>
          <p:nvPr>
            <p:ph idx="1"/>
          </p:nvPr>
        </p:nvSpPr>
        <p:spPr/>
        <p:txBody>
          <a:bodyPr>
            <a:normAutofit lnSpcReduction="10000"/>
          </a:bodyPr>
          <a:lstStyle/>
          <a:p>
            <a:r>
              <a:rPr lang="en-AU" dirty="0" smtClean="0"/>
              <a:t>Water for Nature focusses on achieving agreed environmental objectives</a:t>
            </a:r>
          </a:p>
          <a:p>
            <a:r>
              <a:rPr lang="en-AU" dirty="0" smtClean="0"/>
              <a:t>But the benefits are wider:</a:t>
            </a:r>
          </a:p>
          <a:p>
            <a:pPr lvl="1"/>
            <a:r>
              <a:rPr lang="en-AU" dirty="0" smtClean="0"/>
              <a:t>Community wellbeing</a:t>
            </a:r>
          </a:p>
          <a:p>
            <a:pPr lvl="1"/>
            <a:r>
              <a:rPr lang="en-AU" dirty="0" smtClean="0"/>
              <a:t>Recreation – cycling and walking</a:t>
            </a:r>
          </a:p>
          <a:p>
            <a:pPr lvl="1"/>
            <a:r>
              <a:rPr lang="en-AU" dirty="0" smtClean="0"/>
              <a:t>Positive economic impacts such as increased tourism and in some cases benefits for landholders, farmers and irrigators</a:t>
            </a:r>
          </a:p>
          <a:p>
            <a:r>
              <a:rPr lang="en-AU" dirty="0" smtClean="0"/>
              <a:t>If we better reflect the variety of values we have for water it may create more community support for environmental watering</a:t>
            </a:r>
            <a:endParaRPr lang="en-AU"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0152" y="286557"/>
            <a:ext cx="1265300" cy="1067031"/>
          </a:xfrm>
          <a:prstGeom prst="rect">
            <a:avLst/>
          </a:prstGeom>
        </p:spPr>
      </p:pic>
    </p:spTree>
    <p:extLst>
      <p:ext uri="{BB962C8B-B14F-4D97-AF65-F5344CB8AC3E}">
        <p14:creationId xmlns:p14="http://schemas.microsoft.com/office/powerpoint/2010/main" val="2708291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84" y="344105"/>
            <a:ext cx="7886700" cy="1325563"/>
          </a:xfrm>
        </p:spPr>
        <p:txBody>
          <a:bodyPr>
            <a:normAutofit/>
          </a:bodyPr>
          <a:lstStyle/>
          <a:p>
            <a:r>
              <a:rPr lang="en-AU" sz="3200" b="1" dirty="0" smtClean="0">
                <a:solidFill>
                  <a:schemeClr val="accent2"/>
                </a:solidFill>
              </a:rPr>
              <a:t>Summary: Navigating towards greater support for environmental watering</a:t>
            </a:r>
            <a:endParaRPr lang="en-AU" sz="3200" b="1" dirty="0">
              <a:solidFill>
                <a:schemeClr val="accent2"/>
              </a:solidFill>
            </a:endParaRPr>
          </a:p>
        </p:txBody>
      </p:sp>
      <p:sp>
        <p:nvSpPr>
          <p:cNvPr id="3" name="Content Placeholder 2"/>
          <p:cNvSpPr>
            <a:spLocks noGrp="1"/>
          </p:cNvSpPr>
          <p:nvPr>
            <p:ph idx="1"/>
          </p:nvPr>
        </p:nvSpPr>
        <p:spPr>
          <a:xfrm>
            <a:off x="129280" y="1556658"/>
            <a:ext cx="4693091" cy="3461656"/>
          </a:xfrm>
        </p:spPr>
        <p:txBody>
          <a:bodyPr>
            <a:normAutofit lnSpcReduction="10000"/>
          </a:bodyPr>
          <a:lstStyle/>
          <a:p>
            <a:r>
              <a:rPr lang="en-AU" dirty="0" smtClean="0"/>
              <a:t>Use existing community networks</a:t>
            </a:r>
          </a:p>
          <a:p>
            <a:r>
              <a:rPr lang="en-AU" dirty="0" smtClean="0"/>
              <a:t>Find the common ground</a:t>
            </a:r>
          </a:p>
          <a:p>
            <a:r>
              <a:rPr lang="en-AU" dirty="0" smtClean="0"/>
              <a:t>Inspire and empower </a:t>
            </a:r>
            <a:r>
              <a:rPr lang="en-AU" dirty="0"/>
              <a:t>others to </a:t>
            </a:r>
            <a:r>
              <a:rPr lang="en-AU" dirty="0" smtClean="0"/>
              <a:t>act</a:t>
            </a:r>
          </a:p>
          <a:p>
            <a:r>
              <a:rPr lang="en-AU" dirty="0" smtClean="0"/>
              <a:t>Partner, build trust</a:t>
            </a:r>
            <a:endParaRPr lang="en-AU" dirty="0"/>
          </a:p>
          <a:p>
            <a:r>
              <a:rPr lang="en-AU" dirty="0" smtClean="0"/>
              <a:t>Offer opportunities to share stories and </a:t>
            </a:r>
            <a:r>
              <a:rPr lang="en-AU" dirty="0"/>
              <a:t>learning</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4095" y="170942"/>
            <a:ext cx="1265300" cy="10670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2371" y="1556658"/>
            <a:ext cx="4252685" cy="3189514"/>
          </a:xfrm>
          <a:prstGeom prst="rect">
            <a:avLst/>
          </a:prstGeom>
        </p:spPr>
      </p:pic>
      <p:sp>
        <p:nvSpPr>
          <p:cNvPr id="7" name="TextBox 6"/>
          <p:cNvSpPr txBox="1"/>
          <p:nvPr/>
        </p:nvSpPr>
        <p:spPr>
          <a:xfrm>
            <a:off x="155684" y="5018314"/>
            <a:ext cx="8066016" cy="1263295"/>
          </a:xfrm>
          <a:prstGeom prst="rect">
            <a:avLst/>
          </a:prstGeom>
          <a:noFill/>
        </p:spPr>
        <p:txBody>
          <a:bodyPr wrap="square" rtlCol="0">
            <a:spAutoFit/>
          </a:bodyPr>
          <a:lstStyle/>
          <a:p>
            <a:pPr marL="228600" indent="-228600" defTabSz="914400">
              <a:lnSpc>
                <a:spcPct val="80000"/>
              </a:lnSpc>
              <a:spcBef>
                <a:spcPts val="1000"/>
              </a:spcBef>
              <a:buFont typeface="Arial" panose="020B0604020202020204" pitchFamily="34" charset="0"/>
              <a:buChar char="•"/>
            </a:pPr>
            <a:r>
              <a:rPr lang="en-AU" sz="2800" dirty="0"/>
              <a:t>Invest in emerging scientists and pass on knowledge</a:t>
            </a:r>
          </a:p>
          <a:p>
            <a:pPr marL="228600" indent="-228600" defTabSz="914400">
              <a:lnSpc>
                <a:spcPct val="80000"/>
              </a:lnSpc>
              <a:spcBef>
                <a:spcPts val="1000"/>
              </a:spcBef>
              <a:buFont typeface="Arial" panose="020B0604020202020204" pitchFamily="34" charset="0"/>
              <a:buChar char="•"/>
            </a:pPr>
            <a:r>
              <a:rPr lang="en-AU" sz="2800" dirty="0"/>
              <a:t>Recognise the wider benefits of environmental watering</a:t>
            </a:r>
          </a:p>
        </p:txBody>
      </p:sp>
    </p:spTree>
    <p:extLst>
      <p:ext uri="{BB962C8B-B14F-4D97-AF65-F5344CB8AC3E}">
        <p14:creationId xmlns:p14="http://schemas.microsoft.com/office/powerpoint/2010/main" val="3394105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accent2"/>
                </a:solidFill>
              </a:rPr>
              <a:t>Partners/Sponsors</a:t>
            </a:r>
            <a:endParaRPr lang="en-AU" b="1" dirty="0">
              <a:solidFill>
                <a:schemeClr val="accent2"/>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5415" y="1367553"/>
            <a:ext cx="2539687" cy="180339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4240" y="3930671"/>
            <a:ext cx="2259941" cy="149851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915" y="1554714"/>
            <a:ext cx="3638374" cy="1429068"/>
          </a:xfrm>
          <a:prstGeom prst="rect">
            <a:avLst/>
          </a:prstGeom>
        </p:spPr>
      </p:pic>
      <p:pic>
        <p:nvPicPr>
          <p:cNvPr id="1026" name="Picture 1" descr="Loxton Landcare_subv1_Stacked_rev_cmyk"/>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57278" y="3591589"/>
            <a:ext cx="1715086" cy="183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7" cstate="email">
            <a:extLst>
              <a:ext uri="{28A0092B-C50C-407E-A947-70E740481C1C}">
                <a14:useLocalDpi xmlns:a14="http://schemas.microsoft.com/office/drawing/2010/main"/>
              </a:ext>
            </a:extLst>
          </a:blip>
          <a:srcRect/>
          <a:stretch>
            <a:fillRect/>
          </a:stretch>
        </p:blipFill>
        <p:spPr bwMode="auto">
          <a:xfrm>
            <a:off x="316524" y="3930671"/>
            <a:ext cx="2028092" cy="1498510"/>
          </a:xfrm>
          <a:prstGeom prst="rect">
            <a:avLst/>
          </a:prstGeom>
          <a:noFill/>
          <a:ln>
            <a:noFill/>
          </a:ln>
        </p:spPr>
      </p:pic>
      <p:pic>
        <p:nvPicPr>
          <p:cNvPr id="1027"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998310" y="3591589"/>
            <a:ext cx="1511911" cy="18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90800" y="5920154"/>
            <a:ext cx="3942704" cy="707886"/>
          </a:xfrm>
          <a:prstGeom prst="rect">
            <a:avLst/>
          </a:prstGeom>
          <a:noFill/>
        </p:spPr>
        <p:txBody>
          <a:bodyPr wrap="square" rtlCol="0">
            <a:spAutoFit/>
          </a:bodyPr>
          <a:lstStyle/>
          <a:p>
            <a:pPr algn="ctr"/>
            <a:r>
              <a:rPr lang="en-AU" sz="4000" b="1" dirty="0" smtClean="0"/>
              <a:t>Thank you</a:t>
            </a:r>
            <a:endParaRPr lang="en-AU" sz="4000" b="1" dirty="0"/>
          </a:p>
        </p:txBody>
      </p:sp>
    </p:spTree>
    <p:extLst>
      <p:ext uri="{BB962C8B-B14F-4D97-AF65-F5344CB8AC3E}">
        <p14:creationId xmlns:p14="http://schemas.microsoft.com/office/powerpoint/2010/main" val="518293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55" y="742950"/>
            <a:ext cx="8138633" cy="5129687"/>
          </a:xfrm>
          <a:prstGeom prst="rect">
            <a:avLst/>
          </a:prstGeom>
        </p:spPr>
      </p:pic>
      <p:sp>
        <p:nvSpPr>
          <p:cNvPr id="6" name="TextBox 5"/>
          <p:cNvSpPr txBox="1"/>
          <p:nvPr/>
        </p:nvSpPr>
        <p:spPr>
          <a:xfrm>
            <a:off x="1257300" y="342900"/>
            <a:ext cx="5932170" cy="369332"/>
          </a:xfrm>
          <a:prstGeom prst="rect">
            <a:avLst/>
          </a:prstGeom>
          <a:noFill/>
        </p:spPr>
        <p:txBody>
          <a:bodyPr wrap="square" rtlCol="0">
            <a:spAutoFit/>
          </a:bodyPr>
          <a:lstStyle/>
          <a:p>
            <a:r>
              <a:rPr lang="en-AU" dirty="0" smtClean="0"/>
              <a:t>Murray-Darling Basin</a:t>
            </a:r>
            <a:endParaRPr lang="en-AU" dirty="0"/>
          </a:p>
        </p:txBody>
      </p:sp>
    </p:spTree>
    <p:extLst>
      <p:ext uri="{BB962C8B-B14F-4D97-AF65-F5344CB8AC3E}">
        <p14:creationId xmlns:p14="http://schemas.microsoft.com/office/powerpoint/2010/main" val="2355012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3271" y="216218"/>
            <a:ext cx="4170866" cy="263462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552" y="216218"/>
            <a:ext cx="3104413" cy="400716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586" y="4129762"/>
            <a:ext cx="3920893" cy="2482292"/>
          </a:xfrm>
          <a:prstGeom prst="rect">
            <a:avLst/>
          </a:prstGeom>
        </p:spPr>
      </p:pic>
    </p:spTree>
    <p:extLst>
      <p:ext uri="{BB962C8B-B14F-4D97-AF65-F5344CB8AC3E}">
        <p14:creationId xmlns:p14="http://schemas.microsoft.com/office/powerpoint/2010/main" val="663455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accent2"/>
                </a:solidFill>
              </a:rPr>
              <a:t>Water for Nature</a:t>
            </a:r>
            <a:endParaRPr lang="en-AU" b="1" dirty="0">
              <a:solidFill>
                <a:schemeClr val="accent2"/>
              </a:solidFill>
            </a:endParaRP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04235" y="1825625"/>
            <a:ext cx="7735529" cy="4351338"/>
          </a:xfr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2530" y="205883"/>
            <a:ext cx="1265300" cy="1067031"/>
          </a:xfrm>
          <a:prstGeom prst="rect">
            <a:avLst/>
          </a:prstGeom>
        </p:spPr>
      </p:pic>
    </p:spTree>
    <p:extLst>
      <p:ext uri="{BB962C8B-B14F-4D97-AF65-F5344CB8AC3E}">
        <p14:creationId xmlns:p14="http://schemas.microsoft.com/office/powerpoint/2010/main" val="1737276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40" y="599355"/>
            <a:ext cx="7886700" cy="1325563"/>
          </a:xfrm>
        </p:spPr>
        <p:txBody>
          <a:bodyPr>
            <a:normAutofit/>
          </a:bodyPr>
          <a:lstStyle/>
          <a:p>
            <a:r>
              <a:rPr lang="en-AU" sz="4000" b="1" dirty="0" smtClean="0">
                <a:solidFill>
                  <a:schemeClr val="accent2"/>
                </a:solidFill>
              </a:rPr>
              <a:t>Traditional engagement approach</a:t>
            </a:r>
            <a:endParaRPr lang="en-AU" sz="4000" b="1"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922511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20152" y="65840"/>
            <a:ext cx="1265300" cy="1067031"/>
          </a:xfrm>
          <a:prstGeom prst="rect">
            <a:avLst/>
          </a:prstGeom>
        </p:spPr>
      </p:pic>
    </p:spTree>
    <p:extLst>
      <p:ext uri="{BB962C8B-B14F-4D97-AF65-F5344CB8AC3E}">
        <p14:creationId xmlns:p14="http://schemas.microsoft.com/office/powerpoint/2010/main" val="547359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accent2"/>
                </a:solidFill>
              </a:rPr>
              <a:t>Our adopted approach</a:t>
            </a:r>
            <a:endParaRPr lang="en-AU" b="1"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761962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20152" y="65840"/>
            <a:ext cx="1265300" cy="1067031"/>
          </a:xfrm>
          <a:prstGeom prst="rect">
            <a:avLst/>
          </a:prstGeom>
        </p:spPr>
      </p:pic>
    </p:spTree>
    <p:extLst>
      <p:ext uri="{BB962C8B-B14F-4D97-AF65-F5344CB8AC3E}">
        <p14:creationId xmlns:p14="http://schemas.microsoft.com/office/powerpoint/2010/main" val="3789762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accent2"/>
                </a:solidFill>
              </a:rPr>
              <a:t>Water for Nature Exchange</a:t>
            </a:r>
            <a:endParaRPr lang="en-AU" b="1" dirty="0">
              <a:solidFill>
                <a:schemeClr val="accent2"/>
              </a:solidFill>
            </a:endParaRPr>
          </a:p>
        </p:txBody>
      </p:sp>
      <p:sp>
        <p:nvSpPr>
          <p:cNvPr id="3" name="Content Placeholder 2"/>
          <p:cNvSpPr>
            <a:spLocks noGrp="1"/>
          </p:cNvSpPr>
          <p:nvPr>
            <p:ph idx="1"/>
          </p:nvPr>
        </p:nvSpPr>
        <p:spPr>
          <a:xfrm>
            <a:off x="628650" y="1825625"/>
            <a:ext cx="3995902" cy="4351338"/>
          </a:xfrm>
        </p:spPr>
        <p:txBody>
          <a:bodyPr>
            <a:normAutofit fontScale="92500" lnSpcReduction="10000"/>
          </a:bodyPr>
          <a:lstStyle/>
          <a:p>
            <a:r>
              <a:rPr lang="en-AU" dirty="0" smtClean="0"/>
              <a:t>An annual two day event encouraging volunteers and community groups to share their experience of environmental watering</a:t>
            </a:r>
          </a:p>
          <a:p>
            <a:r>
              <a:rPr lang="en-AU" dirty="0" smtClean="0"/>
              <a:t>Hopes to make caring for our wetlands common practice</a:t>
            </a:r>
          </a:p>
          <a:p>
            <a:r>
              <a:rPr lang="en-AU" dirty="0" smtClean="0"/>
              <a:t>Promotes citizen science; e.g. bat surveys, turtle monitoring, tree response to watering </a:t>
            </a:r>
            <a:r>
              <a:rPr lang="en-AU" dirty="0" err="1" smtClean="0"/>
              <a:t>etc</a:t>
            </a:r>
            <a:endParaRPr lang="en-AU" dirty="0" smtClean="0"/>
          </a:p>
          <a:p>
            <a:endParaRPr lang="en-AU"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9448" y="3506076"/>
            <a:ext cx="4456385" cy="297092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0152" y="286557"/>
            <a:ext cx="1265300" cy="1067031"/>
          </a:xfrm>
          <a:prstGeom prst="rect">
            <a:avLst/>
          </a:prstGeom>
        </p:spPr>
      </p:pic>
    </p:spTree>
    <p:extLst>
      <p:ext uri="{BB962C8B-B14F-4D97-AF65-F5344CB8AC3E}">
        <p14:creationId xmlns:p14="http://schemas.microsoft.com/office/powerpoint/2010/main" val="3277852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accent2"/>
                </a:solidFill>
              </a:rPr>
              <a:t>University Students</a:t>
            </a:r>
            <a:endParaRPr lang="en-AU" b="1" dirty="0">
              <a:solidFill>
                <a:schemeClr val="accent2"/>
              </a:solidFill>
            </a:endParaRPr>
          </a:p>
        </p:txBody>
      </p:sp>
      <p:sp>
        <p:nvSpPr>
          <p:cNvPr id="3" name="Content Placeholder 2"/>
          <p:cNvSpPr>
            <a:spLocks noGrp="1"/>
          </p:cNvSpPr>
          <p:nvPr>
            <p:ph idx="1"/>
          </p:nvPr>
        </p:nvSpPr>
        <p:spPr>
          <a:xfrm>
            <a:off x="4424855" y="1825625"/>
            <a:ext cx="4090495" cy="4351338"/>
          </a:xfrm>
        </p:spPr>
        <p:txBody>
          <a:bodyPr>
            <a:normAutofit fontScale="92500" lnSpcReduction="20000"/>
          </a:bodyPr>
          <a:lstStyle/>
          <a:p>
            <a:r>
              <a:rPr lang="en-AU" dirty="0" smtClean="0"/>
              <a:t>University students (honours &amp; higher) are invited to volunteer for scientific monitoring</a:t>
            </a:r>
          </a:p>
          <a:p>
            <a:r>
              <a:rPr lang="en-AU" dirty="0" smtClean="0"/>
              <a:t>Students are taught field monitoring techniques by the Water for Nature Wetland Ecologist </a:t>
            </a:r>
          </a:p>
          <a:p>
            <a:r>
              <a:rPr lang="en-AU" dirty="0" smtClean="0"/>
              <a:t>Focus on response of native vegetation to environmental watering</a:t>
            </a:r>
          </a:p>
          <a:p>
            <a:r>
              <a:rPr lang="en-AU" dirty="0" smtClean="0"/>
              <a:t>Building capacity for future scientists</a:t>
            </a:r>
            <a:endParaRPr lang="en-AU" dirty="0"/>
          </a:p>
        </p:txBody>
      </p:sp>
      <p:pic>
        <p:nvPicPr>
          <p:cNvPr id="4" name="Picture 3"/>
          <p:cNvPicPr/>
          <p:nvPr/>
        </p:nvPicPr>
        <p:blipFill>
          <a:blip r:embed="rId3" cstate="screen">
            <a:extLst>
              <a:ext uri="{28A0092B-C50C-407E-A947-70E740481C1C}">
                <a14:useLocalDpi xmlns:a14="http://schemas.microsoft.com/office/drawing/2010/main"/>
              </a:ext>
            </a:extLst>
          </a:blip>
          <a:stretch>
            <a:fillRect/>
          </a:stretch>
        </p:blipFill>
        <p:spPr>
          <a:xfrm>
            <a:off x="998484" y="1818290"/>
            <a:ext cx="3017180" cy="400090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0152" y="286557"/>
            <a:ext cx="1265300" cy="1067031"/>
          </a:xfrm>
          <a:prstGeom prst="rect">
            <a:avLst/>
          </a:prstGeom>
        </p:spPr>
      </p:pic>
    </p:spTree>
    <p:extLst>
      <p:ext uri="{BB962C8B-B14F-4D97-AF65-F5344CB8AC3E}">
        <p14:creationId xmlns:p14="http://schemas.microsoft.com/office/powerpoint/2010/main" val="1916532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accent2"/>
                </a:solidFill>
              </a:rPr>
              <a:t>Inspiring others</a:t>
            </a:r>
            <a:endParaRPr lang="en-AU" b="1" dirty="0">
              <a:solidFill>
                <a:schemeClr val="accent2"/>
              </a:solidFill>
            </a:endParaRPr>
          </a:p>
        </p:txBody>
      </p:sp>
      <p:sp>
        <p:nvSpPr>
          <p:cNvPr id="3" name="Content Placeholder 2"/>
          <p:cNvSpPr>
            <a:spLocks noGrp="1"/>
          </p:cNvSpPr>
          <p:nvPr>
            <p:ph idx="1"/>
          </p:nvPr>
        </p:nvSpPr>
        <p:spPr>
          <a:xfrm>
            <a:off x="628650" y="1825625"/>
            <a:ext cx="4321722" cy="4351338"/>
          </a:xfrm>
        </p:spPr>
        <p:txBody>
          <a:bodyPr/>
          <a:lstStyle/>
          <a:p>
            <a:r>
              <a:rPr lang="en-AU" dirty="0" smtClean="0"/>
              <a:t>Renmark Irrigation Trust – 10 site environmental watering program</a:t>
            </a:r>
          </a:p>
          <a:p>
            <a:r>
              <a:rPr lang="en-AU" dirty="0" err="1" smtClean="0"/>
              <a:t>Rauuken</a:t>
            </a:r>
            <a:r>
              <a:rPr lang="en-AU" dirty="0" smtClean="0"/>
              <a:t> community &amp; Ngarrindjeri Regional Authority – Lower Lakes sites</a:t>
            </a:r>
            <a:endParaRPr lang="en-AU"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7007" y="1510862"/>
            <a:ext cx="3121572" cy="234118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7006" y="4067504"/>
            <a:ext cx="3216165" cy="2412124"/>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0152" y="286557"/>
            <a:ext cx="1265300" cy="1067031"/>
          </a:xfrm>
          <a:prstGeom prst="rect">
            <a:avLst/>
          </a:prstGeom>
        </p:spPr>
      </p:pic>
    </p:spTree>
    <p:extLst>
      <p:ext uri="{BB962C8B-B14F-4D97-AF65-F5344CB8AC3E}">
        <p14:creationId xmlns:p14="http://schemas.microsoft.com/office/powerpoint/2010/main" val="3102352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394</TotalTime>
  <Words>1974</Words>
  <Application>Microsoft Office PowerPoint</Application>
  <PresentationFormat>On-screen Show (4:3)</PresentationFormat>
  <Paragraphs>127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Navigating the waters towards greater support for  environmental flows:</vt:lpstr>
      <vt:lpstr>PowerPoint Presentation</vt:lpstr>
      <vt:lpstr>PowerPoint Presentation</vt:lpstr>
      <vt:lpstr>Water for Nature</vt:lpstr>
      <vt:lpstr>Traditional engagement approach</vt:lpstr>
      <vt:lpstr>Our adopted approach</vt:lpstr>
      <vt:lpstr>Water for Nature Exchange</vt:lpstr>
      <vt:lpstr>University Students</vt:lpstr>
      <vt:lpstr>Inspiring others</vt:lpstr>
      <vt:lpstr>Values vs. Policy</vt:lpstr>
      <vt:lpstr>Summary: Navigating towards greater support for environmental watering</vt:lpstr>
      <vt:lpstr>Partners/Sponsors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Hugo Hopton</cp:lastModifiedBy>
  <cp:revision>47</cp:revision>
  <dcterms:created xsi:type="dcterms:W3CDTF">2016-07-18T05:53:10Z</dcterms:created>
  <dcterms:modified xsi:type="dcterms:W3CDTF">2017-09-17T20:44:07Z</dcterms:modified>
</cp:coreProperties>
</file>