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7" r:id="rId2"/>
  </p:sldMasterIdLst>
  <p:notesMasterIdLst>
    <p:notesMasterId r:id="rId21"/>
  </p:notesMasterIdLst>
  <p:handoutMasterIdLst>
    <p:handoutMasterId r:id="rId22"/>
  </p:handoutMasterIdLst>
  <p:sldIdLst>
    <p:sldId id="290" r:id="rId3"/>
    <p:sldId id="301" r:id="rId4"/>
    <p:sldId id="300" r:id="rId5"/>
    <p:sldId id="305" r:id="rId6"/>
    <p:sldId id="302" r:id="rId7"/>
    <p:sldId id="306" r:id="rId8"/>
    <p:sldId id="309" r:id="rId9"/>
    <p:sldId id="311" r:id="rId10"/>
    <p:sldId id="293" r:id="rId11"/>
    <p:sldId id="280" r:id="rId12"/>
    <p:sldId id="295" r:id="rId13"/>
    <p:sldId id="310" r:id="rId14"/>
    <p:sldId id="312" r:id="rId15"/>
    <p:sldId id="313" r:id="rId16"/>
    <p:sldId id="322" r:id="rId17"/>
    <p:sldId id="315" r:id="rId18"/>
    <p:sldId id="316" r:id="rId19"/>
    <p:sldId id="323" r:id="rId20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684F"/>
    <a:srgbClr val="051065"/>
    <a:srgbClr val="0C2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0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6D4BF-E25E-48D4-95F1-F816E846B02A}" type="datetimeFigureOut">
              <a:rPr lang="en-AU" smtClean="0"/>
              <a:t>20/09/2017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E52C8-B940-4A1A-A4F2-B0AA07A5D5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3499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DE4E3-12D5-4C1C-91CD-1D0D0C1CABC6}" type="datetimeFigureOut">
              <a:rPr lang="en-AU" smtClean="0"/>
              <a:t>20/09/2017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66A9E-0506-430D-A297-36DB90ED43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550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2013/14 example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6A9E-0506-430D-A297-36DB90ED431B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5840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6A9E-0506-430D-A297-36DB90ED431B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819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STEP function in R used to select the best model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AIC estimates the quality of models relative to each other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6A9E-0506-430D-A297-36DB90ED431B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7302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Scaled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6A9E-0506-430D-A297-36DB90ED431B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5227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Scaled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6A9E-0506-430D-A297-36DB90ED431B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522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PI powerpoint presentation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132" y="423353"/>
            <a:ext cx="7370474" cy="779990"/>
          </a:xfrm>
        </p:spPr>
        <p:txBody>
          <a:bodyPr>
            <a:normAutofit/>
          </a:bodyPr>
          <a:lstStyle>
            <a:lvl1pPr>
              <a:defRPr sz="3200" b="0"/>
            </a:lvl1pPr>
          </a:lstStyle>
          <a:p>
            <a:r>
              <a:rPr lang="en-AU" dirty="0" smtClean="0"/>
              <a:t>Click to edit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3132" y="1602979"/>
            <a:ext cx="7370474" cy="1657758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152355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rgbClr val="15235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15235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15235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 smtClean="0"/>
              <a:t>Click to edit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615265" y="6457355"/>
            <a:ext cx="51339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A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 Water SWA</a:t>
            </a:r>
            <a:endParaRPr lang="en-US" sz="900" dirty="0">
              <a:solidFill>
                <a:srgbClr val="1523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70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55AD5A3-6871-4623-BDBC-0A043D365282}" type="datetimeFigureOut">
              <a:rPr lang="en-AU" smtClean="0"/>
              <a:pPr/>
              <a:t>20/09/2017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427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Picture 6" descr="DPI powerpoint presentation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615265" y="6457355"/>
            <a:ext cx="51339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A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 Water SWA</a:t>
            </a:r>
            <a:endParaRPr lang="en-US" sz="900" dirty="0">
              <a:solidFill>
                <a:srgbClr val="1523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20/09/2017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20/09/2017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6326" y="2249876"/>
            <a:ext cx="73704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6326" y="3463247"/>
            <a:ext cx="7370474" cy="1657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9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C4022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0" i="0" kern="1200">
          <a:solidFill>
            <a:srgbClr val="152355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20/09/2017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9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em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Place your</a:t>
            </a:r>
          </a:p>
          <a:p>
            <a:r>
              <a:rPr lang="en-AU" dirty="0" smtClean="0"/>
              <a:t>logo here</a:t>
            </a:r>
            <a:endParaRPr lang="en-A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931"/>
            <a:ext cx="2438449" cy="68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2967334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Forecasting river </a:t>
            </a: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transmission loss </a:t>
            </a:r>
            <a:r>
              <a:rPr lang="en-A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the Lower </a:t>
            </a: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Namoi Regulated </a:t>
            </a:r>
            <a:r>
              <a:rPr lang="en-A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River</a:t>
            </a:r>
            <a:endParaRPr lang="en-A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7310" y="4365103"/>
            <a:ext cx="550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Priyantha</a:t>
            </a:r>
            <a:r>
              <a:rPr lang="en-AU" dirty="0" smtClean="0"/>
              <a:t> </a:t>
            </a:r>
            <a:r>
              <a:rPr lang="en-AU" dirty="0" err="1" smtClean="0"/>
              <a:t>Jayakody</a:t>
            </a:r>
            <a:r>
              <a:rPr lang="en-AU" dirty="0" smtClean="0"/>
              <a:t> and  </a:t>
            </a:r>
            <a:r>
              <a:rPr lang="en-AU" dirty="0"/>
              <a:t>Michael </a:t>
            </a:r>
            <a:r>
              <a:rPr lang="en-AU" dirty="0" err="1" smtClean="0"/>
              <a:t>Wrathall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28003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76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097" y="4052034"/>
            <a:ext cx="2783299" cy="280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42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931"/>
            <a:ext cx="2438449" cy="68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owchart: Connector 2"/>
          <p:cNvSpPr/>
          <p:nvPr/>
        </p:nvSpPr>
        <p:spPr>
          <a:xfrm>
            <a:off x="3089548" y="2132856"/>
            <a:ext cx="114300" cy="72008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1618889"/>
            <a:ext cx="10364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Narrabri Gauge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08" y="1135684"/>
            <a:ext cx="5400000" cy="52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373" y="1325655"/>
            <a:ext cx="4896000" cy="1758417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Isosceles Triangle 1"/>
          <p:cNvSpPr/>
          <p:nvPr/>
        </p:nvSpPr>
        <p:spPr>
          <a:xfrm>
            <a:off x="1585488" y="1844824"/>
            <a:ext cx="108000" cy="1080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1618889"/>
            <a:ext cx="1253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Narrabri Gauge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693488" y="1749694"/>
            <a:ext cx="142208" cy="1491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256" y="4077072"/>
            <a:ext cx="3072744" cy="181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82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931"/>
            <a:ext cx="2438449" cy="68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611560" y="1412775"/>
                <a:ext cx="7560840" cy="39604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b="0" i="0" kern="1200">
                    <a:solidFill>
                      <a:srgbClr val="152355"/>
                    </a:solidFill>
                    <a:latin typeface="Arial"/>
                    <a:ea typeface="+mn-ea"/>
                    <a:cs typeface="Arial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Methods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AU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 software was used for the analysis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endParaRPr lang="en-AU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AU" sz="1800" dirty="0"/>
                  <a:t>Data was </a:t>
                </a:r>
                <a:r>
                  <a:rPr lang="en-AU" sz="1800" dirty="0" smtClean="0"/>
                  <a:t>scaled (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/>
                      </a:rPr>
                      <m:t>𝑍</m:t>
                    </m:r>
                    <m:r>
                      <a:rPr lang="en-AU" sz="200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AU" sz="20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AU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000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AU" sz="2000" b="0" i="1" smtClean="0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AU" sz="2000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num>
                          <m:den>
                            <m:r>
                              <a:rPr lang="en-AU" sz="20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den>
                        </m:f>
                      </m:e>
                    </m:box>
                  </m:oMath>
                </a14:m>
                <a:r>
                  <a:rPr lang="en-AU" sz="1800" dirty="0" smtClean="0"/>
                  <a:t>)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endParaRPr lang="en-AU" sz="1800" dirty="0"/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AU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Following methods were used to screen the predictors</a:t>
                </a:r>
              </a:p>
              <a:p>
                <a:pPr marL="800100" lvl="1" indent="-342900" algn="l">
                  <a:buFont typeface="Wingdings" panose="05000000000000000000" pitchFamily="2" charset="2"/>
                  <a:buChar char="§"/>
                </a:pPr>
                <a:r>
                  <a:rPr lang="en-AU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Correlation coefficient </a:t>
                </a:r>
              </a:p>
              <a:p>
                <a:pPr marL="800100" lvl="1" indent="-342900" algn="l">
                  <a:buFont typeface="Wingdings" panose="05000000000000000000" pitchFamily="2" charset="2"/>
                  <a:buChar char="§"/>
                </a:pPr>
                <a:r>
                  <a:rPr lang="en-AU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AIC (</a:t>
                </a:r>
                <a:r>
                  <a:rPr lang="en-A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Akaike </a:t>
                </a:r>
                <a:r>
                  <a:rPr lang="en-A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Information Criterion ) - STEP function in R</a:t>
                </a:r>
              </a:p>
              <a:p>
                <a:pPr marL="800100" lvl="1" indent="-342900" algn="l">
                  <a:buFont typeface="Wingdings" panose="05000000000000000000" pitchFamily="2" charset="2"/>
                  <a:buChar char="§"/>
                </a:pPr>
                <a:r>
                  <a:rPr lang="en-A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 value </a:t>
                </a:r>
              </a:p>
              <a:p>
                <a:pPr algn="l"/>
                <a:endParaRPr lang="en-GB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endParaRPr lang="en-AU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12775"/>
                <a:ext cx="7560840" cy="3960441"/>
              </a:xfrm>
              <a:prstGeom prst="rect">
                <a:avLst/>
              </a:prstGeom>
              <a:blipFill rotWithShape="1">
                <a:blip r:embed="rId6"/>
                <a:stretch>
                  <a:fillRect l="-1209" t="-107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03485" y="5111606"/>
            <a:ext cx="841673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Anomaly 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next month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{aX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+bX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+cX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+dX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………….}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9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931"/>
            <a:ext cx="2438449" cy="68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185057" y="1196752"/>
            <a:ext cx="828092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15235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  <a:p>
            <a:pPr algn="l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Monthly prediction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642886"/>
              </p:ext>
            </p:extLst>
          </p:nvPr>
        </p:nvGraphicFramePr>
        <p:xfrm>
          <a:off x="111095" y="2060848"/>
          <a:ext cx="3249389" cy="2253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383"/>
                <a:gridCol w="114600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Predictors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Coefficient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Water levels of GW030129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0.83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Water levels of GW036187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16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1.10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PEEL river inflow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16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0.22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Maules 6 month Total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16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0.19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184" y="1196753"/>
            <a:ext cx="5796000" cy="490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2511" y="5013176"/>
            <a:ext cx="2617321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is 0.50 for calibration and 0.45 for validation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7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931"/>
            <a:ext cx="2438449" cy="68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390230" y="1153777"/>
            <a:ext cx="8280920" cy="2347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15235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  <a:p>
            <a:pPr algn="l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use this equation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Convert into categorical information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Three loss levels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Low (&lt;30%)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Medium (30% to 45%)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High (&gt;45%)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078281"/>
              </p:ext>
            </p:extLst>
          </p:nvPr>
        </p:nvGraphicFramePr>
        <p:xfrm>
          <a:off x="390230" y="3521604"/>
          <a:ext cx="514251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173"/>
                <a:gridCol w="1714173"/>
                <a:gridCol w="1714173"/>
              </a:tblGrid>
              <a:tr h="283996">
                <a:tc>
                  <a:txBody>
                    <a:bodyPr/>
                    <a:lstStyle/>
                    <a:p>
                      <a:r>
                        <a:rPr lang="en-US" dirty="0" smtClean="0"/>
                        <a:t>Prediction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Calibration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Validation</a:t>
                      </a:r>
                      <a:endParaRPr lang="en-GB" dirty="0"/>
                    </a:p>
                  </a:txBody>
                  <a:tcPr/>
                </a:tc>
              </a:tr>
              <a:tr h="283996">
                <a:tc>
                  <a:txBody>
                    <a:bodyPr/>
                    <a:lstStyle/>
                    <a:p>
                      <a:r>
                        <a:rPr lang="en-US" dirty="0" smtClean="0"/>
                        <a:t>Success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69%</a:t>
                      </a:r>
                      <a:endParaRPr lang="en-GB" dirty="0"/>
                    </a:p>
                  </a:txBody>
                  <a:tcPr/>
                </a:tc>
              </a:tr>
              <a:tr h="283996">
                <a:tc>
                  <a:txBody>
                    <a:bodyPr/>
                    <a:lstStyle/>
                    <a:p>
                      <a:r>
                        <a:rPr lang="en-US" dirty="0" smtClean="0"/>
                        <a:t>M -   L</a:t>
                      </a:r>
                      <a:r>
                        <a:rPr lang="en-US" baseline="0" dirty="0" smtClean="0"/>
                        <a:t> or L-     M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21%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29%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3996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rgbClr val="FF0000"/>
                          </a:solidFill>
                        </a:rPr>
                        <a:t>H-    L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</a:rPr>
                        <a:t> or  L      H</a:t>
                      </a:r>
                      <a:endParaRPr lang="en-GB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rgbClr val="FF0000"/>
                          </a:solidFill>
                        </a:rPr>
                        <a:t>8%</a:t>
                      </a:r>
                      <a:endParaRPr lang="en-GB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rgbClr val="FF0000"/>
                          </a:solidFill>
                        </a:rPr>
                        <a:t>2%</a:t>
                      </a:r>
                      <a:endParaRPr lang="en-GB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3996">
                <a:tc>
                  <a:txBody>
                    <a:bodyPr/>
                    <a:lstStyle/>
                    <a:p>
                      <a:r>
                        <a:rPr lang="en-US" dirty="0" smtClean="0"/>
                        <a:t>SS</a:t>
                      </a:r>
                      <a:r>
                        <a:rPr lang="en-US" baseline="0" dirty="0" smtClean="0"/>
                        <a:t> All data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0.27</a:t>
                      </a:r>
                      <a:endParaRPr lang="en-GB" dirty="0"/>
                    </a:p>
                  </a:txBody>
                  <a:tcPr/>
                </a:tc>
              </a:tr>
              <a:tr h="283996">
                <a:tc>
                  <a:txBody>
                    <a:bodyPr/>
                    <a:lstStyle/>
                    <a:p>
                      <a:r>
                        <a:rPr lang="en-US" dirty="0" smtClean="0"/>
                        <a:t>SS High loss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878961"/>
              </p:ext>
            </p:extLst>
          </p:nvPr>
        </p:nvGraphicFramePr>
        <p:xfrm>
          <a:off x="6063107" y="1484784"/>
          <a:ext cx="2754390" cy="4505323"/>
        </p:xfrm>
        <a:graphic>
          <a:graphicData uri="http://schemas.openxmlformats.org/drawingml/2006/table">
            <a:tbl>
              <a:tblPr/>
              <a:tblGrid>
                <a:gridCol w="918130"/>
                <a:gridCol w="918130"/>
                <a:gridCol w="918130"/>
              </a:tblGrid>
              <a:tr h="265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</a:t>
                      </a:r>
                      <a:endParaRPr lang="en-GB" sz="16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Observed</a:t>
                      </a:r>
                      <a:endParaRPr lang="en-GB" sz="16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Predicted</a:t>
                      </a:r>
                      <a:endParaRPr lang="en-GB" sz="16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01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6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6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6501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6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6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6501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GB" sz="16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GB" sz="16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6501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GB" sz="16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GB" sz="16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6501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6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6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6501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6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6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6501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6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6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6501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6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6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6501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9C65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GB" sz="1600" b="0" i="0" u="none" strike="noStrike" dirty="0">
                        <a:solidFill>
                          <a:srgbClr val="9C65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6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6501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6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6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6501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Dec-05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6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6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6501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Jan-06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6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6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6501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6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6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6501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Mar-06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6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6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6501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Apr-06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GB" sz="16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GB" sz="16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6501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May-06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GB" sz="16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GB" sz="16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676901" y="4440752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68376" y="4437112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9835" y="4809338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523292" y="480791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t="5817" r="2076" b="9358"/>
          <a:stretch/>
        </p:blipFill>
        <p:spPr bwMode="auto">
          <a:xfrm>
            <a:off x="465335" y="5805264"/>
            <a:ext cx="4421052" cy="88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8184" y="115377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Example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27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496" y="947380"/>
            <a:ext cx="6408000" cy="547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931"/>
            <a:ext cx="2438449" cy="68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40386" y="3276438"/>
            <a:ext cx="3096345" cy="2736304"/>
          </a:xfrm>
          <a:prstGeom prst="rect">
            <a:avLst/>
          </a:prstGeom>
          <a:solidFill>
            <a:srgbClr val="92D05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209393" y="2789474"/>
            <a:ext cx="586309" cy="495510"/>
          </a:xfrm>
          <a:prstGeom prst="rect">
            <a:avLst/>
          </a:prstGeom>
          <a:solidFill>
            <a:srgbClr val="92D05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795701" y="1116874"/>
            <a:ext cx="1870932" cy="1672600"/>
          </a:xfrm>
          <a:prstGeom prst="rect">
            <a:avLst/>
          </a:prstGeom>
          <a:solidFill>
            <a:srgbClr val="92D05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6763137" y="3284984"/>
            <a:ext cx="1898479" cy="864096"/>
          </a:xfrm>
          <a:prstGeom prst="rect">
            <a:avLst/>
          </a:prstGeom>
          <a:solidFill>
            <a:srgbClr val="FF00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-54568" y="1196752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Monthly prediction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9898" y="2852936"/>
            <a:ext cx="1729814" cy="495510"/>
          </a:xfrm>
          <a:prstGeom prst="rect">
            <a:avLst/>
          </a:prstGeom>
          <a:solidFill>
            <a:srgbClr val="92D05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C27EE"/>
                </a:solidFill>
              </a:rPr>
              <a:t>Model Success</a:t>
            </a:r>
            <a:endParaRPr lang="en-GB" dirty="0">
              <a:solidFill>
                <a:srgbClr val="0C27E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9898" y="3573016"/>
            <a:ext cx="1729814" cy="576064"/>
          </a:xfrm>
          <a:prstGeom prst="rect">
            <a:avLst/>
          </a:prstGeom>
          <a:solidFill>
            <a:srgbClr val="FF00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Model extreme failure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7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7" grpId="0" animBg="1"/>
      <p:bldP spid="19" grpId="0" animBg="1"/>
      <p:bldP spid="18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1" t="3391"/>
          <a:stretch/>
        </p:blipFill>
        <p:spPr bwMode="auto">
          <a:xfrm>
            <a:off x="467544" y="2405063"/>
            <a:ext cx="6046850" cy="432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931"/>
            <a:ext cx="2438449" cy="68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300192" y="4536761"/>
            <a:ext cx="1152128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5364088" y="455341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month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00192" y="413884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Loss levels</a:t>
            </a:r>
            <a:endParaRPr lang="en-A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498" y="1700808"/>
            <a:ext cx="8685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Due to medium flows in Mauls creek, </a:t>
            </a:r>
            <a:r>
              <a:rPr lang="en-US" dirty="0" smtClean="0"/>
              <a:t>medium </a:t>
            </a:r>
            <a:r>
              <a:rPr lang="en-US" dirty="0"/>
              <a:t>groundwater levels, </a:t>
            </a:r>
            <a:r>
              <a:rPr lang="en-US" dirty="0" smtClean="0"/>
              <a:t>and declining Peel inflow next </a:t>
            </a:r>
            <a:r>
              <a:rPr lang="en-US" dirty="0"/>
              <a:t>month </a:t>
            </a:r>
            <a:r>
              <a:rPr lang="en-US" dirty="0" smtClean="0"/>
              <a:t>transmission losses are predicted to be medium</a:t>
            </a:r>
            <a:r>
              <a:rPr lang="en-US" dirty="0"/>
              <a:t>.  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49898" y="1196752"/>
            <a:ext cx="2097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Loss outlook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07986" y="5085184"/>
            <a:ext cx="1152128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Medium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5392474" y="512351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Next month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7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931"/>
            <a:ext cx="2438449" cy="68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611560" y="1412776"/>
            <a:ext cx="8280920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15235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From 20 predictors, four (4) have been found that can satisfactorily describe the behavior of losses in the Lower Namoi River.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51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Groundwater levels and tributary flows correlated well with losses. 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51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regression equation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able to forecast loss categories.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1560" y="3933056"/>
            <a:ext cx="8089694" cy="2151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15235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Next step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the regression equation for three month forecasting.</a:t>
            </a:r>
          </a:p>
        </p:txBody>
      </p:sp>
    </p:spTree>
    <p:extLst>
      <p:ext uri="{BB962C8B-B14F-4D97-AF65-F5344CB8AC3E}">
        <p14:creationId xmlns:p14="http://schemas.microsoft.com/office/powerpoint/2010/main" val="39121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931"/>
            <a:ext cx="2438449" cy="68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973181" y="1289542"/>
            <a:ext cx="6740318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15235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20000"/>
              </a:lnSpc>
              <a:spcBef>
                <a:spcPts val="0"/>
              </a:spcBef>
              <a:buSzPct val="25000"/>
            </a:pPr>
            <a:r>
              <a:rPr lang="en-AU" sz="3600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Main contributors to this work</a:t>
            </a:r>
            <a:r>
              <a:rPr lang="en-AU" sz="3600" dirty="0" smtClean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  <a:buSzPct val="25000"/>
            </a:pPr>
            <a:r>
              <a:rPr lang="en-AU" sz="1600" dirty="0" err="1" smtClean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Dr.</a:t>
            </a:r>
            <a:r>
              <a:rPr lang="en-AU" sz="1600" dirty="0" smtClean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1600" dirty="0" err="1" smtClean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Priyantha</a:t>
            </a:r>
            <a:r>
              <a:rPr lang="en-AU" sz="1600" dirty="0" smtClean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1600" dirty="0" err="1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Jayakody</a:t>
            </a:r>
            <a:r>
              <a:rPr lang="en-AU" sz="1600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 |Hydrologist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  <a:buSzPct val="25000"/>
            </a:pPr>
            <a:r>
              <a:rPr lang="en-AU" sz="1600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Michael </a:t>
            </a:r>
            <a:r>
              <a:rPr lang="en-AU" sz="1600" dirty="0" err="1" smtClean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Wrathall</a:t>
            </a:r>
            <a:r>
              <a:rPr lang="en-AU" sz="1600" dirty="0" smtClean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 | Manager </a:t>
            </a:r>
            <a:r>
              <a:rPr lang="en-AU" sz="1600" dirty="0" smtClean="0">
                <a:solidFill>
                  <a:srgbClr val="00408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AU" sz="1600" dirty="0" smtClean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Knowledge </a:t>
            </a:r>
            <a:r>
              <a:rPr lang="en-AU" sz="1600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Coordination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  <a:buSzPct val="25000"/>
            </a:pPr>
            <a:r>
              <a:rPr lang="en-AU" sz="1600" dirty="0" err="1" smtClean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Dr.</a:t>
            </a:r>
            <a:r>
              <a:rPr lang="en-AU" sz="1600" dirty="0" smtClean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 Shahadat </a:t>
            </a:r>
            <a:r>
              <a:rPr lang="en-AU" sz="1600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Chowdhury </a:t>
            </a:r>
            <a:r>
              <a:rPr lang="en-AU" sz="1600" dirty="0" smtClean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| Senior </a:t>
            </a:r>
            <a:r>
              <a:rPr lang="en-AU" sz="1600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Hydrologist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  <a:buSzPct val="25000"/>
            </a:pPr>
            <a:r>
              <a:rPr lang="en-AU" sz="1600" dirty="0" err="1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Neeraj</a:t>
            </a:r>
            <a:r>
              <a:rPr lang="en-AU" sz="1600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 Maini |Hydrologist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  <a:buSzPct val="25000"/>
            </a:pPr>
            <a:r>
              <a:rPr lang="en-AU" sz="1600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Rowan Murray </a:t>
            </a:r>
            <a:r>
              <a:rPr lang="en-AU" sz="1600" dirty="0" smtClean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AU" sz="1600" dirty="0">
                <a:solidFill>
                  <a:srgbClr val="004080"/>
                </a:solidFill>
                <a:ea typeface="Calibri"/>
                <a:cs typeface="Calibri"/>
                <a:sym typeface="Calibri"/>
              </a:rPr>
              <a:t>Hydrologist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  <a:buSzPct val="25000"/>
            </a:pPr>
            <a:endParaRPr lang="en-AU" sz="1600" dirty="0">
              <a:solidFill>
                <a:srgbClr val="0040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63688" y="4149080"/>
            <a:ext cx="414982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15235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dirty="0" smtClean="0">
                <a:solidFill>
                  <a:srgbClr val="0C27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210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931"/>
            <a:ext cx="2438449" cy="68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611560" y="1412776"/>
            <a:ext cx="8280920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15235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losses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significant in regulated river water deliveries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AU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Reliable prediction </a:t>
            </a:r>
            <a:r>
              <a:rPr lang="en-AU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transmission </a:t>
            </a:r>
            <a:r>
              <a:rPr lang="en-AU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is important </a:t>
            </a:r>
            <a:r>
              <a:rPr lang="en-AU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resource managers to assess </a:t>
            </a:r>
            <a:endParaRPr lang="en-AU" alt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AU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A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ability to </a:t>
            </a:r>
            <a:r>
              <a:rPr lang="en-A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allocate and deliver water </a:t>
            </a:r>
            <a:r>
              <a:rPr lang="en-A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during dry periods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A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Manage </a:t>
            </a:r>
            <a:r>
              <a:rPr lang="en-A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‘cost</a:t>
            </a:r>
            <a:r>
              <a:rPr lang="en-A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’ of water </a:t>
            </a:r>
            <a:r>
              <a:rPr lang="en-A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A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Long-term planning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en-AU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8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931"/>
            <a:ext cx="2438449" cy="68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611560" y="1412776"/>
            <a:ext cx="8280920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15235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lvl="1" indent="-457200" algn="l">
              <a:buFont typeface="Wingdings" panose="05000000000000000000" pitchFamily="2" charset="2"/>
              <a:buChar char="Ø"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Transmission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losses are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reflected in Actual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Unaccounted Differences (AUD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 indent="-457200" algn="l">
              <a:buFont typeface="Wingdings" panose="05000000000000000000" pitchFamily="2" charset="2"/>
              <a:buChar char="Ø"/>
            </a:pP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 algn="l">
              <a:buFont typeface="Wingdings" panose="05000000000000000000" pitchFamily="2" charset="2"/>
              <a:buChar char="Ø"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AUDs are the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difference between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known inflows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measured extractions and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outflows. They comprise:</a:t>
            </a:r>
          </a:p>
          <a:p>
            <a:pPr lvl="3" indent="-457200" algn="l">
              <a:buFont typeface="+mj-lt"/>
              <a:buAutoNum type="arabicPeriod"/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 errors</a:t>
            </a:r>
          </a:p>
          <a:p>
            <a:pPr lvl="3" indent="-457200" algn="l">
              <a:buFont typeface="+mj-lt"/>
              <a:buAutoNum type="arabicPeriod"/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Ungauged diversions</a:t>
            </a:r>
          </a:p>
          <a:p>
            <a:pPr lvl="3" indent="-457200" algn="l">
              <a:buFont typeface="+mj-lt"/>
              <a:buAutoNum type="arabicPeriod"/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Net seepage to/from groundwater</a:t>
            </a:r>
          </a:p>
          <a:p>
            <a:pPr lvl="3" indent="-457200" algn="l">
              <a:buFont typeface="+mj-lt"/>
              <a:buAutoNum type="arabicPeriod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Channel evaporation (evapotranspiration)</a:t>
            </a:r>
          </a:p>
          <a:p>
            <a:pPr lvl="3" indent="-457200" algn="l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AU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AU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973510" y="3777241"/>
            <a:ext cx="2589376" cy="1717705"/>
          </a:xfrm>
          <a:custGeom>
            <a:avLst/>
            <a:gdLst>
              <a:gd name="connsiteX0" fmla="*/ 0 w 2589376"/>
              <a:gd name="connsiteY0" fmla="*/ 0 h 1717705"/>
              <a:gd name="connsiteX1" fmla="*/ 521294 w 2589376"/>
              <a:gd name="connsiteY1" fmla="*/ 162370 h 1717705"/>
              <a:gd name="connsiteX2" fmla="*/ 632389 w 2589376"/>
              <a:gd name="connsiteY2" fmla="*/ 247828 h 1717705"/>
              <a:gd name="connsiteX3" fmla="*/ 769122 w 2589376"/>
              <a:gd name="connsiteY3" fmla="*/ 350378 h 1717705"/>
              <a:gd name="connsiteX4" fmla="*/ 794759 w 2589376"/>
              <a:gd name="connsiteY4" fmla="*/ 376015 h 1717705"/>
              <a:gd name="connsiteX5" fmla="*/ 846034 w 2589376"/>
              <a:gd name="connsiteY5" fmla="*/ 452927 h 1717705"/>
              <a:gd name="connsiteX6" fmla="*/ 888763 w 2589376"/>
              <a:gd name="connsiteY6" fmla="*/ 538385 h 1717705"/>
              <a:gd name="connsiteX7" fmla="*/ 931492 w 2589376"/>
              <a:gd name="connsiteY7" fmla="*/ 623843 h 1717705"/>
              <a:gd name="connsiteX8" fmla="*/ 940038 w 2589376"/>
              <a:gd name="connsiteY8" fmla="*/ 658026 h 1717705"/>
              <a:gd name="connsiteX9" fmla="*/ 957129 w 2589376"/>
              <a:gd name="connsiteY9" fmla="*/ 700755 h 1717705"/>
              <a:gd name="connsiteX10" fmla="*/ 991312 w 2589376"/>
              <a:gd name="connsiteY10" fmla="*/ 794759 h 1717705"/>
              <a:gd name="connsiteX11" fmla="*/ 1016950 w 2589376"/>
              <a:gd name="connsiteY11" fmla="*/ 837488 h 1717705"/>
              <a:gd name="connsiteX12" fmla="*/ 1025496 w 2589376"/>
              <a:gd name="connsiteY12" fmla="*/ 863125 h 1717705"/>
              <a:gd name="connsiteX13" fmla="*/ 1051133 w 2589376"/>
              <a:gd name="connsiteY13" fmla="*/ 914400 h 1717705"/>
              <a:gd name="connsiteX14" fmla="*/ 1085316 w 2589376"/>
              <a:gd name="connsiteY14" fmla="*/ 991312 h 1717705"/>
              <a:gd name="connsiteX15" fmla="*/ 1170774 w 2589376"/>
              <a:gd name="connsiteY15" fmla="*/ 1093862 h 1717705"/>
              <a:gd name="connsiteX16" fmla="*/ 1204957 w 2589376"/>
              <a:gd name="connsiteY16" fmla="*/ 1119499 h 1717705"/>
              <a:gd name="connsiteX17" fmla="*/ 1264778 w 2589376"/>
              <a:gd name="connsiteY17" fmla="*/ 1136591 h 1717705"/>
              <a:gd name="connsiteX18" fmla="*/ 1392965 w 2589376"/>
              <a:gd name="connsiteY18" fmla="*/ 1170774 h 1717705"/>
              <a:gd name="connsiteX19" fmla="*/ 1435694 w 2589376"/>
              <a:gd name="connsiteY19" fmla="*/ 1179320 h 1717705"/>
              <a:gd name="connsiteX20" fmla="*/ 1461331 w 2589376"/>
              <a:gd name="connsiteY20" fmla="*/ 1187866 h 1717705"/>
              <a:gd name="connsiteX21" fmla="*/ 1640793 w 2589376"/>
              <a:gd name="connsiteY21" fmla="*/ 1213503 h 1717705"/>
              <a:gd name="connsiteX22" fmla="*/ 1692068 w 2589376"/>
              <a:gd name="connsiteY22" fmla="*/ 1222049 h 1717705"/>
              <a:gd name="connsiteX23" fmla="*/ 1794617 w 2589376"/>
              <a:gd name="connsiteY23" fmla="*/ 1247686 h 1717705"/>
              <a:gd name="connsiteX24" fmla="*/ 1828800 w 2589376"/>
              <a:gd name="connsiteY24" fmla="*/ 1264778 h 1717705"/>
              <a:gd name="connsiteX25" fmla="*/ 1862983 w 2589376"/>
              <a:gd name="connsiteY25" fmla="*/ 1273323 h 1717705"/>
              <a:gd name="connsiteX26" fmla="*/ 1888621 w 2589376"/>
              <a:gd name="connsiteY26" fmla="*/ 1298961 h 1717705"/>
              <a:gd name="connsiteX27" fmla="*/ 1982625 w 2589376"/>
              <a:gd name="connsiteY27" fmla="*/ 1341690 h 1717705"/>
              <a:gd name="connsiteX28" fmla="*/ 2042445 w 2589376"/>
              <a:gd name="connsiteY28" fmla="*/ 1367327 h 1717705"/>
              <a:gd name="connsiteX29" fmla="*/ 2085174 w 2589376"/>
              <a:gd name="connsiteY29" fmla="*/ 1401510 h 1717705"/>
              <a:gd name="connsiteX30" fmla="*/ 2119357 w 2589376"/>
              <a:gd name="connsiteY30" fmla="*/ 1418602 h 1717705"/>
              <a:gd name="connsiteX31" fmla="*/ 2144995 w 2589376"/>
              <a:gd name="connsiteY31" fmla="*/ 1452785 h 1717705"/>
              <a:gd name="connsiteX32" fmla="*/ 2170632 w 2589376"/>
              <a:gd name="connsiteY32" fmla="*/ 1469877 h 1717705"/>
              <a:gd name="connsiteX33" fmla="*/ 2204815 w 2589376"/>
              <a:gd name="connsiteY33" fmla="*/ 1504060 h 1717705"/>
              <a:gd name="connsiteX34" fmla="*/ 2273182 w 2589376"/>
              <a:gd name="connsiteY34" fmla="*/ 1580972 h 1717705"/>
              <a:gd name="connsiteX35" fmla="*/ 2315911 w 2589376"/>
              <a:gd name="connsiteY35" fmla="*/ 1606609 h 1717705"/>
              <a:gd name="connsiteX36" fmla="*/ 2341548 w 2589376"/>
              <a:gd name="connsiteY36" fmla="*/ 1632247 h 1717705"/>
              <a:gd name="connsiteX37" fmla="*/ 2367185 w 2589376"/>
              <a:gd name="connsiteY37" fmla="*/ 1640793 h 1717705"/>
              <a:gd name="connsiteX38" fmla="*/ 2392823 w 2589376"/>
              <a:gd name="connsiteY38" fmla="*/ 1657884 h 1717705"/>
              <a:gd name="connsiteX39" fmla="*/ 2495372 w 2589376"/>
              <a:gd name="connsiteY39" fmla="*/ 1700613 h 1717705"/>
              <a:gd name="connsiteX40" fmla="*/ 2546647 w 2589376"/>
              <a:gd name="connsiteY40" fmla="*/ 1709159 h 1717705"/>
              <a:gd name="connsiteX41" fmla="*/ 2589376 w 2589376"/>
              <a:gd name="connsiteY41" fmla="*/ 1717705 h 171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89376" h="1717705">
                <a:moveTo>
                  <a:pt x="0" y="0"/>
                </a:moveTo>
                <a:cubicBezTo>
                  <a:pt x="173765" y="54123"/>
                  <a:pt x="351843" y="95964"/>
                  <a:pt x="521294" y="162370"/>
                </a:cubicBezTo>
                <a:cubicBezTo>
                  <a:pt x="564793" y="179417"/>
                  <a:pt x="594776" y="220114"/>
                  <a:pt x="632389" y="247828"/>
                </a:cubicBezTo>
                <a:cubicBezTo>
                  <a:pt x="692352" y="292011"/>
                  <a:pt x="706099" y="287355"/>
                  <a:pt x="769122" y="350378"/>
                </a:cubicBezTo>
                <a:cubicBezTo>
                  <a:pt x="777668" y="358924"/>
                  <a:pt x="786894" y="366839"/>
                  <a:pt x="794759" y="376015"/>
                </a:cubicBezTo>
                <a:cubicBezTo>
                  <a:pt x="813674" y="398082"/>
                  <a:pt x="832531" y="427610"/>
                  <a:pt x="846034" y="452927"/>
                </a:cubicBezTo>
                <a:cubicBezTo>
                  <a:pt x="861021" y="481028"/>
                  <a:pt x="871097" y="511885"/>
                  <a:pt x="888763" y="538385"/>
                </a:cubicBezTo>
                <a:cubicBezTo>
                  <a:pt x="913202" y="575046"/>
                  <a:pt x="911704" y="569427"/>
                  <a:pt x="931492" y="623843"/>
                </a:cubicBezTo>
                <a:cubicBezTo>
                  <a:pt x="935506" y="634881"/>
                  <a:pt x="936324" y="646884"/>
                  <a:pt x="940038" y="658026"/>
                </a:cubicBezTo>
                <a:cubicBezTo>
                  <a:pt x="944889" y="672579"/>
                  <a:pt x="951887" y="686338"/>
                  <a:pt x="957129" y="700755"/>
                </a:cubicBezTo>
                <a:cubicBezTo>
                  <a:pt x="967761" y="729992"/>
                  <a:pt x="977161" y="766458"/>
                  <a:pt x="991312" y="794759"/>
                </a:cubicBezTo>
                <a:cubicBezTo>
                  <a:pt x="998740" y="809616"/>
                  <a:pt x="1009522" y="822632"/>
                  <a:pt x="1016950" y="837488"/>
                </a:cubicBezTo>
                <a:cubicBezTo>
                  <a:pt x="1020979" y="845545"/>
                  <a:pt x="1021838" y="854893"/>
                  <a:pt x="1025496" y="863125"/>
                </a:cubicBezTo>
                <a:cubicBezTo>
                  <a:pt x="1033257" y="880587"/>
                  <a:pt x="1043226" y="897004"/>
                  <a:pt x="1051133" y="914400"/>
                </a:cubicBezTo>
                <a:cubicBezTo>
                  <a:pt x="1061704" y="937657"/>
                  <a:pt x="1070709" y="969401"/>
                  <a:pt x="1085316" y="991312"/>
                </a:cubicBezTo>
                <a:cubicBezTo>
                  <a:pt x="1110800" y="1029539"/>
                  <a:pt x="1136507" y="1063878"/>
                  <a:pt x="1170774" y="1093862"/>
                </a:cubicBezTo>
                <a:cubicBezTo>
                  <a:pt x="1181493" y="1103241"/>
                  <a:pt x="1192591" y="1112433"/>
                  <a:pt x="1204957" y="1119499"/>
                </a:cubicBezTo>
                <a:cubicBezTo>
                  <a:pt x="1219458" y="1127785"/>
                  <a:pt x="1250903" y="1131041"/>
                  <a:pt x="1264778" y="1136591"/>
                </a:cubicBezTo>
                <a:cubicBezTo>
                  <a:pt x="1376808" y="1181403"/>
                  <a:pt x="1246193" y="1149806"/>
                  <a:pt x="1392965" y="1170774"/>
                </a:cubicBezTo>
                <a:cubicBezTo>
                  <a:pt x="1407344" y="1172828"/>
                  <a:pt x="1421603" y="1175797"/>
                  <a:pt x="1435694" y="1179320"/>
                </a:cubicBezTo>
                <a:cubicBezTo>
                  <a:pt x="1444433" y="1181505"/>
                  <a:pt x="1452446" y="1186385"/>
                  <a:pt x="1461331" y="1187866"/>
                </a:cubicBezTo>
                <a:cubicBezTo>
                  <a:pt x="1520937" y="1197800"/>
                  <a:pt x="1581187" y="1203569"/>
                  <a:pt x="1640793" y="1213503"/>
                </a:cubicBezTo>
                <a:cubicBezTo>
                  <a:pt x="1657885" y="1216352"/>
                  <a:pt x="1675258" y="1217847"/>
                  <a:pt x="1692068" y="1222049"/>
                </a:cubicBezTo>
                <a:cubicBezTo>
                  <a:pt x="1827494" y="1255905"/>
                  <a:pt x="1660445" y="1225324"/>
                  <a:pt x="1794617" y="1247686"/>
                </a:cubicBezTo>
                <a:cubicBezTo>
                  <a:pt x="1806011" y="1253383"/>
                  <a:pt x="1816872" y="1260305"/>
                  <a:pt x="1828800" y="1264778"/>
                </a:cubicBezTo>
                <a:cubicBezTo>
                  <a:pt x="1839797" y="1268902"/>
                  <a:pt x="1852785" y="1267496"/>
                  <a:pt x="1862983" y="1273323"/>
                </a:cubicBezTo>
                <a:cubicBezTo>
                  <a:pt x="1873477" y="1279319"/>
                  <a:pt x="1878565" y="1292257"/>
                  <a:pt x="1888621" y="1298961"/>
                </a:cubicBezTo>
                <a:cubicBezTo>
                  <a:pt x="1933811" y="1329087"/>
                  <a:pt x="1938054" y="1319404"/>
                  <a:pt x="1982625" y="1341690"/>
                </a:cubicBezTo>
                <a:cubicBezTo>
                  <a:pt x="2041640" y="1371197"/>
                  <a:pt x="1971304" y="1349541"/>
                  <a:pt x="2042445" y="1367327"/>
                </a:cubicBezTo>
                <a:cubicBezTo>
                  <a:pt x="2056688" y="1378721"/>
                  <a:pt x="2069998" y="1391392"/>
                  <a:pt x="2085174" y="1401510"/>
                </a:cubicBezTo>
                <a:cubicBezTo>
                  <a:pt x="2095774" y="1408577"/>
                  <a:pt x="2109685" y="1410311"/>
                  <a:pt x="2119357" y="1418602"/>
                </a:cubicBezTo>
                <a:cubicBezTo>
                  <a:pt x="2130171" y="1427871"/>
                  <a:pt x="2134924" y="1442714"/>
                  <a:pt x="2144995" y="1452785"/>
                </a:cubicBezTo>
                <a:cubicBezTo>
                  <a:pt x="2152258" y="1460048"/>
                  <a:pt x="2162834" y="1463193"/>
                  <a:pt x="2170632" y="1469877"/>
                </a:cubicBezTo>
                <a:cubicBezTo>
                  <a:pt x="2182867" y="1480364"/>
                  <a:pt x="2194328" y="1491825"/>
                  <a:pt x="2204815" y="1504060"/>
                </a:cubicBezTo>
                <a:cubicBezTo>
                  <a:pt x="2235696" y="1540087"/>
                  <a:pt x="2213748" y="1545312"/>
                  <a:pt x="2273182" y="1580972"/>
                </a:cubicBezTo>
                <a:cubicBezTo>
                  <a:pt x="2287425" y="1589518"/>
                  <a:pt x="2302623" y="1596643"/>
                  <a:pt x="2315911" y="1606609"/>
                </a:cubicBezTo>
                <a:cubicBezTo>
                  <a:pt x="2325579" y="1613860"/>
                  <a:pt x="2331492" y="1625543"/>
                  <a:pt x="2341548" y="1632247"/>
                </a:cubicBezTo>
                <a:cubicBezTo>
                  <a:pt x="2349043" y="1637244"/>
                  <a:pt x="2359128" y="1636765"/>
                  <a:pt x="2367185" y="1640793"/>
                </a:cubicBezTo>
                <a:cubicBezTo>
                  <a:pt x="2376372" y="1645386"/>
                  <a:pt x="2383806" y="1652966"/>
                  <a:pt x="2392823" y="1657884"/>
                </a:cubicBezTo>
                <a:cubicBezTo>
                  <a:pt x="2442823" y="1685156"/>
                  <a:pt x="2449780" y="1691494"/>
                  <a:pt x="2495372" y="1700613"/>
                </a:cubicBezTo>
                <a:cubicBezTo>
                  <a:pt x="2512363" y="1704011"/>
                  <a:pt x="2529599" y="1706059"/>
                  <a:pt x="2546647" y="1709159"/>
                </a:cubicBezTo>
                <a:cubicBezTo>
                  <a:pt x="2560938" y="1711757"/>
                  <a:pt x="2589376" y="1717705"/>
                  <a:pt x="2589376" y="171770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Isosceles Triangle 3"/>
          <p:cNvSpPr/>
          <p:nvPr/>
        </p:nvSpPr>
        <p:spPr>
          <a:xfrm>
            <a:off x="6444208" y="3861048"/>
            <a:ext cx="144016" cy="144016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Isosceles Triangle 12"/>
          <p:cNvSpPr/>
          <p:nvPr/>
        </p:nvSpPr>
        <p:spPr>
          <a:xfrm>
            <a:off x="8100392" y="5174284"/>
            <a:ext cx="144016" cy="144016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020272" y="4941168"/>
            <a:ext cx="547631" cy="233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316416" y="4941168"/>
            <a:ext cx="46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Q2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6723067" y="3627461"/>
            <a:ext cx="46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Q1</a:t>
            </a:r>
            <a:endParaRPr lang="en-AU" dirty="0"/>
          </a:p>
        </p:txBody>
      </p:sp>
      <p:sp>
        <p:nvSpPr>
          <p:cNvPr id="5" name="Heptagon 4"/>
          <p:cNvSpPr/>
          <p:nvPr/>
        </p:nvSpPr>
        <p:spPr>
          <a:xfrm>
            <a:off x="6723067" y="3933056"/>
            <a:ext cx="244457" cy="216024"/>
          </a:xfrm>
          <a:prstGeom prst="hep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1</a:t>
            </a:r>
            <a:endParaRPr lang="en-AU" dirty="0"/>
          </a:p>
        </p:txBody>
      </p:sp>
      <p:sp>
        <p:nvSpPr>
          <p:cNvPr id="17" name="Heptagon 16"/>
          <p:cNvSpPr/>
          <p:nvPr/>
        </p:nvSpPr>
        <p:spPr>
          <a:xfrm>
            <a:off x="7069874" y="4426114"/>
            <a:ext cx="244457" cy="216024"/>
          </a:xfrm>
          <a:prstGeom prst="hep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2</a:t>
            </a:r>
            <a:endParaRPr lang="en-AU" dirty="0"/>
          </a:p>
        </p:txBody>
      </p:sp>
      <p:sp>
        <p:nvSpPr>
          <p:cNvPr id="19" name="Heptagon 18"/>
          <p:cNvSpPr/>
          <p:nvPr/>
        </p:nvSpPr>
        <p:spPr>
          <a:xfrm>
            <a:off x="7577527" y="5009882"/>
            <a:ext cx="244457" cy="216024"/>
          </a:xfrm>
          <a:prstGeom prst="hep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3</a:t>
            </a:r>
            <a:endParaRPr lang="en-AU" dirty="0"/>
          </a:p>
        </p:txBody>
      </p:sp>
      <p:sp>
        <p:nvSpPr>
          <p:cNvPr id="20" name="Heptagon 19"/>
          <p:cNvSpPr/>
          <p:nvPr/>
        </p:nvSpPr>
        <p:spPr>
          <a:xfrm>
            <a:off x="6605362" y="4388475"/>
            <a:ext cx="244457" cy="216024"/>
          </a:xfrm>
          <a:prstGeom prst="hep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4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98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931"/>
            <a:ext cx="2438449" cy="68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611560" y="1412776"/>
            <a:ext cx="828092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15235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algn="l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Study area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646" y="2128362"/>
            <a:ext cx="6434834" cy="393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492896"/>
            <a:ext cx="2189115" cy="19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48050" y="3031074"/>
            <a:ext cx="1351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C27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Rock Dam </a:t>
            </a:r>
            <a:endParaRPr lang="en-GB" sz="1200" dirty="0">
              <a:solidFill>
                <a:srgbClr val="0C27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5835" y="381711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C27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Keepit</a:t>
            </a:r>
            <a:r>
              <a:rPr lang="en-US" sz="1200" dirty="0" smtClean="0">
                <a:solidFill>
                  <a:srgbClr val="0C27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</a:t>
            </a:r>
            <a:endParaRPr lang="en-GB" sz="1200" dirty="0">
              <a:solidFill>
                <a:srgbClr val="0C27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8" t="3391" r="15610"/>
          <a:stretch/>
        </p:blipFill>
        <p:spPr bwMode="auto">
          <a:xfrm>
            <a:off x="3417768" y="978650"/>
            <a:ext cx="5735311" cy="506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931"/>
            <a:ext cx="2438449" cy="68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249898" y="1495506"/>
            <a:ext cx="3777816" cy="4536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15235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AU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Namoi </a:t>
            </a:r>
            <a:r>
              <a:rPr lang="en-AU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regulated river </a:t>
            </a:r>
            <a:r>
              <a:rPr lang="en-AU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experiences highly </a:t>
            </a:r>
            <a:r>
              <a:rPr lang="en-AU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transmission </a:t>
            </a:r>
            <a:r>
              <a:rPr lang="en-AU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losses.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AU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practice is to allocate an extra 30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water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delivery – to allow for losses.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A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becomes highly problematic when actual losses are greater than the 30% budget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AU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65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931"/>
            <a:ext cx="2438449" cy="68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557883" y="2420888"/>
            <a:ext cx="8280920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15235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 Objective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main objective of the study is to create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 regression function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reliably forecast  loss from selected predictors.</a:t>
            </a:r>
          </a:p>
          <a:p>
            <a:pPr algn="l"/>
            <a:endParaRPr lang="en-A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AU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931"/>
            <a:ext cx="2438449" cy="68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323528" y="1412776"/>
            <a:ext cx="3601046" cy="4671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15235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Monthly losses</a:t>
            </a:r>
          </a:p>
          <a:p>
            <a:pPr algn="l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Monthly AUDs were calculated for the upper river section of the Lower Namoi River.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A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period from </a:t>
            </a:r>
            <a:b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2005 to Dec </a:t>
            </a:r>
            <a:r>
              <a:rPr lang="en-A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AU" sz="2000" dirty="0">
              <a:solidFill>
                <a:srgbClr val="0C27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Reach about 200 km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long.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AU" sz="2000" dirty="0" smtClean="0">
              <a:solidFill>
                <a:srgbClr val="0C27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AU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924574" y="2276872"/>
            <a:ext cx="5032502" cy="3080996"/>
            <a:chOff x="262961" y="3002812"/>
            <a:chExt cx="5032502" cy="3080996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961" y="3002812"/>
              <a:ext cx="5032502" cy="308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347864" y="3284984"/>
              <a:ext cx="946899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Keepit to Narrabri 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" name="Straight Arrow Connector 4"/>
            <p:cNvCxnSpPr>
              <a:stCxn id="3" idx="2"/>
            </p:cNvCxnSpPr>
            <p:nvPr/>
          </p:nvCxnSpPr>
          <p:spPr>
            <a:xfrm flipH="1">
              <a:off x="3707904" y="3808204"/>
              <a:ext cx="113410" cy="988948"/>
            </a:xfrm>
            <a:prstGeom prst="straightConnector1">
              <a:avLst/>
            </a:prstGeom>
            <a:ln w="22225">
              <a:solidFill>
                <a:srgbClr val="7030A0"/>
              </a:solidFill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3" idx="2"/>
            </p:cNvCxnSpPr>
            <p:nvPr/>
          </p:nvCxnSpPr>
          <p:spPr>
            <a:xfrm flipH="1">
              <a:off x="3043988" y="3808204"/>
              <a:ext cx="777326" cy="130712"/>
            </a:xfrm>
            <a:prstGeom prst="straightConnector1">
              <a:avLst/>
            </a:prstGeom>
            <a:ln w="22225">
              <a:solidFill>
                <a:srgbClr val="7030A0"/>
              </a:solidFill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4027714" y="1772816"/>
            <a:ext cx="500878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AUD </a:t>
            </a:r>
            <a:r>
              <a:rPr lang="en-US" dirty="0"/>
              <a:t>=output- </a:t>
            </a:r>
            <a:r>
              <a:rPr lang="en-US" dirty="0" smtClean="0"/>
              <a:t>input + extraction - tributary inflows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93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931"/>
            <a:ext cx="2438449" cy="68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185217" y="1401045"/>
            <a:ext cx="2946783" cy="4671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15235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 losses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AUDs were converted into percentages.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average loss percentages  and respective anomalies were calculated.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regression equation was developed to predict monthly anomalies.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AU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340" y="1425083"/>
            <a:ext cx="384265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Monthly % loss = Mean loss + anomaly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1961389"/>
            <a:ext cx="6012000" cy="415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104" y="1961389"/>
            <a:ext cx="5865392" cy="405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99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931"/>
            <a:ext cx="2438449" cy="68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249898" y="1412775"/>
            <a:ext cx="3777816" cy="4907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15235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Predictors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Tributary inflows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Peel inflow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Maules Creek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Groundwater levels – 15 bores</a:t>
            </a: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Rainfall (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Gunnedah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Current month 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Previous three months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month releases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Soil moisture content</a:t>
            </a: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 losses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month 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three months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98" y="1340768"/>
            <a:ext cx="5032502" cy="308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67903" y="3212976"/>
            <a:ext cx="5324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Peel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8265" y="2620894"/>
            <a:ext cx="6429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Maules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eptagon 3"/>
          <p:cNvSpPr/>
          <p:nvPr/>
        </p:nvSpPr>
        <p:spPr>
          <a:xfrm>
            <a:off x="7092280" y="3210962"/>
            <a:ext cx="108000" cy="144000"/>
          </a:xfrm>
          <a:prstGeom prst="hep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  <a:endParaRPr lang="en-GB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32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esentation-template-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17242</TotalTime>
  <Words>828</Words>
  <Application>Microsoft Office PowerPoint</Application>
  <PresentationFormat>On-screen Show (4:3)</PresentationFormat>
  <Paragraphs>249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Wingdings</vt:lpstr>
      <vt:lpstr>3_Office Theme</vt:lpstr>
      <vt:lpstr>Presentation-template-1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NSW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Priyantha Jayakody</dc:creator>
  <cp:lastModifiedBy>Technicals@bcec.com.au</cp:lastModifiedBy>
  <cp:revision>183</cp:revision>
  <cp:lastPrinted>2017-09-11T22:04:40Z</cp:lastPrinted>
  <dcterms:created xsi:type="dcterms:W3CDTF">2017-02-21T23:24:49Z</dcterms:created>
  <dcterms:modified xsi:type="dcterms:W3CDTF">2017-09-20T00:20:10Z</dcterms:modified>
</cp:coreProperties>
</file>