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78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9CEF326-65A2-6142-80EE-F771464DA7CC}">
          <p14:sldIdLst>
            <p14:sldId id="256"/>
            <p14:sldId id="257"/>
            <p14:sldId id="263"/>
            <p14:sldId id="261"/>
            <p14:sldId id="262"/>
            <p14:sldId id="264"/>
            <p14:sldId id="265"/>
            <p14:sldId id="266"/>
            <p14:sldId id="267"/>
            <p14:sldId id="268"/>
            <p14:sldId id="272"/>
            <p14:sldId id="27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AFF"/>
    <a:srgbClr val="CAE97C"/>
    <a:srgbClr val="FFDDA7"/>
    <a:srgbClr val="CCE6FF"/>
    <a:srgbClr val="CEECFF"/>
    <a:srgbClr val="FFFD78"/>
    <a:srgbClr val="FFFC00"/>
    <a:srgbClr val="D5FC79"/>
    <a:srgbClr val="1268BD"/>
    <a:srgbClr val="E6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3" autoAdjust="0"/>
    <p:restoredTop sz="86452" autoAdjust="0"/>
  </p:normalViewPr>
  <p:slideViewPr>
    <p:cSldViewPr snapToGrid="0" showGuides="1">
      <p:cViewPr varScale="1">
        <p:scale>
          <a:sx n="93" d="100"/>
          <a:sy n="93" d="100"/>
        </p:scale>
        <p:origin x="564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BCCBE-568D-F54E-A285-3D1B92E768C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E6DAB-FA10-264A-9A30-7A1DE15BE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7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E6DAB-FA10-264A-9A30-7A1DE15BE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8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MS PGothic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BDCDD930-1963-3C4B-9F10-75BAAABD4A9E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973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E6DAB-FA10-264A-9A30-7A1DE15BE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8ADE417E-5B0D-A640-B2E5-2A82C33F6CBE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543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MS PGothic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AE968D2-7669-774F-8091-0E742A243AEC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3278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MS PGothic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879DD69A-238F-5E4D-8A53-C19A5DF92007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05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MS PGothic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C9A681D-3427-B04B-9474-2B2FB34FA622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545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E6DAB-FA10-264A-9A30-7A1DE15BE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charset="0"/>
              <a:ea typeface="MS PGothic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BCCBAA90-E86E-E049-B996-F9CA7147431D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685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MS PGothic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9A9B8D8A-B2D7-8E43-A250-38F8B0C4A487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6587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MS PGothic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9A9B8D8A-B2D7-8E43-A250-38F8B0C4A48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760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altLang="en-US" dirty="0">
              <a:solidFill>
                <a:srgbClr val="20754C"/>
              </a:solidFill>
              <a:latin typeface="Times" charset="0"/>
              <a:ea typeface="MS PGothic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8EDD25F1-AB2E-FC47-B79E-DB5B70A7A15B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72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lickr.com/photos/kk/6863558271/in/album-72157629270319399/" TargetMode="Externa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hyperlink" Target="http://www.ramp-alberta.org/river/geography/basin+landscape/natural+features.asp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tif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534" y="170689"/>
            <a:ext cx="2754127" cy="721390"/>
          </a:xfrm>
          <a:prstGeom prst="rect">
            <a:avLst/>
          </a:prstGeom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0" y="3595955"/>
            <a:ext cx="9144000" cy="2422598"/>
            <a:chOff x="-20639" y="838200"/>
            <a:chExt cx="9164639" cy="2486027"/>
          </a:xfrm>
        </p:grpSpPr>
        <p:pic>
          <p:nvPicPr>
            <p:cNvPr id="12" name="Picture 11" descr="photo[2]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-20639" y="838200"/>
              <a:ext cx="3656968" cy="2486027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13" name="Picture 12" descr="photo[13]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00" y="838200"/>
              <a:ext cx="3670300" cy="2486026"/>
            </a:xfrm>
            <a:prstGeom prst="rect">
              <a:avLst/>
            </a:prstGeom>
            <a:noFill/>
            <a:ln w="9525">
              <a:solidFill>
                <a:srgbClr val="43591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photo[11]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82936" y="862014"/>
              <a:ext cx="2486027" cy="2438400"/>
            </a:xfrm>
            <a:prstGeom prst="rect">
              <a:avLst/>
            </a:prstGeom>
            <a:noFill/>
            <a:ln w="9525">
              <a:solidFill>
                <a:srgbClr val="43591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0" y="133615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Indigenous Flows in the Lower Athabasca River, Canada:  A bridging dialogue to meaningfully impact water policy innovation</a:t>
            </a:r>
            <a:r>
              <a:rPr lang="en-US" sz="2400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2400" dirty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1" y="2367975"/>
            <a:ext cx="910985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75000"/>
              <a:defRPr/>
            </a:pPr>
            <a:r>
              <a:rPr lang="en-CA" altLang="en-US" dirty="0">
                <a:latin typeface="Gill Sans"/>
              </a:rPr>
              <a:t>Sarah Baines, MES Candidate, School of Environment and Sustainability </a:t>
            </a:r>
            <a:endParaRPr lang="en-CA" altLang="en-US" dirty="0" smtClean="0">
              <a:latin typeface="Gill Sans"/>
            </a:endParaRPr>
          </a:p>
          <a:p>
            <a:pPr algn="ctr">
              <a:spcBef>
                <a:spcPct val="20000"/>
              </a:spcBef>
              <a:buSzPct val="75000"/>
              <a:defRPr/>
            </a:pPr>
            <a:r>
              <a:rPr lang="en-CA" altLang="en-US" sz="1600" dirty="0" smtClean="0">
                <a:latin typeface="Gill Sans"/>
              </a:rPr>
              <a:t>Supervisors</a:t>
            </a:r>
            <a:r>
              <a:rPr lang="en-CA" altLang="en-US" sz="1600" dirty="0">
                <a:latin typeface="Gill Sans"/>
              </a:rPr>
              <a:t>:  Dr. </a:t>
            </a:r>
            <a:r>
              <a:rPr lang="en-CA" altLang="en-US" sz="1600" dirty="0" err="1">
                <a:latin typeface="Gill Sans"/>
              </a:rPr>
              <a:t>Toddi</a:t>
            </a:r>
            <a:r>
              <a:rPr lang="en-CA" altLang="en-US" sz="1600" dirty="0">
                <a:latin typeface="Gill Sans"/>
              </a:rPr>
              <a:t> Steelman, School of Environment and </a:t>
            </a:r>
            <a:r>
              <a:rPr lang="en-CA" altLang="en-US" sz="1600" dirty="0" smtClean="0">
                <a:latin typeface="Gill Sans"/>
              </a:rPr>
              <a:t>Sustainability &amp; </a:t>
            </a:r>
          </a:p>
          <a:p>
            <a:pPr algn="ctr">
              <a:spcBef>
                <a:spcPct val="20000"/>
              </a:spcBef>
              <a:buSzPct val="75000"/>
              <a:defRPr/>
            </a:pPr>
            <a:r>
              <a:rPr lang="en-CA" altLang="en-US" sz="1600" dirty="0" smtClean="0">
                <a:latin typeface="Gill Sans"/>
              </a:rPr>
              <a:t>Dr</a:t>
            </a:r>
            <a:r>
              <a:rPr lang="en-CA" altLang="en-US" sz="1600" dirty="0">
                <a:latin typeface="Gill Sans"/>
              </a:rPr>
              <a:t>. </a:t>
            </a:r>
            <a:r>
              <a:rPr lang="en-CA" altLang="en-US" sz="1600" dirty="0" err="1">
                <a:latin typeface="Gill Sans"/>
              </a:rPr>
              <a:t>Lalita</a:t>
            </a:r>
            <a:r>
              <a:rPr lang="en-CA" altLang="en-US" sz="1600" dirty="0">
                <a:latin typeface="Gill Sans"/>
              </a:rPr>
              <a:t> </a:t>
            </a:r>
            <a:r>
              <a:rPr lang="en-CA" altLang="en-US" sz="1600" dirty="0" err="1">
                <a:latin typeface="Gill Sans"/>
              </a:rPr>
              <a:t>Bharadwaj</a:t>
            </a:r>
            <a:r>
              <a:rPr lang="en-CA" altLang="en-US" sz="1600" dirty="0">
                <a:latin typeface="Gill Sans"/>
              </a:rPr>
              <a:t>, School of Public Health</a:t>
            </a:r>
          </a:p>
          <a:p>
            <a:pPr algn="ctr">
              <a:spcBef>
                <a:spcPct val="20000"/>
              </a:spcBef>
              <a:buSzPct val="75000"/>
              <a:defRPr/>
            </a:pPr>
            <a:r>
              <a:rPr lang="en-CA" altLang="en-US" sz="1600" dirty="0">
                <a:latin typeface="Gill Sans"/>
              </a:rPr>
              <a:t>University of </a:t>
            </a:r>
            <a:r>
              <a:rPr lang="en-CA" altLang="en-US" sz="1600" dirty="0" smtClean="0">
                <a:latin typeface="Gill Sans"/>
              </a:rPr>
              <a:t>Saskatchewan, Canada</a:t>
            </a:r>
            <a:endParaRPr lang="en-CA" altLang="en-US" sz="16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1317625" y="5489575"/>
            <a:ext cx="6651625" cy="12890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3140242" y="5659187"/>
            <a:ext cx="4501984" cy="9498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21691" y="5782880"/>
            <a:ext cx="2286758" cy="7024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1800"/>
              </a:spcBef>
              <a:defRPr/>
            </a:pPr>
            <a:endParaRPr lang="en-US" sz="2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>
            <a:off x="5486401" y="5914675"/>
            <a:ext cx="155733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Individual</a:t>
            </a: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3580144" y="5914032"/>
            <a:ext cx="1490331" cy="4623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Structural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57528" y="5921305"/>
            <a:ext cx="138271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Cultural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9627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SENSITIZING CONCEPTS: </a:t>
            </a:r>
          </a:p>
          <a:p>
            <a:pPr algn="ctr"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Steelman’s (2010) Innovation Implementation Theory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6781800" y="152400"/>
            <a:ext cx="2133600" cy="5334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58738"/>
            <a:ext cx="9144000" cy="737289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Gill Sans"/>
                <a:ea typeface="Gill Sans" charset="0"/>
                <a:cs typeface="Gill Sans" charset="0"/>
              </a:rPr>
              <a:t>Methods:</a:t>
            </a:r>
            <a:r>
              <a:rPr lang="en-US" altLang="en-US" sz="3200" b="1" kern="0" dirty="0" smtClean="0">
                <a:latin typeface="Gill Sans"/>
                <a:ea typeface="Gill Sans" charset="0"/>
                <a:cs typeface="Gill Sans" charset="0"/>
              </a:rPr>
              <a:t> </a:t>
            </a:r>
            <a:r>
              <a:rPr lang="en-US" altLang="en-US" sz="2800" b="1" i="1" kern="0" dirty="0" smtClean="0">
                <a:solidFill>
                  <a:srgbClr val="1268BD"/>
                </a:solidFill>
                <a:latin typeface="Gill Sans"/>
                <a:ea typeface="Tahoma" charset="0"/>
                <a:cs typeface="Tahoma" charset="0"/>
              </a:rPr>
              <a:t>Qualitative Data Collection</a:t>
            </a:r>
            <a:endParaRPr lang="en-US" altLang="en-US" sz="2800" b="1" i="1" kern="0" dirty="0">
              <a:solidFill>
                <a:srgbClr val="1268BD"/>
              </a:solidFill>
              <a:latin typeface="Gill Sans"/>
              <a:ea typeface="Tahoma" charset="0"/>
              <a:cs typeface="Tahoma" charset="0"/>
            </a:endParaRP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112713" y="1028700"/>
            <a:ext cx="8916987" cy="3644900"/>
            <a:chOff x="113082" y="867749"/>
            <a:chExt cx="8916251" cy="3643604"/>
          </a:xfrm>
        </p:grpSpPr>
        <p:sp>
          <p:nvSpPr>
            <p:cNvPr id="3" name="Down Arrow Callout 2"/>
            <p:cNvSpPr/>
            <p:nvPr/>
          </p:nvSpPr>
          <p:spPr bwMode="auto">
            <a:xfrm>
              <a:off x="113082" y="867749"/>
              <a:ext cx="4422410" cy="2789833"/>
            </a:xfrm>
            <a:prstGeom prst="downArrowCallout">
              <a:avLst>
                <a:gd name="adj1" fmla="val 8828"/>
                <a:gd name="adj2" fmla="val 13679"/>
                <a:gd name="adj3" fmla="val 25000"/>
                <a:gd name="adj4" fmla="val 6497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Aft>
                  <a:spcPts val="600"/>
                </a:spcAft>
                <a:defRPr/>
              </a:pPr>
              <a:r>
                <a:rPr lang="en-US" sz="2400" b="1" dirty="0" smtClean="0">
                  <a:latin typeface="Gill Sans" charset="0"/>
                  <a:ea typeface="Gill Sans" charset="0"/>
                  <a:cs typeface="Gill Sans" charset="0"/>
                </a:rPr>
                <a:t>Indigenous </a:t>
              </a:r>
              <a:r>
                <a:rPr lang="en-US" sz="2400" b="1" dirty="0">
                  <a:latin typeface="Gill Sans" charset="0"/>
                  <a:ea typeface="Gill Sans" charset="0"/>
                  <a:cs typeface="Gill Sans" charset="0"/>
                </a:rPr>
                <a:t>Interviews</a:t>
              </a:r>
            </a:p>
            <a:p>
              <a:pPr marL="488950" indent="-266700">
                <a:buFont typeface="+mj-lt"/>
                <a:buAutoNum type="arabicPeriod"/>
                <a:defRPr/>
              </a:pPr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Cultural representation</a:t>
              </a:r>
            </a:p>
            <a:p>
              <a:pPr marL="488950" indent="-266700">
                <a:buFont typeface="+mj-lt"/>
                <a:buAutoNum type="arabicPeriod"/>
                <a:defRPr/>
              </a:pPr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Demographic representation</a:t>
              </a:r>
            </a:p>
            <a:p>
              <a:pPr marL="488950" indent="-266700">
                <a:buFont typeface="+mj-lt"/>
                <a:buAutoNum type="arabicPeriod"/>
                <a:defRPr/>
              </a:pPr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Geographic representation</a:t>
              </a:r>
            </a:p>
            <a:p>
              <a:pPr>
                <a:defRPr/>
              </a:pPr>
              <a:endParaRPr lang="en-US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Down Arrow Callout 6"/>
            <p:cNvSpPr/>
            <p:nvPr/>
          </p:nvSpPr>
          <p:spPr bwMode="auto">
            <a:xfrm>
              <a:off x="4606923" y="867749"/>
              <a:ext cx="4422410" cy="2789833"/>
            </a:xfrm>
            <a:prstGeom prst="downArrowCallout">
              <a:avLst>
                <a:gd name="adj1" fmla="val 8828"/>
                <a:gd name="adj2" fmla="val 13275"/>
                <a:gd name="adj3" fmla="val 25000"/>
                <a:gd name="adj4" fmla="val 6497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Aft>
                  <a:spcPts val="600"/>
                </a:spcAft>
                <a:defRPr/>
              </a:pPr>
              <a:r>
                <a:rPr lang="en-US" sz="2400" b="1" dirty="0">
                  <a:latin typeface="Gill Sans" charset="0"/>
                  <a:ea typeface="Gill Sans" charset="0"/>
                  <a:cs typeface="Gill Sans" charset="0"/>
                </a:rPr>
                <a:t>Government Interviews</a:t>
              </a:r>
            </a:p>
            <a:p>
              <a:pPr marL="488950" indent="-266700">
                <a:buFont typeface="+mj-lt"/>
                <a:buAutoNum type="arabicPeriod"/>
                <a:defRPr/>
              </a:pPr>
              <a:r>
                <a:rPr lang="en-CA" sz="2000" dirty="0">
                  <a:latin typeface="Gill Sans" charset="0"/>
                  <a:ea typeface="Gill Sans" charset="0"/>
                  <a:cs typeface="Gill Sans" charset="0"/>
                </a:rPr>
                <a:t>Active in the in-stream flow decision processes</a:t>
              </a:r>
              <a:endParaRPr lang="en-US" sz="2000" dirty="0">
                <a:latin typeface="Gill Sans" charset="0"/>
                <a:ea typeface="Gill Sans" charset="0"/>
                <a:cs typeface="Gill Sans" charset="0"/>
              </a:endParaRPr>
            </a:p>
            <a:p>
              <a:pPr marL="488950" indent="-266700">
                <a:buFont typeface="+mj-lt"/>
                <a:buAutoNum type="arabicPeriod"/>
                <a:defRPr/>
              </a:pPr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Decision-maker or supporting capacity</a:t>
              </a:r>
              <a:endParaRPr lang="en-CA" sz="20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12" name="Down Arrow Callout 3"/>
            <p:cNvSpPr>
              <a:spLocks noChangeArrowheads="1"/>
            </p:cNvSpPr>
            <p:nvPr/>
          </p:nvSpPr>
          <p:spPr bwMode="auto">
            <a:xfrm>
              <a:off x="2989871" y="2800971"/>
              <a:ext cx="3205163" cy="1710382"/>
            </a:xfrm>
            <a:prstGeom prst="downArrowCallout">
              <a:avLst>
                <a:gd name="adj1" fmla="val 13118"/>
                <a:gd name="adj2" fmla="val 18340"/>
                <a:gd name="adj3" fmla="val 25000"/>
                <a:gd name="adj4" fmla="val 64977"/>
              </a:avLst>
            </a:prstGeom>
            <a:solidFill>
              <a:srgbClr val="FFF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b="1" dirty="0">
                  <a:latin typeface="Gill Sans" charset="0"/>
                  <a:ea typeface="Gill Sans" charset="0"/>
                  <a:cs typeface="Gill Sans" charset="0"/>
                </a:rPr>
                <a:t>Document Analysis</a:t>
              </a:r>
            </a:p>
            <a:p>
              <a:pPr algn="ctr"/>
              <a:r>
                <a:rPr lang="en-US" altLang="en-US" sz="1800" b="1" dirty="0">
                  <a:latin typeface="Gill Sans" charset="0"/>
                  <a:ea typeface="Gill Sans" charset="0"/>
                  <a:cs typeface="Gill Sans" charset="0"/>
                </a:rPr>
                <a:t>&amp;</a:t>
              </a:r>
            </a:p>
            <a:p>
              <a:pPr algn="ctr"/>
              <a:r>
                <a:rPr lang="en-US" altLang="en-US" b="1" dirty="0">
                  <a:latin typeface="Gill Sans" charset="0"/>
                  <a:ea typeface="Gill Sans" charset="0"/>
                  <a:cs typeface="Gill Sans" charset="0"/>
                </a:rPr>
                <a:t>Doctrinal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3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69469"/>
              </p:ext>
            </p:extLst>
          </p:nvPr>
        </p:nvGraphicFramePr>
        <p:xfrm>
          <a:off x="7969" y="661840"/>
          <a:ext cx="9144000" cy="618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5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5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52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Innovation Implementation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 Framework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Government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 Coalition Narrative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Indigenous Coalition Narrative</a:t>
                      </a:r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9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Individual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 Level</a:t>
                      </a:r>
                    </a:p>
                    <a:p>
                      <a:pPr algn="ctr"/>
                      <a:endParaRPr lang="en-US" sz="1400" b="0" baseline="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1268BD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Incongruent  meanings of zero creates a barrier</a:t>
                      </a:r>
                      <a:endParaRPr lang="en-US" sz="2000" b="0" dirty="0" smtClean="0">
                        <a:solidFill>
                          <a:srgbClr val="1268BD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10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Structural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 Level</a:t>
                      </a:r>
                    </a:p>
                    <a:p>
                      <a:pPr algn="ctr"/>
                      <a:endParaRPr lang="en-US" sz="1400" b="0" baseline="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1268BD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Barrier created by legal rules partially overcome through collaboration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69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Cultural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 Level</a:t>
                      </a:r>
                    </a:p>
                    <a:p>
                      <a:pPr algn="ctr"/>
                      <a:endParaRPr lang="en-US" sz="1400" b="0" baseline="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1268BD"/>
                          </a:solidFill>
                          <a:latin typeface="Gill Sans MT" panose="020B0502020104020203" pitchFamily="34" charset="0"/>
                          <a:ea typeface="Gill Sans" charset="0"/>
                          <a:cs typeface="Gill Sans" charset="0"/>
                        </a:rPr>
                        <a:t>Different framings create a barrier</a:t>
                      </a:r>
                      <a:endParaRPr lang="en-US" sz="2000" b="0" dirty="0">
                        <a:solidFill>
                          <a:srgbClr val="1268BD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Gill Sans" charset="0"/>
                        <a:cs typeface="Gill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0" y="-2154"/>
            <a:ext cx="9144000" cy="58564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>
              <a:defRPr/>
            </a:pPr>
            <a:r>
              <a:rPr lang="en-US" altLang="en-US" sz="3200" b="1" kern="0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Preliminary Results</a:t>
            </a:r>
            <a:endParaRPr lang="en-US" altLang="en-US" sz="3200" b="1" i="1" dirty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707" name="TextBox 2"/>
          <p:cNvSpPr txBox="1">
            <a:spLocks noChangeArrowheads="1"/>
          </p:cNvSpPr>
          <p:nvPr/>
        </p:nvSpPr>
        <p:spPr bwMode="auto">
          <a:xfrm>
            <a:off x="2526270" y="6113902"/>
            <a:ext cx="2872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/>
            <a:r>
              <a:rPr lang="en-US" alt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Exercising treaty rights</a:t>
            </a:r>
            <a:endParaRPr lang="en-US" altLang="en-US" sz="2000" dirty="0"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  <p:pic>
        <p:nvPicPr>
          <p:cNvPr id="2867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031" y="5324282"/>
            <a:ext cx="1494985" cy="8419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743" y="5612932"/>
            <a:ext cx="798032" cy="93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059" y="5418980"/>
            <a:ext cx="2718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Water quantity management is a human health issue linked to treaty rights</a:t>
            </a:r>
            <a:endParaRPr lang="en-US" sz="2000" dirty="0"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285" y="3993684"/>
            <a:ext cx="898889" cy="5389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92966" y="3494871"/>
            <a:ext cx="2477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Legislation does not recognize water withdrawals as a potential navigation interference</a:t>
            </a:r>
            <a:endParaRPr lang="en-US" sz="2000" dirty="0"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285" y="2075381"/>
            <a:ext cx="957681" cy="791399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8680" y="2225889"/>
            <a:ext cx="194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Zero is death</a:t>
            </a:r>
            <a:endParaRPr lang="en-US" sz="2000" dirty="0"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150" y="1809362"/>
            <a:ext cx="786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1268BD"/>
                </a:solidFill>
                <a:latin typeface="Apple Chancery" charset="0"/>
                <a:ea typeface="Apple Chancery" charset="0"/>
                <a:cs typeface="Apple Chancery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5562" y="2041269"/>
            <a:ext cx="262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Zero</a:t>
            </a:r>
            <a:r>
              <a:rPr lang="en-US" sz="200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, an </a:t>
            </a:r>
            <a:r>
              <a:rPr 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integer and baseline</a:t>
            </a:r>
            <a:endParaRPr lang="en-US" sz="2000" dirty="0"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781" y="3844895"/>
            <a:ext cx="842961" cy="767293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9710" name="TextBox 1"/>
          <p:cNvSpPr txBox="1">
            <a:spLocks noChangeArrowheads="1"/>
          </p:cNvSpPr>
          <p:nvPr/>
        </p:nvSpPr>
        <p:spPr bwMode="auto">
          <a:xfrm>
            <a:off x="3265519" y="3576753"/>
            <a:ext cx="25359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Collaboration </a:t>
            </a:r>
            <a:r>
              <a:rPr lang="en-US" altLang="en-US" sz="2000" dirty="0">
                <a:latin typeface="Gill Sans MT" panose="020B0502020104020203" pitchFamily="34" charset="0"/>
                <a:ea typeface="Gill Sans" charset="0"/>
                <a:cs typeface="Gill Sans" charset="0"/>
              </a:rPr>
              <a:t>between </a:t>
            </a:r>
            <a:r>
              <a:rPr lang="en-US" alt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Indigenous </a:t>
            </a:r>
            <a:r>
              <a:rPr lang="en-US" altLang="en-US" sz="2000" dirty="0">
                <a:latin typeface="Gill Sans MT" panose="020B0502020104020203" pitchFamily="34" charset="0"/>
                <a:ea typeface="Gill Sans" charset="0"/>
                <a:cs typeface="Gill Sans" charset="0"/>
              </a:rPr>
              <a:t>p</a:t>
            </a:r>
            <a:r>
              <a:rPr lang="en-US" altLang="en-US" sz="2000" dirty="0" smtClean="0">
                <a:latin typeface="Gill Sans MT" panose="020B0502020104020203" pitchFamily="34" charset="0"/>
                <a:ea typeface="Gill Sans" charset="0"/>
                <a:cs typeface="Gill Sans" charset="0"/>
              </a:rPr>
              <a:t>eoples led to strengthened voices</a:t>
            </a:r>
            <a:endParaRPr lang="en-US" altLang="en-US" sz="2000" dirty="0"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255"/>
            <a:ext cx="9144000" cy="879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Concluding Thoughts</a:t>
            </a: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3200" b="1" i="1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Ethical Space Remains Unbridged</a:t>
            </a:r>
            <a:endParaRPr lang="en-US" sz="3200" b="1" i="1" dirty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" y="2050846"/>
            <a:ext cx="8877300" cy="1164966"/>
          </a:xfrm>
          <a:solidFill>
            <a:srgbClr val="DFEA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“we’re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still not done in pushing 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government, we’re still not done in trying to get them to change that framework</a:t>
            </a:r>
            <a:r>
              <a:rPr lang="mr-IN" sz="2400" i="1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we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don’t accept 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it”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 </a:t>
            </a:r>
            <a:r>
              <a:rPr lang="mr-IN" sz="2000" i="1" dirty="0" smtClean="0">
                <a:latin typeface="Gill Sans" charset="0"/>
                <a:ea typeface="Gill Sans" charset="0"/>
                <a:cs typeface="Gill Sans" charset="0"/>
              </a:rPr>
              <a:t>–</a:t>
            </a:r>
            <a:r>
              <a:rPr lang="en-CA" sz="2000" i="1" dirty="0">
                <a:latin typeface="Gill Sans" charset="0"/>
                <a:ea typeface="Gill Sans" charset="0"/>
                <a:cs typeface="Gill Sans" charset="0"/>
              </a:rPr>
              <a:t>Indigenous Coalition Member </a:t>
            </a:r>
            <a:r>
              <a:rPr lang="en-CA" sz="2000" i="1" dirty="0" smtClean="0">
                <a:latin typeface="Gill Sans" charset="0"/>
                <a:ea typeface="Gill Sans" charset="0"/>
                <a:cs typeface="Gill Sans" charset="0"/>
              </a:rPr>
              <a:t>23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" y="3438071"/>
            <a:ext cx="8877300" cy="1569660"/>
          </a:xfrm>
          <a:prstGeom prst="rect">
            <a:avLst/>
          </a:prstGeom>
          <a:solidFill>
            <a:srgbClr val="FFDDA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latin typeface="Gill Sans" charset="0"/>
                <a:ea typeface="Gill Sans" charset="0"/>
                <a:cs typeface="Gill Sans" charset="0"/>
              </a:rPr>
              <a:t>“I guess </a:t>
            </a:r>
            <a:r>
              <a:rPr lang="en-CA" sz="2400" i="1" dirty="0">
                <a:latin typeface="Gill Sans" charset="0"/>
                <a:ea typeface="Gill Sans" charset="0"/>
                <a:cs typeface="Gill Sans" charset="0"/>
              </a:rPr>
              <a:t>depending on the implications of the outcomes of the </a:t>
            </a:r>
            <a:r>
              <a:rPr lang="en-CA" sz="2400" i="1" dirty="0" smtClean="0">
                <a:latin typeface="Gill Sans" charset="0"/>
                <a:ea typeface="Gill Sans" charset="0"/>
                <a:cs typeface="Gill Sans" charset="0"/>
              </a:rPr>
              <a:t>[navigation] gap </a:t>
            </a:r>
            <a:r>
              <a:rPr lang="en-CA" sz="2400" i="1" dirty="0">
                <a:latin typeface="Gill Sans" charset="0"/>
                <a:ea typeface="Gill Sans" charset="0"/>
                <a:cs typeface="Gill Sans" charset="0"/>
              </a:rPr>
              <a:t>once it’s filled, then the framework might be </a:t>
            </a:r>
            <a:r>
              <a:rPr lang="en-CA" sz="2400" i="1" dirty="0" smtClean="0">
                <a:latin typeface="Gill Sans" charset="0"/>
                <a:ea typeface="Gill Sans" charset="0"/>
                <a:cs typeface="Gill Sans" charset="0"/>
              </a:rPr>
              <a:t>revisited</a:t>
            </a:r>
            <a:r>
              <a:rPr lang="mr-IN" sz="2400" i="1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r>
              <a:rPr lang="en-CA" sz="2400" i="1" dirty="0" smtClean="0">
                <a:latin typeface="Gill Sans" charset="0"/>
                <a:ea typeface="Gill Sans" charset="0"/>
                <a:cs typeface="Gill Sans" charset="0"/>
              </a:rPr>
              <a:t>So </a:t>
            </a:r>
            <a:r>
              <a:rPr lang="en-CA" sz="2400" i="1" dirty="0">
                <a:latin typeface="Gill Sans" charset="0"/>
                <a:ea typeface="Gill Sans" charset="0"/>
                <a:cs typeface="Gill Sans" charset="0"/>
              </a:rPr>
              <a:t>it depends on </a:t>
            </a:r>
            <a:r>
              <a:rPr lang="en-CA" sz="2400" i="1" dirty="0" smtClean="0">
                <a:latin typeface="Gill Sans" charset="0"/>
                <a:ea typeface="Gill Sans" charset="0"/>
                <a:cs typeface="Gill Sans" charset="0"/>
              </a:rPr>
              <a:t>the significance</a:t>
            </a:r>
            <a:r>
              <a:rPr lang="en-CA" sz="2400" i="1" dirty="0">
                <a:latin typeface="Gill Sans" charset="0"/>
                <a:ea typeface="Gill Sans" charset="0"/>
                <a:cs typeface="Gill Sans" charset="0"/>
              </a:rPr>
              <a:t>, I guess, of the, of the outcomes of the study. </a:t>
            </a:r>
            <a:r>
              <a:rPr lang="en-CA" sz="2400" i="1" dirty="0" smtClean="0">
                <a:latin typeface="Gill Sans" charset="0"/>
                <a:ea typeface="Gill Sans" charset="0"/>
                <a:cs typeface="Gill Sans" charset="0"/>
              </a:rPr>
              <a:t>“ </a:t>
            </a:r>
            <a:r>
              <a:rPr lang="mr-IN" sz="2000" i="1" dirty="0" smtClean="0">
                <a:latin typeface="Gill Sans" charset="0"/>
                <a:ea typeface="Gill Sans" charset="0"/>
                <a:cs typeface="Gill Sans" charset="0"/>
              </a:rPr>
              <a:t>–</a:t>
            </a:r>
            <a:r>
              <a:rPr lang="en-CA" sz="2000" i="1" dirty="0" smtClean="0">
                <a:latin typeface="Gill Sans" charset="0"/>
                <a:ea typeface="Gill Sans" charset="0"/>
                <a:cs typeface="Gill Sans" charset="0"/>
              </a:rPr>
              <a:t>Government Coalition Member 3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1" cy="5505449"/>
          </a:xfr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73063" y="683418"/>
            <a:ext cx="4375688" cy="727076"/>
          </a:xfrm>
        </p:spPr>
        <p:txBody>
          <a:bodyPr>
            <a:normAutofit/>
          </a:bodyPr>
          <a:lstStyle/>
          <a:p>
            <a:pPr algn="ctr"/>
            <a:r>
              <a:rPr lang="en-CA" altLang="en-US" sz="4000" dirty="0">
                <a:latin typeface="Gill Sans" charset="0"/>
                <a:ea typeface="Gill Sans" charset="0"/>
                <a:cs typeface="Gill Sans" charset="0"/>
              </a:rPr>
              <a:t>Thank you!</a:t>
            </a: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87943" y="1467821"/>
            <a:ext cx="4345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tx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http://www.usask.ca/research-groups/ddn</a:t>
            </a:r>
          </a:p>
        </p:txBody>
      </p:sp>
      <p:grpSp>
        <p:nvGrpSpPr>
          <p:cNvPr id="32771" name="Group 1"/>
          <p:cNvGrpSpPr>
            <a:grpSpLocks/>
          </p:cNvGrpSpPr>
          <p:nvPr/>
        </p:nvGrpSpPr>
        <p:grpSpPr bwMode="auto">
          <a:xfrm>
            <a:off x="727869" y="5691795"/>
            <a:ext cx="7688262" cy="755650"/>
            <a:chOff x="762000" y="5940425"/>
            <a:chExt cx="7688263" cy="755650"/>
          </a:xfrm>
        </p:grpSpPr>
        <p:pic>
          <p:nvPicPr>
            <p:cNvPr id="32775" name="Picture 5" descr="Z:\Pictures, logos and maps\Logos\SSHR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324600"/>
              <a:ext cx="26495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4" descr="Z:\Pictures, logos and maps\Logos\UofS_FC_SM_RG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6210300"/>
              <a:ext cx="2163763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" descr="Z:\Pictures, logos and maps\Logos\Parks 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0" y="5940425"/>
              <a:ext cx="200501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103886" y="5340258"/>
            <a:ext cx="3014663" cy="7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>
              <a:defRPr/>
            </a:pPr>
            <a:r>
              <a:rPr lang="en-CA" altLang="en-US" sz="2400" kern="0" dirty="0" smtClean="0">
                <a:solidFill>
                  <a:schemeClr val="tx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Acknowledgments</a:t>
            </a:r>
            <a:endParaRPr lang="en-CA" altLang="en-US" sz="2400" kern="0" dirty="0">
              <a:solidFill>
                <a:schemeClr val="tx2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350608"/>
            <a:ext cx="9144001" cy="7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>
              <a:defRPr/>
            </a:pPr>
            <a:r>
              <a:rPr lang="en-CA" altLang="en-US" sz="1400" kern="0" dirty="0" smtClean="0">
                <a:solidFill>
                  <a:schemeClr val="tx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Icons: www.123rf.com</a:t>
            </a:r>
            <a:endParaRPr lang="en-CA" altLang="en-US" sz="1400" kern="0" dirty="0">
              <a:solidFill>
                <a:schemeClr val="tx2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7333306" y="3797995"/>
            <a:ext cx="3107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Credit: Ryan </a:t>
            </a:r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Jackson, Edmonton Journal</a:t>
            </a:r>
          </a:p>
        </p:txBody>
      </p:sp>
    </p:spTree>
    <p:extLst>
      <p:ext uri="{BB962C8B-B14F-4D97-AF65-F5344CB8AC3E}">
        <p14:creationId xmlns:p14="http://schemas.microsoft.com/office/powerpoint/2010/main" val="731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452" y="2987944"/>
            <a:ext cx="424206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constructive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action on addressing the ongoing legacies of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colonialism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(p. 3)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6661"/>
            <a:ext cx="46556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>Reconciliation in Canada</a:t>
            </a:r>
            <a:endParaRPr lang="en-US" sz="3200" b="1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120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Excerpts from 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What </a:t>
            </a:r>
            <a:r>
              <a:rPr lang="en-US" sz="2200" i="1" dirty="0">
                <a:latin typeface="Gill Sans" charset="0"/>
                <a:ea typeface="Gill Sans" charset="0"/>
                <a:cs typeface="Gill Sans" charset="0"/>
              </a:rPr>
              <a:t>We Have Learned:  Principles of Truth and 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Reconciliation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452" y="4527709"/>
            <a:ext cx="431269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ntegrating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Indigenous knowledge systems, oral histories, laws,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protocols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, and connections to the land into the reconciliation process are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essential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(p. 4)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20" y="50064"/>
            <a:ext cx="4488380" cy="3136331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8" name="Rectangle 17"/>
          <p:cNvSpPr/>
          <p:nvPr/>
        </p:nvSpPr>
        <p:spPr>
          <a:xfrm rot="16200000">
            <a:off x="7512993" y="1568368"/>
            <a:ext cx="280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commons.wikimedia.org</a:t>
            </a:r>
            <a:r>
              <a:rPr lang="en-US" sz="1200" dirty="0">
                <a:solidFill>
                  <a:schemeClr val="bg1"/>
                </a:solidFill>
              </a:rPr>
              <a:t>/wiki/File:Alberta_1890s_fur_trader.jpg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619" y="3774696"/>
            <a:ext cx="4488380" cy="30833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173" t="11112" r="8144" b="36025"/>
          <a:stretch/>
        </p:blipFill>
        <p:spPr>
          <a:xfrm>
            <a:off x="5651499" y="2044700"/>
            <a:ext cx="2724729" cy="2667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 rot="16200000">
            <a:off x="7650673" y="5316275"/>
            <a:ext cx="2709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Myriad Pro" charset="0"/>
              </a:rPr>
              <a:t>Credit: Ryan </a:t>
            </a:r>
            <a:r>
              <a:rPr lang="en-US" sz="1200" dirty="0">
                <a:latin typeface="Myriad Pro" charset="0"/>
              </a:rPr>
              <a:t>Jackson, Edmonton Journal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35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6172200" y="119063"/>
            <a:ext cx="2667000" cy="828675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96714" y="3120736"/>
            <a:ext cx="4547286" cy="3733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149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6714" y="0"/>
            <a:ext cx="4547286" cy="3146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" y="0"/>
            <a:ext cx="4590237" cy="68545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477" y="6515983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Credit: </a:t>
            </a:r>
            <a:r>
              <a:rPr lang="en-US" sz="1400" i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 </a:t>
            </a:r>
            <a:r>
              <a:rPr lang="en-US" sz="1400" i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  <a:hlinkClick r:id="rId6"/>
              </a:rPr>
              <a:t>Kris Krüg, Flickr</a:t>
            </a:r>
            <a:endParaRPr lang="en-US" sz="1400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375" y="2187950"/>
            <a:ext cx="463198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An example of a constructive solution for reconciliation within the context of surface water quantity management may come from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the Lower Athabasca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River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75"/>
          <a:stretch>
            <a:fillRect/>
          </a:stretch>
        </p:blipFill>
        <p:spPr bwMode="auto">
          <a:xfrm>
            <a:off x="4718050" y="63500"/>
            <a:ext cx="463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 rot="16200000">
            <a:off x="7155657" y="4937918"/>
            <a:ext cx="294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+mn-lt"/>
              </a:rPr>
              <a:t>Source: Modified with permission  from Regional Aquatic Effects Monitoring Program, </a:t>
            </a:r>
            <a:r>
              <a:rPr lang="en-US" altLang="en-US" sz="900" dirty="0" smtClean="0">
                <a:solidFill>
                  <a:srgbClr val="000000"/>
                </a:solidFill>
                <a:latin typeface="+mn-lt"/>
                <a:hlinkClick r:id="rId4"/>
              </a:rPr>
              <a:t>http://www.ramp-alberta.org/river/geography/basin+landscape/natural+features.aspx</a:t>
            </a:r>
            <a:r>
              <a:rPr lang="en-US" altLang="en-US" sz="900" dirty="0" smtClean="0">
                <a:solidFill>
                  <a:srgbClr val="000000"/>
                </a:solidFill>
                <a:latin typeface="+mn-lt"/>
              </a:rPr>
              <a:t>. (Hatfield Consultants).</a:t>
            </a:r>
            <a:endParaRPr lang="en-US" altLang="en-US" sz="900" dirty="0" smtClean="0">
              <a:latin typeface="+mn-lt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064000" y="4484688"/>
            <a:ext cx="1376363" cy="2249487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ight Arrow 9"/>
          <p:cNvSpPr/>
          <p:nvPr/>
        </p:nvSpPr>
        <p:spPr bwMode="auto">
          <a:xfrm rot="21267871">
            <a:off x="4238687" y="1671038"/>
            <a:ext cx="3391507" cy="38193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08" charset="0"/>
            </a:endParaRPr>
          </a:p>
        </p:txBody>
      </p:sp>
      <p:sp>
        <p:nvSpPr>
          <p:cNvPr id="8197" name="Rounded Rectangle 2"/>
          <p:cNvSpPr>
            <a:spLocks noChangeArrowheads="1"/>
          </p:cNvSpPr>
          <p:nvPr/>
        </p:nvSpPr>
        <p:spPr bwMode="auto">
          <a:xfrm>
            <a:off x="5173663" y="4903788"/>
            <a:ext cx="533400" cy="1573212"/>
          </a:xfrm>
          <a:prstGeom prst="roundRect">
            <a:avLst>
              <a:gd name="adj" fmla="val 16667"/>
            </a:avLst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440363" y="5715000"/>
            <a:ext cx="655637" cy="954088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107" y="4065992"/>
            <a:ext cx="3523893" cy="2792008"/>
          </a:xfrm>
          <a:prstGeom prst="snipRoundRect">
            <a:avLst>
              <a:gd name="adj1" fmla="val 16667"/>
              <a:gd name="adj2" fmla="val 48490"/>
            </a:avLst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0975" y="189269"/>
            <a:ext cx="42100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>Geographical Context</a:t>
            </a:r>
            <a:endParaRPr lang="en-US" sz="3200" b="1" dirty="0">
              <a:latin typeface="Gill Sans" charset="0"/>
              <a:ea typeface="Gill Sans" charset="0"/>
              <a:cs typeface="Gill Sans" charset="0"/>
            </a:endParaRPr>
          </a:p>
          <a:p>
            <a:pPr algn="ctr">
              <a:defRPr/>
            </a:pPr>
            <a:endParaRPr lang="en-US" b="1" dirty="0">
              <a:latin typeface="Tahoma" charset="0"/>
              <a:ea typeface="Tahoma" charset="0"/>
              <a:cs typeface="Tahoma" charset="0"/>
            </a:endParaRPr>
          </a:p>
          <a:p>
            <a:pPr algn="ctr">
              <a:defRPr/>
            </a:pPr>
            <a:endParaRPr lang="en-US" sz="1000" b="1" dirty="0" smtClean="0">
              <a:latin typeface="Tahoma" charset="0"/>
              <a:ea typeface="Tahoma" charset="0"/>
              <a:cs typeface="Tahoma" charset="0"/>
            </a:endParaRPr>
          </a:p>
          <a:p>
            <a:pPr algn="ctr">
              <a:defRPr/>
            </a:pPr>
            <a:endParaRPr lang="en-US" sz="1000" b="1" dirty="0">
              <a:latin typeface="Tahoma" charset="0"/>
              <a:ea typeface="Tahoma" charset="0"/>
              <a:cs typeface="Tahoma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Lower </a:t>
            </a:r>
            <a:r>
              <a:rPr lang="en-US" sz="2400" b="1" dirty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Athabasca </a:t>
            </a:r>
            <a:r>
              <a:rPr lang="en-US" sz="2400" b="1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River, Alberta</a:t>
            </a:r>
            <a:r>
              <a:rPr lang="en-US" sz="2400" b="1" dirty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, Canada</a:t>
            </a:r>
          </a:p>
          <a:p>
            <a:pPr algn="ctr">
              <a:defRPr/>
            </a:pPr>
            <a:endParaRPr lang="en-US" sz="1000" dirty="0" smtClean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>
              <a:defRPr/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pPr algn="ctr">
              <a:defRPr/>
            </a:pP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Treaty 8 territories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of the 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Mikisew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Cree First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Nation and Athabasca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Chipewyan First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Nation</a:t>
            </a:r>
            <a:endParaRPr lang="en-CA" sz="2400" dirty="0">
              <a:solidFill>
                <a:srgbClr val="00206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26" y="1231803"/>
            <a:ext cx="8101748" cy="5389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3" y="2121996"/>
            <a:ext cx="2509402" cy="18820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034468" y="5177189"/>
            <a:ext cx="2077751" cy="123040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436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EFDFF"/>
                </a:solidFill>
              </a:rPr>
              <a:t>http://</a:t>
            </a:r>
            <a:r>
              <a:rPr lang="en-US" sz="4400" dirty="0" err="1">
                <a:solidFill>
                  <a:srgbClr val="FEFDFF"/>
                </a:solidFill>
              </a:rPr>
              <a:t>fortchipewyanmetis.net</a:t>
            </a:r>
            <a:r>
              <a:rPr lang="en-US" sz="4400" dirty="0">
                <a:solidFill>
                  <a:srgbClr val="FEFDFF"/>
                </a:solidFill>
              </a:rPr>
              <a:t>/photo-gallery/metis-days-gallery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EFD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" r="3529" b="6725"/>
          <a:stretch/>
        </p:blipFill>
        <p:spPr>
          <a:xfrm>
            <a:off x="5875217" y="1371805"/>
            <a:ext cx="2572199" cy="1939373"/>
          </a:xfrm>
          <a:prstGeom prst="diamond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993" y="1134376"/>
            <a:ext cx="2323787" cy="192864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6786563" y="76200"/>
            <a:ext cx="2205037" cy="6858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054100"/>
          </a:xfrm>
          <a:solidFill>
            <a:srgbClr val="FEFDFF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latin typeface="Gill Sans" charset="0"/>
                <a:ea typeface="Gill Sans" charset="0"/>
                <a:cs typeface="Gill Sans" charset="0"/>
              </a:rPr>
              <a:t>Problem Context </a:t>
            </a:r>
            <a:br>
              <a:rPr lang="en-US" altLang="en-US" sz="3200" b="1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800" b="1" i="1" dirty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Hydrologic Influences and Dependencies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780" y="4863685"/>
            <a:ext cx="4829122" cy="1757910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</p:pic>
      <p:sp>
        <p:nvSpPr>
          <p:cNvPr id="14" name="TextBox 13"/>
          <p:cNvSpPr txBox="1"/>
          <p:nvPr/>
        </p:nvSpPr>
        <p:spPr>
          <a:xfrm>
            <a:off x="3651021" y="3169287"/>
            <a:ext cx="2224196" cy="1138773"/>
          </a:xfrm>
          <a:prstGeom prst="rect">
            <a:avLst/>
          </a:prstGeom>
          <a:solidFill>
            <a:srgbClr val="FBFAC4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ill Sans" charset="0"/>
                <a:ea typeface="Gill Sans" charset="0"/>
                <a:cs typeface="Gill Sans" charset="0"/>
              </a:rPr>
              <a:t>~33% decline in summer flows </a:t>
            </a:r>
            <a:r>
              <a:rPr lang="en-US" sz="1400" b="1" dirty="0" smtClean="0">
                <a:solidFill>
                  <a:sysClr val="windowText" lastClr="000000"/>
                </a:solidFill>
                <a:latin typeface="Gill Sans" charset="0"/>
                <a:ea typeface="Gill Sans" charset="0"/>
                <a:cs typeface="Gill Sans" charset="0"/>
              </a:rPr>
              <a:t>(Schindler and Donahue, 2006)</a:t>
            </a:r>
            <a:endParaRPr lang="en-US" sz="1400" b="1" dirty="0">
              <a:solidFill>
                <a:sysClr val="windowText" lastClr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63" y="6313358"/>
            <a:ext cx="209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Credit: Alberta Energy</a:t>
            </a:r>
            <a:endParaRPr lang="en-US" sz="12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3"/>
          <p:cNvSpPr txBox="1">
            <a:spLocks noChangeArrowheads="1"/>
          </p:cNvSpPr>
          <p:nvPr/>
        </p:nvSpPr>
        <p:spPr bwMode="auto">
          <a:xfrm>
            <a:off x="6705600" y="76200"/>
            <a:ext cx="2438400" cy="6858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84" y="1828658"/>
            <a:ext cx="3490083" cy="4601639"/>
          </a:xfrm>
          <a:ln w="12700"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139700"/>
            <a:ext cx="9144000" cy="12446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MS PGothic" pitchFamily="34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Problem Context </a:t>
            </a:r>
            <a:r>
              <a:rPr lang="en-US" altLang="en-US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altLang="en-US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800" b="1" i="1" kern="0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Water Policy Development </a:t>
            </a:r>
            <a:endParaRPr lang="en-CA" altLang="en-US" sz="2800" b="1" i="1" kern="0" dirty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>
              <a:defRPr/>
            </a:pPr>
            <a:r>
              <a:rPr lang="en-US" altLang="en-US" sz="2800" b="1" i="1" kern="0" dirty="0" smtClean="0">
                <a:solidFill>
                  <a:srgbClr val="1268BD"/>
                </a:solidFill>
                <a:latin typeface="Gill Sans" charset="0"/>
                <a:ea typeface="Gill Sans" charset="0"/>
                <a:cs typeface="Gill Sans" charset="0"/>
              </a:rPr>
              <a:t>Determining Instream Flow Needs</a:t>
            </a:r>
            <a:endParaRPr lang="en-US" altLang="en-US" sz="2800" b="1" i="1" kern="0" dirty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615267" y="1828658"/>
            <a:ext cx="552873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2200" dirty="0" smtClean="0">
                <a:latin typeface="Gill Sans" charset="0"/>
                <a:ea typeface="Gill Sans" charset="0"/>
                <a:cs typeface="Gill Sans" charset="0"/>
              </a:rPr>
              <a:t>Surface </a:t>
            </a:r>
            <a:r>
              <a:rPr lang="en-US" altLang="en-US" sz="2200" dirty="0">
                <a:latin typeface="Gill Sans" charset="0"/>
                <a:ea typeface="Gill Sans" charset="0"/>
                <a:cs typeface="Gill Sans" charset="0"/>
              </a:rPr>
              <a:t>Water Quantity Management Framework for the Lower Athabasca River (Framework) released March 2015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2200" dirty="0" smtClean="0">
                <a:latin typeface="Gill Sans" charset="0"/>
                <a:ea typeface="Gill Sans" charset="0"/>
                <a:cs typeface="Gill Sans" charset="0"/>
              </a:rPr>
              <a:t>Learning over time expanded scope from fisheries focus to including social river uses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2200" dirty="0" smtClean="0">
                <a:latin typeface="Gill Sans" charset="0"/>
                <a:ea typeface="Gill Sans" charset="0"/>
                <a:cs typeface="Gill Sans" charset="0"/>
              </a:rPr>
              <a:t>Sets out water withdrawal limits for oil sands industry based on river discharges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2200" dirty="0" smtClean="0">
                <a:latin typeface="Gill Sans" charset="0"/>
                <a:ea typeface="Gill Sans" charset="0"/>
                <a:cs typeface="Gill Sans" charset="0"/>
              </a:rPr>
              <a:t>Took over 15 years to complete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2200" dirty="0" smtClean="0">
                <a:latin typeface="Gill Sans" charset="0"/>
                <a:ea typeface="Gill Sans" charset="0"/>
                <a:cs typeface="Gill Sans" charset="0"/>
              </a:rPr>
              <a:t>Legally-binding</a:t>
            </a:r>
          </a:p>
        </p:txBody>
      </p:sp>
    </p:spTree>
    <p:extLst>
      <p:ext uri="{BB962C8B-B14F-4D97-AF65-F5344CB8AC3E}">
        <p14:creationId xmlns:p14="http://schemas.microsoft.com/office/powerpoint/2010/main" val="3133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0266" y="4016679"/>
            <a:ext cx="2407163" cy="3275479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956" y="4474741"/>
            <a:ext cx="3436761" cy="23832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781800" y="76200"/>
            <a:ext cx="2286000" cy="6096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3317" name="Title 1"/>
          <p:cNvSpPr>
            <a:spLocks noGrp="1"/>
          </p:cNvSpPr>
          <p:nvPr>
            <p:ph type="title"/>
          </p:nvPr>
        </p:nvSpPr>
        <p:spPr>
          <a:xfrm>
            <a:off x="-1587" y="92486"/>
            <a:ext cx="9144000" cy="609600"/>
          </a:xfrm>
          <a:solidFill>
            <a:srgbClr val="FEFDFF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latin typeface="Gill Sans" charset="0"/>
                <a:ea typeface="Gill Sans" charset="0"/>
                <a:cs typeface="Gill Sans" charset="0"/>
              </a:rPr>
              <a:t>Aboriginal </a:t>
            </a:r>
            <a:r>
              <a:rPr lang="en-US" altLang="en-US" sz="3200" b="1" dirty="0" smtClean="0">
                <a:latin typeface="Gill Sans" charset="0"/>
                <a:ea typeface="Gill Sans" charset="0"/>
                <a:cs typeface="Gill Sans" charset="0"/>
              </a:rPr>
              <a:t>Navigation </a:t>
            </a:r>
            <a:r>
              <a:rPr lang="en-US" altLang="en-US" sz="3200" b="1" dirty="0">
                <a:latin typeface="Gill Sans" charset="0"/>
                <a:ea typeface="Gill Sans" charset="0"/>
                <a:cs typeface="Gill Sans" charset="0"/>
              </a:rPr>
              <a:t>Flow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768135" y="6423045"/>
            <a:ext cx="326658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sz="1100" dirty="0">
                <a:solidFill>
                  <a:srgbClr val="FEFDFF"/>
                </a:solidFill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altLang="en-US" sz="1100" dirty="0" err="1">
                <a:solidFill>
                  <a:srgbClr val="FEFDFF"/>
                </a:solidFill>
                <a:latin typeface="Gill Sans" charset="0"/>
                <a:ea typeface="Gill Sans" charset="0"/>
                <a:cs typeface="Gill Sans" charset="0"/>
              </a:rPr>
              <a:t>canadians.org</a:t>
            </a:r>
            <a:r>
              <a:rPr lang="en-US" altLang="en-US" sz="1100" dirty="0">
                <a:solidFill>
                  <a:srgbClr val="FEFDFF"/>
                </a:solidFill>
                <a:latin typeface="Gill Sans" charset="0"/>
                <a:ea typeface="Gill Sans" charset="0"/>
                <a:cs typeface="Gill Sans" charset="0"/>
              </a:rPr>
              <a:t>/blog/united-nations-raises-concerns-about-impact-tar-sands-and-site-c-dam</a:t>
            </a:r>
          </a:p>
        </p:txBody>
      </p:sp>
      <p:pic>
        <p:nvPicPr>
          <p:cNvPr id="4" name="Content Placeholder 3" descr="Screen Shot 2015-06-03 at 8.42.50 P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30" y="3923713"/>
            <a:ext cx="2347429" cy="2934287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108" y="6571906"/>
            <a:ext cx="3598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EFDFF"/>
                </a:solidFill>
                <a:latin typeface="Gill Sans" charset="0"/>
                <a:ea typeface="Gill Sans" charset="0"/>
                <a:cs typeface="Gill Sans" charset="0"/>
              </a:rPr>
              <a:t>Credit: Shawn McCarthy / The Globe and Mail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192" y="718372"/>
            <a:ext cx="7262866" cy="32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6-03 at 8.4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03" y="1110577"/>
            <a:ext cx="4086900" cy="5306631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785" y="1110576"/>
            <a:ext cx="4248430" cy="530663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58000" y="152400"/>
            <a:ext cx="2133600" cy="5334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7413" name="Title 3"/>
          <p:cNvSpPr>
            <a:spLocks noGrp="1"/>
          </p:cNvSpPr>
          <p:nvPr>
            <p:ph type="title"/>
          </p:nvPr>
        </p:nvSpPr>
        <p:spPr>
          <a:xfrm>
            <a:off x="0" y="288588"/>
            <a:ext cx="9144000" cy="609600"/>
          </a:xfrm>
          <a:solidFill>
            <a:srgbClr val="FEFDFF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latin typeface="Gill Sans" charset="0"/>
                <a:ea typeface="Gill Sans" charset="0"/>
                <a:cs typeface="Gill Sans" charset="0"/>
              </a:rPr>
              <a:t>Research </a:t>
            </a:r>
            <a:r>
              <a:rPr lang="en-US" altLang="en-US" sz="3200" b="1" dirty="0" smtClean="0">
                <a:latin typeface="Gill Sans" charset="0"/>
                <a:ea typeface="Gill Sans" charset="0"/>
                <a:cs typeface="Gill Sans" charset="0"/>
              </a:rPr>
              <a:t>Question</a:t>
            </a:r>
            <a:endParaRPr lang="en-US" altLang="en-US" sz="32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9449" y="4092314"/>
            <a:ext cx="7510072" cy="2645764"/>
          </a:xfrm>
          <a:prstGeom prst="rightArrow">
            <a:avLst>
              <a:gd name="adj1" fmla="val 50000"/>
              <a:gd name="adj2" fmla="val 81188"/>
            </a:avLst>
          </a:prstGeom>
          <a:solidFill>
            <a:srgbClr val="DFE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What are the barriers and </a:t>
            </a:r>
            <a:r>
              <a:rPr lang="en-US" sz="2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openings </a:t>
            </a:r>
            <a:r>
              <a:rPr 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for water policy innovation based on Indigenous values expressed as an Indigenous flow? </a:t>
            </a:r>
          </a:p>
        </p:txBody>
      </p:sp>
    </p:spTree>
    <p:extLst>
      <p:ext uri="{BB962C8B-B14F-4D97-AF65-F5344CB8AC3E}">
        <p14:creationId xmlns:p14="http://schemas.microsoft.com/office/powerpoint/2010/main" val="17685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58000" y="152400"/>
            <a:ext cx="2133600" cy="533400"/>
          </a:xfrm>
          <a:prstGeom prst="rect">
            <a:avLst/>
          </a:prstGeom>
          <a:solidFill>
            <a:srgbClr val="FE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7413" name="Title 3"/>
          <p:cNvSpPr>
            <a:spLocks noGrp="1"/>
          </p:cNvSpPr>
          <p:nvPr>
            <p:ph type="title"/>
          </p:nvPr>
        </p:nvSpPr>
        <p:spPr>
          <a:xfrm>
            <a:off x="0" y="362419"/>
            <a:ext cx="9144000" cy="623473"/>
          </a:xfrm>
          <a:solidFill>
            <a:srgbClr val="FEFDFF"/>
          </a:solidFill>
        </p:spPr>
        <p:txBody>
          <a:bodyPr>
            <a:normAutofit/>
          </a:bodyPr>
          <a:lstStyle/>
          <a:p>
            <a:pPr algn="ctr">
              <a:spcAft>
                <a:spcPts val="3000"/>
              </a:spcAft>
            </a:pPr>
            <a:r>
              <a:rPr lang="en-US" altLang="en-US" sz="3200" b="1" dirty="0" smtClean="0">
                <a:latin typeface="Gill Sans" charset="0"/>
                <a:ea typeface="Gill Sans" charset="0"/>
                <a:cs typeface="Gill Sans" charset="0"/>
              </a:rPr>
              <a:t>Methodological Approach</a:t>
            </a:r>
            <a:endParaRPr lang="en-US" altLang="en-US" sz="2800" b="1" i="1" dirty="0">
              <a:solidFill>
                <a:srgbClr val="1268BD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6628" y="1579086"/>
            <a:ext cx="4327239" cy="4616648"/>
            <a:chOff x="4572000" y="773489"/>
            <a:chExt cx="4327239" cy="4616648"/>
          </a:xfrm>
        </p:grpSpPr>
        <p:sp>
          <p:nvSpPr>
            <p:cNvPr id="1693" name="TextBox 1692"/>
            <p:cNvSpPr txBox="1"/>
            <p:nvPr/>
          </p:nvSpPr>
          <p:spPr>
            <a:xfrm>
              <a:off x="4572000" y="773489"/>
              <a:ext cx="4327239" cy="4616648"/>
            </a:xfrm>
            <a:prstGeom prst="rect">
              <a:avLst/>
            </a:prstGeom>
            <a:noFill/>
            <a:ln w="28575">
              <a:solidFill>
                <a:srgbClr val="1268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1268BD"/>
                  </a:solidFill>
                  <a:latin typeface="Gill Sans" charset="0"/>
                  <a:ea typeface="Gill Sans" charset="0"/>
                  <a:cs typeface="Gill Sans" charset="0"/>
                </a:rPr>
                <a:t>Ethical Space</a:t>
              </a:r>
            </a:p>
            <a:p>
              <a:pPr algn="ctr"/>
              <a:r>
                <a:rPr lang="en-US" sz="2000" i="1" dirty="0" smtClean="0">
                  <a:latin typeface="Gill Sans" charset="0"/>
                  <a:ea typeface="Gill Sans" charset="0"/>
                  <a:cs typeface="Gill Sans" charset="0"/>
                </a:rPr>
                <a:t>When different world views are poised to engage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8972" name="Picture 1897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2058" y="2035361"/>
              <a:ext cx="3915554" cy="217531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70133" y="1579086"/>
            <a:ext cx="4327239" cy="4616648"/>
            <a:chOff x="132405" y="750060"/>
            <a:chExt cx="4327239" cy="3877985"/>
          </a:xfrm>
        </p:grpSpPr>
        <p:sp>
          <p:nvSpPr>
            <p:cNvPr id="3" name="TextBox 2"/>
            <p:cNvSpPr txBox="1"/>
            <p:nvPr/>
          </p:nvSpPr>
          <p:spPr>
            <a:xfrm>
              <a:off x="132405" y="750060"/>
              <a:ext cx="4327239" cy="3877985"/>
            </a:xfrm>
            <a:prstGeom prst="rect">
              <a:avLst/>
            </a:prstGeom>
            <a:noFill/>
            <a:ln w="28575">
              <a:solidFill>
                <a:srgbClr val="1268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1268BD"/>
                  </a:solidFill>
                  <a:latin typeface="Gill Sans" charset="0"/>
                  <a:ea typeface="Gill Sans" charset="0"/>
                  <a:cs typeface="Gill Sans" charset="0"/>
                </a:rPr>
                <a:t>Qualitative Narrative Policy Framework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51926" y="1580827"/>
              <a:ext cx="3512908" cy="2959632"/>
              <a:chOff x="451009" y="1580827"/>
              <a:chExt cx="3512908" cy="295963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51009" y="1580827"/>
                <a:ext cx="3512908" cy="295963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3600"/>
                  </a:spcAft>
                </a:pPr>
                <a:r>
                  <a:rPr lang="en-US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Policy Subsystem Setting</a:t>
                </a:r>
              </a:p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14654" y="2035361"/>
                <a:ext cx="3185618" cy="24203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Policy Subsystem = </a:t>
                </a:r>
              </a:p>
              <a:p>
                <a:pPr algn="ctr">
                  <a:spcAft>
                    <a:spcPts val="24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Unit of Analysis</a:t>
                </a:r>
              </a:p>
              <a:p>
                <a:pPr algn="ctr"/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67771" y="2572601"/>
                <a:ext cx="1227337" cy="171617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2400"/>
                  </a:spcAft>
                </a:pPr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Advocacy Coalition 1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283671" y="2572601"/>
                <a:ext cx="1227337" cy="1716173"/>
              </a:xfrm>
              <a:prstGeom prst="roundRect">
                <a:avLst/>
              </a:prstGeom>
              <a:solidFill>
                <a:srgbClr val="FFF27F"/>
              </a:solidFill>
              <a:ln>
                <a:solidFill>
                  <a:srgbClr val="E6A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2400"/>
                  </a:spcAft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Advocacy Coalition 2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>
                <a:endCxn id="29" idx="3"/>
              </p:cNvCxnSpPr>
              <p:nvPr/>
            </p:nvCxnSpPr>
            <p:spPr>
              <a:xfrm>
                <a:off x="1504386" y="3969633"/>
                <a:ext cx="1083443" cy="1577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29" idx="1"/>
              </p:cNvCxnSpPr>
              <p:nvPr/>
            </p:nvCxnSpPr>
            <p:spPr>
              <a:xfrm>
                <a:off x="1379386" y="3395776"/>
                <a:ext cx="1208443" cy="342717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14122" y="3556768"/>
                <a:ext cx="1441411" cy="405905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954573" y="3447047"/>
                <a:ext cx="943244" cy="263506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0" name="Straight Connector 1679"/>
              <p:cNvCxnSpPr>
                <a:endCxn id="28" idx="2"/>
              </p:cNvCxnSpPr>
              <p:nvPr/>
            </p:nvCxnSpPr>
            <p:spPr>
              <a:xfrm>
                <a:off x="1420133" y="3380150"/>
                <a:ext cx="1415560" cy="101076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938559" y="3599091"/>
                <a:ext cx="115432" cy="195478"/>
              </a:xfrm>
              <a:prstGeom prst="line">
                <a:avLst/>
              </a:prstGeom>
              <a:ln w="38100">
                <a:solidFill>
                  <a:srgbClr val="E6A5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46" idx="0"/>
              </p:cNvCxnSpPr>
              <p:nvPr/>
            </p:nvCxnSpPr>
            <p:spPr>
              <a:xfrm>
                <a:off x="1212895" y="3459441"/>
                <a:ext cx="71496" cy="342631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4"/>
              </p:cNvCxnSpPr>
              <p:nvPr/>
            </p:nvCxnSpPr>
            <p:spPr>
              <a:xfrm>
                <a:off x="1242048" y="3496916"/>
                <a:ext cx="210427" cy="104731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2" idx="3"/>
              </p:cNvCxnSpPr>
              <p:nvPr/>
            </p:nvCxnSpPr>
            <p:spPr>
              <a:xfrm flipH="1">
                <a:off x="1365380" y="3781859"/>
                <a:ext cx="148742" cy="120662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852580" y="3693931"/>
                <a:ext cx="709766" cy="143487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2835693" y="3304814"/>
                <a:ext cx="576076" cy="352823"/>
              </a:xfrm>
              <a:prstGeom prst="ellipse">
                <a:avLst/>
              </a:prstGeom>
              <a:solidFill>
                <a:srgbClr val="E6A500"/>
              </a:solidFill>
              <a:ln>
                <a:solidFill>
                  <a:srgbClr val="E6A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PN D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503706" y="3690297"/>
                <a:ext cx="574427" cy="329110"/>
              </a:xfrm>
              <a:prstGeom prst="ellipse">
                <a:avLst/>
              </a:prstGeom>
              <a:solidFill>
                <a:srgbClr val="E6A500"/>
              </a:solidFill>
              <a:ln>
                <a:solidFill>
                  <a:srgbClr val="E6A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PN E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69974" y="3161603"/>
                <a:ext cx="544148" cy="33531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PN A</a:t>
                </a:r>
                <a:endParaRPr lang="en-US" sz="1200" dirty="0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1420132" y="3534290"/>
                <a:ext cx="544351" cy="32508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PN B</a:t>
                </a:r>
                <a:endParaRPr lang="en-US" sz="120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11012" y="3802072"/>
                <a:ext cx="546757" cy="3453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PN C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596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5553</TotalTime>
  <Words>589</Words>
  <Application>Microsoft Office PowerPoint</Application>
  <PresentationFormat>On-screen Show (4:3)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MS PGothic</vt:lpstr>
      <vt:lpstr>Apple Chancery</vt:lpstr>
      <vt:lpstr>Arial</vt:lpstr>
      <vt:lpstr>Arial Rounded MT Bold</vt:lpstr>
      <vt:lpstr>Calibri</vt:lpstr>
      <vt:lpstr>Calibri Light</vt:lpstr>
      <vt:lpstr>Gill Sans</vt:lpstr>
      <vt:lpstr>Gill Sans MT</vt:lpstr>
      <vt:lpstr>Myriad Pro</vt:lpstr>
      <vt:lpstr>Tahoma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Problem Context  Hydrologic Influences and Dependencies</vt:lpstr>
      <vt:lpstr>PowerPoint Presentation</vt:lpstr>
      <vt:lpstr>Aboriginal Navigation Flow</vt:lpstr>
      <vt:lpstr>Research Question</vt:lpstr>
      <vt:lpstr>Methodological Approach</vt:lpstr>
      <vt:lpstr>PowerPoint Presentation</vt:lpstr>
      <vt:lpstr>PowerPoint Presentation</vt:lpstr>
      <vt:lpstr>Concluding Thoughts Ethical Space Remains Unbridged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Tanushree Rao</dc:creator>
  <cp:keywords/>
  <dc:description/>
  <cp:lastModifiedBy>BCECE</cp:lastModifiedBy>
  <cp:revision>163</cp:revision>
  <cp:lastPrinted>2017-07-27T16:22:57Z</cp:lastPrinted>
  <dcterms:created xsi:type="dcterms:W3CDTF">2016-07-18T05:53:10Z</dcterms:created>
  <dcterms:modified xsi:type="dcterms:W3CDTF">2017-09-18T21:37:32Z</dcterms:modified>
  <cp:category/>
</cp:coreProperties>
</file>