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62" r:id="rId4"/>
    <p:sldId id="263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>
        <p:scale>
          <a:sx n="100" d="100"/>
          <a:sy n="100" d="100"/>
        </p:scale>
        <p:origin x="-81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06B7-41EE-40B6-8E40-BA0C3513E973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411D2-2594-47B1-852F-7B28A31BC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8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CURRENT MARSHALLS DROGHT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– map of the pacific and images from recent disasters – this is why we need to think about climate change and extreme events in the Pacific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are going to talk about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Comes from this project funded by DFAT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FEF93-E008-4B56-8291-19066F29C1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FEF93-E008-4B56-8291-19066F29C1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9EC7-15C0-42BE-948A-BC918D7E4B7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59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1EC6C-0FA3-4D54-BB08-26627C53EFE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w.hadwen@griffith.edu.a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http://www.uq.edu.au/investmentcase/images/UQlogo.jpg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49898" y="1729085"/>
            <a:ext cx="8535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It all comes out in the </a:t>
            </a:r>
            <a:r>
              <a:rPr lang="en-US" sz="3200" i="1" dirty="0" err="1"/>
              <a:t>WaSH</a:t>
            </a:r>
            <a:r>
              <a:rPr lang="en-US" sz="3200" i="1" dirty="0"/>
              <a:t> – how IWRM can deliver climate-resilient and sustainable water and sanitation services.</a:t>
            </a:r>
            <a:endParaRPr lang="en-AU" sz="3200" i="1" dirty="0"/>
          </a:p>
        </p:txBody>
      </p:sp>
      <p:sp>
        <p:nvSpPr>
          <p:cNvPr id="3" name="Rectangle 2"/>
          <p:cNvSpPr/>
          <p:nvPr/>
        </p:nvSpPr>
        <p:spPr>
          <a:xfrm>
            <a:off x="4772024" y="3606951"/>
            <a:ext cx="42862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Dr Wade Hadwen</a:t>
            </a:r>
          </a:p>
          <a:p>
            <a:r>
              <a:rPr lang="en-AU" dirty="0"/>
              <a:t>Australian Rivers Institute </a:t>
            </a:r>
          </a:p>
          <a:p>
            <a:r>
              <a:rPr lang="en-AU" dirty="0"/>
              <a:t>Griffith Climate Change Response Program</a:t>
            </a:r>
          </a:p>
          <a:p>
            <a:r>
              <a:rPr lang="en-AU" dirty="0"/>
              <a:t>Griffith University</a:t>
            </a:r>
          </a:p>
          <a:p>
            <a:r>
              <a:rPr lang="en-AU" dirty="0">
                <a:hlinkClick r:id="rId4"/>
              </a:rPr>
              <a:t>w.hadwen@griffith.edu.au</a:t>
            </a:r>
            <a:endParaRPr lang="en-AU" dirty="0"/>
          </a:p>
          <a:p>
            <a:endParaRPr lang="en-AU" dirty="0"/>
          </a:p>
          <a:p>
            <a:r>
              <a:rPr lang="en-AU" dirty="0"/>
              <a:t>International </a:t>
            </a:r>
            <a:r>
              <a:rPr lang="en-AU" dirty="0" err="1"/>
              <a:t>RiverSymposium</a:t>
            </a:r>
            <a:endParaRPr lang="en-AU" dirty="0"/>
          </a:p>
          <a:p>
            <a:r>
              <a:rPr lang="en-AU" dirty="0"/>
              <a:t>September 20 2017</a:t>
            </a:r>
          </a:p>
        </p:txBody>
      </p:sp>
      <p:pic>
        <p:nvPicPr>
          <p:cNvPr id="1030" name="Picture 6" descr="Image result for griffith universit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5" y="162155"/>
            <a:ext cx="1798865" cy="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3" y="3467608"/>
            <a:ext cx="392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3270"/>
            <a:ext cx="8928992" cy="511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1" y="137034"/>
            <a:ext cx="8729316" cy="102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Solomon Islands BBN model</a:t>
            </a:r>
            <a:endParaRPr lang="en-AU" sz="32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5112990"/>
            <a:ext cx="77341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87.3%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62520" y="4027660"/>
            <a:ext cx="32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SDG 6.6 Protect freshwater ecosystems</a:t>
            </a:r>
            <a:endParaRPr lang="en-AU" dirty="0"/>
          </a:p>
        </p:txBody>
      </p:sp>
      <p:sp>
        <p:nvSpPr>
          <p:cNvPr id="2" name="Rounded Rectangle 1"/>
          <p:cNvSpPr/>
          <p:nvPr/>
        </p:nvSpPr>
        <p:spPr>
          <a:xfrm>
            <a:off x="755576" y="3581850"/>
            <a:ext cx="2932261" cy="1120631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and Quantity of Multiple Water Sources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Freshwater Ecosystems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536" y="2154553"/>
            <a:ext cx="1654096" cy="101645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25563" y="2154553"/>
            <a:ext cx="1405875" cy="1016459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events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83968" y="4683180"/>
            <a:ext cx="1879654" cy="101645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pollution from 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landuse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32240" y="3666721"/>
            <a:ext cx="2030027" cy="101645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Pollution from sanitation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786385"/>
            <a:ext cx="2131475" cy="8004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threats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4423" y="6012925"/>
            <a:ext cx="2154137" cy="8004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Non-climatic threats</a:t>
            </a:r>
          </a:p>
        </p:txBody>
      </p:sp>
      <p:cxnSp>
        <p:nvCxnSpPr>
          <p:cNvPr id="9" name="Straight Arrow Connector 8"/>
          <p:cNvCxnSpPr>
            <a:endCxn id="3" idx="0"/>
          </p:cNvCxnSpPr>
          <p:nvPr/>
        </p:nvCxnSpPr>
        <p:spPr>
          <a:xfrm>
            <a:off x="1222584" y="1586836"/>
            <a:ext cx="0" cy="5677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>
            <a:off x="3128500" y="1586836"/>
            <a:ext cx="1" cy="5677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6163622" y="5348052"/>
            <a:ext cx="1607870" cy="66487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0"/>
            <a:endCxn id="6" idx="2"/>
          </p:cNvCxnSpPr>
          <p:nvPr/>
        </p:nvCxnSpPr>
        <p:spPr>
          <a:xfrm flipH="1" flipV="1">
            <a:off x="7747254" y="4683180"/>
            <a:ext cx="24238" cy="132974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1222584" y="3171012"/>
            <a:ext cx="0" cy="4108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3128501" y="3171012"/>
            <a:ext cx="0" cy="4108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 flipV="1">
            <a:off x="3687837" y="4395148"/>
            <a:ext cx="670001" cy="3285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1"/>
            <a:endCxn id="2" idx="3"/>
          </p:cNvCxnSpPr>
          <p:nvPr/>
        </p:nvCxnSpPr>
        <p:spPr>
          <a:xfrm flipH="1" flipV="1">
            <a:off x="3687837" y="4142166"/>
            <a:ext cx="3044403" cy="3278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>
            <a:stCxn id="2" idx="2"/>
          </p:cNvCxnSpPr>
          <p:nvPr/>
        </p:nvCxnSpPr>
        <p:spPr>
          <a:xfrm>
            <a:off x="2221707" y="4702481"/>
            <a:ext cx="0" cy="102937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6518931" y="2099053"/>
            <a:ext cx="2232248" cy="121034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 and sustainable sanitation and hygiene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5033" y="5731855"/>
            <a:ext cx="2608855" cy="751525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safe drinking water for communities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8219" y="3820825"/>
            <a:ext cx="50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×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3277" y="5829871"/>
            <a:ext cx="1408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SDG 6.1 </a:t>
            </a:r>
          </a:p>
          <a:p>
            <a:r>
              <a:rPr lang="en-AU" dirty="0" smtClean="0"/>
              <a:t>Water for all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3831438" y="11454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SDG 6.5</a:t>
            </a:r>
          </a:p>
          <a:p>
            <a:r>
              <a:rPr lang="en-AU" dirty="0" smtClean="0"/>
              <a:t>Integrated Water Resource Management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6657576" y="1145412"/>
            <a:ext cx="195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SDG 6.2 – safe sanitation and hygiene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254540" y="4679593"/>
            <a:ext cx="3609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SDG 6.4</a:t>
            </a:r>
          </a:p>
          <a:p>
            <a:r>
              <a:rPr lang="en-AU" dirty="0" smtClean="0"/>
              <a:t>Water efficiency (includes diversification to build resilience)</a:t>
            </a:r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662520" y="3666721"/>
            <a:ext cx="320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SDG 6.3  Protect water quality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3888" y="126903"/>
            <a:ext cx="5381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/>
                </a:solidFill>
              </a:rPr>
              <a:t>A systems approach to </a:t>
            </a:r>
            <a:r>
              <a:rPr lang="en-AU" sz="2800" dirty="0" err="1" smtClean="0">
                <a:solidFill>
                  <a:schemeClr val="accent1"/>
                </a:solidFill>
              </a:rPr>
              <a:t>WaSH</a:t>
            </a:r>
            <a:r>
              <a:rPr lang="en-AU" sz="2800" dirty="0" smtClean="0">
                <a:solidFill>
                  <a:schemeClr val="accent1"/>
                </a:solidFill>
              </a:rPr>
              <a:t> aligns with the SDGs</a:t>
            </a:r>
            <a:endParaRPr lang="en-A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5" grpId="0"/>
      <p:bldP spid="27" grpId="0"/>
      <p:bldP spid="2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19894"/>
            <a:ext cx="818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accent1"/>
                </a:solidFill>
              </a:rPr>
              <a:t>Summary</a:t>
            </a:r>
            <a:endParaRPr lang="en-AU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143458"/>
            <a:ext cx="39964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Systems models can offer great capacity to evaluate climate threats and examine adaptation options.</a:t>
            </a:r>
          </a:p>
          <a:p>
            <a:endParaRPr lang="en-AU" dirty="0" smtClean="0"/>
          </a:p>
          <a:p>
            <a:r>
              <a:rPr lang="en-AU" dirty="0" smtClean="0"/>
              <a:t>We need to consider human and ecosystem conditions together, in an integrated way to achieve: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800100" lvl="1" indent="-342900">
              <a:buFont typeface="+mj-lt"/>
              <a:buAutoNum type="alphaLcParenR"/>
            </a:pPr>
            <a:r>
              <a:rPr lang="en-AU" dirty="0" smtClean="0"/>
              <a:t>Sustainable development goals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AU" dirty="0" smtClean="0"/>
              <a:t>Climate resilience</a:t>
            </a:r>
          </a:p>
          <a:p>
            <a:r>
              <a:rPr lang="en-A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r>
              <a:rPr lang="en-AU" dirty="0" smtClean="0"/>
              <a:t>An integrated (IWRM) approach to tackling SDG 6 offers a great opportunity to support development throughout the Pacific, without risking the region’s limited resources.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54" y="3821114"/>
            <a:ext cx="4193079" cy="279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54" y="943114"/>
            <a:ext cx="4193079" cy="27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68" y="6083485"/>
            <a:ext cx="1011900" cy="454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770" y="4953651"/>
            <a:ext cx="1840603" cy="4777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21" y="4953651"/>
            <a:ext cx="1368152" cy="501911"/>
          </a:xfrm>
          <a:prstGeom prst="rect">
            <a:avLst/>
          </a:prstGeom>
        </p:spPr>
      </p:pic>
      <p:pic>
        <p:nvPicPr>
          <p:cNvPr id="26" name="Picture 8" descr="Monash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115" y="5550613"/>
            <a:ext cx="1944216" cy="2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www.theartscentregc.com.au/griffith_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796" y="5574331"/>
            <a:ext cx="1439454" cy="3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357" y="6020420"/>
            <a:ext cx="1152128" cy="5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uq.edu.au/investmentcase/images/UQlogo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267" y="6006705"/>
            <a:ext cx="716143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7853" y="1462085"/>
            <a:ext cx="2157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kern="0" dirty="0" smtClean="0">
                <a:solidFill>
                  <a:srgbClr val="00A492"/>
                </a:solidFill>
                <a:ea typeface="ＭＳ Ｐゴシック" pitchFamily="-112" charset="-128"/>
              </a:rPr>
              <a:t>Local </a:t>
            </a:r>
            <a:r>
              <a:rPr lang="en-AU" sz="1600" b="1" kern="0" dirty="0">
                <a:solidFill>
                  <a:srgbClr val="00A492"/>
                </a:solidFill>
                <a:ea typeface="ＭＳ Ｐゴシック" pitchFamily="-112" charset="-128"/>
              </a:rPr>
              <a:t>research assistants:</a:t>
            </a:r>
            <a:br>
              <a:rPr lang="en-AU" sz="1600" b="1" kern="0" dirty="0">
                <a:solidFill>
                  <a:srgbClr val="00A492"/>
                </a:solidFill>
                <a:ea typeface="ＭＳ Ｐゴシック" pitchFamily="-112" charset="-128"/>
              </a:rPr>
            </a:br>
            <a:r>
              <a:rPr lang="en-AU" sz="1600" kern="0" dirty="0" smtClean="0">
                <a:solidFill>
                  <a:srgbClr val="000000"/>
                </a:solidFill>
                <a:ea typeface="ＭＳ Ｐゴシック" pitchFamily="-112" charset="-128"/>
              </a:rPr>
              <a:t>Hilda 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Rade</a:t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Trevor Bruce Palusi</a:t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Patricia Kennedy</a:t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Dustin Langidrik</a:t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 err="1">
                <a:solidFill>
                  <a:srgbClr val="000000"/>
                </a:solidFill>
                <a:ea typeface="ＭＳ Ｐゴシック" pitchFamily="-112" charset="-128"/>
              </a:rPr>
              <a:t>Malynne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 Joseph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0616" y="1425352"/>
            <a:ext cx="82871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1600" b="1" kern="0" dirty="0" smtClean="0">
              <a:solidFill>
                <a:srgbClr val="00A492"/>
              </a:solidFill>
              <a:ea typeface="ＭＳ Ｐゴシック" pitchFamily="-112" charset="-128"/>
            </a:endParaRPr>
          </a:p>
          <a:p>
            <a:r>
              <a:rPr lang="en-AU" sz="1600" b="1" kern="0" dirty="0" smtClean="0">
                <a:solidFill>
                  <a:srgbClr val="00A492"/>
                </a:solidFill>
                <a:ea typeface="ＭＳ Ｐゴシック" pitchFamily="-112" charset="-128"/>
              </a:rPr>
              <a:t>Research </a:t>
            </a:r>
            <a:r>
              <a:rPr lang="en-AU" sz="1600" b="1" kern="0" dirty="0">
                <a:solidFill>
                  <a:srgbClr val="00A492"/>
                </a:solidFill>
                <a:ea typeface="ＭＳ Ｐゴシック" pitchFamily="-112" charset="-128"/>
              </a:rPr>
              <a:t>team:</a:t>
            </a:r>
            <a:r>
              <a:rPr lang="en-AU" sz="1600" kern="0" dirty="0">
                <a:solidFill>
                  <a:srgbClr val="00A492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A492"/>
                </a:solidFill>
                <a:ea typeface="ＭＳ Ｐゴシック" pitchFamily="-112" charset="-128"/>
              </a:rPr>
            </a:br>
            <a:r>
              <a:rPr lang="en-AU" sz="1600" kern="0" dirty="0" smtClean="0">
                <a:solidFill>
                  <a:srgbClr val="000000"/>
                </a:solidFill>
                <a:ea typeface="ＭＳ Ｐゴシック" pitchFamily="-112" charset="-128"/>
              </a:rPr>
              <a:t>Wade 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Hadwen, </a:t>
            </a:r>
            <a:r>
              <a:rPr lang="en-AU" sz="1600" u="sng" kern="0" dirty="0">
                <a:solidFill>
                  <a:srgbClr val="000000"/>
                </a:solidFill>
                <a:ea typeface="ＭＳ Ｐゴシック" pitchFamily="-112" charset="-128"/>
              </a:rPr>
              <a:t>Principle Investigator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Griffith </a:t>
            </a:r>
            <a:r>
              <a:rPr lang="en-AU" sz="1600" i="1" kern="0" dirty="0" smtClean="0">
                <a:solidFill>
                  <a:srgbClr val="000000"/>
                </a:solidFill>
                <a:ea typeface="ＭＳ Ｐゴシック" pitchFamily="-112" charset="-128"/>
              </a:rPr>
              <a:t>University</a:t>
            </a:r>
            <a:r>
              <a:rPr lang="en-AU" sz="1600" kern="0" dirty="0">
                <a:solidFill>
                  <a:srgbClr val="00A492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A492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Morgan </a:t>
            </a:r>
            <a:r>
              <a:rPr lang="en-AU" sz="1600" kern="0" dirty="0" smtClean="0">
                <a:solidFill>
                  <a:srgbClr val="000000"/>
                </a:solidFill>
                <a:ea typeface="ＭＳ Ｐゴシック" pitchFamily="-112" charset="-128"/>
              </a:rPr>
              <a:t>MacDonald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Griffith University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Terence Chan,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Monash University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Mark Elliott,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University of </a:t>
            </a:r>
            <a:r>
              <a:rPr lang="en-AU" sz="1600" i="1" kern="0" dirty="0" smtClean="0">
                <a:solidFill>
                  <a:srgbClr val="000000"/>
                </a:solidFill>
                <a:ea typeface="ＭＳ Ｐゴシック" pitchFamily="-112" charset="-128"/>
              </a:rPr>
              <a:t>Alabama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 smtClean="0">
                <a:solidFill>
                  <a:srgbClr val="000000"/>
                </a:solidFill>
                <a:ea typeface="ＭＳ Ｐゴシック" pitchFamily="-112" charset="-128"/>
              </a:rPr>
              <a:t>Bronwyn 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Powell,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Palladium </a:t>
            </a:r>
            <a:r>
              <a:rPr lang="en-AU" sz="1600" i="1" kern="0" dirty="0" smtClean="0">
                <a:solidFill>
                  <a:srgbClr val="000000"/>
                </a:solidFill>
                <a:ea typeface="ＭＳ Ｐゴシック" pitchFamily="-112" charset="-128"/>
              </a:rPr>
              <a:t>Group/University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of </a:t>
            </a:r>
            <a:r>
              <a:rPr lang="en-AU" sz="1600" i="1" kern="0" dirty="0" smtClean="0">
                <a:solidFill>
                  <a:srgbClr val="000000"/>
                </a:solidFill>
                <a:ea typeface="ＭＳ Ｐゴシック" pitchFamily="-112" charset="-128"/>
              </a:rPr>
              <a:t>Queensland</a:t>
            </a:r>
          </a:p>
          <a:p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Annika Kearton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, </a:t>
            </a:r>
            <a:r>
              <a:rPr lang="en-AU" sz="1600" u="sng" kern="0" dirty="0">
                <a:solidFill>
                  <a:srgbClr val="000000"/>
                </a:solidFill>
                <a:ea typeface="ＭＳ Ｐゴシック" pitchFamily="-112" charset="-128"/>
              </a:rPr>
              <a:t>Project Manager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, International </a:t>
            </a:r>
            <a:r>
              <a:rPr lang="en-AU" sz="1600" i="1" kern="0" dirty="0" err="1">
                <a:solidFill>
                  <a:srgbClr val="000000"/>
                </a:solidFill>
                <a:ea typeface="ＭＳ Ｐゴシック" pitchFamily="-112" charset="-128"/>
              </a:rPr>
              <a:t>WaterCentre</a:t>
            </a:r>
            <a:endParaRPr lang="en-AU" sz="1600" i="1" kern="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endParaRPr lang="en-AU" sz="1600" i="1" kern="0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 lvl="0"/>
            <a:r>
              <a:rPr lang="en-AU" sz="1600" b="1" kern="0" dirty="0">
                <a:solidFill>
                  <a:srgbClr val="00A492"/>
                </a:solidFill>
                <a:ea typeface="ＭＳ Ｐゴシック" pitchFamily="-112" charset="-128"/>
              </a:rPr>
              <a:t>Advisors:</a:t>
            </a:r>
          </a:p>
          <a:p>
            <a:pPr lvl="0"/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Jamie Bartram,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University of North Carolina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/>
            </a:r>
            <a:b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Wolfgang </a:t>
            </a:r>
            <a:r>
              <a:rPr lang="en-AU" sz="1600" kern="0" dirty="0" err="1">
                <a:solidFill>
                  <a:srgbClr val="000000"/>
                </a:solidFill>
                <a:ea typeface="ＭＳ Ｐゴシック" pitchFamily="-112" charset="-128"/>
              </a:rPr>
              <a:t>Gernjak</a:t>
            </a:r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University of Queensland</a:t>
            </a:r>
          </a:p>
          <a:p>
            <a:pPr lvl="0"/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William Aalbersberg,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University of the South Pacific</a:t>
            </a:r>
          </a:p>
          <a:p>
            <a:pPr lvl="0"/>
            <a:r>
              <a:rPr lang="en-AU" sz="1600" kern="0" dirty="0">
                <a:solidFill>
                  <a:srgbClr val="000000"/>
                </a:solidFill>
                <a:ea typeface="ＭＳ Ｐゴシック" pitchFamily="-112" charset="-128"/>
              </a:rPr>
              <a:t>Regina Souter, </a:t>
            </a:r>
            <a:r>
              <a:rPr lang="en-AU" sz="1600" i="1" kern="0" dirty="0">
                <a:solidFill>
                  <a:srgbClr val="000000"/>
                </a:solidFill>
                <a:ea typeface="ＭＳ Ｐゴシック" pitchFamily="-112" charset="-128"/>
              </a:rPr>
              <a:t>International </a:t>
            </a:r>
            <a:r>
              <a:rPr lang="en-AU" sz="1600" i="1" kern="0" dirty="0" err="1">
                <a:solidFill>
                  <a:srgbClr val="000000"/>
                </a:solidFill>
                <a:ea typeface="ＭＳ Ｐゴシック" pitchFamily="-112" charset="-128"/>
              </a:rPr>
              <a:t>WaterCentre</a:t>
            </a:r>
            <a:endParaRPr lang="en-AU" sz="1600" i="1" kern="0" dirty="0">
              <a:solidFill>
                <a:srgbClr val="000000"/>
              </a:solidFill>
              <a:ea typeface="ＭＳ Ｐゴシック" pitchFamily="-112" charset="-128"/>
            </a:endParaRPr>
          </a:p>
          <a:p>
            <a:endParaRPr lang="en-AU" sz="1600" b="1" kern="0" dirty="0" smtClean="0">
              <a:solidFill>
                <a:srgbClr val="00A492"/>
              </a:solidFill>
              <a:ea typeface="ＭＳ Ｐゴシック" pitchFamily="-112" charset="-128"/>
            </a:endParaRPr>
          </a:p>
          <a:p>
            <a:r>
              <a:rPr lang="en-AU" sz="1600" kern="0" dirty="0" smtClean="0">
                <a:solidFill>
                  <a:srgbClr val="00A492"/>
                </a:solidFill>
                <a:ea typeface="ＭＳ Ｐゴシック" pitchFamily="-112" charset="-128"/>
              </a:rPr>
              <a:t>A special ‘Thank you’ </a:t>
            </a:r>
            <a:r>
              <a:rPr lang="en-AU" sz="1600" kern="0" dirty="0">
                <a:solidFill>
                  <a:srgbClr val="00A492"/>
                </a:solidFill>
                <a:ea typeface="ＭＳ Ｐゴシック" pitchFamily="-112" charset="-128"/>
              </a:rPr>
              <a:t>to the research participants. </a:t>
            </a:r>
          </a:p>
          <a:p>
            <a:endParaRPr lang="en-AU" sz="1600" i="1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8273" y="142875"/>
            <a:ext cx="8748299" cy="146685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PACCWASH</a:t>
            </a:r>
            <a:r>
              <a:rPr lang="en-US" sz="2800" dirty="0">
                <a:solidFill>
                  <a:schemeClr val="accent1"/>
                </a:solidFill>
              </a:rPr>
              <a:t> - </a:t>
            </a:r>
            <a:r>
              <a:rPr lang="en-US" sz="2800" b="1" dirty="0">
                <a:solidFill>
                  <a:schemeClr val="accent1"/>
                </a:solidFill>
              </a:rPr>
              <a:t>P</a:t>
            </a:r>
            <a:r>
              <a:rPr lang="en-US" sz="2800" dirty="0">
                <a:solidFill>
                  <a:schemeClr val="accent1"/>
                </a:solidFill>
              </a:rPr>
              <a:t>acific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dirty="0">
                <a:solidFill>
                  <a:schemeClr val="accent1"/>
                </a:solidFill>
              </a:rPr>
              <a:t>daptation to </a:t>
            </a:r>
            <a:r>
              <a:rPr lang="en-US" sz="2800" b="1" dirty="0">
                <a:solidFill>
                  <a:schemeClr val="accent1"/>
                </a:solidFill>
              </a:rPr>
              <a:t>C</a:t>
            </a:r>
            <a:r>
              <a:rPr lang="en-US" sz="2800" dirty="0">
                <a:solidFill>
                  <a:schemeClr val="accent1"/>
                </a:solidFill>
              </a:rPr>
              <a:t>limate </a:t>
            </a:r>
            <a:r>
              <a:rPr lang="en-US" sz="2800" b="1" dirty="0">
                <a:solidFill>
                  <a:schemeClr val="accent1"/>
                </a:solidFill>
              </a:rPr>
              <a:t>C</a:t>
            </a:r>
            <a:r>
              <a:rPr lang="en-US" sz="2800" dirty="0">
                <a:solidFill>
                  <a:schemeClr val="accent1"/>
                </a:solidFill>
              </a:rPr>
              <a:t>hange for </a:t>
            </a:r>
            <a:r>
              <a:rPr lang="en-US" sz="2800" b="1" dirty="0" err="1">
                <a:solidFill>
                  <a:schemeClr val="accent1"/>
                </a:solidFill>
              </a:rPr>
              <a:t>WaSH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Project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1"/>
                </a:solidFill>
              </a:rPr>
              <a:t/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AU" sz="2800" b="1" dirty="0" smtClean="0">
                <a:solidFill>
                  <a:srgbClr val="0B6A6F"/>
                </a:solidFill>
              </a:rPr>
              <a:t>Acknowledgements</a:t>
            </a:r>
            <a:endParaRPr lang="en-AU" sz="2800" b="1" dirty="0">
              <a:solidFill>
                <a:srgbClr val="0B6A6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9680" y="6070811"/>
            <a:ext cx="4165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 dirty="0" smtClean="0">
                <a:ea typeface="ＭＳ Ｐゴシック" charset="-128"/>
              </a:rPr>
              <a:t>Research supported </a:t>
            </a:r>
            <a:r>
              <a:rPr lang="en-AU" sz="1200" b="1" dirty="0">
                <a:ea typeface="ＭＳ Ｐゴシック" charset="-128"/>
              </a:rPr>
              <a:t>by the Australian Government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b="1" i="1" dirty="0">
                <a:ea typeface="ＭＳ Ｐゴシック" charset="-128"/>
              </a:rPr>
              <a:t>Australian Development Research Award </a:t>
            </a:r>
            <a:r>
              <a:rPr lang="en-AU" sz="1200" b="1" i="1" dirty="0" smtClean="0">
                <a:ea typeface="ＭＳ Ｐゴシック" charset="-128"/>
              </a:rPr>
              <a:t>Scheme</a:t>
            </a:r>
            <a:endParaRPr lang="en-AU" sz="1200" b="1" i="1" dirty="0">
              <a:ea typeface="ＭＳ Ｐゴシック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242" y="4367284"/>
            <a:ext cx="2328967" cy="5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5382813" cy="421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279" y="169962"/>
            <a:ext cx="8824558" cy="102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Putting </a:t>
            </a:r>
            <a:r>
              <a:rPr lang="en-US" sz="320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WaSH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in the water cycle! </a:t>
            </a:r>
            <a:endParaRPr lang="en-AU" sz="32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0" y="4059732"/>
            <a:ext cx="1843959" cy="56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Down Arrow 2"/>
          <p:cNvSpPr/>
          <p:nvPr/>
        </p:nvSpPr>
        <p:spPr>
          <a:xfrm>
            <a:off x="1246284" y="2628346"/>
            <a:ext cx="2728784" cy="1346188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80" y="5928093"/>
            <a:ext cx="8824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Hadwen et al. 2015 Putting WASH in the water cycle: climate change, water resources and the future of water, sanitation and hygiene challenges in Pacific Island Countries </a:t>
            </a:r>
            <a:r>
              <a:rPr lang="en-AU" sz="1600" dirty="0" err="1" smtClean="0"/>
              <a:t>J.Wash</a:t>
            </a:r>
            <a:r>
              <a:rPr lang="en-AU" sz="1600" dirty="0"/>
              <a:t> Dev 5(2), 183-191</a:t>
            </a:r>
          </a:p>
        </p:txBody>
      </p:sp>
    </p:spTree>
    <p:extLst>
      <p:ext uri="{BB962C8B-B14F-4D97-AF65-F5344CB8AC3E}">
        <p14:creationId xmlns:p14="http://schemas.microsoft.com/office/powerpoint/2010/main" val="22742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700" y="2417952"/>
            <a:ext cx="5772707" cy="4329530"/>
            <a:chOff x="1479048" y="579354"/>
            <a:chExt cx="5772707" cy="4329530"/>
          </a:xfrm>
        </p:grpSpPr>
        <p:pic>
          <p:nvPicPr>
            <p:cNvPr id="5" name="Picture 2" descr="http://www.ws.undp.org/content/dam/samoa/img/UNDP_WS_Drought2013_AilukAtoll_RMI.jpg/jcr:content/renditions/cq5dam.web.460.306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048" y="579354"/>
              <a:ext cx="5772707" cy="4329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50989" y="744177"/>
              <a:ext cx="4816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2013: Marshall Islands Drought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379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Extreme events in the Pacific Region</a:t>
            </a:r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2501928" y="296467"/>
            <a:ext cx="6477000" cy="4286250"/>
            <a:chOff x="1333500" y="846138"/>
            <a:chExt cx="6477000" cy="4286250"/>
          </a:xfrm>
        </p:grpSpPr>
        <p:pic>
          <p:nvPicPr>
            <p:cNvPr id="9" name="Picture 2" descr="http://www.asiapacificnazarene.org/wp-content/uploads/2014/04/Flooding-SI-Aljazeer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846138"/>
              <a:ext cx="6477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78180" y="4378386"/>
              <a:ext cx="518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April 2014: Solomon Island floods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77658" y="3270818"/>
            <a:ext cx="5905500" cy="3324226"/>
            <a:chOff x="1442954" y="404979"/>
            <a:chExt cx="5905500" cy="3324226"/>
          </a:xfrm>
        </p:grpSpPr>
        <p:pic>
          <p:nvPicPr>
            <p:cNvPr id="12" name="Picture 2" descr="http://www.smh.com.au/content/dam/images/1/m/0/d/8/l/image.related.articleLeadwide.620x349.1m04qv.png/142648793628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954" y="404979"/>
              <a:ext cx="5905500" cy="3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230843" y="404979"/>
              <a:ext cx="4032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March 2015: Cyclone Pam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7172" y="721922"/>
            <a:ext cx="5943600" cy="3343275"/>
            <a:chOff x="1524000" y="562816"/>
            <a:chExt cx="5943600" cy="3343275"/>
          </a:xfrm>
        </p:grpSpPr>
        <p:pic>
          <p:nvPicPr>
            <p:cNvPr id="15" name="Picture 4" descr="http://ichef-1.bbci.co.uk/news/624/cpsprodpb/A286/production/_88360614_8836061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62816"/>
              <a:ext cx="5943600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94025" y="3382871"/>
              <a:ext cx="500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February 2016: Cyclone Winston</a:t>
              </a:r>
              <a:endParaRPr lang="en-US" sz="28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2470" y="2649988"/>
            <a:ext cx="5584410" cy="1656485"/>
            <a:chOff x="1852470" y="2649988"/>
            <a:chExt cx="5584410" cy="1656485"/>
          </a:xfrm>
        </p:grpSpPr>
        <p:grpSp>
          <p:nvGrpSpPr>
            <p:cNvPr id="18" name="Group 17"/>
            <p:cNvGrpSpPr/>
            <p:nvPr/>
          </p:nvGrpSpPr>
          <p:grpSpPr>
            <a:xfrm>
              <a:off x="1852470" y="2649988"/>
              <a:ext cx="5584410" cy="1656485"/>
              <a:chOff x="625642" y="2370082"/>
              <a:chExt cx="5584410" cy="165648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5642" y="3176336"/>
                <a:ext cx="5582653" cy="85023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8236" y="2370082"/>
                <a:ext cx="5581816" cy="818148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893999" y="2942191"/>
              <a:ext cx="1712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April 2016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433" y="3356447"/>
            <a:ext cx="8766039" cy="383493"/>
            <a:chOff x="1518431" y="2907267"/>
            <a:chExt cx="8766039" cy="383493"/>
          </a:xfrm>
        </p:grpSpPr>
        <p:sp>
          <p:nvSpPr>
            <p:cNvPr id="7" name="TextBox 6"/>
            <p:cNvSpPr txBox="1"/>
            <p:nvPr/>
          </p:nvSpPr>
          <p:spPr>
            <a:xfrm>
              <a:off x="8186716" y="2921428"/>
              <a:ext cx="2097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Development WaSH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8431" y="2907267"/>
              <a:ext cx="1578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Disaster WaSH</a:t>
              </a:r>
              <a:endParaRPr lang="en-US" b="1" dirty="0"/>
            </a:p>
          </p:txBody>
        </p:sp>
      </p:grpSp>
      <p:sp>
        <p:nvSpPr>
          <p:cNvPr id="17" name="Left-Right Arrow 16"/>
          <p:cNvSpPr/>
          <p:nvPr/>
        </p:nvSpPr>
        <p:spPr>
          <a:xfrm>
            <a:off x="1763688" y="3320717"/>
            <a:ext cx="4961509" cy="449179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 rot="505447" flipH="1">
            <a:off x="675183" y="2065057"/>
            <a:ext cx="2743200" cy="2743200"/>
          </a:xfrm>
          <a:prstGeom prst="circularArrow">
            <a:avLst>
              <a:gd name="adj1" fmla="val 8371"/>
              <a:gd name="adj2" fmla="val 1142319"/>
              <a:gd name="adj3" fmla="val 20407117"/>
              <a:gd name="adj4" fmla="val 1974864"/>
              <a:gd name="adj5" fmla="val 125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354" y="148530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Climate change is important in the </a:t>
            </a:r>
            <a:r>
              <a:rPr lang="en-AU" dirty="0" err="1" smtClean="0"/>
              <a:t>WaSH</a:t>
            </a:r>
            <a:r>
              <a:rPr lang="en-AU" dirty="0" smtClean="0"/>
              <a:t> sector, as it will influence where we sit along the spectrum of ‘disaster to development’ </a:t>
            </a:r>
            <a:r>
              <a:rPr lang="en-AU" dirty="0" err="1" smtClean="0"/>
              <a:t>WaSH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3203848" y="2708920"/>
            <a:ext cx="3802327" cy="661688"/>
            <a:chOff x="3203848" y="2708920"/>
            <a:chExt cx="3802327" cy="661688"/>
          </a:xfrm>
        </p:grpSpPr>
        <p:sp>
          <p:nvSpPr>
            <p:cNvPr id="3" name="Left Arrow 2"/>
            <p:cNvSpPr/>
            <p:nvPr/>
          </p:nvSpPr>
          <p:spPr>
            <a:xfrm>
              <a:off x="3203848" y="2924944"/>
              <a:ext cx="2232248" cy="4456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19872" y="2708920"/>
              <a:ext cx="3586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Climate change pushes us this way</a:t>
              </a:r>
              <a:endParaRPr lang="en-A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0165" y="590612"/>
            <a:ext cx="608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How will climate change affect </a:t>
            </a:r>
            <a:r>
              <a:rPr lang="en-AU" sz="2800" dirty="0" err="1" smtClean="0">
                <a:solidFill>
                  <a:srgbClr val="0070C0"/>
                </a:solidFill>
              </a:rPr>
              <a:t>WaSH</a:t>
            </a:r>
            <a:r>
              <a:rPr lang="en-AU" sz="2800" dirty="0" smtClean="0">
                <a:solidFill>
                  <a:srgbClr val="0070C0"/>
                </a:solidFill>
              </a:rPr>
              <a:t>?</a:t>
            </a:r>
            <a:endParaRPr lang="en-AU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509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Incorporating climate change adaptation into </a:t>
            </a:r>
            <a:r>
              <a:rPr lang="en-AU" dirty="0" err="1" smtClean="0"/>
              <a:t>WaSH</a:t>
            </a:r>
            <a:r>
              <a:rPr lang="en-AU" dirty="0" smtClean="0"/>
              <a:t> planning should support the development of climate-resilient </a:t>
            </a:r>
            <a:r>
              <a:rPr lang="en-AU" dirty="0" err="1" smtClean="0"/>
              <a:t>WaSH</a:t>
            </a:r>
            <a:endParaRPr lang="en-AU" dirty="0"/>
          </a:p>
        </p:txBody>
      </p:sp>
      <p:sp>
        <p:nvSpPr>
          <p:cNvPr id="12" name="Right Arrow 11"/>
          <p:cNvSpPr/>
          <p:nvPr/>
        </p:nvSpPr>
        <p:spPr>
          <a:xfrm>
            <a:off x="2915816" y="4177113"/>
            <a:ext cx="2016224" cy="50405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52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3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4070" y="1428453"/>
            <a:ext cx="8308975" cy="460375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Arial" charset="0"/>
              </a:rPr>
              <a:t>Four project aims: 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Arial" charset="0"/>
              </a:rPr>
              <a:t>1. To understand current issues relating to water</a:t>
            </a: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supply, sanitation and hygiene (405 household </a:t>
            </a: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surveys across 13 communities)</a:t>
            </a:r>
          </a:p>
          <a:p>
            <a:pPr marL="0" lvl="1" indent="0">
              <a:buNone/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2. To understand climate change threats </a:t>
            </a: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throughout the Pacific (desktop analyses)</a:t>
            </a:r>
          </a:p>
          <a:p>
            <a:pPr marL="0" lvl="1" indent="0">
              <a:buNone/>
              <a:defRPr/>
            </a:pPr>
            <a:endParaRPr lang="en-US" altLang="en-US" dirty="0">
              <a:latin typeface="Calibri" panose="020F0502020204030204" pitchFamily="34" charset="0"/>
              <a:cs typeface="Arial" charset="0"/>
            </a:endParaRP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3. To learn from communities to understand their use of traditional and contemporary responses to extreme climatic events (focus group sessions across 13 communities)</a:t>
            </a:r>
          </a:p>
          <a:p>
            <a:pPr marL="0" lvl="1" indent="0">
              <a:buNone/>
              <a:defRPr/>
            </a:pPr>
            <a:endParaRPr lang="en-US" altLang="en-US" dirty="0">
              <a:latin typeface="Calibri" panose="020F0502020204030204" pitchFamily="34" charset="0"/>
              <a:cs typeface="Arial" charset="0"/>
            </a:endParaRPr>
          </a:p>
          <a:p>
            <a:pPr marL="0" lvl="1" indent="0"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  <a:cs typeface="Arial" charset="0"/>
              </a:rPr>
              <a:t>4. To work with local communities and government bodies to develop adaptation options and tools (for data collection and analysis) in light of our shared understanding.</a:t>
            </a:r>
          </a:p>
          <a:p>
            <a:pPr>
              <a:defRPr/>
            </a:pPr>
            <a:endParaRPr lang="en-AU" altLang="en-US" sz="1800" dirty="0" smtClean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73" y="1514474"/>
            <a:ext cx="2658764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6279" y="321432"/>
            <a:ext cx="8824558" cy="102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Tackling climate change and </a:t>
            </a:r>
            <a:r>
              <a:rPr lang="en-US" sz="320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WaSH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challenges</a:t>
            </a:r>
            <a:endParaRPr lang="en-AU" sz="32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8364" y="1916832"/>
            <a:ext cx="4700734" cy="21602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Six major islands, 900+ smaller islands</a:t>
            </a:r>
          </a:p>
          <a:p>
            <a:r>
              <a:rPr lang="en-US" sz="1800" kern="0" dirty="0" smtClean="0"/>
              <a:t>Topography similar to Hawaii</a:t>
            </a:r>
          </a:p>
          <a:p>
            <a:r>
              <a:rPr lang="en-US" sz="1800" kern="0" dirty="0" smtClean="0"/>
              <a:t>Inland rivers and springs, lots of available surface water and groundwater</a:t>
            </a:r>
          </a:p>
          <a:p>
            <a:endParaRPr lang="en-US" sz="1800" kern="0" dirty="0" smtClean="0"/>
          </a:p>
          <a:p>
            <a:endParaRPr lang="en-US" sz="18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9098" y="1916832"/>
            <a:ext cx="4227085" cy="36272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29 coral atolls</a:t>
            </a:r>
          </a:p>
          <a:p>
            <a:r>
              <a:rPr lang="en-US" sz="1800" kern="0" dirty="0" smtClean="0"/>
              <a:t>No surface water</a:t>
            </a:r>
          </a:p>
          <a:p>
            <a:r>
              <a:rPr lang="en-US" sz="1800" kern="0" dirty="0" smtClean="0"/>
              <a:t>Wider atolls have a fresh groundwater lens over seawater</a:t>
            </a:r>
          </a:p>
          <a:p>
            <a:r>
              <a:rPr lang="en-US" sz="1800" kern="0" dirty="0" smtClean="0"/>
              <a:t>Very low-lying: avg. about 2 meters above sea level</a:t>
            </a:r>
            <a:endParaRPr lang="en-US" sz="1800" kern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270" y="783295"/>
            <a:ext cx="1382087" cy="72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597" y="829156"/>
            <a:ext cx="1382087" cy="69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8577" y="908720"/>
            <a:ext cx="2693223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atin typeface="Calibri" panose="020F0502020204030204" pitchFamily="34" charset="0"/>
              </a:rPr>
              <a:t>Solomon Islands </a:t>
            </a:r>
            <a:endParaRPr lang="en-AU" altLang="en-US" sz="2800" kern="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46264" y="692696"/>
            <a:ext cx="3198144" cy="10801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49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atin typeface="Calibri" panose="020F0502020204030204" pitchFamily="34" charset="0"/>
              </a:rPr>
              <a:t>Republic of the Marshall Islands </a:t>
            </a:r>
            <a:endParaRPr lang="en-AU" altLang="en-US" sz="2800" kern="0" dirty="0" smtClean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4" y="419286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508" y="4192860"/>
            <a:ext cx="3741964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279" y="275878"/>
            <a:ext cx="8824558" cy="102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Snapshot of </a:t>
            </a:r>
            <a:r>
              <a:rPr lang="en-US" sz="3200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WaSH</a:t>
            </a:r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in the Solomon Islands and Marshall Islands</a:t>
            </a:r>
            <a:endParaRPr lang="en-AU" sz="32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488"/>
          <a:stretch/>
        </p:blipFill>
        <p:spPr bwMode="auto">
          <a:xfrm>
            <a:off x="1137406" y="1839243"/>
            <a:ext cx="9412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34" r="30791"/>
          <a:stretch/>
        </p:blipFill>
        <p:spPr bwMode="auto">
          <a:xfrm>
            <a:off x="3851125" y="1814339"/>
            <a:ext cx="103293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39"/>
          <a:stretch/>
        </p:blipFill>
        <p:spPr bwMode="auto">
          <a:xfrm>
            <a:off x="7032812" y="1839243"/>
            <a:ext cx="9342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79" y="2894459"/>
            <a:ext cx="2903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Households use multiple sources of water, every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Different sources, different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Patterns of use change with seasons and extreme events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894459"/>
            <a:ext cx="2903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Wide range of sanitation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Highly variable between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Traditional approaches are gender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Conventional systems are not gender separated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Maintenance and waste is a problem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2894459"/>
            <a:ext cx="3119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Households use different sources of water for handwashing at different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Dry periods represent a challenge (water used for drinking and cooking)</a:t>
            </a:r>
          </a:p>
        </p:txBody>
      </p:sp>
    </p:spTree>
    <p:extLst>
      <p:ext uri="{BB962C8B-B14F-4D97-AF65-F5344CB8AC3E}">
        <p14:creationId xmlns:p14="http://schemas.microsoft.com/office/powerpoint/2010/main" val="835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897" y="1545394"/>
            <a:ext cx="5151250" cy="49681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514350" indent="-514350">
              <a:buAutoNum type="alphaLcParenR"/>
            </a:pPr>
            <a:r>
              <a:rPr lang="en-AU" sz="2000" dirty="0" smtClean="0"/>
              <a:t>Climate change scenarios – extreme events, sea level rise, change in rainfall patterns, and</a:t>
            </a:r>
          </a:p>
          <a:p>
            <a:pPr marL="514350" indent="-514350">
              <a:buAutoNum type="alphaLcParenR"/>
            </a:pPr>
            <a:endParaRPr lang="en-AU" sz="2000" dirty="0" smtClean="0"/>
          </a:p>
          <a:p>
            <a:pPr marL="514350" indent="-514350">
              <a:buAutoNum type="alphaLcParenR"/>
            </a:pPr>
            <a:r>
              <a:rPr lang="en-AU" sz="2000" dirty="0" smtClean="0"/>
              <a:t>Adaptation options – evaluating the pros and cons of different adaptation approaches – e.g. provision of water tanks vs wells etc.</a:t>
            </a:r>
          </a:p>
          <a:p>
            <a:pPr marL="0" indent="0">
              <a:buNone/>
            </a:pPr>
            <a:endParaRPr lang="en-AU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88" y="3140968"/>
            <a:ext cx="3556809" cy="266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1581" y="692696"/>
            <a:ext cx="8729316" cy="1029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 systems approach to aid decision making</a:t>
            </a:r>
            <a:endParaRPr lang="en-AU" sz="32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933" y="1916832"/>
            <a:ext cx="8873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We used our data </a:t>
            </a:r>
            <a:r>
              <a:rPr lang="en-AU" sz="2000" dirty="0" smtClean="0"/>
              <a:t>(household surveys + focus group discussions) to </a:t>
            </a:r>
            <a:r>
              <a:rPr lang="en-AU" sz="2000" dirty="0"/>
              <a:t>construct Bayesian Belief Network (BBN) models of rural community </a:t>
            </a:r>
            <a:r>
              <a:rPr lang="en-AU" sz="2000" dirty="0" err="1"/>
              <a:t>WaSH</a:t>
            </a:r>
            <a:r>
              <a:rPr lang="en-AU" sz="2000" dirty="0"/>
              <a:t> </a:t>
            </a:r>
            <a:r>
              <a:rPr lang="en-AU" sz="2000" dirty="0" smtClean="0"/>
              <a:t>systems to </a:t>
            </a:r>
            <a:r>
              <a:rPr lang="en-AU" sz="2000" dirty="0"/>
              <a:t>evaluate the impacts of:</a:t>
            </a:r>
          </a:p>
        </p:txBody>
      </p:sp>
    </p:spTree>
    <p:extLst>
      <p:ext uri="{BB962C8B-B14F-4D97-AF65-F5344CB8AC3E}">
        <p14:creationId xmlns:p14="http://schemas.microsoft.com/office/powerpoint/2010/main" val="532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5576" y="3407790"/>
            <a:ext cx="2932261" cy="1120631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and Quantity of Multiple Water Sources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Freshwater Ecosystems</a:t>
            </a: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536" y="1980493"/>
            <a:ext cx="1654096" cy="1016459"/>
          </a:xfrm>
          <a:prstGeom prst="round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Seasons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25563" y="1980493"/>
            <a:ext cx="1405875" cy="1016459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events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83968" y="4509120"/>
            <a:ext cx="1879654" cy="1016459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pollution from 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landuse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32240" y="3492661"/>
            <a:ext cx="2030027" cy="1016459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Pollution from sanitation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612325"/>
            <a:ext cx="2131475" cy="8004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threats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4423" y="5838865"/>
            <a:ext cx="2154137" cy="8004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hade val="51000"/>
                  <a:satMod val="130000"/>
                </a:sysClr>
              </a:gs>
              <a:gs pos="80000">
                <a:sysClr val="windowText" lastClr="000000">
                  <a:shade val="93000"/>
                  <a:satMod val="130000"/>
                </a:sysClr>
              </a:gs>
              <a:gs pos="100000">
                <a:sysClr val="windowText" lastClr="000000">
                  <a:shade val="94000"/>
                  <a:satMod val="135000"/>
                </a:sys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Non-climatic threats</a:t>
            </a:r>
          </a:p>
        </p:txBody>
      </p:sp>
      <p:cxnSp>
        <p:nvCxnSpPr>
          <p:cNvPr id="9" name="Straight Arrow Connector 8"/>
          <p:cNvCxnSpPr>
            <a:endCxn id="3" idx="0"/>
          </p:cNvCxnSpPr>
          <p:nvPr/>
        </p:nvCxnSpPr>
        <p:spPr>
          <a:xfrm>
            <a:off x="1222584" y="1412776"/>
            <a:ext cx="0" cy="5677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>
            <a:endCxn id="4" idx="0"/>
          </p:cNvCxnSpPr>
          <p:nvPr/>
        </p:nvCxnSpPr>
        <p:spPr>
          <a:xfrm>
            <a:off x="3128500" y="1412776"/>
            <a:ext cx="1" cy="5677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6163622" y="5173992"/>
            <a:ext cx="1607870" cy="66487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0"/>
            <a:endCxn id="6" idx="2"/>
          </p:cNvCxnSpPr>
          <p:nvPr/>
        </p:nvCxnSpPr>
        <p:spPr>
          <a:xfrm flipH="1" flipV="1">
            <a:off x="7747254" y="4509120"/>
            <a:ext cx="24238" cy="132974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1222584" y="2996952"/>
            <a:ext cx="0" cy="4108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3128501" y="2996952"/>
            <a:ext cx="0" cy="41083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 flipV="1">
            <a:off x="3687837" y="4221088"/>
            <a:ext cx="670001" cy="32851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1"/>
            <a:endCxn id="2" idx="3"/>
          </p:cNvCxnSpPr>
          <p:nvPr/>
        </p:nvCxnSpPr>
        <p:spPr>
          <a:xfrm flipH="1" flipV="1">
            <a:off x="3687837" y="3968106"/>
            <a:ext cx="3044403" cy="3278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>
            <a:stCxn id="2" idx="2"/>
          </p:cNvCxnSpPr>
          <p:nvPr/>
        </p:nvCxnSpPr>
        <p:spPr>
          <a:xfrm>
            <a:off x="2221707" y="4528421"/>
            <a:ext cx="0" cy="102937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>
          <a:xfrm>
            <a:off x="4211960" y="2650707"/>
            <a:ext cx="2232248" cy="1210341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 and sustainable sanitation and hygiene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5033" y="5557795"/>
            <a:ext cx="2608855" cy="751525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safe drinking water for communities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056" y="3646765"/>
            <a:ext cx="50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×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58208" y="7446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The interactions between climatic and non-climate threats (and the resultant condition of freshwater ecosystems) will ultimately drive the delivery (or non-delivery) of </a:t>
            </a:r>
            <a:r>
              <a:rPr lang="en-AU" dirty="0" err="1"/>
              <a:t>WaSH</a:t>
            </a:r>
            <a:r>
              <a:rPr lang="en-AU" dirty="0"/>
              <a:t> services to remote PIC communities.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8208" y="189522"/>
            <a:ext cx="4667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accent1"/>
                </a:solidFill>
              </a:rPr>
              <a:t>Systems thinking behind our BBN</a:t>
            </a:r>
            <a:endParaRPr lang="en-A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818</Words>
  <Application>Microsoft Office PowerPoint</Application>
  <PresentationFormat>On-screen Show (4:3)</PresentationFormat>
  <Paragraphs>138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PACCWASH - Pacific Adaptation to Climate Change for WaSH Project 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Wade Hadwen</cp:lastModifiedBy>
  <cp:revision>13</cp:revision>
  <dcterms:created xsi:type="dcterms:W3CDTF">2016-07-18T05:53:10Z</dcterms:created>
  <dcterms:modified xsi:type="dcterms:W3CDTF">2017-09-18T20:23:20Z</dcterms:modified>
</cp:coreProperties>
</file>