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mp4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0" r:id="rId3"/>
    <p:sldId id="264" r:id="rId4"/>
    <p:sldId id="260" r:id="rId5"/>
    <p:sldId id="267" r:id="rId6"/>
    <p:sldId id="269" r:id="rId7"/>
    <p:sldId id="271" r:id="rId8"/>
    <p:sldId id="283" r:id="rId9"/>
    <p:sldId id="277" r:id="rId10"/>
    <p:sldId id="278" r:id="rId11"/>
    <p:sldId id="279" r:id="rId12"/>
    <p:sldId id="282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BD"/>
    <a:srgbClr val="D4A46B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 autoAdjust="0"/>
    <p:restoredTop sz="86364" autoAdjust="0"/>
  </p:normalViewPr>
  <p:slideViewPr>
    <p:cSldViewPr snapToGrid="0" showGuides="1">
      <p:cViewPr varScale="1">
        <p:scale>
          <a:sx n="112" d="100"/>
          <a:sy n="112" d="100"/>
        </p:scale>
        <p:origin x="208" y="60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5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3570-93D1-B64A-BA8B-DBD36CD68700}" type="datetimeFigureOut">
              <a:rPr lang="en-US" smtClean="0"/>
              <a:t>8/13/17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62CE-8F93-984A-96DD-759BC51B2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862CE-8F93-984A-96DD-759BC51B2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4000" y="270000"/>
            <a:ext cx="8672400" cy="5922000"/>
          </a:xfrm>
          <a:prstGeom prst="rect">
            <a:avLst/>
          </a:prstGeom>
          <a:solidFill>
            <a:srgbClr val="E8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6508" b="15121"/>
          <a:stretch/>
        </p:blipFill>
        <p:spPr bwMode="auto">
          <a:xfrm>
            <a:off x="228600" y="270000"/>
            <a:ext cx="7819238" cy="59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5743" y="269815"/>
            <a:ext cx="8672400" cy="5922000"/>
          </a:xfrm>
          <a:prstGeom prst="rect">
            <a:avLst/>
          </a:prstGeom>
          <a:solidFill>
            <a:srgbClr val="E5F6F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212000"/>
            <a:ext cx="7772400" cy="1891938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22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9"/>
          <a:stretch/>
        </p:blipFill>
        <p:spPr>
          <a:xfrm>
            <a:off x="457200" y="6299268"/>
            <a:ext cx="1968177" cy="3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3473"/>
          <a:stretch/>
        </p:blipFill>
        <p:spPr>
          <a:xfrm>
            <a:off x="7486650" y="6310483"/>
            <a:ext cx="1547830" cy="45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08" y="6258400"/>
            <a:ext cx="1313534" cy="4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3473"/>
          <a:stretch/>
        </p:blipFill>
        <p:spPr>
          <a:xfrm>
            <a:off x="7486650" y="6310483"/>
            <a:ext cx="1547830" cy="45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708" y="6258400"/>
            <a:ext cx="1313534" cy="4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08" y="6258400"/>
            <a:ext cx="1313534" cy="46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33473"/>
          <a:stretch/>
        </p:blipFill>
        <p:spPr>
          <a:xfrm>
            <a:off x="7486650" y="6310483"/>
            <a:ext cx="1547830" cy="4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13/8/17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7" y="1330637"/>
            <a:ext cx="7454460" cy="459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33473"/>
          <a:stretch/>
        </p:blipFill>
        <p:spPr>
          <a:xfrm>
            <a:off x="7171626" y="309979"/>
            <a:ext cx="1770579" cy="522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789" y="1855093"/>
            <a:ext cx="7393755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6000"/>
              </a:srgb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A </a:t>
            </a:r>
            <a:r>
              <a:rPr lang="en-AU" sz="3200" b="1" dirty="0" err="1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spatio</a:t>
            </a:r>
            <a:r>
              <a:rPr lang="en-AU" sz="3200" b="1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-temporal assessment of the impact of climate change on hydrological </a:t>
            </a:r>
            <a:r>
              <a:rPr lang="en-AU" sz="3200" b="1" dirty="0" err="1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refugia</a:t>
            </a:r>
            <a:r>
              <a:rPr lang="en-AU" sz="3200" b="1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 in Eastern Australia using the </a:t>
            </a:r>
            <a:r>
              <a:rPr lang="en-AU" sz="3200" b="1" dirty="0" err="1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Budyko</a:t>
            </a:r>
            <a:r>
              <a:rPr lang="en-AU" sz="3200" b="1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chemeClr val="tx1"/>
                  </a:outerShdw>
                </a:effectLst>
              </a:rPr>
              <a:t> water balance framework</a:t>
            </a:r>
            <a:endParaRPr lang="en-US" sz="3200" dirty="0">
              <a:solidFill>
                <a:schemeClr val="bg1"/>
              </a:solidFill>
              <a:effectLst>
                <a:glow>
                  <a:schemeClr val="accent1"/>
                </a:glow>
                <a:outerShdw sx="1000" sy="1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306" y="276541"/>
            <a:ext cx="1625600" cy="57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0389" y="5051025"/>
            <a:ext cx="487627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Luke Kidd  - BMT WBM</a:t>
            </a:r>
          </a:p>
          <a:p>
            <a:r>
              <a:rPr lang="en-US" err="1" smtClean="0">
                <a:solidFill>
                  <a:schemeClr val="bg1"/>
                </a:solidFill>
              </a:rPr>
              <a:t>Dr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Danielle Verdon-Kidd  - University of Newcastle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454001"/>
            <a:ext cx="8159262" cy="4766044"/>
          </a:xfrm>
          <a:noFill/>
        </p:spPr>
        <p:txBody>
          <a:bodyPr/>
          <a:lstStyle/>
          <a:p>
            <a:pPr lvl="0" hangingPunct="0"/>
            <a:endParaRPr lang="en-AU" sz="1800" dirty="0" smtClean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 </a:t>
            </a:r>
            <a:r>
              <a:rPr lang="mr-IN" dirty="0" smtClean="0"/>
              <a:t>–</a:t>
            </a:r>
            <a:r>
              <a:rPr lang="en-AU" dirty="0" smtClean="0"/>
              <a:t> Hydrologic Index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184571" y="1964537"/>
            <a:ext cx="170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Extreme Dry (10%ile)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7691" r="10547" b="6077"/>
          <a:stretch/>
        </p:blipFill>
        <p:spPr>
          <a:xfrm>
            <a:off x="3985919" y="1419662"/>
            <a:ext cx="3050608" cy="238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7691" r="10677" b="6077"/>
          <a:stretch/>
        </p:blipFill>
        <p:spPr>
          <a:xfrm>
            <a:off x="540981" y="2475865"/>
            <a:ext cx="3052434" cy="2383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8233" r="10678" b="6424"/>
          <a:stretch/>
        </p:blipFill>
        <p:spPr>
          <a:xfrm>
            <a:off x="3985918" y="3836209"/>
            <a:ext cx="3079367" cy="2383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1920" y="4939933"/>
            <a:ext cx="18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Median (50%ile)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219490" y="4570894"/>
            <a:ext cx="170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Extreme Wet (90%ile)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1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454001"/>
            <a:ext cx="8159262" cy="4766044"/>
          </a:xfrm>
          <a:noFill/>
        </p:spPr>
        <p:txBody>
          <a:bodyPr/>
          <a:lstStyle/>
          <a:p>
            <a:pPr lvl="0" hangingPunct="0"/>
            <a:endParaRPr lang="en-AU" sz="1800" dirty="0" smtClean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 </a:t>
            </a:r>
            <a:r>
              <a:rPr lang="mr-IN" dirty="0" smtClean="0"/>
              <a:t>–</a:t>
            </a:r>
            <a:r>
              <a:rPr lang="en-AU" dirty="0" smtClean="0"/>
              <a:t> Hydrologic Index</a:t>
            </a:r>
            <a:endParaRPr lang="en-AU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0" y="1409699"/>
            <a:ext cx="4963166" cy="4810345"/>
          </a:xfrm>
          <a:noFill/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1268BD"/>
                </a:solidFill>
              </a:rPr>
              <a:t> </a:t>
            </a:r>
            <a:r>
              <a:rPr lang="en-AU" sz="2400" b="1" dirty="0" smtClean="0">
                <a:solidFill>
                  <a:srgbClr val="1268BD"/>
                </a:solidFill>
              </a:rPr>
              <a:t>    </a:t>
            </a:r>
            <a:r>
              <a:rPr lang="en-AU" sz="2400" b="1" dirty="0" smtClean="0">
                <a:solidFill>
                  <a:srgbClr val="1268BD"/>
                </a:solidFill>
              </a:rPr>
              <a:t>Areas  </a:t>
            </a:r>
            <a:r>
              <a:rPr lang="en-AU" sz="2400" b="1" dirty="0">
                <a:solidFill>
                  <a:srgbClr val="1268BD"/>
                </a:solidFill>
              </a:rPr>
              <a:t>of  </a:t>
            </a:r>
            <a:r>
              <a:rPr lang="en-AU" sz="2400" b="1" dirty="0" smtClean="0">
                <a:solidFill>
                  <a:srgbClr val="1268BD"/>
                </a:solidFill>
              </a:rPr>
              <a:t>Significance</a:t>
            </a:r>
          </a:p>
          <a:p>
            <a:pPr marL="0" indent="0">
              <a:buNone/>
            </a:pPr>
            <a:endParaRPr lang="en-AU" sz="500" dirty="0" smtClean="0"/>
          </a:p>
          <a:p>
            <a:pPr marL="649288" lvl="3" indent="-285750"/>
            <a:r>
              <a:rPr lang="en-AU" sz="2000" dirty="0" smtClean="0"/>
              <a:t>If median </a:t>
            </a:r>
            <a:r>
              <a:rPr lang="en-AU" sz="2000" dirty="0"/>
              <a:t>climate projection were to be </a:t>
            </a:r>
            <a:r>
              <a:rPr lang="en-AU" sz="2000" dirty="0" smtClean="0"/>
              <a:t>realised the future water balance would be similar to the historical</a:t>
            </a:r>
            <a:endParaRPr lang="en-AU" sz="2000" dirty="0"/>
          </a:p>
          <a:p>
            <a:pPr marL="649288" lvl="3" indent="-285750"/>
            <a:r>
              <a:rPr lang="en-AU" sz="2000" dirty="0"/>
              <a:t>If extreme dry climate was to be </a:t>
            </a:r>
            <a:r>
              <a:rPr lang="en-AU" sz="2000" dirty="0" smtClean="0"/>
              <a:t>realised, hydrological refuges may </a:t>
            </a:r>
            <a:r>
              <a:rPr lang="en-AU" sz="2000" dirty="0"/>
              <a:t>be limited </a:t>
            </a:r>
            <a:r>
              <a:rPr lang="en-AU" sz="2000" dirty="0" smtClean="0"/>
              <a:t>to the </a:t>
            </a:r>
            <a:r>
              <a:rPr lang="en-AU" sz="2000" b="1" dirty="0"/>
              <a:t>alpine </a:t>
            </a:r>
            <a:r>
              <a:rPr lang="en-AU" sz="2000" b="1" dirty="0" smtClean="0"/>
              <a:t>region </a:t>
            </a:r>
            <a:r>
              <a:rPr lang="en-AU" sz="2000" dirty="0"/>
              <a:t>in the southeast and some scattered areas to the north within the </a:t>
            </a:r>
            <a:r>
              <a:rPr lang="en-AU" sz="2000" b="1" dirty="0"/>
              <a:t>northern arid </a:t>
            </a:r>
            <a:r>
              <a:rPr lang="en-AU" sz="2000" dirty="0"/>
              <a:t>and </a:t>
            </a:r>
            <a:r>
              <a:rPr lang="en-AU" sz="2000" b="1" dirty="0"/>
              <a:t>northern </a:t>
            </a:r>
            <a:r>
              <a:rPr lang="en-AU" sz="2000" b="1" dirty="0" smtClean="0"/>
              <a:t>temperate </a:t>
            </a:r>
            <a:r>
              <a:rPr lang="en-AU" sz="2000" dirty="0" smtClean="0"/>
              <a:t>climate zones </a:t>
            </a:r>
          </a:p>
          <a:p>
            <a:pPr marL="649288" lvl="3" indent="-285750"/>
            <a:r>
              <a:rPr lang="en-AU" sz="2000" dirty="0" smtClean="0"/>
              <a:t>If an extreme wet climate were to be realised, hydrological refuges may expand within </a:t>
            </a:r>
            <a:r>
              <a:rPr lang="en-AU" sz="2000" dirty="0"/>
              <a:t>the </a:t>
            </a:r>
            <a:r>
              <a:rPr lang="en-AU" sz="2000" b="1" dirty="0"/>
              <a:t>northern arid and southern </a:t>
            </a:r>
            <a:r>
              <a:rPr lang="en-AU" sz="2000" b="1" dirty="0" smtClean="0"/>
              <a:t>semi-arid </a:t>
            </a:r>
            <a:r>
              <a:rPr lang="en-AU" sz="2000" dirty="0"/>
              <a:t>climate </a:t>
            </a:r>
            <a:r>
              <a:rPr lang="en-AU" sz="2000" dirty="0" smtClean="0"/>
              <a:t>zones</a:t>
            </a:r>
          </a:p>
          <a:p>
            <a:pPr marL="649288" lvl="3" indent="-285750"/>
            <a:endParaRPr lang="en-AU" sz="2000" dirty="0" smtClean="0"/>
          </a:p>
          <a:p>
            <a:pPr marL="823913" lvl="4" indent="-285750"/>
            <a:endParaRPr lang="en-AU" sz="2000" dirty="0"/>
          </a:p>
          <a:p>
            <a:pPr marL="823913" lvl="4" indent="-285750"/>
            <a:endParaRPr lang="en-AU" sz="2000" dirty="0"/>
          </a:p>
          <a:p>
            <a:pPr marL="823913" lvl="4" indent="-285750"/>
            <a:endParaRPr lang="en-AU" sz="2000" dirty="0"/>
          </a:p>
          <a:p>
            <a:pPr marL="649288" lvl="3" indent="-285750"/>
            <a:endParaRPr lang="en-AU" sz="2000" dirty="0"/>
          </a:p>
          <a:p>
            <a:pPr marL="460375" lvl="2" indent="-285750"/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50" dirty="0" smtClean="0"/>
          </a:p>
          <a:p>
            <a:endParaRPr lang="en-A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74" y="1898124"/>
            <a:ext cx="4180835" cy="29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2640" y="4397188"/>
            <a:ext cx="1956548" cy="376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9924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B</a:t>
            </a:r>
            <a:r>
              <a:rPr lang="en-US" sz="2200" dirty="0" smtClean="0"/>
              <a:t>udyko</a:t>
            </a:r>
            <a:r>
              <a:rPr lang="en-US" sz="2200" dirty="0" smtClean="0"/>
              <a:t> framework is useful for </a:t>
            </a:r>
            <a:r>
              <a:rPr lang="en-US" sz="2200" dirty="0" smtClean="0"/>
              <a:t>spatio</a:t>
            </a:r>
            <a:r>
              <a:rPr lang="en-US" sz="2200" dirty="0" smtClean="0"/>
              <a:t>-temporal modelling to identify board changes in water balance across large areas of Eastern </a:t>
            </a:r>
            <a:r>
              <a:rPr lang="en-US" sz="2200" dirty="0" smtClean="0"/>
              <a:t>Australia </a:t>
            </a: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High </a:t>
            </a:r>
            <a:r>
              <a:rPr lang="en-US" sz="2200" dirty="0"/>
              <a:t>resolution </a:t>
            </a:r>
            <a:r>
              <a:rPr lang="en-US" sz="2200" dirty="0" smtClean="0"/>
              <a:t>NARCLiM</a:t>
            </a:r>
            <a:r>
              <a:rPr lang="en-US" sz="2200" dirty="0" smtClean="0"/>
              <a:t> data is useful for such an assessment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Potential </a:t>
            </a:r>
            <a:r>
              <a:rPr lang="en-US" sz="2200" dirty="0" smtClean="0"/>
              <a:t>for finer time step modelling to resolve temporal patterns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Existing modelling could be used to identify case </a:t>
            </a:r>
            <a:r>
              <a:rPr lang="en-US" sz="2200" dirty="0"/>
              <a:t>study locations of significant </a:t>
            </a:r>
            <a:r>
              <a:rPr lang="en-US" sz="2200" dirty="0" smtClean="0"/>
              <a:t>change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Further catchment scale modelling would be required to investigate a broader range of </a:t>
            </a:r>
            <a:r>
              <a:rPr lang="en-US" sz="2200" dirty="0" smtClean="0"/>
              <a:t>potential hydrological </a:t>
            </a:r>
            <a:r>
              <a:rPr lang="en-US" sz="2200" dirty="0" smtClean="0"/>
              <a:t>responses important for aquatic and terrestrial ecosystems (e.g. flow regime </a:t>
            </a:r>
            <a:r>
              <a:rPr lang="en-US" sz="2200" dirty="0" smtClean="0"/>
              <a:t>changes)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8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6650" y="3200956"/>
            <a:ext cx="2350482" cy="63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40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17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Project </a:t>
            </a:r>
            <a:r>
              <a:rPr lang="en-AU" altLang="en-US" smtClean="0"/>
              <a:t>Background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757" y="1500808"/>
            <a:ext cx="4301584" cy="5114175"/>
          </a:xfrm>
        </p:spPr>
        <p:txBody>
          <a:bodyPr>
            <a:normAutofit/>
          </a:bodyPr>
          <a:lstStyle/>
          <a:p>
            <a:r>
              <a:rPr lang="en-AU" sz="2000" smtClean="0"/>
              <a:t>Climate change is an important consideration for the MDB and greater eastern Australia due to its size, environmental and economic values </a:t>
            </a:r>
          </a:p>
          <a:p>
            <a:r>
              <a:rPr lang="en-AU" sz="2000" smtClean="0">
                <a:solidFill>
                  <a:schemeClr val="tx1"/>
                </a:solidFill>
              </a:rPr>
              <a:t>The spatial distribution of water availability is an important aspect for identifying hydrological </a:t>
            </a:r>
            <a:r>
              <a:rPr lang="en-AU" sz="2000" err="1" smtClean="0">
                <a:solidFill>
                  <a:schemeClr val="tx1"/>
                </a:solidFill>
              </a:rPr>
              <a:t>refugia</a:t>
            </a:r>
            <a:endParaRPr lang="en-AU" sz="2000" smtClean="0">
              <a:solidFill>
                <a:schemeClr val="tx1"/>
              </a:solidFill>
            </a:endParaRPr>
          </a:p>
          <a:p>
            <a:r>
              <a:rPr lang="en-AU" sz="2000" smtClean="0">
                <a:solidFill>
                  <a:schemeClr val="tx1"/>
                </a:solidFill>
              </a:rPr>
              <a:t>Study aims:</a:t>
            </a:r>
            <a:endParaRPr lang="en-AU" sz="2000">
              <a:solidFill>
                <a:schemeClr val="tx1"/>
              </a:solidFill>
            </a:endParaRPr>
          </a:p>
          <a:p>
            <a:pPr lvl="1"/>
            <a:r>
              <a:rPr lang="en-AU" sz="1800" smtClean="0"/>
              <a:t>Characterise </a:t>
            </a:r>
            <a:r>
              <a:rPr lang="en-AU" sz="1800"/>
              <a:t>current and future </a:t>
            </a:r>
            <a:r>
              <a:rPr lang="en-AU" sz="1800" smtClean="0"/>
              <a:t>water balance </a:t>
            </a:r>
          </a:p>
          <a:p>
            <a:pPr lvl="1"/>
            <a:r>
              <a:rPr lang="en-AU" sz="1800" smtClean="0"/>
              <a:t>Identify </a:t>
            </a:r>
            <a:r>
              <a:rPr lang="en-AU" sz="1800"/>
              <a:t>locations with climatic and hydrological qualities </a:t>
            </a:r>
            <a:r>
              <a:rPr lang="en-AU" sz="1800" smtClean="0"/>
              <a:t>predicted </a:t>
            </a:r>
            <a:r>
              <a:rPr lang="en-AU" sz="1800"/>
              <a:t>to remain stable under climate </a:t>
            </a:r>
            <a:r>
              <a:rPr lang="en-AU" sz="1800" smtClean="0"/>
              <a:t>change</a:t>
            </a:r>
            <a:endParaRPr lang="en-AU" sz="1800" smtClean="0">
              <a:solidFill>
                <a:schemeClr val="tx1"/>
              </a:solidFill>
            </a:endParaRPr>
          </a:p>
          <a:p>
            <a:endParaRPr lang="en-AU" sz="3200"/>
          </a:p>
        </p:txBody>
      </p:sp>
      <p:pic>
        <p:nvPicPr>
          <p:cNvPr id="8" name="Picture 2" descr="K:\B21836_MDBA_Climate_Refuges\Docs\Figures\DRG_001_ModelExtent_1606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3"/>
          <a:stretch/>
        </p:blipFill>
        <p:spPr bwMode="auto">
          <a:xfrm>
            <a:off x="628651" y="1330033"/>
            <a:ext cx="3944866" cy="47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485900"/>
            <a:ext cx="8159262" cy="4591662"/>
          </a:xfrm>
          <a:noFill/>
          <a:effectLst/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Runoff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460375" lvl="2" indent="-285750"/>
            <a:r>
              <a:rPr lang="en-AU" dirty="0" err="1" smtClean="0"/>
              <a:t>Budyko</a:t>
            </a:r>
            <a:r>
              <a:rPr lang="en-AU" dirty="0" smtClean="0"/>
              <a:t> (1974) model</a:t>
            </a:r>
          </a:p>
          <a:p>
            <a:pPr marL="460375" lvl="2" indent="-285750"/>
            <a:r>
              <a:rPr lang="en-AU" dirty="0" smtClean="0"/>
              <a:t>Simulated historical and future hydrology</a:t>
            </a:r>
          </a:p>
          <a:p>
            <a:pPr marL="460375" lvl="2" indent="-285750"/>
            <a:r>
              <a:rPr lang="en-AU" dirty="0" smtClean="0"/>
              <a:t>Estimate of runoff and soil moisture across the Basin each month</a:t>
            </a:r>
          </a:p>
          <a:p>
            <a:pPr marL="460375" lvl="2" indent="-285750"/>
            <a:r>
              <a:rPr lang="en-AU" dirty="0" smtClean="0"/>
              <a:t>Model is simple but yields estimates similar to more complex hydrological  models at </a:t>
            </a:r>
            <a:r>
              <a:rPr lang="en-AU" dirty="0" smtClean="0"/>
              <a:t>monthly / annual </a:t>
            </a:r>
            <a:r>
              <a:rPr lang="en-AU" dirty="0" smtClean="0"/>
              <a:t>scale</a:t>
            </a:r>
          </a:p>
          <a:p>
            <a:pPr marL="823913" lvl="4" indent="-285750"/>
            <a:r>
              <a:rPr lang="en-AU" sz="2000" dirty="0" smtClean="0"/>
              <a:t>SIMHYD, Sacramento, GR4J   |    GSSHA, LISFLOOD</a:t>
            </a:r>
          </a:p>
          <a:p>
            <a:pPr marL="460375" lvl="2" indent="-285750"/>
            <a:r>
              <a:rPr lang="en-AU" dirty="0" smtClean="0"/>
              <a:t>‘Bucket modelling’ approach </a:t>
            </a:r>
            <a:endParaRPr lang="en-AU" dirty="0"/>
          </a:p>
          <a:p>
            <a:pPr marL="460375" lvl="2" indent="-285750"/>
            <a:r>
              <a:rPr lang="en-AU" dirty="0"/>
              <a:t>Model input/output in a spatial (raster) </a:t>
            </a:r>
            <a:r>
              <a:rPr lang="en-AU" dirty="0" smtClean="0"/>
              <a:t>format</a:t>
            </a:r>
          </a:p>
          <a:p>
            <a:pPr marL="823913" lvl="4" indent="-285750"/>
            <a:r>
              <a:rPr lang="en-AU" sz="2000" dirty="0" smtClean="0">
                <a:sym typeface="Wingdings" panose="05000000000000000000" pitchFamily="2" charset="2"/>
              </a:rPr>
              <a:t>allows </a:t>
            </a:r>
            <a:r>
              <a:rPr lang="en-AU" sz="2000" dirty="0">
                <a:sym typeface="Wingdings" panose="05000000000000000000" pitchFamily="2" charset="2"/>
              </a:rPr>
              <a:t>for easily integration with </a:t>
            </a:r>
            <a:r>
              <a:rPr lang="en-AU" sz="2000" dirty="0" smtClean="0">
                <a:sym typeface="Wingdings" panose="05000000000000000000" pitchFamily="2" charset="2"/>
              </a:rPr>
              <a:t>other datasets</a:t>
            </a:r>
            <a:endParaRPr lang="en-AU" sz="2000" dirty="0" smtClean="0"/>
          </a:p>
          <a:p>
            <a:pPr marL="366713" lvl="3" indent="-285750"/>
            <a:r>
              <a:rPr lang="en-AU" sz="2000" dirty="0" smtClean="0"/>
              <a:t>Data requirements </a:t>
            </a:r>
            <a:r>
              <a:rPr lang="mr-IN" sz="2000" dirty="0" smtClean="0"/>
              <a:t>–</a:t>
            </a:r>
            <a:r>
              <a:rPr lang="en-AU" sz="2000" dirty="0" smtClean="0"/>
              <a:t> precipitation, soil storage capacity, PET (based on temperature)</a:t>
            </a:r>
            <a:endParaRPr lang="en-AU" sz="2000" dirty="0"/>
          </a:p>
          <a:p>
            <a:pPr marL="460375" lvl="2" indent="-285750"/>
            <a:endParaRPr lang="en-A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smtClean="0"/>
              <a:t>Methodology </a:t>
            </a:r>
            <a:r>
              <a:rPr lang="mr-IN" smtClean="0"/>
              <a:t>–</a:t>
            </a:r>
            <a:r>
              <a:rPr lang="en-AU" smtClean="0"/>
              <a:t> Runoff Model</a:t>
            </a:r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9" y="1485900"/>
            <a:ext cx="2750437" cy="9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8001000" cy="4825448"/>
          </a:xfrm>
          <a:noFill/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 smtClean="0">
              <a:solidFill>
                <a:srgbClr val="0070C0"/>
              </a:solidFill>
            </a:endParaRPr>
          </a:p>
          <a:p>
            <a:pPr marL="460375" lvl="2" indent="-285750"/>
            <a:r>
              <a:rPr lang="en-AU" dirty="0" smtClean="0"/>
              <a:t>AWAP</a:t>
            </a:r>
            <a:endParaRPr lang="en-AU" dirty="0" smtClean="0"/>
          </a:p>
          <a:p>
            <a:pPr marL="823913" lvl="4" indent="-285750"/>
            <a:r>
              <a:rPr lang="en-AU" sz="2000" dirty="0"/>
              <a:t>historical (</a:t>
            </a:r>
            <a:r>
              <a:rPr lang="en-AU" sz="2000" dirty="0" smtClean="0"/>
              <a:t>1970–2010) used as a baseline</a:t>
            </a:r>
          </a:p>
          <a:p>
            <a:pPr marL="823913" lvl="4" indent="-285750"/>
            <a:r>
              <a:rPr lang="en-AU" sz="2000" dirty="0" smtClean="0"/>
              <a:t>rainfall and temperature data</a:t>
            </a:r>
          </a:p>
          <a:p>
            <a:pPr marL="823913" lvl="4" indent="-285750"/>
            <a:r>
              <a:rPr lang="en-AU" sz="2000" dirty="0" smtClean="0"/>
              <a:t>spatially </a:t>
            </a:r>
            <a:r>
              <a:rPr lang="en-AU" sz="2000" dirty="0"/>
              <a:t>interpolated </a:t>
            </a:r>
            <a:r>
              <a:rPr lang="en-AU" sz="2000" dirty="0" smtClean="0"/>
              <a:t>at monthly intervals</a:t>
            </a:r>
          </a:p>
          <a:p>
            <a:pPr marL="823913" lvl="4" indent="-285750"/>
            <a:r>
              <a:rPr lang="en-AU" sz="2000" dirty="0" smtClean="0"/>
              <a:t>5 km</a:t>
            </a:r>
            <a:r>
              <a:rPr lang="en-AU" sz="2000" dirty="0" smtClean="0"/>
              <a:t> </a:t>
            </a:r>
            <a:r>
              <a:rPr lang="en-AU" sz="2000" dirty="0" smtClean="0"/>
              <a:t>by </a:t>
            </a:r>
            <a:r>
              <a:rPr lang="en-AU" sz="2000" dirty="0" smtClean="0"/>
              <a:t>5 km </a:t>
            </a:r>
            <a:r>
              <a:rPr lang="en-AU" sz="2000" dirty="0" smtClean="0"/>
              <a:t>resolution</a:t>
            </a:r>
          </a:p>
          <a:p>
            <a:pPr marL="460375" lvl="2" indent="-285750"/>
            <a:r>
              <a:rPr lang="en-AU" dirty="0" err="1" smtClean="0"/>
              <a:t>NARCLiM</a:t>
            </a:r>
            <a:endParaRPr lang="en-AU" dirty="0" smtClean="0"/>
          </a:p>
          <a:p>
            <a:pPr marL="823913" lvl="4" indent="-285750"/>
            <a:r>
              <a:rPr lang="en-AU" sz="2000" dirty="0" smtClean="0"/>
              <a:t>12 near future (2030) climate change </a:t>
            </a:r>
            <a:r>
              <a:rPr lang="en-AU" sz="2000" dirty="0"/>
              <a:t>scenarios (ensemble) run using a single, representative emissions scenario: the IPCC high emissions scenario </a:t>
            </a:r>
            <a:r>
              <a:rPr lang="en-AU" sz="2000" dirty="0" smtClean="0"/>
              <a:t>A2</a:t>
            </a:r>
          </a:p>
          <a:p>
            <a:pPr marL="823913" lvl="4" indent="-285750"/>
            <a:r>
              <a:rPr lang="en-AU" sz="2000" dirty="0"/>
              <a:t>rainfall and temperature </a:t>
            </a:r>
            <a:r>
              <a:rPr lang="en-AU" sz="2000" dirty="0" smtClean="0"/>
              <a:t>data</a:t>
            </a:r>
          </a:p>
          <a:p>
            <a:pPr marL="823913" lvl="4" indent="-285750"/>
            <a:r>
              <a:rPr lang="en-AU" sz="2000" dirty="0" smtClean="0"/>
              <a:t>downscaled from GCM’s at </a:t>
            </a:r>
            <a:r>
              <a:rPr lang="en-AU" sz="2000" dirty="0"/>
              <a:t>monthly </a:t>
            </a:r>
            <a:r>
              <a:rPr lang="en-AU" sz="2000" dirty="0" smtClean="0"/>
              <a:t>intervals</a:t>
            </a:r>
          </a:p>
          <a:p>
            <a:pPr marL="823913" lvl="4" indent="-285750"/>
            <a:r>
              <a:rPr lang="en-AU" sz="2000" dirty="0" smtClean="0"/>
              <a:t>10 km </a:t>
            </a:r>
            <a:r>
              <a:rPr lang="en-AU" sz="2000" dirty="0"/>
              <a:t>by </a:t>
            </a:r>
            <a:r>
              <a:rPr lang="en-AU" sz="2000" dirty="0" smtClean="0"/>
              <a:t>10 km </a:t>
            </a:r>
            <a:r>
              <a:rPr lang="en-AU" sz="2000" dirty="0" smtClean="0"/>
              <a:t>resolution</a:t>
            </a:r>
            <a:endParaRPr lang="en-AU" sz="2000" i="1" dirty="0"/>
          </a:p>
          <a:p>
            <a:pPr marL="823913" lvl="4" indent="-285750"/>
            <a:endParaRPr lang="en-AU" sz="1800" dirty="0"/>
          </a:p>
          <a:p>
            <a:pPr marL="823913" lvl="4" indent="-285750"/>
            <a:endParaRPr lang="en-AU" sz="1800" dirty="0"/>
          </a:p>
          <a:p>
            <a:pPr marL="649288" lvl="3" indent="-285750"/>
            <a:endParaRPr lang="en-AU" sz="1800" dirty="0"/>
          </a:p>
          <a:p>
            <a:pPr marL="460375" lvl="2" indent="-285750"/>
            <a:endParaRPr lang="en-A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smtClean="0"/>
              <a:t>Methodology - Data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9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454001"/>
            <a:ext cx="8159262" cy="4766044"/>
          </a:xfrm>
          <a:noFill/>
        </p:spPr>
        <p:txBody>
          <a:bodyPr/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Methodology - Data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7831"/>
            <a:ext cx="5842800" cy="28799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17" y="4037084"/>
            <a:ext cx="4323934" cy="282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6169" y="2381859"/>
            <a:ext cx="2143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AU" dirty="0"/>
              <a:t>Climate forcing data </a:t>
            </a:r>
            <a:r>
              <a:rPr lang="en-AU" dirty="0" smtClean="0"/>
              <a:t>(rainfall)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1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Methodology – Data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" y="1107831"/>
            <a:ext cx="5432400" cy="2879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5818" y="3004256"/>
            <a:ext cx="186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AU" dirty="0"/>
              <a:t>Climate forcing data (PET)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50" y="4042800"/>
            <a:ext cx="4315174" cy="28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454001"/>
            <a:ext cx="8343900" cy="4766044"/>
          </a:xfrm>
          <a:noFill/>
        </p:spPr>
        <p:txBody>
          <a:bodyPr/>
          <a:lstStyle/>
          <a:p>
            <a:pPr marL="174625" lvl="2" indent="0" hangingPunct="0">
              <a:buNone/>
            </a:pPr>
            <a:r>
              <a:rPr lang="en-AU" dirty="0"/>
              <a:t>A</a:t>
            </a:r>
            <a:r>
              <a:rPr lang="en-AU" dirty="0" smtClean="0"/>
              <a:t>verage </a:t>
            </a:r>
            <a:r>
              <a:rPr lang="en-AU" dirty="0"/>
              <a:t>annual </a:t>
            </a:r>
            <a:r>
              <a:rPr lang="en-AU" dirty="0" smtClean="0"/>
              <a:t>runoff estimated for </a:t>
            </a:r>
            <a:r>
              <a:rPr lang="en-AU" dirty="0" smtClean="0"/>
              <a:t>historical climate</a:t>
            </a:r>
            <a:endParaRPr lang="en-AU" dirty="0" smtClean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 </a:t>
            </a:r>
            <a:r>
              <a:rPr lang="mr-IN" dirty="0" smtClean="0"/>
              <a:t>–</a:t>
            </a:r>
            <a:r>
              <a:rPr lang="en-AU" dirty="0" smtClean="0"/>
              <a:t> Current Water Balance</a:t>
            </a:r>
            <a:endParaRPr lang="en-AU" dirty="0"/>
          </a:p>
        </p:txBody>
      </p:sp>
      <p:pic>
        <p:nvPicPr>
          <p:cNvPr id="7" name="annual_runoff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1558" y="1829345"/>
            <a:ext cx="6011026" cy="45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454001"/>
            <a:ext cx="8159262" cy="4766044"/>
          </a:xfrm>
          <a:noFill/>
        </p:spPr>
        <p:txBody>
          <a:bodyPr/>
          <a:lstStyle/>
          <a:p>
            <a:pPr marL="0" lvl="0" indent="0" hangingPunct="0">
              <a:buNone/>
            </a:pPr>
            <a:r>
              <a:rPr lang="en-AU" sz="2000" dirty="0" smtClean="0"/>
              <a:t>Comparison of Average Annual Runoff for 2030 across models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 </a:t>
            </a:r>
            <a:r>
              <a:rPr lang="mr-IN" dirty="0" smtClean="0"/>
              <a:t>–</a:t>
            </a:r>
            <a:r>
              <a:rPr lang="en-AU" dirty="0" smtClean="0"/>
              <a:t> Future Water Balance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016" r="5000" b="20833"/>
          <a:stretch/>
        </p:blipFill>
        <p:spPr>
          <a:xfrm>
            <a:off x="342900" y="1910363"/>
            <a:ext cx="5399950" cy="30187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31" y="3248475"/>
            <a:ext cx="4554860" cy="29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5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62373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 </a:t>
            </a:r>
            <a:r>
              <a:rPr lang="mr-IN" dirty="0" smtClean="0"/>
              <a:t>–</a:t>
            </a:r>
            <a:r>
              <a:rPr lang="en-AU" dirty="0" smtClean="0"/>
              <a:t> Hydrologic Index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7692" r="10547" b="6424"/>
          <a:stretch/>
        </p:blipFill>
        <p:spPr>
          <a:xfrm>
            <a:off x="4581136" y="2305050"/>
            <a:ext cx="4415418" cy="3429000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252331"/>
            <a:ext cx="4324350" cy="5049078"/>
          </a:xfrm>
          <a:noFill/>
          <a:effectLst/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Z-scores</a:t>
            </a:r>
          </a:p>
          <a:p>
            <a:pPr>
              <a:buClr>
                <a:schemeClr val="tx1"/>
              </a:buClr>
            </a:pPr>
            <a:r>
              <a:rPr lang="en-AU" sz="2000" dirty="0" smtClean="0"/>
              <a:t>Average </a:t>
            </a:r>
            <a:r>
              <a:rPr lang="en-AU" sz="2000" dirty="0"/>
              <a:t>annual runoff converted to a grid of z-scores for each future scenario of the ensemble </a:t>
            </a:r>
          </a:p>
          <a:p>
            <a:pPr>
              <a:buClr>
                <a:schemeClr val="tx1"/>
              </a:buClr>
            </a:pPr>
            <a:r>
              <a:rPr lang="en-AU" sz="2000" dirty="0"/>
              <a:t>three hydrologic index rasters calculated: </a:t>
            </a:r>
          </a:p>
          <a:p>
            <a:pPr lvl="1">
              <a:buClr>
                <a:schemeClr val="tx1"/>
              </a:buClr>
            </a:pPr>
            <a:r>
              <a:rPr lang="en-AU" sz="1600" dirty="0"/>
              <a:t>extreme dry (10%ile z-score) </a:t>
            </a:r>
          </a:p>
          <a:p>
            <a:pPr lvl="1">
              <a:buClr>
                <a:schemeClr val="tx1"/>
              </a:buClr>
            </a:pPr>
            <a:r>
              <a:rPr lang="en-AU" sz="1600" dirty="0"/>
              <a:t>median (50%ile z-score) </a:t>
            </a:r>
          </a:p>
          <a:p>
            <a:pPr lvl="1">
              <a:buClr>
                <a:schemeClr val="tx1"/>
              </a:buClr>
            </a:pPr>
            <a:r>
              <a:rPr lang="en-AU" sz="1600" dirty="0"/>
              <a:t>extreme wet (90%ile z-score)</a:t>
            </a:r>
          </a:p>
          <a:p>
            <a:pPr>
              <a:buClr>
                <a:schemeClr val="tx1"/>
              </a:buClr>
            </a:pPr>
            <a:r>
              <a:rPr lang="en-AU" sz="2000" b="0" dirty="0" smtClean="0">
                <a:solidFill>
                  <a:schemeClr val="tx1"/>
                </a:solidFill>
              </a:rPr>
              <a:t>Areas with a positive (negative) index shown in blue (red)</a:t>
            </a:r>
          </a:p>
          <a:p>
            <a:pPr>
              <a:buClr>
                <a:schemeClr val="tx1"/>
              </a:buClr>
            </a:pPr>
            <a:r>
              <a:rPr lang="en-AU" sz="2000" b="0" dirty="0" smtClean="0">
                <a:solidFill>
                  <a:schemeClr val="tx1"/>
                </a:solidFill>
              </a:rPr>
              <a:t>The </a:t>
            </a:r>
            <a:r>
              <a:rPr lang="en-AU" sz="2000" b="0" dirty="0">
                <a:solidFill>
                  <a:schemeClr val="tx1"/>
                </a:solidFill>
              </a:rPr>
              <a:t>magnitude of the index </a:t>
            </a:r>
            <a:r>
              <a:rPr lang="en-AU" sz="2000" b="0" dirty="0" smtClean="0">
                <a:solidFill>
                  <a:schemeClr val="tx1"/>
                </a:solidFill>
              </a:rPr>
              <a:t>is the </a:t>
            </a:r>
            <a:r>
              <a:rPr lang="en-AU" sz="2000" b="0" dirty="0">
                <a:solidFill>
                  <a:schemeClr val="tx1"/>
                </a:solidFill>
              </a:rPr>
              <a:t>number of standard deviations above (or below) </a:t>
            </a:r>
            <a:r>
              <a:rPr lang="en-AU" sz="2000" b="0" dirty="0" smtClean="0">
                <a:solidFill>
                  <a:schemeClr val="tx1"/>
                </a:solidFill>
              </a:rPr>
              <a:t>the </a:t>
            </a:r>
            <a:r>
              <a:rPr lang="en-AU" sz="2000" b="0" dirty="0" smtClean="0">
                <a:solidFill>
                  <a:schemeClr val="tx1"/>
                </a:solidFill>
              </a:rPr>
              <a:t>mean</a:t>
            </a:r>
            <a:endParaRPr lang="en-AU" sz="2000" dirty="0"/>
          </a:p>
          <a:p>
            <a:pPr marL="823913" lvl="4" indent="-285750"/>
            <a:endParaRPr lang="en-AU" sz="2000" dirty="0"/>
          </a:p>
          <a:p>
            <a:pPr marL="823913" lvl="4" indent="-285750"/>
            <a:endParaRPr lang="en-AU" sz="2000" dirty="0"/>
          </a:p>
          <a:p>
            <a:pPr marL="649288" lvl="3" indent="-285750"/>
            <a:endParaRPr lang="en-AU" sz="2000" dirty="0"/>
          </a:p>
          <a:p>
            <a:pPr marL="460375" lvl="2" indent="-285750"/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50" dirty="0" smtClean="0"/>
          </a:p>
          <a:p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04787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Baseline Climate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579</Words>
  <Application>Microsoft Macintosh PowerPoint</Application>
  <PresentationFormat>On-screen Show (4:3)</PresentationFormat>
  <Paragraphs>89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  <vt:lpstr>Project Background</vt:lpstr>
      <vt:lpstr>Methodology – Runoff Model</vt:lpstr>
      <vt:lpstr>Methodology - Data</vt:lpstr>
      <vt:lpstr>Methodology - Data</vt:lpstr>
      <vt:lpstr>Methodology – Data</vt:lpstr>
      <vt:lpstr>Results – Current Water Balance</vt:lpstr>
      <vt:lpstr>Results – Future Water Balance</vt:lpstr>
      <vt:lpstr>Results – Hydrologic Index</vt:lpstr>
      <vt:lpstr>Results – Hydrologic Index</vt:lpstr>
      <vt:lpstr>Results – Hydrologic Index</vt:lpstr>
      <vt:lpstr>Summary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Luke Kidd</cp:lastModifiedBy>
  <cp:revision>28</cp:revision>
  <dcterms:created xsi:type="dcterms:W3CDTF">2016-07-18T05:53:10Z</dcterms:created>
  <dcterms:modified xsi:type="dcterms:W3CDTF">2017-08-13T05:27:00Z</dcterms:modified>
</cp:coreProperties>
</file>