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9"/>
  </p:notesMasterIdLst>
  <p:sldIdLst>
    <p:sldId id="268" r:id="rId5"/>
    <p:sldId id="258" r:id="rId6"/>
    <p:sldId id="260" r:id="rId7"/>
    <p:sldId id="261" r:id="rId8"/>
    <p:sldId id="269" r:id="rId9"/>
    <p:sldId id="263" r:id="rId10"/>
    <p:sldId id="264" r:id="rId11"/>
    <p:sldId id="270" r:id="rId12"/>
    <p:sldId id="271" r:id="rId13"/>
    <p:sldId id="265" r:id="rId14"/>
    <p:sldId id="266" r:id="rId15"/>
    <p:sldId id="273" r:id="rId16"/>
    <p:sldId id="277" r:id="rId17"/>
    <p:sldId id="276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BD"/>
    <a:srgbClr val="D4A46B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57" autoAdjust="0"/>
    <p:restoredTop sz="99274" autoAdjust="0"/>
  </p:normalViewPr>
  <p:slideViewPr>
    <p:cSldViewPr snapToGrid="0" showGuides="1">
      <p:cViewPr varScale="1">
        <p:scale>
          <a:sx n="116" d="100"/>
          <a:sy n="116" d="100"/>
        </p:scale>
        <p:origin x="1027" y="77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172D-6D12-4B1C-8AAD-A94FEF2028C6}" type="datetimeFigureOut">
              <a:rPr lang="en-AU" smtClean="0"/>
              <a:t>15/10/2018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2D13-4CDA-4FD9-88AB-926B975F10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0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15/10/2018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ontiersin.org/people/u/180110" TargetMode="External"/><Relationship Id="rId13" Type="http://schemas.openxmlformats.org/officeDocument/2006/relationships/hyperlink" Target="http://www.frontiersin.org/people/u/434627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rontiersin.org/people/u/227053" TargetMode="External"/><Relationship Id="rId12" Type="http://schemas.openxmlformats.org/officeDocument/2006/relationships/hyperlink" Target="http://www.frontiersin.org/people/u/464252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frontiersin.org/people/u/2391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ontiersin.org/people/u/464588" TargetMode="External"/><Relationship Id="rId11" Type="http://schemas.openxmlformats.org/officeDocument/2006/relationships/hyperlink" Target="http://www.frontiersin.org/people/u/227469" TargetMode="External"/><Relationship Id="rId5" Type="http://schemas.openxmlformats.org/officeDocument/2006/relationships/hyperlink" Target="https://doi.org/10.3389/fenvs.2018.00045" TargetMode="External"/><Relationship Id="rId15" Type="http://schemas.openxmlformats.org/officeDocument/2006/relationships/hyperlink" Target="http://www.frontiersin.org/people/u/502416" TargetMode="External"/><Relationship Id="rId10" Type="http://schemas.openxmlformats.org/officeDocument/2006/relationships/hyperlink" Target="http://www.frontiersin.org/people/u/228678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://www.frontiersin.org/people/u/264903" TargetMode="External"/><Relationship Id="rId14" Type="http://schemas.openxmlformats.org/officeDocument/2006/relationships/hyperlink" Target="http://www.frontiersin.org/people/u/5023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" y="1123001"/>
            <a:ext cx="7437119" cy="33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972992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0421" y="1211580"/>
            <a:ext cx="7040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Brisbane </a:t>
            </a:r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Declaration and Global Action Agenda </a:t>
            </a: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b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2007-2018</a:t>
            </a:r>
            <a:endParaRPr lang="en-A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3" y="411480"/>
            <a:ext cx="1679848" cy="4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836" y="3817620"/>
            <a:ext cx="27302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A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 Arthington</a:t>
            </a:r>
            <a:endParaRPr lang="en-A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Australian Rivers Institute</a:t>
            </a:r>
            <a:endParaRPr lang="en-A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5648"/>
            <a:ext cx="1480079" cy="37817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181100"/>
            <a:ext cx="67513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Global Action Agenda</a:t>
            </a:r>
          </a:p>
          <a:p>
            <a:pPr algn="ctr"/>
            <a:r>
              <a:rPr lang="en-AU" dirty="0"/>
              <a:t> 	</a:t>
            </a: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call for concerted action to achieve beneficial outcomes from environmental flows and wise freshwater management for people, biodiversity and ecosystems 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35 actions are recommended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and Governance	13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				12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					10 action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items </a:t>
            </a:r>
          </a:p>
          <a:p>
            <a:endParaRPr lang="en-A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" y="1043940"/>
            <a:ext cx="838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Local knowledge and customary water management practices can strengthen environmental flow planning, implementation, and sustainable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800" b="1" dirty="0">
              <a:solidFill>
                <a:srgbClr val="191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800" b="1" dirty="0">
              <a:solidFill>
                <a:srgbClr val="191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algn="ctr"/>
            <a:endParaRPr lang="en-AU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59145"/>
              </p:ext>
            </p:extLst>
          </p:nvPr>
        </p:nvGraphicFramePr>
        <p:xfrm>
          <a:off x="345161" y="1721837"/>
          <a:ext cx="8367876" cy="329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251">
                <a:tc>
                  <a:txBody>
                    <a:bodyPr/>
                    <a:lstStyle/>
                    <a:p>
                      <a:pPr algn="ctr" fontAlgn="t"/>
                      <a:r>
                        <a:rPr lang="en-CA" b="1" dirty="0" smtClean="0"/>
                        <a:t>Leadership and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Management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Research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implement</a:t>
                      </a:r>
                      <a:r>
                        <a:rPr lang="en-CA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arrangements for full and equal participation, and respect for the rights, responsibilities and systems of governance, of all cultures and stakeholders in e-flow planning, assessment, implementation, monitoring and adaptive management</a:t>
                      </a:r>
                      <a:endParaRPr lang="en-A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Empower and ensure the full and equal participation, and respect for the rights, responsibilities and systems of governance, of all cultures and stakeholders in e-flow </a:t>
                      </a:r>
                      <a:r>
                        <a:rPr lang="en-A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planning, assessment, implementation, monitoring, and adaptive management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Co-develop best-practice models to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full and equal participation, and respect for the responsibilities, rights and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systems of governance of all cultures and </a:t>
                      </a:r>
                      <a:r>
                        <a:rPr lang="en-A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stakeholders in e-flow planning, assessment, implementation, monitoring,</a:t>
                      </a:r>
                    </a:p>
                    <a:p>
                      <a:r>
                        <a:rPr lang="en-A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adaptive management</a:t>
                      </a:r>
                      <a:endParaRPr lang="en-A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3239" y="1135380"/>
            <a:ext cx="86357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A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 the </a:t>
            </a:r>
            <a:r>
              <a:rPr lang="en-A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</a:p>
          <a:p>
            <a:pPr marL="0" lvl="1" algn="ctr"/>
            <a:endParaRPr lang="en-A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96241" y="1676400"/>
            <a:ext cx="8208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cap="all" dirty="0" smtClean="0"/>
          </a:p>
          <a:p>
            <a:r>
              <a:rPr lang="en-US" sz="1600" b="1" cap="all" dirty="0" smtClean="0"/>
              <a:t>POLICY </a:t>
            </a:r>
            <a:r>
              <a:rPr lang="en-US" sz="1600" b="1" cap="all" dirty="0"/>
              <a:t>AND PRACTICE REVIEWS ARTICLE</a:t>
            </a:r>
          </a:p>
          <a:p>
            <a:r>
              <a:rPr lang="en-US" sz="1600" i="1" dirty="0" smtClean="0"/>
              <a:t>Frontiers in Environmental Science</a:t>
            </a:r>
            <a:r>
              <a:rPr lang="en-US" sz="1600" dirty="0" smtClean="0"/>
              <a:t>, </a:t>
            </a:r>
            <a:r>
              <a:rPr lang="en-US" sz="1600" dirty="0"/>
              <a:t>02 July 2018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://doi.org/10.3389/fenvs.2018.00045</a:t>
            </a:r>
            <a:endParaRPr lang="en-US" sz="1600" dirty="0"/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Brisbane Declaration and Global Action Agenda on Environmental </a:t>
            </a:r>
            <a:r>
              <a:rPr lang="en-US" b="1" dirty="0" smtClean="0"/>
              <a:t>Flows (2018).</a:t>
            </a:r>
          </a:p>
          <a:p>
            <a:endParaRPr lang="en-AU" sz="1400" b="1" dirty="0" smtClean="0">
              <a:hlinkClick r:id="rId6"/>
            </a:endParaRPr>
          </a:p>
          <a:p>
            <a:r>
              <a:rPr lang="en-AU" sz="1400" b="1" dirty="0" smtClean="0">
                <a:hlinkClick r:id="rId6"/>
              </a:rPr>
              <a:t>Angela </a:t>
            </a:r>
            <a:r>
              <a:rPr lang="en-AU" sz="1400" b="1" dirty="0">
                <a:hlinkClick r:id="rId6"/>
              </a:rPr>
              <a:t>H. Arthington</a:t>
            </a:r>
            <a:r>
              <a:rPr lang="en-AU" sz="1400" baseline="30000" dirty="0"/>
              <a:t>1*</a:t>
            </a:r>
            <a:r>
              <a:rPr lang="en-AU" sz="1400" b="1" dirty="0"/>
              <a:t>, </a:t>
            </a:r>
            <a:r>
              <a:rPr lang="en-AU" sz="1400" b="1" dirty="0" err="1">
                <a:hlinkClick r:id="rId7"/>
              </a:rPr>
              <a:t>Anik</a:t>
            </a:r>
            <a:r>
              <a:rPr lang="en-AU" sz="1400" b="1" dirty="0">
                <a:hlinkClick r:id="rId7"/>
              </a:rPr>
              <a:t> Bhaduri</a:t>
            </a:r>
            <a:r>
              <a:rPr lang="en-AU" sz="1400" baseline="30000" dirty="0"/>
              <a:t>2</a:t>
            </a:r>
            <a:r>
              <a:rPr lang="en-AU" sz="1400" b="1" dirty="0"/>
              <a:t>, </a:t>
            </a:r>
            <a:r>
              <a:rPr lang="en-AU" sz="1400" b="1" dirty="0">
                <a:hlinkClick r:id="rId8"/>
              </a:rPr>
              <a:t>Stuart E. Bunn</a:t>
            </a:r>
            <a:r>
              <a:rPr lang="en-AU" sz="1400" baseline="30000" dirty="0"/>
              <a:t>1</a:t>
            </a:r>
            <a:r>
              <a:rPr lang="en-AU" sz="1400" b="1" dirty="0"/>
              <a:t>, </a:t>
            </a:r>
            <a:r>
              <a:rPr lang="en-AU" sz="1400" b="1" dirty="0">
                <a:hlinkClick r:id="rId9"/>
              </a:rPr>
              <a:t>Sue E. Jackson</a:t>
            </a:r>
            <a:r>
              <a:rPr lang="en-AU" sz="1400" baseline="30000" dirty="0"/>
              <a:t>1</a:t>
            </a:r>
            <a:r>
              <a:rPr lang="en-AU" sz="1400" b="1" dirty="0"/>
              <a:t>, </a:t>
            </a:r>
            <a:r>
              <a:rPr lang="en-AU" sz="1400" b="1" dirty="0">
                <a:hlinkClick r:id="rId10"/>
              </a:rPr>
              <a:t>Rebecca E. Tharme</a:t>
            </a:r>
            <a:r>
              <a:rPr lang="en-AU" sz="1400" baseline="30000" dirty="0"/>
              <a:t>1,2,3</a:t>
            </a:r>
            <a:r>
              <a:rPr lang="en-AU" sz="1400" b="1" dirty="0"/>
              <a:t>, </a:t>
            </a:r>
            <a:r>
              <a:rPr lang="en-AU" sz="1400" b="1" dirty="0">
                <a:hlinkClick r:id="rId11"/>
              </a:rPr>
              <a:t>Dave Tickner</a:t>
            </a:r>
            <a:r>
              <a:rPr lang="en-AU" sz="1400" baseline="30000" dirty="0"/>
              <a:t>4</a:t>
            </a:r>
            <a:r>
              <a:rPr lang="en-AU" sz="1400" b="1" dirty="0"/>
              <a:t>, Bill Young</a:t>
            </a:r>
            <a:r>
              <a:rPr lang="en-AU" sz="1400" baseline="30000" dirty="0"/>
              <a:t>5</a:t>
            </a:r>
            <a:r>
              <a:rPr lang="en-AU" sz="1400" b="1" dirty="0"/>
              <a:t>, Mike Acreman</a:t>
            </a:r>
            <a:r>
              <a:rPr lang="en-AU" sz="1400" baseline="30000" dirty="0"/>
              <a:t>6</a:t>
            </a:r>
            <a:r>
              <a:rPr lang="en-AU" sz="1400" b="1" dirty="0"/>
              <a:t>, Natalie Baker</a:t>
            </a:r>
            <a:r>
              <a:rPr lang="en-AU" sz="1400" baseline="30000" dirty="0"/>
              <a:t>7</a:t>
            </a:r>
            <a:r>
              <a:rPr lang="en-AU" sz="1400" b="1" dirty="0"/>
              <a:t>, </a:t>
            </a:r>
            <a:r>
              <a:rPr lang="en-AU" sz="1400" b="1" dirty="0">
                <a:hlinkClick r:id="rId12"/>
              </a:rPr>
              <a:t>Samantha Capon</a:t>
            </a:r>
            <a:r>
              <a:rPr lang="en-AU" sz="1400" baseline="30000" dirty="0"/>
              <a:t>1</a:t>
            </a:r>
            <a:r>
              <a:rPr lang="en-AU" sz="1400" b="1" dirty="0"/>
              <a:t>, </a:t>
            </a:r>
            <a:r>
              <a:rPr lang="en-AU" sz="1400" b="1" dirty="0">
                <a:hlinkClick r:id="rId13"/>
              </a:rPr>
              <a:t>Avril C. Horne</a:t>
            </a:r>
            <a:r>
              <a:rPr lang="en-AU" sz="1400" baseline="30000" dirty="0"/>
              <a:t>8</a:t>
            </a:r>
            <a:r>
              <a:rPr lang="en-AU" sz="1400" b="1" dirty="0"/>
              <a:t>, Eloise Kendy</a:t>
            </a:r>
            <a:r>
              <a:rPr lang="en-AU" sz="1400" baseline="30000" dirty="0"/>
              <a:t>9</a:t>
            </a:r>
            <a:r>
              <a:rPr lang="en-AU" sz="1400" b="1" dirty="0"/>
              <a:t>, </a:t>
            </a:r>
            <a:r>
              <a:rPr lang="en-AU" sz="1400" b="1" dirty="0">
                <a:hlinkClick r:id="rId14"/>
              </a:rPr>
              <a:t>Michael E. McClain</a:t>
            </a:r>
            <a:r>
              <a:rPr lang="en-AU" sz="1400" baseline="30000" dirty="0"/>
              <a:t>10,11</a:t>
            </a:r>
            <a:r>
              <a:rPr lang="en-AU" sz="1400" b="1" dirty="0"/>
              <a:t>, N. </a:t>
            </a:r>
            <a:r>
              <a:rPr lang="en-AU" sz="1400" b="1" dirty="0" err="1"/>
              <a:t>LeRoy</a:t>
            </a:r>
            <a:r>
              <a:rPr lang="en-AU" sz="1400" b="1" dirty="0"/>
              <a:t> Poff</a:t>
            </a:r>
            <a:r>
              <a:rPr lang="en-AU" sz="1400" baseline="30000" dirty="0"/>
              <a:t>12,13</a:t>
            </a:r>
            <a:r>
              <a:rPr lang="en-AU" sz="1400" b="1" dirty="0"/>
              <a:t>, </a:t>
            </a:r>
            <a:r>
              <a:rPr lang="en-AU" sz="1400" b="1" dirty="0">
                <a:hlinkClick r:id="rId15"/>
              </a:rPr>
              <a:t>Brian D. Richter</a:t>
            </a:r>
            <a:r>
              <a:rPr lang="en-AU" sz="1400" baseline="30000" dirty="0"/>
              <a:t>14</a:t>
            </a:r>
            <a:r>
              <a:rPr lang="en-AU" sz="1400" b="1" dirty="0"/>
              <a:t> and </a:t>
            </a:r>
            <a:r>
              <a:rPr lang="en-AU" sz="1400" b="1" dirty="0">
                <a:hlinkClick r:id="rId16"/>
              </a:rPr>
              <a:t>Selina Ward</a:t>
            </a:r>
            <a:r>
              <a:rPr lang="en-AU" sz="1400" baseline="30000" dirty="0"/>
              <a:t>15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610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5648"/>
            <a:ext cx="1480079" cy="37817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" y="1051009"/>
            <a:ext cx="75688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exposure of the Declaration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</a:p>
          <a:p>
            <a:pPr algn="ctr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2297 views since 2 July 2018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A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3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53" y="1775460"/>
            <a:ext cx="3849468" cy="2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5648"/>
            <a:ext cx="1711521" cy="43731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181100"/>
            <a:ext cx="675132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E-flows Declaration </a:t>
            </a:r>
            <a:r>
              <a:rPr lang="en-AU" dirty="0"/>
              <a:t> 	</a:t>
            </a:r>
          </a:p>
          <a:p>
            <a:endParaRPr lang="en-A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35280" y="18124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Global policy forums &amp; processes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Regional &amp; national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policies &amp;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Basin &amp; river-scale programs &amp;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 &amp; training programs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56" y="1724978"/>
            <a:ext cx="993673" cy="8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6" y="2708854"/>
            <a:ext cx="2109326" cy="5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62" y="3503512"/>
            <a:ext cx="1126939" cy="11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4" y="1596438"/>
            <a:ext cx="1629683" cy="9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56" y="3284221"/>
            <a:ext cx="1570997" cy="117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" y="1197025"/>
            <a:ext cx="8450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000" b="1" dirty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AU" altLang="en-US" sz="2000" b="1" baseline="30000" dirty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altLang="en-US" sz="2000" b="1" dirty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International </a:t>
            </a:r>
            <a:r>
              <a:rPr lang="en-AU" altLang="en-US" sz="2000" b="1" dirty="0" err="1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AU" altLang="en-US" sz="2000" b="1" i="1" dirty="0" err="1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en-AU" altLang="en-US" sz="2000" b="1" dirty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Environmental Flows </a:t>
            </a:r>
            <a:r>
              <a:rPr lang="en-AU" altLang="en-US" sz="2000" b="1" dirty="0" smtClean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Conference, Brisbane</a:t>
            </a:r>
            <a:r>
              <a:rPr lang="en-AU" altLang="en-US" sz="2000" b="1" dirty="0">
                <a:solidFill>
                  <a:srgbClr val="126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September 2007</a:t>
            </a:r>
            <a:endParaRPr lang="en-GB" sz="2000" b="1" dirty="0">
              <a:solidFill>
                <a:srgbClr val="1268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" y="2095500"/>
            <a:ext cx="824821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750 delegates from over 50 countries produced:</a:t>
            </a:r>
          </a:p>
          <a:p>
            <a:endParaRPr lang="en-AU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ko-KR" sz="1600" b="1" dirty="0" smtClean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The Brisbane </a:t>
            </a:r>
            <a:r>
              <a:rPr lang="en-GB" altLang="ko-KR" sz="16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Declaration 2007 </a:t>
            </a:r>
            <a:r>
              <a:rPr lang="en-GB" altLang="ko-KR" sz="1600" dirty="0">
                <a:solidFill>
                  <a:srgbClr val="0070C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http://riversymposium.com/about/brisbane-declaration/</a:t>
            </a:r>
            <a:endParaRPr lang="en-GB" altLang="ko-KR" sz="1600" dirty="0" smtClean="0">
              <a:solidFill>
                <a:srgbClr val="0070C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endParaRPr lang="en-AU" altLang="ko-KR" sz="1600" dirty="0">
              <a:solidFill>
                <a:srgbClr val="FF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 new definition of e-flows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7 e-flow p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rinciples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-point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Global Action Agenda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protect rivers globally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by maintaining 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restoring environmental flows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3" y="411480"/>
            <a:ext cx="1679848" cy="4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" y="904369"/>
            <a:ext cx="83421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/>
            <a:r>
              <a:rPr lang="en-GB" altLang="ko-KR" sz="2400" b="1" dirty="0">
                <a:solidFill>
                  <a:srgbClr val="0070C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The Brisbane Declaration </a:t>
            </a:r>
            <a:r>
              <a:rPr lang="en-GB" altLang="ko-KR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2007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Freshwater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estuarine ecosystems have evolved with, and depend upon, naturally variable flows of high-quality fresh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0" lvl="8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Flow alteration imperils freshwater and estuarine ecosystems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8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2" name="Picture 7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0" y="2566895"/>
            <a:ext cx="1795322" cy="184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My Documents\CONFERENCES\ANCOLD\POSSIBLE SLIDES\BLANCH\Murray Mouth 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71" y="2582135"/>
            <a:ext cx="1880109" cy="17975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137" y="2435483"/>
            <a:ext cx="2209683" cy="1271581"/>
          </a:xfrm>
          <a:prstGeom prst="rect">
            <a:avLst/>
          </a:prstGeom>
          <a:noFill/>
        </p:spPr>
      </p:pic>
      <p:pic>
        <p:nvPicPr>
          <p:cNvPr id="17" name="Picture 4" descr="abstrac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7" y="2566392"/>
            <a:ext cx="1860564" cy="1047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8278" y="3845560"/>
            <a:ext cx="2676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altLang="en-US" sz="1200" dirty="0">
                <a:cs typeface="Arial" charset="0"/>
              </a:rPr>
              <a:t>Flaming Gorge Dam 1963</a:t>
            </a:r>
          </a:p>
          <a:p>
            <a:pPr algn="r"/>
            <a:r>
              <a:rPr lang="en-AU" altLang="en-US" sz="1200" dirty="0">
                <a:cs typeface="Arial" charset="0"/>
              </a:rPr>
              <a:t>Lytle &amp; </a:t>
            </a:r>
            <a:r>
              <a:rPr lang="en-AU" altLang="en-US" sz="1200" dirty="0" err="1">
                <a:cs typeface="Arial" charset="0"/>
              </a:rPr>
              <a:t>Poff</a:t>
            </a:r>
            <a:r>
              <a:rPr lang="en-AU" altLang="en-US" sz="1200" dirty="0">
                <a:cs typeface="Arial" charset="0"/>
              </a:rPr>
              <a:t> (2004</a:t>
            </a:r>
            <a:r>
              <a:rPr lang="en-AU" altLang="en-US" sz="1200" dirty="0" smtClean="0">
                <a:cs typeface="Arial" charset="0"/>
              </a:rPr>
              <a:t>). </a:t>
            </a:r>
            <a:r>
              <a:rPr lang="en-AU" altLang="en-US" sz="1200" i="1" dirty="0" smtClean="0">
                <a:cs typeface="Arial" charset="0"/>
              </a:rPr>
              <a:t>Trends in Ecol. </a:t>
            </a:r>
            <a:r>
              <a:rPr lang="en-AU" altLang="en-US" sz="1200" i="1" dirty="0" err="1" smtClean="0">
                <a:cs typeface="Arial" charset="0"/>
              </a:rPr>
              <a:t>Evol</a:t>
            </a:r>
            <a:r>
              <a:rPr lang="en-AU" altLang="en-US" sz="1200" dirty="0" smtClean="0">
                <a:cs typeface="Arial" charset="0"/>
              </a:rPr>
              <a:t>. </a:t>
            </a:r>
            <a:endParaRPr lang="en-AU" altLang="en-US" sz="1200" dirty="0">
              <a:cs typeface="Arial" charset="0"/>
            </a:endParaRPr>
          </a:p>
          <a:p>
            <a:endParaRPr lang="en-AU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736536" y="3604260"/>
            <a:ext cx="279704" cy="220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http://www.westsidecreeks.com/img/aboutproject_concretechannel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5" y="3740356"/>
            <a:ext cx="1914743" cy="9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3" y="411480"/>
            <a:ext cx="1679848" cy="4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160" y="1169575"/>
            <a:ext cx="8296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Agenda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  <a:p>
            <a:pPr algn="ctr"/>
            <a:endParaRPr lang="en-A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stimate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implement e-flows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water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					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e-flows into land and water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network of free-flowing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rivers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frameworks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Actively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 all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	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capacity and learn by doing</a:t>
            </a:r>
          </a:p>
          <a:p>
            <a:pPr algn="ctr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3" y="411480"/>
            <a:ext cx="1679848" cy="4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3" y="411480"/>
            <a:ext cx="1679848" cy="4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898" y="1005840"/>
            <a:ext cx="865788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Immense progress with environmental flows yet – major challenges remain: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enewed dam building threatens 33% of global freshwater fishes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48% of river volume is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already regulated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90% will be regulated if all dams are built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Human water demands are increasing fast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threats are emerging from climate change – </a:t>
            </a:r>
          </a:p>
          <a:p>
            <a:pPr lvl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drought, floods, fire, species shifting range,</a:t>
            </a:r>
          </a:p>
          <a:p>
            <a:pPr lvl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new invasive species, and diseases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Huge demand for river restoration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of environmental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flows is now</a:t>
            </a:r>
          </a:p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ore urgent than ever 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0" y="2219515"/>
            <a:ext cx="3688080" cy="20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8020" y="1897380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Winemiller</a:t>
            </a:r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2016. </a:t>
            </a:r>
            <a:r>
              <a:rPr lang="en-A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A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940" y="1150620"/>
            <a:ext cx="763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Brisbane Declaration and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on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 six-month consultation process with colleagues and symposium delegates before, during and after the 2017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en-AU" i="1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produced:</a:t>
            </a:r>
          </a:p>
          <a:p>
            <a:pPr algn="ctr"/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 revised definition of environmental flows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 renewed declaration – 6 statements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5 actionable recommendations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n international open-access publication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1211580"/>
            <a:ext cx="8305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Renewed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environmental flows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“Environmental flows describe the quantity, timing, and quality of freshwater </a:t>
            </a:r>
            <a:r>
              <a:rPr lang="en-AU" u="sng" dirty="0">
                <a:latin typeface="Arial" panose="020B0604020202020204" pitchFamily="34" charset="0"/>
                <a:cs typeface="Arial" panose="020B0604020202020204" pitchFamily="34" charset="0"/>
              </a:rPr>
              <a:t>flows and levels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necessary to sustain aquatic ecosystems which, in turn, support human cultures, economies, sustainable livelihoods, and well-being” 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ecosystems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dependent on freshwater</a:t>
            </a:r>
          </a:p>
          <a:p>
            <a:pPr algn="ctr"/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springs, streams, rivers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riparian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floodplain and other wetlands, ponds, lakes, coastal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waterbodies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lagoons and estuaries, and groundwater-dependent ecosystems </a:t>
            </a:r>
          </a:p>
          <a:p>
            <a:endParaRPr lang="en-A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" y="1150620"/>
            <a:ext cx="838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Declaration Statements</a:t>
            </a:r>
          </a:p>
          <a:p>
            <a:pPr algn="ctr"/>
            <a:r>
              <a:rPr lang="en-AU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E-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flows are essential to protect and restore biodiversity,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aquatic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ecosystems, and the ecosystem services they provide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to people of for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E-flows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are critical to protect and safeguard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world’s cultural and natural heritage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E-flows have been compromised and today many aquatic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systems around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world are at risk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0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5" descr="logo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2" y="385648"/>
            <a:ext cx="1405457" cy="3591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" y="1150620"/>
            <a:ext cx="838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Declaration Statements</a:t>
            </a:r>
          </a:p>
          <a:p>
            <a:pPr algn="ctr"/>
            <a:r>
              <a:rPr lang="en-AU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Implementation of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e-flows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requires a complementary suite of policy, legislative, regulatory, financial, scientific and cultural measures to ensure effective delivery and beneficial outcomes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Local knowledge and customary water management practices can strengthen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e-flow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planning, implementation, and sustainable outcomes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Climate change increases the risk of aquatic ecosystem degradation and intensifies the urgency for action to implement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e-flows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0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52CCA-0236-41D1-A051-FA01E572CD6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7489666-f3d7-4a42-a3d7-08599440cd77"/>
    <ds:schemaRef ds:uri="cbf4a21a-cf3b-4b9d-aa0b-70faefbebe3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680</Words>
  <Application>Microsoft Office PowerPoint</Application>
  <PresentationFormat>On-screen Show (16:9)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굴림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Windows User</cp:lastModifiedBy>
  <cp:revision>71</cp:revision>
  <dcterms:created xsi:type="dcterms:W3CDTF">2016-07-18T05:53:10Z</dcterms:created>
  <dcterms:modified xsi:type="dcterms:W3CDTF">2018-10-15T03:42:57Z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