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20" r:id="rId6"/>
    <p:sldId id="324" r:id="rId7"/>
    <p:sldId id="318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115" d="100"/>
          <a:sy n="115" d="100"/>
        </p:scale>
        <p:origin x="173" y="86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751F-DC62-4810-ABE5-4E8EBF6A4460}" type="datetimeFigureOut">
              <a:rPr lang="en-AU" smtClean="0"/>
              <a:t>15/10/2018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5A83-B96D-4A6C-9463-E59EBF647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73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Pilbara – NW</a:t>
            </a:r>
          </a:p>
          <a:p>
            <a:r>
              <a:rPr lang="en-AU" dirty="0"/>
              <a:t>Looks very wet, but all the rivers are dry. Flows </a:t>
            </a:r>
          </a:p>
        </p:txBody>
      </p:sp>
    </p:spTree>
    <p:extLst>
      <p:ext uri="{BB962C8B-B14F-4D97-AF65-F5344CB8AC3E}">
        <p14:creationId xmlns:p14="http://schemas.microsoft.com/office/powerpoint/2010/main" val="375664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is driving this current focus on irrigated agriculture in the North/Pilbara?</a:t>
            </a:r>
          </a:p>
          <a:p>
            <a:endParaRPr lang="en-AU" dirty="0"/>
          </a:p>
          <a:p>
            <a:r>
              <a:rPr lang="en-AU" dirty="0"/>
              <a:t>Forecast supply periods of iron ore is 50 </a:t>
            </a:r>
            <a:r>
              <a:rPr lang="en-AU" dirty="0" err="1"/>
              <a:t>yrs</a:t>
            </a:r>
            <a:r>
              <a:rPr lang="en-AU" dirty="0"/>
              <a:t>, natural gas is 80 </a:t>
            </a:r>
            <a:r>
              <a:rPr lang="en-AU" dirty="0" err="1"/>
              <a:t>yrs</a:t>
            </a:r>
            <a:r>
              <a:rPr lang="en-AU" dirty="0"/>
              <a:t> (Green et al 2014)</a:t>
            </a:r>
          </a:p>
          <a:p>
            <a:r>
              <a:rPr lang="en-AU" dirty="0"/>
              <a:t>‘Monoculture economy’ -  irrigation needed to increase the diversity of the economy in the Pilbara</a:t>
            </a:r>
          </a:p>
          <a:p>
            <a:r>
              <a:rPr lang="en-AU" dirty="0"/>
              <a:t>WA </a:t>
            </a:r>
            <a:r>
              <a:rPr lang="en-AU" dirty="0" err="1"/>
              <a:t>Gov</a:t>
            </a:r>
            <a:r>
              <a:rPr lang="en-AU" dirty="0"/>
              <a:t> strategy is to triple GVAP by 2050. </a:t>
            </a:r>
          </a:p>
          <a:p>
            <a:endParaRPr lang="en-AU" dirty="0"/>
          </a:p>
          <a:p>
            <a:r>
              <a:rPr lang="en-AU" dirty="0"/>
              <a:t>Big rainfall deficit, even in the wettest months. Shows that a crop’s entire water requirement needs to be provided by irrigation.</a:t>
            </a:r>
          </a:p>
          <a:p>
            <a:r>
              <a:rPr lang="en-AU" dirty="0"/>
              <a:t>River flows last for a few weeks. </a:t>
            </a:r>
          </a:p>
        </p:txBody>
      </p:sp>
    </p:spTree>
    <p:extLst>
      <p:ext uri="{BB962C8B-B14F-4D97-AF65-F5344CB8AC3E}">
        <p14:creationId xmlns:p14="http://schemas.microsoft.com/office/powerpoint/2010/main" val="3015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is driving this current focus on irrigated agriculture in the North/Pilbara?</a:t>
            </a:r>
          </a:p>
          <a:p>
            <a:endParaRPr lang="en-AU" dirty="0"/>
          </a:p>
          <a:p>
            <a:r>
              <a:rPr lang="en-AU" dirty="0"/>
              <a:t>Forecast supply periods of iron ore is 50 </a:t>
            </a:r>
            <a:r>
              <a:rPr lang="en-AU" dirty="0" err="1"/>
              <a:t>yrs</a:t>
            </a:r>
            <a:r>
              <a:rPr lang="en-AU" dirty="0"/>
              <a:t>, natural gas is 80 </a:t>
            </a:r>
            <a:r>
              <a:rPr lang="en-AU" dirty="0" err="1"/>
              <a:t>yrs</a:t>
            </a:r>
            <a:r>
              <a:rPr lang="en-AU" dirty="0"/>
              <a:t> (Green et al 2014)</a:t>
            </a:r>
          </a:p>
          <a:p>
            <a:r>
              <a:rPr lang="en-AU" dirty="0"/>
              <a:t>‘Monoculture economy’ -  irrigation needed to increase the diversity of the economy in the Pilbara</a:t>
            </a:r>
          </a:p>
          <a:p>
            <a:r>
              <a:rPr lang="en-AU" dirty="0"/>
              <a:t>WA </a:t>
            </a:r>
            <a:r>
              <a:rPr lang="en-AU" dirty="0" err="1"/>
              <a:t>Gov</a:t>
            </a:r>
            <a:r>
              <a:rPr lang="en-AU" dirty="0"/>
              <a:t> strategy is to triple GVAP by 2050. </a:t>
            </a:r>
          </a:p>
          <a:p>
            <a:endParaRPr lang="en-AU" dirty="0"/>
          </a:p>
          <a:p>
            <a:r>
              <a:rPr lang="en-AU" dirty="0"/>
              <a:t>Big rainfall deficit, even in the wettest months. Shows that a crop’s entire water requirement needs to be provided by irrigation.</a:t>
            </a:r>
          </a:p>
          <a:p>
            <a:r>
              <a:rPr lang="en-AU" dirty="0"/>
              <a:t>River flows last for a few weeks. </a:t>
            </a:r>
          </a:p>
        </p:txBody>
      </p:sp>
    </p:spTree>
    <p:extLst>
      <p:ext uri="{BB962C8B-B14F-4D97-AF65-F5344CB8AC3E}">
        <p14:creationId xmlns:p14="http://schemas.microsoft.com/office/powerpoint/2010/main" val="141307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cobs cover logo">
            <a:extLst>
              <a:ext uri="{FF2B5EF4-FFF2-40B4-BE49-F238E27FC236}">
                <a16:creationId xmlns:a16="http://schemas.microsoft.com/office/drawing/2014/main" id="{630AA997-73B5-48CB-BDC8-0F049E7D1A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066" y="432238"/>
            <a:ext cx="1621971" cy="25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3" y="1014315"/>
            <a:ext cx="8564690" cy="1061194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Transforming agriculture in the Pilbara through river and groundwater-fed irrigation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93A0AE7-4444-4B4B-84EA-98CCEB6966AB}"/>
              </a:ext>
            </a:extLst>
          </p:cNvPr>
          <p:cNvSpPr txBox="1">
            <a:spLocks/>
          </p:cNvSpPr>
          <p:nvPr/>
        </p:nvSpPr>
        <p:spPr>
          <a:xfrm>
            <a:off x="1082334" y="4437781"/>
            <a:ext cx="317264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Kate Dowsley (Jacobs), Chris </a:t>
            </a:r>
            <a:r>
              <a:rPr lang="en-AU" dirty="0" err="1"/>
              <a:t>Schelfhout</a:t>
            </a:r>
            <a:r>
              <a:rPr lang="en-AU" dirty="0"/>
              <a:t> (DPIRD)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09CDB-256D-4E6B-AC99-2793F191EEFE}"/>
              </a:ext>
            </a:extLst>
          </p:cNvPr>
          <p:cNvPicPr/>
          <p:nvPr/>
        </p:nvPicPr>
        <p:blipFill rotWithShape="1">
          <a:blip r:embed="rId5"/>
          <a:srcRect t="27787" r="1485" b="15289"/>
          <a:stretch/>
        </p:blipFill>
        <p:spPr>
          <a:xfrm>
            <a:off x="1172818" y="2017686"/>
            <a:ext cx="6947452" cy="24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-142969"/>
            <a:ext cx="4858065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Irrigation scheme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4EEF9-C909-4427-9C02-F129D0F50BFF}"/>
              </a:ext>
            </a:extLst>
          </p:cNvPr>
          <p:cNvGrpSpPr/>
          <p:nvPr/>
        </p:nvGrpSpPr>
        <p:grpSpPr>
          <a:xfrm>
            <a:off x="3328301" y="1066849"/>
            <a:ext cx="5666844" cy="2640780"/>
            <a:chOff x="1696728" y="3256340"/>
            <a:chExt cx="7555792" cy="35210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E4B5EA-AF23-400F-9041-C30BC7B0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6728" y="3256340"/>
              <a:ext cx="7445385" cy="34902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1E78F-A778-4335-82F2-BDA139A49CA5}"/>
                </a:ext>
              </a:extLst>
            </p:cNvPr>
            <p:cNvSpPr txBox="1"/>
            <p:nvPr/>
          </p:nvSpPr>
          <p:spPr>
            <a:xfrm>
              <a:off x="6012160" y="6469603"/>
              <a:ext cx="32403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i="1" dirty="0">
                  <a:solidFill>
                    <a:schemeClr val="bg1"/>
                  </a:solidFill>
                </a:rPr>
                <a:t>PDC Pilbara Regional Investment Blueprint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E24812-1016-42DF-8C2B-F09C2D07F31A}"/>
              </a:ext>
            </a:extLst>
          </p:cNvPr>
          <p:cNvGrpSpPr/>
          <p:nvPr/>
        </p:nvGrpSpPr>
        <p:grpSpPr>
          <a:xfrm>
            <a:off x="249898" y="1066850"/>
            <a:ext cx="5369024" cy="3666652"/>
            <a:chOff x="-1234770" y="1032252"/>
            <a:chExt cx="6722706" cy="450472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BBB380-9921-45F0-B939-EB9C6EDA5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4770" y="1032252"/>
              <a:ext cx="6667500" cy="44481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87BA48-2EFA-4C62-AF70-5B6DD7525F3A}"/>
                </a:ext>
              </a:extLst>
            </p:cNvPr>
            <p:cNvSpPr txBox="1"/>
            <p:nvPr/>
          </p:nvSpPr>
          <p:spPr>
            <a:xfrm>
              <a:off x="3563889" y="5229200"/>
              <a:ext cx="192404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i="1" dirty="0">
                  <a:solidFill>
                    <a:schemeClr val="bg1"/>
                  </a:solidFill>
                </a:rPr>
                <a:t>ABC Rural 2018-10-10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57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453" y="-32935"/>
            <a:ext cx="7051300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De Grey station irrigation scheme</a:t>
            </a: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B123DFE8-393D-4DB6-BBB6-79141E6E380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16765" y="934278"/>
            <a:ext cx="6040046" cy="4215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A449A-ADED-45D7-86F3-31EB82E84196}"/>
              </a:ext>
            </a:extLst>
          </p:cNvPr>
          <p:cNvSpPr txBox="1"/>
          <p:nvPr/>
        </p:nvSpPr>
        <p:spPr>
          <a:xfrm>
            <a:off x="6208644" y="3354839"/>
            <a:ext cx="901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140 GL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C9CA0E-9572-42AE-B306-8124A40911B4}"/>
              </a:ext>
            </a:extLst>
          </p:cNvPr>
          <p:cNvCxnSpPr/>
          <p:nvPr/>
        </p:nvCxnSpPr>
        <p:spPr>
          <a:xfrm flipH="1">
            <a:off x="5738191" y="3551583"/>
            <a:ext cx="463826" cy="35118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173B93-4800-43A2-ADB3-ADEB80933016}"/>
              </a:ext>
            </a:extLst>
          </p:cNvPr>
          <p:cNvSpPr txBox="1"/>
          <p:nvPr/>
        </p:nvSpPr>
        <p:spPr>
          <a:xfrm>
            <a:off x="3110888" y="3559938"/>
            <a:ext cx="901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28 GL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E8F484-19AB-40E5-858A-5D71AC354D8D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561462" y="2571750"/>
            <a:ext cx="228660" cy="988188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C6BBE7-8AA9-4F9B-935D-679106FEEB79}"/>
              </a:ext>
            </a:extLst>
          </p:cNvPr>
          <p:cNvSpPr txBox="1"/>
          <p:nvPr/>
        </p:nvSpPr>
        <p:spPr>
          <a:xfrm>
            <a:off x="5758070" y="1671996"/>
            <a:ext cx="901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30 GL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0EB9E7-BDDC-4673-87AC-04CB52B7807B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572000" y="1856662"/>
            <a:ext cx="1186070" cy="80096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0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887" y="-32935"/>
            <a:ext cx="5162866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Water supply reliability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0E30E07-4753-4E5B-A6EF-7DBD2A8D20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96" y="979316"/>
            <a:ext cx="6599804" cy="4061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41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887" y="-32935"/>
            <a:ext cx="5162866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Cost benefit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6F8267-6C51-49CC-A932-BD76B278B0D3}"/>
              </a:ext>
            </a:extLst>
          </p:cNvPr>
          <p:cNvSpPr/>
          <p:nvPr/>
        </p:nvSpPr>
        <p:spPr>
          <a:xfrm>
            <a:off x="430962" y="1120084"/>
            <a:ext cx="84631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Cropping scenarios: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Mixed fodder / Sweet potatoes / Feed grain (lupins)</a:t>
            </a:r>
          </a:p>
          <a:p>
            <a:endParaRPr lang="en-AU" sz="2000" dirty="0"/>
          </a:p>
          <a:p>
            <a:r>
              <a:rPr lang="en-AU" sz="2000" dirty="0"/>
              <a:t>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Sweet potatoes are always economic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Mixed fodder is marginal – could be economic if power costs reduced</a:t>
            </a:r>
          </a:p>
          <a:p>
            <a:endParaRPr lang="en-AU" sz="2000" dirty="0"/>
          </a:p>
          <a:p>
            <a:r>
              <a:rPr lang="en-AU" sz="2000" dirty="0"/>
              <a:t>Cost of water: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/>
              <a:t>Levelised</a:t>
            </a:r>
            <a:r>
              <a:rPr lang="en-AU" sz="2000" dirty="0"/>
              <a:t> cost – off farm: $120/ML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/>
              <a:t>Levelised</a:t>
            </a:r>
            <a:r>
              <a:rPr lang="en-AU" sz="2000" dirty="0"/>
              <a:t> cost – on farm: $185/ML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i.e. very low</a:t>
            </a:r>
          </a:p>
        </p:txBody>
      </p:sp>
    </p:spTree>
    <p:extLst>
      <p:ext uri="{BB962C8B-B14F-4D97-AF65-F5344CB8AC3E}">
        <p14:creationId xmlns:p14="http://schemas.microsoft.com/office/powerpoint/2010/main" val="306826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3147" y="-32935"/>
            <a:ext cx="3572605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6F8267-6C51-49CC-A932-BD76B278B0D3}"/>
              </a:ext>
            </a:extLst>
          </p:cNvPr>
          <p:cNvSpPr/>
          <p:nvPr/>
        </p:nvSpPr>
        <p:spPr>
          <a:xfrm>
            <a:off x="430962" y="1120084"/>
            <a:ext cx="84631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Groundwater can support large irrigation enterprises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Significantly cheaper than surface water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Surface water flows are important for replenishing groundwater = sustainability of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Weir is likely to be important for long-term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Economic for certain crop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/>
              <a:t>Opportunity is to find the most economic agricultural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5901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E0D-AFED-47CA-B7A3-C5845D09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475A6-ADE3-47C1-A27D-13FA6DDB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3EB3-A016-43BE-9496-DA616262C4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5E5B5-F638-4A32-ABF3-C46991F443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956" y="0"/>
            <a:ext cx="7971183" cy="51434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E7AC9AC-98F3-4ABD-A6AE-02D128DD777C}"/>
              </a:ext>
            </a:extLst>
          </p:cNvPr>
          <p:cNvSpPr/>
          <p:nvPr/>
        </p:nvSpPr>
        <p:spPr>
          <a:xfrm rot="1247649">
            <a:off x="4187686" y="1563756"/>
            <a:ext cx="1219200" cy="477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59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765" y="373876"/>
            <a:ext cx="7373354" cy="696218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Drivers for irrigated agriculture in the Pilbara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B65824-A145-4C38-9E96-CFF193AFC69C}"/>
              </a:ext>
            </a:extLst>
          </p:cNvPr>
          <p:cNvSpPr/>
          <p:nvPr/>
        </p:nvSpPr>
        <p:spPr>
          <a:xfrm>
            <a:off x="249898" y="1351997"/>
            <a:ext cx="8679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Economic: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‘monoculture economy’ (mining = 60% employment)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need for diversification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Political – ‘growing the north’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Climate – extreme </a:t>
            </a:r>
          </a:p>
        </p:txBody>
      </p:sp>
    </p:spTree>
    <p:extLst>
      <p:ext uri="{BB962C8B-B14F-4D97-AF65-F5344CB8AC3E}">
        <p14:creationId xmlns:p14="http://schemas.microsoft.com/office/powerpoint/2010/main" val="369193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FF5F-6035-4E1C-80DD-6839D050A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11" y="735750"/>
            <a:ext cx="6172200" cy="3672000"/>
          </a:xfrm>
        </p:spPr>
        <p:txBody>
          <a:bodyPr/>
          <a:lstStyle/>
          <a:p>
            <a:r>
              <a:rPr lang="en-AU" dirty="0"/>
              <a:t>Extreme climate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87E5-1847-4506-9E22-2BD003C5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D4AC-6C75-4872-9245-3F01FF4945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6BAD4-303D-41DB-B155-3C7A8C5A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9" y="47730"/>
            <a:ext cx="7568363" cy="50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FF5F-6035-4E1C-80DD-6839D050A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11" y="735750"/>
            <a:ext cx="6172200" cy="3672000"/>
          </a:xfrm>
        </p:spPr>
        <p:txBody>
          <a:bodyPr/>
          <a:lstStyle/>
          <a:p>
            <a:r>
              <a:rPr lang="en-AU" dirty="0"/>
              <a:t>Extreme climate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87E5-1847-4506-9E22-2BD003C5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D4AC-6C75-4872-9245-3F01FF4945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6BAD4-303D-41DB-B155-3C7A8C5A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9" y="51272"/>
            <a:ext cx="7568363" cy="5048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CB234-3272-4C22-A9CC-02786A58BA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21" y="2445854"/>
            <a:ext cx="5355707" cy="252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3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6892" y="311196"/>
            <a:ext cx="5812232" cy="696218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Why groundwater?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B65824-A145-4C38-9E96-CFF193AFC69C}"/>
              </a:ext>
            </a:extLst>
          </p:cNvPr>
          <p:cNvSpPr/>
          <p:nvPr/>
        </p:nvSpPr>
        <p:spPr>
          <a:xfrm>
            <a:off x="636104" y="1260060"/>
            <a:ext cx="79844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/>
              <a:t>Four key drivers for using groundwater instead of surface water: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AU" sz="2800" dirty="0"/>
              <a:t>Seasonal imbalance in water availability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AU" sz="2800" dirty="0"/>
              <a:t>Significant evaporation losses from dams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AU" sz="2800" dirty="0"/>
              <a:t>Scalability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AU" sz="2800" dirty="0"/>
              <a:t>Cost of transporting water</a:t>
            </a:r>
          </a:p>
        </p:txBody>
      </p:sp>
    </p:spTree>
    <p:extLst>
      <p:ext uri="{BB962C8B-B14F-4D97-AF65-F5344CB8AC3E}">
        <p14:creationId xmlns:p14="http://schemas.microsoft.com/office/powerpoint/2010/main" val="92657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052" y="211933"/>
            <a:ext cx="3242050" cy="696218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Objectives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376FB-73A8-4A69-985B-B637C64D64A0}"/>
              </a:ext>
            </a:extLst>
          </p:cNvPr>
          <p:cNvPicPr/>
          <p:nvPr/>
        </p:nvPicPr>
        <p:blipFill rotWithShape="1">
          <a:blip r:embed="rId4"/>
          <a:srcRect t="2268" r="1485"/>
          <a:stretch/>
        </p:blipFill>
        <p:spPr>
          <a:xfrm>
            <a:off x="3611218" y="1742662"/>
            <a:ext cx="5476462" cy="3314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D11B0-C98C-4FDD-89C4-5D0C2633B061}"/>
              </a:ext>
            </a:extLst>
          </p:cNvPr>
          <p:cNvSpPr/>
          <p:nvPr/>
        </p:nvSpPr>
        <p:spPr>
          <a:xfrm>
            <a:off x="318052" y="1204168"/>
            <a:ext cx="849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To identify a sustainable water source to support development of irrigation agriculture in the Pilbara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4DDD3-7C8F-46C1-9EA7-27CEE9D33CEB}"/>
              </a:ext>
            </a:extLst>
          </p:cNvPr>
          <p:cNvSpPr/>
          <p:nvPr/>
        </p:nvSpPr>
        <p:spPr>
          <a:xfrm>
            <a:off x="318052" y="2229061"/>
            <a:ext cx="312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Focussing on the use of groundwater augmented by Managed Aquifer Recharge (using a weir)</a:t>
            </a:r>
          </a:p>
        </p:txBody>
      </p:sp>
    </p:spTree>
    <p:extLst>
      <p:ext uri="{BB962C8B-B14F-4D97-AF65-F5344CB8AC3E}">
        <p14:creationId xmlns:p14="http://schemas.microsoft.com/office/powerpoint/2010/main" val="19542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061" y="-225838"/>
            <a:ext cx="4858065" cy="1040571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chemeClr val="accent5">
                    <a:lumMod val="75000"/>
                  </a:schemeClr>
                </a:solidFill>
              </a:rPr>
              <a:t>Concept for water supply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D11B0-C98C-4FDD-89C4-5D0C2633B061}"/>
              </a:ext>
            </a:extLst>
          </p:cNvPr>
          <p:cNvSpPr/>
          <p:nvPr/>
        </p:nvSpPr>
        <p:spPr>
          <a:xfrm>
            <a:off x="4426226" y="1022649"/>
            <a:ext cx="4467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AU" sz="2400" dirty="0"/>
              <a:t>Flood flows infiltrate into aquifer</a:t>
            </a:r>
          </a:p>
          <a:p>
            <a:endParaRPr lang="en-AU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AU" sz="2400" dirty="0"/>
              <a:t>Infiltration of flood flows enhanced by lowering the </a:t>
            </a:r>
            <a:r>
              <a:rPr lang="en-AU" sz="2400" dirty="0" err="1"/>
              <a:t>watertable</a:t>
            </a:r>
            <a:endParaRPr lang="en-AU" sz="2400" dirty="0"/>
          </a:p>
          <a:p>
            <a:pPr marL="342900" indent="-342900">
              <a:buAutoNum type="arabicPeriod" startAt="2"/>
            </a:pPr>
            <a:endParaRPr lang="en-AU" sz="2400" dirty="0"/>
          </a:p>
          <a:p>
            <a:pPr marL="342900" indent="-342900">
              <a:buAutoNum type="arabicPeriod" startAt="2"/>
            </a:pPr>
            <a:r>
              <a:rPr lang="en-AU" sz="2400" dirty="0"/>
              <a:t>Infiltration further enhanced by delaying flood using a weir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9B9E9452-8D8B-4B39-86D7-D2C0D74DA8D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2" y="0"/>
            <a:ext cx="426970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A0EFF0-2272-4E6F-9A10-9BD37CE92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-142969"/>
            <a:ext cx="4858065" cy="10405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5">
                    <a:lumMod val="75000"/>
                  </a:schemeClr>
                </a:solidFill>
              </a:rPr>
              <a:t>Irrigation scheme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4EEF9-C909-4427-9C02-F129D0F50BFF}"/>
              </a:ext>
            </a:extLst>
          </p:cNvPr>
          <p:cNvGrpSpPr/>
          <p:nvPr/>
        </p:nvGrpSpPr>
        <p:grpSpPr>
          <a:xfrm>
            <a:off x="3328301" y="1066849"/>
            <a:ext cx="5666844" cy="2640780"/>
            <a:chOff x="1696728" y="3256340"/>
            <a:chExt cx="7555792" cy="35210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E4B5EA-AF23-400F-9041-C30BC7B0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6728" y="3256340"/>
              <a:ext cx="7445385" cy="34902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1E78F-A778-4335-82F2-BDA139A49CA5}"/>
                </a:ext>
              </a:extLst>
            </p:cNvPr>
            <p:cNvSpPr txBox="1"/>
            <p:nvPr/>
          </p:nvSpPr>
          <p:spPr>
            <a:xfrm>
              <a:off x="6012160" y="6469603"/>
              <a:ext cx="32403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i="1" dirty="0">
                  <a:solidFill>
                    <a:schemeClr val="bg1"/>
                  </a:solidFill>
                </a:rPr>
                <a:t>PDC Pilbara Regional Investment Blueprint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04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2CCA-0236-41D1-A051-FA01E572CD68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cbf4a21a-cf3b-4b9d-aa0b-70faefbebe3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7489666-f3d7-4a42-a3d7-08599440cd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619</Words>
  <Application>Microsoft Office PowerPoint</Application>
  <PresentationFormat>On-screen Show (16:9)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Transforming agriculture in the Pilbara through river and groundwater-fed irrigation</vt:lpstr>
      <vt:lpstr>PowerPoint Presentation</vt:lpstr>
      <vt:lpstr>Drivers for irrigated agriculture in the Pilbara</vt:lpstr>
      <vt:lpstr>PowerPoint Presentation</vt:lpstr>
      <vt:lpstr>PowerPoint Presentation</vt:lpstr>
      <vt:lpstr>Why groundwater?</vt:lpstr>
      <vt:lpstr>Objectives</vt:lpstr>
      <vt:lpstr>Concept for water supply</vt:lpstr>
      <vt:lpstr>Irrigation scheme</vt:lpstr>
      <vt:lpstr>Irrigation scheme</vt:lpstr>
      <vt:lpstr>De Grey station irrigation scheme</vt:lpstr>
      <vt:lpstr>Water supply reliability</vt:lpstr>
      <vt:lpstr>Cost benefit analysis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Dowsley, Kate</cp:lastModifiedBy>
  <cp:revision>24</cp:revision>
  <dcterms:created xsi:type="dcterms:W3CDTF">2016-07-18T05:53:10Z</dcterms:created>
  <dcterms:modified xsi:type="dcterms:W3CDTF">2018-10-15T13:02:09Z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