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58" r:id="rId8"/>
    <p:sldId id="260" r:id="rId9"/>
    <p:sldId id="261" r:id="rId10"/>
    <p:sldId id="263" r:id="rId11"/>
    <p:sldId id="264" r:id="rId12"/>
    <p:sldId id="265" r:id="rId13"/>
    <p:sldId id="266" r:id="rId1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992" autoAdjust="0"/>
    <p:restoredTop sz="99275" autoAdjust="0"/>
  </p:normalViewPr>
  <p:slideViewPr>
    <p:cSldViewPr snapToGrid="0" showGuides="1">
      <p:cViewPr>
        <p:scale>
          <a:sx n="80" d="100"/>
          <a:sy n="80" d="100"/>
        </p:scale>
        <p:origin x="-684" y="-378"/>
      </p:cViewPr>
      <p:guideLst>
        <p:guide orient="horz" pos="216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30/09/2018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30/09/2018</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068" y="1043047"/>
            <a:ext cx="3136549" cy="3136549"/>
          </a:xfrm>
          <a:prstGeom prst="rect">
            <a:avLst/>
          </a:prstGeom>
        </p:spPr>
      </p:pic>
      <p:pic>
        <p:nvPicPr>
          <p:cNvPr id="13" name="Picture 2" descr="D:\Porim 2018 Logo.jpg"/>
          <p:cNvPicPr>
            <a:picLocks noChangeAspect="1" noChangeArrowheads="1"/>
          </p:cNvPicPr>
          <p:nvPr/>
        </p:nvPicPr>
        <p:blipFill>
          <a:blip r:embed="rId4"/>
          <a:srcRect l="9781" t="5333" r="14488" b="10331"/>
          <a:stretch>
            <a:fillRect/>
          </a:stretch>
        </p:blipFill>
        <p:spPr bwMode="auto">
          <a:xfrm>
            <a:off x="4775164" y="1315797"/>
            <a:ext cx="2801292" cy="2806528"/>
          </a:xfrm>
          <a:prstGeom prst="rect">
            <a:avLst/>
          </a:prstGeom>
          <a:noFill/>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2671952" y="1436914"/>
            <a:ext cx="6139540"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endParaRPr lang="en-US" sz="2000" b="1" dirty="0" smtClean="0">
              <a:ln w="11430"/>
              <a:solidFill>
                <a:srgbClr val="0000CC"/>
              </a:solidFill>
              <a:effectLst>
                <a:outerShdw blurRad="50800" dist="39000" dir="5460000" algn="tl">
                  <a:srgbClr val="000000">
                    <a:alpha val="38000"/>
                  </a:srgbClr>
                </a:outerShdw>
              </a:effectLst>
              <a:latin typeface="New times roman"/>
            </a:endParaRPr>
          </a:p>
          <a:p>
            <a:pPr algn="just"/>
            <a:r>
              <a:rPr lang="en-US" sz="2000" b="1" dirty="0" smtClean="0">
                <a:ln w="11430"/>
                <a:solidFill>
                  <a:srgbClr val="0000CC"/>
                </a:solidFill>
                <a:effectLst>
                  <a:outerShdw blurRad="50800" dist="39000" dir="5460000" algn="tl">
                    <a:srgbClr val="000000">
                      <a:alpha val="38000"/>
                    </a:srgbClr>
                  </a:outerShdw>
                </a:effectLst>
                <a:latin typeface="New times roman"/>
              </a:rPr>
              <a:t>Integrated river basin management specialists should be legally strengthened, empowered and protected. Planning and decision-making should be separated; and institutional development, legislation and public participation at all level should be given credence. </a:t>
            </a:r>
            <a:endParaRPr lang="en-US" sz="2000" b="1" dirty="0">
              <a:ln w="11430"/>
              <a:solidFill>
                <a:srgbClr val="0000CC"/>
              </a:solidFill>
              <a:effectLst>
                <a:outerShdw blurRad="50800" dist="39000" dir="5460000" algn="tl">
                  <a:srgbClr val="000000">
                    <a:alpha val="38000"/>
                  </a:srgbClr>
                </a:outerShdw>
              </a:effectLst>
              <a:latin typeface="New times roman"/>
            </a:endParaRPr>
          </a:p>
        </p:txBody>
      </p:sp>
      <p:pic>
        <p:nvPicPr>
          <p:cNvPr id="10" name="Picture 9" descr="C:\Users\USER\Pictures\IMG_20180828_164742.jpg"/>
          <p:cNvPicPr/>
          <p:nvPr/>
        </p:nvPicPr>
        <p:blipFill>
          <a:blip r:embed="rId5" cstate="print">
            <a:lum bright="30000" contrast="20000"/>
            <a:extLst>
              <a:ext uri="{28A0092B-C50C-407E-A947-70E740481C1C}">
                <a14:useLocalDpi xmlns:a14="http://schemas.microsoft.com/office/drawing/2010/main" val="0"/>
              </a:ext>
            </a:extLst>
          </a:blip>
          <a:srcRect/>
          <a:stretch>
            <a:fillRect/>
          </a:stretch>
        </p:blipFill>
        <p:spPr bwMode="auto">
          <a:xfrm>
            <a:off x="237507" y="1104406"/>
            <a:ext cx="2351314" cy="349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8"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6600"/>
                </a:solidFill>
                <a:effectLst/>
                <a:latin typeface="New times roman" charset="0"/>
                <a:ea typeface="Times New Roman" pitchFamily="18" charset="0"/>
                <a:cs typeface="Times New Roman" pitchFamily="18" charset="0"/>
              </a:rPr>
              <a:t>Conclusions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9" name="Rectangle 7"/>
          <p:cNvSpPr>
            <a:spLocks noChangeArrowheads="1"/>
          </p:cNvSpPr>
          <p:nvPr/>
        </p:nvSpPr>
        <p:spPr bwMode="auto">
          <a:xfrm>
            <a:off x="3562597" y="1043940"/>
            <a:ext cx="28500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Times New Roman" pitchFamily="18" charset="0"/>
                <a:cs typeface="Times New Roman" pitchFamily="18" charset="0"/>
              </a:rPr>
              <a:t>Conclusions</a:t>
            </a:r>
            <a:endParaRPr kumimoji="0" lang="en-US" sz="2800" b="1" i="0" u="sng"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I:\Powerpoint picture for river managemen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7020" y="1064779"/>
            <a:ext cx="3562596" cy="3234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3" name="Rectangle 3"/>
          <p:cNvSpPr>
            <a:spLocks noChangeArrowheads="1"/>
          </p:cNvSpPr>
          <p:nvPr/>
        </p:nvSpPr>
        <p:spPr bwMode="auto">
          <a:xfrm>
            <a:off x="320634" y="1799113"/>
            <a:ext cx="412073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spc="50" normalizeH="0" baseline="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Enhancing</a:t>
            </a:r>
            <a:r>
              <a:rPr kumimoji="0" lang="en-US" sz="2400" b="1" i="0" u="none" strike="noStrike" spc="50" normalizeH="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 integrated river management for sustainable communities development,</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l</a:t>
            </a:r>
            <a:r>
              <a:rPr lang="en-US" sz="2400" b="1" spc="50" baseline="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ong-term sustainability,</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h</a:t>
            </a:r>
            <a:r>
              <a:rPr kumimoji="0" lang="en-US" sz="2400" b="1" i="0" u="none" strike="noStrike" spc="50" normalizeH="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ealthy river ecosystem,</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c</a:t>
            </a:r>
            <a:r>
              <a:rPr lang="en-US" sz="2400" b="1" spc="50" baseline="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apacity</a:t>
            </a:r>
            <a:r>
              <a:rPr lang="en-US" sz="24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 building</a:t>
            </a:r>
            <a:endParaRPr kumimoji="0" lang="en-US" sz="2400" b="1" i="0" u="none" strike="noStrike" spc="50" normalizeH="0" baseline="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2" name="Rectangle 11"/>
          <p:cNvSpPr/>
          <p:nvPr/>
        </p:nvSpPr>
        <p:spPr>
          <a:xfrm>
            <a:off x="581891" y="1199549"/>
            <a:ext cx="3277589" cy="523220"/>
          </a:xfrm>
          <a:prstGeom prst="rect">
            <a:avLst/>
          </a:prstGeom>
        </p:spPr>
        <p:txBody>
          <a:bodyPr wrap="square">
            <a:spAutoFit/>
          </a:bodyPr>
          <a:lstStyle/>
          <a:p>
            <a:pPr lvl="0" algn="ctr" defTabSz="914400" fontAlgn="base">
              <a:spcBef>
                <a:spcPct val="0"/>
              </a:spcBef>
              <a:spcAft>
                <a:spcPct val="0"/>
              </a:spcAft>
            </a:pPr>
            <a:r>
              <a:rPr lang="en-US" sz="2800"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Arial Black" pitchFamily="34" charset="0"/>
                <a:ea typeface="Times New Roman" pitchFamily="18" charset="0"/>
                <a:cs typeface="Times New Roman" pitchFamily="18" charset="0"/>
              </a:rPr>
              <a:t>Topic</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Black" pitchFamily="34" charset="0"/>
                <a:ea typeface="Times New Roman" pitchFamily="18" charset="0"/>
                <a:cs typeface="Times New Roman" pitchFamily="18" charset="0"/>
              </a:rPr>
              <a:t>:</a:t>
            </a: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8193" name="Rectangle 1"/>
          <p:cNvSpPr>
            <a:spLocks noChangeArrowheads="1"/>
          </p:cNvSpPr>
          <p:nvPr/>
        </p:nvSpPr>
        <p:spPr bwMode="auto">
          <a:xfrm>
            <a:off x="273133" y="1268480"/>
            <a:ext cx="862148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normalizeH="0" baseline="0" dirty="0" smtClean="0">
                <a:ln w="11430"/>
                <a:solidFill>
                  <a:srgbClr val="0000CC"/>
                </a:solidFill>
                <a:effectLst>
                  <a:outerShdw blurRad="80000" dist="40000" dir="5040000" algn="tl">
                    <a:srgbClr val="000000">
                      <a:alpha val="30000"/>
                    </a:srgbClr>
                  </a:outerShdw>
                </a:effectLst>
                <a:latin typeface="Arial Black" pitchFamily="34" charset="0"/>
                <a:ea typeface="Times New Roman" pitchFamily="18" charset="0"/>
                <a:cs typeface="Times New Roman" pitchFamily="18" charset="0"/>
              </a:rPr>
              <a:t>Objectives</a:t>
            </a:r>
            <a:r>
              <a:rPr kumimoji="0" lang="en-US" sz="32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ea typeface="Times New Roman" pitchFamily="18" charset="0"/>
                <a:cs typeface="Times New Roman" pitchFamily="18" charset="0"/>
              </a:rPr>
              <a:t> </a:t>
            </a:r>
            <a:endParaRPr kumimoji="0" lang="en-US" sz="32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200" b="1"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a:t>
            </a:r>
            <a:r>
              <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To improve integrated river management for sustainable   </a:t>
            </a:r>
          </a:p>
          <a:p>
            <a:pPr marL="0" marR="0" lvl="0" indent="0" algn="l" defTabSz="914400" rtl="0" eaLnBrk="0" fontAlgn="base" latinLnBrk="0" hangingPunct="0">
              <a:lnSpc>
                <a:spcPct val="100000"/>
              </a:lnSpc>
              <a:spcBef>
                <a:spcPct val="0"/>
              </a:spcBef>
              <a:spcAft>
                <a:spcPct val="0"/>
              </a:spcAft>
              <a:buClrTx/>
              <a:buSzTx/>
              <a:tabLst/>
            </a:pPr>
            <a:r>
              <a:rPr lang="en-US" sz="2400" b="1"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development;</a:t>
            </a:r>
            <a:endPar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To </a:t>
            </a:r>
            <a:r>
              <a:rPr kumimoji="0" lang="en-US" sz="2400" b="1" i="0" u="none" strike="noStrike" normalizeH="0" baseline="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improve </a:t>
            </a:r>
            <a:r>
              <a:rPr kumimoji="0" lang="en-US" sz="2400" b="1" i="0" u="none" strike="noStrike" normalizeH="0" baseline="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healthy </a:t>
            </a:r>
            <a:r>
              <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river ecosystem;</a:t>
            </a:r>
            <a:endPar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To improve capacity building </a:t>
            </a:r>
            <a:r>
              <a:rPr lang="en-US" sz="2400" b="1"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a:t>
            </a:r>
            <a:endParaRPr kumimoji="0" lang="en-US" sz="2400" b="1"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pic>
        <p:nvPicPr>
          <p:cNvPr id="9" name="Picture 8" descr="C:\Users\USER\Pictures\IMG_20180828_161219.jpg"/>
          <p:cNvPicPr>
            <a:picLocks noChangeAspect="1"/>
          </p:cNvPicPr>
          <p:nvPr/>
        </p:nvPicPr>
        <p:blipFill>
          <a:blip r:embed="rId5" cstate="print">
            <a:lum bright="30000" contrast="30000"/>
            <a:extLst>
              <a:ext uri="{28A0092B-C50C-407E-A947-70E740481C1C}">
                <a14:useLocalDpi xmlns:a14="http://schemas.microsoft.com/office/drawing/2010/main" val="0"/>
              </a:ext>
            </a:extLst>
          </a:blip>
          <a:srcRect t="17543"/>
          <a:stretch>
            <a:fillRect/>
          </a:stretch>
        </p:blipFill>
        <p:spPr bwMode="auto">
          <a:xfrm>
            <a:off x="225560" y="1133075"/>
            <a:ext cx="2470112" cy="3628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0" name="WordArt 2"/>
          <p:cNvSpPr>
            <a:spLocks noChangeArrowheads="1" noChangeShapeType="1" noTextEdit="1"/>
          </p:cNvSpPr>
          <p:nvPr/>
        </p:nvSpPr>
        <p:spPr bwMode="auto">
          <a:xfrm>
            <a:off x="261257" y="4351607"/>
            <a:ext cx="2363190" cy="303522"/>
          </a:xfrm>
          <a:prstGeom prst="rect">
            <a:avLst/>
          </a:prstGeom>
          <a:ln w="3175">
            <a:noFill/>
          </a:ln>
          <a:effectLst>
            <a:glow rad="101600">
              <a:srgbClr val="FFFF00">
                <a:alpha val="60000"/>
              </a:srgbClr>
            </a:glow>
            <a:outerShdw blurRad="50800" dist="38100" dir="2700000" algn="tl" rotWithShape="0">
              <a:prstClr val="black">
                <a:alpha val="40000"/>
              </a:prstClr>
            </a:outerShdw>
          </a:effectLst>
        </p:spPr>
        <p:txBody>
          <a:bodyPr wrap="none" fromWordArt="1">
            <a:prstTxWarp prst="textPlain">
              <a:avLst>
                <a:gd name="adj" fmla="val 50000"/>
              </a:avLst>
            </a:prstTxWarp>
          </a:bodyPr>
          <a:lstStyle/>
          <a:p>
            <a:pPr algn="ctr" rtl="0"/>
            <a:r>
              <a:rPr lang="en-US" sz="3600" kern="10" spc="0" dirty="0" smtClean="0">
                <a:ln w="19050">
                  <a:solidFill>
                    <a:srgbClr val="0000CC"/>
                  </a:solidFill>
                  <a:round/>
                  <a:headEnd/>
                  <a:tailEnd/>
                </a:ln>
                <a:solidFill>
                  <a:srgbClr val="FFFFFF"/>
                </a:solidFill>
                <a:effectLst>
                  <a:outerShdw dist="45791" dir="2021404" algn="ctr" rotWithShape="0">
                    <a:srgbClr val="FF0000"/>
                  </a:outerShdw>
                </a:effectLst>
                <a:latin typeface="Arial Black"/>
              </a:rPr>
              <a:t>St. Paul River, Liberia</a:t>
            </a:r>
            <a:endParaRPr lang="en-US" sz="3600" kern="10" spc="0" dirty="0">
              <a:ln w="19050">
                <a:solidFill>
                  <a:srgbClr val="0000CC"/>
                </a:solidFill>
                <a:round/>
                <a:headEnd/>
                <a:tailEnd/>
              </a:ln>
              <a:solidFill>
                <a:srgbClr val="FFFFFF"/>
              </a:solidFill>
              <a:effectLst>
                <a:outerShdw dist="45791" dir="2021404" algn="ctr" rotWithShape="0">
                  <a:srgbClr val="FF0000"/>
                </a:outerShdw>
              </a:effectLst>
              <a:latin typeface="Arial Black"/>
            </a:endParaRPr>
          </a:p>
        </p:txBody>
      </p:sp>
      <p:sp>
        <p:nvSpPr>
          <p:cNvPr id="7172" name="Rectangle 4"/>
          <p:cNvSpPr>
            <a:spLocks noChangeArrowheads="1"/>
          </p:cNvSpPr>
          <p:nvPr/>
        </p:nvSpPr>
        <p:spPr bwMode="auto">
          <a:xfrm>
            <a:off x="2873830" y="677768"/>
            <a:ext cx="5830783"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spc="50" dirty="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rPr>
              <a:t>Despite the vast research in Integrated River Basin Management (IRBM) little had</a:t>
            </a:r>
            <a:r>
              <a:rPr kumimoji="0" lang="en-US" sz="2000" b="1" i="0" u="none" strike="noStrike" spc="50" normalizeH="0" dirty="0" smtClean="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rPr>
              <a:t> </a:t>
            </a:r>
            <a:r>
              <a:rPr kumimoji="0" lang="en-US" sz="20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rPr>
              <a:t>been known of how to manage and implement. This situation has become a major</a:t>
            </a:r>
            <a:r>
              <a:rPr kumimoji="0" lang="en-US" sz="2000" b="1" i="0" u="none" strike="noStrike" spc="50" normalizeH="0" dirty="0" smtClean="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rPr>
              <a:t> </a:t>
            </a:r>
            <a:r>
              <a:rPr kumimoji="0" lang="en-US" sz="20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New times roman"/>
                <a:ea typeface="Times New Roman" pitchFamily="18" charset="0"/>
                <a:cs typeface="Times New Roman" pitchFamily="18" charset="0"/>
              </a:rPr>
              <a:t>challenge today. One way to ensure integrated river basin management is through ecosystem approach. </a:t>
            </a:r>
            <a:endParaRPr kumimoji="0" lang="en-US" sz="20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New times roman"/>
              <a:cs typeface="Arial" pitchFamily="34" charset="0"/>
            </a:endParaRPr>
          </a:p>
        </p:txBody>
      </p:sp>
      <p:sp>
        <p:nvSpPr>
          <p:cNvPr id="12" name="Rectangle 11"/>
          <p:cNvSpPr/>
          <p:nvPr/>
        </p:nvSpPr>
        <p:spPr>
          <a:xfrm>
            <a:off x="3206339" y="1068924"/>
            <a:ext cx="541338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u="sng" cap="all" dirty="0" smtClean="0">
                <a:ln w="0"/>
                <a:solidFill>
                  <a:srgbClr val="0000CC"/>
                </a:solidFill>
                <a:effectLst>
                  <a:reflection blurRad="12700" stA="50000" endPos="50000" dist="5000" dir="5400000" sy="-100000" rotWithShape="0"/>
                </a:effectLst>
                <a:latin typeface="Arial Black" pitchFamily="34" charset="0"/>
              </a:rPr>
              <a:t>Body of the Presentation </a:t>
            </a:r>
            <a:endParaRPr lang="en-US" sz="2400" b="1" u="sng" cap="all" dirty="0">
              <a:ln w="0"/>
              <a:solidFill>
                <a:srgbClr val="0000CC"/>
              </a:solidFill>
              <a:effectLst>
                <a:reflection blurRad="12700" stA="50000" endPos="50000" dist="5000" dir="5400000" sy="-100000" rotWithShape="0"/>
              </a:effectLst>
              <a:latin typeface="Arial Black" pitchFamily="34"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12" name="Rectangle 11"/>
          <p:cNvSpPr/>
          <p:nvPr/>
        </p:nvSpPr>
        <p:spPr>
          <a:xfrm>
            <a:off x="3013966" y="962045"/>
            <a:ext cx="4792786"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u="sng" cap="all" dirty="0" smtClean="0">
                <a:ln w="0"/>
                <a:solidFill>
                  <a:srgbClr val="0000CC"/>
                </a:solidFill>
                <a:effectLst>
                  <a:reflection blurRad="12700" stA="50000" endPos="50000" dist="5000" dir="5400000" sy="-100000" rotWithShape="0"/>
                </a:effectLst>
                <a:latin typeface="Arial Black" pitchFamily="34" charset="0"/>
              </a:rPr>
              <a:t>Continuation OF  Body  </a:t>
            </a:r>
            <a:endParaRPr lang="en-US" sz="2400" b="1" u="sng" cap="all" dirty="0">
              <a:ln w="0"/>
              <a:solidFill>
                <a:srgbClr val="0000CC"/>
              </a:solidFill>
              <a:effectLst>
                <a:reflection blurRad="12700" stA="50000" endPos="50000" dist="5000" dir="5400000" sy="-100000" rotWithShape="0"/>
              </a:effectLst>
              <a:latin typeface="Arial Black" pitchFamily="34" charset="0"/>
            </a:endParaRPr>
          </a:p>
        </p:txBody>
      </p:sp>
      <p:sp>
        <p:nvSpPr>
          <p:cNvPr id="13" name="Rectangle 12"/>
          <p:cNvSpPr/>
          <p:nvPr/>
        </p:nvSpPr>
        <p:spPr>
          <a:xfrm>
            <a:off x="546264" y="1532473"/>
            <a:ext cx="8122723" cy="212365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200" b="1" dirty="0" smtClean="0">
                <a:ln w="11430"/>
                <a:effectLst>
                  <a:outerShdw blurRad="50800" dist="39000" dir="5460000" algn="tl">
                    <a:srgbClr val="000000">
                      <a:alpha val="38000"/>
                    </a:srgbClr>
                  </a:outerShdw>
                </a:effectLst>
              </a:rPr>
              <a:t>According to the World Health Organization study on the MDGS, over 1.7 billion people live in river basins where water exceeds recharge, leading to the desiccation of river, depletion of ground water and the degradation of ecosystem. Two- thirds of the world’s population will live in water – stressed countries by 2025 if the current consumption patterns continue. </a:t>
            </a:r>
            <a:endParaRPr lang="en-US" sz="2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9" name="Rectangle 8"/>
          <p:cNvSpPr/>
          <p:nvPr/>
        </p:nvSpPr>
        <p:spPr>
          <a:xfrm>
            <a:off x="2648197" y="1330036"/>
            <a:ext cx="6103917" cy="28623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en-US" sz="2000" b="1" spc="50" dirty="0" smtClean="0">
              <a:ln w="11430"/>
              <a:solidFill>
                <a:srgbClr val="0000CC"/>
              </a:solidFill>
              <a:effectLst>
                <a:outerShdw blurRad="76200" dist="50800" dir="5400000" algn="tl" rotWithShape="0">
                  <a:srgbClr val="000000">
                    <a:alpha val="65000"/>
                  </a:srgbClr>
                </a:outerShdw>
              </a:effectLst>
              <a:latin typeface="New times roman"/>
            </a:endParaRPr>
          </a:p>
          <a:p>
            <a:pPr algn="just"/>
            <a:r>
              <a:rPr lang="en-US" sz="2000" b="1" spc="50" dirty="0" smtClean="0">
                <a:ln w="11430"/>
                <a:solidFill>
                  <a:srgbClr val="0000CC"/>
                </a:solidFill>
                <a:effectLst>
                  <a:outerShdw blurRad="76200" dist="50800" dir="5400000" algn="tl" rotWithShape="0">
                    <a:srgbClr val="000000">
                      <a:alpha val="65000"/>
                    </a:srgbClr>
                  </a:outerShdw>
                </a:effectLst>
                <a:latin typeface="New times roman"/>
              </a:rPr>
              <a:t>Ecosystem approach was used as an appropriate scientific method to focus on the essential structure, processes, functions, and interactions organism and their environment. It recognizes that humans, with their cultural diversity, are integral l component of the ecosystem. The approach is also essential in guiding action in river basin management. </a:t>
            </a:r>
            <a:endParaRPr lang="en-US" sz="2000" b="1" spc="50" dirty="0">
              <a:ln w="11430"/>
              <a:solidFill>
                <a:srgbClr val="0000CC"/>
              </a:solidFill>
              <a:effectLst>
                <a:outerShdw blurRad="76200" dist="50800" dir="5400000" algn="tl" rotWithShape="0">
                  <a:srgbClr val="000000">
                    <a:alpha val="65000"/>
                  </a:srgbClr>
                </a:outerShdw>
              </a:effectLst>
              <a:latin typeface="New times roman"/>
            </a:endParaRPr>
          </a:p>
        </p:txBody>
      </p:sp>
      <p:pic>
        <p:nvPicPr>
          <p:cNvPr id="10" name="Picture 9" descr="C:\Users\USER\Pictures\IMG_20180828_161456.jpg"/>
          <p:cNvPicPr/>
          <p:nvPr/>
        </p:nvPicPr>
        <p:blipFill>
          <a:blip r:embed="rId5" cstate="print">
            <a:extLst>
              <a:ext uri="{28A0092B-C50C-407E-A947-70E740481C1C}">
                <a14:useLocalDpi xmlns:a14="http://schemas.microsoft.com/office/drawing/2010/main" val="0"/>
              </a:ext>
            </a:extLst>
          </a:blip>
          <a:srcRect t="14587" r="11272"/>
          <a:stretch>
            <a:fillRect/>
          </a:stretch>
        </p:blipFill>
        <p:spPr bwMode="auto">
          <a:xfrm>
            <a:off x="235700" y="1223158"/>
            <a:ext cx="2364996" cy="3087585"/>
          </a:xfrm>
          <a:prstGeom prst="rect">
            <a:avLst/>
          </a:prstGeom>
          <a:ln>
            <a:noFill/>
          </a:ln>
          <a:effectLst>
            <a:softEdge rad="112500"/>
          </a:effectLst>
        </p:spPr>
      </p:pic>
      <p:sp>
        <p:nvSpPr>
          <p:cNvPr id="5121" name="Rectangle 1"/>
          <p:cNvSpPr>
            <a:spLocks noChangeArrowheads="1"/>
          </p:cNvSpPr>
          <p:nvPr/>
        </p:nvSpPr>
        <p:spPr bwMode="auto">
          <a:xfrm>
            <a:off x="5047012" y="973777"/>
            <a:ext cx="24700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1430"/>
                <a:solidFill>
                  <a:srgbClr val="0000CC"/>
                </a:solidFill>
                <a:effectLst>
                  <a:outerShdw blurRad="80000" dist="40000" dir="5040000" algn="tl">
                    <a:srgbClr val="000000">
                      <a:alpha val="30000"/>
                    </a:srgbClr>
                  </a:outerShdw>
                </a:effectLst>
                <a:latin typeface="Aachen" pitchFamily="18" charset="0"/>
                <a:ea typeface="Times New Roman" pitchFamily="18" charset="0"/>
                <a:cs typeface="Times New Roman" pitchFamily="18" charset="0"/>
              </a:rPr>
              <a:t>Methodology  </a:t>
            </a:r>
            <a:endParaRPr kumimoji="0" lang="en-US" sz="2400" b="1" i="0" u="none" strike="noStrike" normalizeH="0" baseline="0" dirty="0" smtClean="0">
              <a:ln w="11430"/>
              <a:solidFill>
                <a:srgbClr val="0000CC"/>
              </a:solidFill>
              <a:effectLst>
                <a:outerShdw blurRad="80000" dist="40000" dir="5040000" algn="tl">
                  <a:srgbClr val="000000">
                    <a:alpha val="30000"/>
                  </a:srgbClr>
                </a:outerShdw>
              </a:effectLst>
              <a:latin typeface="Aachen" pitchFamily="18" charset="0"/>
              <a:cs typeface="Arial" pitchFamily="34" charset="0"/>
            </a:endParaRPr>
          </a:p>
        </p:txBody>
      </p:sp>
      <p:sp>
        <p:nvSpPr>
          <p:cNvPr id="5122" name="WordArt 2"/>
          <p:cNvSpPr>
            <a:spLocks noChangeArrowheads="1" noChangeShapeType="1" noTextEdit="1"/>
          </p:cNvSpPr>
          <p:nvPr/>
        </p:nvSpPr>
        <p:spPr bwMode="auto">
          <a:xfrm>
            <a:off x="419410" y="4188786"/>
            <a:ext cx="2015032" cy="323837"/>
          </a:xfrm>
          <a:prstGeom prst="rect">
            <a:avLst/>
          </a:prstGeom>
        </p:spPr>
        <p:txBody>
          <a:bodyPr wrap="none" fromWordArt="1">
            <a:prstTxWarp prst="textPlain">
              <a:avLst>
                <a:gd name="adj" fmla="val 50000"/>
              </a:avLst>
            </a:prstTxWarp>
          </a:bodyPr>
          <a:lstStyle/>
          <a:p>
            <a:pPr algn="ctr" rtl="0"/>
            <a:r>
              <a:rPr lang="en-US" sz="3600" kern="10" spc="0" dirty="0" smtClean="0">
                <a:ln w="19050">
                  <a:solidFill>
                    <a:srgbClr val="0000CC"/>
                  </a:solidFill>
                  <a:round/>
                  <a:headEnd/>
                  <a:tailEnd/>
                </a:ln>
                <a:solidFill>
                  <a:srgbClr val="FFFFFF"/>
                </a:solidFill>
                <a:effectLst>
                  <a:outerShdw dist="45791" dir="2021404" algn="ctr" rotWithShape="0">
                    <a:srgbClr val="FF0000"/>
                  </a:outerShdw>
                </a:effectLst>
                <a:latin typeface="Arial Black"/>
              </a:rPr>
              <a:t>Du River, Liberia</a:t>
            </a:r>
            <a:endParaRPr lang="en-US" sz="3600" kern="10" spc="0" dirty="0">
              <a:ln w="19050">
                <a:solidFill>
                  <a:srgbClr val="0000CC"/>
                </a:solidFill>
                <a:round/>
                <a:headEnd/>
                <a:tailEnd/>
              </a:ln>
              <a:solidFill>
                <a:srgbClr val="FFFFFF"/>
              </a:solidFill>
              <a:effectLst>
                <a:outerShdw dist="45791" dir="2021404" algn="ctr" rotWithShape="0">
                  <a:srgbClr val="FF0000"/>
                </a:outerShdw>
              </a:effectLst>
              <a:latin typeface="Arial Black"/>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9" name="Rectangle 8"/>
          <p:cNvSpPr/>
          <p:nvPr/>
        </p:nvSpPr>
        <p:spPr>
          <a:xfrm>
            <a:off x="3170712" y="1472542"/>
            <a:ext cx="5593276" cy="2462213"/>
          </a:xfrm>
          <a:prstGeom prst="rect">
            <a:avLst/>
          </a:prstGeom>
        </p:spPr>
        <p:txBody>
          <a:bodyPr wrap="square">
            <a:spAutoFit/>
          </a:bodyPr>
          <a:lstStyle/>
          <a:p>
            <a:pPr algn="just"/>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findings have a significance impact for integrated river basin management. It   shows that there is a lack of information on the plan for the protection and improvement of the environment, lack of jurisdictional and speedily intervention, poverty barriers, political implication and changing climate. </a:t>
            </a:r>
            <a:endParaRPr 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9" descr="C:\Users\USER\Pictures\IMG_20180828_161652.jpg"/>
          <p:cNvPicPr/>
          <p:nvPr/>
        </p:nvPicPr>
        <p:blipFill>
          <a:blip r:embed="rId5" cstate="print">
            <a:extLst>
              <a:ext uri="{28A0092B-C50C-407E-A947-70E740481C1C}">
                <a14:useLocalDpi xmlns:a14="http://schemas.microsoft.com/office/drawing/2010/main" val="0"/>
              </a:ext>
            </a:extLst>
          </a:blip>
          <a:srcRect t="4524"/>
          <a:stretch>
            <a:fillRect/>
          </a:stretch>
        </p:blipFill>
        <p:spPr bwMode="auto">
          <a:xfrm>
            <a:off x="249383" y="1436914"/>
            <a:ext cx="2755074" cy="3206339"/>
          </a:xfrm>
          <a:prstGeom prst="rect">
            <a:avLst/>
          </a:prstGeom>
          <a:ln>
            <a:noFill/>
          </a:ln>
          <a:effectLst>
            <a:outerShdw blurRad="292100" dist="139700" dir="2700000" algn="tl" rotWithShape="0">
              <a:srgbClr val="333333">
                <a:alpha val="65000"/>
              </a:srgbClr>
            </a:outerShdw>
          </a:effectLst>
        </p:spPr>
      </p:pic>
      <p:sp>
        <p:nvSpPr>
          <p:cNvPr id="3073" name="WordArt 1"/>
          <p:cNvSpPr>
            <a:spLocks noChangeArrowheads="1" noChangeShapeType="1" noTextEdit="1"/>
          </p:cNvSpPr>
          <p:nvPr/>
        </p:nvSpPr>
        <p:spPr bwMode="auto">
          <a:xfrm>
            <a:off x="275359" y="4251366"/>
            <a:ext cx="2681597" cy="356260"/>
          </a:xfrm>
          <a:prstGeom prst="rect">
            <a:avLst/>
          </a:prstGeom>
        </p:spPr>
        <p:txBody>
          <a:bodyPr wrap="none" fromWordArt="1">
            <a:prstTxWarp prst="textPlain">
              <a:avLst>
                <a:gd name="adj" fmla="val 50000"/>
              </a:avLst>
            </a:prstTxWarp>
          </a:bodyPr>
          <a:lstStyle/>
          <a:p>
            <a:pPr algn="ctr" rtl="0"/>
            <a:r>
              <a:rPr lang="en-US" sz="3600" kern="10" spc="0" dirty="0" err="1" smtClean="0">
                <a:ln w="19050">
                  <a:solidFill>
                    <a:srgbClr val="0000CC"/>
                  </a:solidFill>
                  <a:round/>
                  <a:headEnd/>
                  <a:tailEnd/>
                </a:ln>
                <a:solidFill>
                  <a:srgbClr val="FFFFFF"/>
                </a:solidFill>
                <a:effectLst>
                  <a:outerShdw dist="45791" dir="2021404" algn="ctr" rotWithShape="0">
                    <a:srgbClr val="FF0000"/>
                  </a:outerShdw>
                </a:effectLst>
                <a:latin typeface="Arial Black"/>
              </a:rPr>
              <a:t>Cestos</a:t>
            </a:r>
            <a:r>
              <a:rPr lang="en-US" sz="3600" kern="10" spc="0" dirty="0" smtClean="0">
                <a:ln w="19050">
                  <a:solidFill>
                    <a:srgbClr val="0000CC"/>
                  </a:solidFill>
                  <a:round/>
                  <a:headEnd/>
                  <a:tailEnd/>
                </a:ln>
                <a:solidFill>
                  <a:srgbClr val="FFFFFF"/>
                </a:solidFill>
                <a:effectLst>
                  <a:outerShdw dist="45791" dir="2021404" algn="ctr" rotWithShape="0">
                    <a:srgbClr val="FF0000"/>
                  </a:outerShdw>
                </a:effectLst>
                <a:latin typeface="Arial Black"/>
              </a:rPr>
              <a:t> River, Liberia</a:t>
            </a:r>
            <a:endParaRPr lang="en-US" sz="3600" kern="10" spc="0" dirty="0">
              <a:ln w="19050">
                <a:solidFill>
                  <a:srgbClr val="0000CC"/>
                </a:solidFill>
                <a:round/>
                <a:headEnd/>
                <a:tailEnd/>
              </a:ln>
              <a:solidFill>
                <a:srgbClr val="FFFFFF"/>
              </a:solidFill>
              <a:effectLst>
                <a:outerShdw dist="45791" dir="2021404" algn="ctr" rotWithShape="0">
                  <a:srgbClr val="FF0000"/>
                </a:outerShdw>
              </a:effectLst>
              <a:latin typeface="Arial Black"/>
            </a:endParaRPr>
          </a:p>
        </p:txBody>
      </p:sp>
      <p:sp>
        <p:nvSpPr>
          <p:cNvPr id="12" name="WordArt 1"/>
          <p:cNvSpPr>
            <a:spLocks noChangeArrowheads="1" noChangeShapeType="1" noTextEdit="1"/>
          </p:cNvSpPr>
          <p:nvPr/>
        </p:nvSpPr>
        <p:spPr bwMode="auto">
          <a:xfrm>
            <a:off x="4512870" y="1078675"/>
            <a:ext cx="1935429" cy="381990"/>
          </a:xfrm>
          <a:prstGeom prst="rect">
            <a:avLst/>
          </a:prstGeom>
        </p:spPr>
        <p:txBody>
          <a:bodyPr wrap="none" fromWordArt="1">
            <a:prstTxWarp prst="textPlain">
              <a:avLst>
                <a:gd name="adj" fmla="val 50000"/>
              </a:avLst>
            </a:prstTxWarp>
          </a:bodyPr>
          <a:lstStyle/>
          <a:p>
            <a:pPr algn="ctr" rtl="0"/>
            <a:r>
              <a:rPr lang="en-US" sz="3600" kern="10" spc="0" dirty="0" smtClean="0">
                <a:ln w="19050">
                  <a:solidFill>
                    <a:srgbClr val="0000CC"/>
                  </a:solidFill>
                  <a:round/>
                  <a:headEnd/>
                  <a:tailEnd/>
                </a:ln>
                <a:solidFill>
                  <a:srgbClr val="FFFFFF"/>
                </a:solidFill>
                <a:effectLst>
                  <a:outerShdw dist="45791" dir="2021404" algn="ctr" rotWithShape="0">
                    <a:srgbClr val="FF0000"/>
                  </a:outerShdw>
                </a:effectLst>
                <a:latin typeface="Arial Black"/>
              </a:rPr>
              <a:t>Finding</a:t>
            </a:r>
            <a:endParaRPr lang="en-US" sz="3600" kern="10" spc="0" dirty="0">
              <a:ln w="19050">
                <a:solidFill>
                  <a:srgbClr val="0000CC"/>
                </a:solidFill>
                <a:round/>
                <a:headEnd/>
                <a:tailEnd/>
              </a:ln>
              <a:solidFill>
                <a:srgbClr val="FFFFFF"/>
              </a:solidFill>
              <a:effectLst>
                <a:outerShdw dist="45791" dir="2021404" algn="ctr" rotWithShape="0">
                  <a:srgbClr val="FF0000"/>
                </a:outerShdw>
              </a:effectLst>
              <a:latin typeface="Arial Black"/>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ER\Pictures\IMG_20180828_164708.jpg"/>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486887" y="1223158"/>
            <a:ext cx="2660073" cy="3511345"/>
          </a:xfrm>
          <a:prstGeom prst="rect">
            <a:avLst/>
          </a:prstGeom>
          <a:ln>
            <a:noFill/>
          </a:ln>
          <a:effectLst>
            <a:softEdge rad="11250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5"/>
          <a:srcRect l="9781" t="5333" r="14488" b="10331"/>
          <a:stretch>
            <a:fillRect/>
          </a:stretch>
        </p:blipFill>
        <p:spPr bwMode="auto">
          <a:xfrm>
            <a:off x="7615347" y="90742"/>
            <a:ext cx="872518" cy="874149"/>
          </a:xfrm>
          <a:prstGeom prst="rect">
            <a:avLst/>
          </a:prstGeom>
          <a:noFill/>
        </p:spPr>
      </p:pic>
      <p:sp>
        <p:nvSpPr>
          <p:cNvPr id="9" name="Rectangle 8"/>
          <p:cNvSpPr/>
          <p:nvPr/>
        </p:nvSpPr>
        <p:spPr>
          <a:xfrm>
            <a:off x="3158836" y="1299110"/>
            <a:ext cx="5771407"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en-US" sz="11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just">
              <a:buFontTx/>
              <a:buChar char="-"/>
            </a:pPr>
            <a:r>
              <a:rPr lang="en-US" sz="19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19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Improve conceptual framework to facilitate the                 </a:t>
            </a:r>
          </a:p>
          <a:p>
            <a:pPr algn="just"/>
            <a:r>
              <a:rPr lang="en-US" sz="19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        implementation of IRBM;</a:t>
            </a:r>
          </a:p>
          <a:p>
            <a:pPr algn="just"/>
            <a:endParaRPr lang="en-US" sz="19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just">
              <a:buFontTx/>
              <a:buChar char="-"/>
            </a:pPr>
            <a:r>
              <a:rPr lang="en-US" sz="19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  Influence legislators of urbanization on water  </a:t>
            </a:r>
          </a:p>
          <a:p>
            <a:pPr algn="just"/>
            <a:r>
              <a:rPr lang="en-US" sz="19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demand and educated the public on integrated   river  management and it important. </a:t>
            </a:r>
          </a:p>
          <a:p>
            <a:pPr algn="just"/>
            <a:endParaRPr lang="en-US" sz="1900" b="1"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049" name="Rectangle 1"/>
          <p:cNvSpPr>
            <a:spLocks noChangeArrowheads="1"/>
          </p:cNvSpPr>
          <p:nvPr/>
        </p:nvSpPr>
        <p:spPr bwMode="auto">
          <a:xfrm>
            <a:off x="4168198" y="973780"/>
            <a:ext cx="294508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sng"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Times New Roman" pitchFamily="18" charset="0"/>
                <a:cs typeface="Times New Roman" pitchFamily="18" charset="0"/>
              </a:rPr>
              <a:t>Achievements</a:t>
            </a:r>
            <a:endParaRPr kumimoji="0" lang="en-US" sz="2400" b="1" i="0" u="sng"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26" name="Picture 2" descr="D:\Porim 2018 Logo.jpg"/>
          <p:cNvPicPr>
            <a:picLocks noChangeAspect="1" noChangeArrowheads="1"/>
          </p:cNvPicPr>
          <p:nvPr/>
        </p:nvPicPr>
        <p:blipFill>
          <a:blip r:embed="rId4"/>
          <a:srcRect l="9781" t="5333" r="14488" b="10331"/>
          <a:stretch>
            <a:fillRect/>
          </a:stretch>
        </p:blipFill>
        <p:spPr bwMode="auto">
          <a:xfrm>
            <a:off x="7615347" y="90742"/>
            <a:ext cx="872518" cy="874149"/>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581890" y="1362492"/>
            <a:ext cx="8288978" cy="235449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1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The closer the management is to ecosystem, the greater the responsibility, accountability, participation and use of local knowledge. </a:t>
            </a:r>
            <a:r>
              <a:rPr lang="en-US" sz="2100" b="1" spc="50" dirty="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sz="21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his method of ecosystem approach  represent  the appropriate communities of interest, produce superior knowledge with  capacity to identified particular aspects of management, ensuring that decision are nested and linked to sharing information and expertise, and good communication.</a:t>
            </a:r>
            <a:endParaRPr lang="en-US" sz="2100" b="1" spc="50" dirty="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25" name="Rectangle 1"/>
          <p:cNvSpPr>
            <a:spLocks noChangeArrowheads="1"/>
          </p:cNvSpPr>
          <p:nvPr/>
        </p:nvSpPr>
        <p:spPr bwMode="auto">
          <a:xfrm>
            <a:off x="2755075" y="1033154"/>
            <a:ext cx="300445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Black" pitchFamily="34" charset="0"/>
                <a:ea typeface="Times New Roman" pitchFamily="18" charset="0"/>
                <a:cs typeface="Times New Roman" pitchFamily="18" charset="0"/>
              </a:rPr>
              <a:t>Lesson Learned </a:t>
            </a:r>
            <a:endParaRPr kumimoji="0" lang="en-US" sz="2400" b="1" i="0" u="sng" strike="noStrike" cap="none" normalizeH="0" baseline="0" dirty="0" smtClean="0">
              <a:ln>
                <a:noFill/>
              </a:ln>
              <a:solidFill>
                <a:srgbClr val="FF0000"/>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49E6E776999543B996D8733D2B0D14" ma:contentTypeVersion="7" ma:contentTypeDescription="Create a new document." ma:contentTypeScope="" ma:versionID="e6e78563fdaa847d5c9f7f3351868207">
  <xsd:schema xmlns:xsd="http://www.w3.org/2001/XMLSchema" xmlns:xs="http://www.w3.org/2001/XMLSchema" xmlns:p="http://schemas.microsoft.com/office/2006/metadata/properties" xmlns:ns2="cbf4a21a-cf3b-4b9d-aa0b-70faefbebe32" xmlns:ns3="f7489666-f3d7-4a42-a3d7-08599440cd77" targetNamespace="http://schemas.microsoft.com/office/2006/metadata/properties" ma:root="true" ma:fieldsID="ca61a1197228a71bab4e57e843378a1b" ns2:_="" ns3:_="">
    <xsd:import namespace="cbf4a21a-cf3b-4b9d-aa0b-70faefbebe32"/>
    <xsd:import namespace="f7489666-f3d7-4a42-a3d7-08599440cd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4a21a-cf3b-4b9d-aa0b-70faefbe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89666-f3d7-4a42-a3d7-08599440cd7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AAD475-17E9-4EB1-9674-5512BBACF2E0}">
  <ds:schemaRefs>
    <ds:schemaRef ds:uri="http://schemas.microsoft.com/sharepoint/v3/contenttype/forms"/>
  </ds:schemaRefs>
</ds:datastoreItem>
</file>

<file path=customXml/itemProps2.xml><?xml version="1.0" encoding="utf-8"?>
<ds:datastoreItem xmlns:ds="http://schemas.openxmlformats.org/officeDocument/2006/customXml" ds:itemID="{768A858F-8C61-41BD-BCFF-9088CF9FC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4a21a-cf3b-4b9d-aa0b-70faefbebe32"/>
    <ds:schemaRef ds:uri="f7489666-f3d7-4a42-a3d7-08599440c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952CCA-0236-41D1-A051-FA01E572CD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343</TotalTime>
  <Words>498</Words>
  <Application>Microsoft Office PowerPoint</Application>
  <PresentationFormat>On-screen Show (16:9)</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USER</cp:lastModifiedBy>
  <cp:revision>75</cp:revision>
  <dcterms:created xsi:type="dcterms:W3CDTF">2016-07-18T05:53:10Z</dcterms:created>
  <dcterms:modified xsi:type="dcterms:W3CDTF">2018-09-30T08:44:43Z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0x0101007349E6E776999543B996D8733D2B0D14</vt:lpwstr>
  </property>
</Properties>
</file>