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72" r:id="rId11"/>
    <p:sldId id="270" r:id="rId12"/>
    <p:sldId id="271" r:id="rId13"/>
    <p:sldId id="273" r:id="rId14"/>
    <p:sldId id="278" r:id="rId15"/>
    <p:sldId id="275" r:id="rId16"/>
    <p:sldId id="277" r:id="rId17"/>
    <p:sldId id="284" r:id="rId18"/>
    <p:sldId id="281" r:id="rId19"/>
    <p:sldId id="282" r:id="rId20"/>
    <p:sldId id="283" r:id="rId21"/>
    <p:sldId id="285" r:id="rId22"/>
    <p:sldId id="287" r:id="rId23"/>
    <p:sldId id="288"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9275" autoAdjust="0"/>
  </p:normalViewPr>
  <p:slideViewPr>
    <p:cSldViewPr snapToGrid="0" showGuides="1">
      <p:cViewPr varScale="1">
        <p:scale>
          <a:sx n="70" d="100"/>
          <a:sy n="70" d="100"/>
        </p:scale>
        <p:origin x="1554" y="54"/>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Consultancy\Env%20Flow\Workshop\Analaysi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5359518885786"/>
          <c:y val="0.13171885277669099"/>
          <c:w val="0.80661813042155395"/>
          <c:h val="0.68766985586542517"/>
        </c:manualLayout>
      </c:layout>
      <c:scatterChart>
        <c:scatterStyle val="lineMarker"/>
        <c:varyColors val="0"/>
        <c:ser>
          <c:idx val="0"/>
          <c:order val="0"/>
          <c:tx>
            <c:strRef>
              <c:f>'Q-WN'!$P$4</c:f>
              <c:strCache>
                <c:ptCount val="1"/>
                <c:pt idx="0">
                  <c:v>Jinja</c:v>
                </c:pt>
              </c:strCache>
            </c:strRef>
          </c:tx>
          <c:spPr>
            <a:ln w="25400">
              <a:solidFill>
                <a:schemeClr val="tx1"/>
              </a:solidFill>
            </a:ln>
          </c:spPr>
          <c:marker>
            <c:symbol val="none"/>
          </c:marker>
          <c:xVal>
            <c:numRef>
              <c:f>'Q-WN'!$O$5:$O$93</c:f>
              <c:numCache>
                <c:formatCode>General</c:formatCode>
                <c:ptCount val="89"/>
                <c:pt idx="0">
                  <c:v>1912</c:v>
                </c:pt>
                <c:pt idx="1">
                  <c:v>1913</c:v>
                </c:pt>
                <c:pt idx="2">
                  <c:v>1914</c:v>
                </c:pt>
                <c:pt idx="3">
                  <c:v>1915</c:v>
                </c:pt>
                <c:pt idx="4">
                  <c:v>1916</c:v>
                </c:pt>
                <c:pt idx="5">
                  <c:v>1917</c:v>
                </c:pt>
                <c:pt idx="6">
                  <c:v>1918</c:v>
                </c:pt>
                <c:pt idx="7">
                  <c:v>1919</c:v>
                </c:pt>
                <c:pt idx="8">
                  <c:v>1920</c:v>
                </c:pt>
                <c:pt idx="9">
                  <c:v>1921</c:v>
                </c:pt>
                <c:pt idx="10">
                  <c:v>1922</c:v>
                </c:pt>
                <c:pt idx="11">
                  <c:v>1923</c:v>
                </c:pt>
                <c:pt idx="12">
                  <c:v>1924</c:v>
                </c:pt>
                <c:pt idx="13">
                  <c:v>1925</c:v>
                </c:pt>
                <c:pt idx="14">
                  <c:v>1926</c:v>
                </c:pt>
                <c:pt idx="15">
                  <c:v>1927</c:v>
                </c:pt>
                <c:pt idx="16">
                  <c:v>1928</c:v>
                </c:pt>
                <c:pt idx="17">
                  <c:v>1929</c:v>
                </c:pt>
                <c:pt idx="18">
                  <c:v>1930</c:v>
                </c:pt>
                <c:pt idx="19">
                  <c:v>1931</c:v>
                </c:pt>
                <c:pt idx="20">
                  <c:v>1932</c:v>
                </c:pt>
                <c:pt idx="21">
                  <c:v>1933</c:v>
                </c:pt>
                <c:pt idx="22">
                  <c:v>1934</c:v>
                </c:pt>
                <c:pt idx="23">
                  <c:v>1935</c:v>
                </c:pt>
                <c:pt idx="24">
                  <c:v>1936</c:v>
                </c:pt>
                <c:pt idx="25">
                  <c:v>1937</c:v>
                </c:pt>
                <c:pt idx="26">
                  <c:v>1938</c:v>
                </c:pt>
                <c:pt idx="27">
                  <c:v>1939</c:v>
                </c:pt>
                <c:pt idx="28">
                  <c:v>1940</c:v>
                </c:pt>
                <c:pt idx="29">
                  <c:v>1941</c:v>
                </c:pt>
                <c:pt idx="30">
                  <c:v>1942</c:v>
                </c:pt>
                <c:pt idx="31">
                  <c:v>1943</c:v>
                </c:pt>
                <c:pt idx="32">
                  <c:v>1944</c:v>
                </c:pt>
                <c:pt idx="33">
                  <c:v>1945</c:v>
                </c:pt>
                <c:pt idx="34">
                  <c:v>1946</c:v>
                </c:pt>
                <c:pt idx="35">
                  <c:v>1947</c:v>
                </c:pt>
                <c:pt idx="36">
                  <c:v>1948</c:v>
                </c:pt>
                <c:pt idx="37">
                  <c:v>1949</c:v>
                </c:pt>
                <c:pt idx="38">
                  <c:v>1950</c:v>
                </c:pt>
                <c:pt idx="39">
                  <c:v>1951</c:v>
                </c:pt>
                <c:pt idx="40">
                  <c:v>1952</c:v>
                </c:pt>
                <c:pt idx="41">
                  <c:v>1953</c:v>
                </c:pt>
                <c:pt idx="42">
                  <c:v>1954</c:v>
                </c:pt>
                <c:pt idx="43">
                  <c:v>1955</c:v>
                </c:pt>
                <c:pt idx="44">
                  <c:v>1956</c:v>
                </c:pt>
                <c:pt idx="45">
                  <c:v>1957</c:v>
                </c:pt>
                <c:pt idx="46">
                  <c:v>1958</c:v>
                </c:pt>
                <c:pt idx="47">
                  <c:v>1959</c:v>
                </c:pt>
                <c:pt idx="48">
                  <c:v>1960</c:v>
                </c:pt>
                <c:pt idx="49">
                  <c:v>1961</c:v>
                </c:pt>
                <c:pt idx="50">
                  <c:v>1962</c:v>
                </c:pt>
                <c:pt idx="51">
                  <c:v>1963</c:v>
                </c:pt>
                <c:pt idx="52">
                  <c:v>1964</c:v>
                </c:pt>
                <c:pt idx="53">
                  <c:v>1965</c:v>
                </c:pt>
                <c:pt idx="54">
                  <c:v>1966</c:v>
                </c:pt>
                <c:pt idx="55">
                  <c:v>1967</c:v>
                </c:pt>
                <c:pt idx="56">
                  <c:v>1968</c:v>
                </c:pt>
                <c:pt idx="57">
                  <c:v>1969</c:v>
                </c:pt>
                <c:pt idx="58">
                  <c:v>1970</c:v>
                </c:pt>
                <c:pt idx="59">
                  <c:v>1971</c:v>
                </c:pt>
                <c:pt idx="60">
                  <c:v>1972</c:v>
                </c:pt>
                <c:pt idx="61">
                  <c:v>1973</c:v>
                </c:pt>
                <c:pt idx="62">
                  <c:v>1974</c:v>
                </c:pt>
                <c:pt idx="63">
                  <c:v>1975</c:v>
                </c:pt>
                <c:pt idx="64">
                  <c:v>1976</c:v>
                </c:pt>
                <c:pt idx="65">
                  <c:v>1977</c:v>
                </c:pt>
                <c:pt idx="66">
                  <c:v>1978</c:v>
                </c:pt>
                <c:pt idx="67">
                  <c:v>1979</c:v>
                </c:pt>
                <c:pt idx="68">
                  <c:v>1980</c:v>
                </c:pt>
                <c:pt idx="69">
                  <c:v>1981</c:v>
                </c:pt>
                <c:pt idx="70">
                  <c:v>1982</c:v>
                </c:pt>
                <c:pt idx="71">
                  <c:v>1983</c:v>
                </c:pt>
                <c:pt idx="72">
                  <c:v>1984</c:v>
                </c:pt>
                <c:pt idx="73">
                  <c:v>1985</c:v>
                </c:pt>
                <c:pt idx="74">
                  <c:v>1986</c:v>
                </c:pt>
                <c:pt idx="75">
                  <c:v>1987</c:v>
                </c:pt>
                <c:pt idx="76">
                  <c:v>1988</c:v>
                </c:pt>
                <c:pt idx="77">
                  <c:v>1989</c:v>
                </c:pt>
                <c:pt idx="78">
                  <c:v>1990</c:v>
                </c:pt>
                <c:pt idx="79">
                  <c:v>1991</c:v>
                </c:pt>
                <c:pt idx="80">
                  <c:v>1992</c:v>
                </c:pt>
                <c:pt idx="81">
                  <c:v>1993</c:v>
                </c:pt>
                <c:pt idx="82">
                  <c:v>1994</c:v>
                </c:pt>
                <c:pt idx="83">
                  <c:v>1995</c:v>
                </c:pt>
                <c:pt idx="84">
                  <c:v>1996</c:v>
                </c:pt>
                <c:pt idx="85">
                  <c:v>1997</c:v>
                </c:pt>
                <c:pt idx="86">
                  <c:v>1998</c:v>
                </c:pt>
                <c:pt idx="87">
                  <c:v>1999</c:v>
                </c:pt>
                <c:pt idx="88">
                  <c:v>2000</c:v>
                </c:pt>
              </c:numCache>
            </c:numRef>
          </c:xVal>
          <c:yVal>
            <c:numRef>
              <c:f>'Q-WN'!$P$5:$P$93</c:f>
              <c:numCache>
                <c:formatCode>_(* #,##0_);_(* \(#,##0\);_(* "-"??_);_(@_)</c:formatCode>
                <c:ptCount val="89"/>
                <c:pt idx="0">
                  <c:v>15316.788096</c:v>
                </c:pt>
                <c:pt idx="1">
                  <c:v>17457.87427199999</c:v>
                </c:pt>
                <c:pt idx="2">
                  <c:v>17335.346111999999</c:v>
                </c:pt>
                <c:pt idx="3">
                  <c:v>19241.437247999998</c:v>
                </c:pt>
                <c:pt idx="4">
                  <c:v>23800.187232</c:v>
                </c:pt>
                <c:pt idx="5">
                  <c:v>30711.870144</c:v>
                </c:pt>
                <c:pt idx="6">
                  <c:v>27094.729824000009</c:v>
                </c:pt>
                <c:pt idx="7">
                  <c:v>21352.72924799996</c:v>
                </c:pt>
                <c:pt idx="8">
                  <c:v>18595.457279999981</c:v>
                </c:pt>
                <c:pt idx="9">
                  <c:v>16026.209855999999</c:v>
                </c:pt>
                <c:pt idx="10">
                  <c:v>13117.45104</c:v>
                </c:pt>
                <c:pt idx="11">
                  <c:v>15021.327744</c:v>
                </c:pt>
                <c:pt idx="12">
                  <c:v>16597.217088000001</c:v>
                </c:pt>
                <c:pt idx="13">
                  <c:v>15919.88083199999</c:v>
                </c:pt>
                <c:pt idx="14">
                  <c:v>22063.172255999991</c:v>
                </c:pt>
                <c:pt idx="15">
                  <c:v>23164.759296</c:v>
                </c:pt>
                <c:pt idx="16">
                  <c:v>19846.96128000001</c:v>
                </c:pt>
                <c:pt idx="17">
                  <c:v>17045.424864000011</c:v>
                </c:pt>
                <c:pt idx="18">
                  <c:v>22074.99609600001</c:v>
                </c:pt>
                <c:pt idx="19">
                  <c:v>24005.437344000002</c:v>
                </c:pt>
                <c:pt idx="20">
                  <c:v>25073.747424000019</c:v>
                </c:pt>
                <c:pt idx="21">
                  <c:v>24052.504607999999</c:v>
                </c:pt>
                <c:pt idx="22">
                  <c:v>19688.755104000011</c:v>
                </c:pt>
                <c:pt idx="23">
                  <c:v>19349.833824000001</c:v>
                </c:pt>
                <c:pt idx="24">
                  <c:v>22593.860064</c:v>
                </c:pt>
                <c:pt idx="25">
                  <c:v>26124.278976000001</c:v>
                </c:pt>
                <c:pt idx="26">
                  <c:v>25811.206848000009</c:v>
                </c:pt>
                <c:pt idx="27">
                  <c:v>22493.803680000001</c:v>
                </c:pt>
                <c:pt idx="28">
                  <c:v>22826.501567999971</c:v>
                </c:pt>
                <c:pt idx="29">
                  <c:v>22032.134784000009</c:v>
                </c:pt>
                <c:pt idx="30">
                  <c:v>26878.951008</c:v>
                </c:pt>
                <c:pt idx="31">
                  <c:v>20893.21776</c:v>
                </c:pt>
                <c:pt idx="32">
                  <c:v>16754.496192000021</c:v>
                </c:pt>
                <c:pt idx="33">
                  <c:v>16666.11158399998</c:v>
                </c:pt>
                <c:pt idx="34">
                  <c:v>15126.158591999991</c:v>
                </c:pt>
                <c:pt idx="35">
                  <c:v>23045.624064</c:v>
                </c:pt>
                <c:pt idx="36">
                  <c:v>22727.106144000001</c:v>
                </c:pt>
                <c:pt idx="37">
                  <c:v>17945.083008000001</c:v>
                </c:pt>
                <c:pt idx="38">
                  <c:v>16571.322144000009</c:v>
                </c:pt>
                <c:pt idx="39">
                  <c:v>17664.003072</c:v>
                </c:pt>
                <c:pt idx="40">
                  <c:v>26030.16864</c:v>
                </c:pt>
                <c:pt idx="41">
                  <c:v>21655.131839999998</c:v>
                </c:pt>
                <c:pt idx="42">
                  <c:v>19964.50934399998</c:v>
                </c:pt>
                <c:pt idx="43">
                  <c:v>17759.850912000002</c:v>
                </c:pt>
                <c:pt idx="44">
                  <c:v>19449.997343999999</c:v>
                </c:pt>
                <c:pt idx="45">
                  <c:v>21061.840319999999</c:v>
                </c:pt>
                <c:pt idx="46">
                  <c:v>20235.242016</c:v>
                </c:pt>
                <c:pt idx="47">
                  <c:v>18579.752352</c:v>
                </c:pt>
                <c:pt idx="48">
                  <c:v>20146.61980799997</c:v>
                </c:pt>
                <c:pt idx="49">
                  <c:v>21004.366176</c:v>
                </c:pt>
                <c:pt idx="50">
                  <c:v>39931.729055999996</c:v>
                </c:pt>
                <c:pt idx="51">
                  <c:v>47718.919584000003</c:v>
                </c:pt>
                <c:pt idx="52">
                  <c:v>54150.869087999999</c:v>
                </c:pt>
                <c:pt idx="53">
                  <c:v>45601.527743999977</c:v>
                </c:pt>
                <c:pt idx="54">
                  <c:v>43661.370816000031</c:v>
                </c:pt>
                <c:pt idx="55">
                  <c:v>38562.598367999999</c:v>
                </c:pt>
                <c:pt idx="56">
                  <c:v>44169.198048000013</c:v>
                </c:pt>
                <c:pt idx="57">
                  <c:v>45791.867808000003</c:v>
                </c:pt>
                <c:pt idx="58">
                  <c:v>45467.295839999999</c:v>
                </c:pt>
                <c:pt idx="59">
                  <c:v>39930.119423999997</c:v>
                </c:pt>
                <c:pt idx="60">
                  <c:v>38251.959264000012</c:v>
                </c:pt>
                <c:pt idx="61">
                  <c:v>38783.377152000008</c:v>
                </c:pt>
                <c:pt idx="62">
                  <c:v>36768.807360000013</c:v>
                </c:pt>
                <c:pt idx="63">
                  <c:v>35351.318592000032</c:v>
                </c:pt>
                <c:pt idx="64">
                  <c:v>34742.041343999997</c:v>
                </c:pt>
                <c:pt idx="65">
                  <c:v>36172.208447999998</c:v>
                </c:pt>
                <c:pt idx="66">
                  <c:v>41793.650783999998</c:v>
                </c:pt>
                <c:pt idx="67">
                  <c:v>47815.358400000012</c:v>
                </c:pt>
                <c:pt idx="68">
                  <c:v>38945.294208000007</c:v>
                </c:pt>
                <c:pt idx="69">
                  <c:v>34417.520352</c:v>
                </c:pt>
                <c:pt idx="70">
                  <c:v>33310.411487999998</c:v>
                </c:pt>
                <c:pt idx="71">
                  <c:v>36222.840576000031</c:v>
                </c:pt>
                <c:pt idx="72">
                  <c:v>32959.598976000001</c:v>
                </c:pt>
                <c:pt idx="73">
                  <c:v>30541.223232</c:v>
                </c:pt>
                <c:pt idx="74">
                  <c:v>29335.95619200002</c:v>
                </c:pt>
                <c:pt idx="75">
                  <c:v>31245.015168000002</c:v>
                </c:pt>
                <c:pt idx="76">
                  <c:v>33506.007264</c:v>
                </c:pt>
                <c:pt idx="77">
                  <c:v>34601.827104000004</c:v>
                </c:pt>
                <c:pt idx="78">
                  <c:v>37781.545824000001</c:v>
                </c:pt>
                <c:pt idx="79">
                  <c:v>37903.409568000003</c:v>
                </c:pt>
                <c:pt idx="80">
                  <c:v>32651.19417599999</c:v>
                </c:pt>
                <c:pt idx="81">
                  <c:v>29827.550592</c:v>
                </c:pt>
                <c:pt idx="82">
                  <c:v>26014.51036799997</c:v>
                </c:pt>
                <c:pt idx="83">
                  <c:v>29164.142880000021</c:v>
                </c:pt>
                <c:pt idx="84">
                  <c:v>31918.620671999979</c:v>
                </c:pt>
                <c:pt idx="85">
                  <c:v>29381.404320000001</c:v>
                </c:pt>
                <c:pt idx="86">
                  <c:v>44839.464191999999</c:v>
                </c:pt>
                <c:pt idx="87">
                  <c:v>39658.679135999999</c:v>
                </c:pt>
                <c:pt idx="88">
                  <c:v>31980.227328000001</c:v>
                </c:pt>
              </c:numCache>
            </c:numRef>
          </c:yVal>
          <c:smooth val="0"/>
          <c:extLst>
            <c:ext xmlns:c16="http://schemas.microsoft.com/office/drawing/2014/chart" uri="{C3380CC4-5D6E-409C-BE32-E72D297353CC}">
              <c16:uniqueId val="{00000000-1289-477C-81F7-3F311072319F}"/>
            </c:ext>
          </c:extLst>
        </c:ser>
        <c:ser>
          <c:idx val="1"/>
          <c:order val="1"/>
          <c:tx>
            <c:strRef>
              <c:f>'Q-WN'!$Q$4</c:f>
              <c:strCache>
                <c:ptCount val="1"/>
                <c:pt idx="0">
                  <c:v>Mangala</c:v>
                </c:pt>
              </c:strCache>
            </c:strRef>
          </c:tx>
          <c:spPr>
            <a:ln w="25400">
              <a:solidFill>
                <a:srgbClr val="FF0000"/>
              </a:solidFill>
            </a:ln>
          </c:spPr>
          <c:marker>
            <c:symbol val="none"/>
          </c:marker>
          <c:xVal>
            <c:numRef>
              <c:f>'Q-WN'!$O$5:$O$93</c:f>
              <c:numCache>
                <c:formatCode>General</c:formatCode>
                <c:ptCount val="89"/>
                <c:pt idx="0">
                  <c:v>1912</c:v>
                </c:pt>
                <c:pt idx="1">
                  <c:v>1913</c:v>
                </c:pt>
                <c:pt idx="2">
                  <c:v>1914</c:v>
                </c:pt>
                <c:pt idx="3">
                  <c:v>1915</c:v>
                </c:pt>
                <c:pt idx="4">
                  <c:v>1916</c:v>
                </c:pt>
                <c:pt idx="5">
                  <c:v>1917</c:v>
                </c:pt>
                <c:pt idx="6">
                  <c:v>1918</c:v>
                </c:pt>
                <c:pt idx="7">
                  <c:v>1919</c:v>
                </c:pt>
                <c:pt idx="8">
                  <c:v>1920</c:v>
                </c:pt>
                <c:pt idx="9">
                  <c:v>1921</c:v>
                </c:pt>
                <c:pt idx="10">
                  <c:v>1922</c:v>
                </c:pt>
                <c:pt idx="11">
                  <c:v>1923</c:v>
                </c:pt>
                <c:pt idx="12">
                  <c:v>1924</c:v>
                </c:pt>
                <c:pt idx="13">
                  <c:v>1925</c:v>
                </c:pt>
                <c:pt idx="14">
                  <c:v>1926</c:v>
                </c:pt>
                <c:pt idx="15">
                  <c:v>1927</c:v>
                </c:pt>
                <c:pt idx="16">
                  <c:v>1928</c:v>
                </c:pt>
                <c:pt idx="17">
                  <c:v>1929</c:v>
                </c:pt>
                <c:pt idx="18">
                  <c:v>1930</c:v>
                </c:pt>
                <c:pt idx="19">
                  <c:v>1931</c:v>
                </c:pt>
                <c:pt idx="20">
                  <c:v>1932</c:v>
                </c:pt>
                <c:pt idx="21">
                  <c:v>1933</c:v>
                </c:pt>
                <c:pt idx="22">
                  <c:v>1934</c:v>
                </c:pt>
                <c:pt idx="23">
                  <c:v>1935</c:v>
                </c:pt>
                <c:pt idx="24">
                  <c:v>1936</c:v>
                </c:pt>
                <c:pt idx="25">
                  <c:v>1937</c:v>
                </c:pt>
                <c:pt idx="26">
                  <c:v>1938</c:v>
                </c:pt>
                <c:pt idx="27">
                  <c:v>1939</c:v>
                </c:pt>
                <c:pt idx="28">
                  <c:v>1940</c:v>
                </c:pt>
                <c:pt idx="29">
                  <c:v>1941</c:v>
                </c:pt>
                <c:pt idx="30">
                  <c:v>1942</c:v>
                </c:pt>
                <c:pt idx="31">
                  <c:v>1943</c:v>
                </c:pt>
                <c:pt idx="32">
                  <c:v>1944</c:v>
                </c:pt>
                <c:pt idx="33">
                  <c:v>1945</c:v>
                </c:pt>
                <c:pt idx="34">
                  <c:v>1946</c:v>
                </c:pt>
                <c:pt idx="35">
                  <c:v>1947</c:v>
                </c:pt>
                <c:pt idx="36">
                  <c:v>1948</c:v>
                </c:pt>
                <c:pt idx="37">
                  <c:v>1949</c:v>
                </c:pt>
                <c:pt idx="38">
                  <c:v>1950</c:v>
                </c:pt>
                <c:pt idx="39">
                  <c:v>1951</c:v>
                </c:pt>
                <c:pt idx="40">
                  <c:v>1952</c:v>
                </c:pt>
                <c:pt idx="41">
                  <c:v>1953</c:v>
                </c:pt>
                <c:pt idx="42">
                  <c:v>1954</c:v>
                </c:pt>
                <c:pt idx="43">
                  <c:v>1955</c:v>
                </c:pt>
                <c:pt idx="44">
                  <c:v>1956</c:v>
                </c:pt>
                <c:pt idx="45">
                  <c:v>1957</c:v>
                </c:pt>
                <c:pt idx="46">
                  <c:v>1958</c:v>
                </c:pt>
                <c:pt idx="47">
                  <c:v>1959</c:v>
                </c:pt>
                <c:pt idx="48">
                  <c:v>1960</c:v>
                </c:pt>
                <c:pt idx="49">
                  <c:v>1961</c:v>
                </c:pt>
                <c:pt idx="50">
                  <c:v>1962</c:v>
                </c:pt>
                <c:pt idx="51">
                  <c:v>1963</c:v>
                </c:pt>
                <c:pt idx="52">
                  <c:v>1964</c:v>
                </c:pt>
                <c:pt idx="53">
                  <c:v>1965</c:v>
                </c:pt>
                <c:pt idx="54">
                  <c:v>1966</c:v>
                </c:pt>
                <c:pt idx="55">
                  <c:v>1967</c:v>
                </c:pt>
                <c:pt idx="56">
                  <c:v>1968</c:v>
                </c:pt>
                <c:pt idx="57">
                  <c:v>1969</c:v>
                </c:pt>
                <c:pt idx="58">
                  <c:v>1970</c:v>
                </c:pt>
                <c:pt idx="59">
                  <c:v>1971</c:v>
                </c:pt>
                <c:pt idx="60">
                  <c:v>1972</c:v>
                </c:pt>
                <c:pt idx="61">
                  <c:v>1973</c:v>
                </c:pt>
                <c:pt idx="62">
                  <c:v>1974</c:v>
                </c:pt>
                <c:pt idx="63">
                  <c:v>1975</c:v>
                </c:pt>
                <c:pt idx="64">
                  <c:v>1976</c:v>
                </c:pt>
                <c:pt idx="65">
                  <c:v>1977</c:v>
                </c:pt>
                <c:pt idx="66">
                  <c:v>1978</c:v>
                </c:pt>
                <c:pt idx="67">
                  <c:v>1979</c:v>
                </c:pt>
                <c:pt idx="68">
                  <c:v>1980</c:v>
                </c:pt>
                <c:pt idx="69">
                  <c:v>1981</c:v>
                </c:pt>
                <c:pt idx="70">
                  <c:v>1982</c:v>
                </c:pt>
                <c:pt idx="71">
                  <c:v>1983</c:v>
                </c:pt>
                <c:pt idx="72">
                  <c:v>1984</c:v>
                </c:pt>
                <c:pt idx="73">
                  <c:v>1985</c:v>
                </c:pt>
                <c:pt idx="74">
                  <c:v>1986</c:v>
                </c:pt>
                <c:pt idx="75">
                  <c:v>1987</c:v>
                </c:pt>
                <c:pt idx="76">
                  <c:v>1988</c:v>
                </c:pt>
                <c:pt idx="77">
                  <c:v>1989</c:v>
                </c:pt>
                <c:pt idx="78">
                  <c:v>1990</c:v>
                </c:pt>
                <c:pt idx="79">
                  <c:v>1991</c:v>
                </c:pt>
                <c:pt idx="80">
                  <c:v>1992</c:v>
                </c:pt>
                <c:pt idx="81">
                  <c:v>1993</c:v>
                </c:pt>
                <c:pt idx="82">
                  <c:v>1994</c:v>
                </c:pt>
                <c:pt idx="83">
                  <c:v>1995</c:v>
                </c:pt>
                <c:pt idx="84">
                  <c:v>1996</c:v>
                </c:pt>
                <c:pt idx="85">
                  <c:v>1997</c:v>
                </c:pt>
                <c:pt idx="86">
                  <c:v>1998</c:v>
                </c:pt>
                <c:pt idx="87">
                  <c:v>1999</c:v>
                </c:pt>
                <c:pt idx="88">
                  <c:v>2000</c:v>
                </c:pt>
              </c:numCache>
            </c:numRef>
          </c:xVal>
          <c:yVal>
            <c:numRef>
              <c:f>'Q-WN'!$Q$5:$Q$93</c:f>
              <c:numCache>
                <c:formatCode>_(* #,##0_);_(* \(#,##0\);_(* "-"??_);_(@_)</c:formatCode>
                <c:ptCount val="89"/>
                <c:pt idx="0">
                  <c:v>23430</c:v>
                </c:pt>
                <c:pt idx="1">
                  <c:v>23000</c:v>
                </c:pt>
                <c:pt idx="2">
                  <c:v>25520</c:v>
                </c:pt>
                <c:pt idx="3">
                  <c:v>27890</c:v>
                </c:pt>
                <c:pt idx="4">
                  <c:v>37890</c:v>
                </c:pt>
                <c:pt idx="5">
                  <c:v>55800</c:v>
                </c:pt>
                <c:pt idx="6">
                  <c:v>47130</c:v>
                </c:pt>
                <c:pt idx="7">
                  <c:v>31190</c:v>
                </c:pt>
                <c:pt idx="8">
                  <c:v>25810</c:v>
                </c:pt>
                <c:pt idx="9">
                  <c:v>16620</c:v>
                </c:pt>
                <c:pt idx="10">
                  <c:v>15260</c:v>
                </c:pt>
                <c:pt idx="11">
                  <c:v>19330</c:v>
                </c:pt>
                <c:pt idx="12">
                  <c:v>20460</c:v>
                </c:pt>
                <c:pt idx="13">
                  <c:v>18860</c:v>
                </c:pt>
                <c:pt idx="14">
                  <c:v>24850</c:v>
                </c:pt>
                <c:pt idx="15">
                  <c:v>26040</c:v>
                </c:pt>
                <c:pt idx="16">
                  <c:v>26640</c:v>
                </c:pt>
                <c:pt idx="17">
                  <c:v>21330</c:v>
                </c:pt>
                <c:pt idx="18">
                  <c:v>22700</c:v>
                </c:pt>
                <c:pt idx="19">
                  <c:v>29030</c:v>
                </c:pt>
                <c:pt idx="20">
                  <c:v>32650</c:v>
                </c:pt>
                <c:pt idx="21">
                  <c:v>30570</c:v>
                </c:pt>
                <c:pt idx="22">
                  <c:v>26290</c:v>
                </c:pt>
                <c:pt idx="23">
                  <c:v>23480</c:v>
                </c:pt>
                <c:pt idx="24">
                  <c:v>23380</c:v>
                </c:pt>
                <c:pt idx="25">
                  <c:v>28130</c:v>
                </c:pt>
                <c:pt idx="26">
                  <c:v>30150</c:v>
                </c:pt>
                <c:pt idx="27">
                  <c:v>24930</c:v>
                </c:pt>
                <c:pt idx="28">
                  <c:v>22250</c:v>
                </c:pt>
                <c:pt idx="29">
                  <c:v>22870</c:v>
                </c:pt>
                <c:pt idx="30">
                  <c:v>32140</c:v>
                </c:pt>
                <c:pt idx="31">
                  <c:v>28460</c:v>
                </c:pt>
                <c:pt idx="32">
                  <c:v>20740</c:v>
                </c:pt>
                <c:pt idx="33">
                  <c:v>18736</c:v>
                </c:pt>
                <c:pt idx="34">
                  <c:v>22210</c:v>
                </c:pt>
                <c:pt idx="35">
                  <c:v>27910</c:v>
                </c:pt>
                <c:pt idx="36">
                  <c:v>31900</c:v>
                </c:pt>
                <c:pt idx="37">
                  <c:v>26670</c:v>
                </c:pt>
                <c:pt idx="38">
                  <c:v>22360</c:v>
                </c:pt>
                <c:pt idx="39">
                  <c:v>18990</c:v>
                </c:pt>
                <c:pt idx="40">
                  <c:v>28610</c:v>
                </c:pt>
                <c:pt idx="41">
                  <c:v>22630</c:v>
                </c:pt>
                <c:pt idx="42">
                  <c:v>22920</c:v>
                </c:pt>
                <c:pt idx="43">
                  <c:v>23320</c:v>
                </c:pt>
                <c:pt idx="44">
                  <c:v>24450</c:v>
                </c:pt>
                <c:pt idx="45">
                  <c:v>24830</c:v>
                </c:pt>
                <c:pt idx="46">
                  <c:v>25440</c:v>
                </c:pt>
                <c:pt idx="47">
                  <c:v>23210</c:v>
                </c:pt>
                <c:pt idx="48">
                  <c:v>25100</c:v>
                </c:pt>
                <c:pt idx="49">
                  <c:v>34060</c:v>
                </c:pt>
                <c:pt idx="50">
                  <c:v>50650</c:v>
                </c:pt>
                <c:pt idx="51">
                  <c:v>60470</c:v>
                </c:pt>
                <c:pt idx="52">
                  <c:v>64000</c:v>
                </c:pt>
                <c:pt idx="53">
                  <c:v>56920</c:v>
                </c:pt>
                <c:pt idx="54">
                  <c:v>51960</c:v>
                </c:pt>
                <c:pt idx="55">
                  <c:v>50500</c:v>
                </c:pt>
                <c:pt idx="56">
                  <c:v>50400</c:v>
                </c:pt>
                <c:pt idx="57">
                  <c:v>53730</c:v>
                </c:pt>
                <c:pt idx="58">
                  <c:v>56350</c:v>
                </c:pt>
                <c:pt idx="59">
                  <c:v>50870</c:v>
                </c:pt>
                <c:pt idx="60">
                  <c:v>43320</c:v>
                </c:pt>
                <c:pt idx="61">
                  <c:v>45290</c:v>
                </c:pt>
                <c:pt idx="62">
                  <c:v>46000</c:v>
                </c:pt>
                <c:pt idx="63">
                  <c:v>46160</c:v>
                </c:pt>
                <c:pt idx="64">
                  <c:v>46840</c:v>
                </c:pt>
                <c:pt idx="65">
                  <c:v>46810</c:v>
                </c:pt>
                <c:pt idx="66">
                  <c:v>46120</c:v>
                </c:pt>
                <c:pt idx="67">
                  <c:v>53090</c:v>
                </c:pt>
                <c:pt idx="68">
                  <c:v>47820</c:v>
                </c:pt>
                <c:pt idx="69">
                  <c:v>42610</c:v>
                </c:pt>
                <c:pt idx="70">
                  <c:v>39120</c:v>
                </c:pt>
                <c:pt idx="71">
                  <c:v>40753.386053379567</c:v>
                </c:pt>
                <c:pt idx="72">
                  <c:v>38775.910917418201</c:v>
                </c:pt>
                <c:pt idx="73">
                  <c:v>44003.858436541181</c:v>
                </c:pt>
                <c:pt idx="74">
                  <c:v>40021.735687016473</c:v>
                </c:pt>
                <c:pt idx="75">
                  <c:v>40069.093406196072</c:v>
                </c:pt>
                <c:pt idx="76">
                  <c:v>41293.553801886679</c:v>
                </c:pt>
                <c:pt idx="77">
                  <c:v>48017.415115556658</c:v>
                </c:pt>
                <c:pt idx="78">
                  <c:v>43818.991349549229</c:v>
                </c:pt>
                <c:pt idx="79">
                  <c:v>48696.374560759541</c:v>
                </c:pt>
                <c:pt idx="80">
                  <c:v>47567.802753769844</c:v>
                </c:pt>
                <c:pt idx="81">
                  <c:v>46562.029354433427</c:v>
                </c:pt>
                <c:pt idx="82">
                  <c:v>35173.846450059682</c:v>
                </c:pt>
                <c:pt idx="83">
                  <c:v>35568.092948874837</c:v>
                </c:pt>
                <c:pt idx="84">
                  <c:v>40247.14705807389</c:v>
                </c:pt>
                <c:pt idx="85">
                  <c:v>43985</c:v>
                </c:pt>
                <c:pt idx="86">
                  <c:v>46967</c:v>
                </c:pt>
                <c:pt idx="87">
                  <c:v>44297</c:v>
                </c:pt>
                <c:pt idx="88">
                  <c:v>41054</c:v>
                </c:pt>
              </c:numCache>
            </c:numRef>
          </c:yVal>
          <c:smooth val="0"/>
          <c:extLst>
            <c:ext xmlns:c16="http://schemas.microsoft.com/office/drawing/2014/chart" uri="{C3380CC4-5D6E-409C-BE32-E72D297353CC}">
              <c16:uniqueId val="{00000001-1289-477C-81F7-3F311072319F}"/>
            </c:ext>
          </c:extLst>
        </c:ser>
        <c:ser>
          <c:idx val="2"/>
          <c:order val="2"/>
          <c:tx>
            <c:strRef>
              <c:f>'Q-WN'!$R$4</c:f>
              <c:strCache>
                <c:ptCount val="1"/>
                <c:pt idx="0">
                  <c:v>Qout Sudd</c:v>
                </c:pt>
              </c:strCache>
            </c:strRef>
          </c:tx>
          <c:spPr>
            <a:ln w="25400">
              <a:solidFill>
                <a:srgbClr val="2020EC"/>
              </a:solidFill>
            </a:ln>
          </c:spPr>
          <c:marker>
            <c:symbol val="none"/>
          </c:marker>
          <c:xVal>
            <c:numRef>
              <c:f>'Q-WN'!$O$5:$O$93</c:f>
              <c:numCache>
                <c:formatCode>General</c:formatCode>
                <c:ptCount val="89"/>
                <c:pt idx="0">
                  <c:v>1912</c:v>
                </c:pt>
                <c:pt idx="1">
                  <c:v>1913</c:v>
                </c:pt>
                <c:pt idx="2">
                  <c:v>1914</c:v>
                </c:pt>
                <c:pt idx="3">
                  <c:v>1915</c:v>
                </c:pt>
                <c:pt idx="4">
                  <c:v>1916</c:v>
                </c:pt>
                <c:pt idx="5">
                  <c:v>1917</c:v>
                </c:pt>
                <c:pt idx="6">
                  <c:v>1918</c:v>
                </c:pt>
                <c:pt idx="7">
                  <c:v>1919</c:v>
                </c:pt>
                <c:pt idx="8">
                  <c:v>1920</c:v>
                </c:pt>
                <c:pt idx="9">
                  <c:v>1921</c:v>
                </c:pt>
                <c:pt idx="10">
                  <c:v>1922</c:v>
                </c:pt>
                <c:pt idx="11">
                  <c:v>1923</c:v>
                </c:pt>
                <c:pt idx="12">
                  <c:v>1924</c:v>
                </c:pt>
                <c:pt idx="13">
                  <c:v>1925</c:v>
                </c:pt>
                <c:pt idx="14">
                  <c:v>1926</c:v>
                </c:pt>
                <c:pt idx="15">
                  <c:v>1927</c:v>
                </c:pt>
                <c:pt idx="16">
                  <c:v>1928</c:v>
                </c:pt>
                <c:pt idx="17">
                  <c:v>1929</c:v>
                </c:pt>
                <c:pt idx="18">
                  <c:v>1930</c:v>
                </c:pt>
                <c:pt idx="19">
                  <c:v>1931</c:v>
                </c:pt>
                <c:pt idx="20">
                  <c:v>1932</c:v>
                </c:pt>
                <c:pt idx="21">
                  <c:v>1933</c:v>
                </c:pt>
                <c:pt idx="22">
                  <c:v>1934</c:v>
                </c:pt>
                <c:pt idx="23">
                  <c:v>1935</c:v>
                </c:pt>
                <c:pt idx="24">
                  <c:v>1936</c:v>
                </c:pt>
                <c:pt idx="25">
                  <c:v>1937</c:v>
                </c:pt>
                <c:pt idx="26">
                  <c:v>1938</c:v>
                </c:pt>
                <c:pt idx="27">
                  <c:v>1939</c:v>
                </c:pt>
                <c:pt idx="28">
                  <c:v>1940</c:v>
                </c:pt>
                <c:pt idx="29">
                  <c:v>1941</c:v>
                </c:pt>
                <c:pt idx="30">
                  <c:v>1942</c:v>
                </c:pt>
                <c:pt idx="31">
                  <c:v>1943</c:v>
                </c:pt>
                <c:pt idx="32">
                  <c:v>1944</c:v>
                </c:pt>
                <c:pt idx="33">
                  <c:v>1945</c:v>
                </c:pt>
                <c:pt idx="34">
                  <c:v>1946</c:v>
                </c:pt>
                <c:pt idx="35">
                  <c:v>1947</c:v>
                </c:pt>
                <c:pt idx="36">
                  <c:v>1948</c:v>
                </c:pt>
                <c:pt idx="37">
                  <c:v>1949</c:v>
                </c:pt>
                <c:pt idx="38">
                  <c:v>1950</c:v>
                </c:pt>
                <c:pt idx="39">
                  <c:v>1951</c:v>
                </c:pt>
                <c:pt idx="40">
                  <c:v>1952</c:v>
                </c:pt>
                <c:pt idx="41">
                  <c:v>1953</c:v>
                </c:pt>
                <c:pt idx="42">
                  <c:v>1954</c:v>
                </c:pt>
                <c:pt idx="43">
                  <c:v>1955</c:v>
                </c:pt>
                <c:pt idx="44">
                  <c:v>1956</c:v>
                </c:pt>
                <c:pt idx="45">
                  <c:v>1957</c:v>
                </c:pt>
                <c:pt idx="46">
                  <c:v>1958</c:v>
                </c:pt>
                <c:pt idx="47">
                  <c:v>1959</c:v>
                </c:pt>
                <c:pt idx="48">
                  <c:v>1960</c:v>
                </c:pt>
                <c:pt idx="49">
                  <c:v>1961</c:v>
                </c:pt>
                <c:pt idx="50">
                  <c:v>1962</c:v>
                </c:pt>
                <c:pt idx="51">
                  <c:v>1963</c:v>
                </c:pt>
                <c:pt idx="52">
                  <c:v>1964</c:v>
                </c:pt>
                <c:pt idx="53">
                  <c:v>1965</c:v>
                </c:pt>
                <c:pt idx="54">
                  <c:v>1966</c:v>
                </c:pt>
                <c:pt idx="55">
                  <c:v>1967</c:v>
                </c:pt>
                <c:pt idx="56">
                  <c:v>1968</c:v>
                </c:pt>
                <c:pt idx="57">
                  <c:v>1969</c:v>
                </c:pt>
                <c:pt idx="58">
                  <c:v>1970</c:v>
                </c:pt>
                <c:pt idx="59">
                  <c:v>1971</c:v>
                </c:pt>
                <c:pt idx="60">
                  <c:v>1972</c:v>
                </c:pt>
                <c:pt idx="61">
                  <c:v>1973</c:v>
                </c:pt>
                <c:pt idx="62">
                  <c:v>1974</c:v>
                </c:pt>
                <c:pt idx="63">
                  <c:v>1975</c:v>
                </c:pt>
                <c:pt idx="64">
                  <c:v>1976</c:v>
                </c:pt>
                <c:pt idx="65">
                  <c:v>1977</c:v>
                </c:pt>
                <c:pt idx="66">
                  <c:v>1978</c:v>
                </c:pt>
                <c:pt idx="67">
                  <c:v>1979</c:v>
                </c:pt>
                <c:pt idx="68">
                  <c:v>1980</c:v>
                </c:pt>
                <c:pt idx="69">
                  <c:v>1981</c:v>
                </c:pt>
                <c:pt idx="70">
                  <c:v>1982</c:v>
                </c:pt>
                <c:pt idx="71">
                  <c:v>1983</c:v>
                </c:pt>
                <c:pt idx="72">
                  <c:v>1984</c:v>
                </c:pt>
                <c:pt idx="73">
                  <c:v>1985</c:v>
                </c:pt>
                <c:pt idx="74">
                  <c:v>1986</c:v>
                </c:pt>
                <c:pt idx="75">
                  <c:v>1987</c:v>
                </c:pt>
                <c:pt idx="76">
                  <c:v>1988</c:v>
                </c:pt>
                <c:pt idx="77">
                  <c:v>1989</c:v>
                </c:pt>
                <c:pt idx="78">
                  <c:v>1990</c:v>
                </c:pt>
                <c:pt idx="79">
                  <c:v>1991</c:v>
                </c:pt>
                <c:pt idx="80">
                  <c:v>1992</c:v>
                </c:pt>
                <c:pt idx="81">
                  <c:v>1993</c:v>
                </c:pt>
                <c:pt idx="82">
                  <c:v>1994</c:v>
                </c:pt>
                <c:pt idx="83">
                  <c:v>1995</c:v>
                </c:pt>
                <c:pt idx="84">
                  <c:v>1996</c:v>
                </c:pt>
                <c:pt idx="85">
                  <c:v>1997</c:v>
                </c:pt>
                <c:pt idx="86">
                  <c:v>1998</c:v>
                </c:pt>
                <c:pt idx="87">
                  <c:v>1999</c:v>
                </c:pt>
                <c:pt idx="88">
                  <c:v>2000</c:v>
                </c:pt>
              </c:numCache>
            </c:numRef>
          </c:xVal>
          <c:yVal>
            <c:numRef>
              <c:f>'Q-WN'!$R$5:$R$93</c:f>
              <c:numCache>
                <c:formatCode>_(* #,##0_);_(* \(#,##0\);_(* "-"??_);_(@_)</c:formatCode>
                <c:ptCount val="89"/>
                <c:pt idx="0">
                  <c:v>13747</c:v>
                </c:pt>
                <c:pt idx="1">
                  <c:v>14297</c:v>
                </c:pt>
                <c:pt idx="2">
                  <c:v>14275</c:v>
                </c:pt>
                <c:pt idx="3">
                  <c:v>14011</c:v>
                </c:pt>
                <c:pt idx="4">
                  <c:v>15428</c:v>
                </c:pt>
                <c:pt idx="5">
                  <c:v>17984</c:v>
                </c:pt>
                <c:pt idx="6">
                  <c:v>21298</c:v>
                </c:pt>
                <c:pt idx="7">
                  <c:v>17801</c:v>
                </c:pt>
                <c:pt idx="8">
                  <c:v>13773</c:v>
                </c:pt>
                <c:pt idx="9">
                  <c:v>12745</c:v>
                </c:pt>
                <c:pt idx="10">
                  <c:v>11004</c:v>
                </c:pt>
                <c:pt idx="11">
                  <c:v>11348</c:v>
                </c:pt>
                <c:pt idx="12">
                  <c:v>11480</c:v>
                </c:pt>
                <c:pt idx="13">
                  <c:v>12452</c:v>
                </c:pt>
                <c:pt idx="14">
                  <c:v>11968</c:v>
                </c:pt>
                <c:pt idx="15">
                  <c:v>13136</c:v>
                </c:pt>
                <c:pt idx="16">
                  <c:v>13715</c:v>
                </c:pt>
                <c:pt idx="17">
                  <c:v>14025</c:v>
                </c:pt>
                <c:pt idx="18">
                  <c:v>13609</c:v>
                </c:pt>
                <c:pt idx="19">
                  <c:v>13869</c:v>
                </c:pt>
                <c:pt idx="20">
                  <c:v>14550</c:v>
                </c:pt>
                <c:pt idx="21">
                  <c:v>17384</c:v>
                </c:pt>
                <c:pt idx="22">
                  <c:v>16248</c:v>
                </c:pt>
                <c:pt idx="23">
                  <c:v>15075</c:v>
                </c:pt>
                <c:pt idx="24">
                  <c:v>13622</c:v>
                </c:pt>
                <c:pt idx="25">
                  <c:v>13993</c:v>
                </c:pt>
                <c:pt idx="26">
                  <c:v>14261</c:v>
                </c:pt>
                <c:pt idx="27">
                  <c:v>14564</c:v>
                </c:pt>
                <c:pt idx="28">
                  <c:v>14228</c:v>
                </c:pt>
                <c:pt idx="29">
                  <c:v>12795</c:v>
                </c:pt>
                <c:pt idx="30">
                  <c:v>13373</c:v>
                </c:pt>
                <c:pt idx="31">
                  <c:v>14279</c:v>
                </c:pt>
                <c:pt idx="32">
                  <c:v>14369</c:v>
                </c:pt>
                <c:pt idx="33">
                  <c:v>12666</c:v>
                </c:pt>
                <c:pt idx="34">
                  <c:v>13069</c:v>
                </c:pt>
                <c:pt idx="35">
                  <c:v>13776</c:v>
                </c:pt>
                <c:pt idx="36">
                  <c:v>13883</c:v>
                </c:pt>
                <c:pt idx="37">
                  <c:v>14513</c:v>
                </c:pt>
                <c:pt idx="38">
                  <c:v>14444</c:v>
                </c:pt>
                <c:pt idx="39">
                  <c:v>12872</c:v>
                </c:pt>
                <c:pt idx="40">
                  <c:v>12901</c:v>
                </c:pt>
                <c:pt idx="41">
                  <c:v>14179</c:v>
                </c:pt>
                <c:pt idx="42">
                  <c:v>14971</c:v>
                </c:pt>
                <c:pt idx="43">
                  <c:v>13641</c:v>
                </c:pt>
                <c:pt idx="44">
                  <c:v>13483</c:v>
                </c:pt>
                <c:pt idx="45">
                  <c:v>13707</c:v>
                </c:pt>
                <c:pt idx="46">
                  <c:v>13150</c:v>
                </c:pt>
                <c:pt idx="47">
                  <c:v>13684</c:v>
                </c:pt>
                <c:pt idx="48">
                  <c:v>13647</c:v>
                </c:pt>
                <c:pt idx="49">
                  <c:v>14300</c:v>
                </c:pt>
                <c:pt idx="50">
                  <c:v>14785</c:v>
                </c:pt>
                <c:pt idx="51">
                  <c:v>22644</c:v>
                </c:pt>
                <c:pt idx="52">
                  <c:v>31717</c:v>
                </c:pt>
                <c:pt idx="53">
                  <c:v>32517</c:v>
                </c:pt>
                <c:pt idx="54">
                  <c:v>23262</c:v>
                </c:pt>
                <c:pt idx="55">
                  <c:v>21081</c:v>
                </c:pt>
                <c:pt idx="56">
                  <c:v>20623</c:v>
                </c:pt>
                <c:pt idx="57">
                  <c:v>21975</c:v>
                </c:pt>
                <c:pt idx="58">
                  <c:v>22968</c:v>
                </c:pt>
                <c:pt idx="59">
                  <c:v>21182</c:v>
                </c:pt>
                <c:pt idx="60">
                  <c:v>21832</c:v>
                </c:pt>
                <c:pt idx="61">
                  <c:v>18106</c:v>
                </c:pt>
                <c:pt idx="62">
                  <c:v>19720</c:v>
                </c:pt>
                <c:pt idx="63">
                  <c:v>18793</c:v>
                </c:pt>
                <c:pt idx="64">
                  <c:v>20017</c:v>
                </c:pt>
                <c:pt idx="65">
                  <c:v>19835</c:v>
                </c:pt>
                <c:pt idx="66">
                  <c:v>19342</c:v>
                </c:pt>
                <c:pt idx="67">
                  <c:v>21581</c:v>
                </c:pt>
                <c:pt idx="68">
                  <c:v>18891</c:v>
                </c:pt>
                <c:pt idx="69">
                  <c:v>17110</c:v>
                </c:pt>
                <c:pt idx="70">
                  <c:v>20034</c:v>
                </c:pt>
                <c:pt idx="71">
                  <c:v>15950</c:v>
                </c:pt>
                <c:pt idx="72">
                  <c:v>18252.795803726069</c:v>
                </c:pt>
                <c:pt idx="73">
                  <c:v>18931.862238776212</c:v>
                </c:pt>
                <c:pt idx="74">
                  <c:v>17897.85993810957</c:v>
                </c:pt>
                <c:pt idx="75">
                  <c:v>18174.617640979541</c:v>
                </c:pt>
                <c:pt idx="76">
                  <c:v>18320.51266622691</c:v>
                </c:pt>
                <c:pt idx="77">
                  <c:v>19963.64284834747</c:v>
                </c:pt>
                <c:pt idx="78">
                  <c:v>19842.908274043919</c:v>
                </c:pt>
                <c:pt idx="79">
                  <c:v>20232.155463784999</c:v>
                </c:pt>
                <c:pt idx="80">
                  <c:v>20209.195241919861</c:v>
                </c:pt>
                <c:pt idx="81">
                  <c:v>18956.215091200629</c:v>
                </c:pt>
                <c:pt idx="82">
                  <c:v>18523.627660437851</c:v>
                </c:pt>
                <c:pt idx="83">
                  <c:v>18133.961104090959</c:v>
                </c:pt>
                <c:pt idx="84">
                  <c:v>18739.133620763459</c:v>
                </c:pt>
                <c:pt idx="85">
                  <c:v>19314.173648873719</c:v>
                </c:pt>
                <c:pt idx="86">
                  <c:v>19740.142569237221</c:v>
                </c:pt>
                <c:pt idx="87">
                  <c:v>19491.94771265877</c:v>
                </c:pt>
                <c:pt idx="88">
                  <c:v>18837.83653199772</c:v>
                </c:pt>
              </c:numCache>
            </c:numRef>
          </c:yVal>
          <c:smooth val="0"/>
          <c:extLst>
            <c:ext xmlns:c16="http://schemas.microsoft.com/office/drawing/2014/chart" uri="{C3380CC4-5D6E-409C-BE32-E72D297353CC}">
              <c16:uniqueId val="{00000002-1289-477C-81F7-3F311072319F}"/>
            </c:ext>
          </c:extLst>
        </c:ser>
        <c:ser>
          <c:idx val="3"/>
          <c:order val="3"/>
          <c:tx>
            <c:strRef>
              <c:f>'Q-WN'!$S$4</c:f>
              <c:strCache>
                <c:ptCount val="1"/>
                <c:pt idx="0">
                  <c:v>Malakal</c:v>
                </c:pt>
              </c:strCache>
            </c:strRef>
          </c:tx>
          <c:spPr>
            <a:ln w="25400">
              <a:solidFill>
                <a:schemeClr val="accent6">
                  <a:lumMod val="75000"/>
                </a:schemeClr>
              </a:solidFill>
            </a:ln>
          </c:spPr>
          <c:marker>
            <c:symbol val="none"/>
          </c:marker>
          <c:xVal>
            <c:numRef>
              <c:f>'Q-WN'!$O$5:$O$93</c:f>
              <c:numCache>
                <c:formatCode>General</c:formatCode>
                <c:ptCount val="89"/>
                <c:pt idx="0">
                  <c:v>1912</c:v>
                </c:pt>
                <c:pt idx="1">
                  <c:v>1913</c:v>
                </c:pt>
                <c:pt idx="2">
                  <c:v>1914</c:v>
                </c:pt>
                <c:pt idx="3">
                  <c:v>1915</c:v>
                </c:pt>
                <c:pt idx="4">
                  <c:v>1916</c:v>
                </c:pt>
                <c:pt idx="5">
                  <c:v>1917</c:v>
                </c:pt>
                <c:pt idx="6">
                  <c:v>1918</c:v>
                </c:pt>
                <c:pt idx="7">
                  <c:v>1919</c:v>
                </c:pt>
                <c:pt idx="8">
                  <c:v>1920</c:v>
                </c:pt>
                <c:pt idx="9">
                  <c:v>1921</c:v>
                </c:pt>
                <c:pt idx="10">
                  <c:v>1922</c:v>
                </c:pt>
                <c:pt idx="11">
                  <c:v>1923</c:v>
                </c:pt>
                <c:pt idx="12">
                  <c:v>1924</c:v>
                </c:pt>
                <c:pt idx="13">
                  <c:v>1925</c:v>
                </c:pt>
                <c:pt idx="14">
                  <c:v>1926</c:v>
                </c:pt>
                <c:pt idx="15">
                  <c:v>1927</c:v>
                </c:pt>
                <c:pt idx="16">
                  <c:v>1928</c:v>
                </c:pt>
                <c:pt idx="17">
                  <c:v>1929</c:v>
                </c:pt>
                <c:pt idx="18">
                  <c:v>1930</c:v>
                </c:pt>
                <c:pt idx="19">
                  <c:v>1931</c:v>
                </c:pt>
                <c:pt idx="20">
                  <c:v>1932</c:v>
                </c:pt>
                <c:pt idx="21">
                  <c:v>1933</c:v>
                </c:pt>
                <c:pt idx="22">
                  <c:v>1934</c:v>
                </c:pt>
                <c:pt idx="23">
                  <c:v>1935</c:v>
                </c:pt>
                <c:pt idx="24">
                  <c:v>1936</c:v>
                </c:pt>
                <c:pt idx="25">
                  <c:v>1937</c:v>
                </c:pt>
                <c:pt idx="26">
                  <c:v>1938</c:v>
                </c:pt>
                <c:pt idx="27">
                  <c:v>1939</c:v>
                </c:pt>
                <c:pt idx="28">
                  <c:v>1940</c:v>
                </c:pt>
                <c:pt idx="29">
                  <c:v>1941</c:v>
                </c:pt>
                <c:pt idx="30">
                  <c:v>1942</c:v>
                </c:pt>
                <c:pt idx="31">
                  <c:v>1943</c:v>
                </c:pt>
                <c:pt idx="32">
                  <c:v>1944</c:v>
                </c:pt>
                <c:pt idx="33">
                  <c:v>1945</c:v>
                </c:pt>
                <c:pt idx="34">
                  <c:v>1946</c:v>
                </c:pt>
                <c:pt idx="35">
                  <c:v>1947</c:v>
                </c:pt>
                <c:pt idx="36">
                  <c:v>1948</c:v>
                </c:pt>
                <c:pt idx="37">
                  <c:v>1949</c:v>
                </c:pt>
                <c:pt idx="38">
                  <c:v>1950</c:v>
                </c:pt>
                <c:pt idx="39">
                  <c:v>1951</c:v>
                </c:pt>
                <c:pt idx="40">
                  <c:v>1952</c:v>
                </c:pt>
                <c:pt idx="41">
                  <c:v>1953</c:v>
                </c:pt>
                <c:pt idx="42">
                  <c:v>1954</c:v>
                </c:pt>
                <c:pt idx="43">
                  <c:v>1955</c:v>
                </c:pt>
                <c:pt idx="44">
                  <c:v>1956</c:v>
                </c:pt>
                <c:pt idx="45">
                  <c:v>1957</c:v>
                </c:pt>
                <c:pt idx="46">
                  <c:v>1958</c:v>
                </c:pt>
                <c:pt idx="47">
                  <c:v>1959</c:v>
                </c:pt>
                <c:pt idx="48">
                  <c:v>1960</c:v>
                </c:pt>
                <c:pt idx="49">
                  <c:v>1961</c:v>
                </c:pt>
                <c:pt idx="50">
                  <c:v>1962</c:v>
                </c:pt>
                <c:pt idx="51">
                  <c:v>1963</c:v>
                </c:pt>
                <c:pt idx="52">
                  <c:v>1964</c:v>
                </c:pt>
                <c:pt idx="53">
                  <c:v>1965</c:v>
                </c:pt>
                <c:pt idx="54">
                  <c:v>1966</c:v>
                </c:pt>
                <c:pt idx="55">
                  <c:v>1967</c:v>
                </c:pt>
                <c:pt idx="56">
                  <c:v>1968</c:v>
                </c:pt>
                <c:pt idx="57">
                  <c:v>1969</c:v>
                </c:pt>
                <c:pt idx="58">
                  <c:v>1970</c:v>
                </c:pt>
                <c:pt idx="59">
                  <c:v>1971</c:v>
                </c:pt>
                <c:pt idx="60">
                  <c:v>1972</c:v>
                </c:pt>
                <c:pt idx="61">
                  <c:v>1973</c:v>
                </c:pt>
                <c:pt idx="62">
                  <c:v>1974</c:v>
                </c:pt>
                <c:pt idx="63">
                  <c:v>1975</c:v>
                </c:pt>
                <c:pt idx="64">
                  <c:v>1976</c:v>
                </c:pt>
                <c:pt idx="65">
                  <c:v>1977</c:v>
                </c:pt>
                <c:pt idx="66">
                  <c:v>1978</c:v>
                </c:pt>
                <c:pt idx="67">
                  <c:v>1979</c:v>
                </c:pt>
                <c:pt idx="68">
                  <c:v>1980</c:v>
                </c:pt>
                <c:pt idx="69">
                  <c:v>1981</c:v>
                </c:pt>
                <c:pt idx="70">
                  <c:v>1982</c:v>
                </c:pt>
                <c:pt idx="71">
                  <c:v>1983</c:v>
                </c:pt>
                <c:pt idx="72">
                  <c:v>1984</c:v>
                </c:pt>
                <c:pt idx="73">
                  <c:v>1985</c:v>
                </c:pt>
                <c:pt idx="74">
                  <c:v>1986</c:v>
                </c:pt>
                <c:pt idx="75">
                  <c:v>1987</c:v>
                </c:pt>
                <c:pt idx="76">
                  <c:v>1988</c:v>
                </c:pt>
                <c:pt idx="77">
                  <c:v>1989</c:v>
                </c:pt>
                <c:pt idx="78">
                  <c:v>1990</c:v>
                </c:pt>
                <c:pt idx="79">
                  <c:v>1991</c:v>
                </c:pt>
                <c:pt idx="80">
                  <c:v>1992</c:v>
                </c:pt>
                <c:pt idx="81">
                  <c:v>1993</c:v>
                </c:pt>
                <c:pt idx="82">
                  <c:v>1994</c:v>
                </c:pt>
                <c:pt idx="83">
                  <c:v>1995</c:v>
                </c:pt>
                <c:pt idx="84">
                  <c:v>1996</c:v>
                </c:pt>
                <c:pt idx="85">
                  <c:v>1997</c:v>
                </c:pt>
                <c:pt idx="86">
                  <c:v>1998</c:v>
                </c:pt>
                <c:pt idx="87">
                  <c:v>1999</c:v>
                </c:pt>
                <c:pt idx="88">
                  <c:v>2000</c:v>
                </c:pt>
              </c:numCache>
            </c:numRef>
          </c:xVal>
          <c:yVal>
            <c:numRef>
              <c:f>'Q-WN'!$S$5:$S$93</c:f>
              <c:numCache>
                <c:formatCode>_(* #,##0_);_(* \(#,##0\);_(* "-"??_);_(@_)</c:formatCode>
                <c:ptCount val="89"/>
                <c:pt idx="0">
                  <c:v>26210</c:v>
                </c:pt>
                <c:pt idx="1">
                  <c:v>23820</c:v>
                </c:pt>
                <c:pt idx="2">
                  <c:v>26630</c:v>
                </c:pt>
                <c:pt idx="3">
                  <c:v>27940</c:v>
                </c:pt>
                <c:pt idx="4">
                  <c:v>30480</c:v>
                </c:pt>
                <c:pt idx="5">
                  <c:v>38980</c:v>
                </c:pt>
                <c:pt idx="6">
                  <c:v>44350</c:v>
                </c:pt>
                <c:pt idx="7">
                  <c:v>30430</c:v>
                </c:pt>
                <c:pt idx="8">
                  <c:v>25890</c:v>
                </c:pt>
                <c:pt idx="9">
                  <c:v>23970</c:v>
                </c:pt>
                <c:pt idx="10">
                  <c:v>22593</c:v>
                </c:pt>
                <c:pt idx="11">
                  <c:v>26480</c:v>
                </c:pt>
                <c:pt idx="12">
                  <c:v>24830</c:v>
                </c:pt>
                <c:pt idx="13">
                  <c:v>25160</c:v>
                </c:pt>
                <c:pt idx="14">
                  <c:v>26440</c:v>
                </c:pt>
                <c:pt idx="15">
                  <c:v>24470</c:v>
                </c:pt>
                <c:pt idx="16">
                  <c:v>26890</c:v>
                </c:pt>
                <c:pt idx="17">
                  <c:v>28440</c:v>
                </c:pt>
                <c:pt idx="18">
                  <c:v>24890</c:v>
                </c:pt>
                <c:pt idx="19">
                  <c:v>25120</c:v>
                </c:pt>
                <c:pt idx="20">
                  <c:v>28930</c:v>
                </c:pt>
                <c:pt idx="21">
                  <c:v>31950</c:v>
                </c:pt>
                <c:pt idx="22">
                  <c:v>29350</c:v>
                </c:pt>
                <c:pt idx="23">
                  <c:v>27890</c:v>
                </c:pt>
                <c:pt idx="24">
                  <c:v>25950</c:v>
                </c:pt>
                <c:pt idx="25">
                  <c:v>26310</c:v>
                </c:pt>
                <c:pt idx="26">
                  <c:v>27380</c:v>
                </c:pt>
                <c:pt idx="27">
                  <c:v>28540</c:v>
                </c:pt>
                <c:pt idx="28">
                  <c:v>23340</c:v>
                </c:pt>
                <c:pt idx="29">
                  <c:v>24650</c:v>
                </c:pt>
                <c:pt idx="30">
                  <c:v>26350</c:v>
                </c:pt>
                <c:pt idx="31">
                  <c:v>24710</c:v>
                </c:pt>
                <c:pt idx="32">
                  <c:v>25500</c:v>
                </c:pt>
                <c:pt idx="33">
                  <c:v>25490</c:v>
                </c:pt>
                <c:pt idx="34">
                  <c:v>28920</c:v>
                </c:pt>
                <c:pt idx="35">
                  <c:v>30670</c:v>
                </c:pt>
                <c:pt idx="36">
                  <c:v>28140</c:v>
                </c:pt>
                <c:pt idx="37">
                  <c:v>29170</c:v>
                </c:pt>
                <c:pt idx="38">
                  <c:v>29600</c:v>
                </c:pt>
                <c:pt idx="39">
                  <c:v>23750</c:v>
                </c:pt>
                <c:pt idx="40">
                  <c:v>23930</c:v>
                </c:pt>
                <c:pt idx="41">
                  <c:v>24670</c:v>
                </c:pt>
                <c:pt idx="42">
                  <c:v>26970</c:v>
                </c:pt>
                <c:pt idx="43">
                  <c:v>27370</c:v>
                </c:pt>
                <c:pt idx="44">
                  <c:v>29800</c:v>
                </c:pt>
                <c:pt idx="45">
                  <c:v>28000</c:v>
                </c:pt>
                <c:pt idx="46">
                  <c:v>25410</c:v>
                </c:pt>
                <c:pt idx="47">
                  <c:v>25900</c:v>
                </c:pt>
                <c:pt idx="48">
                  <c:v>26090</c:v>
                </c:pt>
                <c:pt idx="49">
                  <c:v>28160</c:v>
                </c:pt>
                <c:pt idx="50">
                  <c:v>34170</c:v>
                </c:pt>
                <c:pt idx="51">
                  <c:v>40240</c:v>
                </c:pt>
                <c:pt idx="52">
                  <c:v>48640</c:v>
                </c:pt>
                <c:pt idx="53">
                  <c:v>47830</c:v>
                </c:pt>
                <c:pt idx="54">
                  <c:v>38920</c:v>
                </c:pt>
                <c:pt idx="55">
                  <c:v>35940</c:v>
                </c:pt>
                <c:pt idx="56">
                  <c:v>33420</c:v>
                </c:pt>
                <c:pt idx="57">
                  <c:v>34810</c:v>
                </c:pt>
                <c:pt idx="58">
                  <c:v>35200</c:v>
                </c:pt>
                <c:pt idx="59">
                  <c:v>36110</c:v>
                </c:pt>
                <c:pt idx="60">
                  <c:v>32490</c:v>
                </c:pt>
                <c:pt idx="61">
                  <c:v>30010</c:v>
                </c:pt>
                <c:pt idx="62">
                  <c:v>32700</c:v>
                </c:pt>
                <c:pt idx="63">
                  <c:v>32890</c:v>
                </c:pt>
                <c:pt idx="64">
                  <c:v>33460</c:v>
                </c:pt>
                <c:pt idx="65">
                  <c:v>31340</c:v>
                </c:pt>
                <c:pt idx="66">
                  <c:v>32700</c:v>
                </c:pt>
                <c:pt idx="67">
                  <c:v>34170</c:v>
                </c:pt>
                <c:pt idx="68">
                  <c:v>31130</c:v>
                </c:pt>
                <c:pt idx="69">
                  <c:v>30820</c:v>
                </c:pt>
                <c:pt idx="70">
                  <c:v>28200</c:v>
                </c:pt>
                <c:pt idx="71">
                  <c:v>28430</c:v>
                </c:pt>
                <c:pt idx="72">
                  <c:v>29260</c:v>
                </c:pt>
                <c:pt idx="73">
                  <c:v>27820</c:v>
                </c:pt>
                <c:pt idx="74">
                  <c:v>25240</c:v>
                </c:pt>
                <c:pt idx="75">
                  <c:v>26640</c:v>
                </c:pt>
                <c:pt idx="76">
                  <c:v>30260</c:v>
                </c:pt>
                <c:pt idx="77">
                  <c:v>31710</c:v>
                </c:pt>
                <c:pt idx="78">
                  <c:v>29150</c:v>
                </c:pt>
                <c:pt idx="79">
                  <c:v>31430</c:v>
                </c:pt>
                <c:pt idx="80">
                  <c:v>29100</c:v>
                </c:pt>
                <c:pt idx="81">
                  <c:v>32780</c:v>
                </c:pt>
                <c:pt idx="82">
                  <c:v>30990</c:v>
                </c:pt>
                <c:pt idx="83">
                  <c:v>29360</c:v>
                </c:pt>
                <c:pt idx="84">
                  <c:v>32850</c:v>
                </c:pt>
                <c:pt idx="85">
                  <c:v>33780</c:v>
                </c:pt>
                <c:pt idx="86">
                  <c:v>34290</c:v>
                </c:pt>
                <c:pt idx="87">
                  <c:v>36480</c:v>
                </c:pt>
                <c:pt idx="88">
                  <c:v>34490</c:v>
                </c:pt>
              </c:numCache>
            </c:numRef>
          </c:yVal>
          <c:smooth val="0"/>
          <c:extLst>
            <c:ext xmlns:c16="http://schemas.microsoft.com/office/drawing/2014/chart" uri="{C3380CC4-5D6E-409C-BE32-E72D297353CC}">
              <c16:uniqueId val="{00000003-1289-477C-81F7-3F311072319F}"/>
            </c:ext>
          </c:extLst>
        </c:ser>
        <c:dLbls>
          <c:showLegendKey val="0"/>
          <c:showVal val="0"/>
          <c:showCatName val="0"/>
          <c:showSerName val="0"/>
          <c:showPercent val="0"/>
          <c:showBubbleSize val="0"/>
        </c:dLbls>
        <c:axId val="2124042952"/>
        <c:axId val="2124036808"/>
      </c:scatterChart>
      <c:valAx>
        <c:axId val="2124042952"/>
        <c:scaling>
          <c:orientation val="minMax"/>
          <c:max val="2010"/>
          <c:min val="1910"/>
        </c:scaling>
        <c:delete val="0"/>
        <c:axPos val="b"/>
        <c:majorGridlines/>
        <c:title>
          <c:tx>
            <c:rich>
              <a:bodyPr/>
              <a:lstStyle/>
              <a:p>
                <a:pPr>
                  <a:defRPr/>
                </a:pPr>
                <a:r>
                  <a:rPr lang="en-US" dirty="0"/>
                  <a:t>Year</a:t>
                </a:r>
              </a:p>
            </c:rich>
          </c:tx>
          <c:layout>
            <c:manualLayout>
              <c:xMode val="edge"/>
              <c:yMode val="edge"/>
              <c:x val="0.49213954173071672"/>
              <c:y val="0.9134433840913313"/>
            </c:manualLayout>
          </c:layout>
          <c:overlay val="0"/>
        </c:title>
        <c:numFmt formatCode="General" sourceLinked="1"/>
        <c:majorTickMark val="out"/>
        <c:minorTickMark val="none"/>
        <c:tickLblPos val="nextTo"/>
        <c:crossAx val="2124036808"/>
        <c:crosses val="autoZero"/>
        <c:crossBetween val="midCat"/>
        <c:majorUnit val="10"/>
      </c:valAx>
      <c:valAx>
        <c:axId val="2124036808"/>
        <c:scaling>
          <c:orientation val="minMax"/>
          <c:max val="70000"/>
          <c:min val="0"/>
        </c:scaling>
        <c:delete val="0"/>
        <c:axPos val="l"/>
        <c:majorGridlines/>
        <c:title>
          <c:tx>
            <c:rich>
              <a:bodyPr rot="-5400000" vert="horz"/>
              <a:lstStyle/>
              <a:p>
                <a:pPr>
                  <a:defRPr/>
                </a:pPr>
                <a:r>
                  <a:rPr lang="en-US" dirty="0"/>
                  <a:t>Flow in Mm3/year</a:t>
                </a:r>
              </a:p>
            </c:rich>
          </c:tx>
          <c:layout>
            <c:manualLayout>
              <c:xMode val="edge"/>
              <c:yMode val="edge"/>
              <c:x val="1.3124436165027099E-3"/>
              <c:y val="0.25678910492134999"/>
            </c:manualLayout>
          </c:layout>
          <c:overlay val="0"/>
        </c:title>
        <c:numFmt formatCode="#,##0" sourceLinked="0"/>
        <c:majorTickMark val="out"/>
        <c:minorTickMark val="none"/>
        <c:tickLblPos val="nextTo"/>
        <c:crossAx val="2124042952"/>
        <c:crosses val="autoZero"/>
        <c:crossBetween val="midCat"/>
        <c:majorUnit val="10000"/>
      </c:valAx>
    </c:plotArea>
    <c:legend>
      <c:legendPos val="b"/>
      <c:layout>
        <c:manualLayout>
          <c:xMode val="edge"/>
          <c:yMode val="edge"/>
          <c:x val="0.20570882904968735"/>
          <c:y val="3.673726740520266E-2"/>
          <c:w val="0.65598987916726048"/>
          <c:h val="8.4612457555110404E-2"/>
        </c:manualLayout>
      </c:layout>
      <c:overlay val="0"/>
    </c:legend>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82476-816D-4233-8A6E-A8D3961BB045}" type="doc">
      <dgm:prSet loTypeId="urn:microsoft.com/office/officeart/2005/8/layout/hList3" loCatId="list" qsTypeId="urn:microsoft.com/office/officeart/2005/8/quickstyle/3d1" qsCatId="3D" csTypeId="urn:microsoft.com/office/officeart/2005/8/colors/colorful4" csCatId="colorful" phldr="1"/>
      <dgm:spPr/>
      <dgm:t>
        <a:bodyPr/>
        <a:lstStyle/>
        <a:p>
          <a:endParaRPr lang="en-ZA"/>
        </a:p>
      </dgm:t>
    </dgm:pt>
    <dgm:pt modelId="{83706A3D-EA9D-414B-8D55-94400543E67B}">
      <dgm:prSet phldrT="[Text]"/>
      <dgm:spPr>
        <a:xfrm>
          <a:off x="586" y="912995"/>
          <a:ext cx="685632" cy="1944243"/>
        </a:xfr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vert="vert270"/>
        <a:lstStyle/>
        <a:p>
          <a:pPr algn="ctr"/>
          <a:r>
            <a:rPr lang="en-ZA" dirty="0">
              <a:solidFill>
                <a:sysClr val="windowText" lastClr="000000"/>
              </a:solidFill>
              <a:latin typeface="Calibri"/>
              <a:ea typeface="+mn-ea"/>
              <a:cs typeface="+mn-cs"/>
            </a:rPr>
            <a:t>COLLABORATION</a:t>
          </a:r>
        </a:p>
      </dgm:t>
    </dgm:pt>
    <dgm:pt modelId="{977021B7-045F-4F36-B728-7AB1F82FF2FB}" type="parTrans" cxnId="{4E25B4A4-A9BC-4531-8D95-7835336260D2}">
      <dgm:prSet/>
      <dgm:spPr/>
      <dgm:t>
        <a:bodyPr/>
        <a:lstStyle/>
        <a:p>
          <a:pPr algn="ctr"/>
          <a:endParaRPr lang="en-ZA"/>
        </a:p>
      </dgm:t>
    </dgm:pt>
    <dgm:pt modelId="{7E55B245-80C6-4D9D-B1F9-C7066B1EB796}" type="sibTrans" cxnId="{4E25B4A4-A9BC-4531-8D95-7835336260D2}">
      <dgm:prSet/>
      <dgm:spPr/>
      <dgm:t>
        <a:bodyPr/>
        <a:lstStyle/>
        <a:p>
          <a:pPr algn="ctr"/>
          <a:endParaRPr lang="en-ZA"/>
        </a:p>
      </dgm:t>
    </dgm:pt>
    <dgm:pt modelId="{CD7E42FE-13C7-43D0-8EAF-0DD76819E1DE}">
      <dgm:prSet phldrT="[Text]"/>
      <dgm:spPr>
        <a:xfrm>
          <a:off x="686218" y="912995"/>
          <a:ext cx="685632" cy="1944243"/>
        </a:xfrm>
        <a:gradFill rotWithShape="0">
          <a:gsLst>
            <a:gs pos="0">
              <a:srgbClr val="FFC000">
                <a:hueOff val="1732615"/>
                <a:satOff val="-7995"/>
                <a:lumOff val="294"/>
                <a:alphaOff val="0"/>
                <a:satMod val="103000"/>
                <a:lumMod val="102000"/>
                <a:tint val="94000"/>
              </a:srgbClr>
            </a:gs>
            <a:gs pos="50000">
              <a:srgbClr val="FFC000">
                <a:hueOff val="1732615"/>
                <a:satOff val="-7995"/>
                <a:lumOff val="294"/>
                <a:alphaOff val="0"/>
                <a:satMod val="110000"/>
                <a:lumMod val="100000"/>
                <a:shade val="100000"/>
              </a:srgbClr>
            </a:gs>
            <a:gs pos="100000">
              <a:srgbClr val="FFC000">
                <a:hueOff val="1732615"/>
                <a:satOff val="-7995"/>
                <a:lumOff val="294"/>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vert="vert270"/>
        <a:lstStyle/>
        <a:p>
          <a:pPr algn="ctr"/>
          <a:r>
            <a:rPr lang="en-ZA" dirty="0">
              <a:solidFill>
                <a:sysClr val="windowText" lastClr="000000"/>
              </a:solidFill>
            </a:rPr>
            <a:t>SHARING BENEFITS</a:t>
          </a:r>
          <a:endParaRPr lang="en-ZA" dirty="0">
            <a:solidFill>
              <a:sysClr val="windowText" lastClr="000000"/>
            </a:solidFill>
            <a:latin typeface="Calibri"/>
            <a:ea typeface="+mn-ea"/>
            <a:cs typeface="+mn-cs"/>
          </a:endParaRPr>
        </a:p>
      </dgm:t>
    </dgm:pt>
    <dgm:pt modelId="{971CAA2A-A897-443C-80FE-2CA6347BF555}" type="parTrans" cxnId="{E827FB64-D468-48EF-84E7-4BA2E29633CB}">
      <dgm:prSet/>
      <dgm:spPr/>
      <dgm:t>
        <a:bodyPr/>
        <a:lstStyle/>
        <a:p>
          <a:pPr algn="ctr"/>
          <a:endParaRPr lang="en-ZA"/>
        </a:p>
      </dgm:t>
    </dgm:pt>
    <dgm:pt modelId="{6ACC0BE9-6C73-47B2-8AF3-533F17DC51AE}" type="sibTrans" cxnId="{E827FB64-D468-48EF-84E7-4BA2E29633CB}">
      <dgm:prSet/>
      <dgm:spPr/>
      <dgm:t>
        <a:bodyPr/>
        <a:lstStyle/>
        <a:p>
          <a:pPr algn="ctr"/>
          <a:endParaRPr lang="en-ZA"/>
        </a:p>
      </dgm:t>
    </dgm:pt>
    <dgm:pt modelId="{27300074-A886-487C-B426-67C079E12BE4}">
      <dgm:prSet phldrT="[Text]"/>
      <dgm:spPr>
        <a:xfrm>
          <a:off x="2057483" y="912995"/>
          <a:ext cx="685632" cy="1944243"/>
        </a:xfr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vert="vert270"/>
        <a:lstStyle/>
        <a:p>
          <a:pPr algn="ctr"/>
          <a:r>
            <a:rPr lang="en-ZA" dirty="0">
              <a:solidFill>
                <a:sysClr val="windowText" lastClr="000000"/>
              </a:solidFill>
              <a:latin typeface="Calibri"/>
              <a:ea typeface="+mn-ea"/>
              <a:cs typeface="+mn-cs"/>
            </a:rPr>
            <a:t>EVIDENCE BASED</a:t>
          </a:r>
        </a:p>
      </dgm:t>
    </dgm:pt>
    <dgm:pt modelId="{46F89AB2-166C-4493-A384-F094E59881FA}" type="parTrans" cxnId="{A348F8A1-B7AE-435B-BE46-561C2A3DCCE3}">
      <dgm:prSet/>
      <dgm:spPr/>
      <dgm:t>
        <a:bodyPr/>
        <a:lstStyle/>
        <a:p>
          <a:pPr algn="ctr"/>
          <a:endParaRPr lang="en-ZA"/>
        </a:p>
      </dgm:t>
    </dgm:pt>
    <dgm:pt modelId="{8275DFC2-F26E-4244-9265-6B13600DE97C}" type="sibTrans" cxnId="{A348F8A1-B7AE-435B-BE46-561C2A3DCCE3}">
      <dgm:prSet/>
      <dgm:spPr/>
      <dgm:t>
        <a:bodyPr/>
        <a:lstStyle/>
        <a:p>
          <a:pPr algn="ctr"/>
          <a:endParaRPr lang="en-ZA"/>
        </a:p>
      </dgm:t>
    </dgm:pt>
    <dgm:pt modelId="{01D623C2-1198-4F47-8ADD-9447D5B61066}">
      <dgm:prSet/>
      <dgm:spPr>
        <a:xfrm>
          <a:off x="3428748" y="912995"/>
          <a:ext cx="685632" cy="1944243"/>
        </a:xfrm>
        <a:gradFill rotWithShape="0">
          <a:gsLst>
            <a:gs pos="0">
              <a:srgbClr val="FFC000">
                <a:hueOff val="8663077"/>
                <a:satOff val="-39973"/>
                <a:lumOff val="1471"/>
                <a:alphaOff val="0"/>
                <a:satMod val="103000"/>
                <a:lumMod val="102000"/>
                <a:tint val="94000"/>
              </a:srgbClr>
            </a:gs>
            <a:gs pos="50000">
              <a:srgbClr val="FFC000">
                <a:hueOff val="8663077"/>
                <a:satOff val="-39973"/>
                <a:lumOff val="1471"/>
                <a:alphaOff val="0"/>
                <a:satMod val="110000"/>
                <a:lumMod val="100000"/>
                <a:shade val="100000"/>
              </a:srgbClr>
            </a:gs>
            <a:gs pos="100000">
              <a:srgbClr val="FFC000">
                <a:hueOff val="8663077"/>
                <a:satOff val="-39973"/>
                <a:lumOff val="1471"/>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vert="vert270"/>
        <a:lstStyle/>
        <a:p>
          <a:pPr algn="ctr"/>
          <a:r>
            <a:rPr lang="en-ZA" dirty="0">
              <a:solidFill>
                <a:sysClr val="windowText" lastClr="000000"/>
              </a:solidFill>
              <a:latin typeface="Calibri"/>
              <a:ea typeface="+mn-ea"/>
              <a:cs typeface="+mn-cs"/>
            </a:rPr>
            <a:t>TRANSPARENCY</a:t>
          </a:r>
        </a:p>
      </dgm:t>
    </dgm:pt>
    <dgm:pt modelId="{43169912-4C08-4BB6-A427-01499CE77B09}" type="parTrans" cxnId="{40FB12A9-B727-48FA-BDF6-DFA3FEF2BEAA}">
      <dgm:prSet/>
      <dgm:spPr/>
      <dgm:t>
        <a:bodyPr/>
        <a:lstStyle/>
        <a:p>
          <a:pPr algn="ctr"/>
          <a:endParaRPr lang="en-ZA"/>
        </a:p>
      </dgm:t>
    </dgm:pt>
    <dgm:pt modelId="{A511BAC2-AF70-4B7E-8648-089283907068}" type="sibTrans" cxnId="{40FB12A9-B727-48FA-BDF6-DFA3FEF2BEAA}">
      <dgm:prSet/>
      <dgm:spPr/>
      <dgm:t>
        <a:bodyPr/>
        <a:lstStyle/>
        <a:p>
          <a:pPr algn="ctr"/>
          <a:endParaRPr lang="en-ZA"/>
        </a:p>
      </dgm:t>
    </dgm:pt>
    <dgm:pt modelId="{4DC13EFF-701F-4CD9-B5E3-2B5842145BAD}">
      <dgm:prSet/>
      <dgm:spPr>
        <a:xfrm>
          <a:off x="4114381" y="912995"/>
          <a:ext cx="685632" cy="1944243"/>
        </a:xfr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vert="vert270"/>
        <a:lstStyle/>
        <a:p>
          <a:pPr algn="ctr"/>
          <a:r>
            <a:rPr lang="en-ZA" dirty="0">
              <a:solidFill>
                <a:sysClr val="windowText" lastClr="000000"/>
              </a:solidFill>
              <a:latin typeface="Calibri"/>
              <a:ea typeface="+mn-ea"/>
              <a:cs typeface="+mn-cs"/>
            </a:rPr>
            <a:t>ADAPTABILITY</a:t>
          </a:r>
        </a:p>
      </dgm:t>
    </dgm:pt>
    <dgm:pt modelId="{7916E296-D5AF-45B9-A68C-D05FBC0A92CE}" type="parTrans" cxnId="{E50042DA-A50A-4C79-B6F8-8F7081A1D7BE}">
      <dgm:prSet/>
      <dgm:spPr/>
      <dgm:t>
        <a:bodyPr/>
        <a:lstStyle/>
        <a:p>
          <a:pPr algn="ctr"/>
          <a:endParaRPr lang="en-ZA"/>
        </a:p>
      </dgm:t>
    </dgm:pt>
    <dgm:pt modelId="{3990946B-C90E-4AB9-A030-A6CC38D3F096}" type="sibTrans" cxnId="{E50042DA-A50A-4C79-B6F8-8F7081A1D7BE}">
      <dgm:prSet/>
      <dgm:spPr/>
      <dgm:t>
        <a:bodyPr/>
        <a:lstStyle/>
        <a:p>
          <a:pPr algn="ctr"/>
          <a:endParaRPr lang="en-ZA"/>
        </a:p>
      </dgm:t>
    </dgm:pt>
    <dgm:pt modelId="{86198B41-31C1-4C6C-B314-B63A5610ED01}">
      <dgm:prSet/>
      <dgm:spPr>
        <a:xfrm>
          <a:off x="1371851" y="912995"/>
          <a:ext cx="685632" cy="1944243"/>
        </a:xfrm>
        <a:gradFill rotWithShape="0">
          <a:gsLst>
            <a:gs pos="0">
              <a:srgbClr val="FFC000">
                <a:hueOff val="3465231"/>
                <a:satOff val="-15989"/>
                <a:lumOff val="588"/>
                <a:alphaOff val="0"/>
                <a:satMod val="103000"/>
                <a:lumMod val="102000"/>
                <a:tint val="94000"/>
              </a:srgbClr>
            </a:gs>
            <a:gs pos="50000">
              <a:srgbClr val="FFC000">
                <a:hueOff val="3465231"/>
                <a:satOff val="-15989"/>
                <a:lumOff val="588"/>
                <a:alphaOff val="0"/>
                <a:satMod val="110000"/>
                <a:lumMod val="100000"/>
                <a:shade val="100000"/>
              </a:srgbClr>
            </a:gs>
            <a:gs pos="100000">
              <a:srgbClr val="FFC000">
                <a:hueOff val="3465231"/>
                <a:satOff val="-15989"/>
                <a:lumOff val="588"/>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vert="vert270"/>
        <a:lstStyle/>
        <a:p>
          <a:pPr algn="ctr"/>
          <a:r>
            <a:rPr lang="en-ZA" dirty="0">
              <a:solidFill>
                <a:sysClr val="windowText" lastClr="000000"/>
              </a:solidFill>
              <a:latin typeface="Calibri"/>
              <a:ea typeface="+mn-ea"/>
              <a:cs typeface="+mn-cs"/>
            </a:rPr>
            <a:t>SUSTAINABILITY</a:t>
          </a:r>
        </a:p>
      </dgm:t>
    </dgm:pt>
    <dgm:pt modelId="{203326CD-006D-428E-B526-12EEBF5FDA53}" type="parTrans" cxnId="{0FF0B0EA-F464-4EB8-B9A7-2C2ED5E3122F}">
      <dgm:prSet/>
      <dgm:spPr/>
      <dgm:t>
        <a:bodyPr/>
        <a:lstStyle/>
        <a:p>
          <a:pPr algn="ctr"/>
          <a:endParaRPr lang="en-ZA"/>
        </a:p>
      </dgm:t>
    </dgm:pt>
    <dgm:pt modelId="{71766DB8-31C3-4B71-A77D-1A4AACE05AAF}" type="sibTrans" cxnId="{0FF0B0EA-F464-4EB8-B9A7-2C2ED5E3122F}">
      <dgm:prSet/>
      <dgm:spPr/>
      <dgm:t>
        <a:bodyPr/>
        <a:lstStyle/>
        <a:p>
          <a:pPr algn="ctr"/>
          <a:endParaRPr lang="en-ZA"/>
        </a:p>
      </dgm:t>
    </dgm:pt>
    <dgm:pt modelId="{E985501E-89BB-4629-849A-61F2A2ABDC14}">
      <dgm:prSet/>
      <dgm:spPr>
        <a:xfrm>
          <a:off x="2743116" y="912995"/>
          <a:ext cx="685632" cy="1944243"/>
        </a:xfrm>
        <a:gradFill rotWithShape="0">
          <a:gsLst>
            <a:gs pos="0">
              <a:srgbClr val="FFC000">
                <a:hueOff val="6930461"/>
                <a:satOff val="-31979"/>
                <a:lumOff val="1177"/>
                <a:alphaOff val="0"/>
                <a:satMod val="103000"/>
                <a:lumMod val="102000"/>
                <a:tint val="94000"/>
              </a:srgbClr>
            </a:gs>
            <a:gs pos="50000">
              <a:srgbClr val="FFC000">
                <a:hueOff val="6930461"/>
                <a:satOff val="-31979"/>
                <a:lumOff val="1177"/>
                <a:alphaOff val="0"/>
                <a:satMod val="110000"/>
                <a:lumMod val="100000"/>
                <a:shade val="100000"/>
              </a:srgbClr>
            </a:gs>
            <a:gs pos="100000">
              <a:srgbClr val="FFC000">
                <a:hueOff val="6930461"/>
                <a:satOff val="-31979"/>
                <a:lumOff val="1177"/>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vert="vert270"/>
        <a:lstStyle/>
        <a:p>
          <a:pPr algn="ctr"/>
          <a:r>
            <a:rPr lang="en-ZA" dirty="0">
              <a:solidFill>
                <a:sysClr val="windowText" lastClr="000000"/>
              </a:solidFill>
              <a:latin typeface="Calibri"/>
              <a:ea typeface="+mn-ea"/>
              <a:cs typeface="+mn-cs"/>
            </a:rPr>
            <a:t>REQUISITE SIMPLICITY</a:t>
          </a:r>
        </a:p>
      </dgm:t>
    </dgm:pt>
    <dgm:pt modelId="{D0C30BE1-D294-4B34-AF93-5F44C8C870A1}" type="parTrans" cxnId="{97A15249-50D9-4AA8-84BA-4C7745FE16D6}">
      <dgm:prSet/>
      <dgm:spPr/>
      <dgm:t>
        <a:bodyPr/>
        <a:lstStyle/>
        <a:p>
          <a:pPr algn="ctr"/>
          <a:endParaRPr lang="en-ZA"/>
        </a:p>
      </dgm:t>
    </dgm:pt>
    <dgm:pt modelId="{12123BF7-3825-414C-90F1-77B107FD2AB1}" type="sibTrans" cxnId="{97A15249-50D9-4AA8-84BA-4C7745FE16D6}">
      <dgm:prSet/>
      <dgm:spPr/>
      <dgm:t>
        <a:bodyPr/>
        <a:lstStyle/>
        <a:p>
          <a:pPr algn="ctr"/>
          <a:endParaRPr lang="en-ZA"/>
        </a:p>
      </dgm:t>
    </dgm:pt>
    <dgm:pt modelId="{D7E1B332-834C-47EA-A01F-7C3217F1DC69}">
      <dgm:prSet phldrT="[Text]"/>
      <dgm:spPr>
        <a:xfrm>
          <a:off x="0" y="12834"/>
          <a:ext cx="4800600" cy="874492"/>
        </a:xfrm>
        <a:solidFill>
          <a:srgbClr val="7030A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lstStyle/>
        <a:p>
          <a:pPr algn="ctr"/>
          <a:r>
            <a:rPr lang="en-ZA" dirty="0">
              <a:solidFill>
                <a:sysClr val="window" lastClr="FFFFFF">
                  <a:hueOff val="0"/>
                  <a:satOff val="0"/>
                  <a:lumOff val="0"/>
                  <a:alphaOff val="0"/>
                </a:sysClr>
              </a:solidFill>
              <a:latin typeface="Calibri"/>
              <a:ea typeface="+mn-ea"/>
              <a:cs typeface="+mn-cs"/>
            </a:rPr>
            <a:t>BEST E-FLOW MANAGEMENT PRACTICE PRINCIPLES</a:t>
          </a:r>
        </a:p>
      </dgm:t>
    </dgm:pt>
    <dgm:pt modelId="{0FE17805-F6CF-48CE-9CC0-D5E58219A721}" type="sibTrans" cxnId="{36A074E8-D3F8-40C6-84F3-EBFD958C7857}">
      <dgm:prSet/>
      <dgm:spPr/>
      <dgm:t>
        <a:bodyPr/>
        <a:lstStyle/>
        <a:p>
          <a:pPr algn="ctr"/>
          <a:endParaRPr lang="en-ZA"/>
        </a:p>
      </dgm:t>
    </dgm:pt>
    <dgm:pt modelId="{D38C47FB-8033-4F8D-8510-6DF84D273311}" type="parTrans" cxnId="{36A074E8-D3F8-40C6-84F3-EBFD958C7857}">
      <dgm:prSet/>
      <dgm:spPr/>
      <dgm:t>
        <a:bodyPr/>
        <a:lstStyle/>
        <a:p>
          <a:pPr algn="ctr"/>
          <a:endParaRPr lang="en-ZA"/>
        </a:p>
      </dgm:t>
    </dgm:pt>
    <dgm:pt modelId="{42E14173-CFAB-4592-AD7A-6C6F9E8FB161}" type="pres">
      <dgm:prSet presAssocID="{AA182476-816D-4233-8A6E-A8D3961BB045}" presName="composite" presStyleCnt="0">
        <dgm:presLayoutVars>
          <dgm:chMax val="1"/>
          <dgm:dir/>
          <dgm:resizeHandles val="exact"/>
        </dgm:presLayoutVars>
      </dgm:prSet>
      <dgm:spPr/>
      <dgm:t>
        <a:bodyPr/>
        <a:lstStyle/>
        <a:p>
          <a:endParaRPr lang="en-US"/>
        </a:p>
      </dgm:t>
    </dgm:pt>
    <dgm:pt modelId="{C3E58EDD-C0EF-4C7D-BD5E-BF6DA8C2F385}" type="pres">
      <dgm:prSet presAssocID="{D7E1B332-834C-47EA-A01F-7C3217F1DC69}" presName="roof" presStyleLbl="dkBgShp" presStyleIdx="0" presStyleCnt="2" custScaleY="94455" custLinFactNeighborX="71686" custLinFactNeighborY="-56982"/>
      <dgm:spPr>
        <a:prstGeom prst="rect">
          <a:avLst/>
        </a:prstGeom>
      </dgm:spPr>
      <dgm:t>
        <a:bodyPr/>
        <a:lstStyle/>
        <a:p>
          <a:endParaRPr lang="en-US"/>
        </a:p>
      </dgm:t>
    </dgm:pt>
    <dgm:pt modelId="{17E624A6-4B4B-488B-8639-7543AC35AD6C}" type="pres">
      <dgm:prSet presAssocID="{D7E1B332-834C-47EA-A01F-7C3217F1DC69}" presName="pillars" presStyleCnt="0"/>
      <dgm:spPr/>
    </dgm:pt>
    <dgm:pt modelId="{8F9A0C77-93E2-4550-9DEA-64ED9BF95322}" type="pres">
      <dgm:prSet presAssocID="{D7E1B332-834C-47EA-A01F-7C3217F1DC69}" presName="pillar1" presStyleLbl="node1" presStyleIdx="0" presStyleCnt="7">
        <dgm:presLayoutVars>
          <dgm:bulletEnabled val="1"/>
        </dgm:presLayoutVars>
      </dgm:prSet>
      <dgm:spPr>
        <a:prstGeom prst="rect">
          <a:avLst/>
        </a:prstGeom>
      </dgm:spPr>
      <dgm:t>
        <a:bodyPr/>
        <a:lstStyle/>
        <a:p>
          <a:endParaRPr lang="en-US"/>
        </a:p>
      </dgm:t>
    </dgm:pt>
    <dgm:pt modelId="{07E98A4F-2CF2-4972-8B99-5D5CBB1E366F}" type="pres">
      <dgm:prSet presAssocID="{CD7E42FE-13C7-43D0-8EAF-0DD76819E1DE}" presName="pillarX" presStyleLbl="node1" presStyleIdx="1" presStyleCnt="7">
        <dgm:presLayoutVars>
          <dgm:bulletEnabled val="1"/>
        </dgm:presLayoutVars>
      </dgm:prSet>
      <dgm:spPr>
        <a:prstGeom prst="rect">
          <a:avLst/>
        </a:prstGeom>
      </dgm:spPr>
      <dgm:t>
        <a:bodyPr/>
        <a:lstStyle/>
        <a:p>
          <a:endParaRPr lang="en-US"/>
        </a:p>
      </dgm:t>
    </dgm:pt>
    <dgm:pt modelId="{BF1751B7-B301-4761-A6C0-43D18EC860D1}" type="pres">
      <dgm:prSet presAssocID="{86198B41-31C1-4C6C-B314-B63A5610ED01}" presName="pillarX" presStyleLbl="node1" presStyleIdx="2" presStyleCnt="7">
        <dgm:presLayoutVars>
          <dgm:bulletEnabled val="1"/>
        </dgm:presLayoutVars>
      </dgm:prSet>
      <dgm:spPr>
        <a:prstGeom prst="rect">
          <a:avLst/>
        </a:prstGeom>
      </dgm:spPr>
      <dgm:t>
        <a:bodyPr/>
        <a:lstStyle/>
        <a:p>
          <a:endParaRPr lang="en-US"/>
        </a:p>
      </dgm:t>
    </dgm:pt>
    <dgm:pt modelId="{E4543462-44A1-433E-ADE4-FC733674A251}" type="pres">
      <dgm:prSet presAssocID="{27300074-A886-487C-B426-67C079E12BE4}" presName="pillarX" presStyleLbl="node1" presStyleIdx="3" presStyleCnt="7">
        <dgm:presLayoutVars>
          <dgm:bulletEnabled val="1"/>
        </dgm:presLayoutVars>
      </dgm:prSet>
      <dgm:spPr>
        <a:prstGeom prst="rect">
          <a:avLst/>
        </a:prstGeom>
      </dgm:spPr>
      <dgm:t>
        <a:bodyPr/>
        <a:lstStyle/>
        <a:p>
          <a:endParaRPr lang="en-US"/>
        </a:p>
      </dgm:t>
    </dgm:pt>
    <dgm:pt modelId="{939A0F82-6207-4BF1-B63C-4ADB3077E118}" type="pres">
      <dgm:prSet presAssocID="{E985501E-89BB-4629-849A-61F2A2ABDC14}" presName="pillarX" presStyleLbl="node1" presStyleIdx="4" presStyleCnt="7">
        <dgm:presLayoutVars>
          <dgm:bulletEnabled val="1"/>
        </dgm:presLayoutVars>
      </dgm:prSet>
      <dgm:spPr>
        <a:prstGeom prst="rect">
          <a:avLst/>
        </a:prstGeom>
      </dgm:spPr>
      <dgm:t>
        <a:bodyPr/>
        <a:lstStyle/>
        <a:p>
          <a:endParaRPr lang="en-US"/>
        </a:p>
      </dgm:t>
    </dgm:pt>
    <dgm:pt modelId="{E1CD8F02-7ECE-4FD8-AABC-06DEA75218A6}" type="pres">
      <dgm:prSet presAssocID="{01D623C2-1198-4F47-8ADD-9447D5B61066}" presName="pillarX" presStyleLbl="node1" presStyleIdx="5" presStyleCnt="7">
        <dgm:presLayoutVars>
          <dgm:bulletEnabled val="1"/>
        </dgm:presLayoutVars>
      </dgm:prSet>
      <dgm:spPr>
        <a:prstGeom prst="rect">
          <a:avLst/>
        </a:prstGeom>
      </dgm:spPr>
      <dgm:t>
        <a:bodyPr/>
        <a:lstStyle/>
        <a:p>
          <a:endParaRPr lang="en-US"/>
        </a:p>
      </dgm:t>
    </dgm:pt>
    <dgm:pt modelId="{9741050D-76B7-4BBF-95D8-0D6523143EFA}" type="pres">
      <dgm:prSet presAssocID="{4DC13EFF-701F-4CD9-B5E3-2B5842145BAD}" presName="pillarX" presStyleLbl="node1" presStyleIdx="6" presStyleCnt="7">
        <dgm:presLayoutVars>
          <dgm:bulletEnabled val="1"/>
        </dgm:presLayoutVars>
      </dgm:prSet>
      <dgm:spPr>
        <a:prstGeom prst="rect">
          <a:avLst/>
        </a:prstGeom>
      </dgm:spPr>
      <dgm:t>
        <a:bodyPr/>
        <a:lstStyle/>
        <a:p>
          <a:endParaRPr lang="en-US"/>
        </a:p>
      </dgm:t>
    </dgm:pt>
    <dgm:pt modelId="{15CBBD2C-DC4B-4C9B-B3F4-28958ABA659B}" type="pres">
      <dgm:prSet presAssocID="{D7E1B332-834C-47EA-A01F-7C3217F1DC69}" presName="base" presStyleLbl="dkBgShp" presStyleIdx="1" presStyleCnt="2"/>
      <dgm:spPr>
        <a:xfrm>
          <a:off x="0" y="2857238"/>
          <a:ext cx="4800600" cy="216027"/>
        </a:xfrm>
        <a:prstGeom prst="rect">
          <a:avLst/>
        </a:prstGeom>
        <a:solidFill>
          <a:srgbClr val="7030A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pt>
  </dgm:ptLst>
  <dgm:cxnLst>
    <dgm:cxn modelId="{E827FB64-D468-48EF-84E7-4BA2E29633CB}" srcId="{D7E1B332-834C-47EA-A01F-7C3217F1DC69}" destId="{CD7E42FE-13C7-43D0-8EAF-0DD76819E1DE}" srcOrd="1" destOrd="0" parTransId="{971CAA2A-A897-443C-80FE-2CA6347BF555}" sibTransId="{6ACC0BE9-6C73-47B2-8AF3-533F17DC51AE}"/>
    <dgm:cxn modelId="{7D8C84F1-7BD7-4AB8-9213-3206D05835DB}" type="presOf" srcId="{83706A3D-EA9D-414B-8D55-94400543E67B}" destId="{8F9A0C77-93E2-4550-9DEA-64ED9BF95322}" srcOrd="0" destOrd="0" presId="urn:microsoft.com/office/officeart/2005/8/layout/hList3"/>
    <dgm:cxn modelId="{B7531A4F-00F6-4293-8351-3E38AE9C2A17}" type="presOf" srcId="{01D623C2-1198-4F47-8ADD-9447D5B61066}" destId="{E1CD8F02-7ECE-4FD8-AABC-06DEA75218A6}" srcOrd="0" destOrd="0" presId="urn:microsoft.com/office/officeart/2005/8/layout/hList3"/>
    <dgm:cxn modelId="{DE8C76AF-46BD-4B30-8229-47CAE60210ED}" type="presOf" srcId="{CD7E42FE-13C7-43D0-8EAF-0DD76819E1DE}" destId="{07E98A4F-2CF2-4972-8B99-5D5CBB1E366F}" srcOrd="0" destOrd="0" presId="urn:microsoft.com/office/officeart/2005/8/layout/hList3"/>
    <dgm:cxn modelId="{4E25B4A4-A9BC-4531-8D95-7835336260D2}" srcId="{D7E1B332-834C-47EA-A01F-7C3217F1DC69}" destId="{83706A3D-EA9D-414B-8D55-94400543E67B}" srcOrd="0" destOrd="0" parTransId="{977021B7-045F-4F36-B728-7AB1F82FF2FB}" sibTransId="{7E55B245-80C6-4D9D-B1F9-C7066B1EB796}"/>
    <dgm:cxn modelId="{E50042DA-A50A-4C79-B6F8-8F7081A1D7BE}" srcId="{D7E1B332-834C-47EA-A01F-7C3217F1DC69}" destId="{4DC13EFF-701F-4CD9-B5E3-2B5842145BAD}" srcOrd="6" destOrd="0" parTransId="{7916E296-D5AF-45B9-A68C-D05FBC0A92CE}" sibTransId="{3990946B-C90E-4AB9-A030-A6CC38D3F096}"/>
    <dgm:cxn modelId="{ED0A419A-A36E-4EF8-B05C-8EC967D7A004}" type="presOf" srcId="{86198B41-31C1-4C6C-B314-B63A5610ED01}" destId="{BF1751B7-B301-4761-A6C0-43D18EC860D1}" srcOrd="0" destOrd="0" presId="urn:microsoft.com/office/officeart/2005/8/layout/hList3"/>
    <dgm:cxn modelId="{A46EE7EA-C9FF-4E87-AD44-131EF9033819}" type="presOf" srcId="{E985501E-89BB-4629-849A-61F2A2ABDC14}" destId="{939A0F82-6207-4BF1-B63C-4ADB3077E118}" srcOrd="0" destOrd="0" presId="urn:microsoft.com/office/officeart/2005/8/layout/hList3"/>
    <dgm:cxn modelId="{70E4DDE9-62E8-41CF-8006-69D23FF0684F}" type="presOf" srcId="{27300074-A886-487C-B426-67C079E12BE4}" destId="{E4543462-44A1-433E-ADE4-FC733674A251}" srcOrd="0" destOrd="0" presId="urn:microsoft.com/office/officeart/2005/8/layout/hList3"/>
    <dgm:cxn modelId="{40FB12A9-B727-48FA-BDF6-DFA3FEF2BEAA}" srcId="{D7E1B332-834C-47EA-A01F-7C3217F1DC69}" destId="{01D623C2-1198-4F47-8ADD-9447D5B61066}" srcOrd="5" destOrd="0" parTransId="{43169912-4C08-4BB6-A427-01499CE77B09}" sibTransId="{A511BAC2-AF70-4B7E-8648-089283907068}"/>
    <dgm:cxn modelId="{A348F8A1-B7AE-435B-BE46-561C2A3DCCE3}" srcId="{D7E1B332-834C-47EA-A01F-7C3217F1DC69}" destId="{27300074-A886-487C-B426-67C079E12BE4}" srcOrd="3" destOrd="0" parTransId="{46F89AB2-166C-4493-A384-F094E59881FA}" sibTransId="{8275DFC2-F26E-4244-9265-6B13600DE97C}"/>
    <dgm:cxn modelId="{5A5540ED-A57F-4238-980D-118E7858F8C0}" type="presOf" srcId="{AA182476-816D-4233-8A6E-A8D3961BB045}" destId="{42E14173-CFAB-4592-AD7A-6C6F9E8FB161}" srcOrd="0" destOrd="0" presId="urn:microsoft.com/office/officeart/2005/8/layout/hList3"/>
    <dgm:cxn modelId="{C6F56238-343F-4351-BE8C-8E9143135A91}" type="presOf" srcId="{4DC13EFF-701F-4CD9-B5E3-2B5842145BAD}" destId="{9741050D-76B7-4BBF-95D8-0D6523143EFA}" srcOrd="0" destOrd="0" presId="urn:microsoft.com/office/officeart/2005/8/layout/hList3"/>
    <dgm:cxn modelId="{97A15249-50D9-4AA8-84BA-4C7745FE16D6}" srcId="{D7E1B332-834C-47EA-A01F-7C3217F1DC69}" destId="{E985501E-89BB-4629-849A-61F2A2ABDC14}" srcOrd="4" destOrd="0" parTransId="{D0C30BE1-D294-4B34-AF93-5F44C8C870A1}" sibTransId="{12123BF7-3825-414C-90F1-77B107FD2AB1}"/>
    <dgm:cxn modelId="{0FF0B0EA-F464-4EB8-B9A7-2C2ED5E3122F}" srcId="{D7E1B332-834C-47EA-A01F-7C3217F1DC69}" destId="{86198B41-31C1-4C6C-B314-B63A5610ED01}" srcOrd="2" destOrd="0" parTransId="{203326CD-006D-428E-B526-12EEBF5FDA53}" sibTransId="{71766DB8-31C3-4B71-A77D-1A4AACE05AAF}"/>
    <dgm:cxn modelId="{36A074E8-D3F8-40C6-84F3-EBFD958C7857}" srcId="{AA182476-816D-4233-8A6E-A8D3961BB045}" destId="{D7E1B332-834C-47EA-A01F-7C3217F1DC69}" srcOrd="0" destOrd="0" parTransId="{D38C47FB-8033-4F8D-8510-6DF84D273311}" sibTransId="{0FE17805-F6CF-48CE-9CC0-D5E58219A721}"/>
    <dgm:cxn modelId="{F5AF9990-1747-4747-98F0-33179FF2A1EC}" type="presOf" srcId="{D7E1B332-834C-47EA-A01F-7C3217F1DC69}" destId="{C3E58EDD-C0EF-4C7D-BD5E-BF6DA8C2F385}" srcOrd="0" destOrd="0" presId="urn:microsoft.com/office/officeart/2005/8/layout/hList3"/>
    <dgm:cxn modelId="{DA9A92B8-0374-43B0-B3D0-FE32171AACF7}" type="presParOf" srcId="{42E14173-CFAB-4592-AD7A-6C6F9E8FB161}" destId="{C3E58EDD-C0EF-4C7D-BD5E-BF6DA8C2F385}" srcOrd="0" destOrd="0" presId="urn:microsoft.com/office/officeart/2005/8/layout/hList3"/>
    <dgm:cxn modelId="{B264031D-70C3-4F02-B010-E68EDFFEC003}" type="presParOf" srcId="{42E14173-CFAB-4592-AD7A-6C6F9E8FB161}" destId="{17E624A6-4B4B-488B-8639-7543AC35AD6C}" srcOrd="1" destOrd="0" presId="urn:microsoft.com/office/officeart/2005/8/layout/hList3"/>
    <dgm:cxn modelId="{A02A545B-6372-48DD-9508-F49571ECD147}" type="presParOf" srcId="{17E624A6-4B4B-488B-8639-7543AC35AD6C}" destId="{8F9A0C77-93E2-4550-9DEA-64ED9BF95322}" srcOrd="0" destOrd="0" presId="urn:microsoft.com/office/officeart/2005/8/layout/hList3"/>
    <dgm:cxn modelId="{C711DA8E-3ED9-46A6-83FA-AF6EFF4A7FBF}" type="presParOf" srcId="{17E624A6-4B4B-488B-8639-7543AC35AD6C}" destId="{07E98A4F-2CF2-4972-8B99-5D5CBB1E366F}" srcOrd="1" destOrd="0" presId="urn:microsoft.com/office/officeart/2005/8/layout/hList3"/>
    <dgm:cxn modelId="{77E5BBBE-3B41-4139-98D6-5281DF700DD5}" type="presParOf" srcId="{17E624A6-4B4B-488B-8639-7543AC35AD6C}" destId="{BF1751B7-B301-4761-A6C0-43D18EC860D1}" srcOrd="2" destOrd="0" presId="urn:microsoft.com/office/officeart/2005/8/layout/hList3"/>
    <dgm:cxn modelId="{9490F909-7934-4390-91E9-11D90D8BB624}" type="presParOf" srcId="{17E624A6-4B4B-488B-8639-7543AC35AD6C}" destId="{E4543462-44A1-433E-ADE4-FC733674A251}" srcOrd="3" destOrd="0" presId="urn:microsoft.com/office/officeart/2005/8/layout/hList3"/>
    <dgm:cxn modelId="{CDB0E41A-4321-4400-8268-A16F2C8D3C1E}" type="presParOf" srcId="{17E624A6-4B4B-488B-8639-7543AC35AD6C}" destId="{939A0F82-6207-4BF1-B63C-4ADB3077E118}" srcOrd="4" destOrd="0" presId="urn:microsoft.com/office/officeart/2005/8/layout/hList3"/>
    <dgm:cxn modelId="{9459D322-D40E-41F2-BA5F-2AE14DCB89EB}" type="presParOf" srcId="{17E624A6-4B4B-488B-8639-7543AC35AD6C}" destId="{E1CD8F02-7ECE-4FD8-AABC-06DEA75218A6}" srcOrd="5" destOrd="0" presId="urn:microsoft.com/office/officeart/2005/8/layout/hList3"/>
    <dgm:cxn modelId="{955B85C1-A010-4220-AC24-2B57F53C9E83}" type="presParOf" srcId="{17E624A6-4B4B-488B-8639-7543AC35AD6C}" destId="{9741050D-76B7-4BBF-95D8-0D6523143EFA}" srcOrd="6" destOrd="0" presId="urn:microsoft.com/office/officeart/2005/8/layout/hList3"/>
    <dgm:cxn modelId="{9A4376F4-40D5-46C9-8D84-E21AF52E83C6}" type="presParOf" srcId="{42E14173-CFAB-4592-AD7A-6C6F9E8FB161}" destId="{15CBBD2C-DC4B-4C9B-B3F4-28958ABA659B}"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58EDD-C0EF-4C7D-BD5E-BF6DA8C2F385}">
      <dsp:nvSpPr>
        <dsp:cNvPr id="0" name=""/>
        <dsp:cNvSpPr/>
      </dsp:nvSpPr>
      <dsp:spPr>
        <a:xfrm>
          <a:off x="0" y="0"/>
          <a:ext cx="2606927" cy="516406"/>
        </a:xfrm>
        <a:prstGeom prst="rect">
          <a:avLst/>
        </a:prstGeom>
        <a:solidFill>
          <a:srgbClr val="7030A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sp:spPr>
      <dsp:style>
        <a:lnRef idx="0">
          <a:scrgbClr r="0" g="0" b="0"/>
        </a:lnRef>
        <a:fillRef idx="2">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a:solidFill>
                <a:sysClr val="window" lastClr="FFFFFF">
                  <a:hueOff val="0"/>
                  <a:satOff val="0"/>
                  <a:lumOff val="0"/>
                  <a:alphaOff val="0"/>
                </a:sysClr>
              </a:solidFill>
              <a:latin typeface="Calibri"/>
              <a:ea typeface="+mn-ea"/>
              <a:cs typeface="+mn-cs"/>
            </a:rPr>
            <a:t>BEST E-FLOW MANAGEMENT PRACTICE PRINCIPLES</a:t>
          </a:r>
        </a:p>
      </dsp:txBody>
      <dsp:txXfrm>
        <a:off x="0" y="0"/>
        <a:ext cx="2606927" cy="516406"/>
      </dsp:txXfrm>
    </dsp:sp>
    <dsp:sp modelId="{8F9A0C77-93E2-4550-9DEA-64ED9BF95322}">
      <dsp:nvSpPr>
        <dsp:cNvPr id="0" name=""/>
        <dsp:cNvSpPr/>
      </dsp:nvSpPr>
      <dsp:spPr>
        <a:xfrm>
          <a:off x="318" y="539142"/>
          <a:ext cx="372327" cy="1148115"/>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ysClr val="windowText" lastClr="000000"/>
              </a:solidFill>
              <a:latin typeface="Calibri"/>
              <a:ea typeface="+mn-ea"/>
              <a:cs typeface="+mn-cs"/>
            </a:rPr>
            <a:t>COLLABORATION</a:t>
          </a:r>
        </a:p>
      </dsp:txBody>
      <dsp:txXfrm>
        <a:off x="318" y="539142"/>
        <a:ext cx="372327" cy="1148115"/>
      </dsp:txXfrm>
    </dsp:sp>
    <dsp:sp modelId="{07E98A4F-2CF2-4972-8B99-5D5CBB1E366F}">
      <dsp:nvSpPr>
        <dsp:cNvPr id="0" name=""/>
        <dsp:cNvSpPr/>
      </dsp:nvSpPr>
      <dsp:spPr>
        <a:xfrm>
          <a:off x="372645" y="539142"/>
          <a:ext cx="372327" cy="1148115"/>
        </a:xfrm>
        <a:prstGeom prst="rect">
          <a:avLst/>
        </a:prstGeom>
        <a:gradFill rotWithShape="0">
          <a:gsLst>
            <a:gs pos="0">
              <a:srgbClr val="FFC000">
                <a:hueOff val="1732615"/>
                <a:satOff val="-7995"/>
                <a:lumOff val="294"/>
                <a:alphaOff val="0"/>
                <a:satMod val="103000"/>
                <a:lumMod val="102000"/>
                <a:tint val="94000"/>
              </a:srgbClr>
            </a:gs>
            <a:gs pos="50000">
              <a:srgbClr val="FFC000">
                <a:hueOff val="1732615"/>
                <a:satOff val="-7995"/>
                <a:lumOff val="294"/>
                <a:alphaOff val="0"/>
                <a:satMod val="110000"/>
                <a:lumMod val="100000"/>
                <a:shade val="100000"/>
              </a:srgbClr>
            </a:gs>
            <a:gs pos="100000">
              <a:srgbClr val="FFC000">
                <a:hueOff val="1732615"/>
                <a:satOff val="-7995"/>
                <a:lumOff val="294"/>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ysClr val="windowText" lastClr="000000"/>
              </a:solidFill>
            </a:rPr>
            <a:t>SHARING BENEFITS</a:t>
          </a:r>
          <a:endParaRPr lang="en-ZA" sz="1000" kern="1200" dirty="0">
            <a:solidFill>
              <a:sysClr val="windowText" lastClr="000000"/>
            </a:solidFill>
            <a:latin typeface="Calibri"/>
            <a:ea typeface="+mn-ea"/>
            <a:cs typeface="+mn-cs"/>
          </a:endParaRPr>
        </a:p>
      </dsp:txBody>
      <dsp:txXfrm>
        <a:off x="372645" y="539142"/>
        <a:ext cx="372327" cy="1148115"/>
      </dsp:txXfrm>
    </dsp:sp>
    <dsp:sp modelId="{BF1751B7-B301-4761-A6C0-43D18EC860D1}">
      <dsp:nvSpPr>
        <dsp:cNvPr id="0" name=""/>
        <dsp:cNvSpPr/>
      </dsp:nvSpPr>
      <dsp:spPr>
        <a:xfrm>
          <a:off x="744972" y="539142"/>
          <a:ext cx="372327" cy="1148115"/>
        </a:xfrm>
        <a:prstGeom prst="rect">
          <a:avLst/>
        </a:prstGeom>
        <a:gradFill rotWithShape="0">
          <a:gsLst>
            <a:gs pos="0">
              <a:srgbClr val="FFC000">
                <a:hueOff val="3465231"/>
                <a:satOff val="-15989"/>
                <a:lumOff val="588"/>
                <a:alphaOff val="0"/>
                <a:satMod val="103000"/>
                <a:lumMod val="102000"/>
                <a:tint val="94000"/>
              </a:srgbClr>
            </a:gs>
            <a:gs pos="50000">
              <a:srgbClr val="FFC000">
                <a:hueOff val="3465231"/>
                <a:satOff val="-15989"/>
                <a:lumOff val="588"/>
                <a:alphaOff val="0"/>
                <a:satMod val="110000"/>
                <a:lumMod val="100000"/>
                <a:shade val="100000"/>
              </a:srgbClr>
            </a:gs>
            <a:gs pos="100000">
              <a:srgbClr val="FFC000">
                <a:hueOff val="3465231"/>
                <a:satOff val="-15989"/>
                <a:lumOff val="588"/>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ysClr val="windowText" lastClr="000000"/>
              </a:solidFill>
              <a:latin typeface="Calibri"/>
              <a:ea typeface="+mn-ea"/>
              <a:cs typeface="+mn-cs"/>
            </a:rPr>
            <a:t>SUSTAINABILITY</a:t>
          </a:r>
        </a:p>
      </dsp:txBody>
      <dsp:txXfrm>
        <a:off x="744972" y="539142"/>
        <a:ext cx="372327" cy="1148115"/>
      </dsp:txXfrm>
    </dsp:sp>
    <dsp:sp modelId="{E4543462-44A1-433E-ADE4-FC733674A251}">
      <dsp:nvSpPr>
        <dsp:cNvPr id="0" name=""/>
        <dsp:cNvSpPr/>
      </dsp:nvSpPr>
      <dsp:spPr>
        <a:xfrm>
          <a:off x="1117299" y="539142"/>
          <a:ext cx="372327" cy="1148115"/>
        </a:xfrm>
        <a:prstGeom prst="rect">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ysClr val="windowText" lastClr="000000"/>
              </a:solidFill>
              <a:latin typeface="Calibri"/>
              <a:ea typeface="+mn-ea"/>
              <a:cs typeface="+mn-cs"/>
            </a:rPr>
            <a:t>EVIDENCE BASED</a:t>
          </a:r>
        </a:p>
      </dsp:txBody>
      <dsp:txXfrm>
        <a:off x="1117299" y="539142"/>
        <a:ext cx="372327" cy="1148115"/>
      </dsp:txXfrm>
    </dsp:sp>
    <dsp:sp modelId="{939A0F82-6207-4BF1-B63C-4ADB3077E118}">
      <dsp:nvSpPr>
        <dsp:cNvPr id="0" name=""/>
        <dsp:cNvSpPr/>
      </dsp:nvSpPr>
      <dsp:spPr>
        <a:xfrm>
          <a:off x="1489627" y="539142"/>
          <a:ext cx="372327" cy="1148115"/>
        </a:xfrm>
        <a:prstGeom prst="rect">
          <a:avLst/>
        </a:prstGeom>
        <a:gradFill rotWithShape="0">
          <a:gsLst>
            <a:gs pos="0">
              <a:srgbClr val="FFC000">
                <a:hueOff val="6930461"/>
                <a:satOff val="-31979"/>
                <a:lumOff val="1177"/>
                <a:alphaOff val="0"/>
                <a:satMod val="103000"/>
                <a:lumMod val="102000"/>
                <a:tint val="94000"/>
              </a:srgbClr>
            </a:gs>
            <a:gs pos="50000">
              <a:srgbClr val="FFC000">
                <a:hueOff val="6930461"/>
                <a:satOff val="-31979"/>
                <a:lumOff val="1177"/>
                <a:alphaOff val="0"/>
                <a:satMod val="110000"/>
                <a:lumMod val="100000"/>
                <a:shade val="100000"/>
              </a:srgbClr>
            </a:gs>
            <a:gs pos="100000">
              <a:srgbClr val="FFC000">
                <a:hueOff val="6930461"/>
                <a:satOff val="-31979"/>
                <a:lumOff val="1177"/>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ysClr val="windowText" lastClr="000000"/>
              </a:solidFill>
              <a:latin typeface="Calibri"/>
              <a:ea typeface="+mn-ea"/>
              <a:cs typeface="+mn-cs"/>
            </a:rPr>
            <a:t>REQUISITE SIMPLICITY</a:t>
          </a:r>
        </a:p>
      </dsp:txBody>
      <dsp:txXfrm>
        <a:off x="1489627" y="539142"/>
        <a:ext cx="372327" cy="1148115"/>
      </dsp:txXfrm>
    </dsp:sp>
    <dsp:sp modelId="{E1CD8F02-7ECE-4FD8-AABC-06DEA75218A6}">
      <dsp:nvSpPr>
        <dsp:cNvPr id="0" name=""/>
        <dsp:cNvSpPr/>
      </dsp:nvSpPr>
      <dsp:spPr>
        <a:xfrm>
          <a:off x="1861954" y="539142"/>
          <a:ext cx="372327" cy="1148115"/>
        </a:xfrm>
        <a:prstGeom prst="rect">
          <a:avLst/>
        </a:prstGeom>
        <a:gradFill rotWithShape="0">
          <a:gsLst>
            <a:gs pos="0">
              <a:srgbClr val="FFC000">
                <a:hueOff val="8663077"/>
                <a:satOff val="-39973"/>
                <a:lumOff val="1471"/>
                <a:alphaOff val="0"/>
                <a:satMod val="103000"/>
                <a:lumMod val="102000"/>
                <a:tint val="94000"/>
              </a:srgbClr>
            </a:gs>
            <a:gs pos="50000">
              <a:srgbClr val="FFC000">
                <a:hueOff val="8663077"/>
                <a:satOff val="-39973"/>
                <a:lumOff val="1471"/>
                <a:alphaOff val="0"/>
                <a:satMod val="110000"/>
                <a:lumMod val="100000"/>
                <a:shade val="100000"/>
              </a:srgbClr>
            </a:gs>
            <a:gs pos="100000">
              <a:srgbClr val="FFC000">
                <a:hueOff val="8663077"/>
                <a:satOff val="-39973"/>
                <a:lumOff val="1471"/>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ysClr val="windowText" lastClr="000000"/>
              </a:solidFill>
              <a:latin typeface="Calibri"/>
              <a:ea typeface="+mn-ea"/>
              <a:cs typeface="+mn-cs"/>
            </a:rPr>
            <a:t>TRANSPARENCY</a:t>
          </a:r>
        </a:p>
      </dsp:txBody>
      <dsp:txXfrm>
        <a:off x="1861954" y="539142"/>
        <a:ext cx="372327" cy="1148115"/>
      </dsp:txXfrm>
    </dsp:sp>
    <dsp:sp modelId="{9741050D-76B7-4BBF-95D8-0D6523143EFA}">
      <dsp:nvSpPr>
        <dsp:cNvPr id="0" name=""/>
        <dsp:cNvSpPr/>
      </dsp:nvSpPr>
      <dsp:spPr>
        <a:xfrm>
          <a:off x="2234281" y="539142"/>
          <a:ext cx="372327" cy="1148115"/>
        </a:xfrm>
        <a:prstGeom prst="rect">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ysClr val="windowText" lastClr="000000"/>
              </a:solidFill>
              <a:latin typeface="Calibri"/>
              <a:ea typeface="+mn-ea"/>
              <a:cs typeface="+mn-cs"/>
            </a:rPr>
            <a:t>ADAPTABILITY</a:t>
          </a:r>
        </a:p>
      </dsp:txBody>
      <dsp:txXfrm>
        <a:off x="2234281" y="539142"/>
        <a:ext cx="372327" cy="1148115"/>
      </dsp:txXfrm>
    </dsp:sp>
    <dsp:sp modelId="{15CBBD2C-DC4B-4C9B-B3F4-28958ABA659B}">
      <dsp:nvSpPr>
        <dsp:cNvPr id="0" name=""/>
        <dsp:cNvSpPr/>
      </dsp:nvSpPr>
      <dsp:spPr>
        <a:xfrm>
          <a:off x="0" y="1687258"/>
          <a:ext cx="2606927" cy="127568"/>
        </a:xfrm>
        <a:prstGeom prst="rect">
          <a:avLst/>
        </a:prstGeom>
        <a:solidFill>
          <a:srgbClr val="7030A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sp:spPr>
      <dsp:style>
        <a:lnRef idx="0">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12/08/2017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12/08/2017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6.png"/><Relationship Id="rId3" Type="http://schemas.openxmlformats.org/officeDocument/2006/relationships/image" Target="../media/image25.tiff"/><Relationship Id="rId7" Type="http://schemas.openxmlformats.org/officeDocument/2006/relationships/diagramQuickStyle" Target="../diagrams/quickStyle1.xml"/><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4.png"/><Relationship Id="rId5" Type="http://schemas.openxmlformats.org/officeDocument/2006/relationships/diagramData" Target="../diagrams/data1.xml"/><Relationship Id="rId10" Type="http://schemas.openxmlformats.org/officeDocument/2006/relationships/image" Target="../media/image27.tiff"/><Relationship Id="rId4" Type="http://schemas.openxmlformats.org/officeDocument/2006/relationships/image" Target="../media/image26.tiff"/><Relationship Id="rId9" Type="http://schemas.microsoft.com/office/2007/relationships/diagramDrawing" Target="../diagrams/drawing1.xml"/><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8.tiff"/></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7.tiff"/><Relationship Id="rId4" Type="http://schemas.openxmlformats.org/officeDocument/2006/relationships/image" Target="../media/image29.tiff"/><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0.tif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1.tif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0.tif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4.jpeg"/><Relationship Id="rId4" Type="http://schemas.openxmlformats.org/officeDocument/2006/relationships/image" Target="../media/image33.tiff"/><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tiff"/><Relationship Id="rId10" Type="http://schemas.openxmlformats.org/officeDocument/2006/relationships/image" Target="../media/image7.png"/><Relationship Id="rId4" Type="http://schemas.openxmlformats.org/officeDocument/2006/relationships/image" Target="../media/image35.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0.jpeg"/><Relationship Id="rId4" Type="http://schemas.openxmlformats.org/officeDocument/2006/relationships/image" Target="../media/image39.tiff"/><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3.jpeg"/><Relationship Id="rId4" Type="http://schemas.openxmlformats.org/officeDocument/2006/relationships/image" Target="../media/image42.tiff"/><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4.tiff"/><Relationship Id="rId7"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7.png"/><Relationship Id="rId5" Type="http://schemas.openxmlformats.org/officeDocument/2006/relationships/image" Target="../media/image46.jpeg"/><Relationship Id="rId10" Type="http://schemas.openxmlformats.org/officeDocument/2006/relationships/image" Target="../media/image6.png"/><Relationship Id="rId4" Type="http://schemas.openxmlformats.org/officeDocument/2006/relationships/image" Target="../media/image45.tiff"/><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png"/><Relationship Id="rId7" Type="http://schemas.openxmlformats.org/officeDocument/2006/relationships/image" Target="../media/image4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3.jpeg"/><Relationship Id="rId5" Type="http://schemas.openxmlformats.org/officeDocument/2006/relationships/image" Target="../media/image6.png"/><Relationship Id="rId10" Type="http://schemas.openxmlformats.org/officeDocument/2006/relationships/image" Target="../media/image52.png"/><Relationship Id="rId4" Type="http://schemas.openxmlformats.org/officeDocument/2006/relationships/image" Target="../media/image5.pn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3.wmf"/><Relationship Id="rId12" Type="http://schemas.openxmlformats.org/officeDocument/2006/relationships/image" Target="../media/image18.wmf"/><Relationship Id="rId17" Type="http://schemas.openxmlformats.org/officeDocument/2006/relationships/image" Target="../media/image5.png"/><Relationship Id="rId2" Type="http://schemas.openxmlformats.org/officeDocument/2006/relationships/image" Target="../media/image2.png"/><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png"/><Relationship Id="rId10" Type="http://schemas.openxmlformats.org/officeDocument/2006/relationships/image" Target="../media/image16.wmf"/><Relationship Id="rId19" Type="http://schemas.openxmlformats.org/officeDocument/2006/relationships/image" Target="../media/image7.png"/><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image" Target="../media/image2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8" name="Titel 1"/>
          <p:cNvSpPr>
            <a:spLocks noGrp="1"/>
          </p:cNvSpPr>
          <p:nvPr>
            <p:ph type="ctrTitle"/>
          </p:nvPr>
        </p:nvSpPr>
        <p:spPr>
          <a:xfrm>
            <a:off x="420559" y="1361900"/>
            <a:ext cx="8242663" cy="1567814"/>
          </a:xfrm>
        </p:spPr>
        <p:txBody>
          <a:bodyPr anchor="ctr">
            <a:normAutofit/>
          </a:bodyPr>
          <a:lstStyle/>
          <a:p>
            <a:r>
              <a:rPr lang="en-ZA" sz="3200" b="1" dirty="0"/>
              <a:t>FRAMEWORK FOR REGIONAL EVALUATIONS OF </a:t>
            </a:r>
            <a:r>
              <a:rPr lang="en-ZA" sz="3200" b="1" dirty="0" smtClean="0"/>
              <a:t/>
            </a:r>
            <a:br>
              <a:rPr lang="en-ZA" sz="3200" b="1" dirty="0" smtClean="0"/>
            </a:br>
            <a:r>
              <a:rPr lang="en-ZA" sz="3200" b="1" dirty="0" smtClean="0"/>
              <a:t>E-FLOWS </a:t>
            </a:r>
            <a:r>
              <a:rPr lang="en-ZA" sz="3200" b="1" dirty="0"/>
              <a:t>IN THE NILE BASIN.</a:t>
            </a:r>
            <a:r>
              <a:rPr lang="en-ZA" sz="3200" dirty="0"/>
              <a:t/>
            </a:r>
            <a:br>
              <a:rPr lang="en-ZA" sz="3200" dirty="0"/>
            </a:br>
            <a:endParaRPr lang="en-ZA" sz="3200" dirty="0"/>
          </a:p>
        </p:txBody>
      </p:sp>
      <p:sp>
        <p:nvSpPr>
          <p:cNvPr id="19" name="Titel 1"/>
          <p:cNvSpPr txBox="1">
            <a:spLocks/>
          </p:cNvSpPr>
          <p:nvPr/>
        </p:nvSpPr>
        <p:spPr>
          <a:xfrm>
            <a:off x="420558" y="2595488"/>
            <a:ext cx="8206875" cy="188485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rgbClr val="1C1CB1"/>
                </a:solidFill>
                <a:latin typeface="+mj-lt"/>
                <a:ea typeface="+mj-ea"/>
                <a:cs typeface="+mj-cs"/>
              </a:defRPr>
            </a:lvl1pPr>
          </a:lstStyle>
          <a:p>
            <a:pPr algn="l"/>
            <a:r>
              <a:rPr lang="en-ZA" sz="1800" u="sng" dirty="0"/>
              <a:t>Gordon O’Brien</a:t>
            </a:r>
            <a:r>
              <a:rPr lang="en-ZA" sz="1800" u="sng" baseline="30000" dirty="0"/>
              <a:t>1</a:t>
            </a:r>
            <a:r>
              <a:rPr lang="en-ZA" sz="1800" dirty="0"/>
              <a:t>, Chris Dickens</a:t>
            </a:r>
            <a:r>
              <a:rPr lang="en-ZA" sz="1800" baseline="30000" dirty="0"/>
              <a:t>2</a:t>
            </a:r>
            <a:r>
              <a:rPr lang="en-ZA" sz="1800" dirty="0"/>
              <a:t>, </a:t>
            </a:r>
            <a:r>
              <a:rPr lang="en-ZA" sz="1800" dirty="0" err="1"/>
              <a:t>Abdulkarim</a:t>
            </a:r>
            <a:r>
              <a:rPr lang="en-ZA" sz="1800" dirty="0"/>
              <a:t> Seid</a:t>
            </a:r>
            <a:r>
              <a:rPr lang="en-ZA" sz="1800" baseline="30000" dirty="0"/>
              <a:t>3</a:t>
            </a:r>
            <a:r>
              <a:rPr lang="en-ZA" sz="1800" dirty="0"/>
              <a:t>, Mohsen Alarabawy</a:t>
            </a:r>
            <a:r>
              <a:rPr lang="en-ZA" sz="1800" baseline="30000" dirty="0"/>
              <a:t>3</a:t>
            </a:r>
            <a:r>
              <a:rPr lang="en-ZA" sz="1800" dirty="0"/>
              <a:t>, Sebastian </a:t>
            </a:r>
            <a:r>
              <a:rPr lang="en-ZA" sz="1800" dirty="0" smtClean="0"/>
              <a:t>Bubmann</a:t>
            </a:r>
            <a:r>
              <a:rPr lang="en-ZA" sz="1800" baseline="30000" dirty="0" smtClean="0"/>
              <a:t>4</a:t>
            </a:r>
            <a:r>
              <a:rPr lang="en-ZA" sz="1800" dirty="0" smtClean="0"/>
              <a:t> </a:t>
            </a:r>
            <a:r>
              <a:rPr lang="en-ZA" sz="1800" dirty="0"/>
              <a:t>and Georg Petersen</a:t>
            </a:r>
            <a:r>
              <a:rPr lang="en-ZA" sz="1800" baseline="30000" dirty="0"/>
              <a:t>4</a:t>
            </a:r>
            <a:r>
              <a:rPr lang="en-ZA" sz="1400" dirty="0"/>
              <a:t/>
            </a:r>
            <a:br>
              <a:rPr lang="en-ZA" sz="1400" dirty="0"/>
            </a:br>
            <a:r>
              <a:rPr lang="en-ZA" sz="1400" dirty="0" smtClean="0"/>
              <a:t/>
            </a:r>
            <a:br>
              <a:rPr lang="en-ZA" sz="1400" dirty="0" smtClean="0"/>
            </a:br>
            <a:r>
              <a:rPr lang="en-ZA" sz="1400" baseline="30000" dirty="0" smtClean="0"/>
              <a:t>1</a:t>
            </a:r>
            <a:r>
              <a:rPr lang="en-ZA" sz="1400" dirty="0" smtClean="0"/>
              <a:t>University </a:t>
            </a:r>
            <a:r>
              <a:rPr lang="en-ZA" sz="1400" dirty="0"/>
              <a:t>of KwaZulu-Natal, College of Agriculture, Engineering and Science, School of Life Sciences, Private Bag X01, Scottsville, South Africa.</a:t>
            </a:r>
            <a:br>
              <a:rPr lang="en-ZA" sz="1400" dirty="0"/>
            </a:br>
            <a:r>
              <a:rPr lang="en-ZA" sz="1400" baseline="30000" dirty="0"/>
              <a:t>2</a:t>
            </a:r>
            <a:r>
              <a:rPr lang="en-ZA" sz="1400" dirty="0"/>
              <a:t>International Water Management Institute, Private Bag X813, Silverton, 0127, South Africa.</a:t>
            </a:r>
            <a:br>
              <a:rPr lang="en-ZA" sz="1400" dirty="0"/>
            </a:br>
            <a:r>
              <a:rPr lang="en-ZA" sz="1400" baseline="30000" dirty="0"/>
              <a:t>3</a:t>
            </a:r>
            <a:r>
              <a:rPr lang="en-ZA" sz="1400" dirty="0"/>
              <a:t>Nile Basin Initiative, Water Resources Management Department, P.O Box 192, Entebbe, Uganda </a:t>
            </a:r>
            <a:br>
              <a:rPr lang="en-ZA" sz="1400" dirty="0"/>
            </a:br>
            <a:r>
              <a:rPr lang="en-ZA" sz="1400" baseline="30000" dirty="0"/>
              <a:t>4</a:t>
            </a:r>
            <a:r>
              <a:rPr lang="en-ZA" sz="1400" dirty="0"/>
              <a:t>HYDROC GmbH, AG Flensburg, HRB 10117, Germany</a:t>
            </a:r>
          </a:p>
        </p:txBody>
      </p:sp>
      <p:graphicFrame>
        <p:nvGraphicFramePr>
          <p:cNvPr id="20" name="Object 19"/>
          <p:cNvGraphicFramePr>
            <a:graphicFrameLocks noChangeAspect="1"/>
          </p:cNvGraphicFramePr>
          <p:nvPr>
            <p:extLst>
              <p:ext uri="{D42A27DB-BD31-4B8C-83A1-F6EECF244321}">
                <p14:modId xmlns:p14="http://schemas.microsoft.com/office/powerpoint/2010/main" val="129636584"/>
              </p:ext>
            </p:extLst>
          </p:nvPr>
        </p:nvGraphicFramePr>
        <p:xfrm>
          <a:off x="1984288" y="4387089"/>
          <a:ext cx="4718103" cy="1814293"/>
        </p:xfrm>
        <a:graphic>
          <a:graphicData uri="http://schemas.openxmlformats.org/presentationml/2006/ole">
            <mc:AlternateContent xmlns:mc="http://schemas.openxmlformats.org/markup-compatibility/2006">
              <mc:Choice xmlns:v="urn:schemas-microsoft-com:vml" Requires="v">
                <p:oleObj spid="_x0000_s1049" name="CorelDRAW" r:id="rId5" imgW="6366008" imgH="2447749" progId="CorelDraw.Graphic.17">
                  <p:embed/>
                </p:oleObj>
              </mc:Choice>
              <mc:Fallback>
                <p:oleObj name="CorelDRAW" r:id="rId5" imgW="6366008" imgH="2447749" progId="CorelDraw.Graphic.17">
                  <p:embed/>
                  <p:pic>
                    <p:nvPicPr>
                      <p:cNvPr id="4" name="Object 3"/>
                      <p:cNvPicPr/>
                      <p:nvPr/>
                    </p:nvPicPr>
                    <p:blipFill>
                      <a:blip r:embed="rId6"/>
                      <a:stretch>
                        <a:fillRect/>
                      </a:stretch>
                    </p:blipFill>
                    <p:spPr>
                      <a:xfrm>
                        <a:off x="1984288" y="4387089"/>
                        <a:ext cx="4718103" cy="1814293"/>
                      </a:xfrm>
                      <a:prstGeom prst="rect">
                        <a:avLst/>
                      </a:prstGeom>
                    </p:spPr>
                  </p:pic>
                </p:oleObj>
              </mc:Fallback>
            </mc:AlternateContent>
          </a:graphicData>
        </a:graphic>
      </p:graphicFrame>
      <p:pic>
        <p:nvPicPr>
          <p:cNvPr id="21" name="Picture 2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22" name="Picture 2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3" name="Grafik 2" descr="C:\Users\Sebastian\AppData\Local\Microsoft\Windows\INetCache\Content.Word\logo-plain.png"/>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4" name="Picture 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2" name="Freeform 11"/>
          <p:cNvSpPr/>
          <p:nvPr/>
        </p:nvSpPr>
        <p:spPr>
          <a:xfrm>
            <a:off x="2353901" y="1285765"/>
            <a:ext cx="7414788" cy="5270250"/>
          </a:xfrm>
          <a:custGeom>
            <a:avLst/>
            <a:gdLst>
              <a:gd name="connsiteX0" fmla="*/ 0 w 8678779"/>
              <a:gd name="connsiteY0" fmla="*/ 6015789 h 6015789"/>
              <a:gd name="connsiteX1" fmla="*/ 6545179 w 8678779"/>
              <a:gd name="connsiteY1" fmla="*/ 6015789 h 6015789"/>
              <a:gd name="connsiteX2" fmla="*/ 8678779 w 8678779"/>
              <a:gd name="connsiteY2" fmla="*/ 2999873 h 6015789"/>
              <a:gd name="connsiteX3" fmla="*/ 6416842 w 8678779"/>
              <a:gd name="connsiteY3" fmla="*/ 0 h 6015789"/>
              <a:gd name="connsiteX4" fmla="*/ 4828673 w 8678779"/>
              <a:gd name="connsiteY4" fmla="*/ 0 h 6015789"/>
              <a:gd name="connsiteX5" fmla="*/ 4828673 w 8678779"/>
              <a:gd name="connsiteY5" fmla="*/ 2534652 h 6015789"/>
              <a:gd name="connsiteX6" fmla="*/ 0 w 8678779"/>
              <a:gd name="connsiteY6" fmla="*/ 2534652 h 6015789"/>
              <a:gd name="connsiteX7" fmla="*/ 0 w 8678779"/>
              <a:gd name="connsiteY7" fmla="*/ 6015789 h 60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8779" h="6015789">
                <a:moveTo>
                  <a:pt x="0" y="6015789"/>
                </a:moveTo>
                <a:lnTo>
                  <a:pt x="6545179" y="6015789"/>
                </a:lnTo>
                <a:lnTo>
                  <a:pt x="8678779" y="2999873"/>
                </a:lnTo>
                <a:lnTo>
                  <a:pt x="6416842" y="0"/>
                </a:lnTo>
                <a:lnTo>
                  <a:pt x="4828673" y="0"/>
                </a:lnTo>
                <a:lnTo>
                  <a:pt x="4828673" y="2534652"/>
                </a:lnTo>
                <a:lnTo>
                  <a:pt x="0" y="2534652"/>
                </a:lnTo>
                <a:lnTo>
                  <a:pt x="0" y="6015789"/>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reeform 12"/>
          <p:cNvSpPr/>
          <p:nvPr/>
        </p:nvSpPr>
        <p:spPr>
          <a:xfrm>
            <a:off x="63374" y="1269722"/>
            <a:ext cx="6427961" cy="5284304"/>
          </a:xfrm>
          <a:custGeom>
            <a:avLst/>
            <a:gdLst>
              <a:gd name="connsiteX0" fmla="*/ 0 w 7443537"/>
              <a:gd name="connsiteY0" fmla="*/ 2727158 h 6031832"/>
              <a:gd name="connsiteX1" fmla="*/ 1700463 w 7443537"/>
              <a:gd name="connsiteY1" fmla="*/ 6031832 h 6031832"/>
              <a:gd name="connsiteX2" fmla="*/ 2646948 w 7443537"/>
              <a:gd name="connsiteY2" fmla="*/ 6031832 h 6031832"/>
              <a:gd name="connsiteX3" fmla="*/ 2646948 w 7443537"/>
              <a:gd name="connsiteY3" fmla="*/ 2534653 h 6031832"/>
              <a:gd name="connsiteX4" fmla="*/ 7443537 w 7443537"/>
              <a:gd name="connsiteY4" fmla="*/ 2534653 h 6031832"/>
              <a:gd name="connsiteX5" fmla="*/ 7443537 w 7443537"/>
              <a:gd name="connsiteY5" fmla="*/ 0 h 6031832"/>
              <a:gd name="connsiteX6" fmla="*/ 1652337 w 7443537"/>
              <a:gd name="connsiteY6" fmla="*/ 0 h 6031832"/>
              <a:gd name="connsiteX7" fmla="*/ 0 w 7443537"/>
              <a:gd name="connsiteY7" fmla="*/ 2727158 h 603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3537" h="6031832">
                <a:moveTo>
                  <a:pt x="0" y="2727158"/>
                </a:moveTo>
                <a:lnTo>
                  <a:pt x="1700463" y="6031832"/>
                </a:lnTo>
                <a:lnTo>
                  <a:pt x="2646948" y="6031832"/>
                </a:lnTo>
                <a:lnTo>
                  <a:pt x="2646948" y="2534653"/>
                </a:lnTo>
                <a:lnTo>
                  <a:pt x="7443537" y="2534653"/>
                </a:lnTo>
                <a:lnTo>
                  <a:pt x="7443537" y="0"/>
                </a:lnTo>
                <a:lnTo>
                  <a:pt x="1652337" y="0"/>
                </a:lnTo>
                <a:lnTo>
                  <a:pt x="0" y="2727158"/>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p:cNvPicPr/>
          <p:nvPr/>
        </p:nvPicPr>
        <p:blipFill>
          <a:blip r:embed="rId4" cstate="hqprint">
            <a:extLst>
              <a:ext uri="{28A0092B-C50C-407E-A947-70E740481C1C}">
                <a14:useLocalDpi xmlns:a14="http://schemas.microsoft.com/office/drawing/2010/main" val="0"/>
              </a:ext>
            </a:extLst>
          </a:blip>
          <a:stretch>
            <a:fillRect/>
          </a:stretch>
        </p:blipFill>
        <p:spPr>
          <a:xfrm>
            <a:off x="1520797" y="1349934"/>
            <a:ext cx="6345630" cy="5035548"/>
          </a:xfrm>
          <a:prstGeom prst="rect">
            <a:avLst/>
          </a:prstGeom>
        </p:spPr>
      </p:pic>
      <p:sp>
        <p:nvSpPr>
          <p:cNvPr id="17" name="Rounded Rectangle 16"/>
          <p:cNvSpPr/>
          <p:nvPr/>
        </p:nvSpPr>
        <p:spPr>
          <a:xfrm>
            <a:off x="-5380" y="3244309"/>
            <a:ext cx="1426593" cy="133513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ZA" sz="1400" dirty="0"/>
              <a:t>PLANNING, ALIGNMENT &amp; GOVERNANCE SECTION</a:t>
            </a:r>
          </a:p>
        </p:txBody>
      </p:sp>
      <p:sp>
        <p:nvSpPr>
          <p:cNvPr id="18" name="Rounded Rectangle 17"/>
          <p:cNvSpPr/>
          <p:nvPr/>
        </p:nvSpPr>
        <p:spPr>
          <a:xfrm>
            <a:off x="7966010" y="3200143"/>
            <a:ext cx="1138129" cy="133513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ZA" sz="1400" dirty="0"/>
              <a:t>SCIENTIFIC EFA SECTION</a:t>
            </a:r>
          </a:p>
        </p:txBody>
      </p:sp>
      <p:grpSp>
        <p:nvGrpSpPr>
          <p:cNvPr id="19" name="Group 18"/>
          <p:cNvGrpSpPr/>
          <p:nvPr/>
        </p:nvGrpSpPr>
        <p:grpSpPr>
          <a:xfrm>
            <a:off x="4123250" y="111558"/>
            <a:ext cx="4881306" cy="1011359"/>
            <a:chOff x="4123250" y="111558"/>
            <a:chExt cx="4881306" cy="1011359"/>
          </a:xfrm>
        </p:grpSpPr>
        <p:pic>
          <p:nvPicPr>
            <p:cNvPr id="20" name="Picture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24" name="Picture 2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5" name="Grafik 2" descr="C:\Users\Sebastian\AppData\Local\Microsoft\Windows\INetCache\Content.Word\logo-plain.png"/>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6" name="Picture 2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5233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9898" y="1263641"/>
            <a:ext cx="1244144" cy="5440456"/>
          </a:xfrm>
          <a:prstGeom prst="rect">
            <a:avLst/>
          </a:prstGeom>
        </p:spPr>
      </p:pic>
      <p:pic>
        <p:nvPicPr>
          <p:cNvPr id="13" name="Picture 12"/>
          <p:cNvPicPr/>
          <p:nvPr/>
        </p:nvPicPr>
        <p:blipFill>
          <a:blip r:embed="rId4" cstate="hqprint">
            <a:extLst>
              <a:ext uri="{28A0092B-C50C-407E-A947-70E740481C1C}">
                <a14:useLocalDpi xmlns:a14="http://schemas.microsoft.com/office/drawing/2010/main" val="0"/>
              </a:ext>
            </a:extLst>
          </a:blip>
          <a:stretch>
            <a:fillRect/>
          </a:stretch>
        </p:blipFill>
        <p:spPr>
          <a:xfrm>
            <a:off x="1494042" y="3101838"/>
            <a:ext cx="7106968" cy="3602259"/>
          </a:xfrm>
          <a:prstGeom prst="rect">
            <a:avLst/>
          </a:prstGeom>
        </p:spPr>
      </p:pic>
      <p:graphicFrame>
        <p:nvGraphicFramePr>
          <p:cNvPr id="15" name="Diagram 14"/>
          <p:cNvGraphicFramePr/>
          <p:nvPr>
            <p:extLst>
              <p:ext uri="{D42A27DB-BD31-4B8C-83A1-F6EECF244321}">
                <p14:modId xmlns:p14="http://schemas.microsoft.com/office/powerpoint/2010/main" val="259244090"/>
              </p:ext>
            </p:extLst>
          </p:nvPr>
        </p:nvGraphicFramePr>
        <p:xfrm>
          <a:off x="4394578" y="1273390"/>
          <a:ext cx="2606927" cy="1822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ight Arrow 16"/>
          <p:cNvSpPr/>
          <p:nvPr/>
        </p:nvSpPr>
        <p:spPr>
          <a:xfrm>
            <a:off x="7615399" y="6307984"/>
            <a:ext cx="1412980" cy="590960"/>
          </a:xfrm>
          <a:prstGeom prst="rightArrow">
            <a:avLst/>
          </a:prstGeom>
          <a:solidFill>
            <a:srgbClr val="1C1C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SCORE CARD</a:t>
            </a:r>
          </a:p>
        </p:txBody>
      </p:sp>
      <p:pic>
        <p:nvPicPr>
          <p:cNvPr id="18" name="Picture 17"/>
          <p:cNvPicPr/>
          <p:nvPr/>
        </p:nvPicPr>
        <p:blipFill>
          <a:blip r:embed="rId10" cstate="hqprint">
            <a:extLst>
              <a:ext uri="{28A0092B-C50C-407E-A947-70E740481C1C}">
                <a14:useLocalDpi xmlns:a14="http://schemas.microsoft.com/office/drawing/2010/main" val="0"/>
              </a:ext>
            </a:extLst>
          </a:blip>
          <a:stretch>
            <a:fillRect/>
          </a:stretch>
        </p:blipFill>
        <p:spPr>
          <a:xfrm>
            <a:off x="2067865" y="1366152"/>
            <a:ext cx="1454415" cy="1079367"/>
          </a:xfrm>
          <a:prstGeom prst="rect">
            <a:avLst/>
          </a:prstGeom>
        </p:spPr>
      </p:pic>
      <p:sp>
        <p:nvSpPr>
          <p:cNvPr id="2" name="Rectangle 1"/>
          <p:cNvSpPr/>
          <p:nvPr/>
        </p:nvSpPr>
        <p:spPr>
          <a:xfrm>
            <a:off x="2045144" y="1366151"/>
            <a:ext cx="250903" cy="1079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4" name="Group 13"/>
          <p:cNvGrpSpPr/>
          <p:nvPr/>
        </p:nvGrpSpPr>
        <p:grpSpPr>
          <a:xfrm>
            <a:off x="4123250" y="111558"/>
            <a:ext cx="4881306" cy="1011359"/>
            <a:chOff x="4123250" y="111558"/>
            <a:chExt cx="4881306" cy="1011359"/>
          </a:xfrm>
        </p:grpSpPr>
        <p:pic>
          <p:nvPicPr>
            <p:cNvPr id="16" name="Picture 1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9" name="Picture 18"/>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0" name="Grafik 2" descr="C:\Users\Sebastian\AppData\Local\Microsoft\Windows\INetCache\Content.Word\logo-plain.png"/>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4" name="Picture 23"/>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3406378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11"/>
          <p:cNvPicPr/>
          <p:nvPr/>
        </p:nvPicPr>
        <p:blipFill>
          <a:blip r:embed="rId4" cstate="hqprint">
            <a:extLst>
              <a:ext uri="{28A0092B-C50C-407E-A947-70E740481C1C}">
                <a14:useLocalDpi xmlns:a14="http://schemas.microsoft.com/office/drawing/2010/main" val="0"/>
              </a:ext>
            </a:extLst>
          </a:blip>
          <a:stretch>
            <a:fillRect/>
          </a:stretch>
        </p:blipFill>
        <p:spPr>
          <a:xfrm>
            <a:off x="444167" y="1300179"/>
            <a:ext cx="7706356" cy="4877757"/>
          </a:xfrm>
          <a:prstGeom prst="rect">
            <a:avLst/>
          </a:prstGeom>
        </p:spPr>
      </p:pic>
      <p:sp>
        <p:nvSpPr>
          <p:cNvPr id="13" name="12-Point Star 12"/>
          <p:cNvSpPr/>
          <p:nvPr/>
        </p:nvSpPr>
        <p:spPr>
          <a:xfrm rot="20560031">
            <a:off x="7409787" y="5118237"/>
            <a:ext cx="1824205" cy="1104093"/>
          </a:xfrm>
          <a:prstGeom prst="star12">
            <a:avLst/>
          </a:prstGeom>
          <a:solidFill>
            <a:srgbClr val="1C1C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NILE E-FLOWS DATABASE</a:t>
            </a:r>
          </a:p>
        </p:txBody>
      </p:sp>
      <p:grpSp>
        <p:nvGrpSpPr>
          <p:cNvPr id="15" name="Group 14"/>
          <p:cNvGrpSpPr/>
          <p:nvPr/>
        </p:nvGrpSpPr>
        <p:grpSpPr>
          <a:xfrm>
            <a:off x="4123250" y="111558"/>
            <a:ext cx="4881306" cy="1011359"/>
            <a:chOff x="4123250" y="111558"/>
            <a:chExt cx="4881306" cy="1011359"/>
          </a:xfrm>
        </p:grpSpPr>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8" name="Picture 1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9" name="Grafik 2" descr="C:\Users\Sebastian\AppData\Local\Microsoft\Windows\INetCache\Content.Word\logo-plain.png"/>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0" name="Picture 1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2294598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1740" y="1489887"/>
            <a:ext cx="7143460" cy="3586270"/>
          </a:xfrm>
          <a:prstGeom prst="rect">
            <a:avLst/>
          </a:prstGeom>
        </p:spPr>
      </p:pic>
      <p:pic>
        <p:nvPicPr>
          <p:cNvPr id="13" name="Picture 12"/>
          <p:cNvPicPr/>
          <p:nvPr/>
        </p:nvPicPr>
        <p:blipFill>
          <a:blip r:embed="rId5" cstate="hqprint">
            <a:extLst>
              <a:ext uri="{28A0092B-C50C-407E-A947-70E740481C1C}">
                <a14:useLocalDpi xmlns:a14="http://schemas.microsoft.com/office/drawing/2010/main" val="0"/>
              </a:ext>
            </a:extLst>
          </a:blip>
          <a:stretch>
            <a:fillRect/>
          </a:stretch>
        </p:blipFill>
        <p:spPr>
          <a:xfrm>
            <a:off x="7615399" y="1263641"/>
            <a:ext cx="1454415" cy="1079367"/>
          </a:xfrm>
          <a:prstGeom prst="rect">
            <a:avLst/>
          </a:prstGeom>
        </p:spPr>
      </p:pic>
      <p:sp>
        <p:nvSpPr>
          <p:cNvPr id="15" name="Rectangle 14"/>
          <p:cNvSpPr/>
          <p:nvPr/>
        </p:nvSpPr>
        <p:spPr>
          <a:xfrm>
            <a:off x="7796463" y="1216660"/>
            <a:ext cx="956421" cy="515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7" name="Group 16"/>
          <p:cNvGrpSpPr/>
          <p:nvPr/>
        </p:nvGrpSpPr>
        <p:grpSpPr>
          <a:xfrm>
            <a:off x="4123250" y="111558"/>
            <a:ext cx="4881306" cy="1011359"/>
            <a:chOff x="4123250" y="111558"/>
            <a:chExt cx="4881306" cy="1011359"/>
          </a:xfrm>
        </p:grpSpPr>
        <p:pic>
          <p:nvPicPr>
            <p:cNvPr id="18" name="Picture 1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9" name="Picture 1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0" name="Grafik 2" descr="C:\Users\Sebastian\AppData\Local\Microsoft\Windows\INetCache\Content.Word\logo-plain.pn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4" name="Picture 2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1651792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15" name="Picture 14"/>
          <p:cNvPicPr/>
          <p:nvPr/>
        </p:nvPicPr>
        <p:blipFill>
          <a:blip r:embed="rId3" cstate="hqprint">
            <a:extLst>
              <a:ext uri="{28A0092B-C50C-407E-A947-70E740481C1C}">
                <a14:useLocalDpi xmlns:a14="http://schemas.microsoft.com/office/drawing/2010/main" val="0"/>
              </a:ext>
            </a:extLst>
          </a:blip>
          <a:stretch>
            <a:fillRect/>
          </a:stretch>
        </p:blipFill>
        <p:spPr>
          <a:xfrm>
            <a:off x="633691" y="1266264"/>
            <a:ext cx="7868863" cy="5462082"/>
          </a:xfrm>
          <a:prstGeom prst="rect">
            <a:avLst/>
          </a:prstGeom>
        </p:spPr>
      </p:pic>
      <p:sp>
        <p:nvSpPr>
          <p:cNvPr id="19" name="Rectangle 18"/>
          <p:cNvSpPr/>
          <p:nvPr/>
        </p:nvSpPr>
        <p:spPr>
          <a:xfrm>
            <a:off x="1764631" y="3624732"/>
            <a:ext cx="2662990" cy="1845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p:nvSpPr>
        <p:spPr>
          <a:xfrm>
            <a:off x="4427620" y="3624732"/>
            <a:ext cx="3545305" cy="10114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2" name="Group 11"/>
          <p:cNvGrpSpPr/>
          <p:nvPr/>
        </p:nvGrpSpPr>
        <p:grpSpPr>
          <a:xfrm>
            <a:off x="4123250" y="111558"/>
            <a:ext cx="4881306" cy="1011359"/>
            <a:chOff x="4123250" y="111558"/>
            <a:chExt cx="4881306" cy="1011359"/>
          </a:xfrm>
        </p:grpSpPr>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6" name="Grafik 2" descr="C:\Users\Sebastian\AppData\Local\Microsoft\Windows\INetCache\Content.Word\logo-plain.pn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17" name="Picture 1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9687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11"/>
          <p:cNvPicPr/>
          <p:nvPr/>
        </p:nvPicPr>
        <p:blipFill>
          <a:blip r:embed="rId4" cstate="hqprint">
            <a:extLst>
              <a:ext uri="{28A0092B-C50C-407E-A947-70E740481C1C}">
                <a14:useLocalDpi xmlns:a14="http://schemas.microsoft.com/office/drawing/2010/main" val="0"/>
              </a:ext>
            </a:extLst>
          </a:blip>
          <a:stretch>
            <a:fillRect/>
          </a:stretch>
        </p:blipFill>
        <p:spPr>
          <a:xfrm>
            <a:off x="366678" y="1319345"/>
            <a:ext cx="8637878" cy="4534666"/>
          </a:xfrm>
          <a:prstGeom prst="rect">
            <a:avLst/>
          </a:prstGeom>
        </p:spPr>
      </p:pic>
      <p:grpSp>
        <p:nvGrpSpPr>
          <p:cNvPr id="13" name="Group 12"/>
          <p:cNvGrpSpPr/>
          <p:nvPr/>
        </p:nvGrpSpPr>
        <p:grpSpPr>
          <a:xfrm>
            <a:off x="4123250" y="111558"/>
            <a:ext cx="4881306" cy="1011359"/>
            <a:chOff x="4123250" y="111558"/>
            <a:chExt cx="4881306" cy="1011359"/>
          </a:xfrm>
        </p:grpSpPr>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7"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8" name="Grafik 2" descr="C:\Users\Sebastian\AppData\Local\Microsoft\Windows\INetCache\Content.Word\logo-plain.png"/>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19" name="Picture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3643691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42805" y="1186632"/>
            <a:ext cx="8069178" cy="5563015"/>
            <a:chOff x="0" y="0"/>
            <a:chExt cx="5303844" cy="3438754"/>
          </a:xfrm>
        </p:grpSpPr>
        <p:sp>
          <p:nvSpPr>
            <p:cNvPr id="13" name="Rectangle 12"/>
            <p:cNvSpPr>
              <a:spLocks noChangeArrowheads="1"/>
            </p:cNvSpPr>
            <p:nvPr/>
          </p:nvSpPr>
          <p:spPr bwMode="auto">
            <a:xfrm>
              <a:off x="0" y="0"/>
              <a:ext cx="1436370" cy="25781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ot="0" vert="horz" wrap="square" lIns="91440" tIns="45720" rIns="91440" bIns="45720" anchor="t" anchorCtr="0" upright="1">
              <a:noAutofit/>
            </a:bodyPr>
            <a:lstStyle/>
            <a:p>
              <a:pPr algn="ctr">
                <a:spcAft>
                  <a:spcPts val="0"/>
                </a:spcAft>
              </a:pPr>
              <a:r>
                <a:rPr lang="en-GB" sz="1600" b="1" dirty="0">
                  <a:solidFill>
                    <a:schemeClr val="tx1"/>
                  </a:solidFill>
                  <a:effectLst/>
                  <a:ea typeface="Times New Roman" panose="02020603050405020304" pitchFamily="18" charset="0"/>
                  <a:cs typeface="Times New Roman" panose="02020603050405020304" pitchFamily="18" charset="0"/>
                </a:rPr>
                <a:t>Level I (Global scale)</a:t>
              </a:r>
              <a:endParaRPr lang="en-ZA" sz="1600" dirty="0">
                <a:solidFill>
                  <a:schemeClr val="tx1"/>
                </a:solidFill>
                <a:effectLst/>
                <a:ea typeface="Times New Roman" panose="02020603050405020304" pitchFamily="18" charset="0"/>
                <a:cs typeface="Times New Roman" panose="02020603050405020304" pitchFamily="18" charset="0"/>
              </a:endParaRPr>
            </a:p>
          </p:txBody>
        </p:sp>
        <p:sp>
          <p:nvSpPr>
            <p:cNvPr id="15" name="Rectangle 14"/>
            <p:cNvSpPr>
              <a:spLocks noChangeArrowheads="1"/>
            </p:cNvSpPr>
            <p:nvPr/>
          </p:nvSpPr>
          <p:spPr bwMode="auto">
            <a:xfrm>
              <a:off x="1556426" y="0"/>
              <a:ext cx="1156335"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Inland Systems</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2811294" y="0"/>
              <a:ext cx="131572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Estuarine Systems</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18" name="Rectangle 17"/>
            <p:cNvSpPr>
              <a:spLocks noChangeArrowheads="1"/>
            </p:cNvSpPr>
            <p:nvPr/>
          </p:nvSpPr>
          <p:spPr bwMode="auto">
            <a:xfrm>
              <a:off x="4221804" y="0"/>
              <a:ext cx="108204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Marine Systems</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0" y="525293"/>
              <a:ext cx="1436370" cy="25781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upright="1">
              <a:noAutofit/>
            </a:bodyPr>
            <a:lstStyle/>
            <a:p>
              <a:pPr algn="ctr">
                <a:spcAft>
                  <a:spcPts val="0"/>
                </a:spcAft>
              </a:pPr>
              <a:r>
                <a:rPr lang="en-GB" sz="1600" b="1">
                  <a:solidFill>
                    <a:schemeClr val="tx1"/>
                  </a:solidFill>
                  <a:effectLst/>
                  <a:ea typeface="Times New Roman" panose="02020603050405020304" pitchFamily="18" charset="0"/>
                  <a:cs typeface="Times New Roman" panose="02020603050405020304" pitchFamily="18" charset="0"/>
                </a:rPr>
                <a:t>Level II (Regional)</a:t>
              </a:r>
              <a:endParaRPr lang="en-ZA" sz="1600">
                <a:solidFill>
                  <a:schemeClr val="tx1"/>
                </a:solidFill>
                <a:effectLst/>
                <a:ea typeface="Times New Roman" panose="02020603050405020304" pitchFamily="18" charset="0"/>
                <a:cs typeface="Times New Roman" panose="02020603050405020304" pitchFamily="18" charset="0"/>
              </a:endParaRPr>
            </a:p>
          </p:txBody>
        </p:sp>
        <p:sp>
          <p:nvSpPr>
            <p:cNvPr id="20" name="Rectangle 19"/>
            <p:cNvSpPr>
              <a:spLocks noChangeArrowheads="1"/>
            </p:cNvSpPr>
            <p:nvPr/>
          </p:nvSpPr>
          <p:spPr bwMode="auto">
            <a:xfrm>
              <a:off x="1556426" y="525293"/>
              <a:ext cx="83820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Ecoregions</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2519464" y="525293"/>
              <a:ext cx="86741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upright="1">
              <a:noAutofit/>
            </a:bodyPr>
            <a:lstStyle/>
            <a:p>
              <a:pPr algn="ctr">
                <a:spcAft>
                  <a:spcPts val="0"/>
                </a:spcAft>
              </a:pPr>
              <a:r>
                <a:rPr lang="en-GB" sz="1600" dirty="0">
                  <a:solidFill>
                    <a:schemeClr val="bg1"/>
                  </a:solidFill>
                  <a:effectLst/>
                  <a:ea typeface="Times New Roman" panose="02020603050405020304" pitchFamily="18" charset="0"/>
                  <a:cs typeface="Times New Roman" panose="02020603050405020304" pitchFamily="18" charset="0"/>
                </a:rPr>
                <a:t>Sub-basins</a:t>
              </a:r>
              <a:endParaRPr lang="en-ZA" sz="1600" dirty="0">
                <a:solidFill>
                  <a:schemeClr val="bg1"/>
                </a:solidFill>
                <a:effectLst/>
                <a:ea typeface="Times New Roman" panose="02020603050405020304" pitchFamily="18" charset="0"/>
                <a:cs typeface="Times New Roman" panose="02020603050405020304" pitchFamily="18" charset="0"/>
              </a:endParaRPr>
            </a:p>
          </p:txBody>
        </p:sp>
        <p:sp>
          <p:nvSpPr>
            <p:cNvPr id="25" name="Rectangle 24"/>
            <p:cNvSpPr>
              <a:spLocks noChangeArrowheads="1"/>
            </p:cNvSpPr>
            <p:nvPr/>
          </p:nvSpPr>
          <p:spPr bwMode="auto">
            <a:xfrm>
              <a:off x="3531140" y="525293"/>
              <a:ext cx="176530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Other frameworks</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0" y="1011676"/>
              <a:ext cx="1436370" cy="25781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ot="0" vert="horz" wrap="square" lIns="91440" tIns="45720" rIns="91440" bIns="45720" anchor="t" anchorCtr="0" upright="1">
              <a:noAutofit/>
            </a:bodyPr>
            <a:lstStyle/>
            <a:p>
              <a:pPr algn="ctr">
                <a:spcAft>
                  <a:spcPts val="0"/>
                </a:spcAft>
              </a:pPr>
              <a:r>
                <a:rPr lang="en-GB" sz="1600" b="1">
                  <a:solidFill>
                    <a:schemeClr val="tx1"/>
                  </a:solidFill>
                  <a:effectLst/>
                  <a:ea typeface="Times New Roman" panose="02020603050405020304" pitchFamily="18" charset="0"/>
                  <a:cs typeface="Times New Roman" panose="02020603050405020304" pitchFamily="18" charset="0"/>
                </a:rPr>
                <a:t>Level III (Landscape)</a:t>
              </a:r>
              <a:endParaRPr lang="en-ZA" sz="1600">
                <a:solidFill>
                  <a:schemeClr val="tx1"/>
                </a:solidFill>
                <a:effectLst/>
                <a:ea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1556426" y="1011676"/>
              <a:ext cx="83820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Bench</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28" name="Rectangle 27"/>
            <p:cNvSpPr>
              <a:spLocks noChangeArrowheads="1"/>
            </p:cNvSpPr>
            <p:nvPr/>
          </p:nvSpPr>
          <p:spPr bwMode="auto">
            <a:xfrm>
              <a:off x="2529191" y="1011676"/>
              <a:ext cx="85852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Plain</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29" name="Rectangle 28"/>
            <p:cNvSpPr>
              <a:spLocks noChangeArrowheads="1"/>
            </p:cNvSpPr>
            <p:nvPr/>
          </p:nvSpPr>
          <p:spPr bwMode="auto">
            <a:xfrm>
              <a:off x="3531140" y="1011676"/>
              <a:ext cx="81788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Slope</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30" name="Rectangle 29"/>
            <p:cNvSpPr>
              <a:spLocks noChangeArrowheads="1"/>
            </p:cNvSpPr>
            <p:nvPr/>
          </p:nvSpPr>
          <p:spPr bwMode="auto">
            <a:xfrm>
              <a:off x="4464996" y="1011676"/>
              <a:ext cx="83820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Valley floor</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31" name="Rectangle 30"/>
            <p:cNvSpPr>
              <a:spLocks noChangeArrowheads="1"/>
            </p:cNvSpPr>
            <p:nvPr/>
          </p:nvSpPr>
          <p:spPr bwMode="auto">
            <a:xfrm>
              <a:off x="0" y="1498059"/>
              <a:ext cx="1436370" cy="61722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upright="1">
              <a:noAutofit/>
            </a:bodyPr>
            <a:lstStyle/>
            <a:p>
              <a:pPr algn="ctr">
                <a:spcAft>
                  <a:spcPts val="0"/>
                </a:spcAft>
              </a:pPr>
              <a:r>
                <a:rPr lang="en-GB" sz="1600">
                  <a:solidFill>
                    <a:schemeClr val="tx1"/>
                  </a:solidFill>
                  <a:effectLst/>
                  <a:ea typeface="Times New Roman" panose="02020603050405020304" pitchFamily="18" charset="0"/>
                  <a:cs typeface="Times New Roman" panose="02020603050405020304" pitchFamily="18" charset="0"/>
                </a:rPr>
                <a:t> </a:t>
              </a:r>
              <a:endParaRPr lang="en-ZA" sz="1600">
                <a:solidFill>
                  <a:schemeClr val="tx1"/>
                </a:solidFill>
                <a:effectLst/>
                <a:ea typeface="Times New Roman" panose="02020603050405020304" pitchFamily="18" charset="0"/>
                <a:cs typeface="Times New Roman" panose="02020603050405020304" pitchFamily="18" charset="0"/>
              </a:endParaRPr>
            </a:p>
            <a:p>
              <a:pPr algn="ctr">
                <a:spcAft>
                  <a:spcPts val="0"/>
                </a:spcAft>
              </a:pPr>
              <a:r>
                <a:rPr lang="en-GB" sz="1600" b="1">
                  <a:solidFill>
                    <a:schemeClr val="tx1"/>
                  </a:solidFill>
                  <a:effectLst/>
                  <a:ea typeface="Times New Roman" panose="02020603050405020304" pitchFamily="18" charset="0"/>
                  <a:cs typeface="Times New Roman" panose="02020603050405020304" pitchFamily="18" charset="0"/>
                </a:rPr>
                <a:t>Level IV (Hydrogeomorphic)</a:t>
              </a:r>
              <a:endParaRPr lang="en-ZA" sz="1600">
                <a:solidFill>
                  <a:schemeClr val="tx1"/>
                </a:solidFill>
                <a:effectLst/>
                <a:ea typeface="Times New Roman" panose="02020603050405020304" pitchFamily="18" charset="0"/>
                <a:cs typeface="Times New Roman" panose="02020603050405020304" pitchFamily="18" charset="0"/>
              </a:endParaRPr>
            </a:p>
          </p:txBody>
        </p:sp>
        <p:sp>
          <p:nvSpPr>
            <p:cNvPr id="32" name="Rectangle 31"/>
            <p:cNvSpPr>
              <a:spLocks noChangeArrowheads="1"/>
            </p:cNvSpPr>
            <p:nvPr/>
          </p:nvSpPr>
          <p:spPr bwMode="auto">
            <a:xfrm>
              <a:off x="1556426" y="1498059"/>
              <a:ext cx="83820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Wetland flat</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33" name="Rectangle 32"/>
            <p:cNvSpPr>
              <a:spLocks noChangeArrowheads="1"/>
            </p:cNvSpPr>
            <p:nvPr/>
          </p:nvSpPr>
          <p:spPr bwMode="auto">
            <a:xfrm>
              <a:off x="2529191" y="1498059"/>
              <a:ext cx="85852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Seep</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34" name="Rectangle 33"/>
            <p:cNvSpPr>
              <a:spLocks noChangeArrowheads="1"/>
            </p:cNvSpPr>
            <p:nvPr/>
          </p:nvSpPr>
          <p:spPr bwMode="auto">
            <a:xfrm>
              <a:off x="3531140" y="1498059"/>
              <a:ext cx="176022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Depression/ open water body</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3540868" y="1848255"/>
              <a:ext cx="847725"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Floodplains</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1566153" y="1848255"/>
              <a:ext cx="184785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Valley-bottom (Un-/channelled)</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4464996" y="1857983"/>
              <a:ext cx="83820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River</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0" y="2344365"/>
              <a:ext cx="1436370" cy="25781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ot="0" vert="horz" wrap="square" lIns="91440" tIns="45720" rIns="91440" bIns="45720" anchor="t" anchorCtr="0" upright="1">
              <a:noAutofit/>
            </a:bodyPr>
            <a:lstStyle/>
            <a:p>
              <a:pPr algn="ctr">
                <a:spcAft>
                  <a:spcPts val="0"/>
                </a:spcAft>
              </a:pPr>
              <a:r>
                <a:rPr lang="en-GB" sz="1600" b="1">
                  <a:solidFill>
                    <a:schemeClr val="tx1"/>
                  </a:solidFill>
                  <a:effectLst/>
                  <a:ea typeface="Times New Roman" panose="02020603050405020304" pitchFamily="18" charset="0"/>
                  <a:cs typeface="Times New Roman" panose="02020603050405020304" pitchFamily="18" charset="0"/>
                </a:rPr>
                <a:t>Level V (Hydrological)</a:t>
              </a:r>
              <a:endParaRPr lang="en-ZA" sz="1600">
                <a:solidFill>
                  <a:schemeClr val="tx1"/>
                </a:solidFill>
                <a:effectLst/>
                <a:ea typeface="Times New Roman" panose="02020603050405020304" pitchFamily="18" charset="0"/>
                <a:cs typeface="Times New Roman" panose="02020603050405020304" pitchFamily="18" charset="0"/>
              </a:endParaRPr>
            </a:p>
          </p:txBody>
        </p:sp>
        <p:sp>
          <p:nvSpPr>
            <p:cNvPr id="39" name="Rectangle 38"/>
            <p:cNvSpPr>
              <a:spLocks noChangeArrowheads="1"/>
            </p:cNvSpPr>
            <p:nvPr/>
          </p:nvSpPr>
          <p:spPr bwMode="auto">
            <a:xfrm>
              <a:off x="1556426" y="2344365"/>
              <a:ext cx="131064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Perenniality</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40" name="Rectangle 39"/>
            <p:cNvSpPr>
              <a:spLocks noChangeArrowheads="1"/>
            </p:cNvSpPr>
            <p:nvPr/>
          </p:nvSpPr>
          <p:spPr bwMode="auto">
            <a:xfrm>
              <a:off x="2966936" y="2344365"/>
              <a:ext cx="233172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Flooded/saturated period</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41" name="Rectangle 40"/>
            <p:cNvSpPr>
              <a:spLocks noChangeArrowheads="1"/>
            </p:cNvSpPr>
            <p:nvPr/>
          </p:nvSpPr>
          <p:spPr bwMode="auto">
            <a:xfrm>
              <a:off x="0" y="2840476"/>
              <a:ext cx="1436370" cy="59690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ot="0" vert="horz" wrap="square" lIns="91440" tIns="45720" rIns="91440" bIns="45720" anchor="t" anchorCtr="0" upright="1">
              <a:noAutofit/>
            </a:bodyPr>
            <a:lstStyle/>
            <a:p>
              <a:pPr algn="ctr">
                <a:spcAft>
                  <a:spcPts val="0"/>
                </a:spcAft>
              </a:pPr>
              <a:r>
                <a:rPr lang="en-GB" sz="1600">
                  <a:solidFill>
                    <a:schemeClr val="tx1"/>
                  </a:solidFill>
                  <a:effectLst/>
                  <a:ea typeface="Times New Roman" panose="02020603050405020304" pitchFamily="18" charset="0"/>
                  <a:cs typeface="Times New Roman" panose="02020603050405020304" pitchFamily="18" charset="0"/>
                </a:rPr>
                <a:t> </a:t>
              </a:r>
              <a:endParaRPr lang="en-ZA" sz="1600">
                <a:solidFill>
                  <a:schemeClr val="tx1"/>
                </a:solidFill>
                <a:effectLst/>
                <a:ea typeface="Times New Roman" panose="02020603050405020304" pitchFamily="18" charset="0"/>
                <a:cs typeface="Times New Roman" panose="02020603050405020304" pitchFamily="18" charset="0"/>
              </a:endParaRPr>
            </a:p>
            <a:p>
              <a:pPr algn="ctr">
                <a:spcAft>
                  <a:spcPts val="0"/>
                </a:spcAft>
              </a:pPr>
              <a:r>
                <a:rPr lang="en-GB" sz="1600" b="1">
                  <a:solidFill>
                    <a:schemeClr val="tx1"/>
                  </a:solidFill>
                  <a:effectLst/>
                  <a:ea typeface="Times New Roman" panose="02020603050405020304" pitchFamily="18" charset="0"/>
                  <a:cs typeface="Times New Roman" panose="02020603050405020304" pitchFamily="18" charset="0"/>
                </a:rPr>
                <a:t>Level VI (System characteristics)</a:t>
              </a:r>
              <a:endParaRPr lang="en-ZA" sz="1600">
                <a:solidFill>
                  <a:schemeClr val="tx1"/>
                </a:solidFill>
                <a:effectLst/>
                <a:ea typeface="Times New Roman" panose="02020603050405020304" pitchFamily="18" charset="0"/>
                <a:cs typeface="Times New Roman" panose="02020603050405020304" pitchFamily="18" charset="0"/>
              </a:endParaRPr>
            </a:p>
          </p:txBody>
        </p:sp>
        <p:sp>
          <p:nvSpPr>
            <p:cNvPr id="42" name="Rectangle 41"/>
            <p:cNvSpPr>
              <a:spLocks noChangeArrowheads="1"/>
            </p:cNvSpPr>
            <p:nvPr/>
          </p:nvSpPr>
          <p:spPr bwMode="auto">
            <a:xfrm>
              <a:off x="1556426" y="2840476"/>
              <a:ext cx="131064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Natural/Artificial</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43" name="Rectangle 42"/>
            <p:cNvSpPr>
              <a:spLocks noChangeArrowheads="1"/>
            </p:cNvSpPr>
            <p:nvPr/>
          </p:nvSpPr>
          <p:spPr bwMode="auto">
            <a:xfrm>
              <a:off x="2966936" y="2840476"/>
              <a:ext cx="80518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Salinity/pH</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44" name="Rectangle 43"/>
            <p:cNvSpPr>
              <a:spLocks noChangeArrowheads="1"/>
            </p:cNvSpPr>
            <p:nvPr/>
          </p:nvSpPr>
          <p:spPr bwMode="auto">
            <a:xfrm>
              <a:off x="3871609" y="2840476"/>
              <a:ext cx="1426845"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Vegetation cover type</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45" name="Rectangle 44"/>
            <p:cNvSpPr>
              <a:spLocks noChangeArrowheads="1"/>
            </p:cNvSpPr>
            <p:nvPr/>
          </p:nvSpPr>
          <p:spPr bwMode="auto">
            <a:xfrm>
              <a:off x="1556426" y="3180944"/>
              <a:ext cx="165862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Geology</a:t>
              </a:r>
              <a:endParaRPr lang="en-ZA" sz="1600">
                <a:solidFill>
                  <a:schemeClr val="bg1"/>
                </a:solidFill>
                <a:effectLst/>
                <a:ea typeface="Times New Roman" panose="02020603050405020304" pitchFamily="18" charset="0"/>
                <a:cs typeface="Times New Roman" panose="02020603050405020304" pitchFamily="18" charset="0"/>
              </a:endParaRPr>
            </a:p>
          </p:txBody>
        </p:sp>
        <p:sp>
          <p:nvSpPr>
            <p:cNvPr id="46" name="Rectangle 45"/>
            <p:cNvSpPr>
              <a:spLocks noChangeArrowheads="1"/>
            </p:cNvSpPr>
            <p:nvPr/>
          </p:nvSpPr>
          <p:spPr bwMode="auto">
            <a:xfrm>
              <a:off x="3336587" y="3180944"/>
              <a:ext cx="1960880" cy="257810"/>
            </a:xfrm>
            <a:prstGeom prst="rect">
              <a:avLst/>
            </a:prstGeom>
            <a:solidFill>
              <a:srgbClr val="1C1CB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upright="1">
              <a:noAutofit/>
            </a:bodyPr>
            <a:lstStyle/>
            <a:p>
              <a:pPr algn="ctr">
                <a:spcAft>
                  <a:spcPts val="0"/>
                </a:spcAft>
              </a:pPr>
              <a:r>
                <a:rPr lang="en-GB" sz="1600">
                  <a:solidFill>
                    <a:schemeClr val="bg1"/>
                  </a:solidFill>
                  <a:effectLst/>
                  <a:ea typeface="Times New Roman" panose="02020603050405020304" pitchFamily="18" charset="0"/>
                  <a:cs typeface="Times New Roman" panose="02020603050405020304" pitchFamily="18" charset="0"/>
                </a:rPr>
                <a:t>Substrate Type</a:t>
              </a:r>
              <a:endParaRPr lang="en-ZA" sz="1600">
                <a:solidFill>
                  <a:schemeClr val="bg1"/>
                </a:solidFill>
                <a:effectLst/>
                <a:ea typeface="Times New Roman" panose="02020603050405020304" pitchFamily="18" charset="0"/>
                <a:cs typeface="Times New Roman" panose="02020603050405020304" pitchFamily="18" charset="0"/>
              </a:endParaRPr>
            </a:p>
          </p:txBody>
        </p:sp>
        <p:cxnSp>
          <p:nvCxnSpPr>
            <p:cNvPr id="47" name="Straight Arrow Connector 46"/>
            <p:cNvCxnSpPr>
              <a:cxnSpLocks noChangeShapeType="1"/>
            </p:cNvCxnSpPr>
            <p:nvPr/>
          </p:nvCxnSpPr>
          <p:spPr bwMode="auto">
            <a:xfrm flipH="1">
              <a:off x="2003898" y="262646"/>
              <a:ext cx="149225" cy="273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48" name="Straight Arrow Connector 47"/>
            <p:cNvCxnSpPr>
              <a:cxnSpLocks noChangeShapeType="1"/>
            </p:cNvCxnSpPr>
            <p:nvPr/>
          </p:nvCxnSpPr>
          <p:spPr bwMode="auto">
            <a:xfrm>
              <a:off x="2149813" y="262646"/>
              <a:ext cx="718820" cy="273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49" name="Straight Arrow Connector 48"/>
            <p:cNvCxnSpPr>
              <a:cxnSpLocks noChangeShapeType="1"/>
            </p:cNvCxnSpPr>
            <p:nvPr/>
          </p:nvCxnSpPr>
          <p:spPr bwMode="auto">
            <a:xfrm>
              <a:off x="2159540" y="262646"/>
              <a:ext cx="2244090" cy="273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50" name="Down Arrow 49"/>
            <p:cNvSpPr>
              <a:spLocks noChangeArrowheads="1"/>
            </p:cNvSpPr>
            <p:nvPr/>
          </p:nvSpPr>
          <p:spPr bwMode="auto">
            <a:xfrm>
              <a:off x="2451370" y="817123"/>
              <a:ext cx="490220" cy="161925"/>
            </a:xfrm>
            <a:prstGeom prst="downArrow">
              <a:avLst>
                <a:gd name="adj1" fmla="val 50000"/>
                <a:gd name="adj2" fmla="val 55597"/>
              </a:avLst>
            </a:prstGeom>
            <a:solidFill>
              <a:srgbClr val="1C1CB1"/>
            </a:solidFill>
            <a:ln w="19050">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ot="0" vert="eaVert" wrap="square" lIns="91440" tIns="45720" rIns="91440" bIns="45720" anchor="t" anchorCtr="0" upright="1">
              <a:noAutofit/>
            </a:bodyPr>
            <a:lstStyle/>
            <a:p>
              <a:endParaRPr lang="en-ZA" sz="1600">
                <a:solidFill>
                  <a:schemeClr val="bg1"/>
                </a:solidFill>
              </a:endParaRPr>
            </a:p>
          </p:txBody>
        </p:sp>
        <p:sp>
          <p:nvSpPr>
            <p:cNvPr id="51" name="Down Arrow 50"/>
            <p:cNvSpPr>
              <a:spLocks noChangeArrowheads="1"/>
            </p:cNvSpPr>
            <p:nvPr/>
          </p:nvSpPr>
          <p:spPr bwMode="auto">
            <a:xfrm>
              <a:off x="2441643" y="1303506"/>
              <a:ext cx="490220" cy="161925"/>
            </a:xfrm>
            <a:prstGeom prst="downArrow">
              <a:avLst>
                <a:gd name="adj1" fmla="val 50000"/>
                <a:gd name="adj2" fmla="val 55597"/>
              </a:avLst>
            </a:prstGeom>
            <a:solidFill>
              <a:srgbClr val="1C1CB1"/>
            </a:solidFill>
            <a:ln w="19050">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ot="0" vert="eaVert" wrap="square" lIns="91440" tIns="45720" rIns="91440" bIns="45720" anchor="t" anchorCtr="0" upright="1">
              <a:noAutofit/>
            </a:bodyPr>
            <a:lstStyle/>
            <a:p>
              <a:endParaRPr lang="en-ZA" sz="1600">
                <a:solidFill>
                  <a:schemeClr val="bg1"/>
                </a:solidFill>
              </a:endParaRPr>
            </a:p>
          </p:txBody>
        </p:sp>
        <p:sp>
          <p:nvSpPr>
            <p:cNvPr id="52" name="Down Arrow 51"/>
            <p:cNvSpPr>
              <a:spLocks noChangeArrowheads="1"/>
            </p:cNvSpPr>
            <p:nvPr/>
          </p:nvSpPr>
          <p:spPr bwMode="auto">
            <a:xfrm>
              <a:off x="2441643" y="2149812"/>
              <a:ext cx="490220" cy="161925"/>
            </a:xfrm>
            <a:prstGeom prst="downArrow">
              <a:avLst>
                <a:gd name="adj1" fmla="val 50000"/>
                <a:gd name="adj2" fmla="val 55597"/>
              </a:avLst>
            </a:prstGeom>
            <a:solidFill>
              <a:srgbClr val="1C1CB1"/>
            </a:solidFill>
            <a:ln w="19050">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ot="0" vert="eaVert" wrap="square" lIns="91440" tIns="45720" rIns="91440" bIns="45720" anchor="t" anchorCtr="0" upright="1">
              <a:noAutofit/>
            </a:bodyPr>
            <a:lstStyle/>
            <a:p>
              <a:endParaRPr lang="en-ZA" sz="1600">
                <a:solidFill>
                  <a:schemeClr val="bg1"/>
                </a:solidFill>
              </a:endParaRPr>
            </a:p>
          </p:txBody>
        </p:sp>
        <p:sp>
          <p:nvSpPr>
            <p:cNvPr id="53" name="Down Arrow 52"/>
            <p:cNvSpPr>
              <a:spLocks noChangeArrowheads="1"/>
            </p:cNvSpPr>
            <p:nvPr/>
          </p:nvSpPr>
          <p:spPr bwMode="auto">
            <a:xfrm>
              <a:off x="2441643" y="2636195"/>
              <a:ext cx="490220" cy="161925"/>
            </a:xfrm>
            <a:prstGeom prst="downArrow">
              <a:avLst>
                <a:gd name="adj1" fmla="val 50000"/>
                <a:gd name="adj2" fmla="val 55597"/>
              </a:avLst>
            </a:prstGeom>
            <a:solidFill>
              <a:srgbClr val="1C1CB1"/>
            </a:solidFill>
            <a:ln w="19050">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ot="0" vert="eaVert" wrap="square" lIns="91440" tIns="45720" rIns="91440" bIns="45720" anchor="t" anchorCtr="0" upright="1">
              <a:noAutofit/>
            </a:bodyPr>
            <a:lstStyle/>
            <a:p>
              <a:endParaRPr lang="en-ZA" sz="1600">
                <a:solidFill>
                  <a:schemeClr val="bg1"/>
                </a:solidFill>
              </a:endParaRPr>
            </a:p>
          </p:txBody>
        </p:sp>
      </p:grpSp>
      <p:grpSp>
        <p:nvGrpSpPr>
          <p:cNvPr id="54" name="Group 53"/>
          <p:cNvGrpSpPr/>
          <p:nvPr/>
        </p:nvGrpSpPr>
        <p:grpSpPr>
          <a:xfrm>
            <a:off x="4123250" y="111558"/>
            <a:ext cx="4881306" cy="1011359"/>
            <a:chOff x="4123250" y="111558"/>
            <a:chExt cx="4881306" cy="1011359"/>
          </a:xfrm>
        </p:grpSpPr>
        <p:pic>
          <p:nvPicPr>
            <p:cNvPr id="55" name="Picture 5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56" name="Picture 5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57" name="Grafik 2" descr="C:\Users\Sebastian\AppData\Local\Microsoft\Windows\INetCache\Content.Word\logo-plain.png"/>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58" name="Picture 5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3233551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15" name="Picture 14"/>
          <p:cNvPicPr/>
          <p:nvPr/>
        </p:nvPicPr>
        <p:blipFill>
          <a:blip r:embed="rId3" cstate="hqprint">
            <a:extLst>
              <a:ext uri="{28A0092B-C50C-407E-A947-70E740481C1C}">
                <a14:useLocalDpi xmlns:a14="http://schemas.microsoft.com/office/drawing/2010/main" val="0"/>
              </a:ext>
            </a:extLst>
          </a:blip>
          <a:stretch>
            <a:fillRect/>
          </a:stretch>
        </p:blipFill>
        <p:spPr>
          <a:xfrm>
            <a:off x="633691" y="1266264"/>
            <a:ext cx="7868863" cy="5462082"/>
          </a:xfrm>
          <a:prstGeom prst="rect">
            <a:avLst/>
          </a:prstGeom>
        </p:spPr>
      </p:pic>
      <p:sp>
        <p:nvSpPr>
          <p:cNvPr id="9" name="Rectangle 8"/>
          <p:cNvSpPr/>
          <p:nvPr/>
        </p:nvSpPr>
        <p:spPr>
          <a:xfrm>
            <a:off x="4363452" y="4636168"/>
            <a:ext cx="2534653" cy="9304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3096127" y="5566611"/>
            <a:ext cx="4924926" cy="9785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 name="Group 1"/>
          <p:cNvGrpSpPr/>
          <p:nvPr/>
        </p:nvGrpSpPr>
        <p:grpSpPr>
          <a:xfrm>
            <a:off x="5677626" y="3850766"/>
            <a:ext cx="2343427" cy="2669155"/>
            <a:chOff x="5677626" y="3850766"/>
            <a:chExt cx="2343427" cy="2669155"/>
          </a:xfrm>
        </p:grpSpPr>
        <p:sp>
          <p:nvSpPr>
            <p:cNvPr id="12" name="Rectangle 11"/>
            <p:cNvSpPr/>
            <p:nvPr/>
          </p:nvSpPr>
          <p:spPr>
            <a:xfrm>
              <a:off x="6832027" y="3850766"/>
              <a:ext cx="1026695" cy="7434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5677626" y="4829681"/>
              <a:ext cx="1026695" cy="7434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6848280" y="5776448"/>
              <a:ext cx="1026695" cy="7434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extBox 15"/>
            <p:cNvSpPr txBox="1"/>
            <p:nvPr/>
          </p:nvSpPr>
          <p:spPr>
            <a:xfrm>
              <a:off x="6800013" y="4653974"/>
              <a:ext cx="1221040" cy="923330"/>
            </a:xfrm>
            <a:prstGeom prst="rect">
              <a:avLst/>
            </a:prstGeom>
            <a:noFill/>
          </p:spPr>
          <p:txBody>
            <a:bodyPr wrap="none" rtlCol="0">
              <a:spAutoFit/>
            </a:bodyPr>
            <a:lstStyle/>
            <a:p>
              <a:r>
                <a:rPr lang="en-ZA" sz="5400" b="1" dirty="0">
                  <a:solidFill>
                    <a:srgbClr val="FF0000"/>
                  </a:solidFill>
                </a:rPr>
                <a:t>EFA</a:t>
              </a:r>
            </a:p>
          </p:txBody>
        </p:sp>
      </p:grpSp>
      <p:sp>
        <p:nvSpPr>
          <p:cNvPr id="17" name="Rectangle 16"/>
          <p:cNvSpPr/>
          <p:nvPr/>
        </p:nvSpPr>
        <p:spPr>
          <a:xfrm>
            <a:off x="5436994" y="1948298"/>
            <a:ext cx="2641531" cy="16297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8" name="Group 17"/>
          <p:cNvGrpSpPr/>
          <p:nvPr/>
        </p:nvGrpSpPr>
        <p:grpSpPr>
          <a:xfrm>
            <a:off x="4123250" y="111558"/>
            <a:ext cx="4881306" cy="1011359"/>
            <a:chOff x="4123250" y="111558"/>
            <a:chExt cx="4881306" cy="1011359"/>
          </a:xfrm>
        </p:grpSpPr>
        <p:pic>
          <p:nvPicPr>
            <p:cNvPr id="19" name="Pictur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20" name="Picture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4" name="Grafik 2" descr="C:\Users\Sebastian\AppData\Local\Microsoft\Windows\INetCache\Content.Word\logo-plain.pn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5" name="Picture 2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1600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56457" y="1179037"/>
            <a:ext cx="4565880" cy="5362695"/>
          </a:xfrm>
          <a:prstGeom prst="rect">
            <a:avLst/>
          </a:prstGeom>
        </p:spPr>
      </p:pic>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311" y="4115519"/>
            <a:ext cx="4438503" cy="2221139"/>
          </a:xfrm>
          <a:prstGeom prst="rect">
            <a:avLst/>
          </a:prstGeom>
        </p:spPr>
      </p:pic>
      <p:pic>
        <p:nvPicPr>
          <p:cNvPr id="15" name="Picture 14"/>
          <p:cNvPicPr/>
          <p:nvPr/>
        </p:nvPicPr>
        <p:blipFill>
          <a:blip r:embed="rId5" cstate="hqprint">
            <a:extLst>
              <a:ext uri="{28A0092B-C50C-407E-A947-70E740481C1C}">
                <a14:useLocalDpi xmlns:a14="http://schemas.microsoft.com/office/drawing/2010/main" val="0"/>
              </a:ext>
            </a:extLst>
          </a:blip>
          <a:stretch>
            <a:fillRect/>
          </a:stretch>
        </p:blipFill>
        <p:spPr>
          <a:xfrm>
            <a:off x="1059028" y="2082734"/>
            <a:ext cx="2851068" cy="179033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Inhaltsplatzhalter 2"/>
          <p:cNvSpPr txBox="1">
            <a:spLocks/>
          </p:cNvSpPr>
          <p:nvPr/>
        </p:nvSpPr>
        <p:spPr>
          <a:xfrm>
            <a:off x="146864" y="1281869"/>
            <a:ext cx="4675397" cy="558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ZA" sz="3200" b="1" dirty="0">
                <a:solidFill>
                  <a:srgbClr val="1C1CB1"/>
                </a:solidFill>
              </a:rPr>
              <a:t>MARA RIVER BASIN EFA</a:t>
            </a:r>
          </a:p>
          <a:p>
            <a:pPr marL="0" indent="0" algn="ctr">
              <a:lnSpc>
                <a:spcPct val="100000"/>
              </a:lnSpc>
              <a:spcBef>
                <a:spcPts val="0"/>
              </a:spcBef>
              <a:buNone/>
            </a:pPr>
            <a:endParaRPr lang="en-GB" sz="2000" dirty="0">
              <a:solidFill>
                <a:srgbClr val="1C1CB1"/>
              </a:solidFill>
            </a:endParaRPr>
          </a:p>
          <a:p>
            <a:pPr marL="0" indent="0" algn="ctr">
              <a:lnSpc>
                <a:spcPct val="100000"/>
              </a:lnSpc>
              <a:spcBef>
                <a:spcPts val="0"/>
              </a:spcBef>
              <a:buNone/>
            </a:pPr>
            <a:endParaRPr lang="en-GB" sz="3200" dirty="0">
              <a:solidFill>
                <a:srgbClr val="1C1CB1"/>
              </a:solidFill>
            </a:endParaRPr>
          </a:p>
          <a:p>
            <a:pPr marL="0" indent="0" algn="ctr">
              <a:lnSpc>
                <a:spcPct val="100000"/>
              </a:lnSpc>
              <a:spcBef>
                <a:spcPts val="0"/>
              </a:spcBef>
              <a:buNone/>
            </a:pPr>
            <a:endParaRPr lang="en-ZA" altLang="en-US" sz="1000" dirty="0">
              <a:solidFill>
                <a:srgbClr val="1C1CB1"/>
              </a:solidFill>
            </a:endParaRPr>
          </a:p>
        </p:txBody>
      </p:sp>
      <p:grpSp>
        <p:nvGrpSpPr>
          <p:cNvPr id="14" name="Group 13"/>
          <p:cNvGrpSpPr/>
          <p:nvPr/>
        </p:nvGrpSpPr>
        <p:grpSpPr>
          <a:xfrm>
            <a:off x="4123250" y="111558"/>
            <a:ext cx="4881306" cy="1011359"/>
            <a:chOff x="4123250" y="111558"/>
            <a:chExt cx="4881306" cy="1011359"/>
          </a:xfrm>
        </p:grpSpPr>
        <p:pic>
          <p:nvPicPr>
            <p:cNvPr id="16" name="Picture 1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8" name="Picture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9" name="Grafik 2" descr="C:\Users\Sebastian\AppData\Local\Microsoft\Windows\INetCache\Content.Word\logo-plain.pn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0" name="Picture 1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1540978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83532" y="1173494"/>
            <a:ext cx="4497433" cy="5382521"/>
          </a:xfrm>
          <a:prstGeom prst="rect">
            <a:avLst/>
          </a:prstGeom>
        </p:spPr>
      </p:pic>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0703" y="3834063"/>
            <a:ext cx="4322404" cy="2542076"/>
          </a:xfrm>
          <a:prstGeom prst="rect">
            <a:avLst/>
          </a:prstGeom>
        </p:spPr>
      </p:pic>
      <p:pic>
        <p:nvPicPr>
          <p:cNvPr id="15" name="Picture 14" descr="C:\Users\Gordon\Pictures\Gordon Samsung in SUDAN\20151103_132923.jpg"/>
          <p:cNvPicPr/>
          <p:nvPr/>
        </p:nvPicPr>
        <p:blipFill rotWithShape="1">
          <a:blip r:embed="rId6" cstate="hqprint">
            <a:extLst>
              <a:ext uri="{28A0092B-C50C-407E-A947-70E740481C1C}">
                <a14:useLocalDpi xmlns:a14="http://schemas.microsoft.com/office/drawing/2010/main" val="0"/>
              </a:ext>
            </a:extLst>
          </a:blip>
          <a:srcRect/>
          <a:stretch/>
        </p:blipFill>
        <p:spPr bwMode="auto">
          <a:xfrm>
            <a:off x="755704" y="2087925"/>
            <a:ext cx="3172402" cy="15765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xmlns=""/>
            </a:ext>
          </a:extLst>
        </p:spPr>
      </p:pic>
      <p:sp>
        <p:nvSpPr>
          <p:cNvPr id="17" name="Inhaltsplatzhalter 2"/>
          <p:cNvSpPr txBox="1">
            <a:spLocks/>
          </p:cNvSpPr>
          <p:nvPr/>
        </p:nvSpPr>
        <p:spPr>
          <a:xfrm>
            <a:off x="-300204" y="1282877"/>
            <a:ext cx="5001678" cy="573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ZA" sz="3200" b="1" dirty="0">
                <a:solidFill>
                  <a:srgbClr val="1C1CB1"/>
                </a:solidFill>
              </a:rPr>
              <a:t>DINDER RIVER SITE EFA</a:t>
            </a:r>
          </a:p>
          <a:p>
            <a:pPr marL="0" indent="0" algn="ctr">
              <a:lnSpc>
                <a:spcPct val="100000"/>
              </a:lnSpc>
              <a:spcBef>
                <a:spcPts val="0"/>
              </a:spcBef>
              <a:buNone/>
            </a:pPr>
            <a:endParaRPr lang="en-GB" sz="2000" dirty="0">
              <a:solidFill>
                <a:srgbClr val="1C1CB1"/>
              </a:solidFill>
            </a:endParaRPr>
          </a:p>
          <a:p>
            <a:pPr marL="0" indent="0" algn="ctr">
              <a:lnSpc>
                <a:spcPct val="100000"/>
              </a:lnSpc>
              <a:spcBef>
                <a:spcPts val="0"/>
              </a:spcBef>
              <a:buNone/>
            </a:pPr>
            <a:endParaRPr lang="en-GB" sz="3200" dirty="0">
              <a:solidFill>
                <a:srgbClr val="1C1CB1"/>
              </a:solidFill>
            </a:endParaRPr>
          </a:p>
          <a:p>
            <a:pPr marL="0" indent="0" algn="ctr">
              <a:lnSpc>
                <a:spcPct val="100000"/>
              </a:lnSpc>
              <a:spcBef>
                <a:spcPts val="0"/>
              </a:spcBef>
              <a:buNone/>
            </a:pPr>
            <a:endParaRPr lang="en-ZA" altLang="en-US" sz="1000" dirty="0">
              <a:solidFill>
                <a:srgbClr val="1C1CB1"/>
              </a:solidFill>
            </a:endParaRPr>
          </a:p>
        </p:txBody>
      </p:sp>
      <p:grpSp>
        <p:nvGrpSpPr>
          <p:cNvPr id="16" name="Group 15"/>
          <p:cNvGrpSpPr/>
          <p:nvPr/>
        </p:nvGrpSpPr>
        <p:grpSpPr>
          <a:xfrm>
            <a:off x="4123250" y="111558"/>
            <a:ext cx="4881306" cy="1011359"/>
            <a:chOff x="4123250" y="111558"/>
            <a:chExt cx="4881306" cy="1011359"/>
          </a:xfrm>
        </p:grpSpPr>
        <p:pic>
          <p:nvPicPr>
            <p:cNvPr id="18" name="Picture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9" name="Picture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0" name="Grafik 2" descr="C:\Users\Sebastian\AppData\Local\Microsoft\Windows\INetCache\Content.Word\logo-plain.png"/>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4" name="Picture 2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962564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5" name="Inhaltsplatzhalter 2"/>
          <p:cNvSpPr txBox="1">
            <a:spLocks/>
          </p:cNvSpPr>
          <p:nvPr/>
        </p:nvSpPr>
        <p:spPr>
          <a:xfrm>
            <a:off x="105140" y="1452328"/>
            <a:ext cx="5721516" cy="42351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solidFill>
                  <a:srgbClr val="1C1CB1"/>
                </a:solidFill>
              </a:rPr>
              <a:t>Nile catchment is 3.3 million km</a:t>
            </a:r>
            <a:r>
              <a:rPr lang="en-US" sz="2000" baseline="30000" dirty="0">
                <a:solidFill>
                  <a:srgbClr val="1C1CB1"/>
                </a:solidFill>
              </a:rPr>
              <a:t>2</a:t>
            </a:r>
            <a:r>
              <a:rPr lang="en-US" sz="2000" dirty="0">
                <a:solidFill>
                  <a:srgbClr val="1C1CB1"/>
                </a:solidFill>
              </a:rPr>
              <a:t>, length &gt;6500 km</a:t>
            </a:r>
          </a:p>
          <a:p>
            <a:pPr>
              <a:lnSpc>
                <a:spcPct val="100000"/>
              </a:lnSpc>
            </a:pPr>
            <a:r>
              <a:rPr lang="en-US" sz="2000" dirty="0">
                <a:solidFill>
                  <a:srgbClr val="1C1CB1"/>
                </a:solidFill>
              </a:rPr>
              <a:t>Varying climates; e.g. rainfall decreases from 1500 to 0 mm/year </a:t>
            </a:r>
          </a:p>
          <a:p>
            <a:pPr>
              <a:lnSpc>
                <a:spcPct val="100000"/>
              </a:lnSpc>
            </a:pPr>
            <a:r>
              <a:rPr lang="en-US" sz="2000" dirty="0">
                <a:solidFill>
                  <a:srgbClr val="1C1CB1"/>
                </a:solidFill>
              </a:rPr>
              <a:t>Runoff is generated at the Equatorial and Ethiopian Plateaus</a:t>
            </a:r>
          </a:p>
          <a:p>
            <a:pPr>
              <a:lnSpc>
                <a:spcPct val="100000"/>
              </a:lnSpc>
            </a:pPr>
            <a:r>
              <a:rPr lang="en-ZA" sz="2000" dirty="0">
                <a:solidFill>
                  <a:srgbClr val="1C1CB1"/>
                </a:solidFill>
              </a:rPr>
              <a:t>1</a:t>
            </a:r>
            <a:r>
              <a:rPr lang="en-US" sz="2000" dirty="0">
                <a:solidFill>
                  <a:srgbClr val="1C1CB1"/>
                </a:solidFill>
              </a:rPr>
              <a:t>1 Riparian states ~ 400mil people</a:t>
            </a:r>
          </a:p>
          <a:p>
            <a:pPr>
              <a:lnSpc>
                <a:spcPct val="100000"/>
              </a:lnSpc>
            </a:pPr>
            <a:r>
              <a:rPr lang="en-US" sz="2000" dirty="0">
                <a:solidFill>
                  <a:srgbClr val="1C1CB1"/>
                </a:solidFill>
              </a:rPr>
              <a:t>River flow affected by:</a:t>
            </a:r>
          </a:p>
          <a:p>
            <a:pPr lvl="1">
              <a:lnSpc>
                <a:spcPct val="100000"/>
              </a:lnSpc>
            </a:pPr>
            <a:r>
              <a:rPr lang="en-US" sz="2000" dirty="0">
                <a:solidFill>
                  <a:srgbClr val="1C1CB1"/>
                </a:solidFill>
              </a:rPr>
              <a:t>Natural variability : climate change/ climate </a:t>
            </a:r>
          </a:p>
          <a:p>
            <a:pPr lvl="1">
              <a:lnSpc>
                <a:spcPct val="100000"/>
              </a:lnSpc>
            </a:pPr>
            <a:r>
              <a:rPr lang="en-US" sz="2000" dirty="0">
                <a:solidFill>
                  <a:srgbClr val="1C1CB1"/>
                </a:solidFill>
              </a:rPr>
              <a:t>Anthropogenic (Dam/Hydro development &amp; abstraction)</a:t>
            </a:r>
          </a:p>
          <a:p>
            <a:pPr>
              <a:lnSpc>
                <a:spcPct val="100000"/>
              </a:lnSpc>
            </a:pPr>
            <a:r>
              <a:rPr lang="en-US" sz="2000" dirty="0">
                <a:solidFill>
                  <a:srgbClr val="1C1CB1"/>
                </a:solidFill>
              </a:rPr>
              <a:t>NB SOCIO-ECOLOGICAL CONSEQUENCES!!!</a:t>
            </a:r>
          </a:p>
        </p:txBody>
      </p:sp>
      <p:grpSp>
        <p:nvGrpSpPr>
          <p:cNvPr id="13" name="Group 12"/>
          <p:cNvGrpSpPr/>
          <p:nvPr/>
        </p:nvGrpSpPr>
        <p:grpSpPr>
          <a:xfrm>
            <a:off x="4123250" y="111558"/>
            <a:ext cx="4881306" cy="1011359"/>
            <a:chOff x="4123250" y="111558"/>
            <a:chExt cx="4881306" cy="1011359"/>
          </a:xfrm>
        </p:grpSpPr>
        <p:pic>
          <p:nvPicPr>
            <p:cNvPr id="18" name="Pictur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9" name="Picture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0" name="Grafik 2" descr="C:\Users\Sebastian\AppData\Local\Microsoft\Windows\INetCache\Content.Word\logo-plain.pn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4" name="Picture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2820960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66931" y="1179037"/>
            <a:ext cx="4537625" cy="5376978"/>
          </a:xfrm>
          <a:prstGeom prst="rect">
            <a:avLst/>
          </a:prstGeom>
        </p:spPr>
      </p:pic>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0762" y="3933811"/>
            <a:ext cx="4282345" cy="2379081"/>
          </a:xfrm>
          <a:prstGeom prst="rect">
            <a:avLst/>
          </a:prstGeom>
        </p:spPr>
      </p:pic>
      <p:pic>
        <p:nvPicPr>
          <p:cNvPr id="15" name="Picture 14" descr="Kids playing in floodwaters in Magoro, Katakwi"/>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83464" y="2087925"/>
            <a:ext cx="2956939" cy="16266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Inhaltsplatzhalter 2"/>
          <p:cNvSpPr txBox="1">
            <a:spLocks/>
          </p:cNvSpPr>
          <p:nvPr/>
        </p:nvSpPr>
        <p:spPr>
          <a:xfrm>
            <a:off x="107570" y="1279979"/>
            <a:ext cx="4395537" cy="4668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ZA" sz="3200" b="1" dirty="0">
                <a:solidFill>
                  <a:srgbClr val="1C1CB1"/>
                </a:solidFill>
              </a:rPr>
              <a:t>MALABA RIVER SITE EFA</a:t>
            </a:r>
          </a:p>
          <a:p>
            <a:pPr marL="0" indent="0" algn="ctr">
              <a:lnSpc>
                <a:spcPct val="100000"/>
              </a:lnSpc>
              <a:spcBef>
                <a:spcPts val="0"/>
              </a:spcBef>
              <a:buNone/>
            </a:pPr>
            <a:endParaRPr lang="en-GB" sz="2000" dirty="0">
              <a:solidFill>
                <a:srgbClr val="1C1CB1"/>
              </a:solidFill>
            </a:endParaRPr>
          </a:p>
          <a:p>
            <a:pPr marL="0" indent="0" algn="ctr">
              <a:lnSpc>
                <a:spcPct val="100000"/>
              </a:lnSpc>
              <a:spcBef>
                <a:spcPts val="0"/>
              </a:spcBef>
              <a:buNone/>
            </a:pPr>
            <a:endParaRPr lang="en-GB" sz="3200" dirty="0">
              <a:solidFill>
                <a:srgbClr val="1C1CB1"/>
              </a:solidFill>
            </a:endParaRPr>
          </a:p>
          <a:p>
            <a:pPr marL="0" indent="0" algn="ctr">
              <a:lnSpc>
                <a:spcPct val="100000"/>
              </a:lnSpc>
              <a:spcBef>
                <a:spcPts val="0"/>
              </a:spcBef>
              <a:buNone/>
            </a:pPr>
            <a:endParaRPr lang="en-ZA" altLang="en-US" sz="1000" dirty="0">
              <a:solidFill>
                <a:srgbClr val="1C1CB1"/>
              </a:solidFill>
            </a:endParaRPr>
          </a:p>
        </p:txBody>
      </p:sp>
      <p:grpSp>
        <p:nvGrpSpPr>
          <p:cNvPr id="14" name="Group 13"/>
          <p:cNvGrpSpPr/>
          <p:nvPr/>
        </p:nvGrpSpPr>
        <p:grpSpPr>
          <a:xfrm>
            <a:off x="4123250" y="111558"/>
            <a:ext cx="4881306" cy="1011359"/>
            <a:chOff x="4123250" y="111558"/>
            <a:chExt cx="4881306" cy="1011359"/>
          </a:xfrm>
        </p:grpSpPr>
        <p:pic>
          <p:nvPicPr>
            <p:cNvPr id="16" name="Picture 1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8" name="Picture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9" name="Grafik 2" descr="C:\Users\Sebastian\AppData\Local\Microsoft\Windows\INetCache\Content.Word\logo-plain.pn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0" name="Picture 1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485069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54022" y="1182989"/>
            <a:ext cx="4659027" cy="5546879"/>
          </a:xfrm>
          <a:prstGeom prst="rect">
            <a:avLst/>
          </a:prstGeom>
        </p:spPr>
      </p:pic>
      <p:pic>
        <p:nvPicPr>
          <p:cNvPr id="16" name="Picture 1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6250" y="4170947"/>
            <a:ext cx="4211350" cy="2244851"/>
          </a:xfrm>
          <a:prstGeom prst="rect">
            <a:avLst/>
          </a:prstGeom>
        </p:spPr>
      </p:pic>
      <p:pic>
        <p:nvPicPr>
          <p:cNvPr id="18" name="Picture 17" descr="https://upload.wikimedia.org/wikipedia/commons/7/7c/RusumoFalls2.jpg"/>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3369" y="2087925"/>
            <a:ext cx="2917112" cy="179343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Inhaltsplatzhalter 2"/>
          <p:cNvSpPr txBox="1">
            <a:spLocks/>
          </p:cNvSpPr>
          <p:nvPr/>
        </p:nvSpPr>
        <p:spPr>
          <a:xfrm>
            <a:off x="-90591" y="1313237"/>
            <a:ext cx="4805032" cy="597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ZA" sz="3200" b="1" dirty="0">
                <a:solidFill>
                  <a:srgbClr val="1C1CB1"/>
                </a:solidFill>
              </a:rPr>
              <a:t>KAGERA RIVER SITE EFA</a:t>
            </a:r>
          </a:p>
          <a:p>
            <a:pPr marL="0" indent="0" algn="ctr">
              <a:lnSpc>
                <a:spcPct val="100000"/>
              </a:lnSpc>
              <a:spcBef>
                <a:spcPts val="0"/>
              </a:spcBef>
              <a:buNone/>
            </a:pPr>
            <a:endParaRPr lang="en-GB" sz="2000" dirty="0">
              <a:solidFill>
                <a:srgbClr val="1C1CB1"/>
              </a:solidFill>
            </a:endParaRPr>
          </a:p>
          <a:p>
            <a:pPr marL="0" indent="0" algn="ctr">
              <a:lnSpc>
                <a:spcPct val="100000"/>
              </a:lnSpc>
              <a:spcBef>
                <a:spcPts val="0"/>
              </a:spcBef>
              <a:buNone/>
            </a:pPr>
            <a:endParaRPr lang="en-GB" sz="3200" dirty="0">
              <a:solidFill>
                <a:srgbClr val="1C1CB1"/>
              </a:solidFill>
            </a:endParaRPr>
          </a:p>
          <a:p>
            <a:pPr marL="0" indent="0" algn="ctr">
              <a:lnSpc>
                <a:spcPct val="100000"/>
              </a:lnSpc>
              <a:spcBef>
                <a:spcPts val="0"/>
              </a:spcBef>
              <a:buNone/>
            </a:pPr>
            <a:endParaRPr lang="en-ZA" altLang="en-US" sz="1000" dirty="0">
              <a:solidFill>
                <a:srgbClr val="1C1CB1"/>
              </a:solidFill>
            </a:endParaRPr>
          </a:p>
        </p:txBody>
      </p:sp>
      <p:grpSp>
        <p:nvGrpSpPr>
          <p:cNvPr id="12" name="Group 11"/>
          <p:cNvGrpSpPr/>
          <p:nvPr/>
        </p:nvGrpSpPr>
        <p:grpSpPr>
          <a:xfrm>
            <a:off x="4123250" y="111558"/>
            <a:ext cx="4881306" cy="1011359"/>
            <a:chOff x="4123250" y="111558"/>
            <a:chExt cx="4881306" cy="1011359"/>
          </a:xfrm>
        </p:grpSpPr>
        <p:pic>
          <p:nvPicPr>
            <p:cNvPr id="13" name="Pictur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5" name="Pictur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7" name="Grafik 2" descr="C:\Users\Sebastian\AppData\Local\Microsoft\Windows\INetCache\Content.Word\logo-plain.pn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0" name="Picture 1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1460453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85E7BBD-D839-4BC2-AC6B-E725D63725F0}"/>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5826656" y="4328139"/>
            <a:ext cx="2672219" cy="2342367"/>
          </a:xfrm>
          <a:prstGeom prst="rect">
            <a:avLst/>
          </a:prstGeom>
        </p:spPr>
      </p:pic>
      <p:pic>
        <p:nvPicPr>
          <p:cNvPr id="13" name="Picture 12">
            <a:extLst>
              <a:ext uri="{FF2B5EF4-FFF2-40B4-BE49-F238E27FC236}">
                <a16:creationId xmlns:a16="http://schemas.microsoft.com/office/drawing/2014/main" id="{7864358D-659C-49FA-8F5E-ED88C484CB5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8903" y="1418465"/>
            <a:ext cx="4879756" cy="2596842"/>
          </a:xfrm>
          <a:prstGeom prst="rect">
            <a:avLst/>
          </a:prstGeom>
        </p:spPr>
      </p:pic>
      <p:pic>
        <p:nvPicPr>
          <p:cNvPr id="15" name="Picture 2" descr="Image result for NBI tac meeting">
            <a:extLst>
              <a:ext uri="{FF2B5EF4-FFF2-40B4-BE49-F238E27FC236}">
                <a16:creationId xmlns:a16="http://schemas.microsoft.com/office/drawing/2014/main" id="{8B001696-57E1-44D4-8F5F-EEC2D2208A2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48903" y="4377809"/>
            <a:ext cx="4878835" cy="23607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254403" y="1481110"/>
            <a:ext cx="1843872" cy="2653871"/>
            <a:chOff x="6064886" y="738975"/>
            <a:chExt cx="2257003" cy="3215075"/>
          </a:xfrm>
        </p:grpSpPr>
        <p:pic>
          <p:nvPicPr>
            <p:cNvPr id="17"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064886" y="738975"/>
              <a:ext cx="2257003" cy="3215075"/>
            </a:xfrm>
            <a:prstGeom prst="rect">
              <a:avLst/>
            </a:prstGeom>
            <a:ln w="12700">
              <a:solidFill>
                <a:schemeClr val="tx1"/>
              </a:solidFill>
            </a:ln>
          </p:spPr>
        </p:pic>
        <p:pic>
          <p:nvPicPr>
            <p:cNvPr id="20" name="Picture 4" descr="Image result for sudd wetland">
              <a:extLst>
                <a:ext uri="{FF2B5EF4-FFF2-40B4-BE49-F238E27FC236}">
                  <a16:creationId xmlns:a16="http://schemas.microsoft.com/office/drawing/2014/main" id="{73402ACC-E3E6-4CE1-BD6D-97962933C9B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42763" y="1969292"/>
              <a:ext cx="1728592" cy="13402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123250" y="111558"/>
            <a:ext cx="4881306" cy="1011359"/>
            <a:chOff x="4123250" y="111558"/>
            <a:chExt cx="4881306" cy="1011359"/>
          </a:xfrm>
        </p:grpSpPr>
        <p:pic>
          <p:nvPicPr>
            <p:cNvPr id="16" name="Pictur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8" name="Picture 17"/>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9" name="Grafik 2" descr="C:\Users\Sebastian\AppData\Local\Microsoft\Windows\INetCache\Content.Word\logo-plain.png"/>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4" name="Picture 2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4040801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123250" y="111558"/>
            <a:ext cx="4881306" cy="1011359"/>
            <a:chOff x="4123250" y="111558"/>
            <a:chExt cx="4881306" cy="1011359"/>
          </a:xfrm>
        </p:grpSpPr>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22" name="Pictur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3" name="Grafik 2" descr="C:\Users\Sebastian\AppData\Local\Microsoft\Windows\INetCache\Content.Word\logo-plain.png"/>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4" name="Pictur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pic>
        <p:nvPicPr>
          <p:cNvPr id="14" name="Picture 2" descr="Image result for UNESCO IHE">
            <a:extLst>
              <a:ext uri="{FF2B5EF4-FFF2-40B4-BE49-F238E27FC236}">
                <a16:creationId xmlns:a16="http://schemas.microsoft.com/office/drawing/2014/main" id="{591BC872-7041-4BE1-9786-3D0DB775B70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1510" y="1441190"/>
            <a:ext cx="3653999" cy="8292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FAFB615-23A5-4DA3-A891-A655A2B1CB0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954990" y="1401336"/>
            <a:ext cx="1005982" cy="948496"/>
          </a:xfrm>
          <a:prstGeom prst="rect">
            <a:avLst/>
          </a:prstGeom>
        </p:spPr>
      </p:pic>
      <p:pic>
        <p:nvPicPr>
          <p:cNvPr id="18" name="Picture 6" descr="Image result for Ethiopia government">
            <a:extLst>
              <a:ext uri="{FF2B5EF4-FFF2-40B4-BE49-F238E27FC236}">
                <a16:creationId xmlns:a16="http://schemas.microsoft.com/office/drawing/2014/main" id="{EE6BE0CF-C0F0-4ABC-833F-5C7C018CC2E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507634" y="1369856"/>
            <a:ext cx="1011456" cy="10114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8646160-0A53-41BA-A9CB-57EF0D5AD7D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230453" y="1315195"/>
            <a:ext cx="1007700" cy="1066117"/>
          </a:xfrm>
          <a:prstGeom prst="rect">
            <a:avLst/>
          </a:prstGeom>
        </p:spPr>
      </p:pic>
      <p:pic>
        <p:nvPicPr>
          <p:cNvPr id="24" name="Picture 10" descr="Image result for sudan flag hd">
            <a:extLst>
              <a:ext uri="{FF2B5EF4-FFF2-40B4-BE49-F238E27FC236}">
                <a16:creationId xmlns:a16="http://schemas.microsoft.com/office/drawing/2014/main" id="{49978AB7-08F0-4C4E-9E5B-9CA540DDE244}"/>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7783728" y="1480326"/>
            <a:ext cx="1332993" cy="750982"/>
          </a:xfrm>
          <a:prstGeom prst="rect">
            <a:avLst/>
          </a:prstGeom>
          <a:noFill/>
          <a:extLst>
            <a:ext uri="{909E8E84-426E-40DD-AFC4-6F175D3DCCD1}">
              <a14:hiddenFill xmlns:a14="http://schemas.microsoft.com/office/drawing/2010/main">
                <a:solidFill>
                  <a:srgbClr val="FFFFFF"/>
                </a:solidFill>
              </a14:hiddenFill>
            </a:ext>
          </a:extLst>
        </p:spPr>
      </p:pic>
      <p:sp>
        <p:nvSpPr>
          <p:cNvPr id="25" name="Inhaltsplatzhalter 2">
            <a:extLst>
              <a:ext uri="{FF2B5EF4-FFF2-40B4-BE49-F238E27FC236}">
                <a16:creationId xmlns:a16="http://schemas.microsoft.com/office/drawing/2014/main" id="{5610B9BB-B497-4A71-B43E-8F3FBEE78883}"/>
              </a:ext>
            </a:extLst>
          </p:cNvPr>
          <p:cNvSpPr txBox="1">
            <a:spLocks/>
          </p:cNvSpPr>
          <p:nvPr/>
        </p:nvSpPr>
        <p:spPr>
          <a:xfrm>
            <a:off x="-1" y="2477848"/>
            <a:ext cx="6990735" cy="3190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a:r>
              <a:rPr lang="en-ZA" sz="1800" dirty="0">
                <a:solidFill>
                  <a:srgbClr val="000099"/>
                </a:solidFill>
              </a:rPr>
              <a:t>Mau Mara Serengeti Sustainable Water Initiative (</a:t>
            </a:r>
            <a:r>
              <a:rPr lang="en-ZA" sz="1800" dirty="0" err="1">
                <a:solidFill>
                  <a:srgbClr val="000099"/>
                </a:solidFill>
              </a:rPr>
              <a:t>MaMaSe</a:t>
            </a:r>
            <a:r>
              <a:rPr lang="en-ZA" sz="1800" dirty="0">
                <a:solidFill>
                  <a:srgbClr val="000099"/>
                </a:solidFill>
              </a:rPr>
              <a:t>).</a:t>
            </a:r>
          </a:p>
          <a:p>
            <a:pPr marL="265113" indent="-265113"/>
            <a:r>
              <a:rPr lang="en-ZA" sz="1800" dirty="0">
                <a:solidFill>
                  <a:srgbClr val="000099"/>
                </a:solidFill>
              </a:rPr>
              <a:t>Jay O’Keefe </a:t>
            </a:r>
          </a:p>
          <a:p>
            <a:pPr marL="265113" indent="-265113"/>
            <a:r>
              <a:rPr lang="en-ZA" sz="1800" dirty="0">
                <a:solidFill>
                  <a:srgbClr val="000099"/>
                </a:solidFill>
              </a:rPr>
              <a:t>Henry </a:t>
            </a:r>
            <a:r>
              <a:rPr lang="en-ZA" sz="1800" dirty="0" err="1">
                <a:solidFill>
                  <a:srgbClr val="000099"/>
                </a:solidFill>
              </a:rPr>
              <a:t>Busulwa</a:t>
            </a:r>
            <a:endParaRPr lang="en-ZA" sz="1800" dirty="0">
              <a:solidFill>
                <a:srgbClr val="000099"/>
              </a:solidFill>
            </a:endParaRPr>
          </a:p>
          <a:p>
            <a:pPr marL="265113" indent="-265113"/>
            <a:r>
              <a:rPr lang="en-ZA" sz="1800" dirty="0" err="1">
                <a:solidFill>
                  <a:srgbClr val="000099"/>
                </a:solidFill>
              </a:rPr>
              <a:t>Gedion</a:t>
            </a:r>
            <a:r>
              <a:rPr lang="en-ZA" sz="1800" dirty="0">
                <a:solidFill>
                  <a:srgbClr val="000099"/>
                </a:solidFill>
              </a:rPr>
              <a:t> </a:t>
            </a:r>
            <a:r>
              <a:rPr lang="en-ZA" sz="1800" dirty="0" err="1">
                <a:solidFill>
                  <a:srgbClr val="000099"/>
                </a:solidFill>
              </a:rPr>
              <a:t>Asfaw</a:t>
            </a:r>
            <a:endParaRPr lang="en-ZA" sz="1800" dirty="0">
              <a:solidFill>
                <a:srgbClr val="000099"/>
              </a:solidFill>
            </a:endParaRPr>
          </a:p>
          <a:p>
            <a:pPr marL="265113" indent="-265113"/>
            <a:r>
              <a:rPr lang="en-ZA" sz="1800" dirty="0">
                <a:solidFill>
                  <a:srgbClr val="000099"/>
                </a:solidFill>
              </a:rPr>
              <a:t>Yasir Abbas Mohamed</a:t>
            </a:r>
          </a:p>
          <a:p>
            <a:pPr marL="265113" indent="-265113"/>
            <a:r>
              <a:rPr lang="en-ZA" sz="1800" dirty="0">
                <a:solidFill>
                  <a:srgbClr val="000099"/>
                </a:solidFill>
              </a:rPr>
              <a:t>Mahomed Desai </a:t>
            </a:r>
          </a:p>
          <a:p>
            <a:pPr marL="265113" indent="-265113"/>
            <a:r>
              <a:rPr lang="en-ZA" sz="1800" dirty="0">
                <a:solidFill>
                  <a:srgbClr val="000099"/>
                </a:solidFill>
              </a:rPr>
              <a:t>Melissa Wade</a:t>
            </a:r>
          </a:p>
        </p:txBody>
      </p:sp>
    </p:spTree>
    <p:extLst>
      <p:ext uri="{BB962C8B-B14F-4D97-AF65-F5344CB8AC3E}">
        <p14:creationId xmlns:p14="http://schemas.microsoft.com/office/powerpoint/2010/main" val="267432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8" name="Titel 1"/>
          <p:cNvSpPr>
            <a:spLocks noGrp="1"/>
          </p:cNvSpPr>
          <p:nvPr>
            <p:ph type="ctrTitle"/>
          </p:nvPr>
        </p:nvSpPr>
        <p:spPr>
          <a:xfrm>
            <a:off x="420559" y="1361900"/>
            <a:ext cx="8242663" cy="1567814"/>
          </a:xfrm>
        </p:spPr>
        <p:txBody>
          <a:bodyPr anchor="ctr">
            <a:normAutofit/>
          </a:bodyPr>
          <a:lstStyle/>
          <a:p>
            <a:r>
              <a:rPr lang="en-ZA" sz="3200" b="1" dirty="0"/>
              <a:t>FRAMEWORK FOR REGIONAL EVALUATIONS OF </a:t>
            </a:r>
            <a:r>
              <a:rPr lang="en-ZA" sz="3200" b="1" dirty="0" smtClean="0"/>
              <a:t/>
            </a:r>
            <a:br>
              <a:rPr lang="en-ZA" sz="3200" b="1" dirty="0" smtClean="0"/>
            </a:br>
            <a:r>
              <a:rPr lang="en-ZA" sz="3200" b="1" dirty="0" smtClean="0"/>
              <a:t>E-FLOWS </a:t>
            </a:r>
            <a:r>
              <a:rPr lang="en-ZA" sz="3200" b="1" dirty="0"/>
              <a:t>IN THE NILE BASIN.</a:t>
            </a:r>
            <a:r>
              <a:rPr lang="en-ZA" sz="3200" dirty="0"/>
              <a:t/>
            </a:r>
            <a:br>
              <a:rPr lang="en-ZA" sz="3200" dirty="0"/>
            </a:br>
            <a:endParaRPr lang="en-ZA" sz="3200" dirty="0"/>
          </a:p>
        </p:txBody>
      </p:sp>
      <p:sp>
        <p:nvSpPr>
          <p:cNvPr id="19" name="Titel 1"/>
          <p:cNvSpPr txBox="1">
            <a:spLocks/>
          </p:cNvSpPr>
          <p:nvPr/>
        </p:nvSpPr>
        <p:spPr>
          <a:xfrm>
            <a:off x="420558" y="2595488"/>
            <a:ext cx="8206875" cy="188485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rgbClr val="1C1CB1"/>
                </a:solidFill>
                <a:latin typeface="+mj-lt"/>
                <a:ea typeface="+mj-ea"/>
                <a:cs typeface="+mj-cs"/>
              </a:defRPr>
            </a:lvl1pPr>
          </a:lstStyle>
          <a:p>
            <a:pPr algn="l"/>
            <a:r>
              <a:rPr lang="en-ZA" sz="1800" u="sng" dirty="0"/>
              <a:t>Gordon O’Brien</a:t>
            </a:r>
            <a:r>
              <a:rPr lang="en-ZA" sz="1800" u="sng" baseline="30000" dirty="0"/>
              <a:t>1</a:t>
            </a:r>
            <a:r>
              <a:rPr lang="en-ZA" sz="1800" dirty="0"/>
              <a:t>, Chris Dickens</a:t>
            </a:r>
            <a:r>
              <a:rPr lang="en-ZA" sz="1800" baseline="30000" dirty="0"/>
              <a:t>2</a:t>
            </a:r>
            <a:r>
              <a:rPr lang="en-ZA" sz="1800" dirty="0"/>
              <a:t>, </a:t>
            </a:r>
            <a:r>
              <a:rPr lang="en-ZA" sz="1800" dirty="0" err="1"/>
              <a:t>Abdulkarim</a:t>
            </a:r>
            <a:r>
              <a:rPr lang="en-ZA" sz="1800" dirty="0"/>
              <a:t> Seid</a:t>
            </a:r>
            <a:r>
              <a:rPr lang="en-ZA" sz="1800" baseline="30000" dirty="0"/>
              <a:t>3</a:t>
            </a:r>
            <a:r>
              <a:rPr lang="en-ZA" sz="1800" dirty="0"/>
              <a:t>, Mohsen Alarabawy</a:t>
            </a:r>
            <a:r>
              <a:rPr lang="en-ZA" sz="1800" baseline="30000" dirty="0"/>
              <a:t>3</a:t>
            </a:r>
            <a:r>
              <a:rPr lang="en-ZA" sz="1800" dirty="0"/>
              <a:t>, Sebastian </a:t>
            </a:r>
            <a:r>
              <a:rPr lang="en-ZA" sz="1800" dirty="0" smtClean="0"/>
              <a:t>Bubmann</a:t>
            </a:r>
            <a:r>
              <a:rPr lang="en-ZA" sz="1800" baseline="30000" dirty="0" smtClean="0"/>
              <a:t>4</a:t>
            </a:r>
            <a:r>
              <a:rPr lang="en-ZA" sz="1800" dirty="0" smtClean="0"/>
              <a:t> </a:t>
            </a:r>
            <a:r>
              <a:rPr lang="en-ZA" sz="1800" dirty="0"/>
              <a:t>and Georg Petersen</a:t>
            </a:r>
            <a:r>
              <a:rPr lang="en-ZA" sz="1800" baseline="30000" dirty="0"/>
              <a:t>4</a:t>
            </a:r>
            <a:r>
              <a:rPr lang="en-ZA" sz="1400" dirty="0"/>
              <a:t/>
            </a:r>
            <a:br>
              <a:rPr lang="en-ZA" sz="1400" dirty="0"/>
            </a:br>
            <a:r>
              <a:rPr lang="en-ZA" sz="1400" dirty="0" smtClean="0"/>
              <a:t/>
            </a:r>
            <a:br>
              <a:rPr lang="en-ZA" sz="1400" dirty="0" smtClean="0"/>
            </a:br>
            <a:r>
              <a:rPr lang="en-ZA" sz="1400" baseline="30000" dirty="0" smtClean="0"/>
              <a:t>1</a:t>
            </a:r>
            <a:r>
              <a:rPr lang="en-ZA" sz="1400" dirty="0" smtClean="0"/>
              <a:t>University </a:t>
            </a:r>
            <a:r>
              <a:rPr lang="en-ZA" sz="1400" dirty="0"/>
              <a:t>of KwaZulu-Natal, College of Agriculture, Engineering and Science, School of Life Sciences, Private Bag X01, Scottsville, South Africa.</a:t>
            </a:r>
            <a:br>
              <a:rPr lang="en-ZA" sz="1400" dirty="0"/>
            </a:br>
            <a:r>
              <a:rPr lang="en-ZA" sz="1400" baseline="30000" dirty="0"/>
              <a:t>2</a:t>
            </a:r>
            <a:r>
              <a:rPr lang="en-ZA" sz="1400" dirty="0"/>
              <a:t>International Water Management Institute, Private Bag X813, Silverton, 0127, South Africa.</a:t>
            </a:r>
            <a:br>
              <a:rPr lang="en-ZA" sz="1400" dirty="0"/>
            </a:br>
            <a:r>
              <a:rPr lang="en-ZA" sz="1400" baseline="30000" dirty="0"/>
              <a:t>3</a:t>
            </a:r>
            <a:r>
              <a:rPr lang="en-ZA" sz="1400" dirty="0"/>
              <a:t>Nile Basin Initiative, Water Resources Management Department, P.O Box 192, Entebbe, Uganda </a:t>
            </a:r>
            <a:br>
              <a:rPr lang="en-ZA" sz="1400" dirty="0"/>
            </a:br>
            <a:r>
              <a:rPr lang="en-ZA" sz="1400" baseline="30000" dirty="0"/>
              <a:t>4</a:t>
            </a:r>
            <a:r>
              <a:rPr lang="en-ZA" sz="1400" dirty="0"/>
              <a:t>HYDROC GmbH, AG Flensburg, HRB 10117, Germany</a:t>
            </a:r>
          </a:p>
        </p:txBody>
      </p:sp>
      <p:graphicFrame>
        <p:nvGraphicFramePr>
          <p:cNvPr id="20" name="Object 19"/>
          <p:cNvGraphicFramePr>
            <a:graphicFrameLocks noChangeAspect="1"/>
          </p:cNvGraphicFramePr>
          <p:nvPr>
            <p:extLst/>
          </p:nvPr>
        </p:nvGraphicFramePr>
        <p:xfrm>
          <a:off x="1984288" y="4387089"/>
          <a:ext cx="4718103" cy="1814293"/>
        </p:xfrm>
        <a:graphic>
          <a:graphicData uri="http://schemas.openxmlformats.org/presentationml/2006/ole">
            <mc:AlternateContent xmlns:mc="http://schemas.openxmlformats.org/markup-compatibility/2006">
              <mc:Choice xmlns:v="urn:schemas-microsoft-com:vml" Requires="v">
                <p:oleObj spid="_x0000_s3095" name="CorelDRAW" r:id="rId5" imgW="6366008" imgH="2447749" progId="CorelDraw.Graphic.17">
                  <p:embed/>
                </p:oleObj>
              </mc:Choice>
              <mc:Fallback>
                <p:oleObj name="CorelDRAW" r:id="rId5" imgW="6366008" imgH="2447749" progId="CorelDraw.Graphic.17">
                  <p:embed/>
                  <p:pic>
                    <p:nvPicPr>
                      <p:cNvPr id="20" name="Object 19"/>
                      <p:cNvPicPr/>
                      <p:nvPr/>
                    </p:nvPicPr>
                    <p:blipFill>
                      <a:blip r:embed="rId6"/>
                      <a:stretch>
                        <a:fillRect/>
                      </a:stretch>
                    </p:blipFill>
                    <p:spPr>
                      <a:xfrm>
                        <a:off x="1984288" y="4387089"/>
                        <a:ext cx="4718103" cy="1814293"/>
                      </a:xfrm>
                      <a:prstGeom prst="rect">
                        <a:avLst/>
                      </a:prstGeom>
                    </p:spPr>
                  </p:pic>
                </p:oleObj>
              </mc:Fallback>
            </mc:AlternateContent>
          </a:graphicData>
        </a:graphic>
      </p:graphicFrame>
      <p:grpSp>
        <p:nvGrpSpPr>
          <p:cNvPr id="15" name="Group 14"/>
          <p:cNvGrpSpPr/>
          <p:nvPr/>
        </p:nvGrpSpPr>
        <p:grpSpPr>
          <a:xfrm>
            <a:off x="4123250" y="111558"/>
            <a:ext cx="4881306" cy="1011359"/>
            <a:chOff x="4123250" y="111558"/>
            <a:chExt cx="4881306" cy="1011359"/>
          </a:xfrm>
        </p:grpSpPr>
        <p:pic>
          <p:nvPicPr>
            <p:cNvPr id="17" name="Picture 1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24" name="Picture 2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5" name="Grafik 2" descr="C:\Users\Sebastian\AppData\Local\Microsoft\Windows\INetCache\Content.Word\logo-plain.png"/>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6" name="Picture 25"/>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4136576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77" y="1317883"/>
            <a:ext cx="5088467" cy="3906837"/>
          </a:xfrm>
          <a:prstGeom prst="rect">
            <a:avLst/>
          </a:prstGeom>
          <a:noFill/>
        </p:spPr>
      </p:pic>
      <p:pic>
        <p:nvPicPr>
          <p:cNvPr id="15" name="Picture 7"/>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551792" y="1274250"/>
            <a:ext cx="3339574" cy="4711613"/>
          </a:xfrm>
          <a:prstGeom prst="rect">
            <a:avLst/>
          </a:prstGeom>
          <a:noFill/>
        </p:spPr>
      </p:pic>
      <p:sp>
        <p:nvSpPr>
          <p:cNvPr id="17" name="TextBox 16"/>
          <p:cNvSpPr txBox="1"/>
          <p:nvPr/>
        </p:nvSpPr>
        <p:spPr>
          <a:xfrm>
            <a:off x="320510" y="5170139"/>
            <a:ext cx="5088468" cy="307777"/>
          </a:xfrm>
          <a:prstGeom prst="rect">
            <a:avLst/>
          </a:prstGeom>
          <a:noFill/>
        </p:spPr>
        <p:txBody>
          <a:bodyPr wrap="square" rtlCol="0">
            <a:spAutoFit/>
          </a:bodyPr>
          <a:lstStyle/>
          <a:p>
            <a:r>
              <a:rPr lang="en-GB" sz="1400" dirty="0">
                <a:solidFill>
                  <a:schemeClr val="tx1"/>
                </a:solidFill>
              </a:rPr>
              <a:t>(Mean flow from 1910 to 1995, Source: Sutcliffe and Parks, 1999 )</a:t>
            </a:r>
          </a:p>
        </p:txBody>
      </p:sp>
      <p:grpSp>
        <p:nvGrpSpPr>
          <p:cNvPr id="18" name="Group 17"/>
          <p:cNvGrpSpPr/>
          <p:nvPr/>
        </p:nvGrpSpPr>
        <p:grpSpPr>
          <a:xfrm>
            <a:off x="1288207" y="1889489"/>
            <a:ext cx="3976306" cy="2165729"/>
            <a:chOff x="1580930" y="2558671"/>
            <a:chExt cx="3976306" cy="2165729"/>
          </a:xfrm>
        </p:grpSpPr>
        <p:sp>
          <p:nvSpPr>
            <p:cNvPr id="19" name="Rounded Rectangular Callout 18"/>
            <p:cNvSpPr/>
            <p:nvPr/>
          </p:nvSpPr>
          <p:spPr>
            <a:xfrm>
              <a:off x="4058653" y="2558671"/>
              <a:ext cx="1328836" cy="425161"/>
            </a:xfrm>
            <a:prstGeom prst="wedgeRoundRectCallout">
              <a:avLst>
                <a:gd name="adj1" fmla="val -72744"/>
                <a:gd name="adj2" fmla="val 1722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ZA" dirty="0"/>
                <a:t>8650 m</a:t>
              </a:r>
              <a:r>
                <a:rPr lang="en-ZA" baseline="30000" dirty="0"/>
                <a:t>3</a:t>
              </a:r>
              <a:r>
                <a:rPr lang="en-ZA" dirty="0"/>
                <a:t>/s</a:t>
              </a:r>
            </a:p>
          </p:txBody>
        </p:sp>
        <p:sp>
          <p:nvSpPr>
            <p:cNvPr id="20" name="Rounded Rectangular Callout 19"/>
            <p:cNvSpPr/>
            <p:nvPr/>
          </p:nvSpPr>
          <p:spPr>
            <a:xfrm>
              <a:off x="1580930" y="4299239"/>
              <a:ext cx="1328836" cy="425161"/>
            </a:xfrm>
            <a:prstGeom prst="wedgeRoundRectCallout">
              <a:avLst>
                <a:gd name="adj1" fmla="val -72744"/>
                <a:gd name="adj2" fmla="val 104005"/>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ZA" dirty="0"/>
                <a:t>1500 m</a:t>
              </a:r>
              <a:r>
                <a:rPr lang="en-ZA" baseline="30000" dirty="0"/>
                <a:t>3</a:t>
              </a:r>
              <a:r>
                <a:rPr lang="en-ZA" dirty="0"/>
                <a:t>/s</a:t>
              </a:r>
            </a:p>
          </p:txBody>
        </p:sp>
        <p:sp>
          <p:nvSpPr>
            <p:cNvPr id="24" name="Rounded Rectangular Callout 23"/>
            <p:cNvSpPr/>
            <p:nvPr/>
          </p:nvSpPr>
          <p:spPr>
            <a:xfrm>
              <a:off x="4228400" y="3182446"/>
              <a:ext cx="1328836" cy="425161"/>
            </a:xfrm>
            <a:prstGeom prst="wedgeRoundRectCallout">
              <a:avLst>
                <a:gd name="adj1" fmla="val -86023"/>
                <a:gd name="adj2" fmla="val 212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ZA" dirty="0"/>
                <a:t>6350 m</a:t>
              </a:r>
              <a:r>
                <a:rPr lang="en-ZA" baseline="30000" dirty="0"/>
                <a:t>3</a:t>
              </a:r>
              <a:r>
                <a:rPr lang="en-ZA" dirty="0"/>
                <a:t>/s</a:t>
              </a:r>
            </a:p>
          </p:txBody>
        </p:sp>
      </p:grpSp>
      <p:grpSp>
        <p:nvGrpSpPr>
          <p:cNvPr id="25" name="Group 24"/>
          <p:cNvGrpSpPr/>
          <p:nvPr/>
        </p:nvGrpSpPr>
        <p:grpSpPr>
          <a:xfrm>
            <a:off x="4123250" y="111558"/>
            <a:ext cx="4881306" cy="1011359"/>
            <a:chOff x="4123250" y="111558"/>
            <a:chExt cx="4881306" cy="1011359"/>
          </a:xfrm>
        </p:grpSpPr>
        <p:pic>
          <p:nvPicPr>
            <p:cNvPr id="26" name="Picture 2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27" name="Picture 2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8" name="Grafik 2" descr="C:\Users\Sebastian\AppData\Local\Microsoft\Windows\INetCache\Content.Word\logo-plain.pn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9" name="Picture 2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9792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grpSp>
        <p:nvGrpSpPr>
          <p:cNvPr id="12" name="Group 2"/>
          <p:cNvGrpSpPr>
            <a:grpSpLocks/>
          </p:cNvGrpSpPr>
          <p:nvPr/>
        </p:nvGrpSpPr>
        <p:grpSpPr bwMode="auto">
          <a:xfrm>
            <a:off x="3947932" y="1345820"/>
            <a:ext cx="4986317" cy="4660471"/>
            <a:chOff x="981" y="1512"/>
            <a:chExt cx="9541" cy="8572"/>
          </a:xfrm>
        </p:grpSpPr>
        <p:grpSp>
          <p:nvGrpSpPr>
            <p:cNvPr id="13" name="Group 3"/>
            <p:cNvGrpSpPr>
              <a:grpSpLocks/>
            </p:cNvGrpSpPr>
            <p:nvPr/>
          </p:nvGrpSpPr>
          <p:grpSpPr bwMode="auto">
            <a:xfrm>
              <a:off x="981" y="1512"/>
              <a:ext cx="9541" cy="8572"/>
              <a:chOff x="1341" y="1512"/>
              <a:chExt cx="9541" cy="8572"/>
            </a:xfrm>
          </p:grpSpPr>
          <p:grpSp>
            <p:nvGrpSpPr>
              <p:cNvPr id="30" name="Group 4"/>
              <p:cNvGrpSpPr>
                <a:grpSpLocks/>
              </p:cNvGrpSpPr>
              <p:nvPr/>
            </p:nvGrpSpPr>
            <p:grpSpPr bwMode="auto">
              <a:xfrm>
                <a:off x="1341" y="1624"/>
                <a:ext cx="9541" cy="8307"/>
                <a:chOff x="1341" y="1624"/>
                <a:chExt cx="9541" cy="8307"/>
              </a:xfrm>
            </p:grpSpPr>
            <p:grpSp>
              <p:nvGrpSpPr>
                <p:cNvPr id="47" name="Group 5"/>
                <p:cNvGrpSpPr>
                  <a:grpSpLocks/>
                </p:cNvGrpSpPr>
                <p:nvPr/>
              </p:nvGrpSpPr>
              <p:grpSpPr bwMode="auto">
                <a:xfrm>
                  <a:off x="1341" y="1624"/>
                  <a:ext cx="2289" cy="8307"/>
                  <a:chOff x="1341" y="1624"/>
                  <a:chExt cx="2289" cy="8307"/>
                </a:xfrm>
              </p:grpSpPr>
              <p:pic>
                <p:nvPicPr>
                  <p:cNvPr id="54" name="Picture 6"/>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41" y="8824"/>
                    <a:ext cx="2289" cy="1107"/>
                  </a:xfrm>
                  <a:prstGeom prst="rect">
                    <a:avLst/>
                  </a:prstGeom>
                  <a:noFill/>
                  <a:ln w="9525">
                    <a:noFill/>
                    <a:miter lim="800000"/>
                    <a:headEnd/>
                    <a:tailEnd/>
                  </a:ln>
                </p:spPr>
              </p:pic>
              <p:pic>
                <p:nvPicPr>
                  <p:cNvPr id="55" name="Picture 7"/>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41" y="1624"/>
                    <a:ext cx="2289" cy="1107"/>
                  </a:xfrm>
                  <a:prstGeom prst="rect">
                    <a:avLst/>
                  </a:prstGeom>
                  <a:noFill/>
                  <a:ln w="9525">
                    <a:noFill/>
                    <a:miter lim="800000"/>
                    <a:headEnd/>
                    <a:tailEnd/>
                  </a:ln>
                </p:spPr>
              </p:pic>
              <p:pic>
                <p:nvPicPr>
                  <p:cNvPr id="56" name="Picture 8"/>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341" y="7024"/>
                    <a:ext cx="2289" cy="1107"/>
                  </a:xfrm>
                  <a:prstGeom prst="rect">
                    <a:avLst/>
                  </a:prstGeom>
                  <a:noFill/>
                  <a:ln w="9525">
                    <a:noFill/>
                    <a:miter lim="800000"/>
                    <a:headEnd/>
                    <a:tailEnd/>
                  </a:ln>
                </p:spPr>
              </p:pic>
              <p:pic>
                <p:nvPicPr>
                  <p:cNvPr id="57" name="Picture 9"/>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341" y="5224"/>
                    <a:ext cx="2289" cy="1107"/>
                  </a:xfrm>
                  <a:prstGeom prst="rect">
                    <a:avLst/>
                  </a:prstGeom>
                  <a:noFill/>
                  <a:ln w="9525">
                    <a:noFill/>
                    <a:miter lim="800000"/>
                    <a:headEnd/>
                    <a:tailEnd/>
                  </a:ln>
                </p:spPr>
              </p:pic>
              <p:pic>
                <p:nvPicPr>
                  <p:cNvPr id="58" name="Picture 10"/>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341" y="3244"/>
                    <a:ext cx="2289" cy="1107"/>
                  </a:xfrm>
                  <a:prstGeom prst="rect">
                    <a:avLst/>
                  </a:prstGeom>
                  <a:noFill/>
                  <a:ln w="9525">
                    <a:noFill/>
                    <a:miter lim="800000"/>
                    <a:headEnd/>
                    <a:tailEnd/>
                  </a:ln>
                </p:spPr>
              </p:pic>
            </p:grpSp>
            <p:grpSp>
              <p:nvGrpSpPr>
                <p:cNvPr id="48" name="Group 11"/>
                <p:cNvGrpSpPr>
                  <a:grpSpLocks/>
                </p:cNvGrpSpPr>
                <p:nvPr/>
              </p:nvGrpSpPr>
              <p:grpSpPr bwMode="auto">
                <a:xfrm>
                  <a:off x="8541" y="1804"/>
                  <a:ext cx="2341" cy="8112"/>
                  <a:chOff x="8541" y="1804"/>
                  <a:chExt cx="2341" cy="8112"/>
                </a:xfrm>
              </p:grpSpPr>
              <p:pic>
                <p:nvPicPr>
                  <p:cNvPr id="49" name="Picture 12"/>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541" y="8824"/>
                    <a:ext cx="2341" cy="1092"/>
                  </a:xfrm>
                  <a:prstGeom prst="rect">
                    <a:avLst/>
                  </a:prstGeom>
                  <a:noFill/>
                  <a:ln w="9525">
                    <a:noFill/>
                    <a:miter lim="800000"/>
                    <a:headEnd/>
                    <a:tailEnd/>
                  </a:ln>
                </p:spPr>
              </p:pic>
              <p:pic>
                <p:nvPicPr>
                  <p:cNvPr id="50" name="Picture 13"/>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8541" y="7204"/>
                    <a:ext cx="2341" cy="1092"/>
                  </a:xfrm>
                  <a:prstGeom prst="rect">
                    <a:avLst/>
                  </a:prstGeom>
                  <a:noFill/>
                  <a:ln w="9525">
                    <a:noFill/>
                    <a:miter lim="800000"/>
                    <a:headEnd/>
                    <a:tailEnd/>
                  </a:ln>
                </p:spPr>
              </p:pic>
              <p:pic>
                <p:nvPicPr>
                  <p:cNvPr id="51" name="Picture 14"/>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541" y="3604"/>
                    <a:ext cx="2341" cy="1092"/>
                  </a:xfrm>
                  <a:prstGeom prst="rect">
                    <a:avLst/>
                  </a:prstGeom>
                  <a:noFill/>
                  <a:ln w="9525">
                    <a:noFill/>
                    <a:miter lim="800000"/>
                    <a:headEnd/>
                    <a:tailEnd/>
                  </a:ln>
                </p:spPr>
              </p:pic>
              <p:pic>
                <p:nvPicPr>
                  <p:cNvPr id="52" name="Picture 15"/>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8541" y="5584"/>
                    <a:ext cx="2341" cy="1092"/>
                  </a:xfrm>
                  <a:prstGeom prst="rect">
                    <a:avLst/>
                  </a:prstGeom>
                  <a:noFill/>
                  <a:ln w="9525">
                    <a:noFill/>
                    <a:miter lim="800000"/>
                    <a:headEnd/>
                    <a:tailEnd/>
                  </a:ln>
                </p:spPr>
              </p:pic>
              <p:pic>
                <p:nvPicPr>
                  <p:cNvPr id="53" name="Picture 16"/>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8541" y="1804"/>
                    <a:ext cx="2340" cy="1092"/>
                  </a:xfrm>
                  <a:prstGeom prst="rect">
                    <a:avLst/>
                  </a:prstGeom>
                  <a:noFill/>
                  <a:ln w="9525">
                    <a:noFill/>
                    <a:miter lim="800000"/>
                    <a:headEnd/>
                    <a:tailEnd/>
                  </a:ln>
                </p:spPr>
              </p:pic>
            </p:grpSp>
          </p:grpSp>
          <p:grpSp>
            <p:nvGrpSpPr>
              <p:cNvPr id="31" name="Group 30"/>
              <p:cNvGrpSpPr>
                <a:grpSpLocks/>
              </p:cNvGrpSpPr>
              <p:nvPr/>
            </p:nvGrpSpPr>
            <p:grpSpPr bwMode="auto">
              <a:xfrm>
                <a:off x="3838" y="1512"/>
                <a:ext cx="4545" cy="8572"/>
                <a:chOff x="3838" y="1512"/>
                <a:chExt cx="4545" cy="8572"/>
              </a:xfrm>
            </p:grpSpPr>
            <p:pic>
              <p:nvPicPr>
                <p:cNvPr id="32" name="Picture 31"/>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3838" y="1512"/>
                  <a:ext cx="4545" cy="8572"/>
                </a:xfrm>
                <a:prstGeom prst="rect">
                  <a:avLst/>
                </a:prstGeom>
                <a:noFill/>
                <a:ln w="9525">
                  <a:noFill/>
                  <a:miter lim="800000"/>
                  <a:headEnd/>
                  <a:tailEnd/>
                </a:ln>
              </p:spPr>
            </p:pic>
            <p:grpSp>
              <p:nvGrpSpPr>
                <p:cNvPr id="33" name="Group 32"/>
                <p:cNvGrpSpPr>
                  <a:grpSpLocks/>
                </p:cNvGrpSpPr>
                <p:nvPr/>
              </p:nvGrpSpPr>
              <p:grpSpPr bwMode="auto">
                <a:xfrm>
                  <a:off x="3933" y="5764"/>
                  <a:ext cx="1368" cy="4320"/>
                  <a:chOff x="1080" y="6385"/>
                  <a:chExt cx="2208" cy="6465"/>
                </a:xfrm>
              </p:grpSpPr>
              <p:pic>
                <p:nvPicPr>
                  <p:cNvPr id="34" name="Picture 33"/>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080" y="6385"/>
                    <a:ext cx="2208" cy="6465"/>
                  </a:xfrm>
                  <a:prstGeom prst="rect">
                    <a:avLst/>
                  </a:prstGeom>
                  <a:noFill/>
                  <a:ln w="9525">
                    <a:noFill/>
                    <a:miter lim="800000"/>
                    <a:headEnd/>
                    <a:tailEnd/>
                  </a:ln>
                </p:spPr>
              </p:pic>
              <p:sp>
                <p:nvSpPr>
                  <p:cNvPr id="35" name="Text Box 21"/>
                  <p:cNvSpPr txBox="1">
                    <a:spLocks noChangeArrowheads="1"/>
                  </p:cNvSpPr>
                  <p:nvPr/>
                </p:nvSpPr>
                <p:spPr bwMode="auto">
                  <a:xfrm>
                    <a:off x="2000" y="12372"/>
                    <a:ext cx="1288" cy="342"/>
                  </a:xfrm>
                  <a:prstGeom prst="rect">
                    <a:avLst/>
                  </a:prstGeom>
                  <a:solidFill>
                    <a:srgbClr val="DDDDDD"/>
                  </a:solidFill>
                  <a:ln w="9525">
                    <a:noFill/>
                    <a:miter lim="800000"/>
                    <a:headEnd/>
                    <a:tailEnd/>
                  </a:ln>
                </p:spPr>
                <p:txBody>
                  <a:bodyPr/>
                  <a:lstStyle/>
                  <a:p>
                    <a:pPr>
                      <a:spcBef>
                        <a:spcPct val="0"/>
                      </a:spcBef>
                      <a:buFontTx/>
                      <a:buNone/>
                    </a:pPr>
                    <a:r>
                      <a:rPr lang="en-US" sz="500" b="0" dirty="0"/>
                      <a:t>&gt;1600</a:t>
                    </a:r>
                    <a:endParaRPr lang="en-US" b="0" dirty="0"/>
                  </a:p>
                </p:txBody>
              </p:sp>
              <p:sp>
                <p:nvSpPr>
                  <p:cNvPr id="36" name="Text Box 22"/>
                  <p:cNvSpPr txBox="1">
                    <a:spLocks noChangeArrowheads="1"/>
                  </p:cNvSpPr>
                  <p:nvPr/>
                </p:nvSpPr>
                <p:spPr bwMode="auto">
                  <a:xfrm>
                    <a:off x="2000" y="11859"/>
                    <a:ext cx="1288" cy="341"/>
                  </a:xfrm>
                  <a:prstGeom prst="rect">
                    <a:avLst/>
                  </a:prstGeom>
                  <a:solidFill>
                    <a:srgbClr val="DDDDDD"/>
                  </a:solidFill>
                  <a:ln w="9525">
                    <a:noFill/>
                    <a:miter lim="800000"/>
                    <a:headEnd/>
                    <a:tailEnd/>
                  </a:ln>
                </p:spPr>
                <p:txBody>
                  <a:bodyPr/>
                  <a:lstStyle/>
                  <a:p>
                    <a:pPr>
                      <a:spcBef>
                        <a:spcPct val="0"/>
                      </a:spcBef>
                      <a:buFontTx/>
                      <a:buNone/>
                    </a:pPr>
                    <a:r>
                      <a:rPr lang="en-US" sz="500" b="0" dirty="0"/>
                      <a:t>1400 - 1600</a:t>
                    </a:r>
                    <a:endParaRPr lang="en-US" b="0" dirty="0"/>
                  </a:p>
                </p:txBody>
              </p:sp>
              <p:sp>
                <p:nvSpPr>
                  <p:cNvPr id="37" name="Text Box 23"/>
                  <p:cNvSpPr txBox="1">
                    <a:spLocks noChangeArrowheads="1"/>
                  </p:cNvSpPr>
                  <p:nvPr/>
                </p:nvSpPr>
                <p:spPr bwMode="auto">
                  <a:xfrm>
                    <a:off x="2000" y="11346"/>
                    <a:ext cx="1288" cy="341"/>
                  </a:xfrm>
                  <a:prstGeom prst="rect">
                    <a:avLst/>
                  </a:prstGeom>
                  <a:solidFill>
                    <a:srgbClr val="DDDDDD"/>
                  </a:solidFill>
                  <a:ln w="9525">
                    <a:noFill/>
                    <a:miter lim="800000"/>
                    <a:headEnd/>
                    <a:tailEnd/>
                  </a:ln>
                </p:spPr>
                <p:txBody>
                  <a:bodyPr/>
                  <a:lstStyle/>
                  <a:p>
                    <a:pPr>
                      <a:spcBef>
                        <a:spcPct val="0"/>
                      </a:spcBef>
                      <a:buFontTx/>
                      <a:buNone/>
                    </a:pPr>
                    <a:r>
                      <a:rPr lang="en-US" sz="500" b="0" dirty="0"/>
                      <a:t>1200 -1400</a:t>
                    </a:r>
                    <a:endParaRPr lang="en-US" b="0" dirty="0"/>
                  </a:p>
                </p:txBody>
              </p:sp>
              <p:sp>
                <p:nvSpPr>
                  <p:cNvPr id="38" name="Text Box 24"/>
                  <p:cNvSpPr txBox="1">
                    <a:spLocks noChangeArrowheads="1"/>
                  </p:cNvSpPr>
                  <p:nvPr/>
                </p:nvSpPr>
                <p:spPr bwMode="auto">
                  <a:xfrm>
                    <a:off x="2000" y="10832"/>
                    <a:ext cx="1288" cy="343"/>
                  </a:xfrm>
                  <a:prstGeom prst="rect">
                    <a:avLst/>
                  </a:prstGeom>
                  <a:solidFill>
                    <a:srgbClr val="DDDDDD"/>
                  </a:solidFill>
                  <a:ln w="9525">
                    <a:noFill/>
                    <a:miter lim="800000"/>
                    <a:headEnd/>
                    <a:tailEnd/>
                  </a:ln>
                </p:spPr>
                <p:txBody>
                  <a:bodyPr/>
                  <a:lstStyle/>
                  <a:p>
                    <a:pPr>
                      <a:spcBef>
                        <a:spcPct val="0"/>
                      </a:spcBef>
                      <a:buFontTx/>
                      <a:buNone/>
                    </a:pPr>
                    <a:r>
                      <a:rPr lang="en-US" sz="500" b="0" dirty="0"/>
                      <a:t>1000 - 1200</a:t>
                    </a:r>
                    <a:endParaRPr lang="en-US" b="0" dirty="0"/>
                  </a:p>
                </p:txBody>
              </p:sp>
              <p:sp>
                <p:nvSpPr>
                  <p:cNvPr id="39" name="Text Box 25"/>
                  <p:cNvSpPr txBox="1">
                    <a:spLocks noChangeArrowheads="1"/>
                  </p:cNvSpPr>
                  <p:nvPr/>
                </p:nvSpPr>
                <p:spPr bwMode="auto">
                  <a:xfrm>
                    <a:off x="2000" y="8780"/>
                    <a:ext cx="1288" cy="341"/>
                  </a:xfrm>
                  <a:prstGeom prst="rect">
                    <a:avLst/>
                  </a:prstGeom>
                  <a:solidFill>
                    <a:srgbClr val="DDDDDD"/>
                  </a:solidFill>
                  <a:ln w="9525">
                    <a:noFill/>
                    <a:miter lim="800000"/>
                    <a:headEnd/>
                    <a:tailEnd/>
                  </a:ln>
                </p:spPr>
                <p:txBody>
                  <a:bodyPr/>
                  <a:lstStyle/>
                  <a:p>
                    <a:pPr>
                      <a:spcBef>
                        <a:spcPct val="0"/>
                      </a:spcBef>
                      <a:buFontTx/>
                      <a:buNone/>
                    </a:pPr>
                    <a:r>
                      <a:rPr lang="en-US" sz="500" b="0" dirty="0"/>
                      <a:t>200-400</a:t>
                    </a:r>
                    <a:endParaRPr lang="en-US" b="0" dirty="0"/>
                  </a:p>
                </p:txBody>
              </p:sp>
              <p:sp>
                <p:nvSpPr>
                  <p:cNvPr id="40" name="Text Box 26"/>
                  <p:cNvSpPr txBox="1">
                    <a:spLocks noChangeArrowheads="1"/>
                  </p:cNvSpPr>
                  <p:nvPr/>
                </p:nvSpPr>
                <p:spPr bwMode="auto">
                  <a:xfrm>
                    <a:off x="2000" y="9293"/>
                    <a:ext cx="1288" cy="342"/>
                  </a:xfrm>
                  <a:prstGeom prst="rect">
                    <a:avLst/>
                  </a:prstGeom>
                  <a:solidFill>
                    <a:srgbClr val="DDDDDD"/>
                  </a:solidFill>
                  <a:ln w="9525">
                    <a:noFill/>
                    <a:miter lim="800000"/>
                    <a:headEnd/>
                    <a:tailEnd/>
                  </a:ln>
                </p:spPr>
                <p:txBody>
                  <a:bodyPr/>
                  <a:lstStyle/>
                  <a:p>
                    <a:pPr>
                      <a:spcBef>
                        <a:spcPct val="0"/>
                      </a:spcBef>
                      <a:buFontTx/>
                      <a:buNone/>
                    </a:pPr>
                    <a:r>
                      <a:rPr lang="en-US" sz="500" b="0" dirty="0"/>
                      <a:t>400 - 600</a:t>
                    </a:r>
                    <a:endParaRPr lang="en-US" b="0" dirty="0"/>
                  </a:p>
                </p:txBody>
              </p:sp>
              <p:sp>
                <p:nvSpPr>
                  <p:cNvPr id="41" name="Text Box 27"/>
                  <p:cNvSpPr txBox="1">
                    <a:spLocks noChangeArrowheads="1"/>
                  </p:cNvSpPr>
                  <p:nvPr/>
                </p:nvSpPr>
                <p:spPr bwMode="auto">
                  <a:xfrm>
                    <a:off x="2000" y="9806"/>
                    <a:ext cx="1288" cy="342"/>
                  </a:xfrm>
                  <a:prstGeom prst="rect">
                    <a:avLst/>
                  </a:prstGeom>
                  <a:solidFill>
                    <a:srgbClr val="DDDDDD"/>
                  </a:solidFill>
                  <a:ln w="9525">
                    <a:noFill/>
                    <a:miter lim="800000"/>
                    <a:headEnd/>
                    <a:tailEnd/>
                  </a:ln>
                </p:spPr>
                <p:txBody>
                  <a:bodyPr/>
                  <a:lstStyle/>
                  <a:p>
                    <a:pPr>
                      <a:spcBef>
                        <a:spcPct val="0"/>
                      </a:spcBef>
                      <a:buFontTx/>
                      <a:buNone/>
                    </a:pPr>
                    <a:r>
                      <a:rPr lang="en-US" sz="500" b="0" dirty="0"/>
                      <a:t>600 - 800</a:t>
                    </a:r>
                    <a:endParaRPr lang="en-US" b="0" dirty="0"/>
                  </a:p>
                </p:txBody>
              </p:sp>
              <p:sp>
                <p:nvSpPr>
                  <p:cNvPr id="42" name="Text Box 28"/>
                  <p:cNvSpPr txBox="1">
                    <a:spLocks noChangeArrowheads="1"/>
                  </p:cNvSpPr>
                  <p:nvPr/>
                </p:nvSpPr>
                <p:spPr bwMode="auto">
                  <a:xfrm>
                    <a:off x="2000" y="10319"/>
                    <a:ext cx="1288" cy="342"/>
                  </a:xfrm>
                  <a:prstGeom prst="rect">
                    <a:avLst/>
                  </a:prstGeom>
                  <a:solidFill>
                    <a:srgbClr val="DDDDDD"/>
                  </a:solidFill>
                  <a:ln w="9525">
                    <a:noFill/>
                    <a:miter lim="800000"/>
                    <a:headEnd/>
                    <a:tailEnd/>
                  </a:ln>
                </p:spPr>
                <p:txBody>
                  <a:bodyPr/>
                  <a:lstStyle/>
                  <a:p>
                    <a:pPr>
                      <a:spcBef>
                        <a:spcPct val="0"/>
                      </a:spcBef>
                      <a:buFontTx/>
                      <a:buNone/>
                    </a:pPr>
                    <a:r>
                      <a:rPr lang="en-US" sz="500" b="0" dirty="0"/>
                      <a:t>800 - 1000</a:t>
                    </a:r>
                    <a:endParaRPr lang="en-US" b="0" dirty="0"/>
                  </a:p>
                </p:txBody>
              </p:sp>
              <p:sp>
                <p:nvSpPr>
                  <p:cNvPr id="43" name="Text Box 29"/>
                  <p:cNvSpPr txBox="1">
                    <a:spLocks noChangeArrowheads="1"/>
                  </p:cNvSpPr>
                  <p:nvPr/>
                </p:nvSpPr>
                <p:spPr bwMode="auto">
                  <a:xfrm>
                    <a:off x="2000" y="6727"/>
                    <a:ext cx="1288" cy="342"/>
                  </a:xfrm>
                  <a:prstGeom prst="rect">
                    <a:avLst/>
                  </a:prstGeom>
                  <a:solidFill>
                    <a:srgbClr val="DDDDDD"/>
                  </a:solidFill>
                  <a:ln w="9525">
                    <a:noFill/>
                    <a:miter lim="800000"/>
                    <a:headEnd/>
                    <a:tailEnd/>
                  </a:ln>
                </p:spPr>
                <p:txBody>
                  <a:bodyPr/>
                  <a:lstStyle/>
                  <a:p>
                    <a:pPr>
                      <a:spcBef>
                        <a:spcPct val="0"/>
                      </a:spcBef>
                      <a:buFontTx/>
                      <a:buNone/>
                    </a:pPr>
                    <a:r>
                      <a:rPr lang="en-US" sz="500" b="0" dirty="0"/>
                      <a:t>&lt; 25</a:t>
                    </a:r>
                    <a:endParaRPr lang="en-US" b="0" dirty="0"/>
                  </a:p>
                </p:txBody>
              </p:sp>
              <p:sp>
                <p:nvSpPr>
                  <p:cNvPr id="44" name="Text Box 30"/>
                  <p:cNvSpPr txBox="1">
                    <a:spLocks noChangeArrowheads="1"/>
                  </p:cNvSpPr>
                  <p:nvPr/>
                </p:nvSpPr>
                <p:spPr bwMode="auto">
                  <a:xfrm>
                    <a:off x="2000" y="7240"/>
                    <a:ext cx="1288" cy="342"/>
                  </a:xfrm>
                  <a:prstGeom prst="rect">
                    <a:avLst/>
                  </a:prstGeom>
                  <a:solidFill>
                    <a:srgbClr val="DDDDDD"/>
                  </a:solidFill>
                  <a:ln w="9525">
                    <a:noFill/>
                    <a:miter lim="800000"/>
                    <a:headEnd/>
                    <a:tailEnd/>
                  </a:ln>
                </p:spPr>
                <p:txBody>
                  <a:bodyPr/>
                  <a:lstStyle/>
                  <a:p>
                    <a:pPr>
                      <a:spcBef>
                        <a:spcPct val="0"/>
                      </a:spcBef>
                      <a:buFontTx/>
                      <a:buNone/>
                    </a:pPr>
                    <a:r>
                      <a:rPr lang="en-US" sz="500" b="0" dirty="0"/>
                      <a:t>25 - 50</a:t>
                    </a:r>
                    <a:endParaRPr lang="en-US" b="0" dirty="0"/>
                  </a:p>
                </p:txBody>
              </p:sp>
              <p:sp>
                <p:nvSpPr>
                  <p:cNvPr id="45" name="Text Box 31"/>
                  <p:cNvSpPr txBox="1">
                    <a:spLocks noChangeArrowheads="1"/>
                  </p:cNvSpPr>
                  <p:nvPr/>
                </p:nvSpPr>
                <p:spPr bwMode="auto">
                  <a:xfrm>
                    <a:off x="2000" y="7753"/>
                    <a:ext cx="1288" cy="343"/>
                  </a:xfrm>
                  <a:prstGeom prst="rect">
                    <a:avLst/>
                  </a:prstGeom>
                  <a:solidFill>
                    <a:srgbClr val="DDDDDD"/>
                  </a:solidFill>
                  <a:ln w="9525">
                    <a:noFill/>
                    <a:miter lim="800000"/>
                    <a:headEnd/>
                    <a:tailEnd/>
                  </a:ln>
                </p:spPr>
                <p:txBody>
                  <a:bodyPr/>
                  <a:lstStyle/>
                  <a:p>
                    <a:pPr>
                      <a:spcBef>
                        <a:spcPct val="0"/>
                      </a:spcBef>
                      <a:buFontTx/>
                      <a:buNone/>
                    </a:pPr>
                    <a:r>
                      <a:rPr lang="en-US" sz="500" b="0" dirty="0"/>
                      <a:t>50 - 100</a:t>
                    </a:r>
                    <a:endParaRPr lang="en-US" b="0" dirty="0"/>
                  </a:p>
                </p:txBody>
              </p:sp>
              <p:sp>
                <p:nvSpPr>
                  <p:cNvPr id="46" name="Text Box 32"/>
                  <p:cNvSpPr txBox="1">
                    <a:spLocks noChangeArrowheads="1"/>
                  </p:cNvSpPr>
                  <p:nvPr/>
                </p:nvSpPr>
                <p:spPr bwMode="auto">
                  <a:xfrm>
                    <a:off x="2000" y="8267"/>
                    <a:ext cx="1288" cy="341"/>
                  </a:xfrm>
                  <a:prstGeom prst="rect">
                    <a:avLst/>
                  </a:prstGeom>
                  <a:solidFill>
                    <a:srgbClr val="DDDDDD"/>
                  </a:solidFill>
                  <a:ln w="9525">
                    <a:noFill/>
                    <a:miter lim="800000"/>
                    <a:headEnd/>
                    <a:tailEnd/>
                  </a:ln>
                </p:spPr>
                <p:txBody>
                  <a:bodyPr/>
                  <a:lstStyle/>
                  <a:p>
                    <a:pPr>
                      <a:spcBef>
                        <a:spcPct val="0"/>
                      </a:spcBef>
                      <a:buFontTx/>
                      <a:buNone/>
                    </a:pPr>
                    <a:r>
                      <a:rPr lang="en-US" sz="500" b="0" dirty="0"/>
                      <a:t>100 - 200</a:t>
                    </a:r>
                    <a:endParaRPr lang="en-US" b="0" dirty="0"/>
                  </a:p>
                </p:txBody>
              </p:sp>
            </p:grpSp>
          </p:grpSp>
        </p:grpSp>
        <p:grpSp>
          <p:nvGrpSpPr>
            <p:cNvPr id="15" name="Group 33"/>
            <p:cNvGrpSpPr>
              <a:grpSpLocks/>
            </p:cNvGrpSpPr>
            <p:nvPr/>
          </p:nvGrpSpPr>
          <p:grpSpPr bwMode="auto">
            <a:xfrm>
              <a:off x="3141" y="1815"/>
              <a:ext cx="5040" cy="7971"/>
              <a:chOff x="3060" y="2700"/>
              <a:chExt cx="6300" cy="9540"/>
            </a:xfrm>
          </p:grpSpPr>
          <p:sp>
            <p:nvSpPr>
              <p:cNvPr id="17" name="Line 34"/>
              <p:cNvSpPr>
                <a:spLocks noChangeShapeType="1"/>
              </p:cNvSpPr>
              <p:nvPr/>
            </p:nvSpPr>
            <p:spPr bwMode="auto">
              <a:xfrm flipV="1">
                <a:off x="3060" y="8820"/>
                <a:ext cx="3240" cy="1260"/>
              </a:xfrm>
              <a:prstGeom prst="line">
                <a:avLst/>
              </a:prstGeom>
              <a:noFill/>
              <a:ln w="19050" cap="rnd">
                <a:solidFill>
                  <a:srgbClr val="000000"/>
                </a:solidFill>
                <a:prstDash val="sysDot"/>
                <a:round/>
                <a:headEnd/>
                <a:tailEnd type="triangle" w="med" len="med"/>
              </a:ln>
            </p:spPr>
            <p:txBody>
              <a:bodyPr/>
              <a:lstStyle/>
              <a:p>
                <a:endParaRPr lang="en-US" dirty="0"/>
              </a:p>
            </p:txBody>
          </p:sp>
          <p:sp>
            <p:nvSpPr>
              <p:cNvPr id="18" name="Line 35"/>
              <p:cNvSpPr>
                <a:spLocks noChangeShapeType="1"/>
              </p:cNvSpPr>
              <p:nvPr/>
            </p:nvSpPr>
            <p:spPr bwMode="auto">
              <a:xfrm>
                <a:off x="3060" y="12240"/>
                <a:ext cx="2700" cy="0"/>
              </a:xfrm>
              <a:prstGeom prst="line">
                <a:avLst/>
              </a:prstGeom>
              <a:noFill/>
              <a:ln w="19050" cap="rnd">
                <a:solidFill>
                  <a:srgbClr val="000000"/>
                </a:solidFill>
                <a:prstDash val="sysDot"/>
                <a:round/>
                <a:headEnd/>
                <a:tailEnd type="triangle" w="med" len="med"/>
              </a:ln>
            </p:spPr>
            <p:txBody>
              <a:bodyPr/>
              <a:lstStyle/>
              <a:p>
                <a:endParaRPr lang="en-US" dirty="0"/>
              </a:p>
            </p:txBody>
          </p:sp>
          <p:sp>
            <p:nvSpPr>
              <p:cNvPr id="19" name="Line 36"/>
              <p:cNvSpPr>
                <a:spLocks noChangeShapeType="1"/>
              </p:cNvSpPr>
              <p:nvPr/>
            </p:nvSpPr>
            <p:spPr bwMode="auto">
              <a:xfrm flipV="1">
                <a:off x="3060" y="7200"/>
                <a:ext cx="3600" cy="360"/>
              </a:xfrm>
              <a:prstGeom prst="line">
                <a:avLst/>
              </a:prstGeom>
              <a:noFill/>
              <a:ln w="19050" cap="rnd">
                <a:solidFill>
                  <a:srgbClr val="000000"/>
                </a:solidFill>
                <a:prstDash val="sysDot"/>
                <a:round/>
                <a:headEnd/>
                <a:tailEnd type="triangle" w="med" len="med"/>
              </a:ln>
            </p:spPr>
            <p:txBody>
              <a:bodyPr/>
              <a:lstStyle/>
              <a:p>
                <a:endParaRPr lang="en-US" dirty="0"/>
              </a:p>
            </p:txBody>
          </p:sp>
          <p:sp>
            <p:nvSpPr>
              <p:cNvPr id="20" name="Line 37"/>
              <p:cNvSpPr>
                <a:spLocks noChangeShapeType="1"/>
              </p:cNvSpPr>
              <p:nvPr/>
            </p:nvSpPr>
            <p:spPr bwMode="auto">
              <a:xfrm>
                <a:off x="3060" y="5400"/>
                <a:ext cx="2880" cy="720"/>
              </a:xfrm>
              <a:prstGeom prst="line">
                <a:avLst/>
              </a:prstGeom>
              <a:noFill/>
              <a:ln w="19050" cap="rnd">
                <a:solidFill>
                  <a:srgbClr val="000000"/>
                </a:solidFill>
                <a:prstDash val="sysDot"/>
                <a:round/>
                <a:headEnd/>
                <a:tailEnd type="triangle" w="med" len="med"/>
              </a:ln>
            </p:spPr>
            <p:txBody>
              <a:bodyPr/>
              <a:lstStyle/>
              <a:p>
                <a:endParaRPr lang="en-US" dirty="0"/>
              </a:p>
            </p:txBody>
          </p:sp>
          <p:sp>
            <p:nvSpPr>
              <p:cNvPr id="24" name="Line 38"/>
              <p:cNvSpPr>
                <a:spLocks noChangeShapeType="1"/>
              </p:cNvSpPr>
              <p:nvPr/>
            </p:nvSpPr>
            <p:spPr bwMode="auto">
              <a:xfrm flipV="1">
                <a:off x="3060" y="2700"/>
                <a:ext cx="3240" cy="720"/>
              </a:xfrm>
              <a:prstGeom prst="line">
                <a:avLst/>
              </a:prstGeom>
              <a:noFill/>
              <a:ln w="19050" cap="rnd">
                <a:solidFill>
                  <a:srgbClr val="000000"/>
                </a:solidFill>
                <a:prstDash val="sysDot"/>
                <a:round/>
                <a:headEnd/>
                <a:tailEnd type="triangle" w="med" len="med"/>
              </a:ln>
            </p:spPr>
            <p:txBody>
              <a:bodyPr/>
              <a:lstStyle/>
              <a:p>
                <a:endParaRPr lang="en-US" dirty="0"/>
              </a:p>
            </p:txBody>
          </p:sp>
          <p:sp>
            <p:nvSpPr>
              <p:cNvPr id="25" name="Line 39"/>
              <p:cNvSpPr>
                <a:spLocks noChangeShapeType="1"/>
              </p:cNvSpPr>
              <p:nvPr/>
            </p:nvSpPr>
            <p:spPr bwMode="auto">
              <a:xfrm flipH="1" flipV="1">
                <a:off x="6840" y="11340"/>
                <a:ext cx="2520" cy="0"/>
              </a:xfrm>
              <a:prstGeom prst="line">
                <a:avLst/>
              </a:prstGeom>
              <a:noFill/>
              <a:ln w="19050" cap="rnd">
                <a:solidFill>
                  <a:srgbClr val="000000"/>
                </a:solidFill>
                <a:prstDash val="sysDot"/>
                <a:round/>
                <a:headEnd/>
                <a:tailEnd type="triangle" w="med" len="med"/>
              </a:ln>
            </p:spPr>
            <p:txBody>
              <a:bodyPr/>
              <a:lstStyle/>
              <a:p>
                <a:endParaRPr lang="en-US" dirty="0"/>
              </a:p>
            </p:txBody>
          </p:sp>
          <p:sp>
            <p:nvSpPr>
              <p:cNvPr id="26" name="Line 40"/>
              <p:cNvSpPr>
                <a:spLocks noChangeShapeType="1"/>
              </p:cNvSpPr>
              <p:nvPr/>
            </p:nvSpPr>
            <p:spPr bwMode="auto">
              <a:xfrm flipH="1" flipV="1">
                <a:off x="6660" y="10080"/>
                <a:ext cx="2520" cy="0"/>
              </a:xfrm>
              <a:prstGeom prst="line">
                <a:avLst/>
              </a:prstGeom>
              <a:noFill/>
              <a:ln w="19050" cap="rnd">
                <a:solidFill>
                  <a:srgbClr val="000000"/>
                </a:solidFill>
                <a:prstDash val="sysDot"/>
                <a:round/>
                <a:headEnd/>
                <a:tailEnd type="triangle" w="med" len="med"/>
              </a:ln>
            </p:spPr>
            <p:txBody>
              <a:bodyPr/>
              <a:lstStyle/>
              <a:p>
                <a:endParaRPr lang="en-US" dirty="0"/>
              </a:p>
            </p:txBody>
          </p:sp>
          <p:sp>
            <p:nvSpPr>
              <p:cNvPr id="27" name="Line 41"/>
              <p:cNvSpPr>
                <a:spLocks noChangeShapeType="1"/>
              </p:cNvSpPr>
              <p:nvPr/>
            </p:nvSpPr>
            <p:spPr bwMode="auto">
              <a:xfrm flipH="1">
                <a:off x="7020" y="8280"/>
                <a:ext cx="2340" cy="900"/>
              </a:xfrm>
              <a:prstGeom prst="line">
                <a:avLst/>
              </a:prstGeom>
              <a:noFill/>
              <a:ln w="19050" cap="rnd">
                <a:solidFill>
                  <a:srgbClr val="000000"/>
                </a:solidFill>
                <a:prstDash val="sysDot"/>
                <a:round/>
                <a:headEnd/>
                <a:tailEnd type="triangle" w="med" len="med"/>
              </a:ln>
            </p:spPr>
            <p:txBody>
              <a:bodyPr/>
              <a:lstStyle/>
              <a:p>
                <a:endParaRPr lang="en-US" dirty="0"/>
              </a:p>
            </p:txBody>
          </p:sp>
          <p:sp>
            <p:nvSpPr>
              <p:cNvPr id="28" name="Line 42"/>
              <p:cNvSpPr>
                <a:spLocks noChangeShapeType="1"/>
              </p:cNvSpPr>
              <p:nvPr/>
            </p:nvSpPr>
            <p:spPr bwMode="auto">
              <a:xfrm flipH="1">
                <a:off x="7740" y="5940"/>
                <a:ext cx="1620" cy="1620"/>
              </a:xfrm>
              <a:prstGeom prst="line">
                <a:avLst/>
              </a:prstGeom>
              <a:noFill/>
              <a:ln w="19050" cap="rnd">
                <a:solidFill>
                  <a:srgbClr val="000000"/>
                </a:solidFill>
                <a:prstDash val="sysDot"/>
                <a:round/>
                <a:headEnd/>
                <a:tailEnd type="triangle" w="med" len="med"/>
              </a:ln>
            </p:spPr>
            <p:txBody>
              <a:bodyPr/>
              <a:lstStyle/>
              <a:p>
                <a:endParaRPr lang="en-US" dirty="0"/>
              </a:p>
            </p:txBody>
          </p:sp>
          <p:sp>
            <p:nvSpPr>
              <p:cNvPr id="29" name="Line 43"/>
              <p:cNvSpPr>
                <a:spLocks noChangeShapeType="1"/>
              </p:cNvSpPr>
              <p:nvPr/>
            </p:nvSpPr>
            <p:spPr bwMode="auto">
              <a:xfrm flipH="1">
                <a:off x="7020" y="3780"/>
                <a:ext cx="2340" cy="1080"/>
              </a:xfrm>
              <a:prstGeom prst="line">
                <a:avLst/>
              </a:prstGeom>
              <a:noFill/>
              <a:ln w="19050" cap="rnd">
                <a:solidFill>
                  <a:srgbClr val="000000"/>
                </a:solidFill>
                <a:prstDash val="sysDot"/>
                <a:round/>
                <a:headEnd/>
                <a:tailEnd type="triangle" w="med" len="med"/>
              </a:ln>
            </p:spPr>
            <p:txBody>
              <a:bodyPr/>
              <a:lstStyle/>
              <a:p>
                <a:endParaRPr lang="en-US" dirty="0"/>
              </a:p>
            </p:txBody>
          </p:sp>
        </p:grpSp>
      </p:grpSp>
      <p:sp>
        <p:nvSpPr>
          <p:cNvPr id="59" name="Rectangle 58"/>
          <p:cNvSpPr/>
          <p:nvPr/>
        </p:nvSpPr>
        <p:spPr>
          <a:xfrm>
            <a:off x="306618" y="2768415"/>
            <a:ext cx="3270006" cy="1384995"/>
          </a:xfrm>
          <a:prstGeom prst="rect">
            <a:avLst/>
          </a:prstGeom>
        </p:spPr>
        <p:txBody>
          <a:bodyPr wrap="square">
            <a:spAutoFit/>
          </a:bodyPr>
          <a:lstStyle/>
          <a:p>
            <a:pPr algn="ctr"/>
            <a:r>
              <a:rPr lang="en-US" sz="2800" dirty="0">
                <a:solidFill>
                  <a:srgbClr val="1C1CB1"/>
                </a:solidFill>
              </a:rPr>
              <a:t>The spatial pattern of rainfall and evapotranspiration! </a:t>
            </a:r>
          </a:p>
        </p:txBody>
      </p:sp>
      <p:grpSp>
        <p:nvGrpSpPr>
          <p:cNvPr id="60" name="Group 59"/>
          <p:cNvGrpSpPr/>
          <p:nvPr/>
        </p:nvGrpSpPr>
        <p:grpSpPr>
          <a:xfrm>
            <a:off x="4123250" y="111558"/>
            <a:ext cx="4881306" cy="1011359"/>
            <a:chOff x="4123250" y="111558"/>
            <a:chExt cx="4881306" cy="1011359"/>
          </a:xfrm>
        </p:grpSpPr>
        <p:pic>
          <p:nvPicPr>
            <p:cNvPr id="61" name="Picture 60"/>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62" name="Picture 61"/>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63" name="Grafik 2" descr="C:\Users\Sebastian\AppData\Local\Microsoft\Windows\INetCache\Content.Word\logo-plain.png"/>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64" name="Picture 63"/>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3633277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5" descr="nile_basi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25769" y="1604679"/>
            <a:ext cx="2670767" cy="3667337"/>
          </a:xfrm>
          <a:prstGeom prst="rect">
            <a:avLst/>
          </a:prstGeom>
          <a:noFill/>
          <a:ln w="9525">
            <a:noFill/>
            <a:miter lim="800000"/>
            <a:headEnd/>
            <a:tailEnd/>
          </a:ln>
        </p:spPr>
      </p:pic>
      <p:graphicFrame>
        <p:nvGraphicFramePr>
          <p:cNvPr id="13" name="Chart 12"/>
          <p:cNvGraphicFramePr>
            <a:graphicFrameLocks noGrp="1"/>
          </p:cNvGraphicFramePr>
          <p:nvPr>
            <p:extLst>
              <p:ext uri="{D42A27DB-BD31-4B8C-83A1-F6EECF244321}">
                <p14:modId xmlns:p14="http://schemas.microsoft.com/office/powerpoint/2010/main" val="2237379938"/>
              </p:ext>
            </p:extLst>
          </p:nvPr>
        </p:nvGraphicFramePr>
        <p:xfrm>
          <a:off x="19972" y="1627228"/>
          <a:ext cx="6405797" cy="3440049"/>
        </p:xfrm>
        <a:graphic>
          <a:graphicData uri="http://schemas.openxmlformats.org/drawingml/2006/chart">
            <c:chart xmlns:c="http://schemas.openxmlformats.org/drawingml/2006/chart" xmlns:r="http://schemas.openxmlformats.org/officeDocument/2006/relationships" r:id="rId5"/>
          </a:graphicData>
        </a:graphic>
      </p:graphicFrame>
      <p:sp>
        <p:nvSpPr>
          <p:cNvPr id="15" name="5-Point Star 14"/>
          <p:cNvSpPr/>
          <p:nvPr/>
        </p:nvSpPr>
        <p:spPr>
          <a:xfrm>
            <a:off x="7613988" y="4368396"/>
            <a:ext cx="150542" cy="13476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5-Point Star 16"/>
          <p:cNvSpPr/>
          <p:nvPr/>
        </p:nvSpPr>
        <p:spPr>
          <a:xfrm>
            <a:off x="7502973" y="4013928"/>
            <a:ext cx="150542" cy="13476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5-Point Star 17"/>
          <p:cNvSpPr/>
          <p:nvPr/>
        </p:nvSpPr>
        <p:spPr>
          <a:xfrm>
            <a:off x="7463446" y="3728965"/>
            <a:ext cx="150542" cy="13476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5-Point Star 18"/>
          <p:cNvSpPr/>
          <p:nvPr/>
        </p:nvSpPr>
        <p:spPr>
          <a:xfrm>
            <a:off x="7578244" y="3665941"/>
            <a:ext cx="150542" cy="13476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0" name="Group 19"/>
          <p:cNvGrpSpPr/>
          <p:nvPr/>
        </p:nvGrpSpPr>
        <p:grpSpPr>
          <a:xfrm>
            <a:off x="4123250" y="111558"/>
            <a:ext cx="4881306" cy="1011359"/>
            <a:chOff x="4123250" y="111558"/>
            <a:chExt cx="4881306" cy="1011359"/>
          </a:xfrm>
        </p:grpSpPr>
        <p:pic>
          <p:nvPicPr>
            <p:cNvPr id="24" name="Picture 2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25" name="Picture 2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26" name="Grafik 2" descr="C:\Users\Sebastian\AppData\Local\Microsoft\Windows\INetCache\Content.Word\logo-plain.pn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7" name="Picture 2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28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blinds(horizontal)">
                                      <p:cBhvr>
                                        <p:cTn id="7" dur="500"/>
                                        <p:tgtEl>
                                          <p:spTgt spid="13">
                                            <p:graphicEl>
                                              <a:chart seriesIdx="-3" categoryIdx="-3" bldStep="gridLegend"/>
                                            </p:graphicEl>
                                          </p:spTgt>
                                        </p:tgtEl>
                                      </p:cBhvr>
                                    </p:animEffect>
                                  </p:childTnLst>
                                </p:cTn>
                              </p:par>
                              <p:par>
                                <p:cTn id="8" presetID="8" presetClass="emph" presetSubtype="0" repeatCount="2000" fill="hold" nodeType="withEffect">
                                  <p:stCondLst>
                                    <p:cond delay="0"/>
                                  </p:stCondLst>
                                  <p:childTnLst>
                                    <p:animRot by="21600000">
                                      <p:cBhvr>
                                        <p:cTn id="9" dur="3000" fill="hold"/>
                                        <p:tgtEl>
                                          <p:spTgt spid="15"/>
                                        </p:tgtEl>
                                        <p:attrNameLst>
                                          <p:attrName>r</p:attrName>
                                        </p:attrNameLst>
                                      </p:cBhvr>
                                    </p:animRot>
                                  </p:childTnLst>
                                </p:cTn>
                              </p:par>
                              <p:par>
                                <p:cTn id="10" presetID="3" presetClass="entr" presetSubtype="10" fill="hold" grpId="0" nodeType="with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blinds(horizontal)">
                                      <p:cBhvr>
                                        <p:cTn id="12" dur="500"/>
                                        <p:tgtEl>
                                          <p:spTgt spid="1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blinds(horizontal)">
                                      <p:cBhvr>
                                        <p:cTn id="17" dur="500"/>
                                        <p:tgtEl>
                                          <p:spTgt spid="13">
                                            <p:graphicEl>
                                              <a:chart seriesIdx="1" categoryIdx="-4" bldStep="series"/>
                                            </p:graphicEl>
                                          </p:spTgt>
                                        </p:tgtEl>
                                      </p:cBhvr>
                                    </p:animEffect>
                                  </p:childTnLst>
                                </p:cTn>
                              </p:par>
                              <p:par>
                                <p:cTn id="18" presetID="8" presetClass="emph" presetSubtype="0" repeatCount="2000" fill="hold" nodeType="withEffect">
                                  <p:stCondLst>
                                    <p:cond delay="0"/>
                                  </p:stCondLst>
                                  <p:childTnLst>
                                    <p:animRot by="21600000">
                                      <p:cBhvr>
                                        <p:cTn id="19" dur="3000" fill="hold"/>
                                        <p:tgtEl>
                                          <p:spTgt spid="17"/>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blinds(horizontal)">
                                      <p:cBhvr>
                                        <p:cTn id="24" dur="500"/>
                                        <p:tgtEl>
                                          <p:spTgt spid="13">
                                            <p:graphicEl>
                                              <a:chart seriesIdx="2" categoryIdx="-4" bldStep="series"/>
                                            </p:graphicEl>
                                          </p:spTgt>
                                        </p:tgtEl>
                                      </p:cBhvr>
                                    </p:animEffect>
                                  </p:childTnLst>
                                </p:cTn>
                              </p:par>
                              <p:par>
                                <p:cTn id="25" presetID="8" presetClass="emph" presetSubtype="0" repeatCount="2000" fill="hold" nodeType="withEffect">
                                  <p:stCondLst>
                                    <p:cond delay="0"/>
                                  </p:stCondLst>
                                  <p:childTnLst>
                                    <p:animRot by="21600000">
                                      <p:cBhvr>
                                        <p:cTn id="26" dur="3000" fill="hold"/>
                                        <p:tgtEl>
                                          <p:spTgt spid="1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graphicEl>
                                              <a:chart seriesIdx="3" categoryIdx="-4" bldStep="series"/>
                                            </p:graphicEl>
                                          </p:spTgt>
                                        </p:tgtEl>
                                        <p:attrNameLst>
                                          <p:attrName>style.visibility</p:attrName>
                                        </p:attrNameLst>
                                      </p:cBhvr>
                                      <p:to>
                                        <p:strVal val="visible"/>
                                      </p:to>
                                    </p:set>
                                    <p:animEffect transition="in" filter="blinds(horizontal)">
                                      <p:cBhvr>
                                        <p:cTn id="31" dur="500"/>
                                        <p:tgtEl>
                                          <p:spTgt spid="13">
                                            <p:graphicEl>
                                              <a:chart seriesIdx="3" categoryIdx="-4" bldStep="series"/>
                                            </p:graphicEl>
                                          </p:spTgt>
                                        </p:tgtEl>
                                      </p:cBhvr>
                                    </p:animEffect>
                                  </p:childTnLst>
                                </p:cTn>
                              </p:par>
                              <p:par>
                                <p:cTn id="32" presetID="8" presetClass="emph" presetSubtype="0" repeatCount="2000" fill="hold" nodeType="withEffect">
                                  <p:stCondLst>
                                    <p:cond delay="0"/>
                                  </p:stCondLst>
                                  <p:childTnLst>
                                    <p:animRot by="21600000">
                                      <p:cBhvr>
                                        <p:cTn id="33" dur="3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2" name="Inhaltsplatzhalter 2"/>
          <p:cNvSpPr txBox="1">
            <a:spLocks/>
          </p:cNvSpPr>
          <p:nvPr/>
        </p:nvSpPr>
        <p:spPr>
          <a:xfrm>
            <a:off x="0" y="1352023"/>
            <a:ext cx="8785452" cy="460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a:r>
              <a:rPr lang="en-GB" sz="2400" dirty="0">
                <a:solidFill>
                  <a:srgbClr val="000099"/>
                </a:solidFill>
              </a:rPr>
              <a:t>1891 –  Anglo-Italian protocol: Italian ≠ modify Nile River Flows.</a:t>
            </a:r>
            <a:endParaRPr lang="en-ZA" sz="2400" dirty="0">
              <a:solidFill>
                <a:srgbClr val="000099"/>
              </a:solidFill>
            </a:endParaRPr>
          </a:p>
          <a:p>
            <a:pPr marL="265113" lvl="0" indent="-265113"/>
            <a:r>
              <a:rPr lang="en-GB" sz="2400" dirty="0">
                <a:solidFill>
                  <a:srgbClr val="000099"/>
                </a:solidFill>
              </a:rPr>
              <a:t>1902 – Britain and Ethiopia: Ethiopia ≠ modify Nile River Flows (Blue Nile, Lake </a:t>
            </a:r>
            <a:r>
              <a:rPr lang="en-GB" sz="2400" dirty="0" err="1">
                <a:solidFill>
                  <a:srgbClr val="000099"/>
                </a:solidFill>
              </a:rPr>
              <a:t>Tana</a:t>
            </a:r>
            <a:r>
              <a:rPr lang="en-GB" sz="2400" dirty="0">
                <a:solidFill>
                  <a:srgbClr val="000099"/>
                </a:solidFill>
              </a:rPr>
              <a:t>, or the </a:t>
            </a:r>
            <a:r>
              <a:rPr lang="en-GB" sz="2400" dirty="0" err="1">
                <a:solidFill>
                  <a:srgbClr val="000099"/>
                </a:solidFill>
              </a:rPr>
              <a:t>Sobat</a:t>
            </a:r>
            <a:r>
              <a:rPr lang="en-GB" sz="2400" dirty="0">
                <a:solidFill>
                  <a:srgbClr val="000099"/>
                </a:solidFill>
              </a:rPr>
              <a:t>). </a:t>
            </a:r>
            <a:r>
              <a:rPr lang="en-GB" sz="2400" i="1" dirty="0">
                <a:solidFill>
                  <a:srgbClr val="000099"/>
                </a:solidFill>
              </a:rPr>
              <a:t>Unless!</a:t>
            </a:r>
            <a:r>
              <a:rPr lang="en-GB" sz="2400" dirty="0">
                <a:solidFill>
                  <a:srgbClr val="000099"/>
                </a:solidFill>
              </a:rPr>
              <a:t> </a:t>
            </a:r>
            <a:r>
              <a:rPr lang="en-GB" sz="2400" i="1" dirty="0">
                <a:solidFill>
                  <a:srgbClr val="000099"/>
                </a:solidFill>
              </a:rPr>
              <a:t>Never ratified by Ethiopia.</a:t>
            </a:r>
            <a:endParaRPr lang="en-ZA" sz="2400" dirty="0">
              <a:solidFill>
                <a:srgbClr val="000099"/>
              </a:solidFill>
            </a:endParaRPr>
          </a:p>
          <a:p>
            <a:pPr marL="265113" lvl="0" indent="-265113"/>
            <a:r>
              <a:rPr lang="en-GB" sz="2400" dirty="0">
                <a:solidFill>
                  <a:srgbClr val="000099"/>
                </a:solidFill>
              </a:rPr>
              <a:t>1906 – Britain and Congo: Congo ≠ modify Nile River Flows (NB Lake Albert). </a:t>
            </a:r>
            <a:r>
              <a:rPr lang="en-GB" sz="2400" i="1" dirty="0">
                <a:solidFill>
                  <a:srgbClr val="000099"/>
                </a:solidFill>
              </a:rPr>
              <a:t>Unless! </a:t>
            </a:r>
            <a:r>
              <a:rPr lang="en-GB" sz="2400" dirty="0">
                <a:solidFill>
                  <a:srgbClr val="000099"/>
                </a:solidFill>
              </a:rPr>
              <a:t>Belgium signed this agreement.</a:t>
            </a:r>
            <a:endParaRPr lang="en-ZA" sz="2400" dirty="0">
              <a:solidFill>
                <a:srgbClr val="000099"/>
              </a:solidFill>
            </a:endParaRPr>
          </a:p>
          <a:p>
            <a:pPr marL="265113" lvl="0" indent="-265113"/>
            <a:r>
              <a:rPr lang="en-GB" sz="2400" dirty="0">
                <a:solidFill>
                  <a:srgbClr val="000099"/>
                </a:solidFill>
              </a:rPr>
              <a:t>1906 – Britain-France-Italy treaty to manage Nile Rifer Flow. </a:t>
            </a:r>
            <a:r>
              <a:rPr lang="en-GB" sz="2400" i="1" dirty="0">
                <a:solidFill>
                  <a:srgbClr val="000099"/>
                </a:solidFill>
              </a:rPr>
              <a:t>Benefits Egypt</a:t>
            </a:r>
            <a:r>
              <a:rPr lang="en-GB" sz="2400" dirty="0">
                <a:solidFill>
                  <a:srgbClr val="000099"/>
                </a:solidFill>
              </a:rPr>
              <a:t>.</a:t>
            </a:r>
            <a:endParaRPr lang="en-ZA" sz="2400" dirty="0">
              <a:solidFill>
                <a:srgbClr val="000099"/>
              </a:solidFill>
            </a:endParaRPr>
          </a:p>
          <a:p>
            <a:pPr marL="265113" lvl="0" indent="-265113"/>
            <a:r>
              <a:rPr lang="en-GB" sz="2400" dirty="0">
                <a:solidFill>
                  <a:srgbClr val="000099"/>
                </a:solidFill>
              </a:rPr>
              <a:t>1925 -  Britain-Italy Re Lake </a:t>
            </a:r>
            <a:r>
              <a:rPr lang="en-GB" sz="2400" dirty="0" err="1">
                <a:solidFill>
                  <a:srgbClr val="000099"/>
                </a:solidFill>
              </a:rPr>
              <a:t>Tana</a:t>
            </a:r>
            <a:r>
              <a:rPr lang="en-GB" sz="2400" dirty="0">
                <a:solidFill>
                  <a:srgbClr val="000099"/>
                </a:solidFill>
              </a:rPr>
              <a:t> Recognising prior rights of Egypt and the Sudan, Ethiopia may not develop head waters of the Blue Nile and the White Nile (the </a:t>
            </a:r>
            <a:r>
              <a:rPr lang="en-GB" sz="2400" dirty="0" err="1">
                <a:solidFill>
                  <a:srgbClr val="000099"/>
                </a:solidFill>
              </a:rPr>
              <a:t>Sobat</a:t>
            </a:r>
            <a:r>
              <a:rPr lang="en-GB" sz="2400" dirty="0">
                <a:solidFill>
                  <a:srgbClr val="000099"/>
                </a:solidFill>
              </a:rPr>
              <a:t>). </a:t>
            </a:r>
            <a:r>
              <a:rPr lang="en-GB" sz="2400" i="1" dirty="0">
                <a:solidFill>
                  <a:srgbClr val="000099"/>
                </a:solidFill>
              </a:rPr>
              <a:t>Ethiopia opposed agreement! </a:t>
            </a:r>
            <a:r>
              <a:rPr lang="en-GB" sz="2400" dirty="0">
                <a:solidFill>
                  <a:srgbClr val="000099"/>
                </a:solidFill>
              </a:rPr>
              <a:t>Italy opposed agreement and proposed engagement with League of Nations.</a:t>
            </a:r>
            <a:endParaRPr lang="en-ZA" sz="2400" dirty="0">
              <a:solidFill>
                <a:srgbClr val="000099"/>
              </a:solidFill>
            </a:endParaRPr>
          </a:p>
        </p:txBody>
      </p:sp>
      <p:grpSp>
        <p:nvGrpSpPr>
          <p:cNvPr id="13" name="Group 12"/>
          <p:cNvGrpSpPr/>
          <p:nvPr/>
        </p:nvGrpSpPr>
        <p:grpSpPr>
          <a:xfrm>
            <a:off x="4123250" y="111558"/>
            <a:ext cx="4881306" cy="1011359"/>
            <a:chOff x="4123250" y="111558"/>
            <a:chExt cx="4881306" cy="1011359"/>
          </a:xfrm>
        </p:grpSpPr>
        <p:pic>
          <p:nvPicPr>
            <p:cNvPr id="15" name="Pictur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8" name="Grafik 2" descr="C:\Users\Sebastian\AppData\Local\Microsoft\Windows\INetCache\Content.Word\logo-plain.pn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19" name="Picture 1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2921030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2" name="Inhaltsplatzhalter 2"/>
          <p:cNvSpPr txBox="1">
            <a:spLocks/>
          </p:cNvSpPr>
          <p:nvPr/>
        </p:nvSpPr>
        <p:spPr>
          <a:xfrm>
            <a:off x="201613" y="1321568"/>
            <a:ext cx="8425820" cy="4870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400" dirty="0">
                <a:solidFill>
                  <a:srgbClr val="000099"/>
                </a:solidFill>
              </a:rPr>
              <a:t>1929 – Egypt and Anglo-Egyptian Sudan:</a:t>
            </a:r>
            <a:endParaRPr lang="en-ZA" sz="2400" dirty="0">
              <a:solidFill>
                <a:srgbClr val="000099"/>
              </a:solidFill>
            </a:endParaRPr>
          </a:p>
          <a:p>
            <a:pPr lvl="1"/>
            <a:r>
              <a:rPr lang="en-GB" sz="2000" dirty="0">
                <a:solidFill>
                  <a:srgbClr val="000099"/>
                </a:solidFill>
              </a:rPr>
              <a:t>Egypt gets 48 </a:t>
            </a:r>
            <a:r>
              <a:rPr lang="en-GB" sz="2000" dirty="0" err="1">
                <a:solidFill>
                  <a:srgbClr val="000099"/>
                </a:solidFill>
              </a:rPr>
              <a:t>bn</a:t>
            </a:r>
            <a:r>
              <a:rPr lang="en-GB" sz="2000" dirty="0">
                <a:solidFill>
                  <a:srgbClr val="000099"/>
                </a:solidFill>
              </a:rPr>
              <a:t> m</a:t>
            </a:r>
            <a:r>
              <a:rPr lang="en-GB" sz="2000" baseline="30000" dirty="0">
                <a:solidFill>
                  <a:srgbClr val="000099"/>
                </a:solidFill>
              </a:rPr>
              <a:t>3</a:t>
            </a:r>
            <a:r>
              <a:rPr lang="en-GB" sz="2000" dirty="0">
                <a:solidFill>
                  <a:srgbClr val="000099"/>
                </a:solidFill>
              </a:rPr>
              <a:t>  pa.</a:t>
            </a:r>
            <a:endParaRPr lang="en-ZA" sz="2000" dirty="0">
              <a:solidFill>
                <a:srgbClr val="000099"/>
              </a:solidFill>
            </a:endParaRPr>
          </a:p>
          <a:p>
            <a:pPr lvl="1"/>
            <a:r>
              <a:rPr lang="en-GB" sz="2000" dirty="0" err="1">
                <a:solidFill>
                  <a:srgbClr val="000099"/>
                </a:solidFill>
              </a:rPr>
              <a:t>Sundan</a:t>
            </a:r>
            <a:r>
              <a:rPr lang="en-GB" sz="2000" dirty="0">
                <a:solidFill>
                  <a:srgbClr val="000099"/>
                </a:solidFill>
              </a:rPr>
              <a:t> gets 4 </a:t>
            </a:r>
            <a:r>
              <a:rPr lang="en-GB" sz="2000" dirty="0" err="1">
                <a:solidFill>
                  <a:srgbClr val="000099"/>
                </a:solidFill>
              </a:rPr>
              <a:t>bn</a:t>
            </a:r>
            <a:r>
              <a:rPr lang="en-GB" sz="2000" dirty="0">
                <a:solidFill>
                  <a:srgbClr val="000099"/>
                </a:solidFill>
              </a:rPr>
              <a:t> m</a:t>
            </a:r>
            <a:r>
              <a:rPr lang="en-GB" sz="2000" baseline="30000" dirty="0">
                <a:solidFill>
                  <a:srgbClr val="000099"/>
                </a:solidFill>
              </a:rPr>
              <a:t>3</a:t>
            </a:r>
            <a:r>
              <a:rPr lang="en-GB" sz="2000" dirty="0">
                <a:solidFill>
                  <a:srgbClr val="000099"/>
                </a:solidFill>
              </a:rPr>
              <a:t>  pa.</a:t>
            </a:r>
            <a:endParaRPr lang="en-ZA" sz="2000" dirty="0">
              <a:solidFill>
                <a:srgbClr val="000099"/>
              </a:solidFill>
            </a:endParaRPr>
          </a:p>
          <a:p>
            <a:pPr lvl="1"/>
            <a:r>
              <a:rPr lang="en-GB" sz="2000" dirty="0">
                <a:solidFill>
                  <a:srgbClr val="000099"/>
                </a:solidFill>
              </a:rPr>
              <a:t>And flow of the Nile during January 20 and July 15 reserved for Egypt alone.</a:t>
            </a:r>
            <a:endParaRPr lang="en-ZA" sz="2000" dirty="0">
              <a:solidFill>
                <a:srgbClr val="000099"/>
              </a:solidFill>
            </a:endParaRPr>
          </a:p>
          <a:p>
            <a:pPr lvl="1"/>
            <a:r>
              <a:rPr lang="en-GB" sz="2000" dirty="0">
                <a:solidFill>
                  <a:srgbClr val="000099"/>
                </a:solidFill>
              </a:rPr>
              <a:t>Egypt reserves the right to monitor the Nile flow in the upstream countries.</a:t>
            </a:r>
            <a:endParaRPr lang="en-ZA" sz="2000" dirty="0">
              <a:solidFill>
                <a:srgbClr val="000099"/>
              </a:solidFill>
            </a:endParaRPr>
          </a:p>
          <a:p>
            <a:pPr lvl="1"/>
            <a:r>
              <a:rPr lang="en-GB" sz="2000" dirty="0">
                <a:solidFill>
                  <a:srgbClr val="000099"/>
                </a:solidFill>
              </a:rPr>
              <a:t>Egypt can develop Nile River without consent of upper riparian states.</a:t>
            </a:r>
            <a:endParaRPr lang="en-ZA" sz="2000" dirty="0">
              <a:solidFill>
                <a:srgbClr val="000099"/>
              </a:solidFill>
            </a:endParaRPr>
          </a:p>
          <a:p>
            <a:pPr lvl="1"/>
            <a:r>
              <a:rPr lang="en-GB" sz="2000" dirty="0">
                <a:solidFill>
                  <a:srgbClr val="000099"/>
                </a:solidFill>
              </a:rPr>
              <a:t>Egypt has right to veto other construction projects in Nile Basin</a:t>
            </a:r>
            <a:endParaRPr lang="en-ZA" sz="2000" dirty="0">
              <a:solidFill>
                <a:srgbClr val="000099"/>
              </a:solidFill>
            </a:endParaRPr>
          </a:p>
          <a:p>
            <a:pPr lvl="0"/>
            <a:r>
              <a:rPr lang="en-GB" sz="2400" dirty="0">
                <a:solidFill>
                  <a:srgbClr val="000099"/>
                </a:solidFill>
              </a:rPr>
              <a:t>1959 - Nile Waters Agreement (Sudan and Egypt) for full control of utilization of the Nile waters including:</a:t>
            </a:r>
            <a:endParaRPr lang="en-ZA" sz="2400" dirty="0">
              <a:solidFill>
                <a:srgbClr val="000099"/>
              </a:solidFill>
            </a:endParaRPr>
          </a:p>
          <a:p>
            <a:pPr lvl="1"/>
            <a:r>
              <a:rPr lang="en-GB" sz="2000" dirty="0">
                <a:solidFill>
                  <a:srgbClr val="000099"/>
                </a:solidFill>
              </a:rPr>
              <a:t>Aswan High Dam (constructed 1960-1970) receives 84 </a:t>
            </a:r>
            <a:r>
              <a:rPr lang="en-GB" sz="2000" dirty="0" err="1">
                <a:solidFill>
                  <a:srgbClr val="000099"/>
                </a:solidFill>
              </a:rPr>
              <a:t>bn</a:t>
            </a:r>
            <a:r>
              <a:rPr lang="en-GB" sz="2000" dirty="0">
                <a:solidFill>
                  <a:srgbClr val="000099"/>
                </a:solidFill>
              </a:rPr>
              <a:t> m</a:t>
            </a:r>
            <a:r>
              <a:rPr lang="en-GB" sz="2000" baseline="30000" dirty="0">
                <a:solidFill>
                  <a:srgbClr val="000099"/>
                </a:solidFill>
              </a:rPr>
              <a:t>3</a:t>
            </a:r>
            <a:r>
              <a:rPr lang="en-GB" sz="2000" dirty="0">
                <a:solidFill>
                  <a:srgbClr val="000099"/>
                </a:solidFill>
              </a:rPr>
              <a:t>  pa.</a:t>
            </a:r>
            <a:endParaRPr lang="en-ZA" sz="2000" dirty="0">
              <a:solidFill>
                <a:srgbClr val="000099"/>
              </a:solidFill>
            </a:endParaRPr>
          </a:p>
          <a:p>
            <a:pPr lvl="1"/>
            <a:r>
              <a:rPr lang="en-GB" sz="2000" dirty="0">
                <a:solidFill>
                  <a:srgbClr val="000099"/>
                </a:solidFill>
              </a:rPr>
              <a:t>Egypt gets 55.5 </a:t>
            </a:r>
            <a:r>
              <a:rPr lang="en-GB" sz="2000" dirty="0" err="1">
                <a:solidFill>
                  <a:srgbClr val="000099"/>
                </a:solidFill>
              </a:rPr>
              <a:t>bn</a:t>
            </a:r>
            <a:r>
              <a:rPr lang="en-GB" sz="2000" dirty="0">
                <a:solidFill>
                  <a:srgbClr val="000099"/>
                </a:solidFill>
              </a:rPr>
              <a:t> m</a:t>
            </a:r>
            <a:r>
              <a:rPr lang="en-GB" sz="2000" baseline="30000" dirty="0">
                <a:solidFill>
                  <a:srgbClr val="000099"/>
                </a:solidFill>
              </a:rPr>
              <a:t>3</a:t>
            </a:r>
            <a:r>
              <a:rPr lang="en-GB" sz="2000" dirty="0">
                <a:solidFill>
                  <a:srgbClr val="000099"/>
                </a:solidFill>
              </a:rPr>
              <a:t>  pa.</a:t>
            </a:r>
            <a:endParaRPr lang="en-ZA" sz="2000" dirty="0">
              <a:solidFill>
                <a:srgbClr val="000099"/>
              </a:solidFill>
            </a:endParaRPr>
          </a:p>
          <a:p>
            <a:pPr lvl="1"/>
            <a:r>
              <a:rPr lang="en-GB" sz="2000" dirty="0" err="1">
                <a:solidFill>
                  <a:srgbClr val="000099"/>
                </a:solidFill>
              </a:rPr>
              <a:t>Sundan</a:t>
            </a:r>
            <a:r>
              <a:rPr lang="en-GB" sz="2000" dirty="0">
                <a:solidFill>
                  <a:srgbClr val="000099"/>
                </a:solidFill>
              </a:rPr>
              <a:t> gets 18.5 </a:t>
            </a:r>
            <a:r>
              <a:rPr lang="en-GB" sz="2000" dirty="0" err="1">
                <a:solidFill>
                  <a:srgbClr val="000099"/>
                </a:solidFill>
              </a:rPr>
              <a:t>bn</a:t>
            </a:r>
            <a:r>
              <a:rPr lang="en-GB" sz="2000" dirty="0">
                <a:solidFill>
                  <a:srgbClr val="000099"/>
                </a:solidFill>
              </a:rPr>
              <a:t> m</a:t>
            </a:r>
            <a:r>
              <a:rPr lang="en-GB" sz="2000" baseline="30000" dirty="0">
                <a:solidFill>
                  <a:srgbClr val="000099"/>
                </a:solidFill>
              </a:rPr>
              <a:t>3</a:t>
            </a:r>
            <a:r>
              <a:rPr lang="en-GB" sz="2000" dirty="0">
                <a:solidFill>
                  <a:srgbClr val="000099"/>
                </a:solidFill>
              </a:rPr>
              <a:t>  pa.</a:t>
            </a:r>
            <a:endParaRPr lang="en-ZA" sz="2000" dirty="0">
              <a:solidFill>
                <a:srgbClr val="000099"/>
              </a:solidFill>
            </a:endParaRPr>
          </a:p>
          <a:p>
            <a:pPr lvl="1"/>
            <a:r>
              <a:rPr lang="en-GB" sz="2000" dirty="0">
                <a:solidFill>
                  <a:srgbClr val="000099"/>
                </a:solidFill>
              </a:rPr>
              <a:t>Evaporation 10 </a:t>
            </a:r>
            <a:r>
              <a:rPr lang="en-GB" sz="2000" dirty="0" err="1">
                <a:solidFill>
                  <a:srgbClr val="000099"/>
                </a:solidFill>
              </a:rPr>
              <a:t>bn</a:t>
            </a:r>
            <a:r>
              <a:rPr lang="en-GB" sz="2000" dirty="0">
                <a:solidFill>
                  <a:srgbClr val="000099"/>
                </a:solidFill>
              </a:rPr>
              <a:t> m</a:t>
            </a:r>
            <a:r>
              <a:rPr lang="en-GB" sz="2000" baseline="30000" dirty="0">
                <a:solidFill>
                  <a:srgbClr val="000099"/>
                </a:solidFill>
              </a:rPr>
              <a:t>3</a:t>
            </a:r>
            <a:r>
              <a:rPr lang="en-GB" sz="2000" dirty="0">
                <a:solidFill>
                  <a:srgbClr val="000099"/>
                </a:solidFill>
              </a:rPr>
              <a:t>  pa.</a:t>
            </a:r>
            <a:endParaRPr lang="en-ZA" sz="2000" dirty="0">
              <a:solidFill>
                <a:srgbClr val="000099"/>
              </a:solidFill>
            </a:endParaRPr>
          </a:p>
        </p:txBody>
      </p:sp>
      <p:grpSp>
        <p:nvGrpSpPr>
          <p:cNvPr id="13" name="Group 12">
            <a:extLst>
              <a:ext uri="{FF2B5EF4-FFF2-40B4-BE49-F238E27FC236}">
                <a16:creationId xmlns:a16="http://schemas.microsoft.com/office/drawing/2014/main" id="{AB475F65-6818-4699-A8E4-32403BB5EE43}"/>
              </a:ext>
            </a:extLst>
          </p:cNvPr>
          <p:cNvGrpSpPr/>
          <p:nvPr/>
        </p:nvGrpSpPr>
        <p:grpSpPr>
          <a:xfrm>
            <a:off x="4072103" y="5646715"/>
            <a:ext cx="4804430" cy="796413"/>
            <a:chOff x="4542503" y="5722374"/>
            <a:chExt cx="4804430" cy="796413"/>
          </a:xfrm>
        </p:grpSpPr>
        <p:sp>
          <p:nvSpPr>
            <p:cNvPr id="15" name="Arrow: Right 1">
              <a:extLst>
                <a:ext uri="{FF2B5EF4-FFF2-40B4-BE49-F238E27FC236}">
                  <a16:creationId xmlns:a16="http://schemas.microsoft.com/office/drawing/2014/main" id="{F4AF197E-E332-4209-8786-BD62D163B4FA}"/>
                </a:ext>
              </a:extLst>
            </p:cNvPr>
            <p:cNvSpPr/>
            <p:nvPr/>
          </p:nvSpPr>
          <p:spPr>
            <a:xfrm>
              <a:off x="4542503" y="5722374"/>
              <a:ext cx="737419" cy="796413"/>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854873E-6C64-4944-A32A-F122A11B2C77}"/>
                </a:ext>
              </a:extLst>
            </p:cNvPr>
            <p:cNvSpPr txBox="1"/>
            <p:nvPr/>
          </p:nvSpPr>
          <p:spPr>
            <a:xfrm>
              <a:off x="5279922" y="5749800"/>
              <a:ext cx="4067011" cy="707886"/>
            </a:xfrm>
            <a:prstGeom prst="rect">
              <a:avLst/>
            </a:prstGeom>
            <a:noFill/>
          </p:spPr>
          <p:txBody>
            <a:bodyPr wrap="none" rtlCol="0">
              <a:spAutoFit/>
            </a:bodyPr>
            <a:lstStyle/>
            <a:p>
              <a:r>
                <a:rPr lang="en-ZA" sz="4000" dirty="0">
                  <a:solidFill>
                    <a:srgbClr val="000099"/>
                  </a:solidFill>
                </a:rPr>
                <a:t>ONLY ±5 % of MAR</a:t>
              </a:r>
              <a:endParaRPr lang="en-US" sz="4000" dirty="0">
                <a:solidFill>
                  <a:srgbClr val="000099"/>
                </a:solidFill>
              </a:endParaRPr>
            </a:p>
          </p:txBody>
        </p:sp>
      </p:grpSp>
      <p:grpSp>
        <p:nvGrpSpPr>
          <p:cNvPr id="14" name="Group 13"/>
          <p:cNvGrpSpPr/>
          <p:nvPr/>
        </p:nvGrpSpPr>
        <p:grpSpPr>
          <a:xfrm>
            <a:off x="4123250" y="111558"/>
            <a:ext cx="4881306" cy="1011359"/>
            <a:chOff x="4123250" y="111558"/>
            <a:chExt cx="4881306" cy="1011359"/>
          </a:xfrm>
        </p:grpSpPr>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8" name="Pictur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9" name="Grafik 2" descr="C:\Users\Sebastian\AppData\Local\Microsoft\Windows\INetCache\Content.Word\logo-plain.png"/>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20" name="Picture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82909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17" name="Picture 5" descr="nile_basin">
            <a:extLst>
              <a:ext uri="{FF2B5EF4-FFF2-40B4-BE49-F238E27FC236}">
                <a16:creationId xmlns:a16="http://schemas.microsoft.com/office/drawing/2014/main" id="{A27EC965-2B05-4456-8268-621095C5CC1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8680" y="1604873"/>
            <a:ext cx="2734950" cy="3755469"/>
          </a:xfrm>
          <a:prstGeom prst="rect">
            <a:avLst/>
          </a:prstGeom>
          <a:noFill/>
          <a:ln w="9525">
            <a:noFill/>
            <a:miter lim="800000"/>
            <a:headEnd/>
            <a:tailEnd/>
          </a:ln>
        </p:spPr>
      </p:pic>
      <p:grpSp>
        <p:nvGrpSpPr>
          <p:cNvPr id="5" name="Group 4"/>
          <p:cNvGrpSpPr/>
          <p:nvPr/>
        </p:nvGrpSpPr>
        <p:grpSpPr>
          <a:xfrm>
            <a:off x="3545616" y="2075433"/>
            <a:ext cx="2598845" cy="2753181"/>
            <a:chOff x="3545616" y="2075433"/>
            <a:chExt cx="2598845" cy="2753181"/>
          </a:xfrm>
        </p:grpSpPr>
        <p:sp>
          <p:nvSpPr>
            <p:cNvPr id="13" name="Freeform: Shape 2">
              <a:extLst>
                <a:ext uri="{FF2B5EF4-FFF2-40B4-BE49-F238E27FC236}">
                  <a16:creationId xmlns:a16="http://schemas.microsoft.com/office/drawing/2014/main" id="{3F617177-379F-4535-85A3-2D426ADB818D}"/>
                </a:ext>
              </a:extLst>
            </p:cNvPr>
            <p:cNvSpPr/>
            <p:nvPr/>
          </p:nvSpPr>
          <p:spPr>
            <a:xfrm>
              <a:off x="3555536" y="2441928"/>
              <a:ext cx="2588925" cy="2386686"/>
            </a:xfrm>
            <a:custGeom>
              <a:avLst/>
              <a:gdLst>
                <a:gd name="connsiteX0" fmla="*/ 0 w 3269293"/>
                <a:gd name="connsiteY0" fmla="*/ 37578 h 3344450"/>
                <a:gd name="connsiteX1" fmla="*/ 563671 w 3269293"/>
                <a:gd name="connsiteY1" fmla="*/ 3231715 h 3344450"/>
                <a:gd name="connsiteX2" fmla="*/ 1077238 w 3269293"/>
                <a:gd name="connsiteY2" fmla="*/ 3331923 h 3344450"/>
                <a:gd name="connsiteX3" fmla="*/ 1540701 w 3269293"/>
                <a:gd name="connsiteY3" fmla="*/ 3344450 h 3344450"/>
                <a:gd name="connsiteX4" fmla="*/ 2342367 w 3269293"/>
                <a:gd name="connsiteY4" fmla="*/ 3306871 h 3344450"/>
                <a:gd name="connsiteX5" fmla="*/ 2718147 w 3269293"/>
                <a:gd name="connsiteY5" fmla="*/ 3169085 h 3344450"/>
                <a:gd name="connsiteX6" fmla="*/ 3269293 w 3269293"/>
                <a:gd name="connsiteY6" fmla="*/ 0 h 3344450"/>
                <a:gd name="connsiteX7" fmla="*/ 0 w 3269293"/>
                <a:gd name="connsiteY7" fmla="*/ 37578 h 33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293" h="3344450">
                  <a:moveTo>
                    <a:pt x="0" y="37578"/>
                  </a:moveTo>
                  <a:lnTo>
                    <a:pt x="563671" y="3231715"/>
                  </a:lnTo>
                  <a:lnTo>
                    <a:pt x="1077238" y="3331923"/>
                  </a:lnTo>
                  <a:lnTo>
                    <a:pt x="1540701" y="3344450"/>
                  </a:lnTo>
                  <a:lnTo>
                    <a:pt x="2342367" y="3306871"/>
                  </a:lnTo>
                  <a:lnTo>
                    <a:pt x="2718147" y="3169085"/>
                  </a:lnTo>
                  <a:lnTo>
                    <a:pt x="3269293" y="0"/>
                  </a:lnTo>
                  <a:lnTo>
                    <a:pt x="0" y="37578"/>
                  </a:lnTo>
                  <a:close/>
                </a:path>
              </a:pathLst>
            </a:custGeom>
            <a:solidFill>
              <a:srgbClr val="1C1C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895C99-27D2-4396-B6A9-28F3A9AC0F74}"/>
                </a:ext>
              </a:extLst>
            </p:cNvPr>
            <p:cNvSpPr/>
            <p:nvPr/>
          </p:nvSpPr>
          <p:spPr>
            <a:xfrm>
              <a:off x="3545616" y="2075433"/>
              <a:ext cx="2598845" cy="724051"/>
            </a:xfrm>
            <a:prstGeom prst="ellipse">
              <a:avLst/>
            </a:prstGeom>
            <a:solidFill>
              <a:srgbClr val="1C1C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Inhaltsplatzhalter 2">
            <a:extLst>
              <a:ext uri="{FF2B5EF4-FFF2-40B4-BE49-F238E27FC236}">
                <a16:creationId xmlns:a16="http://schemas.microsoft.com/office/drawing/2014/main" id="{9D6D771D-F832-45DA-B05A-94D93EF60BF3}"/>
              </a:ext>
            </a:extLst>
          </p:cNvPr>
          <p:cNvSpPr txBox="1">
            <a:spLocks/>
          </p:cNvSpPr>
          <p:nvPr/>
        </p:nvSpPr>
        <p:spPr>
          <a:xfrm>
            <a:off x="6349919" y="1336818"/>
            <a:ext cx="2654637" cy="3285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50000"/>
              </a:lnSpc>
            </a:pPr>
            <a:r>
              <a:rPr lang="en-ZA" sz="2000" dirty="0">
                <a:solidFill>
                  <a:srgbClr val="000099"/>
                </a:solidFill>
              </a:rPr>
              <a:t>Egypt allocated ±5% of MAR of Nile River.</a:t>
            </a:r>
          </a:p>
          <a:p>
            <a:pPr>
              <a:lnSpc>
                <a:spcPct val="150000"/>
              </a:lnSpc>
            </a:pPr>
            <a:r>
              <a:rPr lang="en-ZA" sz="2000" dirty="0">
                <a:solidFill>
                  <a:srgbClr val="000099"/>
                </a:solidFill>
              </a:rPr>
              <a:t>EWR requirements?</a:t>
            </a:r>
          </a:p>
          <a:p>
            <a:pPr lvl="0">
              <a:lnSpc>
                <a:spcPct val="150000"/>
              </a:lnSpc>
            </a:pPr>
            <a:r>
              <a:rPr lang="en-ZA" sz="2000" dirty="0" smtClean="0">
                <a:solidFill>
                  <a:srgbClr val="000099"/>
                </a:solidFill>
              </a:rPr>
              <a:t>50</a:t>
            </a:r>
            <a:r>
              <a:rPr lang="en-ZA" sz="2000" dirty="0">
                <a:solidFill>
                  <a:srgbClr val="000099"/>
                </a:solidFill>
              </a:rPr>
              <a:t>% MAR lost to ET in SUDD</a:t>
            </a:r>
          </a:p>
          <a:p>
            <a:pPr lvl="0">
              <a:lnSpc>
                <a:spcPct val="150000"/>
              </a:lnSpc>
            </a:pPr>
            <a:r>
              <a:rPr lang="en-ZA" sz="2000" dirty="0">
                <a:solidFill>
                  <a:srgbClr val="000099"/>
                </a:solidFill>
              </a:rPr>
              <a:t>Massive losses from L. Victoria etc.</a:t>
            </a:r>
          </a:p>
          <a:p>
            <a:pPr lvl="0">
              <a:lnSpc>
                <a:spcPct val="150000"/>
              </a:lnSpc>
            </a:pPr>
            <a:r>
              <a:rPr lang="en-ZA" sz="2000" dirty="0" smtClean="0">
                <a:solidFill>
                  <a:srgbClr val="000099"/>
                </a:solidFill>
              </a:rPr>
              <a:t>% </a:t>
            </a:r>
            <a:r>
              <a:rPr lang="en-ZA" sz="2000" dirty="0">
                <a:solidFill>
                  <a:srgbClr val="000099"/>
                </a:solidFill>
              </a:rPr>
              <a:t>of allocable flows? </a:t>
            </a:r>
          </a:p>
          <a:p>
            <a:pPr lvl="0"/>
            <a:endParaRPr lang="en-ZA" sz="2000" i="1" dirty="0">
              <a:solidFill>
                <a:srgbClr val="000099"/>
              </a:solidFill>
            </a:endParaRPr>
          </a:p>
        </p:txBody>
      </p:sp>
      <p:grpSp>
        <p:nvGrpSpPr>
          <p:cNvPr id="19" name="Group 18">
            <a:extLst>
              <a:ext uri="{FF2B5EF4-FFF2-40B4-BE49-F238E27FC236}">
                <a16:creationId xmlns:a16="http://schemas.microsoft.com/office/drawing/2014/main" id="{37BAC459-2756-4B43-96CD-663D5F785334}"/>
              </a:ext>
            </a:extLst>
          </p:cNvPr>
          <p:cNvGrpSpPr/>
          <p:nvPr/>
        </p:nvGrpSpPr>
        <p:grpSpPr>
          <a:xfrm>
            <a:off x="3732102" y="3087688"/>
            <a:ext cx="2261589" cy="1778841"/>
            <a:chOff x="8091812" y="3457183"/>
            <a:chExt cx="2855934" cy="2492680"/>
          </a:xfrm>
          <a:solidFill>
            <a:srgbClr val="1C1CB1"/>
          </a:solidFill>
        </p:grpSpPr>
        <p:sp>
          <p:nvSpPr>
            <p:cNvPr id="20" name="Freeform: Shape 15">
              <a:extLst>
                <a:ext uri="{FF2B5EF4-FFF2-40B4-BE49-F238E27FC236}">
                  <a16:creationId xmlns:a16="http://schemas.microsoft.com/office/drawing/2014/main" id="{D2BF77A1-C712-430F-9C43-8F0658ABB30C}"/>
                </a:ext>
              </a:extLst>
            </p:cNvPr>
            <p:cNvSpPr/>
            <p:nvPr/>
          </p:nvSpPr>
          <p:spPr>
            <a:xfrm>
              <a:off x="8091812" y="3795386"/>
              <a:ext cx="2855934" cy="2154477"/>
            </a:xfrm>
            <a:custGeom>
              <a:avLst/>
              <a:gdLst>
                <a:gd name="connsiteX0" fmla="*/ 0 w 2855934"/>
                <a:gd name="connsiteY0" fmla="*/ 37578 h 2154477"/>
                <a:gd name="connsiteX1" fmla="*/ 325677 w 2855934"/>
                <a:gd name="connsiteY1" fmla="*/ 1991638 h 2154477"/>
                <a:gd name="connsiteX2" fmla="*/ 688932 w 2855934"/>
                <a:gd name="connsiteY2" fmla="*/ 2129425 h 2154477"/>
                <a:gd name="connsiteX3" fmla="*/ 1139869 w 2855934"/>
                <a:gd name="connsiteY3" fmla="*/ 2154477 h 2154477"/>
                <a:gd name="connsiteX4" fmla="*/ 1615858 w 2855934"/>
                <a:gd name="connsiteY4" fmla="*/ 2129425 h 2154477"/>
                <a:gd name="connsiteX5" fmla="*/ 2279737 w 2855934"/>
                <a:gd name="connsiteY5" fmla="*/ 2091847 h 2154477"/>
                <a:gd name="connsiteX6" fmla="*/ 2567836 w 2855934"/>
                <a:gd name="connsiteY6" fmla="*/ 1966586 h 2154477"/>
                <a:gd name="connsiteX7" fmla="*/ 2855934 w 2855934"/>
                <a:gd name="connsiteY7" fmla="*/ 0 h 2154477"/>
                <a:gd name="connsiteX8" fmla="*/ 0 w 2855934"/>
                <a:gd name="connsiteY8" fmla="*/ 37578 h 215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934" h="2154477">
                  <a:moveTo>
                    <a:pt x="0" y="37578"/>
                  </a:moveTo>
                  <a:lnTo>
                    <a:pt x="325677" y="1991638"/>
                  </a:lnTo>
                  <a:lnTo>
                    <a:pt x="688932" y="2129425"/>
                  </a:lnTo>
                  <a:lnTo>
                    <a:pt x="1139869" y="2154477"/>
                  </a:lnTo>
                  <a:lnTo>
                    <a:pt x="1615858" y="2129425"/>
                  </a:lnTo>
                  <a:lnTo>
                    <a:pt x="2279737" y="2091847"/>
                  </a:lnTo>
                  <a:lnTo>
                    <a:pt x="2567836" y="1966586"/>
                  </a:lnTo>
                  <a:lnTo>
                    <a:pt x="2855934" y="0"/>
                  </a:lnTo>
                  <a:lnTo>
                    <a:pt x="0" y="375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492EB46-0B02-4355-AF81-126427593697}"/>
                </a:ext>
              </a:extLst>
            </p:cNvPr>
            <p:cNvSpPr/>
            <p:nvPr/>
          </p:nvSpPr>
          <p:spPr>
            <a:xfrm>
              <a:off x="8116865" y="3457183"/>
              <a:ext cx="2818356" cy="6864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reeform: Shape 20">
            <a:extLst>
              <a:ext uri="{FF2B5EF4-FFF2-40B4-BE49-F238E27FC236}">
                <a16:creationId xmlns:a16="http://schemas.microsoft.com/office/drawing/2014/main" id="{7164FC7C-1E7D-4792-8B51-8101227D5325}"/>
              </a:ext>
            </a:extLst>
          </p:cNvPr>
          <p:cNvSpPr/>
          <p:nvPr/>
        </p:nvSpPr>
        <p:spPr>
          <a:xfrm>
            <a:off x="3824786" y="4019679"/>
            <a:ext cx="2064839" cy="827892"/>
          </a:xfrm>
          <a:custGeom>
            <a:avLst/>
            <a:gdLst>
              <a:gd name="connsiteX0" fmla="*/ 0 w 2855934"/>
              <a:gd name="connsiteY0" fmla="*/ 37578 h 2154477"/>
              <a:gd name="connsiteX1" fmla="*/ 325677 w 2855934"/>
              <a:gd name="connsiteY1" fmla="*/ 1991638 h 2154477"/>
              <a:gd name="connsiteX2" fmla="*/ 688932 w 2855934"/>
              <a:gd name="connsiteY2" fmla="*/ 2129425 h 2154477"/>
              <a:gd name="connsiteX3" fmla="*/ 1139869 w 2855934"/>
              <a:gd name="connsiteY3" fmla="*/ 2154477 h 2154477"/>
              <a:gd name="connsiteX4" fmla="*/ 1615858 w 2855934"/>
              <a:gd name="connsiteY4" fmla="*/ 2129425 h 2154477"/>
              <a:gd name="connsiteX5" fmla="*/ 2279737 w 2855934"/>
              <a:gd name="connsiteY5" fmla="*/ 2091847 h 2154477"/>
              <a:gd name="connsiteX6" fmla="*/ 2567836 w 2855934"/>
              <a:gd name="connsiteY6" fmla="*/ 1966586 h 2154477"/>
              <a:gd name="connsiteX7" fmla="*/ 2855934 w 2855934"/>
              <a:gd name="connsiteY7" fmla="*/ 0 h 2154477"/>
              <a:gd name="connsiteX8" fmla="*/ 0 w 2855934"/>
              <a:gd name="connsiteY8" fmla="*/ 37578 h 215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934" h="2154477">
                <a:moveTo>
                  <a:pt x="0" y="37578"/>
                </a:moveTo>
                <a:lnTo>
                  <a:pt x="325677" y="1991638"/>
                </a:lnTo>
                <a:lnTo>
                  <a:pt x="688932" y="2129425"/>
                </a:lnTo>
                <a:lnTo>
                  <a:pt x="1139869" y="2154477"/>
                </a:lnTo>
                <a:lnTo>
                  <a:pt x="1615858" y="2129425"/>
                </a:lnTo>
                <a:lnTo>
                  <a:pt x="2279737" y="2091847"/>
                </a:lnTo>
                <a:lnTo>
                  <a:pt x="2567836" y="1966586"/>
                </a:lnTo>
                <a:lnTo>
                  <a:pt x="2855934" y="0"/>
                </a:lnTo>
                <a:lnTo>
                  <a:pt x="0" y="37578"/>
                </a:lnTo>
                <a:close/>
              </a:path>
            </a:pathLst>
          </a:custGeom>
          <a:solidFill>
            <a:srgbClr val="1C1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3">
            <a:extLst>
              <a:ext uri="{FF2B5EF4-FFF2-40B4-BE49-F238E27FC236}">
                <a16:creationId xmlns:a16="http://schemas.microsoft.com/office/drawing/2014/main" id="{423C6082-8322-4955-888F-0EE6E19238C8}"/>
              </a:ext>
            </a:extLst>
          </p:cNvPr>
          <p:cNvSpPr/>
          <p:nvPr/>
        </p:nvSpPr>
        <p:spPr>
          <a:xfrm>
            <a:off x="3935947" y="4234941"/>
            <a:ext cx="1914416" cy="572090"/>
          </a:xfrm>
          <a:custGeom>
            <a:avLst/>
            <a:gdLst>
              <a:gd name="connsiteX0" fmla="*/ 0 w 2417523"/>
              <a:gd name="connsiteY0" fmla="*/ 0 h 801666"/>
              <a:gd name="connsiteX1" fmla="*/ 100208 w 2417523"/>
              <a:gd name="connsiteY1" fmla="*/ 688931 h 801666"/>
              <a:gd name="connsiteX2" fmla="*/ 413359 w 2417523"/>
              <a:gd name="connsiteY2" fmla="*/ 776614 h 801666"/>
              <a:gd name="connsiteX3" fmla="*/ 851770 w 2417523"/>
              <a:gd name="connsiteY3" fmla="*/ 801666 h 801666"/>
              <a:gd name="connsiteX4" fmla="*/ 1340285 w 2417523"/>
              <a:gd name="connsiteY4" fmla="*/ 801666 h 801666"/>
              <a:gd name="connsiteX5" fmla="*/ 1853852 w 2417523"/>
              <a:gd name="connsiteY5" fmla="*/ 801666 h 801666"/>
              <a:gd name="connsiteX6" fmla="*/ 2204581 w 2417523"/>
              <a:gd name="connsiteY6" fmla="*/ 726509 h 801666"/>
              <a:gd name="connsiteX7" fmla="*/ 2379945 w 2417523"/>
              <a:gd name="connsiteY7" fmla="*/ 626301 h 801666"/>
              <a:gd name="connsiteX8" fmla="*/ 2417523 w 2417523"/>
              <a:gd name="connsiteY8" fmla="*/ 0 h 801666"/>
              <a:gd name="connsiteX9" fmla="*/ 0 w 2417523"/>
              <a:gd name="connsiteY9" fmla="*/ 0 h 80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523" h="801666">
                <a:moveTo>
                  <a:pt x="0" y="0"/>
                </a:moveTo>
                <a:lnTo>
                  <a:pt x="100208" y="688931"/>
                </a:lnTo>
                <a:lnTo>
                  <a:pt x="413359" y="776614"/>
                </a:lnTo>
                <a:lnTo>
                  <a:pt x="851770" y="801666"/>
                </a:lnTo>
                <a:lnTo>
                  <a:pt x="1340285" y="801666"/>
                </a:lnTo>
                <a:lnTo>
                  <a:pt x="1853852" y="801666"/>
                </a:lnTo>
                <a:lnTo>
                  <a:pt x="2204581" y="726509"/>
                </a:lnTo>
                <a:lnTo>
                  <a:pt x="2379945" y="626301"/>
                </a:lnTo>
                <a:lnTo>
                  <a:pt x="2417523" y="0"/>
                </a:ln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C57E004-3B29-457B-9655-80EA586BACB2}"/>
              </a:ext>
            </a:extLst>
          </p:cNvPr>
          <p:cNvSpPr/>
          <p:nvPr/>
        </p:nvSpPr>
        <p:spPr>
          <a:xfrm>
            <a:off x="3886349" y="3889981"/>
            <a:ext cx="2003275" cy="724051"/>
          </a:xfrm>
          <a:prstGeom prst="ellipse">
            <a:avLst/>
          </a:prstGeom>
          <a:solidFill>
            <a:srgbClr val="1C1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38F2B96-F16B-469F-8E3B-3BED2A1A4FC8}"/>
              </a:ext>
            </a:extLst>
          </p:cNvPr>
          <p:cNvSpPr/>
          <p:nvPr/>
        </p:nvSpPr>
        <p:spPr>
          <a:xfrm>
            <a:off x="3857290" y="3822384"/>
            <a:ext cx="2032334" cy="383788"/>
          </a:xfrm>
          <a:prstGeom prst="ellipse">
            <a:avLst/>
          </a:prstGeom>
          <a:solidFill>
            <a:srgbClr val="1C1CB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17">
            <a:extLst>
              <a:ext uri="{FF2B5EF4-FFF2-40B4-BE49-F238E27FC236}">
                <a16:creationId xmlns:a16="http://schemas.microsoft.com/office/drawing/2014/main" id="{10AEFC40-3777-4DE7-9931-3C1C7E96043C}"/>
              </a:ext>
            </a:extLst>
          </p:cNvPr>
          <p:cNvSpPr/>
          <p:nvPr/>
        </p:nvSpPr>
        <p:spPr>
          <a:xfrm>
            <a:off x="1328127" y="3797356"/>
            <a:ext cx="232952" cy="2413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5 Points 25">
            <a:extLst>
              <a:ext uri="{FF2B5EF4-FFF2-40B4-BE49-F238E27FC236}">
                <a16:creationId xmlns:a16="http://schemas.microsoft.com/office/drawing/2014/main" id="{B20E5056-65D8-4B83-9283-EAB43BC2F97B}"/>
              </a:ext>
            </a:extLst>
          </p:cNvPr>
          <p:cNvSpPr/>
          <p:nvPr/>
        </p:nvSpPr>
        <p:spPr>
          <a:xfrm>
            <a:off x="1373852" y="2120046"/>
            <a:ext cx="232952" cy="2413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39" name="TextBox 38"/>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sp>
        <p:nvSpPr>
          <p:cNvPr id="40" name="TextBox 39"/>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grpSp>
        <p:nvGrpSpPr>
          <p:cNvPr id="7" name="Group 6"/>
          <p:cNvGrpSpPr/>
          <p:nvPr/>
        </p:nvGrpSpPr>
        <p:grpSpPr>
          <a:xfrm>
            <a:off x="1189978" y="2384835"/>
            <a:ext cx="935103" cy="2528822"/>
            <a:chOff x="1189978" y="2384835"/>
            <a:chExt cx="935103" cy="2528822"/>
          </a:xfrm>
        </p:grpSpPr>
        <p:sp>
          <p:nvSpPr>
            <p:cNvPr id="32" name="Star: 5 Points 24">
              <a:extLst>
                <a:ext uri="{FF2B5EF4-FFF2-40B4-BE49-F238E27FC236}">
                  <a16:creationId xmlns:a16="http://schemas.microsoft.com/office/drawing/2014/main" id="{4D05AB13-AE70-46FD-9592-6D07040D02B7}"/>
                </a:ext>
              </a:extLst>
            </p:cNvPr>
            <p:cNvSpPr/>
            <p:nvPr/>
          </p:nvSpPr>
          <p:spPr>
            <a:xfrm>
              <a:off x="1539679" y="4672316"/>
              <a:ext cx="232952" cy="2413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26">
              <a:extLst>
                <a:ext uri="{FF2B5EF4-FFF2-40B4-BE49-F238E27FC236}">
                  <a16:creationId xmlns:a16="http://schemas.microsoft.com/office/drawing/2014/main" id="{34F63324-B006-4545-B9D6-A84727AAC2D3}"/>
                </a:ext>
              </a:extLst>
            </p:cNvPr>
            <p:cNvSpPr/>
            <p:nvPr/>
          </p:nvSpPr>
          <p:spPr>
            <a:xfrm>
              <a:off x="1892129" y="3581043"/>
              <a:ext cx="232952" cy="2413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27">
              <a:extLst>
                <a:ext uri="{FF2B5EF4-FFF2-40B4-BE49-F238E27FC236}">
                  <a16:creationId xmlns:a16="http://schemas.microsoft.com/office/drawing/2014/main" id="{F0FDF917-B719-4821-AAB0-F54B970DB896}"/>
                </a:ext>
              </a:extLst>
            </p:cNvPr>
            <p:cNvSpPr/>
            <p:nvPr/>
          </p:nvSpPr>
          <p:spPr>
            <a:xfrm>
              <a:off x="1278959" y="4433199"/>
              <a:ext cx="232952" cy="2413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28">
              <a:extLst>
                <a:ext uri="{FF2B5EF4-FFF2-40B4-BE49-F238E27FC236}">
                  <a16:creationId xmlns:a16="http://schemas.microsoft.com/office/drawing/2014/main" id="{29233D13-2CAA-4033-B944-3FDE900A73FA}"/>
                </a:ext>
              </a:extLst>
            </p:cNvPr>
            <p:cNvSpPr/>
            <p:nvPr/>
          </p:nvSpPr>
          <p:spPr>
            <a:xfrm>
              <a:off x="1189978" y="4565490"/>
              <a:ext cx="232952" cy="2413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r: 5 Points 29">
              <a:extLst>
                <a:ext uri="{FF2B5EF4-FFF2-40B4-BE49-F238E27FC236}">
                  <a16:creationId xmlns:a16="http://schemas.microsoft.com/office/drawing/2014/main" id="{00E1C45F-C222-4653-BADD-A93D2E1FB4FD}"/>
                </a:ext>
              </a:extLst>
            </p:cNvPr>
            <p:cNvSpPr/>
            <p:nvPr/>
          </p:nvSpPr>
          <p:spPr>
            <a:xfrm>
              <a:off x="1495882" y="4565490"/>
              <a:ext cx="232952" cy="2413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26">
              <a:extLst>
                <a:ext uri="{FF2B5EF4-FFF2-40B4-BE49-F238E27FC236}">
                  <a16:creationId xmlns:a16="http://schemas.microsoft.com/office/drawing/2014/main" id="{34F63324-B006-4545-B9D6-A84727AAC2D3}"/>
                </a:ext>
              </a:extLst>
            </p:cNvPr>
            <p:cNvSpPr/>
            <p:nvPr/>
          </p:nvSpPr>
          <p:spPr>
            <a:xfrm>
              <a:off x="1470598" y="2384835"/>
              <a:ext cx="232952" cy="2413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 descr="Related image">
            <a:extLst>
              <a:ext uri="{FF2B5EF4-FFF2-40B4-BE49-F238E27FC236}">
                <a16:creationId xmlns:a16="http://schemas.microsoft.com/office/drawing/2014/main" id="{EB43B0E6-75B8-4B0B-A5E6-6A804266E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035" y="1455172"/>
            <a:ext cx="3624248" cy="3766629"/>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4123250" y="111558"/>
            <a:ext cx="4881306" cy="1011359"/>
            <a:chOff x="4123250" y="111558"/>
            <a:chExt cx="4881306" cy="1011359"/>
          </a:xfrm>
        </p:grpSpPr>
        <p:pic>
          <p:nvPicPr>
            <p:cNvPr id="42" name="Picture 4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45" name="Picture 4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46" name="Grafik 2" descr="C:\Users\Sebastian\AppData\Local\Microsoft\Windows\INetCache\Content.Word\logo-plain.png"/>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47" name="Picture 4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62535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2" name="Inhaltsplatzhalter 2"/>
          <p:cNvSpPr txBox="1">
            <a:spLocks/>
          </p:cNvSpPr>
          <p:nvPr/>
        </p:nvSpPr>
        <p:spPr>
          <a:xfrm>
            <a:off x="249898" y="1220593"/>
            <a:ext cx="8583839" cy="460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n-GB" sz="2400" dirty="0">
                <a:solidFill>
                  <a:srgbClr val="000099"/>
                </a:solidFill>
              </a:rPr>
              <a:t>1999 - </a:t>
            </a:r>
            <a:r>
              <a:rPr lang="en-GB" sz="2400" u="sng" dirty="0">
                <a:solidFill>
                  <a:srgbClr val="000099"/>
                </a:solidFill>
              </a:rPr>
              <a:t>Nile Basin Initiative (NBI): </a:t>
            </a:r>
            <a:r>
              <a:rPr lang="en-GB" sz="2400" dirty="0">
                <a:solidFill>
                  <a:srgbClr val="000099"/>
                </a:solidFill>
              </a:rPr>
              <a:t>Partnership among the Nile riparian states that “seeks to develop the river in a cooperative manner, share substantial socioeconomic benefits, and promote regional peace and security”.</a:t>
            </a:r>
          </a:p>
          <a:p>
            <a:pPr lvl="0" algn="just"/>
            <a:r>
              <a:rPr lang="en-ZA" altLang="en-US" sz="2400" dirty="0">
                <a:solidFill>
                  <a:srgbClr val="000099"/>
                </a:solidFill>
              </a:rPr>
              <a:t>2015 –NBI: The sustainable use of these socio-ecologically important water resources of the Nile Basin requires the coordinated management of the environmental flows (E-flows) on meaningful spatial scales. </a:t>
            </a:r>
            <a:r>
              <a:rPr lang="en-ZA" altLang="en-US" sz="2400" i="1" dirty="0">
                <a:solidFill>
                  <a:srgbClr val="000099"/>
                </a:solidFill>
              </a:rPr>
              <a:t>E-flows describe the quantity, quality and timing of water flows required to sustain freshwater and estuarine ecosystems and the human livelihoods and wellbeing that depend on these ecosystems (Brisbane Declaration, 2007).</a:t>
            </a:r>
          </a:p>
          <a:p>
            <a:pPr algn="just"/>
            <a:r>
              <a:rPr lang="en-ZA" altLang="en-US" sz="2400" dirty="0">
                <a:solidFill>
                  <a:srgbClr val="000099"/>
                </a:solidFill>
              </a:rPr>
              <a:t>To establish standards and norms for E-flows in the Nile Basin, NBI to develop a transboundary level guidance document on E-flows = Nile E-flows Framework.</a:t>
            </a:r>
            <a:endParaRPr lang="en-ZA" sz="2400" i="1" dirty="0">
              <a:solidFill>
                <a:srgbClr val="000099"/>
              </a:solidFill>
            </a:endParaRPr>
          </a:p>
        </p:txBody>
      </p:sp>
      <p:grpSp>
        <p:nvGrpSpPr>
          <p:cNvPr id="13" name="Group 12"/>
          <p:cNvGrpSpPr/>
          <p:nvPr/>
        </p:nvGrpSpPr>
        <p:grpSpPr>
          <a:xfrm>
            <a:off x="4123250" y="111558"/>
            <a:ext cx="4881306" cy="1011359"/>
            <a:chOff x="4123250" y="111558"/>
            <a:chExt cx="4881306" cy="1011359"/>
          </a:xfrm>
        </p:grpSpPr>
        <p:pic>
          <p:nvPicPr>
            <p:cNvPr id="15" name="Pictur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5769" y="248794"/>
              <a:ext cx="1724754" cy="680965"/>
            </a:xfrm>
            <a:prstGeom prst="rect">
              <a:avLst/>
            </a:prstGeom>
          </p:spPr>
        </p:pic>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98910" y="292154"/>
              <a:ext cx="855493" cy="600966"/>
            </a:xfrm>
            <a:prstGeom prst="rect">
              <a:avLst/>
            </a:prstGeom>
          </p:spPr>
        </p:pic>
        <p:pic>
          <p:nvPicPr>
            <p:cNvPr id="18" name="Grafik 2" descr="C:\Users\Sebastian\AppData\Local\Microsoft\Windows\INetCache\Content.Word\logo-plain.pn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23250" y="341700"/>
              <a:ext cx="1104294" cy="522086"/>
            </a:xfrm>
            <a:prstGeom prst="rect">
              <a:avLst/>
            </a:prstGeom>
            <a:noFill/>
            <a:ln>
              <a:noFill/>
            </a:ln>
          </p:spPr>
        </p:pic>
        <p:pic>
          <p:nvPicPr>
            <p:cNvPr id="19" name="Picture 1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21889" y="111558"/>
              <a:ext cx="682667" cy="1011359"/>
            </a:xfrm>
            <a:prstGeom prst="rect">
              <a:avLst/>
            </a:prstGeom>
          </p:spPr>
        </p:pic>
      </p:grpSp>
    </p:spTree>
    <p:extLst>
      <p:ext uri="{BB962C8B-B14F-4D97-AF65-F5344CB8AC3E}">
        <p14:creationId xmlns:p14="http://schemas.microsoft.com/office/powerpoint/2010/main" val="16647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1474</TotalTime>
  <Words>875</Words>
  <Application>Microsoft Office PowerPoint</Application>
  <PresentationFormat>On-screen Show (4:3)</PresentationFormat>
  <Paragraphs>142</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Office Theme</vt:lpstr>
      <vt:lpstr>CorelDRAW</vt:lpstr>
      <vt:lpstr>FRAMEWORK FOR REGIONAL EVALUATIONS OF  E-FLOWS IN THE NILE BASIN.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FRAMEWORK FOR REGIONAL EVALUATIONS OF  E-FLOWS IN THE NILE BASIN.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Gordon O'Brien</cp:lastModifiedBy>
  <cp:revision>39</cp:revision>
  <dcterms:created xsi:type="dcterms:W3CDTF">2016-07-18T05:53:10Z</dcterms:created>
  <dcterms:modified xsi:type="dcterms:W3CDTF">2017-08-12T19:34:54Z</dcterms:modified>
</cp:coreProperties>
</file>