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62" r:id="rId7"/>
    <p:sldId id="263" r:id="rId8"/>
    <p:sldId id="265" r:id="rId9"/>
    <p:sldId id="266" r:id="rId10"/>
    <p:sldId id="267" r:id="rId11"/>
    <p:sldId id="268" r:id="rId12"/>
    <p:sldId id="264"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4A46B"/>
    <a:srgbClr val="1268BD"/>
    <a:srgbClr val="008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992" autoAdjust="0"/>
    <p:restoredTop sz="87814" autoAdjust="0"/>
  </p:normalViewPr>
  <p:slideViewPr>
    <p:cSldViewPr snapToGrid="0" showGuides="1">
      <p:cViewPr>
        <p:scale>
          <a:sx n="66" d="100"/>
          <a:sy n="66" d="100"/>
        </p:scale>
        <p:origin x="-1260"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C7D10-A85A-4F65-8C13-45A66E9F4183}" type="datetimeFigureOut">
              <a:rPr lang="en-AU" smtClean="0"/>
              <a:pPr/>
              <a:t>4/08/2017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CB021-1D8B-416C-86CC-B8DEDE9C10FA}"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marR="0" lvl="0" indent="-514350" defTabSz="914400" rtl="0" eaLnBrk="1" fontAlgn="auto" latinLnBrk="0" hangingPunct="1">
              <a:lnSpc>
                <a:spcPct val="90000"/>
              </a:lnSpc>
              <a:spcBef>
                <a:spcPts val="1000"/>
              </a:spcBef>
              <a:spcAft>
                <a:spcPts val="0"/>
              </a:spcAft>
              <a:buClrTx/>
              <a:buSzTx/>
              <a:tabLst/>
              <a:defRPr/>
            </a:pPr>
            <a:r>
              <a:rPr kumimoji="0" lang="en-AU" sz="1200" b="1" i="0" u="none" strike="noStrike" kern="1200" cap="none" spc="0" normalizeH="0" baseline="0" noProof="0" dirty="0" smtClean="0">
                <a:ln>
                  <a:noFill/>
                </a:ln>
                <a:solidFill>
                  <a:srgbClr val="002060"/>
                </a:solidFill>
                <a:effectLst/>
                <a:uLnTx/>
                <a:uFillTx/>
                <a:latin typeface="Trajan Pro"/>
                <a:ea typeface="+mn-ea"/>
                <a:cs typeface="+mn-cs"/>
              </a:rPr>
              <a:t>10 years</a:t>
            </a:r>
            <a:r>
              <a:rPr kumimoji="0" lang="en-AU" sz="1200" b="1" i="0" u="none" strike="noStrike" kern="1200" cap="none" spc="0" normalizeH="0" noProof="0" dirty="0" smtClean="0">
                <a:ln>
                  <a:noFill/>
                </a:ln>
                <a:solidFill>
                  <a:srgbClr val="002060"/>
                </a:solidFill>
                <a:effectLst/>
                <a:uLnTx/>
                <a:uFillTx/>
                <a:latin typeface="Trajan Pro"/>
                <a:ea typeface="+mn-ea"/>
                <a:cs typeface="+mn-cs"/>
              </a:rPr>
              <a:t> on from the Brisbane Declaration</a:t>
            </a:r>
          </a:p>
          <a:p>
            <a:pPr>
              <a:defRPr/>
            </a:pPr>
            <a:r>
              <a:rPr lang="en-AU" sz="1200" dirty="0" smtClean="0">
                <a:solidFill>
                  <a:srgbClr val="002060"/>
                </a:solidFill>
                <a:latin typeface="Trajan Pro"/>
              </a:rPr>
              <a:t>Environmental flows are:</a:t>
            </a:r>
          </a:p>
          <a:p>
            <a:pPr marL="457200" indent="-457200">
              <a:buFont typeface="Arial" pitchFamily="34" charset="0"/>
              <a:buChar char="•"/>
              <a:defRPr/>
            </a:pPr>
            <a:r>
              <a:rPr lang="en-AU" sz="1200" dirty="0" smtClean="0">
                <a:solidFill>
                  <a:srgbClr val="002060"/>
                </a:solidFill>
                <a:latin typeface="Trajan Pro"/>
              </a:rPr>
              <a:t>the water flows needed to sustain freshwater and estuarine ecosystems in coexistence with agriculture, industry, and cities. </a:t>
            </a:r>
          </a:p>
          <a:p>
            <a:pPr marL="457200" indent="-457200">
              <a:buFont typeface="Arial" pitchFamily="34" charset="0"/>
              <a:buChar char="•"/>
              <a:defRPr/>
            </a:pPr>
            <a:r>
              <a:rPr lang="en-AU" sz="1200" dirty="0" smtClean="0">
                <a:solidFill>
                  <a:srgbClr val="002060"/>
                </a:solidFill>
                <a:latin typeface="Trajan Pro"/>
              </a:rPr>
              <a:t>the goal of environmental flow management is to restore and maintain the socially valued benefits of healthy, resilient freshwater ecosystems through participatory decision making informed by sound science.</a:t>
            </a:r>
          </a:p>
          <a:p>
            <a:pPr marL="457200" indent="-457200">
              <a:buFont typeface="Arial" pitchFamily="34" charset="0"/>
              <a:buChar char="•"/>
              <a:defRPr/>
            </a:pPr>
            <a:endParaRPr lang="en-AU" sz="1200" dirty="0" smtClean="0">
              <a:solidFill>
                <a:srgbClr val="002060"/>
              </a:solidFill>
              <a:latin typeface="Trajan Pro"/>
            </a:endParaRPr>
          </a:p>
          <a:p>
            <a:pPr>
              <a:defRPr/>
            </a:pPr>
            <a:r>
              <a:rPr lang="en-AU" sz="1200" b="1" dirty="0" smtClean="0">
                <a:solidFill>
                  <a:srgbClr val="002060"/>
                </a:solidFill>
                <a:latin typeface="Trajan Pro"/>
              </a:rPr>
              <a:t>Critical challenge: implementation </a:t>
            </a:r>
          </a:p>
          <a:p>
            <a:pPr>
              <a:defRPr/>
            </a:pPr>
            <a:endParaRPr lang="en-AU" sz="1200" b="1" dirty="0" smtClean="0">
              <a:solidFill>
                <a:srgbClr val="002060"/>
              </a:solidFill>
              <a:latin typeface="Trajan Pro"/>
            </a:endParaRPr>
          </a:p>
          <a:p>
            <a:pPr>
              <a:defRPr/>
            </a:pPr>
            <a:r>
              <a:rPr lang="en-AU" sz="1200" b="1" dirty="0" smtClean="0">
                <a:solidFill>
                  <a:srgbClr val="002060"/>
                </a:solidFill>
                <a:latin typeface="Trajan Pro"/>
              </a:rPr>
              <a:t>Effective and efficient implementation requires aligning objectives, allocation and management</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Arial" pitchFamily="34" charset="0"/>
                <a:ea typeface="ＭＳ Ｐゴシック" pitchFamily="34" charset="-128"/>
              </a:rPr>
              <a:t>The South African legislation that supports the environmental reserve has been held up as an example of legal protection of environmental water because of the security it provides for the environment.  However, South Africa has shown that this is a challenging mechanism to implement.  As with the cap, it needs to be implemented in conjunction with other </a:t>
            </a:r>
            <a:r>
              <a:rPr lang="en-AU" altLang="en-US" dirty="0" err="1" smtClean="0">
                <a:latin typeface="Arial" pitchFamily="34" charset="0"/>
                <a:ea typeface="ＭＳ Ｐゴシック" pitchFamily="34" charset="-128"/>
              </a:rPr>
              <a:t>allocaiton</a:t>
            </a:r>
            <a:r>
              <a:rPr lang="en-AU" altLang="en-US" dirty="0" smtClean="0">
                <a:latin typeface="Arial" pitchFamily="34" charset="0"/>
                <a:ea typeface="ＭＳ Ｐゴシック" pitchFamily="34" charset="-128"/>
              </a:rPr>
              <a:t> mechanisms.   It requires extensive policy procedures and planning to support this process and it may require relicensing of individual water users to align with the legislative changes.  </a:t>
            </a:r>
          </a:p>
          <a:p>
            <a:endParaRPr lang="en-AU" alt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E16CB021-1D8B-416C-86CC-B8DEDE9C10FA}"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smtClean="0">
                <a:latin typeface="Arial" pitchFamily="34" charset="0"/>
                <a:ea typeface="ＭＳ Ｐゴシック" pitchFamily="34" charset="-128"/>
              </a:rPr>
              <a:t>Finally, the environment may also be issued with water rights of the same structure and legal properties as those of consumptive water users.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An organization of some kind is required to hold and manage these environmental water rights on behalf of the environment. We are going to talk about this in a bit more detail as this concept of active management and the level of institutional support required is important.</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Two of the better known examples of environmental water rights are in the Western United States and in Australia.  In both cases, environmental water rights are used as a recovery mechanism to return environmental water in a way that compensates other water users.</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How it works in practice is dependent on the way the water rights are defined.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So for instance, in the USA, the environment has typically acquired rights to water in stream – so these are usually flow rights, not storage rights, and as a result, the environmental water can protect minimum flows during summer, or it can act as a type of ‘cap’ on the system.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In Australia, where the water rights are typically held in storage, the water can be used in many more ways.  </a:t>
            </a:r>
          </a:p>
          <a:p>
            <a:endParaRPr lang="en-AU" altLang="en-US" dirty="0" smtClean="0">
              <a:latin typeface="Arial" pitchFamily="34" charset="0"/>
              <a:ea typeface="ＭＳ Ｐゴシック" pitchFamily="34" charset="-128"/>
            </a:endParaRPr>
          </a:p>
          <a:p>
            <a:endParaRPr lang="en-AU" altLang="en-US" dirty="0" smtClean="0">
              <a:latin typeface="Arial" pitchFamily="34" charset="0"/>
              <a:ea typeface="ＭＳ Ｐゴシック" pitchFamily="34" charset="-128"/>
            </a:endParaRPr>
          </a:p>
          <a:p>
            <a:endParaRPr lang="en-AU" alt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E16CB021-1D8B-416C-86CC-B8DEDE9C10FA}"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Arial" pitchFamily="34" charset="0"/>
              </a:rPr>
              <a:t>Each EWM narrative aligns more closely with specific constructions of the environment.</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latin typeface="Arial" pitchFamily="34" charset="0"/>
              </a:rPr>
              <a:t>Each EWM narrative aligns more closely with specific constructions of the environment.</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smtClean="0">
                <a:latin typeface="Arial" pitchFamily="34" charset="0"/>
                <a:ea typeface="ＭＳ Ｐゴシック" pitchFamily="34" charset="-128"/>
              </a:rPr>
              <a:t>Finally, the environment may also be issued with water rights of the same structure and legal properties as those of consumptive water users.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An organization of some kind is required to hold and manage these environmental water rights on behalf of the environment. We are going to talk about this in a bit more detail as this concept of active management and the level of institutional support required is important.</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Two of the better known examples of environmental water rights are in the Western United States and in Australia.  In both cases, environmental water rights are used as a recovery mechanism to return environmental water in a way that compensates other water users.</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How it works in practice is dependent on the way the water rights are defined.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So for instance, in the USA, the environment has typically acquired rights to water in stream – so these are usually flow rights, not storage rights, and as a result, the environmental water can protect minimum flows during summer, or it can act as a type of ‘cap’ on the system.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In Australia, where the water rights are typically held in storage, the water can be used in many more ways.  </a:t>
            </a:r>
          </a:p>
          <a:p>
            <a:endParaRPr lang="en-AU" altLang="en-US" dirty="0" smtClean="0">
              <a:latin typeface="Arial" pitchFamily="34" charset="0"/>
              <a:ea typeface="ＭＳ Ｐゴシック" pitchFamily="34" charset="-128"/>
            </a:endParaRPr>
          </a:p>
          <a:p>
            <a:endParaRPr lang="en-AU" altLang="en-US" dirty="0" smtClean="0">
              <a:latin typeface="Arial" pitchFamily="34" charset="0"/>
              <a:ea typeface="ＭＳ Ｐゴシック" pitchFamily="34" charset="-128"/>
            </a:endParaRPr>
          </a:p>
          <a:p>
            <a:endParaRPr lang="en-AU" alt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E16CB021-1D8B-416C-86CC-B8DEDE9C10FA}"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AU" altLang="en-US" dirty="0" smtClean="0">
                <a:latin typeface="Arial" pitchFamily="34" charset="0"/>
                <a:ea typeface="ＭＳ Ｐゴシック" pitchFamily="34" charset="-128"/>
              </a:rPr>
              <a:t>A mismatch between the organisational arrangements and the allocation mechanism will mean one of two things: </a:t>
            </a:r>
          </a:p>
          <a:p>
            <a:pPr marL="228600" indent="-228600">
              <a:buFontTx/>
              <a:buAutoNum type="arabicParenR"/>
              <a:defRPr/>
            </a:pPr>
            <a:r>
              <a:rPr lang="en-AU" altLang="en-US" dirty="0" smtClean="0">
                <a:latin typeface="Arial" pitchFamily="34" charset="0"/>
                <a:ea typeface="ＭＳ Ｐゴシック" pitchFamily="34" charset="-128"/>
              </a:rPr>
              <a:t>Too much money is being spent on maintaining an organisation with unnecessary capacity (such as independence, decision-making ability, funding) OR</a:t>
            </a:r>
          </a:p>
          <a:p>
            <a:pPr marL="228600" indent="-228600">
              <a:buFontTx/>
              <a:buAutoNum type="arabicParenR"/>
              <a:defRPr/>
            </a:pPr>
            <a:r>
              <a:rPr lang="en-AU" altLang="en-US" dirty="0" smtClean="0">
                <a:latin typeface="Arial" pitchFamily="34" charset="0"/>
                <a:ea typeface="ＭＳ Ｐゴシック" pitchFamily="34" charset="-128"/>
              </a:rPr>
              <a:t>The organisation lacks the ability to flexibly manage the environmental water rights effectively and efficiently in the long term – which requires transparency, accountability, expertise, funding and the legal power to own and trade water rights</a:t>
            </a:r>
          </a:p>
          <a:p>
            <a:endParaRPr lang="en-AU" alt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E16CB021-1D8B-416C-86CC-B8DEDE9C10FA}"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AU" sz="1200" dirty="0" smtClean="0">
                <a:solidFill>
                  <a:srgbClr val="002060"/>
                </a:solidFill>
                <a:ea typeface="ＭＳ Ｐゴシック" charset="0"/>
              </a:rPr>
              <a:t>Again: this is not a linear approach</a:t>
            </a:r>
            <a:r>
              <a:rPr lang="en-AU" sz="1200" baseline="0" dirty="0" smtClean="0">
                <a:solidFill>
                  <a:srgbClr val="002060"/>
                </a:solidFill>
                <a:ea typeface="ＭＳ Ｐゴシック" charset="0"/>
              </a:rPr>
              <a:t> dictating a particular path to environmental water allocation and management. </a:t>
            </a:r>
          </a:p>
          <a:p>
            <a:pPr>
              <a:defRPr/>
            </a:pPr>
            <a:r>
              <a:rPr lang="en-AU" sz="1200" baseline="0" dirty="0" smtClean="0">
                <a:solidFill>
                  <a:srgbClr val="002060"/>
                </a:solidFill>
                <a:ea typeface="ＭＳ Ｐゴシック" charset="0"/>
              </a:rPr>
              <a:t>But it does demonstrate the interactions and connections between the choices made at each point in this process. </a:t>
            </a:r>
          </a:p>
          <a:p>
            <a:pPr>
              <a:defRPr/>
            </a:pPr>
            <a:r>
              <a:rPr lang="en-AU" sz="1200" baseline="0" dirty="0" smtClean="0">
                <a:solidFill>
                  <a:srgbClr val="002060"/>
                </a:solidFill>
                <a:ea typeface="ＭＳ Ｐゴシック" charset="0"/>
              </a:rPr>
              <a:t>Reminder: this can be used in countries without a formal environmental water program, or as a way to refine and strengthen existing institutional arrangements.</a:t>
            </a:r>
            <a:endParaRPr lang="en-AU" sz="1200" dirty="0" smtClean="0">
              <a:solidFill>
                <a:srgbClr val="002060"/>
              </a:solidFill>
              <a:ea typeface="ＭＳ Ｐゴシック" charset="0"/>
            </a:endParaRPr>
          </a:p>
          <a:p>
            <a:pPr>
              <a:defRPr/>
            </a:pPr>
            <a:endParaRPr lang="en-AU" sz="1200" dirty="0" smtClean="0">
              <a:solidFill>
                <a:srgbClr val="002060"/>
              </a:solidFill>
              <a:ea typeface="ＭＳ Ｐゴシック" charset="0"/>
            </a:endParaRPr>
          </a:p>
          <a:p>
            <a:pPr>
              <a:defRPr/>
            </a:pPr>
            <a:r>
              <a:rPr lang="en-AU" sz="1200" dirty="0" smtClean="0">
                <a:solidFill>
                  <a:srgbClr val="002060"/>
                </a:solidFill>
                <a:ea typeface="ＭＳ Ｐゴシック" charset="0"/>
              </a:rPr>
              <a:t>Almost all countries have environmental water policies, and formal environmental water volumes are increasing (although informal may be decreasing). We need to strengthen institutional arrangements to manage this water efficiently and effectively: to make environmental water ‘work’.</a:t>
            </a:r>
          </a:p>
          <a:p>
            <a:pPr>
              <a:defRPr/>
            </a:pPr>
            <a:endParaRPr lang="en-AU" sz="1200" dirty="0" smtClean="0">
              <a:solidFill>
                <a:srgbClr val="002060"/>
              </a:solidFill>
              <a:ea typeface="ＭＳ Ｐゴシック" charset="0"/>
            </a:endParaRPr>
          </a:p>
          <a:p>
            <a:pPr>
              <a:defRPr/>
            </a:pPr>
            <a:r>
              <a:rPr lang="en-AU" sz="1200" dirty="0" smtClean="0">
                <a:solidFill>
                  <a:srgbClr val="002060"/>
                </a:solidFill>
                <a:ea typeface="ＭＳ Ｐゴシック" charset="0"/>
              </a:rPr>
              <a:t>To do so, we have developed a framework that can be applied to countries with or without an existing environmental water policy, and helps to align: </a:t>
            </a:r>
          </a:p>
          <a:p>
            <a:pPr marL="457200" indent="-457200">
              <a:buFontTx/>
              <a:buAutoNum type="arabicParenBoth"/>
              <a:defRPr/>
            </a:pPr>
            <a:r>
              <a:rPr lang="en-AU" sz="1200" dirty="0" smtClean="0">
                <a:solidFill>
                  <a:srgbClr val="002060"/>
                </a:solidFill>
                <a:ea typeface="ＭＳ Ｐゴシック" charset="0"/>
              </a:rPr>
              <a:t>The </a:t>
            </a:r>
            <a:r>
              <a:rPr lang="en-AU" sz="1200" b="1" dirty="0" smtClean="0">
                <a:solidFill>
                  <a:srgbClr val="002060"/>
                </a:solidFill>
                <a:ea typeface="ＭＳ Ｐゴシック" charset="0"/>
              </a:rPr>
              <a:t>objectives</a:t>
            </a:r>
            <a:r>
              <a:rPr lang="en-AU" sz="1200" dirty="0" smtClean="0">
                <a:solidFill>
                  <a:srgbClr val="002060"/>
                </a:solidFill>
                <a:ea typeface="ＭＳ Ｐゴシック" charset="0"/>
              </a:rPr>
              <a:t>: protection or recovery?</a:t>
            </a:r>
          </a:p>
          <a:p>
            <a:pPr marL="457200" indent="-457200">
              <a:buFontTx/>
              <a:buAutoNum type="arabicParenBoth"/>
              <a:defRPr/>
            </a:pPr>
            <a:r>
              <a:rPr lang="en-AU" sz="1200" dirty="0" smtClean="0">
                <a:solidFill>
                  <a:srgbClr val="002060"/>
                </a:solidFill>
                <a:ea typeface="ＭＳ Ｐゴシック" charset="0"/>
              </a:rPr>
              <a:t>The </a:t>
            </a:r>
            <a:r>
              <a:rPr lang="en-AU" sz="1200" b="1" dirty="0" smtClean="0">
                <a:solidFill>
                  <a:srgbClr val="002060"/>
                </a:solidFill>
                <a:ea typeface="ＭＳ Ｐゴシック" charset="0"/>
              </a:rPr>
              <a:t>mechanisms</a:t>
            </a:r>
            <a:r>
              <a:rPr lang="en-AU" sz="1200" dirty="0" smtClean="0">
                <a:solidFill>
                  <a:srgbClr val="002060"/>
                </a:solidFill>
                <a:ea typeface="ＭＳ Ｐゴシック" charset="0"/>
              </a:rPr>
              <a:t> for allocating water to the environment; and</a:t>
            </a:r>
          </a:p>
          <a:p>
            <a:pPr marL="457200" indent="-457200">
              <a:buFontTx/>
              <a:buAutoNum type="arabicParenBoth"/>
              <a:defRPr/>
            </a:pPr>
            <a:r>
              <a:rPr lang="en-AU" sz="1200" dirty="0" smtClean="0">
                <a:solidFill>
                  <a:srgbClr val="002060"/>
                </a:solidFill>
                <a:ea typeface="ＭＳ Ｐゴシック" charset="0"/>
              </a:rPr>
              <a:t>The </a:t>
            </a:r>
            <a:r>
              <a:rPr lang="en-AU" sz="1200" b="1" dirty="0" smtClean="0">
                <a:solidFill>
                  <a:srgbClr val="002060"/>
                </a:solidFill>
                <a:ea typeface="ＭＳ Ｐゴシック" charset="0"/>
              </a:rPr>
              <a:t>organisations</a:t>
            </a:r>
            <a:r>
              <a:rPr lang="en-AU" sz="1200" dirty="0" smtClean="0">
                <a:solidFill>
                  <a:srgbClr val="002060"/>
                </a:solidFill>
                <a:ea typeface="ＭＳ Ｐゴシック" charset="0"/>
              </a:rPr>
              <a:t> required to manage the environmental water.</a:t>
            </a:r>
          </a:p>
        </p:txBody>
      </p:sp>
      <p:sp>
        <p:nvSpPr>
          <p:cNvPr id="4" name="Slide Number Placeholder 3"/>
          <p:cNvSpPr>
            <a:spLocks noGrp="1"/>
          </p:cNvSpPr>
          <p:nvPr>
            <p:ph type="sldNum" sz="quarter" idx="10"/>
          </p:nvPr>
        </p:nvSpPr>
        <p:spPr/>
        <p:txBody>
          <a:bodyPr/>
          <a:lstStyle/>
          <a:p>
            <a:fld id="{E16CB021-1D8B-416C-86CC-B8DEDE9C10FA}" type="slidenum">
              <a:rPr lang="en-AU" smtClean="0"/>
              <a:pPr/>
              <a:t>16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latin typeface="Arial" pitchFamily="34" charset="0"/>
                <a:ea typeface="ＭＳ Ｐゴシック" pitchFamily="34" charset="-128"/>
              </a:rPr>
              <a:t>Much of the work on environmental flows is focussed on the science – how do we determine how much water the ecosystem needs?  What flow regime would support the values in the river?</a:t>
            </a:r>
          </a:p>
          <a:p>
            <a:endParaRPr lang="en-AU"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Ten years ago, an important bookmark for environmental flows discipline, the Brisbane Declaration on environmental flows </a:t>
            </a:r>
            <a:r>
              <a:rPr lang="en-US" altLang="en-US" dirty="0" err="1" smtClean="0">
                <a:latin typeface="Arial" pitchFamily="34" charset="0"/>
                <a:ea typeface="ＭＳ Ｐゴシック" pitchFamily="34" charset="-128"/>
              </a:rPr>
              <a:t>emphasised</a:t>
            </a:r>
            <a:r>
              <a:rPr lang="en-US" altLang="en-US" dirty="0" smtClean="0">
                <a:latin typeface="Arial" pitchFamily="34" charset="0"/>
                <a:ea typeface="ＭＳ Ｐゴシック" pitchFamily="34" charset="-128"/>
              </a:rPr>
              <a:t> the importance of environmental flow policies for healthy ecosystems, societies and economies, and framed the next challenge clearly as one of implementation.   Most jurisdictions now have high level policies or legislation supporting protection of environmental flows.  However translation into on the ground provision of environmental continues to prove challenging in many places.  A key part of this implementation challenge is the legal instruments and institutional structures to support the provision of environmental water.</a:t>
            </a:r>
            <a:endParaRPr lang="en-AU" altLang="en-US" dirty="0" smtClean="0">
              <a:latin typeface="Arial" pitchFamily="34" charset="0"/>
              <a:ea typeface="ＭＳ Ｐゴシック" pitchFamily="34" charset="-128"/>
            </a:endParaRPr>
          </a:p>
          <a:p>
            <a:endParaRPr lang="en-AU" dirty="0" smtClean="0">
              <a:latin typeface="Arial" pitchFamily="34" charset="0"/>
              <a:ea typeface="ＭＳ Ｐゴシック" pitchFamily="34" charset="-128"/>
            </a:endParaRPr>
          </a:p>
          <a:p>
            <a:r>
              <a:rPr lang="en-AU" dirty="0" smtClean="0">
                <a:latin typeface="Arial" pitchFamily="34" charset="0"/>
                <a:ea typeface="ＭＳ Ｐゴシック" pitchFamily="34" charset="-128"/>
              </a:rPr>
              <a:t>Many countries have committed to environmental water recovery (opportunity) </a:t>
            </a:r>
            <a:r>
              <a:rPr lang="en-AU" i="1" dirty="0" smtClean="0">
                <a:latin typeface="Arial" pitchFamily="34" charset="0"/>
                <a:ea typeface="ＭＳ Ｐゴシック" pitchFamily="34" charset="-128"/>
              </a:rPr>
              <a:t>but </a:t>
            </a:r>
            <a:r>
              <a:rPr lang="en-AU" dirty="0" smtClean="0">
                <a:latin typeface="Arial" pitchFamily="34" charset="0"/>
                <a:ea typeface="ＭＳ Ｐゴシック" pitchFamily="34" charset="-128"/>
              </a:rPr>
              <a:t>there is still a belief that water recovery must be a bespoke process to meet the context, leading to slow, ad hoc and inefficient water allocation and management (problem). There is a need for a new approach that explicitly connects (1) the vision for the river, (2) the allocation mechanisms that will best meet that vision, including under climate change, and (3) the institutional frameworks and organisations necessary to manage the allocated water to achieve maximum environmental benefits.  </a:t>
            </a:r>
          </a:p>
          <a:p>
            <a:endParaRPr lang="en-AU" dirty="0" smtClean="0">
              <a:latin typeface="Arial" pitchFamily="34" charset="0"/>
              <a:ea typeface="ＭＳ Ｐゴシック" pitchFamily="34" charset="-128"/>
            </a:endParaRPr>
          </a:p>
          <a:p>
            <a:r>
              <a:rPr lang="en-AU" dirty="0" smtClean="0">
                <a:latin typeface="Arial" pitchFamily="34" charset="0"/>
                <a:ea typeface="ＭＳ Ｐゴシック" pitchFamily="34" charset="-128"/>
              </a:rPr>
              <a:t>What we are going to lay out today is the reasons that this is as important to consider as the science.</a:t>
            </a:r>
          </a:p>
          <a:p>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latin typeface="Arial" pitchFamily="34" charset="0"/>
                <a:ea typeface="ＭＳ Ｐゴシック" pitchFamily="34" charset="-128"/>
              </a:rPr>
              <a:t>What your environmental water actually does</a:t>
            </a:r>
          </a:p>
          <a:p>
            <a:r>
              <a:rPr lang="en-AU" dirty="0" smtClean="0">
                <a:latin typeface="Arial" pitchFamily="34" charset="0"/>
                <a:ea typeface="ＭＳ Ｐゴシック" pitchFamily="34" charset="-128"/>
              </a:rPr>
              <a:t>What we’re talking about is a sustainable river, and the water that you need in the river to meet all the functions that a particular community wants</a:t>
            </a: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AU" sz="1200" baseline="0" dirty="0" smtClean="0">
                <a:latin typeface="Arial" pitchFamily="34" charset="0"/>
              </a:rPr>
              <a:t>Two key choices of policy strategy</a:t>
            </a:r>
            <a:endParaRPr lang="en-AU" sz="1200" baseline="0" dirty="0" smtClean="0">
              <a:latin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smtClean="0">
                <a:latin typeface="Arial" pitchFamily="34" charset="0"/>
                <a:ea typeface="ＭＳ Ｐゴシック" pitchFamily="34" charset="-128"/>
              </a:rPr>
              <a:t>We use the term </a:t>
            </a:r>
            <a:r>
              <a:rPr lang="en-AU" altLang="en-US" i="1" dirty="0" smtClean="0">
                <a:latin typeface="Arial" pitchFamily="34" charset="0"/>
                <a:ea typeface="ＭＳ Ｐゴシック" pitchFamily="34" charset="-128"/>
              </a:rPr>
              <a:t>allocation mechanism</a:t>
            </a:r>
            <a:r>
              <a:rPr lang="en-AU" altLang="en-US" dirty="0" smtClean="0">
                <a:latin typeface="Arial" pitchFamily="34" charset="0"/>
                <a:ea typeface="ＭＳ Ｐゴシック" pitchFamily="34" charset="-128"/>
              </a:rPr>
              <a:t> to encompass the legal or policy mechanisms available to provide water for environmental purposes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There are five broad categories of mechanisms for environmental water allocation. Each jurisdiction uses specific terminology, so this chapter describes these five mechanisms in broad ways. – We have identified these mechanisms based on their legal characteristics and their primary function. </a:t>
            </a:r>
          </a:p>
          <a:p>
            <a:endParaRPr lang="en-AU" altLang="en-US" dirty="0" smtClean="0">
              <a:latin typeface="Arial" pitchFamily="34" charset="0"/>
              <a:ea typeface="ＭＳ Ｐゴシック" pitchFamily="34" charset="-128"/>
            </a:endParaRPr>
          </a:p>
          <a:p>
            <a:r>
              <a:rPr lang="en-AU" dirty="0" smtClean="0">
                <a:latin typeface="Arial" pitchFamily="34" charset="0"/>
                <a:ea typeface="ＭＳ Ｐゴシック" pitchFamily="34" charset="-128"/>
              </a:rPr>
              <a:t> 2 main categories: setting limits on other water users, or creating specific legal rights for the environment</a:t>
            </a:r>
            <a:endParaRPr lang="en-AU" altLang="en-US" dirty="0" smtClean="0">
              <a:latin typeface="Arial" pitchFamily="34" charset="0"/>
              <a:ea typeface="ＭＳ Ｐゴシック" pitchFamily="34" charset="-128"/>
            </a:endParaRPr>
          </a:p>
          <a:p>
            <a:endParaRPr lang="en-AU" altLang="en-US" dirty="0" smtClean="0">
              <a:latin typeface="Arial" pitchFamily="34" charset="0"/>
              <a:ea typeface="ＭＳ Ｐゴシック" pitchFamily="34" charset="-128"/>
            </a:endParaRPr>
          </a:p>
          <a:p>
            <a:endParaRPr lang="en-AU" altLang="en-US"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E16CB021-1D8B-416C-86CC-B8DEDE9C10FA}"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smtClean="0">
                <a:latin typeface="Arial" pitchFamily="34" charset="0"/>
                <a:ea typeface="ＭＳ Ｐゴシック" pitchFamily="34" charset="-128"/>
              </a:rPr>
              <a:t>Where water licences are issued in perpetuity, it is difficult and often controversial to implement new limitations on existing users, particularly without some form of compensation. Such alterations are usually most effective when licences come up for renewal on a regular basis, creating an expectation that licence conditions can change.  Changes to licences can also be achieved through the use of highly consultative approaches, but these are often lengthy and complex.</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E.g. NSW and Victoria during the drought, licence conditions were changed at the water plan level to allow irrigators and D&amp;S users to pump</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Conditions on water licences that protect environmental flows can also be overridden by governments, most notably in times of scarcity. For example, during the Millennium drought in Australia, the newly established water resource management plans of New South Wales were suspended, to enable drought-stricken irrigators to continue to access water that would otherwise have been allocated to the environment (National Water Commission, 2009).</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A further implementation challenge with this allocation mechanism is the requirement to check compliance and enforce licence conditions across what is potentially a large number of individual licence holders in any given river basin. </a:t>
            </a:r>
          </a:p>
        </p:txBody>
      </p:sp>
      <p:sp>
        <p:nvSpPr>
          <p:cNvPr id="4" name="Slide Number Placeholder 3"/>
          <p:cNvSpPr>
            <a:spLocks noGrp="1"/>
          </p:cNvSpPr>
          <p:nvPr>
            <p:ph type="sldNum" sz="quarter" idx="10"/>
          </p:nvPr>
        </p:nvSpPr>
        <p:spPr/>
        <p:txBody>
          <a:bodyPr/>
          <a:lstStyle/>
          <a:p>
            <a:fld id="{E16CB021-1D8B-416C-86CC-B8DEDE9C10FA}"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smtClean="0">
                <a:latin typeface="Arial" pitchFamily="34" charset="0"/>
                <a:ea typeface="ＭＳ Ｐゴシック" pitchFamily="34" charset="-128"/>
              </a:rPr>
              <a:t>Where water licences are issued in perpetuity, it is difficult and often controversial to implement new limitations on existing users, particularly without some form of compensation. Such alterations are usually most effective when licences come up for renewal on a regular basis, creating an expectation that licence conditions can change.  Changes to licences can also be achieved through the use of highly consultative approaches, but these are often lengthy and complex.</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E.g. NSW and Victoria during the drought, licence conditions were changed at the water plan level to allow irrigators and D&amp;S users to pump</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Conditions on water licences that protect environmental flows can also be overridden by governments, most notably in times of scarcity. For example, during the Millennium drought in Australia, the newly established water resource management plans of New South Wales were suspended, to enable drought-stricken irrigators to continue to access water that would otherwise have been allocated to the environment (National Water Commission, 2009).</a:t>
            </a:r>
          </a:p>
          <a:p>
            <a:endParaRPr lang="en-AU" altLang="en-US" dirty="0" smtClean="0">
              <a:latin typeface="Arial" pitchFamily="34" charset="0"/>
              <a:ea typeface="ＭＳ Ｐゴシック" pitchFamily="34" charset="-128"/>
            </a:endParaRPr>
          </a:p>
          <a:p>
            <a:r>
              <a:rPr lang="en-AU" altLang="en-US" smtClean="0">
                <a:latin typeface="Arial" pitchFamily="34" charset="0"/>
                <a:ea typeface="ＭＳ Ｐゴシック" pitchFamily="34" charset="-128"/>
              </a:rPr>
              <a:t>A further implementation challenge with this allocation mechanism is the requirement to check compliance and enforce licence conditions across what is potentially a large number of individual licence holders in any given river basin. </a:t>
            </a:r>
            <a:endParaRPr lang="en-AU" alt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E16CB021-1D8B-416C-86CC-B8DEDE9C10FA}"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ltLang="en-US" dirty="0" smtClean="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E16CB021-1D8B-416C-86CC-B8DEDE9C10FA}"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4/08/2017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4/08/2017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4/08/2017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4/08/2017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4/08/2017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4/08/2017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 Box 32"/>
          <p:cNvSpPr txBox="1">
            <a:spLocks noChangeArrowheads="1"/>
          </p:cNvSpPr>
          <p:nvPr/>
        </p:nvSpPr>
        <p:spPr bwMode="auto">
          <a:xfrm>
            <a:off x="348117" y="1261009"/>
            <a:ext cx="8269287" cy="4462760"/>
          </a:xfrm>
          <a:prstGeom prst="rect">
            <a:avLst/>
          </a:prstGeom>
          <a:noFill/>
          <a:ln w="9525">
            <a:noFill/>
            <a:miter lim="800000"/>
            <a:headEnd/>
            <a:tailEnd/>
          </a:ln>
        </p:spPr>
        <p:txBody>
          <a:bodyPr anchor="ctr" anchorCtr="1">
            <a:spAutoFit/>
          </a:bodyPr>
          <a:lstStyle/>
          <a:p>
            <a:pPr algn="ctr" eaLnBrk="0" hangingPunct="0"/>
            <a:endParaRPr lang="en-AU" sz="3200" b="1" dirty="0" smtClean="0">
              <a:solidFill>
                <a:srgbClr val="002060"/>
              </a:solidFill>
              <a:latin typeface="Trajan Pro"/>
            </a:endParaRPr>
          </a:p>
          <a:p>
            <a:pPr algn="ctr"/>
            <a:r>
              <a:rPr lang="en-AU" sz="3600" b="1" dirty="0" smtClean="0">
                <a:solidFill>
                  <a:srgbClr val="002060"/>
                </a:solidFill>
              </a:rPr>
              <a:t>Making environmental water “work” as intended: aligning objectives, allocation and management</a:t>
            </a:r>
            <a:endParaRPr lang="en-US" altLang="en-US" sz="3600" b="1" dirty="0" smtClean="0">
              <a:solidFill>
                <a:srgbClr val="002060"/>
              </a:solidFill>
            </a:endParaRPr>
          </a:p>
          <a:p>
            <a:pPr algn="ctr" eaLnBrk="0" hangingPunct="0"/>
            <a:endParaRPr lang="en-AU" sz="3600" b="1" dirty="0" smtClean="0">
              <a:solidFill>
                <a:srgbClr val="002060"/>
              </a:solidFill>
            </a:endParaRPr>
          </a:p>
          <a:p>
            <a:pPr algn="ctr" eaLnBrk="0" hangingPunct="0"/>
            <a:endParaRPr lang="en-AU" sz="3600" b="1" dirty="0" smtClean="0">
              <a:solidFill>
                <a:srgbClr val="002060"/>
              </a:solidFill>
            </a:endParaRPr>
          </a:p>
          <a:p>
            <a:pPr algn="ctr" eaLnBrk="0" hangingPunct="0"/>
            <a:r>
              <a:rPr lang="en-AU" sz="3600" b="1" dirty="0" smtClean="0">
                <a:solidFill>
                  <a:srgbClr val="002060"/>
                </a:solidFill>
              </a:rPr>
              <a:t>Erin O’Donnell, </a:t>
            </a:r>
            <a:r>
              <a:rPr lang="en-AU" sz="3600" b="1" dirty="0" err="1" smtClean="0">
                <a:solidFill>
                  <a:srgbClr val="002060"/>
                </a:solidFill>
              </a:rPr>
              <a:t>Avril</a:t>
            </a:r>
            <a:r>
              <a:rPr lang="en-AU" sz="3600" b="1" dirty="0" smtClean="0">
                <a:solidFill>
                  <a:srgbClr val="002060"/>
                </a:solidFill>
              </a:rPr>
              <a:t> Horne, Rebecca </a:t>
            </a:r>
            <a:r>
              <a:rPr lang="en-AU" sz="3600" b="1" dirty="0" err="1" smtClean="0">
                <a:solidFill>
                  <a:srgbClr val="002060"/>
                </a:solidFill>
              </a:rPr>
              <a:t>Tharme</a:t>
            </a:r>
            <a:r>
              <a:rPr lang="en-AU" sz="3600" b="1" dirty="0" smtClean="0">
                <a:solidFill>
                  <a:srgbClr val="002060"/>
                </a:solidFill>
              </a:rPr>
              <a:t> and Dustin Garrick</a:t>
            </a:r>
          </a:p>
        </p:txBody>
      </p:sp>
      <p:pic>
        <p:nvPicPr>
          <p:cNvPr id="12" name="Picture 37" descr="UOM-Rev3D_S_sm"/>
          <p:cNvPicPr>
            <a:picLocks noChangeAspect="1" noChangeArrowheads="1"/>
          </p:cNvPicPr>
          <p:nvPr/>
        </p:nvPicPr>
        <p:blipFill>
          <a:blip r:embed="rId5" cstate="print"/>
          <a:srcRect/>
          <a:stretch>
            <a:fillRect/>
          </a:stretch>
        </p:blipFill>
        <p:spPr bwMode="auto">
          <a:xfrm>
            <a:off x="7794167" y="0"/>
            <a:ext cx="1347788" cy="1366838"/>
          </a:xfrm>
          <a:prstGeom prst="rect">
            <a:avLst/>
          </a:prstGeom>
          <a:solidFill>
            <a:srgbClr val="002060"/>
          </a:solid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dirty="0" smtClean="0">
                <a:solidFill>
                  <a:srgbClr val="002060"/>
                </a:solidFill>
              </a:rPr>
              <a:t>Legal rights for the environment #1</a:t>
            </a:r>
            <a:endParaRPr lang="en-AU" sz="3600" b="1" noProof="0" dirty="0" smtClean="0">
              <a:solidFill>
                <a:srgbClr val="002060"/>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Ecological / </a:t>
            </a:r>
            <a:r>
              <a:rPr lang="en-AU" sz="3600" b="1" dirty="0" smtClean="0">
                <a:solidFill>
                  <a:srgbClr val="002060"/>
                </a:solidFill>
              </a:rPr>
              <a:t>Environmental </a:t>
            </a:r>
            <a:r>
              <a:rPr lang="en-AU" sz="3600" b="1" noProof="0" dirty="0" smtClean="0">
                <a:solidFill>
                  <a:srgbClr val="002060"/>
                </a:solidFill>
              </a:rPr>
              <a:t>reserve</a:t>
            </a:r>
          </a:p>
          <a:p>
            <a:pPr marL="342900" indent="-342900">
              <a:buFont typeface="Wingdings" pitchFamily="2" charset="2"/>
              <a:buChar char="§"/>
            </a:pPr>
            <a:r>
              <a:rPr lang="en-AU" altLang="en-US" sz="3600" dirty="0" smtClean="0">
                <a:solidFill>
                  <a:srgbClr val="002060"/>
                </a:solidFill>
              </a:rPr>
              <a:t>Legally established prior right to water</a:t>
            </a:r>
          </a:p>
          <a:p>
            <a:pPr marL="342900" indent="-342900">
              <a:buFont typeface="Wingdings" pitchFamily="2" charset="2"/>
              <a:buChar char="§"/>
            </a:pPr>
            <a:r>
              <a:rPr lang="en-AU" altLang="en-US" sz="3600" dirty="0" smtClean="0">
                <a:solidFill>
                  <a:srgbClr val="002060"/>
                </a:solidFill>
              </a:rPr>
              <a:t>Implementation challenging</a:t>
            </a:r>
          </a:p>
          <a:p>
            <a:pPr marL="342900" indent="-342900">
              <a:buFont typeface="Wingdings" pitchFamily="2" charset="2"/>
              <a:buChar char="§"/>
            </a:pPr>
            <a:r>
              <a:rPr lang="en-AU" altLang="en-US" sz="3600" dirty="0" smtClean="0">
                <a:solidFill>
                  <a:srgbClr val="002060"/>
                </a:solidFill>
              </a:rPr>
              <a:t>Implemented in conjunction with other allocation mechanisms</a:t>
            </a:r>
          </a:p>
          <a:p>
            <a:pPr marL="342900" indent="-342900">
              <a:buFont typeface="Wingdings" pitchFamily="2" charset="2"/>
              <a:buChar char="§"/>
            </a:pPr>
            <a:r>
              <a:rPr lang="en-AU" altLang="en-US" sz="3600" dirty="0" smtClean="0">
                <a:solidFill>
                  <a:srgbClr val="002060"/>
                </a:solidFill>
              </a:rPr>
              <a:t>May require relicensing</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3200" b="0" i="0" u="none" strike="noStrike" kern="1200" cap="none" spc="0" normalizeH="0" baseline="0" noProof="0" dirty="0" smtClean="0">
              <a:ln>
                <a:noFill/>
              </a:ln>
              <a:solidFill>
                <a:srgbClr val="002060"/>
              </a:solidFill>
              <a:effectLst/>
              <a:uLnTx/>
              <a:uFillTx/>
              <a:ea typeface="+mn-ea"/>
              <a:cs typeface="+mn-cs"/>
            </a:endParaRPr>
          </a:p>
        </p:txBody>
      </p:sp>
      <p:sp>
        <p:nvSpPr>
          <p:cNvPr id="10"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Legal rights for the environment #2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Environmental water rights</a:t>
            </a:r>
          </a:p>
          <a:p>
            <a:pPr marL="342900" indent="-342900">
              <a:buFont typeface="Wingdings" pitchFamily="2" charset="2"/>
              <a:buChar char="§"/>
            </a:pPr>
            <a:r>
              <a:rPr lang="en-AU" altLang="en-US" sz="3600" dirty="0" smtClean="0">
                <a:solidFill>
                  <a:srgbClr val="002060"/>
                </a:solidFill>
              </a:rPr>
              <a:t>Same legal right as consumptive water holders</a:t>
            </a:r>
          </a:p>
          <a:p>
            <a:pPr marL="342900" indent="-342900">
              <a:buFont typeface="Wingdings" pitchFamily="2" charset="2"/>
              <a:buChar char="§"/>
            </a:pPr>
            <a:r>
              <a:rPr lang="en-AU" altLang="en-US" sz="3600" dirty="0" smtClean="0">
                <a:solidFill>
                  <a:srgbClr val="002060"/>
                </a:solidFill>
              </a:rPr>
              <a:t>Requires an Environmental water manager </a:t>
            </a:r>
          </a:p>
          <a:p>
            <a:pPr marL="342900" indent="-342900">
              <a:buFont typeface="Wingdings" pitchFamily="2" charset="2"/>
              <a:buChar char="§"/>
            </a:pPr>
            <a:r>
              <a:rPr lang="en-AU" altLang="en-US" sz="3600" dirty="0" smtClean="0">
                <a:solidFill>
                  <a:srgbClr val="002060"/>
                </a:solidFill>
              </a:rPr>
              <a:t>Recovery mechanism in over-used systems</a:t>
            </a:r>
          </a:p>
          <a:p>
            <a:pPr marL="342900" indent="-342900">
              <a:buFont typeface="Wingdings" pitchFamily="2" charset="2"/>
              <a:buChar char="§"/>
            </a:pPr>
            <a:r>
              <a:rPr lang="en-AU" altLang="en-US" sz="3600" dirty="0" smtClean="0">
                <a:solidFill>
                  <a:srgbClr val="002060"/>
                </a:solidFill>
              </a:rPr>
              <a:t>Water acquired through investment in water savings or by purchase from existing users (temporary or permanent)</a:t>
            </a:r>
          </a:p>
          <a:p>
            <a:pPr marL="342900" indent="-342900">
              <a:buFont typeface="Wingdings" pitchFamily="2" charset="2"/>
              <a:buChar char="§"/>
            </a:pPr>
            <a:r>
              <a:rPr lang="en-AU" altLang="en-US" sz="3600" dirty="0" smtClean="0">
                <a:solidFill>
                  <a:srgbClr val="002060"/>
                </a:solidFill>
              </a:rPr>
              <a:t>Highly flexible use</a:t>
            </a:r>
          </a:p>
          <a:p>
            <a:pPr marL="342900" indent="-342900">
              <a:buFont typeface="Wingdings" pitchFamily="2" charset="2"/>
              <a:buChar char="§"/>
            </a:pPr>
            <a:endParaRPr lang="en-AU" altLang="en-US" sz="3600" dirty="0" smtClean="0">
              <a:solidFill>
                <a:srgbClr val="002060"/>
              </a:solidFill>
            </a:endParaRPr>
          </a:p>
          <a:p>
            <a:pPr marL="342900" indent="-342900">
              <a:buFont typeface="Wingdings" pitchFamily="2" charset="2"/>
              <a:buChar char="§"/>
            </a:pPr>
            <a:r>
              <a:rPr lang="en-AU" altLang="en-US" sz="3600" b="1" dirty="0" smtClean="0">
                <a:solidFill>
                  <a:srgbClr val="002060"/>
                </a:solidFill>
              </a:rPr>
              <a:t>Active management: </a:t>
            </a:r>
            <a:r>
              <a:rPr lang="en-AU" altLang="en-US" sz="3600" dirty="0" smtClean="0">
                <a:solidFill>
                  <a:srgbClr val="002060"/>
                </a:solidFill>
              </a:rPr>
              <a:t>a decision is required to use the water, to trade the water, to carry over water in storage, or to re-invest in temporary acquisitions</a:t>
            </a:r>
          </a:p>
        </p:txBody>
      </p:sp>
      <p:sp>
        <p:nvSpPr>
          <p:cNvPr id="10"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15"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Choosing the right allocation mechanism: lesson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AU" sz="4100" b="1" dirty="0" smtClean="0">
              <a:solidFill>
                <a:srgbClr val="002060"/>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Be explicit about sharing climate change impacts</a:t>
            </a:r>
          </a:p>
        </p:txBody>
      </p:sp>
      <p:pic>
        <p:nvPicPr>
          <p:cNvPr id="10" name="Picture 9"/>
          <p:cNvPicPr>
            <a:picLocks noChangeAspect="1" noChangeArrowheads="1"/>
          </p:cNvPicPr>
          <p:nvPr/>
        </p:nvPicPr>
        <p:blipFill>
          <a:blip r:embed="rId6" cstate="print"/>
          <a:srcRect/>
          <a:stretch>
            <a:fillRect/>
          </a:stretch>
        </p:blipFill>
        <p:spPr bwMode="auto">
          <a:xfrm>
            <a:off x="881289" y="904875"/>
            <a:ext cx="7810500" cy="5953125"/>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15"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Choosing the right allocation mechanism: lesson 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AU" sz="4100" b="1" dirty="0" smtClean="0">
              <a:solidFill>
                <a:srgbClr val="002060"/>
              </a:solidFil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dirty="0" smtClean="0">
                <a:solidFill>
                  <a:srgbClr val="002060"/>
                </a:solidFill>
              </a:rPr>
              <a:t>Balance vulnerability to change (political interference) with ease of implementation</a:t>
            </a:r>
            <a:endParaRPr lang="en-AU" sz="4100" b="1" noProof="0" dirty="0" smtClean="0">
              <a:solidFill>
                <a:srgbClr val="002060"/>
              </a:solidFill>
            </a:endParaRPr>
          </a:p>
        </p:txBody>
      </p:sp>
      <p:pic>
        <p:nvPicPr>
          <p:cNvPr id="13" name="Picture 19"/>
          <p:cNvPicPr>
            <a:picLocks noChangeAspect="1" noChangeArrowheads="1"/>
          </p:cNvPicPr>
          <p:nvPr/>
        </p:nvPicPr>
        <p:blipFill>
          <a:blip r:embed="rId6" cstate="print"/>
          <a:srcRect/>
          <a:stretch>
            <a:fillRect/>
          </a:stretch>
        </p:blipFill>
        <p:spPr bwMode="auto">
          <a:xfrm>
            <a:off x="381000" y="1143000"/>
            <a:ext cx="8259763" cy="4941888"/>
          </a:xfrm>
          <a:prstGeom prst="rect">
            <a:avLst/>
          </a:prstGeom>
          <a:noFill/>
          <a:ln w="9525">
            <a:noFill/>
            <a:miter lim="800000"/>
            <a:headEnd/>
            <a:tailEnd/>
          </a:ln>
        </p:spPr>
      </p:pic>
      <p:sp>
        <p:nvSpPr>
          <p:cNvPr id="17"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Choosing allocation mechanisms: lesson 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Use more than one allocation mechanism in more than one way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AU" sz="4100" b="1" noProof="0" dirty="0" smtClean="0">
              <a:solidFill>
                <a:srgbClr val="002060"/>
              </a:solidFill>
            </a:endParaRPr>
          </a:p>
          <a:p>
            <a:pPr marL="342900" indent="-342900">
              <a:buFont typeface="Wingdings" pitchFamily="2" charset="2"/>
              <a:buChar char="§"/>
            </a:pPr>
            <a:r>
              <a:rPr lang="en-AU" altLang="en-US" sz="3600" b="1" dirty="0" smtClean="0">
                <a:solidFill>
                  <a:srgbClr val="002060"/>
                </a:solidFill>
              </a:rPr>
              <a:t>MDB, Australia </a:t>
            </a:r>
            <a:r>
              <a:rPr lang="en-AU" altLang="en-US" sz="3600" dirty="0" smtClean="0">
                <a:solidFill>
                  <a:srgbClr val="002060"/>
                </a:solidFill>
              </a:rPr>
              <a:t>– cap on consumptive use plus water rights for the environment</a:t>
            </a:r>
          </a:p>
          <a:p>
            <a:pPr marL="342900" indent="-342900">
              <a:buFont typeface="Wingdings" pitchFamily="2" charset="2"/>
              <a:buChar char="§"/>
            </a:pPr>
            <a:r>
              <a:rPr lang="en-AU" altLang="en-US" sz="3600" b="1" dirty="0" smtClean="0">
                <a:solidFill>
                  <a:srgbClr val="002060"/>
                </a:solidFill>
              </a:rPr>
              <a:t>South Africa </a:t>
            </a:r>
            <a:r>
              <a:rPr lang="en-AU" altLang="en-US" sz="3600" dirty="0" smtClean="0">
                <a:solidFill>
                  <a:srgbClr val="002060"/>
                </a:solidFill>
              </a:rPr>
              <a:t>– ecological reserve implemented through relicensing and catchment management arrangements</a:t>
            </a:r>
          </a:p>
          <a:p>
            <a:pPr marL="342900" indent="-342900">
              <a:buFont typeface="Wingdings" pitchFamily="2" charset="2"/>
              <a:buChar char="§"/>
            </a:pPr>
            <a:r>
              <a:rPr lang="en-AU" altLang="en-US" sz="3600" b="1" dirty="0" smtClean="0">
                <a:solidFill>
                  <a:srgbClr val="002060"/>
                </a:solidFill>
              </a:rPr>
              <a:t>Columbia Basin, USA </a:t>
            </a:r>
            <a:r>
              <a:rPr lang="en-AU" altLang="en-US" sz="3600" dirty="0" smtClean="0">
                <a:solidFill>
                  <a:srgbClr val="002060"/>
                </a:solidFill>
              </a:rPr>
              <a:t>– </a:t>
            </a:r>
            <a:r>
              <a:rPr lang="en-AU" altLang="en-US" sz="3600" dirty="0" err="1" smtClean="0">
                <a:solidFill>
                  <a:srgbClr val="002060"/>
                </a:solidFill>
              </a:rPr>
              <a:t>instream</a:t>
            </a:r>
            <a:r>
              <a:rPr lang="en-AU" altLang="en-US" sz="3600" dirty="0" smtClean="0">
                <a:solidFill>
                  <a:srgbClr val="002060"/>
                </a:solidFill>
              </a:rPr>
              <a:t> flow rights plus dam re-licensing (conditions on storage operators)</a:t>
            </a:r>
          </a:p>
          <a:p>
            <a:pPr marL="342900" indent="-342900">
              <a:buFont typeface="Wingdings" pitchFamily="2" charset="2"/>
              <a:buChar char="§"/>
            </a:pPr>
            <a:r>
              <a:rPr lang="en-AU" altLang="en-US" sz="3600" b="1" dirty="0" smtClean="0">
                <a:solidFill>
                  <a:srgbClr val="002060"/>
                </a:solidFill>
              </a:rPr>
              <a:t>Yellow River, China </a:t>
            </a:r>
            <a:r>
              <a:rPr lang="en-AU" altLang="en-US" sz="3600" dirty="0" smtClean="0">
                <a:solidFill>
                  <a:srgbClr val="002060"/>
                </a:solidFill>
              </a:rPr>
              <a:t>– cap on consumptive use plus conditions on storage operators</a:t>
            </a:r>
          </a:p>
        </p:txBody>
      </p:sp>
      <p:sp>
        <p:nvSpPr>
          <p:cNvPr id="10" name="TextBox 4"/>
          <p:cNvSpPr txBox="1">
            <a:spLocks noChangeArrowheads="1"/>
          </p:cNvSpPr>
          <p:nvPr/>
        </p:nvSpPr>
        <p:spPr bwMode="auto">
          <a:xfrm>
            <a:off x="6324600" y="6535738"/>
            <a:ext cx="2670924" cy="246221"/>
          </a:xfrm>
          <a:prstGeom prst="rect">
            <a:avLst/>
          </a:prstGeom>
          <a:noFill/>
          <a:ln w="9525">
            <a:noFill/>
            <a:miter lim="800000"/>
            <a:headEnd/>
            <a:tailEnd/>
          </a:ln>
        </p:spPr>
        <p:txBody>
          <a:bodyPr wrap="none">
            <a:spAutoFit/>
          </a:bodyPr>
          <a:lstStyle/>
          <a:p>
            <a:pPr eaLnBrk="1" hangingPunct="1"/>
            <a:r>
              <a:rPr lang="en-AU" altLang="en-US" sz="1000" dirty="0"/>
              <a:t>Source: </a:t>
            </a:r>
            <a:r>
              <a:rPr lang="en-AU" altLang="en-US" sz="1000" dirty="0" smtClean="0"/>
              <a:t>Horne, O’Donnell and </a:t>
            </a:r>
            <a:r>
              <a:rPr lang="en-AU" altLang="en-US" sz="1000" dirty="0" err="1" smtClean="0"/>
              <a:t>Tharme</a:t>
            </a:r>
            <a:r>
              <a:rPr lang="en-AU" altLang="en-US" sz="1000" dirty="0" smtClean="0"/>
              <a:t> (in </a:t>
            </a:r>
            <a:r>
              <a:rPr lang="en-AU" altLang="en-US" sz="1000" dirty="0"/>
              <a:t>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550817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600" b="1" noProof="0" dirty="0" smtClean="0">
                <a:solidFill>
                  <a:srgbClr val="002060"/>
                </a:solidFill>
              </a:rPr>
              <a:t>From allocation to management: organisations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AU" sz="2600" b="1" noProof="0" dirty="0" smtClean="0">
              <a:solidFill>
                <a:srgbClr val="002060"/>
              </a:solidFill>
            </a:endParaRPr>
          </a:p>
          <a:p>
            <a:pPr marL="342900" indent="-342900">
              <a:buFont typeface="Wingdings" pitchFamily="2" charset="2"/>
              <a:buChar char="§"/>
            </a:pPr>
            <a:r>
              <a:rPr lang="en-AU" altLang="en-US" sz="4000" dirty="0" smtClean="0">
                <a:solidFill>
                  <a:srgbClr val="002060"/>
                </a:solidFill>
              </a:rPr>
              <a:t>Organisations can be on a spectrum from:</a:t>
            </a:r>
          </a:p>
          <a:p>
            <a:pPr marL="1257300" lvl="2" indent="-342900">
              <a:buFont typeface="Wingdings" pitchFamily="2" charset="2"/>
              <a:buChar char="§"/>
            </a:pPr>
            <a:r>
              <a:rPr lang="en-AU" altLang="en-US" sz="4000" b="1" i="1" dirty="0" smtClean="0">
                <a:solidFill>
                  <a:srgbClr val="002060"/>
                </a:solidFill>
              </a:rPr>
              <a:t>Passive</a:t>
            </a:r>
            <a:r>
              <a:rPr lang="en-AU" altLang="en-US" sz="4000" dirty="0" smtClean="0">
                <a:solidFill>
                  <a:srgbClr val="002060"/>
                </a:solidFill>
              </a:rPr>
              <a:t>: maintaining the legal and policy framework, sometimes ‘owning’ the environmental entitlements, or</a:t>
            </a:r>
          </a:p>
          <a:p>
            <a:pPr marL="1257300" lvl="2" indent="-342900">
              <a:buFont typeface="Wingdings" pitchFamily="2" charset="2"/>
              <a:buChar char="§"/>
            </a:pPr>
            <a:r>
              <a:rPr lang="en-AU" altLang="en-US" sz="4000" b="1" i="1" dirty="0" smtClean="0">
                <a:solidFill>
                  <a:srgbClr val="002060"/>
                </a:solidFill>
              </a:rPr>
              <a:t>Active</a:t>
            </a:r>
            <a:r>
              <a:rPr lang="en-AU" altLang="en-US" sz="4000" dirty="0" smtClean="0">
                <a:solidFill>
                  <a:srgbClr val="002060"/>
                </a:solidFill>
              </a:rPr>
              <a:t>: deciding how, when and where to acquire, use (or trade) water rights</a:t>
            </a:r>
          </a:p>
          <a:p>
            <a:pPr marL="342900" indent="-342900">
              <a:buFont typeface="Wingdings" pitchFamily="2" charset="2"/>
              <a:buChar char="§"/>
            </a:pPr>
            <a:r>
              <a:rPr lang="en-AU" altLang="en-US" sz="4000" dirty="0" smtClean="0">
                <a:solidFill>
                  <a:srgbClr val="002060"/>
                </a:solidFill>
              </a:rPr>
              <a:t>Different allocation mechanisms need different organisations: structure, capacity, expertise and funding</a:t>
            </a:r>
          </a:p>
          <a:p>
            <a:pPr marL="1257300" lvl="2" indent="-342900">
              <a:buFont typeface="Wingdings" pitchFamily="2" charset="2"/>
              <a:buChar char="§"/>
            </a:pPr>
            <a:r>
              <a:rPr lang="en-AU" altLang="en-US" sz="4000" b="1" dirty="0" smtClean="0">
                <a:solidFill>
                  <a:srgbClr val="002060"/>
                </a:solidFill>
              </a:rPr>
              <a:t>Conditions on others </a:t>
            </a:r>
            <a:r>
              <a:rPr lang="en-AU" altLang="en-US" sz="4000" dirty="0" smtClean="0">
                <a:solidFill>
                  <a:srgbClr val="002060"/>
                </a:solidFill>
              </a:rPr>
              <a:t>– less flexible, less expensive to manage</a:t>
            </a:r>
          </a:p>
          <a:p>
            <a:pPr marL="1257300" lvl="2" indent="-342900">
              <a:buFont typeface="Wingdings" pitchFamily="2" charset="2"/>
              <a:buChar char="§"/>
            </a:pPr>
            <a:r>
              <a:rPr lang="en-AU" altLang="en-US" sz="4000" b="1" dirty="0" smtClean="0">
                <a:solidFill>
                  <a:srgbClr val="002060"/>
                </a:solidFill>
              </a:rPr>
              <a:t>Legal rights </a:t>
            </a:r>
            <a:r>
              <a:rPr lang="en-AU" altLang="en-US" sz="4000" dirty="0" smtClean="0">
                <a:solidFill>
                  <a:srgbClr val="002060"/>
                </a:solidFill>
              </a:rPr>
              <a:t>– more flexible, more expensive</a:t>
            </a:r>
          </a:p>
        </p:txBody>
      </p:sp>
      <p:sp>
        <p:nvSpPr>
          <p:cNvPr id="13" name="TextBox 4"/>
          <p:cNvSpPr txBox="1">
            <a:spLocks noChangeArrowheads="1"/>
          </p:cNvSpPr>
          <p:nvPr/>
        </p:nvSpPr>
        <p:spPr bwMode="auto">
          <a:xfrm>
            <a:off x="6324600" y="6535738"/>
            <a:ext cx="2520950" cy="246062"/>
          </a:xfrm>
          <a:prstGeom prst="rect">
            <a:avLst/>
          </a:prstGeom>
          <a:noFill/>
          <a:ln w="9525">
            <a:noFill/>
            <a:miter lim="800000"/>
            <a:headEnd/>
            <a:tailEnd/>
          </a:ln>
        </p:spPr>
        <p:txBody>
          <a:bodyPr wrap="none">
            <a:spAutoFit/>
          </a:bodyPr>
          <a:lstStyle/>
          <a:p>
            <a:pPr eaLnBrk="1" hangingPunct="1"/>
            <a:r>
              <a:rPr lang="en-AU" altLang="en-US" sz="1000" dirty="0"/>
              <a:t>Source: O’Donnell and Garrick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15"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4100" b="1" noProof="0" dirty="0" smtClean="0">
                <a:solidFill>
                  <a:srgbClr val="002060"/>
                </a:solidFill>
              </a:rPr>
              <a:t>Bringing it all together: vision, policy, allocation mechanisms and management arrangements</a:t>
            </a:r>
          </a:p>
        </p:txBody>
      </p:sp>
      <p:pic>
        <p:nvPicPr>
          <p:cNvPr id="10" name="Picture 37" descr="Final Fig.png"/>
          <p:cNvPicPr>
            <a:picLocks noChangeAspect="1"/>
          </p:cNvPicPr>
          <p:nvPr/>
        </p:nvPicPr>
        <p:blipFill>
          <a:blip r:embed="rId6" cstate="print"/>
          <a:srcRect/>
          <a:stretch>
            <a:fillRect/>
          </a:stretch>
        </p:blipFill>
        <p:spPr bwMode="auto">
          <a:xfrm>
            <a:off x="0" y="1141413"/>
            <a:ext cx="9144000" cy="4575175"/>
          </a:xfrm>
          <a:prstGeom prst="rect">
            <a:avLst/>
          </a:prstGeom>
          <a:solidFill>
            <a:schemeClr val="bg1"/>
          </a:solidFill>
          <a:ln w="9525">
            <a:noFill/>
            <a:miter lim="800000"/>
            <a:headEnd/>
            <a:tailEnd/>
          </a:ln>
        </p:spPr>
      </p:pic>
      <p:sp>
        <p:nvSpPr>
          <p:cNvPr id="17" name="TextBox 4"/>
          <p:cNvSpPr txBox="1">
            <a:spLocks noChangeArrowheads="1"/>
          </p:cNvSpPr>
          <p:nvPr/>
        </p:nvSpPr>
        <p:spPr bwMode="auto">
          <a:xfrm>
            <a:off x="5620656" y="6574968"/>
            <a:ext cx="3521075" cy="246063"/>
          </a:xfrm>
          <a:prstGeom prst="rect">
            <a:avLst/>
          </a:prstGeom>
          <a:noFill/>
          <a:ln w="9525">
            <a:noFill/>
            <a:miter lim="800000"/>
            <a:headEnd/>
            <a:tailEnd/>
          </a:ln>
        </p:spPr>
        <p:txBody>
          <a:bodyPr wrap="none">
            <a:spAutoFit/>
          </a:bodyPr>
          <a:lstStyle/>
          <a:p>
            <a:pPr eaLnBrk="1" hangingPunct="1"/>
            <a:r>
              <a:rPr lang="en-AU" altLang="en-US" sz="1000" dirty="0"/>
              <a:t>Source: O’Donnell, Horne, </a:t>
            </a:r>
            <a:r>
              <a:rPr lang="en-AU" altLang="en-US" sz="1000" dirty="0" err="1"/>
              <a:t>Tharme</a:t>
            </a:r>
            <a:r>
              <a:rPr lang="en-AU" altLang="en-US" sz="1000" dirty="0"/>
              <a:t> and Garrick (submitted)</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808681"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219200"/>
            <a:ext cx="8229600" cy="4906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a:bodyPr>
          <a:lstStyle/>
          <a:p>
            <a:pPr marL="350838" marR="0" lvl="0" indent="-350838" algn="ctr" defTabSz="914400" rtl="0" eaLnBrk="1" fontAlgn="auto" latinLnBrk="0" hangingPunct="1">
              <a:lnSpc>
                <a:spcPct val="90000"/>
              </a:lnSpc>
              <a:spcBef>
                <a:spcPts val="1000"/>
              </a:spcBef>
              <a:spcAft>
                <a:spcPts val="0"/>
              </a:spcAft>
              <a:buClrTx/>
              <a:buSzTx/>
              <a:tabLst/>
              <a:defRPr/>
            </a:pPr>
            <a:r>
              <a:rPr kumimoji="0" lang="en-AU" sz="3200" b="1" i="0" u="none" strike="noStrike" kern="1200" cap="none" spc="0" normalizeH="0" baseline="0" noProof="0" dirty="0" smtClean="0">
                <a:ln>
                  <a:noFill/>
                </a:ln>
                <a:solidFill>
                  <a:srgbClr val="000066"/>
                </a:solidFill>
                <a:effectLst/>
                <a:uLnTx/>
                <a:uFillTx/>
                <a:latin typeface="Trajan Pro"/>
                <a:ea typeface="+mn-ea"/>
                <a:cs typeface="+mn-cs"/>
              </a:rPr>
              <a:t>Overview</a:t>
            </a:r>
          </a:p>
          <a:p>
            <a:pPr marL="457200" indent="-457200">
              <a:buFont typeface="Arial" pitchFamily="34" charset="0"/>
              <a:buAutoNum type="arabicPeriod"/>
            </a:pPr>
            <a:r>
              <a:rPr lang="en-AU" sz="2800" dirty="0" smtClean="0">
                <a:solidFill>
                  <a:srgbClr val="002060"/>
                </a:solidFill>
              </a:rPr>
              <a:t>Environmental water planning</a:t>
            </a:r>
          </a:p>
          <a:p>
            <a:pPr marL="457200" indent="-457200">
              <a:buFont typeface="Arial" pitchFamily="34" charset="0"/>
              <a:buAutoNum type="arabicPeriod"/>
            </a:pPr>
            <a:r>
              <a:rPr lang="en-US" sz="2800" dirty="0" smtClean="0">
                <a:solidFill>
                  <a:srgbClr val="002060"/>
                </a:solidFill>
              </a:rPr>
              <a:t>From vision to policy: choosing a policy strategy</a:t>
            </a:r>
          </a:p>
          <a:p>
            <a:pPr marL="457200" indent="-457200">
              <a:buFont typeface="Arial" pitchFamily="34" charset="0"/>
              <a:buAutoNum type="arabicPeriod"/>
            </a:pPr>
            <a:r>
              <a:rPr lang="en-US" sz="2800" dirty="0" smtClean="0">
                <a:solidFill>
                  <a:srgbClr val="002060"/>
                </a:solidFill>
              </a:rPr>
              <a:t>From policy to allocation: choosing the right mechanism</a:t>
            </a:r>
          </a:p>
          <a:p>
            <a:pPr marL="914400" lvl="1" indent="-457200">
              <a:buFont typeface="Arial" pitchFamily="34" charset="0"/>
              <a:buAutoNum type="alphaLcPeriod"/>
            </a:pPr>
            <a:r>
              <a:rPr lang="en-US" sz="2800" dirty="0" smtClean="0">
                <a:solidFill>
                  <a:srgbClr val="002060"/>
                </a:solidFill>
              </a:rPr>
              <a:t>Cap</a:t>
            </a:r>
          </a:p>
          <a:p>
            <a:pPr marL="914400" lvl="1" indent="-457200">
              <a:buFont typeface="Arial" pitchFamily="34" charset="0"/>
              <a:buAutoNum type="alphaLcPeriod"/>
            </a:pPr>
            <a:r>
              <a:rPr lang="en-US" sz="2800" dirty="0" smtClean="0">
                <a:solidFill>
                  <a:srgbClr val="002060"/>
                </a:solidFill>
              </a:rPr>
              <a:t>Conditions on water </a:t>
            </a:r>
            <a:r>
              <a:rPr lang="en-US" sz="2800" dirty="0" err="1" smtClean="0">
                <a:solidFill>
                  <a:srgbClr val="002060"/>
                </a:solidFill>
              </a:rPr>
              <a:t>licences</a:t>
            </a:r>
            <a:endParaRPr lang="en-US" sz="2800" dirty="0" smtClean="0">
              <a:solidFill>
                <a:srgbClr val="002060"/>
              </a:solidFill>
            </a:endParaRPr>
          </a:p>
          <a:p>
            <a:pPr marL="914400" lvl="1" indent="-457200">
              <a:buFont typeface="Arial" pitchFamily="34" charset="0"/>
              <a:buAutoNum type="alphaLcPeriod"/>
            </a:pPr>
            <a:r>
              <a:rPr lang="en-US" sz="2800" dirty="0" smtClean="0">
                <a:solidFill>
                  <a:srgbClr val="002060"/>
                </a:solidFill>
              </a:rPr>
              <a:t>Conditions on storage operators</a:t>
            </a:r>
          </a:p>
          <a:p>
            <a:pPr marL="914400" lvl="1" indent="-457200">
              <a:buFont typeface="Arial" pitchFamily="34" charset="0"/>
              <a:buAutoNum type="alphaLcPeriod"/>
            </a:pPr>
            <a:r>
              <a:rPr lang="en-US" sz="2800" dirty="0" smtClean="0">
                <a:solidFill>
                  <a:srgbClr val="002060"/>
                </a:solidFill>
              </a:rPr>
              <a:t>Environmental or ecological reserve</a:t>
            </a:r>
          </a:p>
          <a:p>
            <a:pPr marL="914400" lvl="1" indent="-457200">
              <a:buFont typeface="Arial" pitchFamily="34" charset="0"/>
              <a:buAutoNum type="alphaLcPeriod"/>
            </a:pPr>
            <a:r>
              <a:rPr lang="en-US" sz="2800" dirty="0" smtClean="0">
                <a:solidFill>
                  <a:srgbClr val="002060"/>
                </a:solidFill>
              </a:rPr>
              <a:t>Environmental water rights</a:t>
            </a:r>
          </a:p>
          <a:p>
            <a:pPr marL="457200" indent="-457200">
              <a:buFont typeface="Arial" pitchFamily="34" charset="0"/>
              <a:buAutoNum type="arabicPeriod"/>
            </a:pPr>
            <a:r>
              <a:rPr lang="en-US" sz="2800" dirty="0" smtClean="0">
                <a:solidFill>
                  <a:srgbClr val="002060"/>
                </a:solidFill>
              </a:rPr>
              <a:t>From allocation to management: </a:t>
            </a:r>
            <a:r>
              <a:rPr lang="en-US" sz="2800" dirty="0" err="1" smtClean="0">
                <a:solidFill>
                  <a:srgbClr val="002060"/>
                </a:solidFill>
              </a:rPr>
              <a:t>organisational</a:t>
            </a:r>
            <a:r>
              <a:rPr lang="en-US" sz="2800" dirty="0" smtClean="0">
                <a:solidFill>
                  <a:srgbClr val="002060"/>
                </a:solidFill>
              </a:rPr>
              <a:t> capacity</a:t>
            </a:r>
          </a:p>
          <a:p>
            <a:pPr marL="457200" indent="-457200">
              <a:buFont typeface="Arial" pitchFamily="34" charset="0"/>
              <a:buAutoNum type="arabicPeriod"/>
            </a:pPr>
            <a:r>
              <a:rPr lang="en-US" sz="2800" dirty="0" smtClean="0">
                <a:solidFill>
                  <a:srgbClr val="002060"/>
                </a:solidFill>
              </a:rPr>
              <a:t>Bringing it all together: a new </a:t>
            </a:r>
            <a:r>
              <a:rPr lang="en-US" sz="2800" dirty="0" smtClean="0">
                <a:solidFill>
                  <a:srgbClr val="002060"/>
                </a:solidFill>
              </a:rPr>
              <a:t>approach to align environmental </a:t>
            </a:r>
            <a:r>
              <a:rPr lang="en-US" sz="2800" dirty="0" smtClean="0">
                <a:solidFill>
                  <a:srgbClr val="002060"/>
                </a:solidFill>
              </a:rPr>
              <a:t>water allocation and management</a:t>
            </a: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en-AU" sz="2400" b="0" i="0" u="none" strike="noStrike" kern="1200" cap="none" spc="0" normalizeH="0" baseline="0" noProof="0" dirty="0" smtClean="0">
              <a:ln>
                <a:noFill/>
              </a:ln>
              <a:solidFill>
                <a:srgbClr val="000066"/>
              </a:solidFill>
              <a:effectLst/>
              <a:uLnTx/>
              <a:uFillTx/>
              <a:latin typeface="Trajan Pro"/>
              <a:ea typeface="+mn-ea"/>
              <a:cs typeface="+mn-cs"/>
            </a:endParaRPr>
          </a:p>
          <a:p>
            <a:pPr marL="350838" marR="0" lvl="0" indent="-350838" defTabSz="914400" rtl="0" eaLnBrk="1" fontAlgn="auto" latinLnBrk="0" hangingPunct="1">
              <a:lnSpc>
                <a:spcPct val="90000"/>
              </a:lnSpc>
              <a:spcBef>
                <a:spcPts val="1000"/>
              </a:spcBef>
              <a:spcAft>
                <a:spcPts val="0"/>
              </a:spcAft>
              <a:buClrTx/>
              <a:buSzTx/>
              <a:buFont typeface="Arial" pitchFamily="34" charset="0"/>
              <a:buChar char="•"/>
              <a:tabLst/>
              <a:defRPr/>
            </a:pPr>
            <a:endParaRPr kumimoji="0" lang="en-AU" sz="2400" b="0" i="0" u="none" strike="noStrike" kern="1200" cap="none" spc="0" normalizeH="0" baseline="0" noProof="0" dirty="0" smtClean="0">
              <a:ln>
                <a:noFill/>
              </a:ln>
              <a:solidFill>
                <a:srgbClr val="000066"/>
              </a:solidFill>
              <a:effectLst/>
              <a:uLnTx/>
              <a:uFillTx/>
              <a:latin typeface="Trajan Pro"/>
              <a:ea typeface="+mn-ea"/>
              <a:cs typeface="+mn-cs"/>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96212"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219200"/>
            <a:ext cx="8229600" cy="5080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400" b="1" i="0" u="none" strike="noStrike" kern="1200" cap="none" spc="0" normalizeH="0" baseline="0" noProof="0" dirty="0" smtClean="0">
              <a:ln>
                <a:noFill/>
              </a:ln>
              <a:solidFill>
                <a:srgbClr val="000066"/>
              </a:solidFill>
              <a:effectLst/>
              <a:uLnTx/>
              <a:uFillTx/>
              <a:latin typeface="Trajan Pro"/>
              <a:ea typeface="+mn-ea"/>
              <a:cs typeface="+mn-cs"/>
            </a:endParaRPr>
          </a:p>
        </p:txBody>
      </p:sp>
      <p:sp>
        <p:nvSpPr>
          <p:cNvPr id="10" name="Rounded Rectangle 2"/>
          <p:cNvSpPr>
            <a:spLocks noChangeArrowheads="1"/>
          </p:cNvSpPr>
          <p:nvPr/>
        </p:nvSpPr>
        <p:spPr bwMode="auto">
          <a:xfrm>
            <a:off x="235856" y="1139372"/>
            <a:ext cx="2514600" cy="914400"/>
          </a:xfrm>
          <a:prstGeom prst="roundRect">
            <a:avLst>
              <a:gd name="adj" fmla="val 16667"/>
            </a:avLst>
          </a:prstGeom>
          <a:solidFill>
            <a:schemeClr val="accent1"/>
          </a:solidFill>
          <a:ln w="9525">
            <a:solidFill>
              <a:schemeClr val="tx1"/>
            </a:solidFill>
            <a:round/>
            <a:headEnd/>
            <a:tailEnd/>
          </a:ln>
        </p:spPr>
        <p:txBody>
          <a:bodyPr anchor="ctr"/>
          <a:lstStyle/>
          <a:p>
            <a:pPr algn="ctr"/>
            <a:r>
              <a:rPr lang="en-US" altLang="en-US" sz="2000"/>
              <a:t>1. Environmental Vision/Objective</a:t>
            </a:r>
          </a:p>
        </p:txBody>
      </p:sp>
      <p:sp>
        <p:nvSpPr>
          <p:cNvPr id="13" name="Rounded Rectangle 4"/>
          <p:cNvSpPr>
            <a:spLocks noChangeArrowheads="1"/>
          </p:cNvSpPr>
          <p:nvPr/>
        </p:nvSpPr>
        <p:spPr bwMode="auto">
          <a:xfrm>
            <a:off x="2140856" y="2663372"/>
            <a:ext cx="2514600" cy="914400"/>
          </a:xfrm>
          <a:prstGeom prst="roundRect">
            <a:avLst>
              <a:gd name="adj" fmla="val 16667"/>
            </a:avLst>
          </a:prstGeom>
          <a:solidFill>
            <a:schemeClr val="accent1"/>
          </a:solidFill>
          <a:ln w="9525">
            <a:solidFill>
              <a:schemeClr val="tx1"/>
            </a:solidFill>
            <a:round/>
            <a:headEnd/>
            <a:tailEnd/>
          </a:ln>
        </p:spPr>
        <p:txBody>
          <a:bodyPr anchor="ctr"/>
          <a:lstStyle/>
          <a:p>
            <a:pPr algn="ctr"/>
            <a:r>
              <a:rPr lang="en-US" altLang="en-US" sz="2000" dirty="0"/>
              <a:t>2. Environmental flow assessment</a:t>
            </a:r>
          </a:p>
        </p:txBody>
      </p:sp>
      <p:sp>
        <p:nvSpPr>
          <p:cNvPr id="15" name="Rounded Rectangle 14"/>
          <p:cNvSpPr/>
          <p:nvPr/>
        </p:nvSpPr>
        <p:spPr bwMode="auto">
          <a:xfrm>
            <a:off x="5417456" y="2663372"/>
            <a:ext cx="2438400" cy="9144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400" dirty="0">
                <a:solidFill>
                  <a:srgbClr val="FFFFFF"/>
                </a:solidFill>
              </a:rPr>
              <a:t>How much water does the environment need</a:t>
            </a:r>
          </a:p>
        </p:txBody>
      </p:sp>
      <p:sp>
        <p:nvSpPr>
          <p:cNvPr id="17" name="Rounded Rectangle 6"/>
          <p:cNvSpPr>
            <a:spLocks noChangeArrowheads="1"/>
          </p:cNvSpPr>
          <p:nvPr/>
        </p:nvSpPr>
        <p:spPr bwMode="auto">
          <a:xfrm>
            <a:off x="2140856" y="3806372"/>
            <a:ext cx="2514600" cy="990600"/>
          </a:xfrm>
          <a:prstGeom prst="roundRect">
            <a:avLst>
              <a:gd name="adj" fmla="val 16667"/>
            </a:avLst>
          </a:prstGeom>
          <a:solidFill>
            <a:schemeClr val="accent1"/>
          </a:solidFill>
          <a:ln w="9525">
            <a:solidFill>
              <a:schemeClr val="tx1"/>
            </a:solidFill>
            <a:round/>
            <a:headEnd/>
            <a:tailEnd/>
          </a:ln>
        </p:spPr>
        <p:txBody>
          <a:bodyPr anchor="ctr"/>
          <a:lstStyle/>
          <a:p>
            <a:pPr algn="ctr"/>
            <a:r>
              <a:rPr lang="en-US" altLang="en-US" sz="2000"/>
              <a:t>3. Environmental flow allocation</a:t>
            </a:r>
          </a:p>
        </p:txBody>
      </p:sp>
      <p:sp>
        <p:nvSpPr>
          <p:cNvPr id="18" name="Rounded Rectangle 17"/>
          <p:cNvSpPr/>
          <p:nvPr/>
        </p:nvSpPr>
        <p:spPr bwMode="auto">
          <a:xfrm>
            <a:off x="5417456" y="3882572"/>
            <a:ext cx="2438400" cy="9144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400" dirty="0">
                <a:solidFill>
                  <a:srgbClr val="FFFFFF"/>
                </a:solidFill>
              </a:rPr>
              <a:t>Administrative arrangements to protect environmental water</a:t>
            </a:r>
          </a:p>
        </p:txBody>
      </p:sp>
      <p:sp>
        <p:nvSpPr>
          <p:cNvPr id="19" name="Rounded Rectangle 8"/>
          <p:cNvSpPr>
            <a:spLocks noChangeArrowheads="1"/>
          </p:cNvSpPr>
          <p:nvPr/>
        </p:nvSpPr>
        <p:spPr bwMode="auto">
          <a:xfrm>
            <a:off x="2140856" y="5101772"/>
            <a:ext cx="2514600" cy="990600"/>
          </a:xfrm>
          <a:prstGeom prst="roundRect">
            <a:avLst>
              <a:gd name="adj" fmla="val 16667"/>
            </a:avLst>
          </a:prstGeom>
          <a:solidFill>
            <a:schemeClr val="accent1"/>
          </a:solidFill>
          <a:ln w="9525">
            <a:solidFill>
              <a:schemeClr val="tx1"/>
            </a:solidFill>
            <a:round/>
            <a:headEnd/>
            <a:tailEnd/>
          </a:ln>
        </p:spPr>
        <p:txBody>
          <a:bodyPr anchor="ctr"/>
          <a:lstStyle/>
          <a:p>
            <a:pPr algn="ctr"/>
            <a:r>
              <a:rPr lang="en-US" altLang="en-US" sz="2000"/>
              <a:t>4. Active management of environmental flow</a:t>
            </a:r>
          </a:p>
        </p:txBody>
      </p:sp>
      <p:sp>
        <p:nvSpPr>
          <p:cNvPr id="20" name="Rounded Rectangle 19"/>
          <p:cNvSpPr/>
          <p:nvPr/>
        </p:nvSpPr>
        <p:spPr bwMode="auto">
          <a:xfrm>
            <a:off x="5417456" y="5177972"/>
            <a:ext cx="2438400" cy="91440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400" dirty="0">
                <a:solidFill>
                  <a:srgbClr val="FFFFFF"/>
                </a:solidFill>
              </a:rPr>
              <a:t>Delivering environmental water when it is needed</a:t>
            </a:r>
          </a:p>
        </p:txBody>
      </p:sp>
      <p:cxnSp>
        <p:nvCxnSpPr>
          <p:cNvPr id="21" name="Straight Connector 10"/>
          <p:cNvCxnSpPr>
            <a:cxnSpLocks noChangeShapeType="1"/>
            <a:stCxn id="10" idx="2"/>
          </p:cNvCxnSpPr>
          <p:nvPr/>
        </p:nvCxnSpPr>
        <p:spPr bwMode="auto">
          <a:xfrm>
            <a:off x="1493156" y="2053772"/>
            <a:ext cx="38100" cy="3581400"/>
          </a:xfrm>
          <a:prstGeom prst="line">
            <a:avLst/>
          </a:prstGeom>
          <a:noFill/>
          <a:ln w="50800">
            <a:solidFill>
              <a:schemeClr val="tx1"/>
            </a:solidFill>
            <a:round/>
            <a:headEnd/>
            <a:tailEnd/>
          </a:ln>
        </p:spPr>
      </p:cxnSp>
      <p:cxnSp>
        <p:nvCxnSpPr>
          <p:cNvPr id="22" name="Straight Connector 18"/>
          <p:cNvCxnSpPr>
            <a:cxnSpLocks noChangeShapeType="1"/>
          </p:cNvCxnSpPr>
          <p:nvPr/>
        </p:nvCxnSpPr>
        <p:spPr bwMode="auto">
          <a:xfrm flipH="1">
            <a:off x="1531256" y="4339772"/>
            <a:ext cx="609600" cy="0"/>
          </a:xfrm>
          <a:prstGeom prst="line">
            <a:avLst/>
          </a:prstGeom>
          <a:noFill/>
          <a:ln w="50800">
            <a:solidFill>
              <a:schemeClr val="tx1"/>
            </a:solidFill>
            <a:round/>
            <a:headEnd type="triangle" w="med" len="med"/>
            <a:tailEnd/>
          </a:ln>
        </p:spPr>
      </p:cxnSp>
      <p:cxnSp>
        <p:nvCxnSpPr>
          <p:cNvPr id="23" name="Straight Connector 19"/>
          <p:cNvCxnSpPr>
            <a:cxnSpLocks noChangeShapeType="1"/>
          </p:cNvCxnSpPr>
          <p:nvPr/>
        </p:nvCxnSpPr>
        <p:spPr bwMode="auto">
          <a:xfrm flipH="1">
            <a:off x="1531256" y="3120572"/>
            <a:ext cx="609600" cy="0"/>
          </a:xfrm>
          <a:prstGeom prst="line">
            <a:avLst/>
          </a:prstGeom>
          <a:noFill/>
          <a:ln w="50800">
            <a:solidFill>
              <a:schemeClr val="tx1"/>
            </a:solidFill>
            <a:round/>
            <a:headEnd type="triangle" w="med" len="med"/>
            <a:tailEnd/>
          </a:ln>
        </p:spPr>
      </p:cxnSp>
      <p:cxnSp>
        <p:nvCxnSpPr>
          <p:cNvPr id="24" name="Straight Connector 24"/>
          <p:cNvCxnSpPr>
            <a:cxnSpLocks noChangeShapeType="1"/>
          </p:cNvCxnSpPr>
          <p:nvPr/>
        </p:nvCxnSpPr>
        <p:spPr bwMode="auto">
          <a:xfrm flipH="1">
            <a:off x="1531256" y="5635172"/>
            <a:ext cx="609600" cy="0"/>
          </a:xfrm>
          <a:prstGeom prst="line">
            <a:avLst/>
          </a:prstGeom>
          <a:noFill/>
          <a:ln w="50800">
            <a:solidFill>
              <a:schemeClr val="tx1"/>
            </a:solidFill>
            <a:round/>
            <a:headEnd type="triangle" w="med" len="med"/>
            <a:tailEnd/>
          </a:ln>
        </p:spPr>
      </p:cxnSp>
      <p:cxnSp>
        <p:nvCxnSpPr>
          <p:cNvPr id="25" name="Straight Connector 25"/>
          <p:cNvCxnSpPr>
            <a:cxnSpLocks noChangeShapeType="1"/>
            <a:stCxn id="15" idx="1"/>
          </p:cNvCxnSpPr>
          <p:nvPr/>
        </p:nvCxnSpPr>
        <p:spPr bwMode="auto">
          <a:xfrm flipH="1">
            <a:off x="4655456" y="3120572"/>
            <a:ext cx="762000" cy="0"/>
          </a:xfrm>
          <a:prstGeom prst="line">
            <a:avLst/>
          </a:prstGeom>
          <a:noFill/>
          <a:ln w="50800">
            <a:solidFill>
              <a:schemeClr val="tx1"/>
            </a:solidFill>
            <a:round/>
            <a:headEnd type="triangle" w="med" len="med"/>
            <a:tailEnd/>
          </a:ln>
        </p:spPr>
      </p:cxnSp>
      <p:cxnSp>
        <p:nvCxnSpPr>
          <p:cNvPr id="26" name="Straight Connector 27"/>
          <p:cNvCxnSpPr>
            <a:cxnSpLocks noChangeShapeType="1"/>
          </p:cNvCxnSpPr>
          <p:nvPr/>
        </p:nvCxnSpPr>
        <p:spPr bwMode="auto">
          <a:xfrm flipH="1">
            <a:off x="4655456" y="4339772"/>
            <a:ext cx="762000" cy="0"/>
          </a:xfrm>
          <a:prstGeom prst="line">
            <a:avLst/>
          </a:prstGeom>
          <a:noFill/>
          <a:ln w="50800">
            <a:solidFill>
              <a:schemeClr val="tx1"/>
            </a:solidFill>
            <a:round/>
            <a:headEnd type="triangle" w="med" len="med"/>
            <a:tailEnd/>
          </a:ln>
        </p:spPr>
      </p:cxnSp>
      <p:cxnSp>
        <p:nvCxnSpPr>
          <p:cNvPr id="27" name="Straight Connector 28"/>
          <p:cNvCxnSpPr>
            <a:cxnSpLocks noChangeShapeType="1"/>
          </p:cNvCxnSpPr>
          <p:nvPr/>
        </p:nvCxnSpPr>
        <p:spPr bwMode="auto">
          <a:xfrm flipH="1">
            <a:off x="4655456" y="5635172"/>
            <a:ext cx="762000" cy="0"/>
          </a:xfrm>
          <a:prstGeom prst="line">
            <a:avLst/>
          </a:prstGeom>
          <a:noFill/>
          <a:ln w="50800">
            <a:solidFill>
              <a:schemeClr val="tx1"/>
            </a:solidFill>
            <a:round/>
            <a:headEnd type="triangle" w="med" len="med"/>
            <a:tailEnd/>
          </a:ln>
        </p:spPr>
      </p:cxnSp>
      <p:sp>
        <p:nvSpPr>
          <p:cNvPr id="28" name="TextBox 4"/>
          <p:cNvSpPr txBox="1">
            <a:spLocks noChangeArrowheads="1"/>
          </p:cNvSpPr>
          <p:nvPr/>
        </p:nvSpPr>
        <p:spPr bwMode="auto">
          <a:xfrm>
            <a:off x="7292975" y="6611937"/>
            <a:ext cx="1851025" cy="246063"/>
          </a:xfrm>
          <a:prstGeom prst="rect">
            <a:avLst/>
          </a:prstGeom>
          <a:noFill/>
          <a:ln w="9525">
            <a:noFill/>
            <a:miter lim="800000"/>
            <a:headEnd/>
            <a:tailEnd/>
          </a:ln>
        </p:spPr>
        <p:txBody>
          <a:bodyPr wrap="none">
            <a:spAutoFit/>
          </a:bodyPr>
          <a:lstStyle/>
          <a:p>
            <a:pPr eaLnBrk="1" hangingPunct="1"/>
            <a:r>
              <a:rPr lang="en-AU" altLang="en-US" sz="1000" dirty="0"/>
              <a:t>Source: Horne et al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198120" y="1175658"/>
            <a:ext cx="8945880" cy="503645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457200" marR="0" lvl="0" indent="-457200" algn="ctr" defTabSz="914400" rtl="0" eaLnBrk="1" fontAlgn="auto" latinLnBrk="0" hangingPunct="1">
              <a:lnSpc>
                <a:spcPct val="90000"/>
              </a:lnSpc>
              <a:spcBef>
                <a:spcPts val="1000"/>
              </a:spcBef>
              <a:spcAft>
                <a:spcPts val="0"/>
              </a:spcAft>
              <a:buClrTx/>
              <a:buSzTx/>
              <a:tabLst/>
              <a:defRPr/>
            </a:pPr>
            <a:r>
              <a:rPr lang="en-AU" sz="3000" b="1" dirty="0" smtClean="0">
                <a:solidFill>
                  <a:srgbClr val="000066"/>
                </a:solidFill>
                <a:latin typeface="Trajan Pro"/>
              </a:rPr>
              <a:t>From vision to policy</a:t>
            </a:r>
            <a:endParaRPr kumimoji="0" lang="en-AU" sz="3000" b="1" i="0" u="none" strike="noStrike" kern="1200" cap="none" spc="0" normalizeH="0" baseline="0" noProof="0" dirty="0" smtClean="0">
              <a:ln>
                <a:noFill/>
              </a:ln>
              <a:solidFill>
                <a:srgbClr val="000066"/>
              </a:solidFill>
              <a:effectLst/>
              <a:uLnTx/>
              <a:uFillTx/>
              <a:latin typeface="Trajan Pro"/>
              <a:ea typeface="+mn-ea"/>
              <a:cs typeface="+mn-cs"/>
            </a:endParaRPr>
          </a:p>
        </p:txBody>
      </p:sp>
      <p:pic>
        <p:nvPicPr>
          <p:cNvPr id="10" name="Picture 3" descr="FIG1_2.png"/>
          <p:cNvPicPr>
            <a:picLocks noChangeAspect="1"/>
          </p:cNvPicPr>
          <p:nvPr/>
        </p:nvPicPr>
        <p:blipFill>
          <a:blip r:embed="rId6" cstate="print"/>
          <a:srcRect l="14996" t="7773" r="25830" b="23331"/>
          <a:stretch>
            <a:fillRect/>
          </a:stretch>
        </p:blipFill>
        <p:spPr bwMode="auto">
          <a:xfrm>
            <a:off x="972460" y="1635377"/>
            <a:ext cx="5631542" cy="4917823"/>
          </a:xfrm>
          <a:prstGeom prst="rect">
            <a:avLst/>
          </a:prstGeom>
          <a:noFill/>
          <a:ln w="9525">
            <a:noFill/>
            <a:miter lim="800000"/>
            <a:headEnd/>
            <a:tailEnd/>
          </a:ln>
        </p:spPr>
      </p:pic>
      <p:sp>
        <p:nvSpPr>
          <p:cNvPr id="13" name="TextBox 4"/>
          <p:cNvSpPr txBox="1">
            <a:spLocks noChangeArrowheads="1"/>
          </p:cNvSpPr>
          <p:nvPr/>
        </p:nvSpPr>
        <p:spPr bwMode="auto">
          <a:xfrm>
            <a:off x="7292975" y="6611937"/>
            <a:ext cx="1851025" cy="246063"/>
          </a:xfrm>
          <a:prstGeom prst="rect">
            <a:avLst/>
          </a:prstGeom>
          <a:noFill/>
          <a:ln w="9525">
            <a:noFill/>
            <a:miter lim="800000"/>
            <a:headEnd/>
            <a:tailEnd/>
          </a:ln>
        </p:spPr>
        <p:txBody>
          <a:bodyPr wrap="none">
            <a:spAutoFit/>
          </a:bodyPr>
          <a:lstStyle/>
          <a:p>
            <a:pPr eaLnBrk="1" hangingPunct="1"/>
            <a:r>
              <a:rPr lang="en-AU" altLang="en-US" sz="1000" dirty="0"/>
              <a:t>Source: Horne et al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94167" y="0"/>
            <a:ext cx="1347788" cy="1366838"/>
          </a:xfrm>
          <a:prstGeom prst="rect">
            <a:avLst/>
          </a:prstGeom>
          <a:solidFill>
            <a:srgbClr val="002060"/>
          </a:solidFill>
          <a:ln w="9525">
            <a:noFill/>
            <a:miter lim="800000"/>
            <a:headEnd/>
            <a:tailEnd/>
          </a:ln>
        </p:spPr>
      </p:pic>
      <p:sp>
        <p:nvSpPr>
          <p:cNvPr id="10" name="TextBox 4"/>
          <p:cNvSpPr txBox="1">
            <a:spLocks noChangeArrowheads="1"/>
          </p:cNvSpPr>
          <p:nvPr/>
        </p:nvSpPr>
        <p:spPr bwMode="auto">
          <a:xfrm>
            <a:off x="6789030" y="6545942"/>
            <a:ext cx="2520950" cy="246063"/>
          </a:xfrm>
          <a:prstGeom prst="rect">
            <a:avLst/>
          </a:prstGeom>
          <a:noFill/>
          <a:ln w="9525">
            <a:noFill/>
            <a:miter lim="800000"/>
            <a:headEnd/>
            <a:tailEnd/>
          </a:ln>
        </p:spPr>
        <p:txBody>
          <a:bodyPr wrap="none">
            <a:spAutoFit/>
          </a:bodyPr>
          <a:lstStyle/>
          <a:p>
            <a:pPr eaLnBrk="1" hangingPunct="1"/>
            <a:r>
              <a:rPr lang="en-AU" altLang="en-US" sz="1000" dirty="0"/>
              <a:t>Source: O’Donnell and Garrick (in press)</a:t>
            </a:r>
          </a:p>
        </p:txBody>
      </p:sp>
      <p:sp>
        <p:nvSpPr>
          <p:cNvPr id="13" name="TextBox 6"/>
          <p:cNvSpPr txBox="1">
            <a:spLocks noChangeArrowheads="1"/>
          </p:cNvSpPr>
          <p:nvPr/>
        </p:nvSpPr>
        <p:spPr bwMode="auto">
          <a:xfrm>
            <a:off x="537021" y="2249692"/>
            <a:ext cx="3058886" cy="954107"/>
          </a:xfrm>
          <a:prstGeom prst="rect">
            <a:avLst/>
          </a:prstGeom>
          <a:noFill/>
          <a:ln w="9525">
            <a:noFill/>
            <a:miter lim="800000"/>
            <a:headEnd/>
            <a:tailEnd/>
          </a:ln>
        </p:spPr>
        <p:txBody>
          <a:bodyPr wrap="square">
            <a:spAutoFit/>
          </a:bodyPr>
          <a:lstStyle/>
          <a:p>
            <a:pPr eaLnBrk="1" hangingPunct="1"/>
            <a:r>
              <a:rPr lang="en-AU" altLang="en-US" sz="2800" dirty="0" smtClean="0">
                <a:solidFill>
                  <a:srgbClr val="002060"/>
                </a:solidFill>
              </a:rPr>
              <a:t>1. Protection </a:t>
            </a:r>
            <a:r>
              <a:rPr lang="en-AU" altLang="en-US" sz="2800" dirty="0">
                <a:solidFill>
                  <a:srgbClr val="002060"/>
                </a:solidFill>
              </a:rPr>
              <a:t>and maintenance</a:t>
            </a:r>
          </a:p>
        </p:txBody>
      </p:sp>
      <p:sp>
        <p:nvSpPr>
          <p:cNvPr id="15" name="TextBox 21"/>
          <p:cNvSpPr txBox="1">
            <a:spLocks noChangeArrowheads="1"/>
          </p:cNvSpPr>
          <p:nvPr/>
        </p:nvSpPr>
        <p:spPr bwMode="auto">
          <a:xfrm>
            <a:off x="5436280" y="2253323"/>
            <a:ext cx="3707719" cy="954107"/>
          </a:xfrm>
          <a:prstGeom prst="rect">
            <a:avLst/>
          </a:prstGeom>
          <a:noFill/>
          <a:ln w="9525">
            <a:noFill/>
            <a:miter lim="800000"/>
            <a:headEnd/>
            <a:tailEnd/>
          </a:ln>
        </p:spPr>
        <p:txBody>
          <a:bodyPr wrap="square">
            <a:spAutoFit/>
          </a:bodyPr>
          <a:lstStyle/>
          <a:p>
            <a:pPr eaLnBrk="1" hangingPunct="1"/>
            <a:r>
              <a:rPr lang="en-AU" altLang="en-US" sz="2800" dirty="0" smtClean="0">
                <a:solidFill>
                  <a:srgbClr val="002060"/>
                </a:solidFill>
              </a:rPr>
              <a:t>2. Restoration</a:t>
            </a:r>
            <a:r>
              <a:rPr lang="en-AU" altLang="en-US" sz="2800" dirty="0">
                <a:solidFill>
                  <a:srgbClr val="002060"/>
                </a:solidFill>
              </a:rPr>
              <a:t>: recovery and management</a:t>
            </a:r>
          </a:p>
        </p:txBody>
      </p:sp>
      <p:pic>
        <p:nvPicPr>
          <p:cNvPr id="17" name="Picture 1"/>
          <p:cNvPicPr>
            <a:picLocks noChangeAspect="1"/>
          </p:cNvPicPr>
          <p:nvPr/>
        </p:nvPicPr>
        <p:blipFill>
          <a:blip r:embed="rId6" cstate="print"/>
          <a:srcRect/>
          <a:stretch>
            <a:fillRect/>
          </a:stretch>
        </p:blipFill>
        <p:spPr bwMode="auto">
          <a:xfrm>
            <a:off x="-627063" y="3222156"/>
            <a:ext cx="5961063" cy="3352800"/>
          </a:xfrm>
          <a:prstGeom prst="rect">
            <a:avLst/>
          </a:prstGeom>
          <a:noFill/>
          <a:ln w="9525">
            <a:noFill/>
            <a:miter lim="800000"/>
            <a:headEnd/>
            <a:tailEnd/>
          </a:ln>
        </p:spPr>
      </p:pic>
      <p:pic>
        <p:nvPicPr>
          <p:cNvPr id="18" name="Picture 2"/>
          <p:cNvPicPr>
            <a:picLocks noChangeAspect="1"/>
          </p:cNvPicPr>
          <p:nvPr/>
        </p:nvPicPr>
        <p:blipFill>
          <a:blip r:embed="rId7" cstate="print"/>
          <a:srcRect/>
          <a:stretch>
            <a:fillRect/>
          </a:stretch>
        </p:blipFill>
        <p:spPr bwMode="auto">
          <a:xfrm>
            <a:off x="4724400" y="3222156"/>
            <a:ext cx="4419600" cy="3352800"/>
          </a:xfrm>
          <a:prstGeom prst="rect">
            <a:avLst/>
          </a:prstGeom>
          <a:noFill/>
          <a:ln w="9525">
            <a:noFill/>
            <a:miter lim="800000"/>
            <a:headEnd/>
            <a:tailEnd/>
          </a:ln>
        </p:spPr>
      </p:pic>
      <p:sp>
        <p:nvSpPr>
          <p:cNvPr id="19" name="Rectangle 5"/>
          <p:cNvSpPr txBox="1">
            <a:spLocks noChangeArrowheads="1"/>
          </p:cNvSpPr>
          <p:nvPr/>
        </p:nvSpPr>
        <p:spPr bwMode="auto">
          <a:xfrm>
            <a:off x="198120" y="1175658"/>
            <a:ext cx="8945880" cy="503645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457200" marR="0" lvl="0" indent="-457200" algn="ctr" defTabSz="914400" rtl="0" eaLnBrk="1" fontAlgn="auto" latinLnBrk="0" hangingPunct="1">
              <a:lnSpc>
                <a:spcPct val="90000"/>
              </a:lnSpc>
              <a:spcBef>
                <a:spcPts val="1000"/>
              </a:spcBef>
              <a:spcAft>
                <a:spcPts val="0"/>
              </a:spcAft>
              <a:buClrTx/>
              <a:buSzTx/>
              <a:tabLst/>
              <a:defRPr/>
            </a:pPr>
            <a:r>
              <a:rPr lang="en-AU" sz="3200" b="1" dirty="0" smtClean="0">
                <a:solidFill>
                  <a:srgbClr val="000066"/>
                </a:solidFill>
              </a:rPr>
              <a:t>Choosing a policy strategy</a:t>
            </a:r>
            <a:endParaRPr kumimoji="0" lang="en-AU" sz="3200" b="1" i="0" u="none" strike="noStrike" kern="1200" cap="none" spc="0" normalizeH="0" baseline="0" noProof="0" dirty="0" smtClean="0">
              <a:ln>
                <a:noFill/>
              </a:ln>
              <a:solidFill>
                <a:srgbClr val="000066"/>
              </a:solidFill>
              <a:effectLst/>
              <a:uLnTx/>
              <a:uFillTx/>
              <a:ea typeface="+mn-ea"/>
              <a:cs typeface="+mn-cs"/>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94167" y="0"/>
            <a:ext cx="1347788" cy="1366838"/>
          </a:xfrm>
          <a:prstGeom prst="rect">
            <a:avLst/>
          </a:prstGeom>
          <a:solidFill>
            <a:srgbClr val="002060"/>
          </a:solidFill>
          <a:ln w="9525">
            <a:noFill/>
            <a:miter lim="800000"/>
            <a:headEnd/>
            <a:tailEnd/>
          </a:ln>
        </p:spPr>
      </p:pic>
      <p:sp>
        <p:nvSpPr>
          <p:cNvPr id="10"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
        <p:nvSpPr>
          <p:cNvPr id="13" name="Rectangle 12"/>
          <p:cNvSpPr/>
          <p:nvPr/>
        </p:nvSpPr>
        <p:spPr bwMode="auto">
          <a:xfrm>
            <a:off x="457200" y="1828800"/>
            <a:ext cx="8153400" cy="2191657"/>
          </a:xfrm>
          <a:prstGeom prst="rect">
            <a:avLst/>
          </a:prstGeom>
          <a:solidFill>
            <a:schemeClr val="bg2">
              <a:lumMod val="20000"/>
              <a:lumOff val="80000"/>
            </a:schemeClr>
          </a:solidFill>
          <a:ln w="38100" cap="flat" cmpd="sng" algn="ctr">
            <a:solidFill>
              <a:srgbClr val="002060"/>
            </a:solidFill>
            <a:prstDash val="solid"/>
            <a:round/>
            <a:headEnd type="none" w="med" len="med"/>
            <a:tailEnd type="none" w="med" len="med"/>
          </a:ln>
          <a:effectLst/>
        </p:spPr>
        <p:txBody>
          <a:bodyPr/>
          <a:lstStyle/>
          <a:p>
            <a:pPr>
              <a:defRPr/>
            </a:pPr>
            <a:endParaRPr lang="en-AU">
              <a:latin typeface="Arial" pitchFamily="-109" charset="0"/>
              <a:ea typeface="MS PGothic" pitchFamily="34" charset="-128"/>
            </a:endParaRPr>
          </a:p>
        </p:txBody>
      </p:sp>
      <p:sp>
        <p:nvSpPr>
          <p:cNvPr id="17" name="Rectangle 16"/>
          <p:cNvSpPr/>
          <p:nvPr/>
        </p:nvSpPr>
        <p:spPr bwMode="auto">
          <a:xfrm>
            <a:off x="457200" y="4093029"/>
            <a:ext cx="8153400" cy="1799771"/>
          </a:xfrm>
          <a:prstGeom prst="rect">
            <a:avLst/>
          </a:prstGeom>
          <a:solidFill>
            <a:schemeClr val="bg2">
              <a:lumMod val="20000"/>
              <a:lumOff val="80000"/>
            </a:schemeClr>
          </a:solidFill>
          <a:ln w="38100" cap="flat" cmpd="sng" algn="ctr">
            <a:solidFill>
              <a:srgbClr val="002060"/>
            </a:solidFill>
            <a:prstDash val="solid"/>
            <a:round/>
            <a:headEnd type="none" w="med" len="med"/>
            <a:tailEnd type="none" w="med" len="med"/>
          </a:ln>
          <a:effectLst/>
        </p:spPr>
        <p:txBody>
          <a:bodyPr/>
          <a:lstStyle/>
          <a:p>
            <a:pPr>
              <a:defRPr/>
            </a:pPr>
            <a:endParaRPr lang="en-AU">
              <a:latin typeface="Arial" pitchFamily="-109" charset="0"/>
              <a:ea typeface="MS PGothic" pitchFamily="34" charset="-128"/>
            </a:endParaRPr>
          </a:p>
        </p:txBody>
      </p:sp>
      <p:sp>
        <p:nvSpPr>
          <p:cNvPr id="18" name="TextBox 1"/>
          <p:cNvSpPr txBox="1">
            <a:spLocks noChangeArrowheads="1"/>
          </p:cNvSpPr>
          <p:nvPr/>
        </p:nvSpPr>
        <p:spPr bwMode="auto">
          <a:xfrm>
            <a:off x="838200" y="1828800"/>
            <a:ext cx="7467600" cy="4093428"/>
          </a:xfrm>
          <a:prstGeom prst="rect">
            <a:avLst/>
          </a:prstGeom>
          <a:noFill/>
          <a:ln w="9525">
            <a:noFill/>
            <a:miter lim="800000"/>
            <a:headEnd/>
            <a:tailEnd/>
          </a:ln>
        </p:spPr>
        <p:txBody>
          <a:bodyPr>
            <a:spAutoFit/>
          </a:bodyPr>
          <a:lstStyle/>
          <a:p>
            <a:pPr marL="457200" indent="-457200" eaLnBrk="1" hangingPunct="1"/>
            <a:r>
              <a:rPr lang="en-AU" sz="3200" b="1" i="1" dirty="0" smtClean="0">
                <a:solidFill>
                  <a:srgbClr val="002060"/>
                </a:solidFill>
              </a:rPr>
              <a:t>Conditions on other water users</a:t>
            </a:r>
          </a:p>
          <a:p>
            <a:pPr marL="457200" indent="-457200" eaLnBrk="1" hangingPunct="1">
              <a:buFont typeface="Arial" pitchFamily="34" charset="0"/>
              <a:buAutoNum type="arabicPeriod"/>
            </a:pPr>
            <a:r>
              <a:rPr lang="en-AU" sz="2800" dirty="0" smtClean="0">
                <a:solidFill>
                  <a:srgbClr val="002060"/>
                </a:solidFill>
              </a:rPr>
              <a:t>Licence </a:t>
            </a:r>
            <a:r>
              <a:rPr lang="en-AU" sz="2800" dirty="0">
                <a:solidFill>
                  <a:srgbClr val="002060"/>
                </a:solidFill>
              </a:rPr>
              <a:t>conditions for water </a:t>
            </a:r>
            <a:r>
              <a:rPr lang="en-AU" sz="2800" dirty="0" smtClean="0">
                <a:solidFill>
                  <a:srgbClr val="002060"/>
                </a:solidFill>
              </a:rPr>
              <a:t>abstractors</a:t>
            </a:r>
            <a:endParaRPr lang="en-AU" sz="2800" dirty="0">
              <a:solidFill>
                <a:srgbClr val="002060"/>
              </a:solidFill>
            </a:endParaRPr>
          </a:p>
          <a:p>
            <a:pPr marL="457200" indent="-457200" eaLnBrk="1" hangingPunct="1">
              <a:buFont typeface="Arial" pitchFamily="34" charset="0"/>
              <a:buAutoNum type="arabicPeriod"/>
            </a:pPr>
            <a:r>
              <a:rPr lang="en-US" sz="2800" dirty="0">
                <a:solidFill>
                  <a:srgbClr val="002060"/>
                </a:solidFill>
              </a:rPr>
              <a:t>Conditions on storage operation or water resource </a:t>
            </a:r>
            <a:r>
              <a:rPr lang="en-US" sz="2800" dirty="0" smtClean="0">
                <a:solidFill>
                  <a:srgbClr val="002060"/>
                </a:solidFill>
              </a:rPr>
              <a:t>management</a:t>
            </a:r>
            <a:endParaRPr lang="en-AU" sz="2800" dirty="0">
              <a:solidFill>
                <a:srgbClr val="002060"/>
              </a:solidFill>
            </a:endParaRPr>
          </a:p>
          <a:p>
            <a:pPr marL="457200" indent="-457200" eaLnBrk="1" hangingPunct="1">
              <a:buFont typeface="Arial" pitchFamily="34" charset="0"/>
              <a:buAutoNum type="arabicPeriod"/>
            </a:pPr>
            <a:r>
              <a:rPr lang="en-US" sz="2800" dirty="0">
                <a:solidFill>
                  <a:srgbClr val="002060"/>
                </a:solidFill>
              </a:rPr>
              <a:t>Cap on water </a:t>
            </a:r>
            <a:r>
              <a:rPr lang="en-US" sz="2800" dirty="0" smtClean="0">
                <a:solidFill>
                  <a:srgbClr val="002060"/>
                </a:solidFill>
              </a:rPr>
              <a:t>abstraction</a:t>
            </a:r>
          </a:p>
          <a:p>
            <a:pPr marL="457200" indent="-457200" eaLnBrk="1" hangingPunct="1"/>
            <a:r>
              <a:rPr lang="en-AU" sz="3200" b="1" i="1" dirty="0" smtClean="0">
                <a:solidFill>
                  <a:srgbClr val="002060"/>
                </a:solidFill>
              </a:rPr>
              <a:t>Legal rights for the environment</a:t>
            </a:r>
            <a:endParaRPr lang="en-AU" sz="3200" b="1" i="1" dirty="0">
              <a:solidFill>
                <a:srgbClr val="002060"/>
              </a:solidFill>
            </a:endParaRPr>
          </a:p>
          <a:p>
            <a:pPr marL="457200" indent="-457200" eaLnBrk="1" hangingPunct="1">
              <a:buFont typeface="Arial" pitchFamily="34" charset="0"/>
              <a:buAutoNum type="arabicPeriod"/>
            </a:pPr>
            <a:r>
              <a:rPr lang="en-US" sz="2800" dirty="0">
                <a:solidFill>
                  <a:srgbClr val="002060"/>
                </a:solidFill>
              </a:rPr>
              <a:t>Ecological or Environmental Water </a:t>
            </a:r>
            <a:r>
              <a:rPr lang="en-US" sz="2800" dirty="0" smtClean="0">
                <a:solidFill>
                  <a:srgbClr val="002060"/>
                </a:solidFill>
              </a:rPr>
              <a:t>Reserve</a:t>
            </a:r>
            <a:endParaRPr lang="en-AU" sz="2800" dirty="0">
              <a:solidFill>
                <a:srgbClr val="002060"/>
              </a:solidFill>
            </a:endParaRPr>
          </a:p>
          <a:p>
            <a:pPr marL="457200" indent="-457200" eaLnBrk="1" hangingPunct="1">
              <a:buFont typeface="Arial" pitchFamily="34" charset="0"/>
              <a:buAutoNum type="arabicPeriod"/>
            </a:pPr>
            <a:r>
              <a:rPr lang="en-US" sz="2800" dirty="0">
                <a:solidFill>
                  <a:srgbClr val="002060"/>
                </a:solidFill>
              </a:rPr>
              <a:t>Environmental water rights</a:t>
            </a:r>
            <a:endParaRPr lang="en-AU" sz="2800" dirty="0">
              <a:solidFill>
                <a:srgbClr val="002060"/>
              </a:solidFill>
            </a:endParaRPr>
          </a:p>
          <a:p>
            <a:pPr marL="457200" indent="-457200" eaLnBrk="1" hangingPunct="1">
              <a:buFont typeface="Arial" pitchFamily="34" charset="0"/>
              <a:buAutoNum type="arabicPeriod"/>
            </a:pPr>
            <a:endParaRPr lang="en-US" sz="2800" dirty="0"/>
          </a:p>
        </p:txBody>
      </p:sp>
      <p:sp>
        <p:nvSpPr>
          <p:cNvPr id="21" name="Rectangle 5"/>
          <p:cNvSpPr txBox="1">
            <a:spLocks noChangeArrowheads="1"/>
          </p:cNvSpPr>
          <p:nvPr/>
        </p:nvSpPr>
        <p:spPr bwMode="auto">
          <a:xfrm>
            <a:off x="198120" y="1175658"/>
            <a:ext cx="8945880" cy="503645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457200" marR="0" lvl="0" indent="-457200" algn="ctr" defTabSz="914400" rtl="0" eaLnBrk="1" fontAlgn="auto" latinLnBrk="0" hangingPunct="1">
              <a:lnSpc>
                <a:spcPct val="90000"/>
              </a:lnSpc>
              <a:spcBef>
                <a:spcPts val="1000"/>
              </a:spcBef>
              <a:spcAft>
                <a:spcPts val="0"/>
              </a:spcAft>
              <a:buClrTx/>
              <a:buSzTx/>
              <a:tabLst/>
              <a:defRPr/>
            </a:pPr>
            <a:r>
              <a:rPr lang="en-AU" sz="3200" b="1" dirty="0" smtClean="0">
                <a:solidFill>
                  <a:srgbClr val="000066"/>
                </a:solidFill>
              </a:rPr>
              <a:t>From policy to allocation: mechanisms</a:t>
            </a:r>
            <a:endParaRPr kumimoji="0" lang="en-AU" sz="3200" b="1" i="0" u="none" strike="noStrike" kern="1200" cap="none" spc="0" normalizeH="0" baseline="0" noProof="0" dirty="0" smtClean="0">
              <a:ln>
                <a:noFill/>
              </a:ln>
              <a:solidFill>
                <a:srgbClr val="000066"/>
              </a:solidFill>
              <a:effectLst/>
              <a:uLnTx/>
              <a:uFillTx/>
              <a:ea typeface="+mn-ea"/>
              <a:cs typeface="+mn-cs"/>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Conditions on other water users #1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Conditions on water licences</a:t>
            </a:r>
          </a:p>
          <a:p>
            <a:pPr marL="342900" indent="-342900">
              <a:buFont typeface="Wingdings" pitchFamily="2" charset="2"/>
              <a:buChar char="§"/>
            </a:pPr>
            <a:r>
              <a:rPr lang="en-US" altLang="en-US" sz="3600" dirty="0" smtClean="0">
                <a:solidFill>
                  <a:srgbClr val="002060"/>
                </a:solidFill>
              </a:rPr>
              <a:t>Best at protecting </a:t>
            </a:r>
            <a:r>
              <a:rPr lang="en-US" altLang="en-US" sz="3600" dirty="0" err="1" smtClean="0">
                <a:solidFill>
                  <a:srgbClr val="002060"/>
                </a:solidFill>
              </a:rPr>
              <a:t>baseflows</a:t>
            </a:r>
            <a:endParaRPr lang="en-US" altLang="en-US" sz="3600" dirty="0" smtClean="0">
              <a:solidFill>
                <a:srgbClr val="002060"/>
              </a:solidFill>
            </a:endParaRPr>
          </a:p>
          <a:p>
            <a:pPr marL="342900" indent="-342900">
              <a:buFont typeface="Wingdings" pitchFamily="2" charset="2"/>
              <a:buChar char="§"/>
            </a:pPr>
            <a:r>
              <a:rPr lang="en-US" altLang="en-US" sz="3600" dirty="0" smtClean="0">
                <a:solidFill>
                  <a:srgbClr val="002060"/>
                </a:solidFill>
              </a:rPr>
              <a:t>If license issued in perpetuity – difficult to change</a:t>
            </a:r>
          </a:p>
          <a:p>
            <a:pPr marL="342900" indent="-342900">
              <a:buFont typeface="Wingdings" pitchFamily="2" charset="2"/>
              <a:buChar char="§"/>
            </a:pPr>
            <a:r>
              <a:rPr lang="en-US" altLang="en-US" sz="3600" dirty="0" smtClean="0">
                <a:solidFill>
                  <a:srgbClr val="002060"/>
                </a:solidFill>
              </a:rPr>
              <a:t>Relatively low level of legal security</a:t>
            </a:r>
          </a:p>
          <a:p>
            <a:pPr marL="342900" indent="-342900">
              <a:buFont typeface="Wingdings" pitchFamily="2" charset="2"/>
              <a:buChar char="§"/>
            </a:pPr>
            <a:r>
              <a:rPr lang="en-US" altLang="en-US" sz="3600" dirty="0" smtClean="0">
                <a:solidFill>
                  <a:srgbClr val="002060"/>
                </a:solidFill>
              </a:rPr>
              <a:t>Requires compliance and enforcement of individuals</a:t>
            </a:r>
            <a:endParaRPr kumimoji="0" lang="en-AU" sz="3600" b="1" i="0" u="none" strike="noStrike" kern="1200" cap="none" spc="0" normalizeH="0" baseline="0" noProof="0" dirty="0" smtClean="0">
              <a:ln>
                <a:noFill/>
              </a:ln>
              <a:solidFill>
                <a:srgbClr val="002060"/>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3200" b="0" i="0" u="none" strike="noStrike" kern="1200" cap="none" spc="0" normalizeH="0" baseline="0" noProof="0" dirty="0" smtClean="0">
              <a:ln>
                <a:noFill/>
              </a:ln>
              <a:solidFill>
                <a:srgbClr val="002060"/>
              </a:solidFill>
              <a:effectLst/>
              <a:uLnTx/>
              <a:uFillTx/>
              <a:ea typeface="+mn-ea"/>
              <a:cs typeface="+mn-cs"/>
            </a:endParaRPr>
          </a:p>
        </p:txBody>
      </p:sp>
      <p:sp>
        <p:nvSpPr>
          <p:cNvPr id="10"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Conditions on other water users #2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Conditions on storage operators &amp; resource managers</a:t>
            </a:r>
          </a:p>
          <a:p>
            <a:pPr marL="342900" indent="-342900">
              <a:buFont typeface="Wingdings" charset="2"/>
              <a:buChar char="§"/>
              <a:defRPr/>
            </a:pPr>
            <a:r>
              <a:rPr lang="en-US" sz="3200" dirty="0" smtClean="0">
                <a:solidFill>
                  <a:srgbClr val="002060"/>
                </a:solidFill>
                <a:ea typeface="ＭＳ Ｐゴシック" charset="0"/>
              </a:rPr>
              <a:t>Release condition from storage</a:t>
            </a:r>
          </a:p>
          <a:p>
            <a:pPr marL="1257300" lvl="2" indent="-342900">
              <a:buFont typeface="Wingdings" charset="2"/>
              <a:buChar char="§"/>
              <a:defRPr/>
            </a:pPr>
            <a:r>
              <a:rPr lang="en-US" sz="3200" dirty="0" smtClean="0">
                <a:solidFill>
                  <a:srgbClr val="002060"/>
                </a:solidFill>
                <a:ea typeface="ＭＳ Ｐゴシック" charset="0"/>
              </a:rPr>
              <a:t>Minimum flow</a:t>
            </a:r>
          </a:p>
          <a:p>
            <a:pPr marL="1257300" lvl="2" indent="-342900">
              <a:buFont typeface="Wingdings" charset="2"/>
              <a:buChar char="§"/>
              <a:defRPr/>
            </a:pPr>
            <a:r>
              <a:rPr lang="en-US" sz="3200" dirty="0" smtClean="0">
                <a:solidFill>
                  <a:srgbClr val="002060"/>
                </a:solidFill>
                <a:ea typeface="ＭＳ Ｐゴシック" charset="0"/>
              </a:rPr>
              <a:t>Regime focused release such as pulse events</a:t>
            </a:r>
          </a:p>
          <a:p>
            <a:pPr marL="1257300" lvl="2" indent="-342900">
              <a:buFont typeface="Wingdings" charset="2"/>
              <a:buChar char="§"/>
              <a:defRPr/>
            </a:pPr>
            <a:r>
              <a:rPr lang="en-US" sz="3200" dirty="0" smtClean="0">
                <a:solidFill>
                  <a:srgbClr val="002060"/>
                </a:solidFill>
                <a:ea typeface="ＭＳ Ｐゴシック" charset="0"/>
              </a:rPr>
              <a:t>Rates of rise and fall</a:t>
            </a:r>
          </a:p>
          <a:p>
            <a:pPr marL="1257300" lvl="2" indent="-342900">
              <a:buFont typeface="Wingdings" charset="2"/>
              <a:buChar char="§"/>
              <a:defRPr/>
            </a:pPr>
            <a:r>
              <a:rPr lang="en-US" sz="3200" dirty="0" smtClean="0">
                <a:solidFill>
                  <a:srgbClr val="002060"/>
                </a:solidFill>
                <a:ea typeface="ＭＳ Ｐゴシック" charset="0"/>
              </a:rPr>
              <a:t>Release limits to address seasonality changes</a:t>
            </a:r>
          </a:p>
          <a:p>
            <a:pPr marL="342900" indent="-342900">
              <a:buFont typeface="Wingdings" charset="2"/>
              <a:buChar char="§"/>
              <a:defRPr/>
            </a:pPr>
            <a:r>
              <a:rPr lang="en-US" sz="3200" dirty="0" smtClean="0">
                <a:solidFill>
                  <a:srgbClr val="002060"/>
                </a:solidFill>
                <a:ea typeface="ＭＳ Ｐゴシック" charset="0"/>
              </a:rPr>
              <a:t>Challenge of infrastructure constraints</a:t>
            </a:r>
          </a:p>
          <a:p>
            <a:pPr marL="342900" indent="-342900">
              <a:buFont typeface="Wingdings" charset="2"/>
              <a:buChar char="§"/>
              <a:defRPr/>
            </a:pPr>
            <a:r>
              <a:rPr lang="en-US" sz="3200" dirty="0" smtClean="0">
                <a:solidFill>
                  <a:srgbClr val="002060"/>
                </a:solidFill>
                <a:ea typeface="ＭＳ Ｐゴシック" charset="0"/>
              </a:rPr>
              <a:t>Relatively low level of legal security</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3200" b="0" i="0" u="none" strike="noStrike" kern="1200" cap="none" spc="0" normalizeH="0" baseline="0" noProof="0" dirty="0" smtClean="0">
              <a:ln>
                <a:noFill/>
              </a:ln>
              <a:solidFill>
                <a:srgbClr val="002060"/>
              </a:solidFill>
              <a:effectLst/>
              <a:uLnTx/>
              <a:uFillTx/>
              <a:ea typeface="+mn-ea"/>
              <a:cs typeface="+mn-cs"/>
            </a:endParaRPr>
          </a:p>
        </p:txBody>
      </p:sp>
      <p:sp>
        <p:nvSpPr>
          <p:cNvPr id="10"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2" name="Picture 37" descr="UOM-Rev3D_S_sm"/>
          <p:cNvPicPr>
            <a:picLocks noChangeAspect="1" noChangeArrowheads="1"/>
          </p:cNvPicPr>
          <p:nvPr/>
        </p:nvPicPr>
        <p:blipFill>
          <a:blip r:embed="rId5" cstate="print"/>
          <a:srcRect/>
          <a:stretch>
            <a:fillRect/>
          </a:stretch>
        </p:blipFill>
        <p:spPr bwMode="auto">
          <a:xfrm>
            <a:off x="7779653" y="0"/>
            <a:ext cx="1347788" cy="1366838"/>
          </a:xfrm>
          <a:prstGeom prst="rect">
            <a:avLst/>
          </a:prstGeom>
          <a:solidFill>
            <a:srgbClr val="002060"/>
          </a:solidFill>
          <a:ln w="9525">
            <a:noFill/>
            <a:miter lim="800000"/>
            <a:headEnd/>
            <a:tailEnd/>
          </a:ln>
        </p:spPr>
      </p:pic>
      <p:sp>
        <p:nvSpPr>
          <p:cNvPr id="9" name="Rectangle 5"/>
          <p:cNvSpPr txBox="1">
            <a:spLocks noChangeArrowheads="1"/>
          </p:cNvSpPr>
          <p:nvPr/>
        </p:nvSpPr>
        <p:spPr bwMode="auto">
          <a:xfrm>
            <a:off x="457200" y="1349826"/>
            <a:ext cx="8229600" cy="493599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Conditions on other water users #3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3600" b="1" noProof="0" dirty="0" smtClean="0">
                <a:solidFill>
                  <a:srgbClr val="002060"/>
                </a:solidFill>
              </a:rPr>
              <a:t>Cap on water extractions</a:t>
            </a:r>
          </a:p>
          <a:p>
            <a:pPr marL="342900" indent="-342900">
              <a:buFont typeface="Wingdings" pitchFamily="2" charset="2"/>
              <a:buChar char="§"/>
            </a:pPr>
            <a:r>
              <a:rPr lang="en-AU" altLang="en-US" sz="3600" dirty="0" smtClean="0">
                <a:solidFill>
                  <a:srgbClr val="002060"/>
                </a:solidFill>
              </a:rPr>
              <a:t>Relatively easy to implement</a:t>
            </a:r>
          </a:p>
          <a:p>
            <a:pPr marL="342900" indent="-342900">
              <a:buFont typeface="Wingdings" pitchFamily="2" charset="2"/>
              <a:buChar char="§"/>
            </a:pPr>
            <a:r>
              <a:rPr lang="en-AU" altLang="en-US" sz="3600" dirty="0" smtClean="0">
                <a:solidFill>
                  <a:srgbClr val="002060"/>
                </a:solidFill>
              </a:rPr>
              <a:t>Does not protect the entire flow regime –implemented in combination with other allocation mechanisms</a:t>
            </a:r>
          </a:p>
          <a:p>
            <a:pPr marL="342900" indent="-342900">
              <a:buFont typeface="Wingdings" pitchFamily="2" charset="2"/>
              <a:buChar char="§"/>
            </a:pPr>
            <a:r>
              <a:rPr lang="en-AU" altLang="en-US" sz="3600" dirty="0" smtClean="0">
                <a:solidFill>
                  <a:srgbClr val="002060"/>
                </a:solidFill>
              </a:rPr>
              <a:t>Requires an accounting framework and monitoring and compliance of extraction</a:t>
            </a:r>
          </a:p>
          <a:p>
            <a:pPr marL="342900" indent="-342900">
              <a:buFont typeface="Wingdings" pitchFamily="2" charset="2"/>
              <a:buChar char="§"/>
            </a:pPr>
            <a:r>
              <a:rPr lang="en-AU" altLang="en-US" sz="3600" dirty="0" smtClean="0">
                <a:solidFill>
                  <a:srgbClr val="002060"/>
                </a:solidFill>
              </a:rPr>
              <a:t>Requirement for a water market</a:t>
            </a:r>
          </a:p>
          <a:p>
            <a:pPr marL="342900" indent="-342900">
              <a:buFont typeface="Wingdings" pitchFamily="2" charset="2"/>
              <a:buChar char="§"/>
            </a:pPr>
            <a:endParaRPr kumimoji="0" lang="en-AU" sz="3200" b="0" i="0" u="none" strike="noStrike" kern="1200" cap="none" spc="0" normalizeH="0" baseline="0" noProof="0" dirty="0" smtClean="0">
              <a:ln>
                <a:noFill/>
              </a:ln>
              <a:solidFill>
                <a:srgbClr val="002060"/>
              </a:solidFill>
              <a:effectLst/>
              <a:uLnTx/>
              <a:uFillTx/>
              <a:ea typeface="+mn-ea"/>
              <a:cs typeface="+mn-cs"/>
            </a:endParaRPr>
          </a:p>
        </p:txBody>
      </p:sp>
      <p:sp>
        <p:nvSpPr>
          <p:cNvPr id="10" name="TextBox 17"/>
          <p:cNvSpPr txBox="1">
            <a:spLocks noChangeArrowheads="1"/>
          </p:cNvSpPr>
          <p:nvPr/>
        </p:nvSpPr>
        <p:spPr bwMode="auto">
          <a:xfrm>
            <a:off x="6531420" y="6578598"/>
            <a:ext cx="2727325" cy="246063"/>
          </a:xfrm>
          <a:prstGeom prst="rect">
            <a:avLst/>
          </a:prstGeom>
          <a:noFill/>
          <a:ln w="9525">
            <a:noFill/>
            <a:miter lim="800000"/>
            <a:headEnd/>
            <a:tailEnd/>
          </a:ln>
        </p:spPr>
        <p:txBody>
          <a:bodyPr wrap="none">
            <a:spAutoFit/>
          </a:bodyPr>
          <a:lstStyle/>
          <a:p>
            <a:pPr eaLnBrk="1" hangingPunct="1"/>
            <a:r>
              <a:rPr lang="en-AU" altLang="en-US" sz="1000" dirty="0"/>
              <a:t>Source: Horne, O’Donnell, </a:t>
            </a:r>
            <a:r>
              <a:rPr lang="en-AU" altLang="en-US" sz="1000" dirty="0" err="1"/>
              <a:t>Tharme</a:t>
            </a:r>
            <a:r>
              <a:rPr lang="en-AU" altLang="en-US" sz="1000" dirty="0"/>
              <a:t> (in press)</a:t>
            </a: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232</TotalTime>
  <Words>2637</Words>
  <Application>Microsoft Office PowerPoint</Application>
  <PresentationFormat>On-screen Show (4:3)</PresentationFormat>
  <Paragraphs>233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EzzyOD</cp:lastModifiedBy>
  <cp:revision>19</cp:revision>
  <dcterms:created xsi:type="dcterms:W3CDTF">2016-07-18T05:53:10Z</dcterms:created>
  <dcterms:modified xsi:type="dcterms:W3CDTF">2017-08-04T01:14:06Z</dcterms:modified>
</cp:coreProperties>
</file>