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7" r:id="rId3"/>
    <p:sldId id="275" r:id="rId4"/>
    <p:sldId id="274" r:id="rId5"/>
    <p:sldId id="272" r:id="rId6"/>
    <p:sldId id="273" r:id="rId7"/>
    <p:sldId id="271" r:id="rId8"/>
    <p:sldId id="257" r:id="rId9"/>
    <p:sldId id="258" r:id="rId10"/>
    <p:sldId id="259" r:id="rId11"/>
    <p:sldId id="260" r:id="rId12"/>
    <p:sldId id="261" r:id="rId13"/>
    <p:sldId id="262" r:id="rId14"/>
    <p:sldId id="264" r:id="rId15"/>
    <p:sldId id="268" r:id="rId16"/>
    <p:sldId id="265"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0288" autoAdjust="0"/>
  </p:normalViewPr>
  <p:slideViewPr>
    <p:cSldViewPr snapToGrid="0" showGuides="1">
      <p:cViewPr>
        <p:scale>
          <a:sx n="75" d="100"/>
          <a:sy n="75" d="100"/>
        </p:scale>
        <p:origin x="-109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23/08/2016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23/08/2016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watermuseum.net/"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acebook.com/pages/Water-Museum/416083565218058"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atermuseum.net/" TargetMode="External"/><Relationship Id="rId5" Type="http://schemas.openxmlformats.org/officeDocument/2006/relationships/hyperlink" Target="mailto:Farah.Kabir@actionaid.org"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2103120" y="1279590"/>
            <a:ext cx="6805749"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1"/>
                </a:solidFill>
                <a:effectLst/>
                <a:latin typeface="Copperplate Gothic Light" pitchFamily="34" charset="0"/>
                <a:ea typeface="Calibri" pitchFamily="34" charset="0"/>
                <a:cs typeface="Times New Roman" pitchFamily="18" charset="0"/>
              </a:rPr>
              <a:t>Water Museum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journey from water dystopia to water futures</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508066" y="4048734"/>
            <a:ext cx="399723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dirty="0" smtClean="0">
                <a:latin typeface="Times New Roman" pitchFamily="18" charset="0"/>
                <a:ea typeface="Calibri" pitchFamily="34" charset="0"/>
                <a:cs typeface="Times New Roman" pitchFamily="18" charset="0"/>
              </a:rPr>
              <a:t>Imtiaz Ahmed</a:t>
            </a:r>
            <a:r>
              <a:rPr lang="en-US" b="1" baseline="30000" dirty="0" smtClean="0">
                <a:solidFill>
                  <a:srgbClr val="FF0000"/>
                </a:solidFill>
                <a:latin typeface="Times New Roman" pitchFamily="18" charset="0"/>
                <a:ea typeface="Calibri" pitchFamily="34" charset="0"/>
                <a:cs typeface="Times New Roman" pitchFamily="18" charset="0"/>
                <a:hlinkClick r:id=""/>
              </a:rPr>
              <a:t>[</a:t>
            </a:r>
            <a:r>
              <a:rPr lang="en-US" b="1" baseline="30000" dirty="0" smtClean="0" bmk="">
                <a:solidFill>
                  <a:srgbClr val="FF0000"/>
                </a:solidFill>
                <a:latin typeface="Times New Roman" pitchFamily="18" charset="0"/>
                <a:ea typeface="Calibri" pitchFamily="34" charset="0"/>
                <a:cs typeface="Times New Roman" pitchFamily="18" charset="0"/>
                <a:hlinkClick r:id=""/>
              </a:rPr>
              <a:t>1]</a:t>
            </a:r>
            <a:r>
              <a:rPr lang="en-US" dirty="0" smtClean="0" bmk="">
                <a:latin typeface="Times New Roman" pitchFamily="18" charset="0"/>
                <a:ea typeface="Calibri" pitchFamily="34" charset="0"/>
                <a:cs typeface="Times New Roman" pitchFamily="18" charset="0"/>
              </a:rPr>
              <a:t> </a:t>
            </a:r>
            <a:r>
              <a:rPr lang="en-US" dirty="0" smtClean="0" bmk="">
                <a:latin typeface="Times New Roman" pitchFamily="18" charset="0"/>
                <a:ea typeface="Calibri" pitchFamily="34" charset="0"/>
                <a:cs typeface="Times New Roman" pitchFamily="18" charset="0"/>
              </a:rPr>
              <a:t>and </a:t>
            </a:r>
            <a:r>
              <a:rPr lang="en-US" dirty="0" smtClean="0" bmk="">
                <a:latin typeface="Times New Roman" pitchFamily="18" charset="0"/>
                <a:ea typeface="Calibri" pitchFamily="34" charset="0"/>
                <a:cs typeface="Times New Roman" pitchFamily="18" charset="0"/>
              </a:rPr>
              <a:t>Farah Kabir</a:t>
            </a:r>
            <a:r>
              <a:rPr lang="en-US" b="1" baseline="30000" dirty="0" smtClean="0" bmk="">
                <a:solidFill>
                  <a:srgbClr val="FF0000"/>
                </a:solidFill>
                <a:latin typeface="Times New Roman" pitchFamily="18" charset="0"/>
                <a:ea typeface="Calibri" pitchFamily="34" charset="0"/>
                <a:cs typeface="Times New Roman" pitchFamily="18" charset="0"/>
                <a:hlinkClick r:id=""/>
              </a:rPr>
              <a:t>[2</a:t>
            </a:r>
            <a:r>
              <a:rPr lang="en-US" b="1" baseline="30000" dirty="0" smtClean="0" bmk="">
                <a:solidFill>
                  <a:srgbClr val="FF0000"/>
                </a:solidFill>
                <a:latin typeface="Times New Roman" pitchFamily="18" charset="0"/>
                <a:ea typeface="Calibri" pitchFamily="34" charset="0"/>
                <a:cs typeface="Times New Roman" pitchFamily="18" charset="0"/>
                <a:hlinkClick r:id=""/>
              </a:rPr>
              <a:t>]</a:t>
            </a:r>
            <a:endParaRPr lang="en-US" sz="1600" dirty="0" smtClean="0">
              <a:latin typeface="Arial" pitchFamily="34" charset="0"/>
              <a:cs typeface="Arial" pitchFamily="34" charset="0"/>
            </a:endParaRPr>
          </a:p>
        </p:txBody>
      </p:sp>
      <p:sp>
        <p:nvSpPr>
          <p:cNvPr id="1027" name="Rectangle 3"/>
          <p:cNvSpPr>
            <a:spLocks noChangeArrowheads="1"/>
          </p:cNvSpPr>
          <p:nvPr/>
        </p:nvSpPr>
        <p:spPr bwMode="auto">
          <a:xfrm>
            <a:off x="117567" y="54864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5561333"/>
            <a:ext cx="9044464"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
              </a:rPr>
              <a:t>[</a:t>
            </a:r>
            <a:r>
              <a:rPr kumimoji="0" lang="en-US" sz="11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
              </a:rPr>
              <a:t>1]</a:t>
            </a:r>
            <a:r>
              <a:rPr kumimoji="0" lang="en-US" sz="11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Dr. Imtiaz Ahmed; Professor of International relation in Dhaka University and Executive Director of </a:t>
            </a:r>
            <a:r>
              <a:rPr kumimoji="0" lang="en-US" sz="1100" b="0" i="0" u="none" strike="noStrike" cap="none" normalizeH="0" baseline="0" dirty="0" smtClean="0" bmk="">
                <a:ln>
                  <a:noFill/>
                </a:ln>
                <a:solidFill>
                  <a:srgbClr val="333333"/>
                </a:solidFill>
                <a:effectLst/>
                <a:latin typeface="Calibri" pitchFamily="34" charset="0"/>
                <a:ea typeface="Calibri" pitchFamily="34" charset="0"/>
                <a:cs typeface="Times New Roman" pitchFamily="18" charset="0"/>
              </a:rPr>
              <a:t>Regional Centre for Strategic Studies (RCSS), Sri Lanka</a:t>
            </a:r>
            <a:endParaRPr kumimoji="0" lang="en-US" sz="105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hlinkClick r:id=""/>
              </a:rPr>
              <a:t>[2]</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Farah Kabir: Country Director of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ActionAid</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Bangladesh.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3" descr="D:\2. Water Commons\Water Museum\WM Logo..png"/>
          <p:cNvPicPr>
            <a:picLocks noChangeAspect="1" noChangeArrowheads="1"/>
          </p:cNvPicPr>
          <p:nvPr/>
        </p:nvPicPr>
        <p:blipFill>
          <a:blip r:embed="rId5" cstate="print"/>
          <a:srcRect/>
          <a:stretch>
            <a:fillRect/>
          </a:stretch>
        </p:blipFill>
        <p:spPr bwMode="auto">
          <a:xfrm>
            <a:off x="339634" y="1169126"/>
            <a:ext cx="1704703" cy="1704703"/>
          </a:xfrm>
          <a:prstGeom prst="rect">
            <a:avLst/>
          </a:prstGeom>
          <a:noFill/>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437492"/>
            <a:ext cx="893499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smtClean="0"/>
              <a:t>The authors firmly believe that rivers and its waters are not entities to be divided but a resource to be shared. People especially those who inhabit the river and are highly dependent on it needs to understand the changes and search for solutions. Politicians &amp; people in power are required to comprehend the consequences of actions that harm the river and act in the best interest of the river!  Without regional initiatives in South Asia however, it will not be sustainable for Bangladesh to take a standalone position on the current problems. To address this problem, AAB has started the multi-country “Water Commons” campaign with a vision to uphold the concerns of river and its waters from a common point of view which goes beyond political boundaries. </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244955"/>
            <a:ext cx="8934994"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400" dirty="0" smtClean="0"/>
              <a:t>“</a:t>
            </a:r>
            <a:r>
              <a:rPr lang="en-GB" sz="2400" b="1" dirty="0" smtClean="0"/>
              <a:t>Water Museum</a:t>
            </a:r>
            <a:r>
              <a:rPr lang="en-GB" sz="2400" dirty="0" smtClean="0"/>
              <a:t>” </a:t>
            </a:r>
            <a:r>
              <a:rPr lang="en-GB" dirty="0" smtClean="0"/>
              <a:t>which was inaugurated on 29</a:t>
            </a:r>
            <a:r>
              <a:rPr lang="en-GB" baseline="30000" dirty="0" smtClean="0"/>
              <a:t>th</a:t>
            </a:r>
            <a:r>
              <a:rPr lang="en-GB" dirty="0" smtClean="0"/>
              <a:t> December, 2014 at </a:t>
            </a:r>
            <a:r>
              <a:rPr lang="en-GB" dirty="0" err="1" smtClean="0"/>
              <a:t>Pakhimara</a:t>
            </a:r>
            <a:r>
              <a:rPr lang="en-GB" dirty="0" smtClean="0"/>
              <a:t> </a:t>
            </a:r>
            <a:r>
              <a:rPr lang="en-GB" dirty="0" err="1" smtClean="0"/>
              <a:t>Bazar</a:t>
            </a:r>
            <a:r>
              <a:rPr lang="en-GB" dirty="0" smtClean="0"/>
              <a:t> Area of </a:t>
            </a:r>
            <a:r>
              <a:rPr lang="en-GB" dirty="0" err="1" smtClean="0"/>
              <a:t>Kolapara</a:t>
            </a:r>
            <a:r>
              <a:rPr lang="en-GB" dirty="0" smtClean="0"/>
              <a:t> </a:t>
            </a:r>
            <a:r>
              <a:rPr lang="en-GB" dirty="0" err="1" smtClean="0"/>
              <a:t>Upazilla</a:t>
            </a:r>
            <a:r>
              <a:rPr lang="en-GB" dirty="0" smtClean="0"/>
              <a:t> under </a:t>
            </a:r>
            <a:r>
              <a:rPr lang="en-GB" dirty="0" err="1" smtClean="0"/>
              <a:t>Patuakhali</a:t>
            </a:r>
            <a:r>
              <a:rPr lang="en-GB" dirty="0" smtClean="0"/>
              <a:t> District</a:t>
            </a:r>
            <a:r>
              <a:rPr lang="en-US" dirty="0" smtClean="0"/>
              <a:t>. </a:t>
            </a:r>
            <a:r>
              <a:rPr lang="en-GB" dirty="0" smtClean="0"/>
              <a:t>The idea of creating this water museum was to disseminate information and raise awareness among the communities, stakeholders and especially policy makers about the importance and necessity of safeguarding our rivers. This establishment is working as a strong basis for policy advocacy on “Water Commons” campaign of AAB; it is acting as a strong call for actions to save rivers in South Asia. It is part of the concept of ‘shifting power’ as it is </a:t>
            </a:r>
            <a:r>
              <a:rPr lang="en-GB" dirty="0" err="1" smtClean="0"/>
              <a:t>curated</a:t>
            </a:r>
            <a:r>
              <a:rPr lang="en-GB" dirty="0" smtClean="0"/>
              <a:t> with the community, governed and managed by the frontline community with AAB and Dr Ahmed acting in advisory capacity mainly. The attempt to make it a people’s museum is a step towards shifting the notion that only experts in the national level can establish such institutions to affected community who inhabit the river.</a:t>
            </a:r>
            <a:r>
              <a:rPr lang="en-US" dirty="0" smtClean="0"/>
              <a:t> </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017693"/>
            <a:ext cx="893499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Descriptions:</a:t>
            </a:r>
            <a:endParaRPr lang="en-US" dirty="0" smtClean="0"/>
          </a:p>
          <a:p>
            <a:r>
              <a:rPr lang="en-GB" dirty="0" smtClean="0"/>
              <a:t>Local</a:t>
            </a:r>
            <a:r>
              <a:rPr lang="en-US" dirty="0" smtClean="0"/>
              <a:t> and environment friendly materials are used inside the museum. Below is a list of elements of the museum has exhibited-</a:t>
            </a:r>
          </a:p>
          <a:p>
            <a:pPr marL="234950" lvl="0" indent="-234950">
              <a:buFont typeface="Arial" pitchFamily="34" charset="0"/>
              <a:buChar char="•"/>
            </a:pPr>
            <a:r>
              <a:rPr lang="en-US" b="1" dirty="0" smtClean="0"/>
              <a:t>Water sample </a:t>
            </a:r>
            <a:r>
              <a:rPr lang="en-US" dirty="0" smtClean="0"/>
              <a:t>of all 57 trans-boundary rivers of Bangladesh, including water from rivers of Nepal and Myanmar. </a:t>
            </a:r>
          </a:p>
          <a:p>
            <a:pPr marL="234950" lvl="0" indent="-234950">
              <a:buFont typeface="Arial" pitchFamily="34" charset="0"/>
              <a:buChar char="•"/>
            </a:pPr>
            <a:r>
              <a:rPr lang="en-US" b="1" dirty="0" smtClean="0"/>
              <a:t>Photos</a:t>
            </a:r>
            <a:r>
              <a:rPr lang="en-US" dirty="0" smtClean="0"/>
              <a:t> of different Rivers, Water Body, </a:t>
            </a:r>
            <a:r>
              <a:rPr lang="en-US" dirty="0" err="1" smtClean="0"/>
              <a:t>Beels</a:t>
            </a:r>
            <a:r>
              <a:rPr lang="en-US" dirty="0" smtClean="0"/>
              <a:t>, </a:t>
            </a:r>
            <a:r>
              <a:rPr lang="en-US" dirty="0" err="1" smtClean="0"/>
              <a:t>Haors</a:t>
            </a:r>
            <a:r>
              <a:rPr lang="en-US" dirty="0" smtClean="0"/>
              <a:t> and lives dependent on these. These photos will also focus on different stage like dry season, peak season and their relation with people. These photos of different frame and size will be arranged on the walls of museum in aesthetic manners. </a:t>
            </a:r>
          </a:p>
          <a:p>
            <a:pPr marL="234950" lvl="0" indent="-234950">
              <a:buFont typeface="Arial" pitchFamily="34" charset="0"/>
              <a:buChar char="•"/>
            </a:pPr>
            <a:r>
              <a:rPr lang="en-US" dirty="0" smtClean="0"/>
              <a:t>Different kinds of Handy crafts, Artifacts which are produced in river flood plain areas like (Tat Cloths, different clay items, fishing nets, fishing wheels, Bamboo cage, Steamer lights, Fishing instruments, etc). </a:t>
            </a:r>
          </a:p>
          <a:p>
            <a:pPr marL="234950" lvl="0" indent="-234950">
              <a:buFont typeface="Arial" pitchFamily="34" charset="0"/>
              <a:buChar char="•"/>
            </a:pPr>
            <a:r>
              <a:rPr lang="en-US" dirty="0" smtClean="0"/>
              <a:t>A boat on Dead River and image of water transport. </a:t>
            </a:r>
          </a:p>
          <a:p>
            <a:pPr marL="234950" lvl="0" indent="-234950">
              <a:buFont typeface="Arial" pitchFamily="34" charset="0"/>
              <a:buChar char="•"/>
            </a:pPr>
            <a:r>
              <a:rPr lang="en-US" dirty="0" smtClean="0"/>
              <a:t>Display of different Books, Flyers, Posters, Policy, Laws, Research &amp; other Reports, International Conventions etc.</a:t>
            </a:r>
          </a:p>
          <a:p>
            <a:pPr marL="234950" lvl="0" indent="-234950">
              <a:buFont typeface="Arial" pitchFamily="34" charset="0"/>
              <a:buChar char="•"/>
            </a:pPr>
            <a:r>
              <a:rPr lang="en-US" dirty="0" smtClean="0"/>
              <a:t>A Dummy model of a </a:t>
            </a:r>
            <a:r>
              <a:rPr lang="en-US" dirty="0" err="1" smtClean="0"/>
              <a:t>Andharmanik</a:t>
            </a:r>
            <a:r>
              <a:rPr lang="en-US" dirty="0" smtClean="0"/>
              <a:t> river system (Source, Stream flow and Destination)</a:t>
            </a:r>
          </a:p>
          <a:p>
            <a:pPr marL="234950" lvl="0" indent="-234950">
              <a:buFont typeface="Arial" pitchFamily="34" charset="0"/>
              <a:buChar char="•"/>
            </a:pPr>
            <a:r>
              <a:rPr lang="en-US" dirty="0" smtClean="0"/>
              <a:t>A big map on the wall showing all the rivers of Bangladesh including Trans-boundary rivers. </a:t>
            </a:r>
          </a:p>
          <a:p>
            <a:pPr marL="234950" lvl="0" indent="-234950">
              <a:buFont typeface="Arial" pitchFamily="34" charset="0"/>
              <a:buChar char="•"/>
            </a:pPr>
            <a:r>
              <a:rPr lang="en-US" dirty="0" smtClean="0"/>
              <a:t>Audio-Visuals (documentaries, song, slight show, documentaries, etc).</a:t>
            </a:r>
          </a:p>
          <a:p>
            <a:pPr marL="234950" lvl="0" indent="-234950">
              <a:buFont typeface="Arial" pitchFamily="34" charset="0"/>
              <a:buChar char="•"/>
            </a:pPr>
            <a:r>
              <a:rPr lang="en-US" dirty="0" smtClean="0"/>
              <a:t>Dummy structure of different flora and fauna under the threat of Extinction </a:t>
            </a:r>
          </a:p>
          <a:p>
            <a:pPr marL="234950" lvl="0" indent="-234950">
              <a:buFont typeface="Arial" pitchFamily="34" charset="0"/>
              <a:buChar char="•"/>
            </a:pPr>
            <a:r>
              <a:rPr lang="en-US" dirty="0" smtClean="0"/>
              <a:t>A opinion book or visitors comments register to record the opinions of different visitors</a:t>
            </a:r>
          </a:p>
          <a:p>
            <a:pPr marL="234950" lvl="0" indent="-234950">
              <a:buFont typeface="Arial" pitchFamily="34" charset="0"/>
              <a:buChar char="•"/>
            </a:pPr>
            <a:r>
              <a:rPr lang="en-US" dirty="0" smtClean="0"/>
              <a:t>Water architecture</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260520"/>
            <a:ext cx="8934994"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b="1" dirty="0" smtClean="0"/>
              <a:t>The following are some of the key activities of Water Museum:</a:t>
            </a:r>
          </a:p>
          <a:p>
            <a:pPr marL="234950" lvl="0" indent="-234950">
              <a:buFont typeface="Arial" pitchFamily="34" charset="0"/>
              <a:buChar char="•"/>
            </a:pPr>
            <a:r>
              <a:rPr lang="en-US" dirty="0" smtClean="0"/>
              <a:t>Exchange Visits: River related information, Maps, Publications, river treaties, photos of different rivers and its surrounding (present and extinct);</a:t>
            </a:r>
          </a:p>
          <a:p>
            <a:pPr marL="234950" lvl="0" indent="-234950">
              <a:buFont typeface="Arial" pitchFamily="34" charset="0"/>
              <a:buChar char="•"/>
            </a:pPr>
            <a:r>
              <a:rPr lang="en-US" dirty="0" smtClean="0"/>
              <a:t>Samples of different river water are exhibited to help us understand  the texture and composition of river water; </a:t>
            </a:r>
          </a:p>
          <a:p>
            <a:pPr marL="234950" lvl="0" indent="-234950">
              <a:buFont typeface="Arial" pitchFamily="34" charset="0"/>
              <a:buChar char="•"/>
            </a:pPr>
            <a:r>
              <a:rPr lang="en-US" dirty="0" smtClean="0"/>
              <a:t>Annual Convention on Right to Water and Defending Commons;</a:t>
            </a:r>
          </a:p>
          <a:p>
            <a:pPr marL="234950" lvl="0" indent="-234950">
              <a:buFont typeface="Arial" pitchFamily="34" charset="0"/>
              <a:buChar char="•"/>
            </a:pPr>
            <a:r>
              <a:rPr lang="en-US" dirty="0" smtClean="0"/>
              <a:t>Interactive visual components regarding saving rivers of Bangladesh, to educate and create mass awareness among communities and relevant policy stalk holders in favor of River Rights and Right to Water;</a:t>
            </a:r>
          </a:p>
          <a:p>
            <a:pPr marL="234950" lvl="0" indent="-234950">
              <a:buFont typeface="Arial" pitchFamily="34" charset="0"/>
              <a:buChar char="•"/>
            </a:pPr>
            <a:r>
              <a:rPr lang="en-US" dirty="0" smtClean="0"/>
              <a:t>A website has been developed with all the information of </a:t>
            </a:r>
            <a:r>
              <a:rPr lang="en-US" u="sng" dirty="0" smtClean="0">
                <a:hlinkClick r:id="rId5"/>
              </a:rPr>
              <a:t>Water Museum</a:t>
            </a:r>
            <a:r>
              <a:rPr lang="en-US" dirty="0" smtClean="0"/>
              <a:t>.</a:t>
            </a:r>
            <a:endParaRPr lang="en-US" dirty="0"/>
          </a:p>
        </p:txBody>
      </p:sp>
      <p:sp>
        <p:nvSpPr>
          <p:cNvPr id="8" name="Rectangle 2"/>
          <p:cNvSpPr>
            <a:spLocks noChangeArrowheads="1"/>
          </p:cNvSpPr>
          <p:nvPr/>
        </p:nvSpPr>
        <p:spPr bwMode="auto">
          <a:xfrm>
            <a:off x="130628" y="4486522"/>
            <a:ext cx="89349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Stakeholders:</a:t>
            </a:r>
            <a:endParaRPr lang="en-US" dirty="0" smtClean="0"/>
          </a:p>
          <a:p>
            <a:r>
              <a:rPr lang="en-US" dirty="0" smtClean="0"/>
              <a:t>To create mass awareness on </a:t>
            </a:r>
            <a:r>
              <a:rPr lang="en-US" b="1" dirty="0" smtClean="0"/>
              <a:t>Right to water and River rights;</a:t>
            </a:r>
            <a:r>
              <a:rPr lang="en-US" dirty="0" smtClean="0"/>
              <a:t> policy stakeholders, academics, activists, </a:t>
            </a:r>
            <a:r>
              <a:rPr lang="en-US" dirty="0" err="1" smtClean="0"/>
              <a:t>riverine</a:t>
            </a:r>
            <a:r>
              <a:rPr lang="en-US" dirty="0" smtClean="0"/>
              <a:t> people, water resources dependent people are main stakeholders of the water museum, in addition water resources grabber and profit makers of this resources are target audience. </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215420"/>
            <a:ext cx="893499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Impacts:</a:t>
            </a:r>
            <a:endParaRPr lang="en-US" dirty="0" smtClean="0"/>
          </a:p>
          <a:p>
            <a:r>
              <a:rPr lang="en-US" dirty="0" smtClean="0"/>
              <a:t>Since 29 December 2014 to July 2016 around two thousand people from inside the country including school children, and abroad visited the water museum. They expressed appreciation and encouragement for the initiative. Visitors also made demands for the expansion of the area of the Museum and its contents. </a:t>
            </a:r>
          </a:p>
          <a:p>
            <a:r>
              <a:rPr lang="en-US" dirty="0" smtClean="0"/>
              <a:t>Numbers of government officials visited and got impression about importance of water management and river rights. Water Museum has been continuously pushing agendas to policy makers through visitor’s online comments and media reports. Now local communities are more aware on the issue and they also part of water commons campaign. </a:t>
            </a:r>
            <a:endParaRPr lang="en-US" dirty="0"/>
          </a:p>
        </p:txBody>
      </p:sp>
      <p:sp>
        <p:nvSpPr>
          <p:cNvPr id="8" name="Rectangle 2"/>
          <p:cNvSpPr>
            <a:spLocks noChangeArrowheads="1"/>
          </p:cNvSpPr>
          <p:nvPr/>
        </p:nvSpPr>
        <p:spPr bwMode="auto">
          <a:xfrm>
            <a:off x="130628" y="4050249"/>
            <a:ext cx="89349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Management: </a:t>
            </a:r>
            <a:endParaRPr lang="en-US" dirty="0" smtClean="0"/>
          </a:p>
          <a:p>
            <a:r>
              <a:rPr lang="en-US" dirty="0" smtClean="0"/>
              <a:t>Water Museum management is unique. Two community organizations, a local NGO, and </a:t>
            </a:r>
            <a:r>
              <a:rPr lang="en-US" dirty="0" err="1" smtClean="0"/>
              <a:t>ActionAid</a:t>
            </a:r>
            <a:r>
              <a:rPr lang="en-US" dirty="0" smtClean="0"/>
              <a:t> jointly manage this Water Museum. Participation of the local people has made a difference to this museum as ‘ownership’ of the museum rests with them.</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7650" name="Picture 2" descr="C:\Users\shamsher.ali\Desktop\100+ TBR in SA.jpg"/>
          <p:cNvPicPr>
            <a:picLocks noChangeAspect="1" noChangeArrowheads="1"/>
          </p:cNvPicPr>
          <p:nvPr/>
        </p:nvPicPr>
        <p:blipFill>
          <a:blip r:embed="rId5" cstate="print"/>
          <a:srcRect l="4444" t="4178" b="824"/>
          <a:stretch>
            <a:fillRect/>
          </a:stretch>
        </p:blipFill>
        <p:spPr bwMode="auto">
          <a:xfrm>
            <a:off x="228600" y="1219200"/>
            <a:ext cx="8737600" cy="4394200"/>
          </a:xfrm>
          <a:prstGeom prst="rect">
            <a:avLst/>
          </a:prstGeom>
          <a:noFill/>
        </p:spPr>
      </p:pic>
      <p:sp>
        <p:nvSpPr>
          <p:cNvPr id="27651" name="Rectangle 3"/>
          <p:cNvSpPr>
            <a:spLocks noChangeArrowheads="1"/>
          </p:cNvSpPr>
          <p:nvPr/>
        </p:nvSpPr>
        <p:spPr bwMode="auto">
          <a:xfrm>
            <a:off x="1536700" y="5640186"/>
            <a:ext cx="62611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GB"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100 </a:t>
            </a:r>
            <a:r>
              <a:rPr lang="en-GB" baseline="30000" dirty="0" smtClean="0"/>
              <a:t>+</a:t>
            </a:r>
            <a:r>
              <a:rPr kumimoji="0" lang="en-GB"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Trans-boundary Rivers in Nepal, India and Bangladesh</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173555"/>
            <a:ext cx="893499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Conclusion: </a:t>
            </a:r>
            <a:endParaRPr lang="en-US" dirty="0" smtClean="0"/>
          </a:p>
          <a:p>
            <a:r>
              <a:rPr lang="en-GB" dirty="0" smtClean="0"/>
              <a:t>We started this initiative without any external support. Now we are looking for donation to install more items, posters, books, reports, etc related to water and rivers. Also have the dream to have a multi-storage building for WM and establish more WM in different parts of the country. </a:t>
            </a:r>
            <a:endParaRPr lang="en-US" dirty="0" smtClean="0"/>
          </a:p>
          <a:p>
            <a:r>
              <a:rPr lang="en-US" dirty="0" smtClean="0"/>
              <a:t>Through the initiative, AAB wants to</a:t>
            </a:r>
            <a:r>
              <a:rPr lang="en-GB" dirty="0" smtClean="0"/>
              <a:t> scale-up the impact and set up more museums throughout strategic river centric locations in Bangladesh. Using these water museums as a platform, the initiative will generate discourse on water centric development to raise awareness (among mass people and policy stakeholders) about the ongoing man-made water crisis in South-Asia and identify new and innovative ways of solving the problem through development cooperation.</a:t>
            </a:r>
            <a:endParaRPr lang="en-US" dirty="0"/>
          </a:p>
        </p:txBody>
      </p:sp>
      <p:sp>
        <p:nvSpPr>
          <p:cNvPr id="8" name="Rectangle 2"/>
          <p:cNvSpPr>
            <a:spLocks noChangeArrowheads="1"/>
          </p:cNvSpPr>
          <p:nvPr/>
        </p:nvSpPr>
        <p:spPr bwMode="auto">
          <a:xfrm>
            <a:off x="130628" y="4593052"/>
            <a:ext cx="89349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b="1" dirty="0" smtClean="0"/>
              <a:t>Contact: </a:t>
            </a:r>
            <a:endParaRPr lang="en-US" b="1" dirty="0" smtClean="0"/>
          </a:p>
          <a:p>
            <a:r>
              <a:rPr lang="en-GB" dirty="0" smtClean="0"/>
              <a:t>Email: </a:t>
            </a:r>
            <a:r>
              <a:rPr lang="en-GB" u="sng" dirty="0" smtClean="0">
                <a:hlinkClick r:id="rId5"/>
              </a:rPr>
              <a:t>Farah.Kabir@actionaid.org</a:t>
            </a:r>
            <a:r>
              <a:rPr lang="en-US" dirty="0" smtClean="0"/>
              <a:t> </a:t>
            </a:r>
          </a:p>
          <a:p>
            <a:r>
              <a:rPr lang="en-GB" dirty="0" smtClean="0"/>
              <a:t>Website: </a:t>
            </a:r>
            <a:r>
              <a:rPr lang="en-GB" u="sng" dirty="0" smtClean="0">
                <a:hlinkClick r:id="rId6"/>
              </a:rPr>
              <a:t>http://www.watermuseum.net/</a:t>
            </a:r>
            <a:r>
              <a:rPr lang="en-US" dirty="0" smtClean="0"/>
              <a:t> </a:t>
            </a:r>
          </a:p>
          <a:p>
            <a:r>
              <a:rPr lang="en-US" dirty="0" err="1" smtClean="0"/>
              <a:t>Facebook</a:t>
            </a:r>
            <a:r>
              <a:rPr lang="en-US" dirty="0" smtClean="0"/>
              <a:t>; </a:t>
            </a:r>
            <a:r>
              <a:rPr lang="en-US" u="sng" dirty="0" smtClean="0">
                <a:hlinkClick r:id="rId7"/>
              </a:rPr>
              <a:t>https://www.facebook.com/pages/Water-Museum/416083565218058</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6625" name="Rectangle 1"/>
          <p:cNvSpPr>
            <a:spLocks noChangeArrowheads="1"/>
          </p:cNvSpPr>
          <p:nvPr/>
        </p:nvSpPr>
        <p:spPr bwMode="auto">
          <a:xfrm>
            <a:off x="2722879" y="1983776"/>
            <a:ext cx="3698255"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Thanks</a:t>
            </a:r>
            <a:endParaRPr kumimoji="0" lang="en-GB" sz="19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8674" name="Picture 2" descr="C:\Users\shamsher.ali\Desktop\Rivers of Bangladesh FYA.jpg"/>
          <p:cNvPicPr>
            <a:picLocks noChangeAspect="1" noChangeArrowheads="1"/>
          </p:cNvPicPr>
          <p:nvPr/>
        </p:nvPicPr>
        <p:blipFill>
          <a:blip r:embed="rId5" cstate="print"/>
          <a:srcRect/>
          <a:stretch>
            <a:fillRect/>
          </a:stretch>
        </p:blipFill>
        <p:spPr bwMode="auto">
          <a:xfrm>
            <a:off x="212999" y="1091251"/>
            <a:ext cx="4045494" cy="5714497"/>
          </a:xfrm>
          <a:prstGeom prst="rect">
            <a:avLst/>
          </a:prstGeom>
          <a:noFill/>
        </p:spPr>
      </p:pic>
      <p:pic>
        <p:nvPicPr>
          <p:cNvPr id="11" name="Picture 1" descr="D:\Round Table, Seminar, Workshop\Multi-Country event on WC &amp; WM\WWD 2016\ছবি\WM poster v3.jpg"/>
          <p:cNvPicPr>
            <a:picLocks noChangeAspect="1" noChangeArrowheads="1"/>
          </p:cNvPicPr>
          <p:nvPr/>
        </p:nvPicPr>
        <p:blipFill>
          <a:blip r:embed="rId6" cstate="print"/>
          <a:srcRect/>
          <a:stretch>
            <a:fillRect/>
          </a:stretch>
        </p:blipFill>
        <p:spPr bwMode="auto">
          <a:xfrm>
            <a:off x="4406900" y="1104900"/>
            <a:ext cx="3759200" cy="5638800"/>
          </a:xfrm>
          <a:prstGeom prst="rect">
            <a:avLst/>
          </a:prstGeom>
          <a:noFill/>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8" name="Picture 2" descr="DSCN7627"/>
          <p:cNvPicPr>
            <a:picLocks noChangeAspect="1" noChangeArrowheads="1"/>
          </p:cNvPicPr>
          <p:nvPr/>
        </p:nvPicPr>
        <p:blipFill>
          <a:blip r:embed="rId5" cstate="print"/>
          <a:srcRect t="8207"/>
          <a:stretch>
            <a:fillRect/>
          </a:stretch>
        </p:blipFill>
        <p:spPr bwMode="auto">
          <a:xfrm>
            <a:off x="313507" y="1149527"/>
            <a:ext cx="8516983" cy="4800673"/>
          </a:xfrm>
          <a:prstGeom prst="rect">
            <a:avLst/>
          </a:prstGeom>
          <a:noFill/>
          <a:ln w="9525">
            <a:noFill/>
            <a:miter lim="800000"/>
            <a:headEnd/>
            <a:tailEnd/>
          </a:ln>
        </p:spPr>
      </p:pic>
      <p:sp>
        <p:nvSpPr>
          <p:cNvPr id="9" name="Rectangle 8"/>
          <p:cNvSpPr/>
          <p:nvPr/>
        </p:nvSpPr>
        <p:spPr>
          <a:xfrm>
            <a:off x="3555300" y="5948375"/>
            <a:ext cx="2396362" cy="369332"/>
          </a:xfrm>
          <a:prstGeom prst="rect">
            <a:avLst/>
          </a:prstGeom>
        </p:spPr>
        <p:txBody>
          <a:bodyPr wrap="none">
            <a:spAutoFit/>
          </a:bodyPr>
          <a:lstStyle/>
          <a:p>
            <a:r>
              <a:rPr lang="en-US" dirty="0" smtClean="0"/>
              <a:t>Subsistence </a:t>
            </a:r>
            <a:r>
              <a:rPr lang="en-US" dirty="0" smtClean="0"/>
              <a:t>use of river</a:t>
            </a:r>
            <a:endParaRPr lang="en-US"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1506" name="Picture 2" descr="D:\2. Water Commons\Water Museum\Pictures (WM)\Selected pictures\IMG_7750.jpg"/>
          <p:cNvPicPr>
            <a:picLocks noChangeAspect="1" noChangeArrowheads="1"/>
          </p:cNvPicPr>
          <p:nvPr/>
        </p:nvPicPr>
        <p:blipFill>
          <a:blip r:embed="rId5" cstate="print"/>
          <a:srcRect/>
          <a:stretch>
            <a:fillRect/>
          </a:stretch>
        </p:blipFill>
        <p:spPr bwMode="auto">
          <a:xfrm>
            <a:off x="313509" y="1134324"/>
            <a:ext cx="8490857" cy="5658361"/>
          </a:xfrm>
          <a:prstGeom prst="rect">
            <a:avLst/>
          </a:prstGeom>
          <a:noFill/>
        </p:spPr>
      </p:pic>
      <p:sp>
        <p:nvSpPr>
          <p:cNvPr id="21507" name="Rectangle 3"/>
          <p:cNvSpPr>
            <a:spLocks noChangeArrowheads="1"/>
          </p:cNvSpPr>
          <p:nvPr/>
        </p:nvSpPr>
        <p:spPr bwMode="auto">
          <a:xfrm>
            <a:off x="6074229" y="5194434"/>
            <a:ext cx="271707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Picture: Inauguration of Water Museum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3553" name="Picture 1" descr="D:\2. Water Commons\Water Museum\Pictures (WM)\Selected pictures\IMG_7775.1.jpg"/>
          <p:cNvPicPr>
            <a:picLocks noChangeAspect="1" noChangeArrowheads="1"/>
          </p:cNvPicPr>
          <p:nvPr/>
        </p:nvPicPr>
        <p:blipFill>
          <a:blip r:embed="rId5" cstate="print"/>
          <a:srcRect/>
          <a:stretch>
            <a:fillRect/>
          </a:stretch>
        </p:blipFill>
        <p:spPr bwMode="auto">
          <a:xfrm>
            <a:off x="418013" y="1132052"/>
            <a:ext cx="8386355" cy="5588720"/>
          </a:xfrm>
          <a:prstGeom prst="rect">
            <a:avLst/>
          </a:prstGeom>
          <a:noFill/>
        </p:spPr>
      </p:pic>
      <p:sp>
        <p:nvSpPr>
          <p:cNvPr id="8" name="Rectangle 3"/>
          <p:cNvSpPr>
            <a:spLocks noChangeArrowheads="1"/>
          </p:cNvSpPr>
          <p:nvPr/>
        </p:nvSpPr>
        <p:spPr bwMode="auto">
          <a:xfrm>
            <a:off x="6074229" y="6409293"/>
            <a:ext cx="271707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Picture: Inauguration of Water Museum</a:t>
            </a:r>
            <a:endParaRPr kumimoji="0" lang="en-US" sz="1200" b="0" i="0" u="none" strike="noStrike" cap="none" normalizeH="0" baseline="0" dirty="0" smtClean="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7" name="Picture 6" descr="D:\2. Water Commons\Water Museum\Pictures (WM)\Selected pictures\IMG_7797.jpg"/>
          <p:cNvPicPr/>
          <p:nvPr/>
        </p:nvPicPr>
        <p:blipFill>
          <a:blip r:embed="rId5" cstate="print"/>
          <a:srcRect/>
          <a:stretch>
            <a:fillRect/>
          </a:stretch>
        </p:blipFill>
        <p:spPr bwMode="auto">
          <a:xfrm>
            <a:off x="300445" y="1149532"/>
            <a:ext cx="8608423" cy="5251268"/>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7" name="Picture 6" descr="D:\2. Water Commons\Water Museum\WM anneversary\DSC03190.JPG"/>
          <p:cNvPicPr/>
          <p:nvPr/>
        </p:nvPicPr>
        <p:blipFill>
          <a:blip r:embed="rId5" cstate="print"/>
          <a:srcRect/>
          <a:stretch>
            <a:fillRect/>
          </a:stretch>
        </p:blipFill>
        <p:spPr bwMode="auto">
          <a:xfrm>
            <a:off x="692331" y="1136469"/>
            <a:ext cx="7811589" cy="5499462"/>
          </a:xfrm>
          <a:prstGeom prst="rect">
            <a:avLst/>
          </a:prstGeom>
          <a:noFill/>
          <a:ln w="9525">
            <a:noFill/>
            <a:miter lim="800000"/>
            <a:headEnd/>
            <a:tailEnd/>
          </a:ln>
        </p:spPr>
      </p:pic>
      <p:sp>
        <p:nvSpPr>
          <p:cNvPr id="8" name="Rectangle 3"/>
          <p:cNvSpPr>
            <a:spLocks noChangeArrowheads="1"/>
          </p:cNvSpPr>
          <p:nvPr/>
        </p:nvSpPr>
        <p:spPr bwMode="auto">
          <a:xfrm>
            <a:off x="4532811" y="6283234"/>
            <a:ext cx="3931916" cy="2812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Picture: Water Museum anniversary by the community</a:t>
            </a:r>
            <a:endParaRPr kumimoji="0" lang="en-US" sz="1200" b="0" i="0" u="none" strike="noStrike" cap="none" normalizeH="0" baseline="0" dirty="0" smtClean="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130628" y="1226366"/>
            <a:ext cx="8934994"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Char char="•"/>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Introduction: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Bangladesh is predominately a </a:t>
            </a:r>
            <a:r>
              <a:rPr kumimoji="0" lang="en-GB"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riverine</a:t>
            </a:r>
            <a:r>
              <a:rPr kumimoji="0" lang="en-GB"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country where the economy, society and culture of the people are shaped by around 800 rivers flowing through its lands. More than 100 rivers are trans-boundary; those are connected with Nepal, India, Bhutan, China and Myanmar. Numbers of river flow has disrupted due to barrage and river linking projects. </a:t>
            </a:r>
          </a:p>
          <a:p>
            <a:pPr lvl="0" algn="just" defTabSz="914400" eaLnBrk="0" fontAlgn="base" hangingPunct="0">
              <a:spcBef>
                <a:spcPct val="0"/>
              </a:spcBef>
              <a:spcAft>
                <a:spcPct val="0"/>
              </a:spcAft>
            </a:pPr>
            <a:r>
              <a:rPr lang="en-GB" dirty="0" smtClean="0"/>
              <a:t>Surface water is the main source of irrigation and this water predominantly comes from trans-boundary Rivers and rain water. Unfortunately not enough attention and effort has been given towards such an important resource. Due to lack of water flow in the dry seasons, there is an increased dependency on the use of ground water for irrigation, industries and households which in turn is lowering the deep aquifer water reserves and ground water tables in Bangladesh. So, rivers including its sediment and water are equally important for not only agriculture and livelihood, but also for environment &amp; ecological balance, aquatic life and navigation. Consistent river flow is also essential for temperature balance, rainfall, erosion control, protection from salinity intrusion, ground water recharge, vegetation, developing greenbelt, etc. World largest mangrove forest </a:t>
            </a:r>
            <a:r>
              <a:rPr lang="en-GB" dirty="0" err="1" smtClean="0"/>
              <a:t>Sundarban</a:t>
            </a:r>
            <a:r>
              <a:rPr lang="en-GB" dirty="0" smtClean="0"/>
              <a:t> is in threat due to salinity intrusion and lack of sediment.</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30628" y="1264839"/>
            <a:ext cx="89349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smtClean="0"/>
              <a:t>Despite understanding the importance of rivers for Bangladesh, there is a lack of adequate initiatives by the Government, academicians, civil societies, activists and common people to govern and protect these rivers. Unplanned engineering, hard solutions without considering socio-economic and cultural contexts are failing to bring long term solutions. Even bilateral treaties and government policies on water management are highly biased towards structural interventions only and lack the vision of looking at water from more holistic point of view. Dams in upper riparian countries are also creating problems as they are controlling the water flow of the rivers.</a:t>
            </a:r>
            <a:endParaRPr lang="en-US" dirty="0" smtClean="0"/>
          </a:p>
          <a:p>
            <a:r>
              <a:rPr lang="en-GB" dirty="0" smtClean="0"/>
              <a:t>Out of the 800 rivers more than 100 rivers have dried up and many more have been polluted through industrial wastages and chemicals. As a result, there is a negative impact on agriculture, fisheries, ecology and human health because there is not enough water in the rivers, especially in dry season. Communities are increasingly unable to use river water for their survival. Furthermore, transportation and production cost of agricultural goods increases as ground water needs to be pumped up. The Government’s inadequate water resource management is also not providing solutions to such problems and as a result people are suffering.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1727</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shamsher.ali</cp:lastModifiedBy>
  <cp:revision>12</cp:revision>
  <dcterms:created xsi:type="dcterms:W3CDTF">2016-07-18T05:53:10Z</dcterms:created>
  <dcterms:modified xsi:type="dcterms:W3CDTF">2016-08-23T03:14:25Z</dcterms:modified>
</cp:coreProperties>
</file>