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0" r:id="rId3"/>
    <p:sldId id="266" r:id="rId4"/>
    <p:sldId id="277" r:id="rId5"/>
    <p:sldId id="307" r:id="rId6"/>
    <p:sldId id="285" r:id="rId7"/>
    <p:sldId id="284" r:id="rId8"/>
    <p:sldId id="286" r:id="rId9"/>
    <p:sldId id="287" r:id="rId10"/>
    <p:sldId id="288" r:id="rId11"/>
    <p:sldId id="291" r:id="rId12"/>
    <p:sldId id="296" r:id="rId13"/>
    <p:sldId id="297" r:id="rId14"/>
    <p:sldId id="298" r:id="rId15"/>
    <p:sldId id="299" r:id="rId16"/>
    <p:sldId id="300" r:id="rId17"/>
    <p:sldId id="301" r:id="rId18"/>
    <p:sldId id="303" r:id="rId19"/>
    <p:sldId id="293" r:id="rId20"/>
    <p:sldId id="289" r:id="rId21"/>
    <p:sldId id="290" r:id="rId22"/>
    <p:sldId id="305" r:id="rId23"/>
    <p:sldId id="294" r:id="rId24"/>
    <p:sldId id="295" r:id="rId25"/>
    <p:sldId id="304" r:id="rId26"/>
    <p:sldId id="292" r:id="rId27"/>
    <p:sldId id="27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E8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92" autoAdjust="0"/>
    <p:restoredTop sz="90288" autoAdjust="0"/>
  </p:normalViewPr>
  <p:slideViewPr>
    <p:cSldViewPr snapToGrid="0" showGuides="1">
      <p:cViewPr>
        <p:scale>
          <a:sx n="68" d="100"/>
          <a:sy n="68" d="100"/>
        </p:scale>
        <p:origin x="-1380" y="-4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7/09/2016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7/09/2016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7/09/2016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7/09/2016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7/09/2016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7/09/2016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7/09/2016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7/09/2016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7/09/2016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7/09/2016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7/09/2016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7/09/2016</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5.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ctrTitle"/>
          </p:nvPr>
        </p:nvSpPr>
        <p:spPr/>
        <p:txBody>
          <a:bodyPr>
            <a:noAutofit/>
          </a:bodyPr>
          <a:lstStyle/>
          <a:p>
            <a:r>
              <a:rPr lang="id-ID" sz="3200" b="1" dirty="0" smtClean="0">
                <a:latin typeface="Aharoni" pitchFamily="2" charset="-79"/>
                <a:cs typeface="Aharoni" pitchFamily="2" charset="-79"/>
              </a:rPr>
              <a:t>Promoting Multi-Stakeholder Partnership in Improving Water Pollution Control and </a:t>
            </a:r>
            <a:r>
              <a:rPr lang="id-ID" sz="3200" b="1" dirty="0" smtClean="0">
                <a:latin typeface="Aharoni" pitchFamily="2" charset="-79"/>
                <a:cs typeface="Aharoni" pitchFamily="2" charset="-79"/>
              </a:rPr>
              <a:t>Preserving </a:t>
            </a:r>
            <a:r>
              <a:rPr lang="id-ID" sz="3200" b="1" dirty="0" smtClean="0">
                <a:latin typeface="Aharoni" pitchFamily="2" charset="-79"/>
                <a:cs typeface="Aharoni" pitchFamily="2" charset="-79"/>
              </a:rPr>
              <a:t>Biodiversity of Brantas Watershed Indonesia</a:t>
            </a:r>
            <a:endParaRPr lang="id-ID" sz="3200" b="1" dirty="0">
              <a:latin typeface="Aharoni" pitchFamily="2" charset="-79"/>
              <a:cs typeface="Aharoni" pitchFamily="2" charset="-79"/>
            </a:endParaRPr>
          </a:p>
        </p:txBody>
      </p:sp>
      <p:sp>
        <p:nvSpPr>
          <p:cNvPr id="8" name="Subtitle 7"/>
          <p:cNvSpPr>
            <a:spLocks noGrp="1"/>
          </p:cNvSpPr>
          <p:nvPr>
            <p:ph type="subTitle" idx="1"/>
          </p:nvPr>
        </p:nvSpPr>
        <p:spPr>
          <a:xfrm>
            <a:off x="-143395" y="4345819"/>
            <a:ext cx="9627959" cy="1655762"/>
          </a:xfrm>
        </p:spPr>
        <p:txBody>
          <a:bodyPr>
            <a:noAutofit/>
          </a:bodyPr>
          <a:lstStyle/>
          <a:p>
            <a:pPr>
              <a:spcBef>
                <a:spcPts val="0"/>
              </a:spcBef>
            </a:pPr>
            <a:r>
              <a:rPr lang="id-ID" sz="2200" b="1" dirty="0" smtClean="0"/>
              <a:t>Prigi Arisandi</a:t>
            </a:r>
            <a:r>
              <a:rPr lang="id-ID" sz="2200" b="1" baseline="30000" dirty="0" smtClean="0"/>
              <a:t>1</a:t>
            </a:r>
            <a:r>
              <a:rPr lang="id-ID" sz="2200" b="1" dirty="0" smtClean="0"/>
              <a:t>, </a:t>
            </a:r>
          </a:p>
          <a:p>
            <a:pPr>
              <a:spcBef>
                <a:spcPts val="0"/>
              </a:spcBef>
            </a:pPr>
            <a:r>
              <a:rPr lang="id-ID" sz="2200" b="1" i="1" baseline="30000" dirty="0" smtClean="0"/>
              <a:t>1 </a:t>
            </a:r>
            <a:r>
              <a:rPr lang="id-ID" sz="2200" i="1" dirty="0" smtClean="0"/>
              <a:t>Executive Director Ecological Observation and Wetlands Conservation</a:t>
            </a:r>
          </a:p>
          <a:p>
            <a:pPr>
              <a:spcBef>
                <a:spcPts val="0"/>
              </a:spcBef>
            </a:pPr>
            <a:r>
              <a:rPr lang="id-ID" sz="2200" i="1" dirty="0" smtClean="0"/>
              <a:t>The Goldman Environmental Prize Winner 2011</a:t>
            </a:r>
          </a:p>
          <a:p>
            <a:pPr>
              <a:spcBef>
                <a:spcPts val="0"/>
              </a:spcBef>
            </a:pPr>
            <a:endParaRPr lang="id-ID" sz="2200" dirty="0" smtClean="0"/>
          </a:p>
          <a:p>
            <a:pPr>
              <a:spcBef>
                <a:spcPts val="0"/>
              </a:spcBef>
            </a:pPr>
            <a:endParaRPr lang="id-ID" sz="2200" dirty="0"/>
          </a:p>
        </p:txBody>
      </p:sp>
      <p:pic>
        <p:nvPicPr>
          <p:cNvPr id="2" name="Picture 1" descr="gldmn_logo_v5_gld_hor-out.jpg"/>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1090484" y="5310661"/>
            <a:ext cx="3280227" cy="1321251"/>
          </a:xfrm>
          <a:prstGeom prst="rect">
            <a:avLst/>
          </a:prstGeom>
        </p:spPr>
      </p:pic>
      <p:pic>
        <p:nvPicPr>
          <p:cNvPr id="3" name="Picture 2" descr="logo ecoton.jp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4459147" y="5482697"/>
            <a:ext cx="3165997" cy="991936"/>
          </a:xfrm>
          <a:prstGeom prst="rect">
            <a:avLst/>
          </a:prstGeom>
        </p:spPr>
      </p:pic>
      <p:pic>
        <p:nvPicPr>
          <p:cNvPr id="13" name="Picture 12" descr="C:\Documents and Settings\ecoton\Desktop\biologi ikan\22. papar\IMG_7531.JPG"/>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5605636" y="3314764"/>
            <a:ext cx="3128007" cy="1053290"/>
          </a:xfrm>
          <a:prstGeom prst="rect">
            <a:avLst/>
          </a:prstGeom>
          <a:ln>
            <a:noFill/>
          </a:ln>
          <a:effectLst>
            <a:outerShdw blurRad="292100" dist="139700" dir="2700000" algn="tl" rotWithShape="0">
              <a:srgbClr val="333333">
                <a:alpha val="65000"/>
              </a:srgbClr>
            </a:outerShdw>
          </a:effectLst>
        </p:spPr>
      </p:pic>
      <p:pic>
        <p:nvPicPr>
          <p:cNvPr id="15" name="Picture 14" descr="C:\Documents and Settings\ecoton\Desktop\biologi ikan\22. papar\IMG_3907.JPG"/>
          <p:cNvPicPr/>
          <p:nvPr/>
        </p:nvPicPr>
        <p:blipFill>
          <a:blip r:embed="rId8" cstate="screen">
            <a:extLst>
              <a:ext uri="{28A0092B-C50C-407E-A947-70E740481C1C}">
                <a14:useLocalDpi xmlns:a14="http://schemas.microsoft.com/office/drawing/2010/main" xmlns=""/>
              </a:ext>
            </a:extLst>
          </a:blip>
          <a:srcRect/>
          <a:stretch>
            <a:fillRect/>
          </a:stretch>
        </p:blipFill>
        <p:spPr bwMode="auto">
          <a:xfrm flipH="1">
            <a:off x="404272" y="3128890"/>
            <a:ext cx="3182203" cy="1394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3" name="Picture 2" descr="Slide18.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1038530" y="1171203"/>
            <a:ext cx="7165446" cy="5374085"/>
          </a:xfrm>
          <a:prstGeom prst="rect">
            <a:avLst/>
          </a:prstGeom>
        </p:spPr>
      </p:pic>
    </p:spTree>
    <p:extLst>
      <p:ext uri="{BB962C8B-B14F-4D97-AF65-F5344CB8AC3E}">
        <p14:creationId xmlns:p14="http://schemas.microsoft.com/office/powerpoint/2010/main" xmlns="" val="3971854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2" name="Picture 1" descr="Slide19.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227474" y="1227942"/>
            <a:ext cx="7386559" cy="5122936"/>
          </a:xfrm>
          <a:prstGeom prst="rect">
            <a:avLst/>
          </a:prstGeom>
        </p:spPr>
      </p:pic>
    </p:spTree>
    <p:extLst>
      <p:ext uri="{BB962C8B-B14F-4D97-AF65-F5344CB8AC3E}">
        <p14:creationId xmlns:p14="http://schemas.microsoft.com/office/powerpoint/2010/main" xmlns="" val="2722541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3" name="Picture 2" descr="Slide22.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23273" y="1755702"/>
            <a:ext cx="8566727" cy="5102299"/>
          </a:xfrm>
          <a:prstGeom prst="rect">
            <a:avLst/>
          </a:prstGeom>
        </p:spPr>
      </p:pic>
      <p:sp>
        <p:nvSpPr>
          <p:cNvPr id="5" name="TextBox 4"/>
          <p:cNvSpPr txBox="1"/>
          <p:nvPr/>
        </p:nvSpPr>
        <p:spPr>
          <a:xfrm>
            <a:off x="138546" y="993215"/>
            <a:ext cx="8682182"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solidFill>
                  <a:srgbClr val="000000"/>
                </a:solidFill>
                <a:latin typeface="Abadi MT Condensed Extra Bold"/>
                <a:cs typeface="Abadi MT Condensed Extra Bold"/>
              </a:rPr>
              <a:t>1. Extensive study on river ecology with </a:t>
            </a:r>
            <a:r>
              <a:rPr lang="en-US" sz="2000" b="1" dirty="0" smtClean="0">
                <a:solidFill>
                  <a:srgbClr val="000000"/>
                </a:solidFill>
                <a:latin typeface="Abadi MT Condensed Extra Bold"/>
                <a:cs typeface="Abadi MT Condensed Extra Bold"/>
              </a:rPr>
              <a:t>emphasis </a:t>
            </a:r>
            <a:r>
              <a:rPr lang="en-US" sz="2000" b="1" dirty="0" smtClean="0">
                <a:solidFill>
                  <a:srgbClr val="000000"/>
                </a:solidFill>
                <a:latin typeface="Abadi MT Condensed Extra Bold"/>
                <a:cs typeface="Abadi MT Condensed Extra Bold"/>
              </a:rPr>
              <a:t>on social </a:t>
            </a:r>
            <a:r>
              <a:rPr lang="en-US" sz="2000" b="1" dirty="0" smtClean="0">
                <a:solidFill>
                  <a:srgbClr val="000000"/>
                </a:solidFill>
                <a:latin typeface="Abadi MT Condensed Extra Bold"/>
                <a:cs typeface="Abadi MT Condensed Extra Bold"/>
              </a:rPr>
              <a:t>and</a:t>
            </a:r>
            <a:r>
              <a:rPr lang="id-ID" sz="2000" b="1" dirty="0" smtClean="0">
                <a:solidFill>
                  <a:srgbClr val="000000"/>
                </a:solidFill>
                <a:latin typeface="Abadi MT Condensed Extra Bold"/>
                <a:cs typeface="Abadi MT Condensed Extra Bold"/>
              </a:rPr>
              <a:t> </a:t>
            </a:r>
            <a:r>
              <a:rPr lang="en-US" sz="2000" b="1" dirty="0" err="1" smtClean="0">
                <a:solidFill>
                  <a:srgbClr val="000000"/>
                </a:solidFill>
                <a:latin typeface="Abadi MT Condensed Extra Bold"/>
                <a:cs typeface="Abadi MT Condensed Extra Bold"/>
              </a:rPr>
              <a:t>econom</a:t>
            </a:r>
            <a:r>
              <a:rPr lang="id-ID" sz="2000" b="1" dirty="0" smtClean="0">
                <a:solidFill>
                  <a:srgbClr val="000000"/>
                </a:solidFill>
                <a:latin typeface="Abadi MT Condensed Extra Bold"/>
                <a:cs typeface="Abadi MT Condensed Extra Bold"/>
              </a:rPr>
              <a:t>ic</a:t>
            </a:r>
            <a:r>
              <a:rPr lang="en-US" sz="2000" b="1" dirty="0" smtClean="0">
                <a:solidFill>
                  <a:srgbClr val="000000"/>
                </a:solidFill>
                <a:latin typeface="Abadi MT Condensed Extra Bold"/>
                <a:cs typeface="Abadi MT Condensed Extra Bold"/>
              </a:rPr>
              <a:t> </a:t>
            </a:r>
            <a:r>
              <a:rPr lang="id-ID" sz="2000" b="1" dirty="0" smtClean="0">
                <a:solidFill>
                  <a:srgbClr val="000000"/>
                </a:solidFill>
                <a:latin typeface="Abadi MT Condensed Extra Bold"/>
                <a:cs typeface="Abadi MT Condensed Extra Bold"/>
              </a:rPr>
              <a:t>benefit </a:t>
            </a:r>
            <a:r>
              <a:rPr lang="en-US" sz="2000" b="1" dirty="0" smtClean="0">
                <a:solidFill>
                  <a:srgbClr val="000000"/>
                </a:solidFill>
                <a:latin typeface="Abadi MT Condensed Extra Bold"/>
                <a:cs typeface="Abadi MT Condensed Extra Bold"/>
              </a:rPr>
              <a:t>in </a:t>
            </a:r>
            <a:r>
              <a:rPr lang="en-US" sz="2000" b="1" dirty="0" smtClean="0">
                <a:solidFill>
                  <a:srgbClr val="000000"/>
                </a:solidFill>
                <a:latin typeface="Abadi MT Condensed Extra Bold"/>
                <a:cs typeface="Abadi MT Condensed Extra Bold"/>
              </a:rPr>
              <a:t>regard to fishing activity</a:t>
            </a:r>
          </a:p>
          <a:p>
            <a:pPr marL="342900" indent="-342900" algn="ctr">
              <a:buAutoNum type="arabicPeriod"/>
            </a:pPr>
            <a:endParaRPr lang="en-US" sz="2000" dirty="0">
              <a:solidFill>
                <a:srgbClr val="000000"/>
              </a:solidFill>
            </a:endParaRPr>
          </a:p>
        </p:txBody>
      </p:sp>
    </p:spTree>
    <p:extLst>
      <p:ext uri="{BB962C8B-B14F-4D97-AF65-F5344CB8AC3E}">
        <p14:creationId xmlns:p14="http://schemas.microsoft.com/office/powerpoint/2010/main" xmlns="" val="414949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endParaRPr lang="en-US"/>
          </a:p>
        </p:txBody>
      </p:sp>
      <p:pic>
        <p:nvPicPr>
          <p:cNvPr id="11" name="Picture 10" descr="IMG_0715.JP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19750" y="1706314"/>
            <a:ext cx="8222503" cy="4957838"/>
          </a:xfrm>
          <a:prstGeom prst="rect">
            <a:avLst/>
          </a:prstGeom>
        </p:spPr>
      </p:pic>
      <p:sp>
        <p:nvSpPr>
          <p:cNvPr id="13" name="TextBox 12"/>
          <p:cNvSpPr txBox="1"/>
          <p:nvPr/>
        </p:nvSpPr>
        <p:spPr>
          <a:xfrm>
            <a:off x="277092" y="1270305"/>
            <a:ext cx="8682182"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70000"/>
              </a:lnSpc>
            </a:pPr>
            <a:r>
              <a:rPr lang="en-US" sz="2800" b="1" dirty="0" smtClean="0">
                <a:solidFill>
                  <a:schemeClr val="tx1"/>
                </a:solidFill>
                <a:latin typeface="Abadi MT Condensed Extra Bold"/>
                <a:cs typeface="Abadi MT Condensed Extra Bold"/>
              </a:rPr>
              <a:t>2. Build Cooperation among various stakeholders</a:t>
            </a:r>
            <a:endParaRPr lang="en-US" sz="2800" dirty="0">
              <a:solidFill>
                <a:schemeClr val="tx1"/>
              </a:solidFill>
            </a:endParaRPr>
          </a:p>
        </p:txBody>
      </p:sp>
    </p:spTree>
    <p:extLst>
      <p:ext uri="{BB962C8B-B14F-4D97-AF65-F5344CB8AC3E}">
        <p14:creationId xmlns:p14="http://schemas.microsoft.com/office/powerpoint/2010/main" xmlns="" val="682551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628650" y="1045029"/>
            <a:ext cx="7886700" cy="645660"/>
          </a:xfrm>
        </p:spPr>
        <p:txBody>
          <a:bodyPr>
            <a:normAutofit/>
          </a:bodyPr>
          <a:lstStyle/>
          <a:p>
            <a:r>
              <a:rPr lang="id-ID" sz="3000" b="1" dirty="0">
                <a:latin typeface="Abadi MT Condensed Extra Bold"/>
                <a:cs typeface="Abadi MT Condensed Extra Bold"/>
              </a:rPr>
              <a:t>3</a:t>
            </a:r>
            <a:r>
              <a:rPr lang="id-ID" sz="3000" b="1" dirty="0" smtClean="0">
                <a:latin typeface="Abadi MT Condensed Extra Bold"/>
                <a:cs typeface="Abadi MT Condensed Extra Bold"/>
              </a:rPr>
              <a:t>. Widening the Network - Socialization</a:t>
            </a:r>
            <a:endParaRPr lang="id-ID" sz="3000" b="1" dirty="0">
              <a:latin typeface="Abadi MT Condensed Extra Bold"/>
              <a:cs typeface="Abadi MT Condensed Extra Bold"/>
            </a:endParaRPr>
          </a:p>
        </p:txBody>
      </p:sp>
      <p:pic>
        <p:nvPicPr>
          <p:cNvPr id="2" name="Picture 1" descr="lead pOSTER2.jp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8908" y="1542620"/>
            <a:ext cx="7758547" cy="5159941"/>
          </a:xfrm>
          <a:prstGeom prst="rect">
            <a:avLst/>
          </a:prstGeom>
        </p:spPr>
      </p:pic>
    </p:spTree>
    <p:extLst>
      <p:ext uri="{BB962C8B-B14F-4D97-AF65-F5344CB8AC3E}">
        <p14:creationId xmlns:p14="http://schemas.microsoft.com/office/powerpoint/2010/main" xmlns="" val="2203315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a:t>
            </a:r>
            <a:r>
              <a:rPr lang="en-AU" sz="1350" dirty="0" smtClean="0">
                <a:solidFill>
                  <a:srgbClr val="008E83"/>
                </a:solidFill>
              </a:rPr>
              <a:t>2016</a:t>
            </a:r>
            <a:endParaRPr lang="en-AU" sz="1350" dirty="0">
              <a:solidFill>
                <a:srgbClr val="008E83"/>
              </a:solidFill>
            </a:endParaRP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endParaRPr lang="en-US"/>
          </a:p>
        </p:txBody>
      </p:sp>
      <p:pic>
        <p:nvPicPr>
          <p:cNvPr id="3" name="Picture 2" descr="Slide1.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00181" y="1194953"/>
            <a:ext cx="8382001" cy="5639955"/>
          </a:xfrm>
          <a:prstGeom prst="rect">
            <a:avLst/>
          </a:prstGeom>
        </p:spPr>
      </p:pic>
    </p:spTree>
    <p:extLst>
      <p:ext uri="{BB962C8B-B14F-4D97-AF65-F5344CB8AC3E}">
        <p14:creationId xmlns:p14="http://schemas.microsoft.com/office/powerpoint/2010/main" xmlns="" val="2113877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a:t>
            </a:r>
            <a:r>
              <a:rPr lang="en-AU" sz="1350" dirty="0" smtClean="0">
                <a:solidFill>
                  <a:srgbClr val="008E83"/>
                </a:solidFill>
              </a:rPr>
              <a:t>2016</a:t>
            </a:r>
            <a:endParaRPr lang="en-AU" sz="1350" dirty="0">
              <a:solidFill>
                <a:srgbClr val="008E83"/>
              </a:solidFill>
            </a:endParaRP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endParaRPr lang="en-US"/>
          </a:p>
        </p:txBody>
      </p:sp>
      <p:pic>
        <p:nvPicPr>
          <p:cNvPr id="3" name="Picture 2" descr="Slide2.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277091" y="1264227"/>
            <a:ext cx="8220364" cy="5593773"/>
          </a:xfrm>
          <a:prstGeom prst="rect">
            <a:avLst/>
          </a:prstGeom>
        </p:spPr>
      </p:pic>
    </p:spTree>
    <p:extLst>
      <p:ext uri="{BB962C8B-B14F-4D97-AF65-F5344CB8AC3E}">
        <p14:creationId xmlns:p14="http://schemas.microsoft.com/office/powerpoint/2010/main" xmlns="" val="484378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17" name="Picture 16" descr="DSC03499.JPG"/>
          <p:cNvPicPr>
            <a:picLocks noChangeAspect="1"/>
          </p:cNvPicPr>
          <p:nvPr/>
        </p:nvPicPr>
        <p:blipFill rotWithShape="1">
          <a:blip r:embed="rId5" cstate="email">
            <a:extLst>
              <a:ext uri="{BEBA8EAE-BF5A-486C-A8C5-ECC9F3942E4B}">
                <a14:imgProps xmlns:a14="http://schemas.microsoft.com/office/drawing/2010/main" xmlns="">
                  <a14:imgLayer r:embed="rId6">
                    <a14:imgEffect>
                      <a14:brightnessContrast bright="40000"/>
                    </a14:imgEffect>
                  </a14:imgLayer>
                </a14:imgProps>
              </a:ext>
              <a:ext uri="{28A0092B-C50C-407E-A947-70E740481C1C}">
                <a14:useLocalDpi xmlns:a14="http://schemas.microsoft.com/office/drawing/2010/main" xmlns=""/>
              </a:ext>
            </a:extLst>
          </a:blip>
          <a:srcRect/>
          <a:stretch/>
        </p:blipFill>
        <p:spPr>
          <a:xfrm>
            <a:off x="323816" y="1298533"/>
            <a:ext cx="5821689" cy="5089470"/>
          </a:xfrm>
          <a:prstGeom prst="rect">
            <a:avLst/>
          </a:prstGeom>
        </p:spPr>
      </p:pic>
      <p:pic>
        <p:nvPicPr>
          <p:cNvPr id="19" name="Picture 18" descr="IMG_6874.JPG"/>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6226581" y="1761875"/>
            <a:ext cx="2798659" cy="1864311"/>
          </a:xfrm>
          <a:prstGeom prst="rect">
            <a:avLst/>
          </a:prstGeom>
        </p:spPr>
      </p:pic>
      <p:pic>
        <p:nvPicPr>
          <p:cNvPr id="20" name="Picture 19" descr="IMG_7848.JPG"/>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6238323" y="3735753"/>
            <a:ext cx="2806490" cy="1918639"/>
          </a:xfrm>
          <a:prstGeom prst="rect">
            <a:avLst/>
          </a:prstGeom>
        </p:spPr>
      </p:pic>
    </p:spTree>
    <p:extLst>
      <p:ext uri="{BB962C8B-B14F-4D97-AF65-F5344CB8AC3E}">
        <p14:creationId xmlns:p14="http://schemas.microsoft.com/office/powerpoint/2010/main" xmlns="" val="300605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628650" y="1045029"/>
            <a:ext cx="7886700" cy="645660"/>
          </a:xfrm>
        </p:spPr>
        <p:txBody>
          <a:bodyPr>
            <a:normAutofit/>
          </a:bodyPr>
          <a:lstStyle/>
          <a:p>
            <a:r>
              <a:rPr lang="id-ID" sz="3200" b="1" dirty="0" smtClean="0"/>
              <a:t>6. Impact on Rethriving Native Fish Species</a:t>
            </a:r>
            <a:endParaRPr lang="id-ID" sz="3600" b="1" dirty="0"/>
          </a:p>
        </p:txBody>
      </p:sp>
      <p:pic>
        <p:nvPicPr>
          <p:cNvPr id="3" name="Picture 2" descr="12583993_10205901450005272_1981923634_n.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40969" y="1147265"/>
            <a:ext cx="9293240" cy="8412318"/>
          </a:xfrm>
          <a:prstGeom prst="rect">
            <a:avLst/>
          </a:prstGeom>
        </p:spPr>
      </p:pic>
    </p:spTree>
    <p:extLst>
      <p:ext uri="{BB962C8B-B14F-4D97-AF65-F5344CB8AC3E}">
        <p14:creationId xmlns:p14="http://schemas.microsoft.com/office/powerpoint/2010/main" xmlns="" val="569428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2" name="Picture 1" descr="Slide20.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03299" y="1232692"/>
            <a:ext cx="7165446" cy="5374085"/>
          </a:xfrm>
          <a:prstGeom prst="rect">
            <a:avLst/>
          </a:prstGeom>
        </p:spPr>
      </p:pic>
    </p:spTree>
    <p:extLst>
      <p:ext uri="{BB962C8B-B14F-4D97-AF65-F5344CB8AC3E}">
        <p14:creationId xmlns:p14="http://schemas.microsoft.com/office/powerpoint/2010/main" xmlns="" val="1149147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a:t>
            </a:r>
            <a:r>
              <a:rPr lang="en-AU" sz="1350" dirty="0" smtClean="0">
                <a:solidFill>
                  <a:srgbClr val="008E83"/>
                </a:solidFill>
              </a:rPr>
              <a:t>2016</a:t>
            </a:r>
            <a:endParaRPr lang="en-AU" sz="1350" dirty="0">
              <a:solidFill>
                <a:srgbClr val="008E83"/>
              </a:solidFill>
            </a:endParaRP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268671" y="1001567"/>
            <a:ext cx="8524224" cy="498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Oval 2"/>
          <p:cNvSpPr/>
          <p:nvPr/>
        </p:nvSpPr>
        <p:spPr>
          <a:xfrm>
            <a:off x="3194753" y="3595084"/>
            <a:ext cx="458939" cy="582153"/>
          </a:xfrm>
          <a:prstGeom prst="ellipse">
            <a:avLst/>
          </a:prstGeom>
          <a:no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88032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6" name="Picture 5" descr="Slide21.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03299" y="1189976"/>
            <a:ext cx="7923694" cy="5359867"/>
          </a:xfrm>
          <a:prstGeom prst="rect">
            <a:avLst/>
          </a:prstGeom>
        </p:spPr>
      </p:pic>
    </p:spTree>
    <p:extLst>
      <p:ext uri="{BB962C8B-B14F-4D97-AF65-F5344CB8AC3E}">
        <p14:creationId xmlns:p14="http://schemas.microsoft.com/office/powerpoint/2010/main" xmlns="" val="3971854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3" name="Picture 2" descr="Slide24.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227475" y="1118986"/>
            <a:ext cx="8264905" cy="5720056"/>
          </a:xfrm>
          <a:prstGeom prst="rect">
            <a:avLst/>
          </a:prstGeom>
        </p:spPr>
      </p:pic>
    </p:spTree>
    <p:extLst>
      <p:ext uri="{BB962C8B-B14F-4D97-AF65-F5344CB8AC3E}">
        <p14:creationId xmlns:p14="http://schemas.microsoft.com/office/powerpoint/2010/main" xmlns="" val="2722541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3" name="Picture 2" descr="Slide28.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435991" y="1114237"/>
            <a:ext cx="7203358" cy="5402519"/>
          </a:xfrm>
          <a:prstGeom prst="rect">
            <a:avLst/>
          </a:prstGeom>
        </p:spPr>
      </p:pic>
      <p:pic>
        <p:nvPicPr>
          <p:cNvPr id="5" name="Picture 4" descr="gldmn_logo_v5_gld_hor-out.jpg"/>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5618797" y="1143000"/>
            <a:ext cx="2562720" cy="840154"/>
          </a:xfrm>
          <a:prstGeom prst="rect">
            <a:avLst/>
          </a:prstGeom>
        </p:spPr>
      </p:pic>
      <p:sp>
        <p:nvSpPr>
          <p:cNvPr id="6" name="TextBox 5"/>
          <p:cNvSpPr txBox="1"/>
          <p:nvPr/>
        </p:nvSpPr>
        <p:spPr>
          <a:xfrm>
            <a:off x="8401538" y="224692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901523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2" name="Picture 1" descr="Slide25.jpg"/>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189560" y="1156428"/>
            <a:ext cx="7728481" cy="5365070"/>
          </a:xfrm>
          <a:prstGeom prst="rect">
            <a:avLst/>
          </a:prstGeom>
        </p:spPr>
      </p:pic>
    </p:spTree>
    <p:extLst>
      <p:ext uri="{BB962C8B-B14F-4D97-AF65-F5344CB8AC3E}">
        <p14:creationId xmlns:p14="http://schemas.microsoft.com/office/powerpoint/2010/main" xmlns="" val="3353734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2" name="Picture 1" descr="Slide27.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227475" y="1147429"/>
            <a:ext cx="7411877" cy="5558908"/>
          </a:xfrm>
          <a:prstGeom prst="rect">
            <a:avLst/>
          </a:prstGeom>
        </p:spPr>
      </p:pic>
    </p:spTree>
    <p:extLst>
      <p:ext uri="{BB962C8B-B14F-4D97-AF65-F5344CB8AC3E}">
        <p14:creationId xmlns:p14="http://schemas.microsoft.com/office/powerpoint/2010/main" xmlns="" val="3353734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3" name="Picture 2" descr="Slide30.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41212" y="1171127"/>
            <a:ext cx="7449789" cy="5288782"/>
          </a:xfrm>
          <a:prstGeom prst="rect">
            <a:avLst/>
          </a:prstGeom>
        </p:spPr>
      </p:pic>
    </p:spTree>
    <p:extLst>
      <p:ext uri="{BB962C8B-B14F-4D97-AF65-F5344CB8AC3E}">
        <p14:creationId xmlns:p14="http://schemas.microsoft.com/office/powerpoint/2010/main" xmlns="" val="1374168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2" name="Picture 1" descr="Slide31.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265387" y="1147424"/>
            <a:ext cx="7336052" cy="5502039"/>
          </a:xfrm>
          <a:prstGeom prst="rect">
            <a:avLst/>
          </a:prstGeom>
        </p:spPr>
      </p:pic>
    </p:spTree>
    <p:extLst>
      <p:ext uri="{BB962C8B-B14F-4D97-AF65-F5344CB8AC3E}">
        <p14:creationId xmlns:p14="http://schemas.microsoft.com/office/powerpoint/2010/main" xmlns="" val="1149147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G_8035.JPG"/>
          <p:cNvPicPr>
            <a:picLocks noChangeAspect="1"/>
          </p:cNvPicPr>
          <p:nvPr/>
        </p:nvPicPr>
        <p:blipFill rotWithShape="1">
          <a:blip r:embed="rId2" cstate="email">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a:ext>
            </a:extLst>
          </a:blip>
          <a:srcRect/>
          <a:stretch/>
        </p:blipFill>
        <p:spPr>
          <a:xfrm>
            <a:off x="346911" y="1198727"/>
            <a:ext cx="8459266" cy="5306886"/>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65759" y="1195754"/>
            <a:ext cx="8468751" cy="2827606"/>
          </a:xfrm>
          <a:solidFill>
            <a:schemeClr val="accent6">
              <a:lumMod val="50000"/>
            </a:schemeClr>
          </a:solidFill>
        </p:spPr>
        <p:txBody>
          <a:bodyPr>
            <a:noAutofit/>
          </a:bodyPr>
          <a:lstStyle/>
          <a:p>
            <a:pPr algn="ctr"/>
            <a:r>
              <a:rPr lang="id-ID" sz="2000" b="1" dirty="0" smtClean="0">
                <a:solidFill>
                  <a:schemeClr val="bg1"/>
                </a:solidFill>
                <a:latin typeface="+mn-lt"/>
                <a:cs typeface="Abadi MT Condensed Extra Bold"/>
              </a:rPr>
              <a:t>CONCLUSIONS</a:t>
            </a:r>
            <a:br>
              <a:rPr lang="id-ID" sz="2000" b="1" dirty="0" smtClean="0">
                <a:solidFill>
                  <a:schemeClr val="bg1"/>
                </a:solidFill>
                <a:latin typeface="+mn-lt"/>
                <a:cs typeface="Abadi MT Condensed Extra Bold"/>
              </a:rPr>
            </a:br>
            <a:r>
              <a:rPr lang="id-ID" sz="2000" b="1" dirty="0" smtClean="0">
                <a:solidFill>
                  <a:schemeClr val="bg1"/>
                </a:solidFill>
                <a:latin typeface="+mn-lt"/>
                <a:cs typeface="Abadi MT Condensed Extra Bold"/>
              </a:rPr>
              <a:t/>
            </a:r>
            <a:br>
              <a:rPr lang="id-ID" sz="2000" b="1" dirty="0" smtClean="0">
                <a:solidFill>
                  <a:schemeClr val="bg1"/>
                </a:solidFill>
                <a:latin typeface="+mn-lt"/>
                <a:cs typeface="Abadi MT Condensed Extra Bold"/>
              </a:rPr>
            </a:br>
            <a:r>
              <a:rPr lang="id-ID" sz="2000" dirty="0" smtClean="0">
                <a:solidFill>
                  <a:srgbClr val="FFFF00"/>
                </a:solidFill>
                <a:latin typeface="+mn-lt"/>
                <a:cs typeface="Abadi MT Condensed Extra Bold"/>
              </a:rPr>
              <a:t>Built A healthy Home for </a:t>
            </a:r>
            <a:r>
              <a:rPr lang="id-ID" sz="2000" dirty="0" smtClean="0">
                <a:solidFill>
                  <a:srgbClr val="FFFF00"/>
                </a:solidFill>
                <a:latin typeface="+mn-lt"/>
                <a:cs typeface="Abadi MT Condensed Extra Bold"/>
              </a:rPr>
              <a:t>Fish </a:t>
            </a:r>
            <a:r>
              <a:rPr lang="id-ID" sz="2000" b="1" dirty="0" smtClean="0">
                <a:solidFill>
                  <a:srgbClr val="FFFFFF"/>
                </a:solidFill>
                <a:latin typeface="+mn-lt"/>
                <a:cs typeface="Abadi MT Condensed Extra Bold"/>
              </a:rPr>
              <a:t>can be initiated </a:t>
            </a:r>
            <a:r>
              <a:rPr lang="id-ID" sz="2000" b="1" dirty="0" smtClean="0">
                <a:solidFill>
                  <a:srgbClr val="FFFFFF"/>
                </a:solidFill>
                <a:cs typeface="Abadi MT Condensed Extra Bold"/>
              </a:rPr>
              <a:t>by grassroot movement </a:t>
            </a:r>
            <a:r>
              <a:rPr lang="id-ID" sz="2000" b="1" dirty="0" smtClean="0">
                <a:solidFill>
                  <a:srgbClr val="FFFFFF"/>
                </a:solidFill>
                <a:latin typeface="+mn-lt"/>
                <a:cs typeface="Abadi MT Condensed Extra Bold"/>
              </a:rPr>
              <a:t>through establishing multi </a:t>
            </a:r>
            <a:r>
              <a:rPr lang="id-ID" sz="2000" b="1" dirty="0" smtClean="0">
                <a:solidFill>
                  <a:srgbClr val="FFFFFF"/>
                </a:solidFill>
                <a:latin typeface="+mn-lt"/>
                <a:cs typeface="Abadi MT Condensed Extra Bold"/>
              </a:rPr>
              <a:t>stakeholder coordination platform </a:t>
            </a:r>
            <a:r>
              <a:rPr lang="id-ID" sz="2000" b="1" dirty="0" smtClean="0">
                <a:solidFill>
                  <a:srgbClr val="FFFFFF"/>
                </a:solidFill>
                <a:latin typeface="+mn-lt"/>
                <a:cs typeface="Abadi MT Condensed Extra Bold"/>
              </a:rPr>
              <a:t>that supported by top government </a:t>
            </a:r>
            <a:r>
              <a:rPr lang="id-ID" sz="2000" b="1" dirty="0" smtClean="0">
                <a:solidFill>
                  <a:srgbClr val="FFFFFF"/>
                </a:solidFill>
                <a:cs typeface="Abadi MT Condensed Extra Bold"/>
              </a:rPr>
              <a:t>leader </a:t>
            </a:r>
            <a:r>
              <a:rPr lang="id-ID" sz="2000" b="1" dirty="0" smtClean="0">
                <a:solidFill>
                  <a:srgbClr val="FFFFFF"/>
                </a:solidFill>
                <a:latin typeface="+mn-lt"/>
                <a:cs typeface="Abadi MT Condensed Extra Bold"/>
              </a:rPr>
              <a:t>. The platform faciliates </a:t>
            </a:r>
            <a:r>
              <a:rPr lang="id-ID" sz="2000" dirty="0" smtClean="0">
                <a:solidFill>
                  <a:srgbClr val="FFFF00"/>
                </a:solidFill>
                <a:latin typeface="+mn-lt"/>
                <a:cs typeface="Abadi MT Condensed Extra Bold"/>
              </a:rPr>
              <a:t>participatory </a:t>
            </a:r>
            <a:r>
              <a:rPr lang="id-ID" sz="2000" dirty="0" smtClean="0">
                <a:solidFill>
                  <a:srgbClr val="FFFF00"/>
                </a:solidFill>
                <a:latin typeface="+mn-lt"/>
                <a:cs typeface="Abadi MT Condensed Extra Bold"/>
              </a:rPr>
              <a:t>research </a:t>
            </a:r>
            <a:r>
              <a:rPr lang="id-ID" sz="2000" b="1" dirty="0" smtClean="0">
                <a:solidFill>
                  <a:srgbClr val="FFFFFF"/>
                </a:solidFill>
                <a:latin typeface="+mn-lt"/>
                <a:cs typeface="Abadi MT Condensed Extra Bold"/>
              </a:rPr>
              <a:t>to increase community </a:t>
            </a:r>
            <a:r>
              <a:rPr lang="id-ID" sz="2000" b="1" dirty="0" smtClean="0">
                <a:solidFill>
                  <a:srgbClr val="FFFFFF"/>
                </a:solidFill>
                <a:latin typeface="+mn-lt"/>
                <a:cs typeface="Abadi MT Condensed Extra Bold"/>
              </a:rPr>
              <a:t>participation </a:t>
            </a:r>
            <a:r>
              <a:rPr lang="id-ID" sz="2000" b="1" dirty="0" smtClean="0">
                <a:solidFill>
                  <a:srgbClr val="FFFFFF"/>
                </a:solidFill>
                <a:latin typeface="+mn-lt"/>
                <a:cs typeface="Abadi MT Condensed Extra Bold"/>
              </a:rPr>
              <a:t>and to develop awareness of </a:t>
            </a:r>
            <a:r>
              <a:rPr lang="id-ID" sz="2000" b="1" dirty="0" smtClean="0">
                <a:solidFill>
                  <a:srgbClr val="FFFFFF"/>
                </a:solidFill>
                <a:latin typeface="+mn-lt"/>
                <a:cs typeface="Abadi MT Condensed Extra Bold"/>
              </a:rPr>
              <a:t>local community </a:t>
            </a:r>
            <a:r>
              <a:rPr lang="id-ID" sz="2000" b="1" dirty="0" smtClean="0">
                <a:solidFill>
                  <a:srgbClr val="FFFFFF"/>
                </a:solidFill>
                <a:latin typeface="+mn-lt"/>
                <a:cs typeface="Abadi MT Condensed Extra Bold"/>
              </a:rPr>
              <a:t>groups and facilitates </a:t>
            </a:r>
            <a:r>
              <a:rPr lang="id-ID" sz="2000" dirty="0" smtClean="0">
                <a:solidFill>
                  <a:srgbClr val="FFFF00"/>
                </a:solidFill>
                <a:latin typeface="+mn-lt"/>
                <a:cs typeface="Abadi MT Condensed Extra Bold"/>
              </a:rPr>
              <a:t>Regular </a:t>
            </a:r>
            <a:r>
              <a:rPr lang="id-ID" sz="2000" dirty="0" smtClean="0">
                <a:solidFill>
                  <a:srgbClr val="FFFF00"/>
                </a:solidFill>
                <a:latin typeface="+mn-lt"/>
                <a:cs typeface="Abadi MT Condensed Extra Bold"/>
              </a:rPr>
              <a:t>meeting </a:t>
            </a:r>
            <a:r>
              <a:rPr lang="id-ID" sz="2000" b="1" dirty="0" smtClean="0">
                <a:solidFill>
                  <a:srgbClr val="FFFFFF"/>
                </a:solidFill>
                <a:latin typeface="+mn-lt"/>
                <a:cs typeface="Abadi MT Condensed Extra Bold"/>
              </a:rPr>
              <a:t>to build mutual understanding, d</a:t>
            </a:r>
            <a:r>
              <a:rPr lang="id-ID" sz="2000" b="1" dirty="0" smtClean="0">
                <a:solidFill>
                  <a:srgbClr val="FFFFFF"/>
                </a:solidFill>
                <a:latin typeface="+mn-lt"/>
                <a:cs typeface="Abadi MT Condensed Extra Bold"/>
              </a:rPr>
              <a:t>evelop </a:t>
            </a:r>
            <a:r>
              <a:rPr lang="id-ID" sz="2000" b="1" dirty="0" smtClean="0">
                <a:solidFill>
                  <a:srgbClr val="FFFFFF"/>
                </a:solidFill>
                <a:latin typeface="+mn-lt"/>
                <a:cs typeface="Abadi MT Condensed Extra Bold"/>
              </a:rPr>
              <a:t>trust and good communication among </a:t>
            </a:r>
            <a:r>
              <a:rPr lang="id-ID" sz="2000" b="1" dirty="0" smtClean="0">
                <a:solidFill>
                  <a:srgbClr val="FFFFFF"/>
                </a:solidFill>
                <a:latin typeface="+mn-lt"/>
                <a:cs typeface="Abadi MT Condensed Extra Bold"/>
              </a:rPr>
              <a:t>stakeholders to </a:t>
            </a:r>
            <a:r>
              <a:rPr lang="id-ID" sz="2000" b="1" smtClean="0">
                <a:solidFill>
                  <a:srgbClr val="FFFFFF"/>
                </a:solidFill>
                <a:latin typeface="+mn-lt"/>
                <a:cs typeface="Abadi MT Condensed Extra Bold"/>
              </a:rPr>
              <a:t>improve river pollution </a:t>
            </a:r>
            <a:r>
              <a:rPr lang="id-ID" sz="2000" b="1" dirty="0" smtClean="0">
                <a:solidFill>
                  <a:srgbClr val="FFFFFF"/>
                </a:solidFill>
                <a:latin typeface="+mn-lt"/>
                <a:cs typeface="Abadi MT Condensed Extra Bold"/>
              </a:rPr>
              <a:t>control </a:t>
            </a:r>
            <a:r>
              <a:rPr lang="id-ID" sz="2000" b="1" smtClean="0">
                <a:solidFill>
                  <a:srgbClr val="FFFFFF"/>
                </a:solidFill>
                <a:latin typeface="+mn-lt"/>
                <a:cs typeface="Abadi MT Condensed Extra Bold"/>
              </a:rPr>
              <a:t>and biodiversity conservation</a:t>
            </a:r>
            <a:r>
              <a:rPr lang="id-ID" sz="2000" b="1" dirty="0" smtClean="0">
                <a:solidFill>
                  <a:srgbClr val="FFFFFF"/>
                </a:solidFill>
                <a:latin typeface="+mn-lt"/>
                <a:cs typeface="Abadi MT Condensed Extra Bold"/>
              </a:rPr>
              <a:t/>
            </a:r>
            <a:br>
              <a:rPr lang="id-ID" sz="2000" b="1" dirty="0" smtClean="0">
                <a:solidFill>
                  <a:srgbClr val="FFFFFF"/>
                </a:solidFill>
                <a:latin typeface="+mn-lt"/>
                <a:cs typeface="Abadi MT Condensed Extra Bold"/>
              </a:rPr>
            </a:br>
            <a:endParaRPr lang="id-ID" sz="2000" b="1" dirty="0">
              <a:solidFill>
                <a:srgbClr val="FFFFFF"/>
              </a:solidFill>
              <a:latin typeface="+mn-lt"/>
              <a:cs typeface="Abadi MT Condensed Extra Bold"/>
            </a:endParaRPr>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endParaRPr lang="en-US"/>
          </a:p>
        </p:txBody>
      </p:sp>
      <p:pic>
        <p:nvPicPr>
          <p:cNvPr id="3" name="Picture 2" descr="Slide09.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300182" y="1194953"/>
            <a:ext cx="8266545" cy="5385955"/>
          </a:xfrm>
          <a:prstGeom prst="rect">
            <a:avLst/>
          </a:prstGeom>
        </p:spPr>
      </p:pic>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3" name="Picture 2" descr="Slide05.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484909" y="1154546"/>
            <a:ext cx="7975218" cy="5357091"/>
          </a:xfrm>
          <a:prstGeom prst="rect">
            <a:avLst/>
          </a:prstGeom>
        </p:spPr>
      </p:pic>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8" name="Picture 7" descr="IMG_1562.jpg"/>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4521524" y="1279024"/>
            <a:ext cx="3344948" cy="5071693"/>
          </a:xfrm>
          <a:prstGeom prst="rect">
            <a:avLst/>
          </a:prstGeom>
          <a:ln>
            <a:noFill/>
          </a:ln>
          <a:effectLst>
            <a:outerShdw blurRad="292100" dist="139700" dir="2700000" algn="tl" rotWithShape="0">
              <a:srgbClr val="333333">
                <a:alpha val="65000"/>
              </a:srgbClr>
            </a:outerShdw>
          </a:effectLst>
        </p:spPr>
      </p:pic>
      <p:pic>
        <p:nvPicPr>
          <p:cNvPr id="9" name="Picture 8" descr="IMG_2486.jp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71644" y="1258859"/>
            <a:ext cx="3849673" cy="5134454"/>
          </a:xfrm>
          <a:prstGeom prst="rect">
            <a:avLst/>
          </a:prstGeom>
          <a:noFill/>
          <a:ln w="9525">
            <a:noFill/>
            <a:miter lim="800000"/>
            <a:headEnd/>
            <a:tailEnd/>
          </a:ln>
          <a:effectLst>
            <a:outerShdw dist="139700" dir="2700000" algn="tl" rotWithShape="0">
              <a:srgbClr val="333333">
                <a:alpha val="64999"/>
              </a:srgbClr>
            </a:outerShdw>
          </a:effectLst>
        </p:spPr>
      </p:pic>
    </p:spTree>
    <p:extLst>
      <p:ext uri="{BB962C8B-B14F-4D97-AF65-F5344CB8AC3E}">
        <p14:creationId xmlns:p14="http://schemas.microsoft.com/office/powerpoint/2010/main" xmlns="" val="2938136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3" name="Picture 2" descr="Slide12.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170608" y="1137470"/>
            <a:ext cx="8492378" cy="5516733"/>
          </a:xfrm>
          <a:prstGeom prst="rect">
            <a:avLst/>
          </a:prstGeom>
        </p:spPr>
      </p:pic>
    </p:spTree>
    <p:extLst>
      <p:ext uri="{BB962C8B-B14F-4D97-AF65-F5344CB8AC3E}">
        <p14:creationId xmlns:p14="http://schemas.microsoft.com/office/powerpoint/2010/main" xmlns="" val="2037197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3" name="Picture 2" descr="Slide13.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908224" y="1133933"/>
            <a:ext cx="7200000" cy="5400000"/>
          </a:xfrm>
          <a:prstGeom prst="rect">
            <a:avLst/>
          </a:prstGeom>
        </p:spPr>
      </p:pic>
    </p:spTree>
    <p:extLst>
      <p:ext uri="{BB962C8B-B14F-4D97-AF65-F5344CB8AC3E}">
        <p14:creationId xmlns:p14="http://schemas.microsoft.com/office/powerpoint/2010/main" xmlns="" val="231635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3" name="Picture 2" descr="Slide14.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790194" y="1213744"/>
            <a:ext cx="7336051" cy="5132393"/>
          </a:xfrm>
          <a:prstGeom prst="rect">
            <a:avLst/>
          </a:prstGeom>
        </p:spPr>
      </p:pic>
    </p:spTree>
    <p:extLst>
      <p:ext uri="{BB962C8B-B14F-4D97-AF65-F5344CB8AC3E}">
        <p14:creationId xmlns:p14="http://schemas.microsoft.com/office/powerpoint/2010/main" xmlns="" val="3971854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09831" y="0"/>
            <a:ext cx="1453724" cy="92192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5" name="Picture 4" descr="Slide17.jpg"/>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560815" y="1134043"/>
            <a:ext cx="7544570" cy="5359868"/>
          </a:xfrm>
          <a:prstGeom prst="rect">
            <a:avLst/>
          </a:prstGeom>
        </p:spPr>
      </p:pic>
    </p:spTree>
    <p:extLst>
      <p:ext uri="{BB962C8B-B14F-4D97-AF65-F5344CB8AC3E}">
        <p14:creationId xmlns:p14="http://schemas.microsoft.com/office/powerpoint/2010/main" xmlns="" val="3971854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1085</TotalTime>
  <Words>372</Words>
  <Application>Microsoft Macintosh PowerPoint</Application>
  <PresentationFormat>On-screen Show (4:3)</PresentationFormat>
  <Paragraphs>36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Promoting Multi-Stakeholder Partnership in Improving Water Pollution Control and Preserving Biodiversity of Brantas Watershed Indonesia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3. Widening the Network - Socialization</vt:lpstr>
      <vt:lpstr>Slide 15</vt:lpstr>
      <vt:lpstr>Slide 16</vt:lpstr>
      <vt:lpstr>Slide 17</vt:lpstr>
      <vt:lpstr>6. Impact on Rethriving Native Fish Species</vt:lpstr>
      <vt:lpstr>Slide 19</vt:lpstr>
      <vt:lpstr>Slide 20</vt:lpstr>
      <vt:lpstr>Slide 21</vt:lpstr>
      <vt:lpstr>Slide 22</vt:lpstr>
      <vt:lpstr>Slide 23</vt:lpstr>
      <vt:lpstr>Slide 24</vt:lpstr>
      <vt:lpstr>Slide 25</vt:lpstr>
      <vt:lpstr>Slide 26</vt:lpstr>
      <vt:lpstr>CONCLUSIONS  Built A healthy Home for Fish can be initiated by grassroot movement through establishing multi stakeholder coordination platform that supported by top government leader . The platform faciliates participatory research to increase community participation and to develop awareness of local community groups and facilitates Regular meeting to build mutual understanding, develop trust and good communication among stakeholders to improve river pollution control and biodiversity conservation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owner</cp:lastModifiedBy>
  <cp:revision>81</cp:revision>
  <dcterms:created xsi:type="dcterms:W3CDTF">2016-07-18T05:53:10Z</dcterms:created>
  <dcterms:modified xsi:type="dcterms:W3CDTF">2016-09-07T00:21:13Z</dcterms:modified>
</cp:coreProperties>
</file>