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256" r:id="rId2"/>
    <p:sldId id="277" r:id="rId3"/>
    <p:sldId id="272" r:id="rId4"/>
    <p:sldId id="273" r:id="rId5"/>
    <p:sldId id="274" r:id="rId6"/>
    <p:sldId id="257" r:id="rId7"/>
    <p:sldId id="263" r:id="rId8"/>
    <p:sldId id="258" r:id="rId9"/>
    <p:sldId id="259" r:id="rId10"/>
    <p:sldId id="261" r:id="rId11"/>
    <p:sldId id="262" r:id="rId12"/>
    <p:sldId id="260" r:id="rId13"/>
    <p:sldId id="276" r:id="rId14"/>
    <p:sldId id="264" r:id="rId15"/>
    <p:sldId id="265" r:id="rId16"/>
    <p:sldId id="266" r:id="rId17"/>
    <p:sldId id="270" r:id="rId18"/>
    <p:sldId id="267" r:id="rId19"/>
    <p:sldId id="268" r:id="rId20"/>
    <p:sldId id="269" r:id="rId21"/>
    <p:sldId id="271"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E0F76-89C6-4C3D-9BC4-6812C5CCF774}" type="datetimeFigureOut">
              <a:rPr lang="en-US" smtClean="0"/>
              <a:pPr/>
              <a:t>8/20/2016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B3B66-F26C-45DC-9139-E11BF92557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0B3B66-F26C-45DC-9139-E11BF925575D}"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D857B-BCB4-437F-9EFD-D454A91A8A5B}" type="datetimeFigureOut">
              <a:rPr lang="en-US" smtClean="0"/>
              <a:pPr/>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C56D-5C11-4231-BB9E-C81ED86D39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D857B-BCB4-437F-9EFD-D454A91A8A5B}" type="datetimeFigureOut">
              <a:rPr lang="en-US" smtClean="0"/>
              <a:pPr/>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C56D-5C11-4231-BB9E-C81ED86D39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D857B-BCB4-437F-9EFD-D454A91A8A5B}" type="datetimeFigureOut">
              <a:rPr lang="en-US" smtClean="0"/>
              <a:pPr/>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C56D-5C11-4231-BB9E-C81ED86D39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D857B-BCB4-437F-9EFD-D454A91A8A5B}" type="datetimeFigureOut">
              <a:rPr lang="en-US" smtClean="0"/>
              <a:pPr/>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C56D-5C11-4231-BB9E-C81ED86D39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D857B-BCB4-437F-9EFD-D454A91A8A5B}" type="datetimeFigureOut">
              <a:rPr lang="en-US" smtClean="0"/>
              <a:pPr/>
              <a:t>8/20/2016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C56D-5C11-4231-BB9E-C81ED86D39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D857B-BCB4-437F-9EFD-D454A91A8A5B}" type="datetimeFigureOut">
              <a:rPr lang="en-US" smtClean="0"/>
              <a:pPr/>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C56D-5C11-4231-BB9E-C81ED86D39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D857B-BCB4-437F-9EFD-D454A91A8A5B}" type="datetimeFigureOut">
              <a:rPr lang="en-US" smtClean="0"/>
              <a:pPr/>
              <a:t>8/20/2016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CC56D-5C11-4231-BB9E-C81ED86D39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D857B-BCB4-437F-9EFD-D454A91A8A5B}" type="datetimeFigureOut">
              <a:rPr lang="en-US" smtClean="0"/>
              <a:pPr/>
              <a:t>8/20/2016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CC56D-5C11-4231-BB9E-C81ED86D39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D857B-BCB4-437F-9EFD-D454A91A8A5B}" type="datetimeFigureOut">
              <a:rPr lang="en-US" smtClean="0"/>
              <a:pPr/>
              <a:t>8/20/2016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CC56D-5C11-4231-BB9E-C81ED86D39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D857B-BCB4-437F-9EFD-D454A91A8A5B}" type="datetimeFigureOut">
              <a:rPr lang="en-US" smtClean="0"/>
              <a:pPr/>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C56D-5C11-4231-BB9E-C81ED86D39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D857B-BCB4-437F-9EFD-D454A91A8A5B}" type="datetimeFigureOut">
              <a:rPr lang="en-US" smtClean="0"/>
              <a:pPr/>
              <a:t>8/20/2016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C56D-5C11-4231-BB9E-C81ED86D39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D857B-BCB4-437F-9EFD-D454A91A8A5B}" type="datetimeFigureOut">
              <a:rPr lang="en-US" smtClean="0"/>
              <a:pPr/>
              <a:t>8/20/2016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CC56D-5C11-4231-BB9E-C81ED86D39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2971799"/>
          </a:xfrm>
        </p:spPr>
        <p:txBody>
          <a:bodyPr>
            <a:normAutofit/>
          </a:bodyPr>
          <a:lstStyle/>
          <a:p>
            <a:r>
              <a:rPr lang="en-US" dirty="0" smtClean="0"/>
              <a:t>“</a:t>
            </a:r>
            <a:r>
              <a:rPr lang="en-US" b="1" dirty="0" smtClean="0"/>
              <a:t>Issues and Challenges of Transboundary Water Management with Special Reference to </a:t>
            </a:r>
            <a:r>
              <a:rPr lang="en-US" b="1" dirty="0" err="1" smtClean="0"/>
              <a:t>Kosi</a:t>
            </a:r>
            <a:r>
              <a:rPr lang="en-US" b="1" dirty="0" smtClean="0"/>
              <a:t> River”</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Dr. </a:t>
            </a:r>
            <a:r>
              <a:rPr lang="en-US" dirty="0" err="1" smtClean="0"/>
              <a:t>Shilpa</a:t>
            </a:r>
            <a:r>
              <a:rPr lang="en-US" dirty="0" smtClean="0"/>
              <a:t> </a:t>
            </a:r>
            <a:r>
              <a:rPr lang="en-US" dirty="0" err="1" smtClean="0"/>
              <a:t>Bagade</a:t>
            </a:r>
            <a:endParaRPr lang="en-US" dirty="0" smtClean="0"/>
          </a:p>
          <a:p>
            <a:r>
              <a:rPr lang="en-US" dirty="0" err="1" smtClean="0"/>
              <a:t>Ph.D</a:t>
            </a:r>
            <a:r>
              <a:rPr lang="en-US" dirty="0" smtClean="0"/>
              <a:t>(Law) LL.M, M.A.(Pol. Sci.), M.A.(Socio) and PG Diploma in Human Rights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aibaba.ws/service/colossaltragedybihar/Bihar-Map_01.gif"/>
          <p:cNvPicPr>
            <a:picLocks noChangeAspect="1" noChangeArrowheads="1"/>
          </p:cNvPicPr>
          <p:nvPr/>
        </p:nvPicPr>
        <p:blipFill>
          <a:blip r:embed="rId2"/>
          <a:srcRect/>
          <a:stretch>
            <a:fillRect/>
          </a:stretch>
        </p:blipFill>
        <p:spPr bwMode="auto">
          <a:xfrm>
            <a:off x="0" y="0"/>
            <a:ext cx="4114800" cy="6858000"/>
          </a:xfrm>
          <a:prstGeom prst="rect">
            <a:avLst/>
          </a:prstGeom>
          <a:noFill/>
        </p:spPr>
      </p:pic>
      <p:pic>
        <p:nvPicPr>
          <p:cNvPr id="18436" name="Picture 4" descr="http://www.saibaba.ws/service/colossaltragedybihar/Bihar-Map_02.gif"/>
          <p:cNvPicPr>
            <a:picLocks noChangeAspect="1" noChangeArrowheads="1"/>
          </p:cNvPicPr>
          <p:nvPr/>
        </p:nvPicPr>
        <p:blipFill>
          <a:blip r:embed="rId3"/>
          <a:srcRect/>
          <a:stretch>
            <a:fillRect/>
          </a:stretch>
        </p:blipFill>
        <p:spPr bwMode="auto">
          <a:xfrm>
            <a:off x="4114800" y="0"/>
            <a:ext cx="50292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amurt.eu/image/800px-Kosi_river_shifting_courses.JPG"/>
          <p:cNvPicPr>
            <a:picLocks noChangeAspect="1" noChangeArrowheads="1"/>
          </p:cNvPicPr>
          <p:nvPr/>
        </p:nvPicPr>
        <p:blipFill>
          <a:blip r:embed="rId2"/>
          <a:srcRect/>
          <a:stretch>
            <a:fillRect/>
          </a:stretch>
        </p:blipFill>
        <p:spPr bwMode="auto">
          <a:xfrm>
            <a:off x="-1905000" y="0"/>
            <a:ext cx="7620000" cy="6857999"/>
          </a:xfrm>
          <a:prstGeom prst="rect">
            <a:avLst/>
          </a:prstGeom>
          <a:noFill/>
        </p:spPr>
      </p:pic>
      <p:pic>
        <p:nvPicPr>
          <p:cNvPr id="21508" name="Picture 4" descr="https://geochristian.files.wordpress.com/2008/08/kosi2.jpg"/>
          <p:cNvPicPr>
            <a:picLocks noChangeAspect="1" noChangeArrowheads="1"/>
          </p:cNvPicPr>
          <p:nvPr/>
        </p:nvPicPr>
        <p:blipFill>
          <a:blip r:embed="rId3"/>
          <a:srcRect/>
          <a:stretch>
            <a:fillRect/>
          </a:stretch>
        </p:blipFill>
        <p:spPr bwMode="auto">
          <a:xfrm>
            <a:off x="3733800" y="0"/>
            <a:ext cx="54102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ai Seva Bogodohovo"/>
          <p:cNvPicPr>
            <a:picLocks noChangeAspect="1" noChangeArrowheads="1"/>
          </p:cNvPicPr>
          <p:nvPr/>
        </p:nvPicPr>
        <p:blipFill>
          <a:blip r:embed="rId2"/>
          <a:srcRect/>
          <a:stretch>
            <a:fillRect/>
          </a:stretch>
        </p:blipFill>
        <p:spPr bwMode="auto">
          <a:xfrm>
            <a:off x="0" y="0"/>
            <a:ext cx="5181600" cy="3195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3" name="PubL"/>
          <p:cNvSpPr>
            <a:spLocks noEditPoints="1" noChangeArrowheads="1"/>
          </p:cNvSpPr>
          <p:nvPr/>
        </p:nvSpPr>
        <p:spPr bwMode="auto">
          <a:xfrm flipH="1">
            <a:off x="2971800" y="1828800"/>
            <a:ext cx="2286000" cy="1371600"/>
          </a:xfrm>
          <a:custGeom>
            <a:avLst/>
            <a:gdLst>
              <a:gd name="G0" fmla="+- 0 0 0"/>
              <a:gd name="G1" fmla="*/ 10800 1 2"/>
              <a:gd name="G2" fmla="+- 10800 0 0"/>
              <a:gd name="G3" fmla="+- 10800 0 0"/>
              <a:gd name="G4" fmla="*/ 10800 1 2"/>
              <a:gd name="G5" fmla="+- 10800 G4 0"/>
              <a:gd name="T0" fmla="*/ 5400 w 21600"/>
              <a:gd name="T1" fmla="*/ 0 h 21600"/>
              <a:gd name="T2" fmla="*/ 0 w 21600"/>
              <a:gd name="T3" fmla="*/ 10800 h 21600"/>
              <a:gd name="T4" fmla="*/ 10800 w 21600"/>
              <a:gd name="T5" fmla="*/ 21600 h 21600"/>
              <a:gd name="T6" fmla="*/ 21600 w 21600"/>
              <a:gd name="T7" fmla="*/ 16200 h 21600"/>
              <a:gd name="T8" fmla="*/ 17694720 60000 65536"/>
              <a:gd name="T9" fmla="*/ 11796480 60000 65536"/>
              <a:gd name="T10" fmla="*/ 5898240 60000 65536"/>
              <a:gd name="T11" fmla="*/ 0 60000 65536"/>
              <a:gd name="T12" fmla="*/ 0 w 21600"/>
              <a:gd name="T13" fmla="*/ G3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10800"/>
                </a:lnTo>
                <a:lnTo>
                  <a:pt x="10800" y="10800"/>
                </a:lnTo>
                <a:lnTo>
                  <a:pt x="10800" y="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Houses washed away</a:t>
            </a:r>
            <a:endParaRPr lang="en-US" dirty="0"/>
          </a:p>
        </p:txBody>
      </p:sp>
      <p:pic>
        <p:nvPicPr>
          <p:cNvPr id="17415" name="Picture 7" descr="Sai Seva Bogodohovo"/>
          <p:cNvPicPr>
            <a:picLocks noChangeAspect="1" noChangeArrowheads="1"/>
          </p:cNvPicPr>
          <p:nvPr/>
        </p:nvPicPr>
        <p:blipFill>
          <a:blip r:embed="rId3"/>
          <a:srcRect/>
          <a:stretch>
            <a:fillRect/>
          </a:stretch>
        </p:blipFill>
        <p:spPr bwMode="auto">
          <a:xfrm>
            <a:off x="0" y="3200400"/>
            <a:ext cx="5334000" cy="3657600"/>
          </a:xfrm>
          <a:prstGeom prst="rect">
            <a:avLst/>
          </a:prstGeom>
          <a:noFill/>
        </p:spPr>
      </p:pic>
      <p:sp>
        <p:nvSpPr>
          <p:cNvPr id="7" name="PubL"/>
          <p:cNvSpPr>
            <a:spLocks noEditPoints="1" noChangeArrowheads="1"/>
          </p:cNvSpPr>
          <p:nvPr/>
        </p:nvSpPr>
        <p:spPr bwMode="auto">
          <a:xfrm flipH="1">
            <a:off x="3048000" y="5486400"/>
            <a:ext cx="2286000" cy="1371600"/>
          </a:xfrm>
          <a:custGeom>
            <a:avLst/>
            <a:gdLst>
              <a:gd name="G0" fmla="+- 0 0 0"/>
              <a:gd name="G1" fmla="*/ 10800 1 2"/>
              <a:gd name="G2" fmla="+- 10800 0 0"/>
              <a:gd name="G3" fmla="+- 10800 0 0"/>
              <a:gd name="G4" fmla="*/ 10800 1 2"/>
              <a:gd name="G5" fmla="+- 10800 G4 0"/>
              <a:gd name="T0" fmla="*/ 5400 w 21600"/>
              <a:gd name="T1" fmla="*/ 0 h 21600"/>
              <a:gd name="T2" fmla="*/ 0 w 21600"/>
              <a:gd name="T3" fmla="*/ 10800 h 21600"/>
              <a:gd name="T4" fmla="*/ 10800 w 21600"/>
              <a:gd name="T5" fmla="*/ 21600 h 21600"/>
              <a:gd name="T6" fmla="*/ 21600 w 21600"/>
              <a:gd name="T7" fmla="*/ 16200 h 21600"/>
              <a:gd name="T8" fmla="*/ 17694720 60000 65536"/>
              <a:gd name="T9" fmla="*/ 11796480 60000 65536"/>
              <a:gd name="T10" fmla="*/ 5898240 60000 65536"/>
              <a:gd name="T11" fmla="*/ 0 60000 65536"/>
              <a:gd name="T12" fmla="*/ 0 w 21600"/>
              <a:gd name="T13" fmla="*/ G3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10800"/>
                </a:lnTo>
                <a:lnTo>
                  <a:pt x="10800" y="10800"/>
                </a:lnTo>
                <a:lnTo>
                  <a:pt x="10800" y="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Railway track washed away</a:t>
            </a:r>
            <a:endParaRPr lang="en-US" dirty="0"/>
          </a:p>
        </p:txBody>
      </p:sp>
      <p:pic>
        <p:nvPicPr>
          <p:cNvPr id="17417" name="Picture 9" descr="Sai Seva Bogodohovo"/>
          <p:cNvPicPr>
            <a:picLocks noChangeAspect="1" noChangeArrowheads="1"/>
          </p:cNvPicPr>
          <p:nvPr/>
        </p:nvPicPr>
        <p:blipFill>
          <a:blip r:embed="rId4"/>
          <a:srcRect/>
          <a:stretch>
            <a:fillRect/>
          </a:stretch>
        </p:blipFill>
        <p:spPr bwMode="auto">
          <a:xfrm>
            <a:off x="5257800" y="0"/>
            <a:ext cx="3886200" cy="3200400"/>
          </a:xfrm>
          <a:prstGeom prst="rect">
            <a:avLst/>
          </a:prstGeom>
          <a:noFill/>
        </p:spPr>
      </p:pic>
      <p:sp>
        <p:nvSpPr>
          <p:cNvPr id="17418" name="PubL"/>
          <p:cNvSpPr>
            <a:spLocks noEditPoints="1" noChangeArrowheads="1"/>
          </p:cNvSpPr>
          <p:nvPr/>
        </p:nvSpPr>
        <p:spPr bwMode="auto">
          <a:xfrm flipH="1">
            <a:off x="7696200" y="1371600"/>
            <a:ext cx="1447800" cy="1828800"/>
          </a:xfrm>
          <a:custGeom>
            <a:avLst/>
            <a:gdLst>
              <a:gd name="G0" fmla="+- 0 0 0"/>
              <a:gd name="G1" fmla="*/ 10800 1 2"/>
              <a:gd name="G2" fmla="+- 10800 0 0"/>
              <a:gd name="G3" fmla="+- 10800 0 0"/>
              <a:gd name="G4" fmla="*/ 10800 1 2"/>
              <a:gd name="G5" fmla="+- 10800 G4 0"/>
              <a:gd name="T0" fmla="*/ 5400 w 21600"/>
              <a:gd name="T1" fmla="*/ 0 h 21600"/>
              <a:gd name="T2" fmla="*/ 0 w 21600"/>
              <a:gd name="T3" fmla="*/ 10800 h 21600"/>
              <a:gd name="T4" fmla="*/ 10800 w 21600"/>
              <a:gd name="T5" fmla="*/ 21600 h 21600"/>
              <a:gd name="T6" fmla="*/ 21600 w 21600"/>
              <a:gd name="T7" fmla="*/ 16200 h 21600"/>
              <a:gd name="T8" fmla="*/ 17694720 60000 65536"/>
              <a:gd name="T9" fmla="*/ 11796480 60000 65536"/>
              <a:gd name="T10" fmla="*/ 5898240 60000 65536"/>
              <a:gd name="T11" fmla="*/ 0 60000 65536"/>
              <a:gd name="T12" fmla="*/ 0 w 21600"/>
              <a:gd name="T13" fmla="*/ G3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10800"/>
                </a:lnTo>
                <a:lnTo>
                  <a:pt x="10800" y="10800"/>
                </a:lnTo>
                <a:lnTo>
                  <a:pt x="10800" y="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Heartbreaking scenes</a:t>
            </a:r>
            <a:endParaRPr lang="en-US" dirty="0"/>
          </a:p>
        </p:txBody>
      </p:sp>
      <p:sp>
        <p:nvSpPr>
          <p:cNvPr id="17420" name="AutoShape 12" descr="Sai Seva Bogodohov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22" name="Picture 14" descr="Sai Seva Bogodohovo"/>
          <p:cNvPicPr>
            <a:picLocks noChangeAspect="1" noChangeArrowheads="1"/>
          </p:cNvPicPr>
          <p:nvPr/>
        </p:nvPicPr>
        <p:blipFill>
          <a:blip r:embed="rId5"/>
          <a:srcRect/>
          <a:stretch>
            <a:fillRect/>
          </a:stretch>
        </p:blipFill>
        <p:spPr bwMode="auto">
          <a:xfrm>
            <a:off x="5334001" y="3200400"/>
            <a:ext cx="3886200" cy="3657600"/>
          </a:xfrm>
          <a:prstGeom prst="rect">
            <a:avLst/>
          </a:prstGeom>
          <a:noFill/>
        </p:spPr>
      </p:pic>
      <p:sp>
        <p:nvSpPr>
          <p:cNvPr id="13" name="PubL"/>
          <p:cNvSpPr>
            <a:spLocks noEditPoints="1" noChangeArrowheads="1"/>
          </p:cNvSpPr>
          <p:nvPr/>
        </p:nvSpPr>
        <p:spPr bwMode="auto">
          <a:xfrm flipH="1">
            <a:off x="7772400" y="5029200"/>
            <a:ext cx="1447800" cy="1828800"/>
          </a:xfrm>
          <a:custGeom>
            <a:avLst/>
            <a:gdLst>
              <a:gd name="G0" fmla="+- 0 0 0"/>
              <a:gd name="G1" fmla="*/ 10800 1 2"/>
              <a:gd name="G2" fmla="+- 10800 0 0"/>
              <a:gd name="G3" fmla="+- 10800 0 0"/>
              <a:gd name="G4" fmla="*/ 10800 1 2"/>
              <a:gd name="G5" fmla="+- 10800 G4 0"/>
              <a:gd name="T0" fmla="*/ 5400 w 21600"/>
              <a:gd name="T1" fmla="*/ 0 h 21600"/>
              <a:gd name="T2" fmla="*/ 0 w 21600"/>
              <a:gd name="T3" fmla="*/ 10800 h 21600"/>
              <a:gd name="T4" fmla="*/ 10800 w 21600"/>
              <a:gd name="T5" fmla="*/ 21600 h 21600"/>
              <a:gd name="T6" fmla="*/ 21600 w 21600"/>
              <a:gd name="T7" fmla="*/ 16200 h 21600"/>
              <a:gd name="T8" fmla="*/ 17694720 60000 65536"/>
              <a:gd name="T9" fmla="*/ 11796480 60000 65536"/>
              <a:gd name="T10" fmla="*/ 5898240 60000 65536"/>
              <a:gd name="T11" fmla="*/ 0 60000 65536"/>
              <a:gd name="T12" fmla="*/ 0 w 21600"/>
              <a:gd name="T13" fmla="*/ G3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10800"/>
                </a:lnTo>
                <a:lnTo>
                  <a:pt x="10800" y="10800"/>
                </a:lnTo>
                <a:lnTo>
                  <a:pt x="10800" y="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dirty="0" smtClean="0"/>
              <a:t>Walked miles in water to find shelter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62760"/>
          </a:xfrm>
          <a:prstGeom prst="rect">
            <a:avLst/>
          </a:prstGeom>
        </p:spPr>
        <p:txBody>
          <a:bodyPr wrap="square">
            <a:spAutoFit/>
          </a:bodyPr>
          <a:lstStyle/>
          <a:p>
            <a:pPr algn="just"/>
            <a:r>
              <a:rPr lang="en-US" sz="2800" b="1" dirty="0" smtClean="0">
                <a:cs typeface="Times New Roman" pitchFamily="18" charset="0"/>
              </a:rPr>
              <a:t>Regulations Relating to Transboundary Water Sharing</a:t>
            </a:r>
          </a:p>
          <a:p>
            <a:pPr algn="just"/>
            <a:endParaRPr lang="en-US" sz="2800" b="1" dirty="0" smtClean="0">
              <a:cs typeface="Times New Roman" pitchFamily="18" charset="0"/>
            </a:endParaRPr>
          </a:p>
          <a:p>
            <a:pPr algn="just">
              <a:buFont typeface="Wingdings" pitchFamily="2" charset="2"/>
              <a:buChar char="Ø"/>
            </a:pPr>
            <a:r>
              <a:rPr lang="en-US" sz="2400" dirty="0" smtClean="0">
                <a:latin typeface="Book Antiqua" pitchFamily="18" charset="0"/>
                <a:cs typeface="Times New Roman" pitchFamily="18" charset="0"/>
              </a:rPr>
              <a:t>The UN Convention on the Law of the Non-navigational Uses of International Watercourses 1997</a:t>
            </a:r>
          </a:p>
          <a:p>
            <a:pPr algn="just"/>
            <a:endParaRPr lang="en-US" sz="2400" b="1" dirty="0" smtClean="0">
              <a:cs typeface="Times New Roman" pitchFamily="18" charset="0"/>
            </a:endParaRPr>
          </a:p>
          <a:p>
            <a:pPr algn="just">
              <a:buFont typeface="Wingdings" pitchFamily="2" charset="2"/>
              <a:buChar char="Ø"/>
            </a:pPr>
            <a:r>
              <a:rPr lang="en-US" sz="2400" dirty="0" smtClean="0">
                <a:latin typeface="Book Antiqua" pitchFamily="18" charset="0"/>
                <a:cs typeface="Times New Roman" pitchFamily="18" charset="0"/>
              </a:rPr>
              <a:t>The resolution was based on four doctrines</a:t>
            </a:r>
          </a:p>
          <a:p>
            <a:pPr marL="457200" indent="-457200" algn="just">
              <a:buFont typeface="Lucida Sans" pitchFamily="34" charset="0"/>
              <a:buAutoNum type="arabicPeriod"/>
            </a:pPr>
            <a:r>
              <a:rPr lang="en-US" sz="2400" dirty="0" smtClean="0">
                <a:latin typeface="Book Antiqua" pitchFamily="18" charset="0"/>
              </a:rPr>
              <a:t>The </a:t>
            </a:r>
            <a:r>
              <a:rPr lang="en-US" sz="2400" dirty="0" err="1" smtClean="0">
                <a:latin typeface="Book Antiqua" pitchFamily="18" charset="0"/>
              </a:rPr>
              <a:t>Harmone</a:t>
            </a:r>
            <a:r>
              <a:rPr lang="en-US" sz="2400" dirty="0" smtClean="0">
                <a:latin typeface="Book Antiqua" pitchFamily="18" charset="0"/>
              </a:rPr>
              <a:t> Doctrine</a:t>
            </a:r>
          </a:p>
          <a:p>
            <a:pPr marL="457200" indent="-457200" algn="just">
              <a:buFont typeface="Lucida Sans" pitchFamily="34" charset="0"/>
              <a:buAutoNum type="arabicPeriod"/>
            </a:pPr>
            <a:r>
              <a:rPr lang="en-US" sz="2400" dirty="0" smtClean="0">
                <a:latin typeface="Book Antiqua" pitchFamily="18" charset="0"/>
              </a:rPr>
              <a:t>Doctrine of Absolute Territorial Integrity</a:t>
            </a:r>
          </a:p>
          <a:p>
            <a:pPr marL="457200" indent="-457200" algn="just">
              <a:buFont typeface="Lucida Sans" pitchFamily="34" charset="0"/>
              <a:buAutoNum type="arabicPeriod"/>
            </a:pPr>
            <a:r>
              <a:rPr lang="en-US" sz="2400" dirty="0" smtClean="0">
                <a:latin typeface="Book Antiqua" pitchFamily="18" charset="0"/>
              </a:rPr>
              <a:t>Doctrine of Limited Territorial Sovereignty &amp; Integrity</a:t>
            </a:r>
          </a:p>
          <a:p>
            <a:pPr marL="457200" indent="-457200" algn="just">
              <a:buFont typeface="Lucida Sans" pitchFamily="34" charset="0"/>
              <a:buAutoNum type="arabicPeriod"/>
            </a:pPr>
            <a:r>
              <a:rPr lang="en-US" sz="2400" dirty="0" smtClean="0">
                <a:latin typeface="Book Antiqua" pitchFamily="18" charset="0"/>
              </a:rPr>
              <a:t>Doctrine of One Riparian Community</a:t>
            </a:r>
          </a:p>
          <a:p>
            <a:pPr algn="just"/>
            <a:endParaRPr lang="en-US" b="1" dirty="0" smtClean="0">
              <a:cs typeface="Times New Roman" pitchFamily="18" charset="0"/>
            </a:endParaRPr>
          </a:p>
          <a:p>
            <a:pPr algn="just"/>
            <a:endParaRPr lang="en-US" dirty="0">
              <a:cs typeface="Times New Roman" pitchFamily="18" charset="0"/>
            </a:endParaRPr>
          </a:p>
        </p:txBody>
      </p:sp>
      <p:pic>
        <p:nvPicPr>
          <p:cNvPr id="3" name="Picture 2" descr="https://encrypted-tbn2.gstatic.com/images?q=tbn:ANd9GcRm509aolmlbSlbocCtEnZ3kDZBjnf_QzJRrS8ymLG0a1Y3ly32"/>
          <p:cNvPicPr>
            <a:picLocks noChangeAspect="1" noChangeArrowheads="1"/>
          </p:cNvPicPr>
          <p:nvPr/>
        </p:nvPicPr>
        <p:blipFill>
          <a:blip r:embed="rId2"/>
          <a:srcRect/>
          <a:stretch>
            <a:fillRect/>
          </a:stretch>
        </p:blipFill>
        <p:spPr bwMode="auto">
          <a:xfrm>
            <a:off x="0" y="3830638"/>
            <a:ext cx="9144000" cy="30273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602081"/>
          </a:xfrm>
          <a:prstGeom prst="rect">
            <a:avLst/>
          </a:prstGeom>
          <a:noFill/>
        </p:spPr>
        <p:txBody>
          <a:bodyPr wrap="square" rtlCol="0">
            <a:spAutoFit/>
          </a:bodyPr>
          <a:lstStyle/>
          <a:p>
            <a:pPr lvl="0"/>
            <a:r>
              <a:rPr lang="en-US" sz="3200" b="1" dirty="0" smtClean="0"/>
              <a:t>Treaty Provision</a:t>
            </a:r>
          </a:p>
          <a:p>
            <a:pPr lvl="0"/>
            <a:endParaRPr lang="en-US" b="1" dirty="0" smtClean="0"/>
          </a:p>
          <a:p>
            <a:pPr lvl="0" algn="just"/>
            <a:r>
              <a:rPr lang="en-US" sz="2400" dirty="0" smtClean="0"/>
              <a:t>Basically, this project is to build a barrage on the </a:t>
            </a:r>
            <a:r>
              <a:rPr lang="en-US" sz="2400" dirty="0" err="1" smtClean="0"/>
              <a:t>Kosi</a:t>
            </a:r>
            <a:r>
              <a:rPr lang="en-US" sz="2400" dirty="0" smtClean="0"/>
              <a:t> river to confine the river which shifts course frequently, and prevent floods in Bihar and divert water for irrigation. The 1.15 km barrage, completed in 1962, is wholly in Nepal, and the Eastern Main Canal is entirely in India.</a:t>
            </a:r>
          </a:p>
          <a:p>
            <a:pPr lvl="0" algn="just"/>
            <a:r>
              <a:rPr lang="en-US" sz="2400" dirty="0" smtClean="0"/>
              <a:t>Nepal is allowed to withdraw water from </a:t>
            </a:r>
            <a:r>
              <a:rPr lang="en-US" sz="2400" dirty="0" err="1" smtClean="0"/>
              <a:t>Kosi</a:t>
            </a:r>
            <a:r>
              <a:rPr lang="en-US" sz="2400" dirty="0" smtClean="0"/>
              <a:t> and its tributaries for irrigation and other purpose; India has the right to regulate the ‘balance’ at the barrage site from time to time for irrigation and to generate hydro power from eastern main canal.</a:t>
            </a:r>
          </a:p>
          <a:p>
            <a:pPr lvl="0" algn="just"/>
            <a:endParaRPr lang="en-US" sz="2400" dirty="0" smtClean="0"/>
          </a:p>
          <a:p>
            <a:pPr lvl="0" algn="just"/>
            <a:r>
              <a:rPr lang="en-US" sz="2400" dirty="0" smtClean="0"/>
              <a:t>Over a period of time the </a:t>
            </a:r>
            <a:r>
              <a:rPr lang="en-US" sz="2400" dirty="0" err="1" smtClean="0"/>
              <a:t>Kosi</a:t>
            </a:r>
            <a:r>
              <a:rPr lang="en-US" sz="2400" dirty="0" smtClean="0"/>
              <a:t> Agreement was revised in 1966. This revision of the treaty has made no provision for irrigation in Nepal from the project. However agreements and understandings through an exchange of letters made the following provisions. An additional Agreement between India and Nepal as of 7 April 1978 made provision for the renovation and extension of irrigation facilities developed earlier in Nepal. India met the cost of such renovation and extension.</a:t>
            </a:r>
          </a:p>
          <a:p>
            <a:pPr lvl="0"/>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62979"/>
          </a:xfrm>
          <a:prstGeom prst="rect">
            <a:avLst/>
          </a:prstGeom>
          <a:noFill/>
        </p:spPr>
        <p:txBody>
          <a:bodyPr wrap="square" rtlCol="0">
            <a:spAutoFit/>
          </a:bodyPr>
          <a:lstStyle/>
          <a:p>
            <a:pPr algn="just"/>
            <a:r>
              <a:rPr lang="en-US" sz="2400" dirty="0" smtClean="0"/>
              <a:t>The Western Main Canal first passes through a 35 km stretch of Nepal territory. The Western main Canal, completed only in 1982, was designed to irrigate 356,000 hectares as far west as </a:t>
            </a:r>
            <a:r>
              <a:rPr lang="en-US" sz="2400" dirty="0" err="1" smtClean="0"/>
              <a:t>Darbhanga</a:t>
            </a:r>
            <a:r>
              <a:rPr lang="en-US" sz="2400" dirty="0" smtClean="0"/>
              <a:t>. Nepal was to receive water from the Western Canal to irrigate 11,000 hectares. The other major component of the project was the 220 km of embankment “jacketing” the </a:t>
            </a:r>
            <a:r>
              <a:rPr lang="en-US" sz="2400" dirty="0" err="1" smtClean="0"/>
              <a:t>Kosi</a:t>
            </a:r>
            <a:r>
              <a:rPr lang="en-US" sz="2400" dirty="0" smtClean="0"/>
              <a:t> on both banks. </a:t>
            </a:r>
          </a:p>
          <a:p>
            <a:endParaRPr lang="en-US" sz="2400" dirty="0" smtClean="0"/>
          </a:p>
          <a:p>
            <a:endParaRPr lang="en-US" sz="2400" dirty="0" smtClean="0"/>
          </a:p>
          <a:p>
            <a:endParaRPr lang="en-US" sz="2400" dirty="0" smtClean="0"/>
          </a:p>
          <a:p>
            <a:pPr algn="just"/>
            <a:r>
              <a:rPr lang="en-US" sz="2400" dirty="0" smtClean="0"/>
              <a:t>Such irrigation facilities included the Chandra Canal receiving water from the tributary of the </a:t>
            </a:r>
            <a:r>
              <a:rPr lang="en-US" sz="2400" dirty="0" err="1" smtClean="0"/>
              <a:t>Koshi</a:t>
            </a:r>
            <a:r>
              <a:rPr lang="en-US" sz="2400" dirty="0" smtClean="0"/>
              <a:t> River, Pump Canal constructed earlier to lift water from the western main canal to irrigate lands in Nepal, and command area development of the Western </a:t>
            </a:r>
            <a:r>
              <a:rPr lang="en-US" sz="2400" dirty="0" err="1" smtClean="0"/>
              <a:t>Kosi</a:t>
            </a:r>
            <a:r>
              <a:rPr lang="en-US" sz="2400" dirty="0" smtClean="0"/>
              <a:t> Canal Project.</a:t>
            </a:r>
          </a:p>
          <a:p>
            <a:r>
              <a:rPr lang="en-US" sz="2400" dirty="0" smtClean="0"/>
              <a: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4893647"/>
          </a:xfrm>
          <a:prstGeom prst="rect">
            <a:avLst/>
          </a:prstGeom>
          <a:noFill/>
        </p:spPr>
        <p:txBody>
          <a:bodyPr wrap="square" rtlCol="0">
            <a:spAutoFit/>
          </a:bodyPr>
          <a:lstStyle/>
          <a:p>
            <a:pPr lvl="0"/>
            <a:r>
              <a:rPr lang="en-US" sz="3200" b="1" dirty="0" smtClean="0"/>
              <a:t>Weakness of the </a:t>
            </a:r>
            <a:r>
              <a:rPr lang="en-US" sz="3200" b="1" dirty="0" err="1" smtClean="0"/>
              <a:t>Kosi</a:t>
            </a:r>
            <a:r>
              <a:rPr lang="en-US" sz="3200" b="1" dirty="0" smtClean="0"/>
              <a:t> Treaty</a:t>
            </a:r>
          </a:p>
          <a:p>
            <a:r>
              <a:rPr lang="en-US" sz="2400" dirty="0" smtClean="0"/>
              <a:t>The weaknesses of the treaties are as follows:</a:t>
            </a:r>
          </a:p>
          <a:p>
            <a:endParaRPr lang="en-US" sz="2400" b="1" dirty="0" smtClean="0"/>
          </a:p>
          <a:p>
            <a:pPr lvl="0"/>
            <a:r>
              <a:rPr lang="en-US" sz="3200" b="1" dirty="0" smtClean="0"/>
              <a:t>Deviating from the Purpose</a:t>
            </a:r>
          </a:p>
          <a:p>
            <a:pPr lvl="0"/>
            <a:endParaRPr lang="en-US" sz="3200" b="1" dirty="0" smtClean="0"/>
          </a:p>
          <a:p>
            <a:pPr algn="just"/>
            <a:r>
              <a:rPr lang="en-US" sz="2400" dirty="0" smtClean="0"/>
              <a:t>The </a:t>
            </a:r>
            <a:r>
              <a:rPr lang="en-US" sz="2400" dirty="0" err="1" smtClean="0"/>
              <a:t>Kosi</a:t>
            </a:r>
            <a:r>
              <a:rPr lang="en-US" sz="2400" dirty="0" smtClean="0"/>
              <a:t> Treaty, originally designed to help control flooding of the </a:t>
            </a:r>
            <a:r>
              <a:rPr lang="en-US" sz="2400" dirty="0" err="1" smtClean="0"/>
              <a:t>Kosi</a:t>
            </a:r>
            <a:r>
              <a:rPr lang="en-US" sz="2400" dirty="0" smtClean="0"/>
              <a:t> River contains no specific clause for flood control mechanisms or compliance in cases where the flood control structures either fail or are damaged. However Irrigation became prime focus for both of the states and Irrigation departments lead the </a:t>
            </a:r>
            <a:r>
              <a:rPr lang="en-US" sz="2400" dirty="0" err="1" smtClean="0"/>
              <a:t>Kosi</a:t>
            </a:r>
            <a:r>
              <a:rPr lang="en-US" sz="2400" dirty="0" smtClean="0"/>
              <a:t> projects. There are no institutions institutionalized especially for disaster preparedness under the </a:t>
            </a:r>
            <a:r>
              <a:rPr lang="en-US" sz="2400" dirty="0" err="1" smtClean="0"/>
              <a:t>Kosi</a:t>
            </a:r>
            <a:r>
              <a:rPr lang="en-US" sz="2400" dirty="0" smtClean="0"/>
              <a:t> Treaty and the </a:t>
            </a:r>
            <a:r>
              <a:rPr lang="en-US" sz="2400" dirty="0" err="1" smtClean="0"/>
              <a:t>Kosi</a:t>
            </a:r>
            <a:r>
              <a:rPr lang="en-US" sz="2400" dirty="0" smtClean="0"/>
              <a:t> project.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24754"/>
          </a:xfrm>
          <a:prstGeom prst="rect">
            <a:avLst/>
          </a:prstGeom>
          <a:noFill/>
        </p:spPr>
        <p:txBody>
          <a:bodyPr wrap="square" rtlCol="0">
            <a:spAutoFit/>
          </a:bodyPr>
          <a:lstStyle/>
          <a:p>
            <a:pPr lvl="0" algn="just"/>
            <a:r>
              <a:rPr lang="en-US" sz="3200" b="1" dirty="0" smtClean="0"/>
              <a:t>No provision for flood affected People</a:t>
            </a:r>
            <a:r>
              <a:rPr lang="en-US" sz="2400" b="1" dirty="0" smtClean="0"/>
              <a:t> 	</a:t>
            </a:r>
          </a:p>
          <a:p>
            <a:pPr algn="just"/>
            <a:r>
              <a:rPr lang="en-US" sz="2400" dirty="0" smtClean="0"/>
              <a:t>There were no compensation schemes for the people who would be affected by the flood if the embankment was breached. In short, the possibility of the occurrence of a future flood was not addressed. Respondents opined the over confidence over the output of the embankments is one of the many reasons. Moreover, there are still no policies and strategies legislated in Nepal for disaster risk reduction which the Nepal government claimed that it is working on it.</a:t>
            </a:r>
          </a:p>
          <a:p>
            <a:pPr algn="just"/>
            <a:r>
              <a:rPr lang="en-US" sz="2400" dirty="0" smtClean="0"/>
              <a:t> </a:t>
            </a:r>
          </a:p>
          <a:p>
            <a:pPr algn="just"/>
            <a:r>
              <a:rPr lang="en-US" sz="2400" dirty="0" smtClean="0"/>
              <a:t>The </a:t>
            </a:r>
            <a:r>
              <a:rPr lang="en-US" sz="2400" dirty="0" err="1" smtClean="0"/>
              <a:t>Kosi</a:t>
            </a:r>
            <a:r>
              <a:rPr lang="en-US" sz="2400" dirty="0" smtClean="0"/>
              <a:t> treaty was signed by Nepal and India and decisions are made at a national level. Local governments, local people and civil society were not included in the process of decision making or in the management of the </a:t>
            </a:r>
            <a:r>
              <a:rPr lang="en-US" sz="2400" dirty="0" err="1" smtClean="0"/>
              <a:t>Kosi</a:t>
            </a:r>
            <a:r>
              <a:rPr lang="en-US" sz="2400" dirty="0" smtClean="0"/>
              <a:t> project; nor are they included in the new institutional design. Neither the local people, nor the local government and community based organizations are aware of the detail of the </a:t>
            </a:r>
            <a:r>
              <a:rPr lang="en-US" sz="2400" dirty="0" err="1" smtClean="0"/>
              <a:t>Kosi</a:t>
            </a:r>
            <a:r>
              <a:rPr lang="en-US" sz="2400" dirty="0" smtClean="0"/>
              <a:t> Treaty.</a:t>
            </a:r>
          </a:p>
          <a:p>
            <a:pPr algn="just"/>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94195"/>
          </a:xfrm>
          <a:prstGeom prst="rect">
            <a:avLst/>
          </a:prstGeom>
          <a:noFill/>
        </p:spPr>
        <p:txBody>
          <a:bodyPr wrap="square" rtlCol="0">
            <a:spAutoFit/>
          </a:bodyPr>
          <a:lstStyle/>
          <a:p>
            <a:pPr lvl="0"/>
            <a:r>
              <a:rPr lang="en-US" sz="3200" b="1" dirty="0" smtClean="0"/>
              <a:t>Failure of Institutional Mechanism</a:t>
            </a:r>
          </a:p>
          <a:p>
            <a:pPr lvl="0"/>
            <a:endParaRPr lang="en-US" sz="3200" b="1" dirty="0" smtClean="0"/>
          </a:p>
          <a:p>
            <a:pPr algn="just"/>
            <a:r>
              <a:rPr lang="en-US" sz="2400" dirty="0" smtClean="0"/>
              <a:t>There is no clear provision in the Treaty when, who and how monitoring would be conducted. The institutional mechanism of the </a:t>
            </a:r>
            <a:r>
              <a:rPr lang="en-US" sz="2400" dirty="0" err="1" smtClean="0"/>
              <a:t>Kosi</a:t>
            </a:r>
            <a:r>
              <a:rPr lang="en-US" sz="2400" dirty="0" smtClean="0"/>
              <a:t> project does not apportion any responsibility for the maintenance and monitoring on the Nepalese side of the river even though some parts of the embankments are in Nepalese territory. Therefore, when the embankments breached in Nepal, it proved difficult for India to provide timely action to repair the damage in Nepalese territory as there were no provisions for such measures in the </a:t>
            </a:r>
            <a:r>
              <a:rPr lang="en-US" sz="2400" dirty="0" err="1" smtClean="0"/>
              <a:t>Kosi</a:t>
            </a:r>
            <a:r>
              <a:rPr lang="en-US" sz="2400" dirty="0" smtClean="0"/>
              <a:t> treaty. </a:t>
            </a:r>
          </a:p>
          <a:p>
            <a:pPr algn="just"/>
            <a:endParaRPr lang="en-US" sz="2400" dirty="0" smtClean="0"/>
          </a:p>
          <a:p>
            <a:pPr algn="just"/>
            <a:r>
              <a:rPr lang="en-US" sz="2400" dirty="0" smtClean="0"/>
              <a:t>There are many bilateral committees in the middle of the hierarchy for the management of the same river. This has caused an overlap of responsibility for many tasks. The output of these committees has not been satisfactory. A streamlined division of responsibility and authority to actors at different levels of governance, and emergency procedures are not mentioned.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278642"/>
          </a:xfrm>
          <a:prstGeom prst="rect">
            <a:avLst/>
          </a:prstGeom>
          <a:noFill/>
        </p:spPr>
        <p:txBody>
          <a:bodyPr wrap="square" rtlCol="0">
            <a:spAutoFit/>
          </a:bodyPr>
          <a:lstStyle/>
          <a:p>
            <a:pPr lvl="0"/>
            <a:r>
              <a:rPr lang="en-US" sz="2400" b="1" dirty="0" smtClean="0"/>
              <a:t>Communication Mechanism</a:t>
            </a:r>
          </a:p>
          <a:p>
            <a:pPr algn="just"/>
            <a:r>
              <a:rPr lang="en-US" sz="2400" dirty="0" smtClean="0"/>
              <a:t>The current communication mechanism is indirect, lengthy and unaccountable. In treaty there is no provision for direct communication from the </a:t>
            </a:r>
            <a:r>
              <a:rPr lang="en-US" sz="2400" dirty="0" err="1" smtClean="0"/>
              <a:t>Kosi</a:t>
            </a:r>
            <a:r>
              <a:rPr lang="en-US" sz="2400" dirty="0" smtClean="0"/>
              <a:t> project, WRD, GOB with local and central government of Nepal.</a:t>
            </a:r>
          </a:p>
          <a:p>
            <a:endParaRPr lang="en-US" sz="2400" dirty="0" smtClean="0"/>
          </a:p>
          <a:p>
            <a:pPr lvl="0"/>
            <a:r>
              <a:rPr lang="en-US" sz="2400" b="1" dirty="0" smtClean="0"/>
              <a:t>Jurisdiction not Mentioned</a:t>
            </a:r>
          </a:p>
          <a:p>
            <a:pPr algn="just"/>
            <a:r>
              <a:rPr lang="en-US" sz="2400" dirty="0" smtClean="0"/>
              <a:t>The issues of jurisdiction of land and sovereignty were not addressed. Nepal had the responsibility of keeping law and order in the project area under her territorial jurisdiction.</a:t>
            </a:r>
          </a:p>
          <a:p>
            <a:r>
              <a:rPr lang="en-US" sz="2400" dirty="0" smtClean="0"/>
              <a:t> </a:t>
            </a:r>
          </a:p>
          <a:p>
            <a:pPr lvl="0"/>
            <a:r>
              <a:rPr lang="en-US" sz="2400" b="1" dirty="0" smtClean="0"/>
              <a:t>No provision for Disaster Management</a:t>
            </a:r>
          </a:p>
          <a:p>
            <a:r>
              <a:rPr lang="en-US" sz="2400" dirty="0" smtClean="0"/>
              <a:t>There is no clear provision in the treaty for dealing with a flood when it does occur. There were no contingency plans in place should the embankment breach. There is merely a maintenance plan for the embankments, the responsibility of which fell to India.</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632311"/>
          </a:xfrm>
          <a:prstGeom prst="rect">
            <a:avLst/>
          </a:prstGeom>
          <a:noFill/>
        </p:spPr>
        <p:txBody>
          <a:bodyPr wrap="square" rtlCol="0">
            <a:spAutoFit/>
          </a:bodyPr>
          <a:lstStyle/>
          <a:p>
            <a:pPr algn="just">
              <a:buFont typeface="Wingdings" pitchFamily="2" charset="2"/>
              <a:buChar char="Ø"/>
            </a:pPr>
            <a:r>
              <a:rPr lang="en-US" sz="2400" dirty="0" smtClean="0"/>
              <a:t>To understand the structure and nature of the basin, this paper describes the hydrology, meteorology, geology, geomorphology of the river and characteristics of water hazards in the basin well as.</a:t>
            </a:r>
          </a:p>
          <a:p>
            <a:pPr algn="just"/>
            <a:endParaRPr lang="en-US" sz="2400" dirty="0" smtClean="0"/>
          </a:p>
          <a:p>
            <a:pPr algn="just">
              <a:buFont typeface="Wingdings" pitchFamily="2" charset="2"/>
              <a:buChar char="Ø"/>
            </a:pPr>
            <a:r>
              <a:rPr lang="en-US" sz="2400" dirty="0" smtClean="0"/>
              <a:t>The issues relating due to erratic nature </a:t>
            </a:r>
            <a:r>
              <a:rPr lang="en-US" sz="2400" dirty="0" err="1" smtClean="0"/>
              <a:t>Kosi</a:t>
            </a:r>
            <a:r>
              <a:rPr lang="en-US" sz="2400" dirty="0" smtClean="0"/>
              <a:t> River will be explored in this paper.</a:t>
            </a:r>
          </a:p>
          <a:p>
            <a:pPr algn="just"/>
            <a:endParaRPr lang="en-US" sz="2400" dirty="0" smtClean="0"/>
          </a:p>
          <a:p>
            <a:pPr algn="just">
              <a:buFont typeface="Wingdings" pitchFamily="2" charset="2"/>
              <a:buChar char="Ø"/>
            </a:pPr>
            <a:r>
              <a:rPr lang="en-US" sz="2400" dirty="0" smtClean="0"/>
              <a:t>The </a:t>
            </a:r>
            <a:r>
              <a:rPr lang="en-US" sz="2400" dirty="0" err="1" smtClean="0"/>
              <a:t>Kosi</a:t>
            </a:r>
            <a:r>
              <a:rPr lang="en-US" sz="2400" dirty="0" smtClean="0"/>
              <a:t> River being one of the Himalayan Rivers, the issues relating to climate change as well as sustainable development will be discussed.</a:t>
            </a:r>
          </a:p>
          <a:p>
            <a:pPr algn="just"/>
            <a:endParaRPr lang="en-US" sz="2400" dirty="0" smtClean="0"/>
          </a:p>
          <a:p>
            <a:pPr algn="just">
              <a:buFont typeface="Wingdings" pitchFamily="2" charset="2"/>
              <a:buChar char="Ø"/>
            </a:pPr>
            <a:r>
              <a:rPr lang="en-US" sz="2400" dirty="0" smtClean="0"/>
              <a:t>The paper will review the </a:t>
            </a:r>
            <a:r>
              <a:rPr lang="en-US" sz="2400" dirty="0" err="1" smtClean="0"/>
              <a:t>Kosi</a:t>
            </a:r>
            <a:r>
              <a:rPr lang="en-US" sz="2400" dirty="0" smtClean="0"/>
              <a:t> agreement between India and Nepal and explore the weakness of the agreement.</a:t>
            </a:r>
          </a:p>
          <a:p>
            <a:pPr algn="just"/>
            <a:endParaRPr lang="en-US" sz="2400" dirty="0" smtClean="0"/>
          </a:p>
          <a:p>
            <a:pPr algn="just">
              <a:buFont typeface="Wingdings" pitchFamily="2" charset="2"/>
              <a:buChar char="Ø"/>
            </a:pPr>
            <a:r>
              <a:rPr lang="en-US" sz="2400" dirty="0" smtClean="0"/>
              <a:t>The water relationship between India and Nepal will be highlighted in the perspective of International Law.</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3539430"/>
          </a:xfrm>
          <a:prstGeom prst="rect">
            <a:avLst/>
          </a:prstGeom>
          <a:noFill/>
        </p:spPr>
        <p:txBody>
          <a:bodyPr wrap="square" rtlCol="0">
            <a:spAutoFit/>
          </a:bodyPr>
          <a:lstStyle/>
          <a:p>
            <a:pPr lvl="0"/>
            <a:r>
              <a:rPr lang="en-US" sz="3200" b="1" dirty="0" smtClean="0"/>
              <a:t>Maintenance</a:t>
            </a:r>
          </a:p>
          <a:p>
            <a:pPr lvl="0"/>
            <a:endParaRPr lang="en-US" sz="2400" b="1" dirty="0" smtClean="0"/>
          </a:p>
          <a:p>
            <a:pPr algn="just"/>
            <a:r>
              <a:rPr lang="en-US" sz="2400" dirty="0" smtClean="0"/>
              <a:t>The treaty has not explained the responsibility for every aspect of maintenance. It would help if the treaty is clear about when and how this work is to be carried out. As Nepal is the first victim of any disaster upstream of the barrage, it would be easier for the management of the </a:t>
            </a:r>
            <a:r>
              <a:rPr lang="en-US" sz="2400" dirty="0" err="1" smtClean="0"/>
              <a:t>Kosi</a:t>
            </a:r>
            <a:r>
              <a:rPr lang="en-US" sz="2400" dirty="0" smtClean="0"/>
              <a:t> project if Nepal would be given responsibility for maintenance of embankments that are in Nepalese territory. 	</a:t>
            </a:r>
          </a:p>
          <a:p>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4462760"/>
          </a:xfrm>
          <a:prstGeom prst="rect">
            <a:avLst/>
          </a:prstGeom>
          <a:noFill/>
        </p:spPr>
        <p:txBody>
          <a:bodyPr wrap="square" rtlCol="0">
            <a:spAutoFit/>
          </a:bodyPr>
          <a:lstStyle/>
          <a:p>
            <a:pPr algn="just"/>
            <a:r>
              <a:rPr lang="en-US" sz="3200" dirty="0" smtClean="0"/>
              <a:t>Conclusion</a:t>
            </a:r>
            <a:r>
              <a:rPr lang="en-US" dirty="0" smtClean="0"/>
              <a:t>:</a:t>
            </a:r>
          </a:p>
          <a:p>
            <a:pPr algn="just"/>
            <a:endParaRPr lang="en-US" dirty="0" smtClean="0"/>
          </a:p>
          <a:p>
            <a:pPr algn="just"/>
            <a:r>
              <a:rPr lang="en-US" sz="2400" dirty="0" smtClean="0"/>
              <a:t>It is urgently needed to </a:t>
            </a:r>
            <a:r>
              <a:rPr lang="en-US" sz="2400" dirty="0" err="1" smtClean="0"/>
              <a:t>institutionalise</a:t>
            </a:r>
            <a:r>
              <a:rPr lang="en-US" sz="2400" dirty="0" smtClean="0"/>
              <a:t> participatory governance in the </a:t>
            </a:r>
            <a:r>
              <a:rPr lang="en-US" sz="2400" dirty="0" err="1" smtClean="0"/>
              <a:t>Kosi</a:t>
            </a:r>
            <a:r>
              <a:rPr lang="en-US" sz="2400" dirty="0" smtClean="0"/>
              <a:t> basin, so that people in whose name all this is being pushed have a role. What is claimed to be solutions today are certain to be problem tomorrow, as is clear from the experience of </a:t>
            </a:r>
            <a:r>
              <a:rPr lang="en-US" sz="2400" dirty="0" err="1" smtClean="0"/>
              <a:t>Kosi</a:t>
            </a:r>
            <a:r>
              <a:rPr lang="en-US" sz="2400" dirty="0" smtClean="0"/>
              <a:t> embankment. </a:t>
            </a:r>
            <a:r>
              <a:rPr lang="en-US" sz="2400" dirty="0" err="1" smtClean="0"/>
              <a:t>Kosi</a:t>
            </a:r>
            <a:r>
              <a:rPr lang="en-US" sz="2400" dirty="0" smtClean="0"/>
              <a:t> and its people will not allow more of such faulty prescriptions. </a:t>
            </a:r>
            <a:r>
              <a:rPr lang="en-US" sz="2400" dirty="0" err="1" smtClean="0"/>
              <a:t>Kosi</a:t>
            </a:r>
            <a:r>
              <a:rPr lang="en-US" sz="2400" dirty="0" smtClean="0"/>
              <a:t> belongs to the ecosystem and all of society. The river must be allowed to perform its role in maintaining a natural evolutionary balance and continuing with its land building work. Both states local public participation is required.</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transboundary water resources pollution"/>
          <p:cNvPicPr>
            <a:picLocks noChangeAspect="1" noChangeArrowheads="1"/>
          </p:cNvPicPr>
          <p:nvPr/>
        </p:nvPicPr>
        <p:blipFill>
          <a:blip r:embed="rId2"/>
          <a:srcRect/>
          <a:stretch>
            <a:fillRect/>
          </a:stretch>
        </p:blipFill>
        <p:spPr bwMode="auto">
          <a:xfrm>
            <a:off x="0" y="0"/>
            <a:ext cx="5824030" cy="6858000"/>
          </a:xfrm>
          <a:prstGeom prst="rect">
            <a:avLst/>
          </a:prstGeom>
          <a:noFill/>
        </p:spPr>
      </p:pic>
      <p:sp>
        <p:nvSpPr>
          <p:cNvPr id="4" name="Oval 3"/>
          <p:cNvSpPr/>
          <p:nvPr/>
        </p:nvSpPr>
        <p:spPr>
          <a:xfrm>
            <a:off x="5791200" y="0"/>
            <a:ext cx="2743200" cy="685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609601"/>
            <a:ext cx="2057400" cy="5029200"/>
          </a:xfrm>
          <a:prstGeom prst="rect">
            <a:avLst/>
          </a:prstGeom>
          <a:noFill/>
        </p:spPr>
        <p:txBody>
          <a:bodyPr wrap="squar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t>
            </a:r>
          </a:p>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a:t>
            </a:r>
          </a:p>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a:t>
            </a:r>
          </a:p>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a:t>
            </a:r>
          </a:p>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a:t>
            </a:r>
          </a:p>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370975"/>
          </a:xfrm>
          <a:prstGeom prst="rect">
            <a:avLst/>
          </a:prstGeom>
          <a:noFill/>
        </p:spPr>
        <p:txBody>
          <a:bodyPr wrap="square" rtlCol="0">
            <a:spAutoFit/>
          </a:bodyPr>
          <a:lstStyle/>
          <a:p>
            <a:pPr algn="just"/>
            <a:endParaRPr lang="en-US" sz="2400"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Transboundary Water Resources</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Approximately 40 per cent of the world’s population lives in river and lake basins that comprise two or more countries, and perhaps even more significantly, over 90 per cent lives in countries that share basins. The existing 276 transboundary lake and river basins cover nearly one half of the Earth’s land surface and account for an estimated 60 per cent of global freshwater flow. A total of 148 States include territory within such basins, and 21 countries lie entirely within them. In addition, about 2 billion people worldwide depend on groundwater, which includes approximately 300 transboundary aquifer systems. </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i="1" dirty="0" smtClean="0">
                <a:latin typeface="Times New Roman" pitchFamily="18" charset="0"/>
                <a:cs typeface="Times New Roman" pitchFamily="18" charset="0"/>
              </a:rPr>
              <a:t>Sources: Transboundary Waters: UN-Water Thematic Paper Sharing Benefits, Sharing Responsibilities, 2008; UNESCO, 2013</a:t>
            </a:r>
            <a:endParaRPr lang="en-US" sz="2400" dirty="0" smtClean="0">
              <a:latin typeface="Times New Roman" pitchFamily="18" charset="0"/>
              <a:cs typeface="Times New Roman" pitchFamily="18" charset="0"/>
            </a:endParaRPr>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achin\Desktop\uk sy\downloa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ransboundary water rivers"/>
          <p:cNvPicPr>
            <a:picLocks noChangeAspect="1" noChangeArrowheads="1"/>
          </p:cNvPicPr>
          <p:nvPr/>
        </p:nvPicPr>
        <p:blipFill>
          <a:blip r:embed="rId2"/>
          <a:srcRect/>
          <a:stretch>
            <a:fillRect/>
          </a:stretch>
        </p:blipFill>
        <p:spPr bwMode="auto">
          <a:xfrm>
            <a:off x="0" y="152400"/>
            <a:ext cx="9144000" cy="66500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kosi river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kosi river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sandrp.in/basin_maps/Kosi%20Basin150411.jpg"/>
          <p:cNvPicPr>
            <a:picLocks noChangeAspect="1" noChangeArrowheads="1"/>
          </p:cNvPicPr>
          <p:nvPr/>
        </p:nvPicPr>
        <p:blipFill>
          <a:blip r:embed="rId2"/>
          <a:srcRect/>
          <a:stretch>
            <a:fillRect/>
          </a:stretch>
        </p:blipFill>
        <p:spPr bwMode="auto">
          <a:xfrm>
            <a:off x="0" y="-838200"/>
            <a:ext cx="9144000" cy="756743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10002738"/>
          </a:xfrm>
          <a:prstGeom prst="rect">
            <a:avLst/>
          </a:prstGeom>
          <a:noFill/>
        </p:spPr>
        <p:txBody>
          <a:bodyPr wrap="square" rtlCol="0">
            <a:spAutoFit/>
          </a:bodyPr>
          <a:lstStyle/>
          <a:p>
            <a:pPr algn="just"/>
            <a:r>
              <a:rPr lang="en-US" sz="3200" b="1" dirty="0" smtClean="0"/>
              <a:t>Geography of </a:t>
            </a:r>
            <a:r>
              <a:rPr lang="en-US" sz="3200" b="1" dirty="0" err="1" smtClean="0"/>
              <a:t>Kosi</a:t>
            </a:r>
            <a:r>
              <a:rPr lang="en-US" sz="3200" b="1" dirty="0" smtClean="0"/>
              <a:t> River</a:t>
            </a:r>
          </a:p>
          <a:p>
            <a:pPr algn="just"/>
            <a:endParaRPr lang="en-US" b="1" dirty="0" smtClean="0"/>
          </a:p>
          <a:p>
            <a:pPr algn="just"/>
            <a:endParaRPr lang="en-US" b="1" dirty="0" smtClean="0"/>
          </a:p>
          <a:p>
            <a:pPr algn="just"/>
            <a:endParaRPr lang="en-US" dirty="0" smtClean="0"/>
          </a:p>
          <a:p>
            <a:pPr algn="just"/>
            <a:r>
              <a:rPr lang="en-US" sz="2400" dirty="0" smtClean="0"/>
              <a:t>The river </a:t>
            </a:r>
            <a:r>
              <a:rPr lang="en-US" sz="2400" dirty="0" err="1" smtClean="0"/>
              <a:t>Kosi</a:t>
            </a:r>
            <a:r>
              <a:rPr lang="en-US" sz="2400" dirty="0" smtClean="0"/>
              <a:t> originates at an altitude of over 7000 m above MSL in the Himalayas. </a:t>
            </a:r>
            <a:r>
              <a:rPr lang="en-US" sz="2400" dirty="0" err="1" smtClean="0"/>
              <a:t>Kosi</a:t>
            </a:r>
            <a:r>
              <a:rPr lang="en-US" sz="2400" dirty="0" smtClean="0"/>
              <a:t> river drains the northern slopes of the Himalaya in the Tibet Autonomous Region and the southern slopes in Nepal.  From a major confluence of tributaries north of the </a:t>
            </a:r>
            <a:r>
              <a:rPr lang="en-US" sz="2400" dirty="0" err="1" smtClean="0"/>
              <a:t>Chatra</a:t>
            </a:r>
            <a:r>
              <a:rPr lang="en-US" sz="2400" dirty="0" smtClean="0"/>
              <a:t> Gorge onwards, the </a:t>
            </a:r>
            <a:r>
              <a:rPr lang="en-US" sz="2400" dirty="0" err="1" smtClean="0"/>
              <a:t>Kosi</a:t>
            </a:r>
            <a:r>
              <a:rPr lang="en-US" sz="2400" dirty="0" smtClean="0"/>
              <a:t> River is also known as </a:t>
            </a:r>
            <a:r>
              <a:rPr lang="en-US" sz="2400" dirty="0" err="1" smtClean="0"/>
              <a:t>Saptakoshi</a:t>
            </a:r>
            <a:r>
              <a:rPr lang="en-US" sz="2400" dirty="0" smtClean="0"/>
              <a:t> for its upper seven tributaries. These include the </a:t>
            </a:r>
            <a:r>
              <a:rPr lang="en-US" sz="2400" dirty="0" err="1" smtClean="0"/>
              <a:t>Tamur</a:t>
            </a:r>
            <a:r>
              <a:rPr lang="en-US" sz="2400" dirty="0" smtClean="0"/>
              <a:t> </a:t>
            </a:r>
            <a:r>
              <a:rPr lang="en-US" sz="2400" dirty="0" err="1" smtClean="0"/>
              <a:t>Koshi</a:t>
            </a:r>
            <a:r>
              <a:rPr lang="en-US" sz="2400" dirty="0" smtClean="0"/>
              <a:t> originating from the Kanchenjunga are in the east, </a:t>
            </a:r>
            <a:r>
              <a:rPr lang="en-US" sz="2400" dirty="0" err="1" smtClean="0"/>
              <a:t>Arun</a:t>
            </a:r>
            <a:r>
              <a:rPr lang="en-US" sz="2400" dirty="0" smtClean="0"/>
              <a:t> River and Sun </a:t>
            </a:r>
            <a:r>
              <a:rPr lang="en-US" sz="2400" dirty="0" err="1" smtClean="0"/>
              <a:t>Koshi</a:t>
            </a:r>
            <a:r>
              <a:rPr lang="en-US" sz="2400" dirty="0" smtClean="0"/>
              <a:t> from Tibet. The Sun </a:t>
            </a:r>
            <a:r>
              <a:rPr lang="en-US" sz="2400" dirty="0" err="1" smtClean="0"/>
              <a:t>Koshi’s</a:t>
            </a:r>
            <a:r>
              <a:rPr lang="en-US" sz="2400" dirty="0" smtClean="0"/>
              <a:t> tributaries from east to west are </a:t>
            </a:r>
            <a:r>
              <a:rPr lang="en-US" sz="2400" dirty="0" err="1" smtClean="0"/>
              <a:t>Dudh</a:t>
            </a:r>
            <a:r>
              <a:rPr lang="en-US" sz="2400" dirty="0" smtClean="0"/>
              <a:t> </a:t>
            </a:r>
            <a:r>
              <a:rPr lang="en-US" sz="2400" dirty="0" err="1" smtClean="0"/>
              <a:t>Koshi</a:t>
            </a:r>
            <a:r>
              <a:rPr lang="en-US" sz="2400" dirty="0" smtClean="0"/>
              <a:t>, </a:t>
            </a:r>
            <a:r>
              <a:rPr lang="en-US" sz="2400" dirty="0" err="1" smtClean="0"/>
              <a:t>Bhote</a:t>
            </a:r>
            <a:r>
              <a:rPr lang="en-US" sz="2400" dirty="0" smtClean="0"/>
              <a:t> </a:t>
            </a:r>
            <a:r>
              <a:rPr lang="en-US" sz="2400" dirty="0" err="1" smtClean="0"/>
              <a:t>Koshi</a:t>
            </a:r>
            <a:r>
              <a:rPr lang="en-US" sz="2400" dirty="0" smtClean="0"/>
              <a:t>, </a:t>
            </a:r>
            <a:r>
              <a:rPr lang="en-US" sz="2400" dirty="0" err="1" smtClean="0"/>
              <a:t>Tamba</a:t>
            </a:r>
            <a:r>
              <a:rPr lang="en-US" sz="2400" dirty="0" smtClean="0"/>
              <a:t> </a:t>
            </a:r>
            <a:r>
              <a:rPr lang="en-US" sz="2400" dirty="0" err="1" smtClean="0"/>
              <a:t>Koshi</a:t>
            </a:r>
            <a:r>
              <a:rPr lang="en-US" sz="2400" dirty="0" smtClean="0"/>
              <a:t> and </a:t>
            </a:r>
            <a:r>
              <a:rPr lang="en-US" sz="2400" dirty="0" err="1" smtClean="0"/>
              <a:t>Indravati</a:t>
            </a:r>
            <a:r>
              <a:rPr lang="en-US" sz="2400" dirty="0" smtClean="0"/>
              <a:t> </a:t>
            </a:r>
            <a:r>
              <a:rPr lang="en-US" sz="2400" dirty="0" err="1" smtClean="0"/>
              <a:t>Koshi</a:t>
            </a:r>
            <a:r>
              <a:rPr lang="en-US" sz="2400" dirty="0" smtClean="0"/>
              <a:t>. The </a:t>
            </a:r>
            <a:r>
              <a:rPr lang="en-US" sz="2400" dirty="0" err="1" smtClean="0"/>
              <a:t>Saptakoshi</a:t>
            </a:r>
            <a:r>
              <a:rPr lang="en-US" sz="2400" dirty="0" smtClean="0"/>
              <a:t> crosses into northern Bihar where it branches into distributaries before joining the Ganges near </a:t>
            </a:r>
            <a:r>
              <a:rPr lang="en-US" sz="2400" dirty="0" err="1" smtClean="0"/>
              <a:t>Kursela</a:t>
            </a:r>
            <a:r>
              <a:rPr lang="en-US" sz="2400" dirty="0" smtClean="0"/>
              <a:t> in </a:t>
            </a:r>
            <a:r>
              <a:rPr lang="en-US" sz="2400" dirty="0" err="1" smtClean="0"/>
              <a:t>Katihar</a:t>
            </a:r>
            <a:r>
              <a:rPr lang="en-US" sz="2400" dirty="0" smtClean="0"/>
              <a:t> district. The upper catchment of the river system lies in Nepal and Tibet.</a:t>
            </a:r>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smtClean="0"/>
          </a:p>
          <a:p>
            <a:pPr algn="just"/>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zakku78.files.wordpress.com/2008/09/080905042040_cs-bihar_map1.jpg"/>
          <p:cNvPicPr>
            <a:picLocks noChangeAspect="1" noChangeArrowheads="1"/>
          </p:cNvPicPr>
          <p:nvPr/>
        </p:nvPicPr>
        <p:blipFill>
          <a:blip r:embed="rId3"/>
          <a:srcRect/>
          <a:stretch>
            <a:fillRect/>
          </a:stretch>
        </p:blipFill>
        <p:spPr bwMode="auto">
          <a:xfrm>
            <a:off x="0" y="1"/>
            <a:ext cx="9144000" cy="6858000"/>
          </a:xfrm>
          <a:prstGeom prst="rect">
            <a:avLst/>
          </a:prstGeom>
          <a:noFill/>
        </p:spPr>
      </p:pic>
      <p:sp>
        <p:nvSpPr>
          <p:cNvPr id="15365" name="floorlamp"/>
          <p:cNvSpPr>
            <a:spLocks noEditPoints="1" noChangeArrowheads="1"/>
          </p:cNvSpPr>
          <p:nvPr/>
        </p:nvSpPr>
        <p:spPr bwMode="auto">
          <a:xfrm>
            <a:off x="1905000" y="6096000"/>
            <a:ext cx="904875" cy="76200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2990 w 21600"/>
              <a:gd name="T9" fmla="*/ 4615 h 21600"/>
              <a:gd name="T10" fmla="*/ 18622 w 21600"/>
              <a:gd name="T11" fmla="*/ 16987 h 21600"/>
            </a:gdLst>
            <a:ahLst/>
            <a:cxnLst>
              <a:cxn ang="0">
                <a:pos x="T0" y="T1"/>
              </a:cxn>
              <a:cxn ang="0">
                <a:pos x="T2" y="T3"/>
              </a:cxn>
              <a:cxn ang="0">
                <a:pos x="T4" y="T5"/>
              </a:cxn>
              <a:cxn ang="0">
                <a:pos x="T6" y="T7"/>
              </a:cxn>
            </a:cxnLst>
            <a:rect l="T8" t="T9" r="T10" b="T11"/>
            <a:pathLst>
              <a:path w="21600" h="21600" extrusionOk="0">
                <a:moveTo>
                  <a:pt x="3089" y="18511"/>
                </a:moveTo>
                <a:lnTo>
                  <a:pt x="3903" y="19110"/>
                </a:lnTo>
                <a:lnTo>
                  <a:pt x="4813" y="19852"/>
                </a:lnTo>
                <a:lnTo>
                  <a:pt x="5651" y="20235"/>
                </a:lnTo>
                <a:lnTo>
                  <a:pt x="6537" y="20834"/>
                </a:lnTo>
                <a:lnTo>
                  <a:pt x="7519" y="21145"/>
                </a:lnTo>
                <a:lnTo>
                  <a:pt x="8573" y="21432"/>
                </a:lnTo>
                <a:lnTo>
                  <a:pt x="9698" y="21600"/>
                </a:lnTo>
                <a:lnTo>
                  <a:pt x="10824" y="21600"/>
                </a:lnTo>
                <a:lnTo>
                  <a:pt x="11878" y="21600"/>
                </a:lnTo>
                <a:lnTo>
                  <a:pt x="12859" y="21432"/>
                </a:lnTo>
                <a:lnTo>
                  <a:pt x="13913" y="21145"/>
                </a:lnTo>
                <a:lnTo>
                  <a:pt x="14895" y="20834"/>
                </a:lnTo>
                <a:lnTo>
                  <a:pt x="15949" y="20379"/>
                </a:lnTo>
                <a:lnTo>
                  <a:pt x="16787" y="19852"/>
                </a:lnTo>
                <a:lnTo>
                  <a:pt x="17529" y="19253"/>
                </a:lnTo>
                <a:lnTo>
                  <a:pt x="18367" y="18511"/>
                </a:lnTo>
                <a:lnTo>
                  <a:pt x="19110" y="17816"/>
                </a:lnTo>
                <a:lnTo>
                  <a:pt x="19708" y="16930"/>
                </a:lnTo>
                <a:lnTo>
                  <a:pt x="20235" y="16092"/>
                </a:lnTo>
                <a:lnTo>
                  <a:pt x="20690" y="15039"/>
                </a:lnTo>
                <a:lnTo>
                  <a:pt x="21145" y="14057"/>
                </a:lnTo>
                <a:lnTo>
                  <a:pt x="21432" y="13003"/>
                </a:lnTo>
                <a:lnTo>
                  <a:pt x="21600" y="11878"/>
                </a:lnTo>
                <a:lnTo>
                  <a:pt x="21600" y="10824"/>
                </a:lnTo>
                <a:lnTo>
                  <a:pt x="21600" y="9698"/>
                </a:lnTo>
                <a:lnTo>
                  <a:pt x="21432" y="8717"/>
                </a:lnTo>
                <a:lnTo>
                  <a:pt x="21145" y="7663"/>
                </a:lnTo>
                <a:lnTo>
                  <a:pt x="20834" y="6681"/>
                </a:lnTo>
                <a:lnTo>
                  <a:pt x="20379" y="5795"/>
                </a:lnTo>
                <a:lnTo>
                  <a:pt x="19852" y="4957"/>
                </a:lnTo>
                <a:lnTo>
                  <a:pt x="19253" y="4047"/>
                </a:lnTo>
                <a:lnTo>
                  <a:pt x="18511" y="3376"/>
                </a:lnTo>
                <a:lnTo>
                  <a:pt x="17840" y="2634"/>
                </a:lnTo>
                <a:lnTo>
                  <a:pt x="16930" y="1868"/>
                </a:lnTo>
                <a:lnTo>
                  <a:pt x="16092" y="1341"/>
                </a:lnTo>
                <a:lnTo>
                  <a:pt x="15039" y="910"/>
                </a:lnTo>
                <a:lnTo>
                  <a:pt x="14057" y="455"/>
                </a:lnTo>
                <a:lnTo>
                  <a:pt x="13027" y="144"/>
                </a:lnTo>
                <a:lnTo>
                  <a:pt x="11878" y="0"/>
                </a:lnTo>
                <a:lnTo>
                  <a:pt x="10824" y="0"/>
                </a:lnTo>
                <a:lnTo>
                  <a:pt x="9698" y="0"/>
                </a:lnTo>
                <a:lnTo>
                  <a:pt x="8573" y="144"/>
                </a:lnTo>
                <a:lnTo>
                  <a:pt x="7519" y="455"/>
                </a:lnTo>
                <a:lnTo>
                  <a:pt x="6537" y="742"/>
                </a:lnTo>
                <a:lnTo>
                  <a:pt x="5651" y="1341"/>
                </a:lnTo>
                <a:lnTo>
                  <a:pt x="4813" y="1724"/>
                </a:lnTo>
                <a:lnTo>
                  <a:pt x="3903" y="2467"/>
                </a:lnTo>
                <a:lnTo>
                  <a:pt x="3089" y="3089"/>
                </a:lnTo>
                <a:lnTo>
                  <a:pt x="2490" y="3903"/>
                </a:lnTo>
                <a:lnTo>
                  <a:pt x="1724" y="4813"/>
                </a:lnTo>
                <a:lnTo>
                  <a:pt x="1341" y="5627"/>
                </a:lnTo>
                <a:lnTo>
                  <a:pt x="742" y="6537"/>
                </a:lnTo>
                <a:lnTo>
                  <a:pt x="455" y="7519"/>
                </a:lnTo>
                <a:lnTo>
                  <a:pt x="144" y="8573"/>
                </a:lnTo>
                <a:lnTo>
                  <a:pt x="0" y="9698"/>
                </a:lnTo>
                <a:lnTo>
                  <a:pt x="0" y="10824"/>
                </a:lnTo>
                <a:lnTo>
                  <a:pt x="0" y="11878"/>
                </a:lnTo>
                <a:lnTo>
                  <a:pt x="144" y="13003"/>
                </a:lnTo>
                <a:lnTo>
                  <a:pt x="455" y="14057"/>
                </a:lnTo>
                <a:lnTo>
                  <a:pt x="742" y="15039"/>
                </a:lnTo>
                <a:lnTo>
                  <a:pt x="1341" y="15949"/>
                </a:lnTo>
                <a:lnTo>
                  <a:pt x="1724" y="16763"/>
                </a:lnTo>
                <a:lnTo>
                  <a:pt x="2490" y="17673"/>
                </a:lnTo>
                <a:lnTo>
                  <a:pt x="3089" y="18511"/>
                </a:lnTo>
                <a:close/>
              </a:path>
              <a:path w="21600" h="21600" extrusionOk="0">
                <a:moveTo>
                  <a:pt x="10824" y="16332"/>
                </a:moveTo>
                <a:lnTo>
                  <a:pt x="11878" y="16236"/>
                </a:lnTo>
                <a:lnTo>
                  <a:pt x="12859" y="15949"/>
                </a:lnTo>
                <a:lnTo>
                  <a:pt x="13913" y="15350"/>
                </a:lnTo>
                <a:lnTo>
                  <a:pt x="14584" y="14584"/>
                </a:lnTo>
                <a:lnTo>
                  <a:pt x="15350" y="13913"/>
                </a:lnTo>
                <a:lnTo>
                  <a:pt x="15949" y="12859"/>
                </a:lnTo>
                <a:lnTo>
                  <a:pt x="16260" y="11878"/>
                </a:lnTo>
                <a:lnTo>
                  <a:pt x="16332" y="10824"/>
                </a:lnTo>
                <a:lnTo>
                  <a:pt x="16260" y="9698"/>
                </a:lnTo>
                <a:lnTo>
                  <a:pt x="15949" y="8717"/>
                </a:lnTo>
                <a:lnTo>
                  <a:pt x="15350" y="7663"/>
                </a:lnTo>
                <a:lnTo>
                  <a:pt x="14584" y="6849"/>
                </a:lnTo>
                <a:lnTo>
                  <a:pt x="13913" y="6250"/>
                </a:lnTo>
                <a:lnTo>
                  <a:pt x="12859" y="5651"/>
                </a:lnTo>
                <a:lnTo>
                  <a:pt x="11878" y="5340"/>
                </a:lnTo>
                <a:lnTo>
                  <a:pt x="10824" y="5268"/>
                </a:lnTo>
                <a:lnTo>
                  <a:pt x="9698" y="5340"/>
                </a:lnTo>
                <a:lnTo>
                  <a:pt x="8717" y="5651"/>
                </a:lnTo>
                <a:lnTo>
                  <a:pt x="7663" y="6250"/>
                </a:lnTo>
                <a:lnTo>
                  <a:pt x="6849" y="6849"/>
                </a:lnTo>
                <a:lnTo>
                  <a:pt x="6250" y="7663"/>
                </a:lnTo>
                <a:lnTo>
                  <a:pt x="5651" y="8717"/>
                </a:lnTo>
                <a:lnTo>
                  <a:pt x="5340" y="9698"/>
                </a:lnTo>
                <a:lnTo>
                  <a:pt x="5268" y="10824"/>
                </a:lnTo>
                <a:lnTo>
                  <a:pt x="5340" y="11878"/>
                </a:lnTo>
                <a:lnTo>
                  <a:pt x="5651" y="12859"/>
                </a:lnTo>
                <a:lnTo>
                  <a:pt x="6250" y="13913"/>
                </a:lnTo>
                <a:lnTo>
                  <a:pt x="6849" y="14584"/>
                </a:lnTo>
                <a:lnTo>
                  <a:pt x="7663" y="15350"/>
                </a:lnTo>
                <a:lnTo>
                  <a:pt x="8717" y="15949"/>
                </a:lnTo>
                <a:lnTo>
                  <a:pt x="9698" y="16236"/>
                </a:lnTo>
                <a:lnTo>
                  <a:pt x="10824" y="16332"/>
                </a:lnTo>
                <a:moveTo>
                  <a:pt x="9770" y="5340"/>
                </a:moveTo>
                <a:lnTo>
                  <a:pt x="9770" y="7160"/>
                </a:lnTo>
                <a:lnTo>
                  <a:pt x="9770" y="13985"/>
                </a:lnTo>
                <a:lnTo>
                  <a:pt x="9770" y="16236"/>
                </a:lnTo>
                <a:moveTo>
                  <a:pt x="11806" y="5340"/>
                </a:moveTo>
                <a:lnTo>
                  <a:pt x="11806" y="7160"/>
                </a:lnTo>
                <a:lnTo>
                  <a:pt x="11806" y="13985"/>
                </a:lnTo>
                <a:lnTo>
                  <a:pt x="11806" y="16236"/>
                </a:lnTo>
              </a:path>
            </a:pathLst>
          </a:custGeom>
          <a:solidFill>
            <a:srgbClr val="FFFFCC"/>
          </a:solidFill>
          <a:ln w="9525">
            <a:solidFill>
              <a:srgbClr val="000000"/>
            </a:solidFill>
            <a:miter lim="800000"/>
            <a:headEnd/>
            <a:tailEnd/>
          </a:ln>
          <a:effectLst>
            <a:outerShdw dist="179605"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zakku78.files.wordpress.com/2008/09/2008092625191130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1346</Words>
  <Application>Microsoft Office PowerPoint</Application>
  <PresentationFormat>On-screen Show (4:3)</PresentationFormat>
  <Paragraphs>99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“Issues and Challenges of Transboundary Water Management with Special Reference to Kosi River”</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Sachin</dc:creator>
  <cp:lastModifiedBy>Sachin</cp:lastModifiedBy>
  <cp:revision>31</cp:revision>
  <dcterms:created xsi:type="dcterms:W3CDTF">2016-08-11T12:59:29Z</dcterms:created>
  <dcterms:modified xsi:type="dcterms:W3CDTF">2016-08-20T05:00:45Z</dcterms:modified>
</cp:coreProperties>
</file>