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10" r:id="rId3"/>
    <p:sldId id="311" r:id="rId4"/>
    <p:sldId id="333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2" r:id="rId15"/>
    <p:sldId id="321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1" r:id="rId24"/>
    <p:sldId id="330" r:id="rId25"/>
    <p:sldId id="33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UNMANI DIXIT" initials="AD" lastIdx="3" clrIdx="0">
    <p:extLst>
      <p:ext uri="{19B8F6BF-5375-455C-9EA6-DF929625EA0E}">
        <p15:presenceInfo xmlns:p15="http://schemas.microsoft.com/office/powerpoint/2012/main" userId="5b262b67842d1a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0037" autoAdjust="0"/>
  </p:normalViewPr>
  <p:slideViewPr>
    <p:cSldViewPr snapToGrid="0" showGuides="1">
      <p:cViewPr varScale="1">
        <p:scale>
          <a:sx n="67" d="100"/>
          <a:sy n="67" d="100"/>
        </p:scale>
        <p:origin x="1416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95686561276231"/>
          <c:y val="8.6193027901435085E-2"/>
          <c:w val="0.82423096083775882"/>
          <c:h val="0.69018900066730482"/>
        </c:manualLayout>
      </c:layout>
      <c:lineChart>
        <c:grouping val="standar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Indian</c:v>
                </c:pt>
              </c:strCache>
            </c:strRef>
          </c:tx>
          <c:spPr>
            <a:ln w="25400" cap="rnd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Sheet1!$D$4:$D$13</c:f>
              <c:strCache>
                <c:ptCount val="10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Sheet1!$E$4:$E$13</c:f>
              <c:numCache>
                <c:formatCode>General</c:formatCode>
                <c:ptCount val="10"/>
                <c:pt idx="0">
                  <c:v>359</c:v>
                </c:pt>
                <c:pt idx="1">
                  <c:v>1485</c:v>
                </c:pt>
                <c:pt idx="2">
                  <c:v>1103</c:v>
                </c:pt>
                <c:pt idx="3">
                  <c:v>1375</c:v>
                </c:pt>
                <c:pt idx="4">
                  <c:v>3048</c:v>
                </c:pt>
                <c:pt idx="5">
                  <c:v>4079</c:v>
                </c:pt>
                <c:pt idx="6">
                  <c:v>5797</c:v>
                </c:pt>
                <c:pt idx="7">
                  <c:v>4739</c:v>
                </c:pt>
                <c:pt idx="8">
                  <c:v>8376</c:v>
                </c:pt>
                <c:pt idx="9">
                  <c:v>10402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34-4957-BD18-4E8543420595}"/>
            </c:ext>
          </c:extLst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Foreign</c:v>
                </c:pt>
              </c:strCache>
            </c:strRef>
          </c:tx>
          <c:spPr>
            <a:ln w="25400" cap="rnd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Sheet1!$D$4:$D$13</c:f>
              <c:strCache>
                <c:ptCount val="10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Sheet1!$F$4:$F$13</c:f>
              <c:numCache>
                <c:formatCode>General</c:formatCode>
                <c:ptCount val="10"/>
                <c:pt idx="0">
                  <c:v>15</c:v>
                </c:pt>
                <c:pt idx="1">
                  <c:v>11</c:v>
                </c:pt>
                <c:pt idx="2">
                  <c:v>17</c:v>
                </c:pt>
                <c:pt idx="3">
                  <c:v>12</c:v>
                </c:pt>
                <c:pt idx="4">
                  <c:v>355</c:v>
                </c:pt>
                <c:pt idx="5">
                  <c:v>855</c:v>
                </c:pt>
                <c:pt idx="6">
                  <c:v>503</c:v>
                </c:pt>
                <c:pt idx="7">
                  <c:v>728</c:v>
                </c:pt>
                <c:pt idx="8">
                  <c:v>1440</c:v>
                </c:pt>
                <c:pt idx="9">
                  <c:v>1185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D34-4957-BD18-4E8543420595}"/>
            </c:ext>
          </c:extLst>
        </c:ser>
        <c:ser>
          <c:idx val="2"/>
          <c:order val="2"/>
          <c:tx>
            <c:strRef>
              <c:f>Sheet1!$G$3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 cmpd="sng" algn="ctr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Sheet1!$D$4:$D$13</c:f>
              <c:strCache>
                <c:ptCount val="10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Sheet1!$G$4:$G$13</c:f>
              <c:numCache>
                <c:formatCode>General</c:formatCode>
                <c:ptCount val="10"/>
                <c:pt idx="0">
                  <c:v>374</c:v>
                </c:pt>
                <c:pt idx="1">
                  <c:v>1496</c:v>
                </c:pt>
                <c:pt idx="2">
                  <c:v>1120</c:v>
                </c:pt>
                <c:pt idx="3">
                  <c:v>1387</c:v>
                </c:pt>
                <c:pt idx="4">
                  <c:v>3403</c:v>
                </c:pt>
                <c:pt idx="5">
                  <c:v>4934</c:v>
                </c:pt>
                <c:pt idx="6">
                  <c:v>6300</c:v>
                </c:pt>
                <c:pt idx="7">
                  <c:v>5467</c:v>
                </c:pt>
                <c:pt idx="8">
                  <c:v>9816</c:v>
                </c:pt>
                <c:pt idx="9">
                  <c:v>11587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D34-4957-BD18-4E8543420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5609312"/>
        <c:axId val="25609856"/>
      </c:lineChart>
      <c:catAx>
        <c:axId val="2560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09856"/>
        <c:crosses val="autoZero"/>
        <c:auto val="1"/>
        <c:lblAlgn val="ctr"/>
        <c:lblOffset val="100"/>
        <c:noMultiLvlLbl val="0"/>
      </c:catAx>
      <c:valAx>
        <c:axId val="25609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0931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solidFill>
            <a:srgbClr val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2223675010127229"/>
          <c:y val="9.0429889307201014E-2"/>
          <c:w val="0.63716525315492212"/>
          <c:h val="0.11144790836436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F8540-37F0-47D4-BE3A-7C5C15D73786}" type="datetimeFigureOut">
              <a:rPr lang="en-IN" smtClean="0"/>
              <a:t>14-09-2016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8B319-E4C4-4426-B3F2-D7FE0A040A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152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374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3094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0541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417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166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2287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7067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6974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3492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7866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698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834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650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2471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1585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7319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90998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084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940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339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6291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345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806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491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B319-E4C4-4426-B3F2-D7FE0A040A1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186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hyperlink" Target="mailto:sbandyopadhyay@nalandauniv.edu.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alandauniv.edu.in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7.jpeg"/><Relationship Id="rId4" Type="http://schemas.openxmlformats.org/officeDocument/2006/relationships/image" Target="../media/image2.pn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5607"/>
            <a:ext cx="7772400" cy="2387600"/>
          </a:xfrm>
        </p:spPr>
        <p:txBody>
          <a:bodyPr>
            <a:noAutofit/>
          </a:bodyPr>
          <a:lstStyle/>
          <a:p>
            <a:pPr defTabSz="457200">
              <a:lnSpc>
                <a:spcPct val="110000"/>
              </a:lnSpc>
            </a:pPr>
            <a:r>
              <a:rPr lang="en-US" sz="4000" dirty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Towards e-flow policies for seasonal rivers through valuation of ecosystem services and biodiversity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35416"/>
            <a:ext cx="6858000" cy="549944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Somnath Bandyopadhyay*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</a:rPr>
              <a:t>Arun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 M Dixit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4458" y="5553889"/>
            <a:ext cx="6488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*Associate Professor, School of Ecology and Environment Studies</a:t>
            </a:r>
          </a:p>
          <a:p>
            <a:r>
              <a:rPr lang="en-US" dirty="0" smtClean="0"/>
              <a:t>Nālandā University, </a:t>
            </a:r>
            <a:r>
              <a:rPr lang="en-US" dirty="0" smtClean="0">
                <a:hlinkClick r:id="rId6"/>
              </a:rPr>
              <a:t>www.nalandauniv.edu.in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sbandyopadhyay@nalandauniv.edu.in</a:t>
            </a:r>
            <a:endParaRPr lang="en-US" dirty="0" smtClean="0"/>
          </a:p>
        </p:txBody>
      </p:sp>
      <p:pic>
        <p:nvPicPr>
          <p:cNvPr id="10" name="Picture 2" descr="Image result for nalanda university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7772400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Hydroecology of LRK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54873" y="4677509"/>
            <a:ext cx="7117489" cy="82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287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5760" indent="-365760" defTabSz="914400" eaLnBrk="1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Complete loss of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Hilsa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fishing</a:t>
            </a:r>
          </a:p>
          <a:p>
            <a:pPr marL="365760" indent="-365760" defTabSz="914400" eaLnBrk="1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Reduced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deposit of organic detritus, decline in prawn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growth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7253"/>
              </p:ext>
            </p:extLst>
          </p:nvPr>
        </p:nvGraphicFramePr>
        <p:xfrm>
          <a:off x="396794" y="2440559"/>
          <a:ext cx="8308873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658">
                  <a:extLst>
                    <a:ext uri="{9D8B030D-6E8A-4147-A177-3AD203B41FA5}">
                      <a16:colId xmlns="" xmlns:a16="http://schemas.microsoft.com/office/drawing/2014/main" val="1415751333"/>
                    </a:ext>
                  </a:extLst>
                </a:gridCol>
                <a:gridCol w="1370527">
                  <a:extLst>
                    <a:ext uri="{9D8B030D-6E8A-4147-A177-3AD203B41FA5}">
                      <a16:colId xmlns="" xmlns:a16="http://schemas.microsoft.com/office/drawing/2014/main" val="3701139759"/>
                    </a:ext>
                  </a:extLst>
                </a:gridCol>
                <a:gridCol w="5440688">
                  <a:extLst>
                    <a:ext uri="{9D8B030D-6E8A-4147-A177-3AD203B41FA5}">
                      <a16:colId xmlns="" xmlns:a16="http://schemas.microsoft.com/office/drawing/2014/main" val="1407860882"/>
                    </a:ext>
                  </a:extLst>
                </a:gridCol>
              </a:tblGrid>
              <a:tr h="238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Water Type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Proportion (%)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Key ecological function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6147279"/>
                  </a:ext>
                </a:extLst>
              </a:tr>
              <a:tr h="4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Tidal creek water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27.0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Brings larvae of </a:t>
                      </a:r>
                      <a:r>
                        <a:rPr lang="en-IN" sz="1600" i="1" dirty="0">
                          <a:effectLst/>
                        </a:rPr>
                        <a:t>M. </a:t>
                      </a:r>
                      <a:r>
                        <a:rPr lang="en-IN" sz="1600" i="1" dirty="0" err="1">
                          <a:effectLst/>
                        </a:rPr>
                        <a:t>kutchensis</a:t>
                      </a:r>
                      <a:r>
                        <a:rPr lang="en-IN" sz="1600" i="1" dirty="0">
                          <a:effectLst/>
                        </a:rPr>
                        <a:t> </a:t>
                      </a:r>
                      <a:r>
                        <a:rPr lang="en-IN" sz="1600" dirty="0">
                          <a:effectLst/>
                        </a:rPr>
                        <a:t>and other small invertebrate species which provide food items for </a:t>
                      </a:r>
                      <a:r>
                        <a:rPr lang="en-IN" sz="1600" i="1" dirty="0">
                          <a:effectLst/>
                        </a:rPr>
                        <a:t>M. </a:t>
                      </a:r>
                      <a:r>
                        <a:rPr lang="en-IN" sz="1600" i="1" dirty="0" err="1">
                          <a:effectLst/>
                        </a:rPr>
                        <a:t>kutchensis</a:t>
                      </a:r>
                      <a:endParaRPr lang="en-IN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534051"/>
                  </a:ext>
                </a:extLst>
              </a:tr>
              <a:tr h="4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Direct rain water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51.7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Provide large amount of freshwater to maintain brackishness and depth, creating suitable habitat for prawn species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1093248"/>
                  </a:ext>
                </a:extLst>
              </a:tr>
              <a:tr h="49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Runoff water from catchment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21.3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Bring nutrient &amp; detritus materials to LRK, essential for growth of </a:t>
                      </a:r>
                      <a:r>
                        <a:rPr lang="en-IN" sz="1600" dirty="0" err="1">
                          <a:effectLst/>
                        </a:rPr>
                        <a:t>phyto</a:t>
                      </a:r>
                      <a:r>
                        <a:rPr lang="en-IN" sz="1600" dirty="0">
                          <a:effectLst/>
                        </a:rPr>
                        <a:t>- and zoo-planktons and other food items of </a:t>
                      </a:r>
                      <a:r>
                        <a:rPr lang="en-IN" sz="1600" i="1" dirty="0">
                          <a:effectLst/>
                        </a:rPr>
                        <a:t>M. </a:t>
                      </a:r>
                      <a:r>
                        <a:rPr lang="en-IN" sz="1600" i="1" dirty="0" err="1">
                          <a:effectLst/>
                        </a:rPr>
                        <a:t>kutchensis</a:t>
                      </a:r>
                      <a:r>
                        <a:rPr lang="en-IN" sz="1600" i="1" dirty="0">
                          <a:effectLst/>
                        </a:rPr>
                        <a:t> </a:t>
                      </a:r>
                      <a:endParaRPr lang="en-IN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270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9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7772400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Ecosystem services of LRK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1320404" y="2094892"/>
            <a:ext cx="6701378" cy="4074316"/>
            <a:chOff x="304800" y="1186216"/>
            <a:chExt cx="8836351" cy="5365100"/>
          </a:xfrm>
        </p:grpSpPr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3499078" y="1186216"/>
              <a:ext cx="4799354" cy="1231076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50" dirty="0">
                  <a:latin typeface="Arial" charset="0"/>
                </a:rPr>
                <a:t>Hydrological Dynamics…Controlled by </a:t>
              </a:r>
            </a:p>
            <a:p>
              <a:pPr>
                <a:defRPr/>
              </a:pPr>
              <a:endParaRPr lang="en-US" sz="1350" dirty="0">
                <a:latin typeface="Arial" charset="0"/>
              </a:endParaRPr>
            </a:p>
            <a:p>
              <a:pPr marL="347663" indent="-214313">
                <a:buFont typeface="Arial" pitchFamily="34" charset="0"/>
                <a:buChar char="•"/>
                <a:defRPr/>
              </a:pPr>
              <a:r>
                <a:rPr lang="en-US" sz="1350" dirty="0">
                  <a:latin typeface="Arial" charset="0"/>
                </a:rPr>
                <a:t>Inflow of - Fresh water- runoff </a:t>
              </a:r>
            </a:p>
            <a:p>
              <a:pPr marL="347663" indent="-214313">
                <a:buFont typeface="Arial" pitchFamily="34" charset="0"/>
                <a:buChar char="•"/>
                <a:defRPr/>
              </a:pPr>
              <a:r>
                <a:rPr lang="en-US" sz="1350" dirty="0">
                  <a:latin typeface="Arial" charset="0"/>
                </a:rPr>
                <a:t>Inflow of Saline tidal water from Creek</a:t>
              </a:r>
            </a:p>
          </p:txBody>
        </p:sp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3533640" y="2786416"/>
              <a:ext cx="2819401" cy="677091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50"/>
                <a:t>Formation of Brackish  Water Wetland</a:t>
              </a:r>
            </a:p>
          </p:txBody>
        </p:sp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3614384" y="3899848"/>
              <a:ext cx="4565200" cy="677091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50"/>
                <a:t>Support Ecological System</a:t>
              </a:r>
            </a:p>
            <a:p>
              <a:pPr algn="ctr" eaLnBrk="1" hangingPunct="1"/>
              <a:r>
                <a:rPr lang="en-US" altLang="en-US" sz="1350"/>
                <a:t>Prawn, Fish, Zoo and Phyto-plankton</a:t>
              </a:r>
            </a:p>
          </p:txBody>
        </p:sp>
        <p:sp>
          <p:nvSpPr>
            <p:cNvPr id="23" name="TextBox 8"/>
            <p:cNvSpPr txBox="1">
              <a:spLocks noChangeArrowheads="1"/>
            </p:cNvSpPr>
            <p:nvPr/>
          </p:nvSpPr>
          <p:spPr bwMode="auto">
            <a:xfrm>
              <a:off x="4342271" y="4931392"/>
              <a:ext cx="3809999" cy="677091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50"/>
                <a:t>Support Habitat for Migratory Birds &amp; Other Biodiversity </a:t>
              </a:r>
            </a:p>
          </p:txBody>
        </p: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3433716" y="6107343"/>
              <a:ext cx="1981339" cy="40009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50" b="1" dirty="0">
                  <a:solidFill>
                    <a:schemeClr val="bg1"/>
                  </a:solidFill>
                  <a:latin typeface="Arial" charset="0"/>
                </a:rPr>
                <a:t>Prawn Fishing</a:t>
              </a:r>
            </a:p>
          </p:txBody>
        </p:sp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5948466" y="6107343"/>
              <a:ext cx="3192685" cy="40009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350" b="1" dirty="0">
                  <a:solidFill>
                    <a:schemeClr val="bg1"/>
                  </a:solidFill>
                  <a:latin typeface="Arial" charset="0"/>
                </a:rPr>
                <a:t>Nature  &amp; Wildlife Tourism</a:t>
              </a:r>
            </a:p>
          </p:txBody>
        </p:sp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304800" y="2362200"/>
              <a:ext cx="2209799" cy="6077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50" b="1" dirty="0">
                  <a:solidFill>
                    <a:schemeClr val="bg1"/>
                  </a:solidFill>
                </a:rPr>
                <a:t>Hydrological   </a:t>
              </a:r>
              <a:r>
                <a:rPr lang="en-US" altLang="en-US" sz="1350" b="1" dirty="0" smtClean="0">
                  <a:solidFill>
                    <a:schemeClr val="bg1"/>
                  </a:solidFill>
                </a:rPr>
                <a:t>Sub-System</a:t>
              </a:r>
              <a:endParaRPr lang="en-US" alt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380999" y="4452584"/>
              <a:ext cx="2209799" cy="6077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50" b="1" dirty="0">
                  <a:solidFill>
                    <a:schemeClr val="bg1"/>
                  </a:solidFill>
                </a:rPr>
                <a:t>Biological </a:t>
              </a:r>
              <a:r>
                <a:rPr lang="en-US" altLang="en-US" sz="1350" b="1" dirty="0" smtClean="0">
                  <a:solidFill>
                    <a:schemeClr val="bg1"/>
                  </a:solidFill>
                </a:rPr>
                <a:t>Sub- </a:t>
              </a:r>
              <a:r>
                <a:rPr lang="en-US" altLang="en-US" sz="1350" b="1" dirty="0">
                  <a:solidFill>
                    <a:schemeClr val="bg1"/>
                  </a:solidFill>
                </a:rPr>
                <a:t>System</a:t>
              </a:r>
            </a:p>
          </p:txBody>
        </p:sp>
        <p:sp>
          <p:nvSpPr>
            <p:cNvPr id="28" name="TextBox 14"/>
            <p:cNvSpPr txBox="1">
              <a:spLocks noChangeArrowheads="1"/>
            </p:cNvSpPr>
            <p:nvPr/>
          </p:nvSpPr>
          <p:spPr bwMode="auto">
            <a:xfrm>
              <a:off x="380999" y="5943600"/>
              <a:ext cx="2209799" cy="6077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50" b="1" dirty="0">
                  <a:solidFill>
                    <a:schemeClr val="bg1"/>
                  </a:solidFill>
                </a:rPr>
                <a:t>Economic </a:t>
              </a:r>
              <a:r>
                <a:rPr lang="en-US" altLang="en-US" sz="1350" b="1" dirty="0" smtClean="0">
                  <a:solidFill>
                    <a:schemeClr val="bg1"/>
                  </a:solidFill>
                </a:rPr>
                <a:t>Sub-System</a:t>
              </a:r>
              <a:endParaRPr lang="en-US" altLang="en-US" sz="1350" b="1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Arrow Connector 28"/>
            <p:cNvCxnSpPr>
              <a:endCxn id="17" idx="0"/>
            </p:cNvCxnSpPr>
            <p:nvPr/>
          </p:nvCxnSpPr>
          <p:spPr>
            <a:xfrm flipH="1">
              <a:off x="4943340" y="2362525"/>
              <a:ext cx="9993" cy="423891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4746166" y="3685672"/>
              <a:ext cx="400040" cy="1588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7381262" y="5827951"/>
              <a:ext cx="525450" cy="1111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744776" y="4738158"/>
              <a:ext cx="400040" cy="1587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3115743" y="5323932"/>
              <a:ext cx="1543011" cy="1587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22"/>
            <p:cNvSpPr txBox="1">
              <a:spLocks noChangeArrowheads="1"/>
            </p:cNvSpPr>
            <p:nvPr/>
          </p:nvSpPr>
          <p:spPr bwMode="auto">
            <a:xfrm>
              <a:off x="6607792" y="2797791"/>
              <a:ext cx="2362200" cy="677091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50"/>
                <a:t>Outflow of Brackish water through Creek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16200000" flipV="1">
              <a:off x="7322862" y="2561751"/>
              <a:ext cx="380990" cy="1587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358368" y="3092756"/>
              <a:ext cx="263544" cy="1587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eft Brace 36"/>
            <p:cNvSpPr/>
            <p:nvPr/>
          </p:nvSpPr>
          <p:spPr>
            <a:xfrm>
              <a:off x="2667168" y="1524346"/>
              <a:ext cx="685849" cy="2057349"/>
            </a:xfrm>
            <a:prstGeom prst="leftBrace">
              <a:avLst>
                <a:gd name="adj1" fmla="val 0"/>
                <a:gd name="adj2" fmla="val 5585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8" name="Left Brace 37"/>
            <p:cNvSpPr/>
            <p:nvPr/>
          </p:nvSpPr>
          <p:spPr>
            <a:xfrm>
              <a:off x="2721147" y="3769014"/>
              <a:ext cx="685849" cy="1874790"/>
            </a:xfrm>
            <a:prstGeom prst="leftBrace">
              <a:avLst>
                <a:gd name="adj1" fmla="val 0"/>
                <a:gd name="adj2" fmla="val 5585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1019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8456208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Valuation of ecosystem services of LRK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510" y="2094891"/>
            <a:ext cx="7629928" cy="416814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664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8456208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Valuation of ecosystem services of LRK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692789"/>
              </p:ext>
            </p:extLst>
          </p:nvPr>
        </p:nvGraphicFramePr>
        <p:xfrm>
          <a:off x="362267" y="1965266"/>
          <a:ext cx="6433390" cy="419905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286677"/>
                <a:gridCol w="1151406"/>
                <a:gridCol w="1046836"/>
                <a:gridCol w="2948471"/>
              </a:tblGrid>
              <a:tr h="6590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2100" dirty="0"/>
                        <a:t>Sector</a:t>
                      </a:r>
                      <a:endParaRPr lang="en-US" sz="2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2100"/>
                        <a:t>Method</a:t>
                      </a: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2100" dirty="0"/>
                        <a:t>Sample Size</a:t>
                      </a:r>
                      <a:endParaRPr lang="en-US" sz="2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2100" dirty="0"/>
                        <a:t>Sample Distribution</a:t>
                      </a:r>
                      <a:endParaRPr lang="en-US" sz="2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713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Fishery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Market Analysis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62</a:t>
                      </a:r>
                      <a:endParaRPr lang="en-US" sz="15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62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No. of Sites/</a:t>
                      </a:r>
                      <a:r>
                        <a:rPr lang="en-IN" sz="1500" dirty="0" err="1"/>
                        <a:t>Dhasis</a:t>
                      </a:r>
                      <a:endParaRPr lang="en-US" sz="15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8 temporary migrant fishing settlements and 1 fishing </a:t>
                      </a:r>
                      <a:r>
                        <a:rPr lang="en-IN" sz="1500" dirty="0" smtClean="0"/>
                        <a:t>village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70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Salt</a:t>
                      </a:r>
                      <a:r>
                        <a:rPr lang="en-US" sz="1500" baseline="0" dirty="0" smtClean="0"/>
                        <a:t> production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Market</a:t>
                      </a:r>
                      <a:r>
                        <a:rPr lang="en-US" sz="1500" baseline="0" dirty="0" smtClean="0"/>
                        <a:t> Analysis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FGD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/>
                        <a:t>Secondary Data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8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Tourists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/>
                        <a:t>Travel Cost</a:t>
                      </a: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40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No. of Resorts </a:t>
                      </a:r>
                      <a:r>
                        <a:rPr lang="en-IN" sz="1500" dirty="0" smtClean="0"/>
                        <a:t>covered - 6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1683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5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Migratory Birds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CVM</a:t>
                      </a:r>
                      <a:endParaRPr lang="en-US" sz="1500" dirty="0"/>
                    </a:p>
                    <a:p>
                      <a:pPr marL="2743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Fishers</a:t>
                      </a:r>
                      <a:endParaRPr lang="en-US" sz="1500" dirty="0"/>
                    </a:p>
                    <a:p>
                      <a:pPr marL="2743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Farmers</a:t>
                      </a:r>
                      <a:endParaRPr lang="en-US" sz="1500" dirty="0"/>
                    </a:p>
                    <a:p>
                      <a:pPr marL="2743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Tourists</a:t>
                      </a:r>
                      <a:endParaRPr lang="en-US" sz="1500" dirty="0"/>
                    </a:p>
                    <a:p>
                      <a:pPr marL="2743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 err="1" smtClean="0"/>
                        <a:t>Agarias</a:t>
                      </a:r>
                      <a:endParaRPr lang="en-US" sz="1500" dirty="0"/>
                    </a:p>
                    <a:p>
                      <a:pPr marL="2743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Other Public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5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62</a:t>
                      </a:r>
                      <a:endParaRPr lang="en-US" sz="15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91</a:t>
                      </a:r>
                      <a:endParaRPr lang="en-US" sz="15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40</a:t>
                      </a:r>
                      <a:endParaRPr lang="en-US" sz="15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40</a:t>
                      </a:r>
                      <a:endParaRPr lang="en-US" sz="15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60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 smtClean="0"/>
                        <a:t>8 </a:t>
                      </a:r>
                      <a:r>
                        <a:rPr lang="en-IN" sz="1500" dirty="0"/>
                        <a:t>temporary migrant fishing settlements and 1 fishing village</a:t>
                      </a:r>
                      <a:endParaRPr lang="en-US" sz="15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19 farmers villages cover in 10 talukas of 5 District</a:t>
                      </a:r>
                      <a:endParaRPr lang="en-US" sz="15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500" dirty="0"/>
                        <a:t>No. of Resorts </a:t>
                      </a:r>
                      <a:r>
                        <a:rPr lang="en-IN" sz="1500" dirty="0" smtClean="0"/>
                        <a:t>covered - 6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70444"/>
              </p:ext>
            </p:extLst>
          </p:nvPr>
        </p:nvGraphicFramePr>
        <p:xfrm>
          <a:off x="6882245" y="1966305"/>
          <a:ext cx="2133168" cy="4198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168"/>
              </a:tblGrid>
              <a:tr h="882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FF00"/>
                          </a:solidFill>
                          <a:effectLst/>
                        </a:rPr>
                        <a:t>Description of landscape level drivers of change</a:t>
                      </a:r>
                      <a:endParaRPr lang="en-IN" sz="1800" b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Review of secondary data &amp; literature &amp; consultations with subject experts;  Primary survey: Satellite imagery analysis of salt works; HH survey of 91 farmers</a:t>
                      </a:r>
                      <a:endParaRPr lang="en-IN" sz="18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0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8456208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Estimated Economic Values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640501"/>
              </p:ext>
            </p:extLst>
          </p:nvPr>
        </p:nvGraphicFramePr>
        <p:xfrm>
          <a:off x="762973" y="2174077"/>
          <a:ext cx="7752377" cy="3752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21567">
                  <a:extLst>
                    <a:ext uri="{9D8B030D-6E8A-4147-A177-3AD203B41FA5}">
                      <a16:colId xmlns="" xmlns:a16="http://schemas.microsoft.com/office/drawing/2014/main" val="3805082210"/>
                    </a:ext>
                  </a:extLst>
                </a:gridCol>
                <a:gridCol w="2561010">
                  <a:extLst>
                    <a:ext uri="{9D8B030D-6E8A-4147-A177-3AD203B41FA5}">
                      <a16:colId xmlns="" xmlns:a16="http://schemas.microsoft.com/office/drawing/2014/main" val="4085977851"/>
                    </a:ext>
                  </a:extLst>
                </a:gridCol>
                <a:gridCol w="2569800">
                  <a:extLst>
                    <a:ext uri="{9D8B030D-6E8A-4147-A177-3AD203B41FA5}">
                      <a16:colId xmlns="" xmlns:a16="http://schemas.microsoft.com/office/drawing/2014/main" val="737524349"/>
                    </a:ext>
                  </a:extLst>
                </a:gridCol>
              </a:tblGrid>
              <a:tr h="37521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 Total estimated annual value of wetland system of LRK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212422"/>
                  </a:ext>
                </a:extLst>
              </a:tr>
              <a:tr h="750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Goods &amp; Services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Method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Total Annual Value*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(Million Rs.)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  <a:extLst>
                  <a:ext uri="{0D108BD9-81ED-4DB2-BD59-A6C34878D82A}">
                    <a16:rowId xmlns="" xmlns:a16="http://schemas.microsoft.com/office/drawing/2014/main" val="2151389406"/>
                  </a:ext>
                </a:extLst>
              </a:tr>
              <a:tr h="375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Prawn Fisheries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Market Revenue Analysis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R="2362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410.14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extLst>
                  <a:ext uri="{0D108BD9-81ED-4DB2-BD59-A6C34878D82A}">
                    <a16:rowId xmlns="" xmlns:a16="http://schemas.microsoft.com/office/drawing/2014/main" val="1167779784"/>
                  </a:ext>
                </a:extLst>
              </a:tr>
              <a:tr h="375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Salt production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Market Revenue Analysis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R="2362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694.30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extLst>
                  <a:ext uri="{0D108BD9-81ED-4DB2-BD59-A6C34878D82A}">
                    <a16:rowId xmlns="" xmlns:a16="http://schemas.microsoft.com/office/drawing/2014/main" val="850792547"/>
                  </a:ext>
                </a:extLst>
              </a:tr>
              <a:tr h="375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Tourism &amp; Recreation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Travel Cost 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R="2362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276.05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extLst>
                  <a:ext uri="{0D108BD9-81ED-4DB2-BD59-A6C34878D82A}">
                    <a16:rowId xmlns="" xmlns:a16="http://schemas.microsoft.com/office/drawing/2014/main" val="3285418851"/>
                  </a:ext>
                </a:extLst>
              </a:tr>
              <a:tr h="750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Maintenance of Biodiversity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Contingent Valuation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R="2362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136.80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extLst>
                  <a:ext uri="{0D108BD9-81ED-4DB2-BD59-A6C34878D82A}">
                    <a16:rowId xmlns="" xmlns:a16="http://schemas.microsoft.com/office/drawing/2014/main" val="1243462752"/>
                  </a:ext>
                </a:extLst>
              </a:tr>
              <a:tr h="375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Total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>
                  <a:txBody>
                    <a:bodyPr/>
                    <a:lstStyle/>
                    <a:p>
                      <a:pPr marR="2362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1517.29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extLst>
                  <a:ext uri="{0D108BD9-81ED-4DB2-BD59-A6C34878D82A}">
                    <a16:rowId xmlns="" xmlns:a16="http://schemas.microsoft.com/office/drawing/2014/main" val="1587364184"/>
                  </a:ext>
                </a:extLst>
              </a:tr>
              <a:tr h="375216">
                <a:tc gridSpan="3">
                  <a:txBody>
                    <a:bodyPr/>
                    <a:lstStyle/>
                    <a:p>
                      <a:pPr marR="2362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* For Prawn production and Salt production, we estimated net annual value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391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2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8456208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Trends in salt production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28750" y="4853000"/>
            <a:ext cx="3761666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Diversion of Mud-flats and Creeks</a:t>
            </a:r>
          </a:p>
          <a:p>
            <a:pPr marL="365760" indent="-36576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Official Salt Lease Area: 21600 ha</a:t>
            </a:r>
          </a:p>
          <a:p>
            <a:pPr marL="365760" indent="-36576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Satellite Imagery based : 44600 ha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43" y="2268065"/>
            <a:ext cx="2322697" cy="166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17" y="3991579"/>
            <a:ext cx="3894923" cy="219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b="12341"/>
          <a:stretch/>
        </p:blipFill>
        <p:spPr>
          <a:xfrm>
            <a:off x="478388" y="2184580"/>
            <a:ext cx="4712028" cy="26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8456208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Trends in prawn production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hart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212" y="2543373"/>
            <a:ext cx="6813550" cy="33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2"/>
          <a:stretch/>
        </p:blipFill>
        <p:spPr>
          <a:xfrm>
            <a:off x="6496386" y="1805865"/>
            <a:ext cx="2614286" cy="2276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Chart 6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r="19337" b="4537"/>
          <a:stretch/>
        </p:blipFill>
        <p:spPr bwMode="auto">
          <a:xfrm>
            <a:off x="6508666" y="4266586"/>
            <a:ext cx="2602006" cy="239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8456208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Spatial differences in prawn catch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323417" y="1967860"/>
            <a:ext cx="365760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ONLY LOCATIONAL ADVANTAGE,  no additional access to fishing tools and labour</a:t>
            </a:r>
          </a:p>
          <a:p>
            <a:pPr marL="342900" indent="-34290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</a:rPr>
              <a:t>Customary 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norms to access to different quality fishing grounds</a:t>
            </a:r>
          </a:p>
          <a:p>
            <a:pPr marL="342900" indent="-34290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</a:rPr>
              <a:t>Higher 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prawn biomass capture near discharge points of seasonal rivers</a:t>
            </a:r>
          </a:p>
          <a:p>
            <a:pPr marL="342900" indent="-34290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</a:rPr>
              <a:t>Best locations are river mouths close 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to tidal creeks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59" y="2051118"/>
            <a:ext cx="4267682" cy="29582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2557" y="5030189"/>
            <a:ext cx="4267683" cy="101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IN" sz="2800" dirty="0">
                <a:solidFill>
                  <a:schemeClr val="accent2">
                    <a:lumMod val="75000"/>
                  </a:schemeClr>
                </a:solidFill>
              </a:rPr>
              <a:t>20% fishers catch about 50% of total annual catch</a:t>
            </a:r>
          </a:p>
        </p:txBody>
      </p:sp>
    </p:spTree>
    <p:extLst>
      <p:ext uri="{BB962C8B-B14F-4D97-AF65-F5344CB8AC3E}">
        <p14:creationId xmlns:p14="http://schemas.microsoft.com/office/powerpoint/2010/main" val="13101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8456208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Trends in tourism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b="10196"/>
          <a:stretch/>
        </p:blipFill>
        <p:spPr>
          <a:xfrm>
            <a:off x="249381" y="2206518"/>
            <a:ext cx="5668904" cy="3950410"/>
          </a:xfrm>
          <a:prstGeom prst="rect">
            <a:avLst/>
          </a:prstGeom>
        </p:spPr>
      </p:pic>
      <p:pic>
        <p:nvPicPr>
          <p:cNvPr id="19" name="Chart 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40" y="2184124"/>
            <a:ext cx="2946769" cy="180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hart 3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40" y="4076692"/>
            <a:ext cx="2946769" cy="20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2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8456208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Sustainability of economic values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5655" y="2094892"/>
            <a:ext cx="6122221" cy="43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388221"/>
            <a:ext cx="8468733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E-flows – reluctant adoption in S Asia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81" y="2224021"/>
            <a:ext cx="8255792" cy="3653686"/>
          </a:xfrm>
        </p:spPr>
        <p:txBody>
          <a:bodyPr>
            <a:noAutofit/>
          </a:bodyPr>
          <a:lstStyle/>
          <a:p>
            <a:pPr marL="365760" indent="-36576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Policy recommendations for e-flows are based on hydrology, hydraulics, ecology;</a:t>
            </a:r>
          </a:p>
          <a:p>
            <a:pPr marL="365760" indent="-36576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Recent recommendations emphasize holistic, inter-disciplinary approaches;</a:t>
            </a:r>
          </a:p>
          <a:p>
            <a:pPr marL="365760" indent="-36576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Approaches in South Asia is for “minimal flows” if at all;</a:t>
            </a:r>
          </a:p>
          <a:p>
            <a:pPr marL="365760" indent="-36576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Water quality and fish/ mammalian populations are becoming important.</a:t>
            </a: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8456208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Sustainable growth of economic value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585492026"/>
              </p:ext>
            </p:extLst>
          </p:nvPr>
        </p:nvGraphicFramePr>
        <p:xfrm>
          <a:off x="249381" y="2280485"/>
          <a:ext cx="4436919" cy="349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5034618" y="2198886"/>
            <a:ext cx="4109382" cy="37828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CA" sz="2200" dirty="0">
                <a:solidFill>
                  <a:schemeClr val="accent2">
                    <a:lumMod val="75000"/>
                  </a:schemeClr>
                </a:solidFill>
              </a:rPr>
              <a:t>Tourists prefer flamingoes;</a:t>
            </a:r>
          </a:p>
          <a:p>
            <a:pPr marL="274320" indent="-27432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CA" sz="2200" dirty="0">
                <a:solidFill>
                  <a:schemeClr val="accent2">
                    <a:lumMod val="75000"/>
                  </a:schemeClr>
                </a:solidFill>
              </a:rPr>
              <a:t>Flamingoes abandon nests;</a:t>
            </a:r>
          </a:p>
          <a:p>
            <a:pPr marL="274320" indent="-27432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CA" sz="2200" dirty="0">
                <a:solidFill>
                  <a:schemeClr val="accent2">
                    <a:lumMod val="75000"/>
                  </a:schemeClr>
                </a:solidFill>
              </a:rPr>
              <a:t>Lack of adequate water;</a:t>
            </a:r>
          </a:p>
          <a:p>
            <a:pPr marL="274320" indent="-27432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CA" sz="2200" dirty="0">
                <a:solidFill>
                  <a:schemeClr val="accent2">
                    <a:lumMod val="75000"/>
                  </a:schemeClr>
                </a:solidFill>
              </a:rPr>
              <a:t>Free catchment could increase depth of LRK by 29 cm;</a:t>
            </a:r>
          </a:p>
          <a:p>
            <a:pPr marL="274320" indent="-27432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CA" sz="2200" dirty="0">
                <a:solidFill>
                  <a:schemeClr val="accent2">
                    <a:lumMod val="75000"/>
                  </a:schemeClr>
                </a:solidFill>
              </a:rPr>
              <a:t>Direct improvement of nesting sites;</a:t>
            </a:r>
          </a:p>
          <a:p>
            <a:pPr marL="274320" indent="-27432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CA" sz="2200" dirty="0">
                <a:solidFill>
                  <a:schemeClr val="accent2">
                    <a:lumMod val="75000"/>
                  </a:schemeClr>
                </a:solidFill>
              </a:rPr>
              <a:t>Collateral gains in prawn fisheries.</a:t>
            </a:r>
          </a:p>
        </p:txBody>
      </p:sp>
    </p:spTree>
    <p:extLst>
      <p:ext uri="{BB962C8B-B14F-4D97-AF65-F5344CB8AC3E}">
        <p14:creationId xmlns:p14="http://schemas.microsoft.com/office/powerpoint/2010/main" val="16164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8456208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Economic analysis and e-flow policy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49381" y="2169478"/>
            <a:ext cx="8894619" cy="38930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use-value of biodiversity is growing in LRK despite natural variability and increasing disturbances,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e-flows will maintain, and restore, nesting habitats of migratory birds that are of value to tourists,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apart from depth and duration of water, LRK habitats are structured by sediment quality, nutrient transport and recruitment of biota (seeds, larvae, etc.)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tangible collateral benefit to prawn fishery in LRK, Gulf of </a:t>
            </a:r>
            <a:r>
              <a:rPr lang="en-CA" sz="2000" dirty="0" err="1">
                <a:solidFill>
                  <a:schemeClr val="accent2">
                    <a:lumMod val="75000"/>
                  </a:schemeClr>
                </a:solidFill>
              </a:rPr>
              <a:t>Kachchh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 and beyond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protection of traditional, seasonal, high value – low volume, salt farming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flow management must be integral to overall development planning of the region</a:t>
            </a:r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CA" sz="2000" dirty="0">
                <a:solidFill>
                  <a:schemeClr val="accent2">
                    <a:lumMod val="75000"/>
                  </a:schemeClr>
                </a:solidFill>
              </a:rPr>
              <a:t>platform for negotiating allocations on the basis of hydrologic, ecologic AND economic knowledge?</a:t>
            </a:r>
            <a:endParaRPr lang="en-IN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0" y="1432929"/>
            <a:ext cx="8780319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36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Landscape level Hydroecological trade-offs</a:t>
            </a:r>
            <a:endParaRPr lang="en-US" sz="36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hart 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8" y="2374764"/>
            <a:ext cx="2355367" cy="172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46539" y="2176226"/>
            <a:ext cx="5097349" cy="4300993"/>
            <a:chOff x="389051" y="2063637"/>
            <a:chExt cx="5097349" cy="4300993"/>
          </a:xfrm>
        </p:grpSpPr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389051" y="2063637"/>
              <a:ext cx="3137353" cy="1015663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/>
                <a:t>Hydrological Dynamics…Controlled by </a:t>
              </a:r>
            </a:p>
            <a:p>
              <a:pPr>
                <a:defRPr/>
              </a:pPr>
              <a:endParaRPr lang="en-US" sz="1200" dirty="0"/>
            </a:p>
            <a:p>
              <a:pPr marL="347663" indent="-173831">
                <a:buFont typeface="Arial" pitchFamily="34" charset="0"/>
                <a:buChar char="•"/>
                <a:defRPr/>
              </a:pPr>
              <a:r>
                <a:rPr lang="en-US" sz="1200" dirty="0"/>
                <a:t>Inflow of - Fresh water- runoff </a:t>
              </a:r>
            </a:p>
            <a:p>
              <a:pPr marL="347663" indent="-173831">
                <a:buFont typeface="Arial" pitchFamily="34" charset="0"/>
                <a:buChar char="•"/>
                <a:defRPr/>
              </a:pPr>
              <a:r>
                <a:rPr lang="en-US" sz="1200" dirty="0"/>
                <a:t>Inflow of Saline tidal water from Creek</a:t>
              </a:r>
            </a:p>
            <a:p>
              <a:pPr marL="347663" indent="-173831">
                <a:buFont typeface="Arial" pitchFamily="34" charset="0"/>
                <a:buChar char="•"/>
                <a:defRPr/>
              </a:pPr>
              <a:r>
                <a:rPr lang="en-US" sz="1200" dirty="0"/>
                <a:t>Outflow of Brackish water through creek</a:t>
              </a: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389051" y="3323234"/>
              <a:ext cx="3137353" cy="1950147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350" dirty="0"/>
                <a:t>Alteration in Hydro-ecological Dynamics</a:t>
              </a:r>
            </a:p>
            <a:p>
              <a:pPr>
                <a:defRPr/>
              </a:pPr>
              <a:endParaRPr lang="en-US" sz="1350" dirty="0"/>
            </a:p>
            <a:p>
              <a:pPr marL="296466" indent="-214313">
                <a:buFont typeface="Arial" pitchFamily="34" charset="0"/>
                <a:buChar char="•"/>
                <a:defRPr/>
              </a:pPr>
              <a:r>
                <a:rPr lang="en-US" sz="1350" dirty="0"/>
                <a:t>Salt infrastructure in Creek..Changes in Water Flow and / or salinity regimes</a:t>
              </a:r>
            </a:p>
            <a:p>
              <a:pPr marL="296466" indent="-214313">
                <a:buFont typeface="Arial" pitchFamily="34" charset="0"/>
                <a:buChar char="•"/>
                <a:defRPr/>
              </a:pPr>
              <a:endParaRPr lang="en-US" sz="1350" dirty="0"/>
            </a:p>
            <a:p>
              <a:pPr marL="296466" indent="-214313">
                <a:buFont typeface="Arial" pitchFamily="34" charset="0"/>
                <a:buChar char="•"/>
                <a:defRPr/>
              </a:pPr>
              <a:r>
                <a:rPr lang="en-US" sz="1350" dirty="0"/>
                <a:t>Watershed development in catchment area - Changes in Water and Nutrient flow</a:t>
              </a:r>
            </a:p>
          </p:txBody>
        </p:sp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626301" y="5649049"/>
              <a:ext cx="1536079" cy="71558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50" b="1" dirty="0">
                  <a:solidFill>
                    <a:schemeClr val="bg1"/>
                  </a:solidFill>
                </a:rPr>
                <a:t>Changes in Ecological Sub-Systems</a:t>
              </a:r>
            </a:p>
          </p:txBody>
        </p:sp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3713072" y="5597457"/>
              <a:ext cx="1768198" cy="50783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50" b="1" dirty="0">
                  <a:solidFill>
                    <a:schemeClr val="bg1"/>
                  </a:solidFill>
                </a:rPr>
                <a:t>Changes in Economic Sub-Systems</a:t>
              </a: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3707940" y="2520137"/>
              <a:ext cx="1773330" cy="512278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50" dirty="0">
                  <a:latin typeface="+mn-lt"/>
                </a:rPr>
                <a:t>Policy regimes and institutional capability</a:t>
              </a:r>
            </a:p>
          </p:txBody>
        </p:sp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3707940" y="3862217"/>
              <a:ext cx="1778460" cy="715581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50" dirty="0">
                  <a:latin typeface="+mn-lt"/>
                </a:rPr>
                <a:t>Unsustainable resource use &amp; management practices 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1758501" y="3068487"/>
              <a:ext cx="7669" cy="317376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833260" y="5300557"/>
              <a:ext cx="5834" cy="348491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132241" y="5919878"/>
              <a:ext cx="1580830" cy="9789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  <a:endCxn id="20" idx="0"/>
            </p:cNvCxnSpPr>
            <p:nvPr/>
          </p:nvCxnSpPr>
          <p:spPr>
            <a:xfrm>
              <a:off x="4597170" y="4577798"/>
              <a:ext cx="1" cy="1019659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1" idx="2"/>
              <a:endCxn id="22" idx="0"/>
            </p:cNvCxnSpPr>
            <p:nvPr/>
          </p:nvCxnSpPr>
          <p:spPr>
            <a:xfrm>
              <a:off x="4594605" y="3032415"/>
              <a:ext cx="2565" cy="82980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2" y="1341711"/>
            <a:ext cx="8780319" cy="1181684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36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Changing hydroecology of creek;</a:t>
            </a:r>
            <a:br>
              <a:rPr lang="en-US" sz="36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</a:br>
            <a:r>
              <a:rPr lang="en-US" sz="36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Diversion of freshwater flows</a:t>
            </a:r>
            <a:endParaRPr lang="en-US" sz="36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29792" y="4680203"/>
            <a:ext cx="843907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defTabSz="914400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11 reservoirs constructed on four rivers discharging into </a:t>
            </a:r>
            <a:r>
              <a:rPr lang="en-IN" sz="2000" dirty="0" err="1">
                <a:solidFill>
                  <a:schemeClr val="accent2">
                    <a:lumMod val="75000"/>
                  </a:schemeClr>
                </a:solidFill>
              </a:rPr>
              <a:t>Surajbari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 Creek</a:t>
            </a:r>
          </a:p>
          <a:p>
            <a:pPr marL="274320" indent="-274320" defTabSz="914400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Total water storage capacity of these reservoirs is 455 MCM water</a:t>
            </a:r>
          </a:p>
          <a:p>
            <a:pPr marL="274320" indent="-274320" defTabSz="914400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IN" sz="2000" dirty="0">
                <a:solidFill>
                  <a:schemeClr val="accent2">
                    <a:lumMod val="75000"/>
                  </a:schemeClr>
                </a:solidFill>
              </a:rPr>
              <a:t>Loss of suitable habitats for prawn breeding and thus loss of fishing grounds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346" y="2478823"/>
            <a:ext cx="3215206" cy="21389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9332" y="2478823"/>
            <a:ext cx="3020496" cy="21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2" y="1539835"/>
            <a:ext cx="8780319" cy="1095959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36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Inter-basin transfers;</a:t>
            </a:r>
            <a:br>
              <a:rPr lang="en-US" sz="36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</a:br>
            <a:r>
              <a:rPr lang="en-US" sz="36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release in seasonal streams of LRK</a:t>
            </a:r>
            <a:endParaRPr lang="en-US" sz="36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Layout-Project-Command-Are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19" y="2648418"/>
            <a:ext cx="3300124" cy="23249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638022" y="2635793"/>
            <a:ext cx="3448703" cy="2337539"/>
            <a:chOff x="1456" y="1782"/>
            <a:chExt cx="9015" cy="6930"/>
          </a:xfrm>
        </p:grpSpPr>
        <p:pic>
          <p:nvPicPr>
            <p:cNvPr id="30" name="Picture 29" descr="Narmada_Water_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1782"/>
              <a:ext cx="9015" cy="69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reeform 176"/>
            <p:cNvSpPr>
              <a:spLocks/>
            </p:cNvSpPr>
            <p:nvPr/>
          </p:nvSpPr>
          <p:spPr bwMode="auto">
            <a:xfrm>
              <a:off x="5093" y="7140"/>
              <a:ext cx="191" cy="559"/>
            </a:xfrm>
            <a:custGeom>
              <a:avLst/>
              <a:gdLst>
                <a:gd name="T0" fmla="*/ 0 w 191"/>
                <a:gd name="T1" fmla="*/ 0 h 559"/>
                <a:gd name="T2" fmla="*/ 15 w 191"/>
                <a:gd name="T3" fmla="*/ 45 h 559"/>
                <a:gd name="T4" fmla="*/ 60 w 191"/>
                <a:gd name="T5" fmla="*/ 90 h 559"/>
                <a:gd name="T6" fmla="*/ 120 w 191"/>
                <a:gd name="T7" fmla="*/ 315 h 559"/>
                <a:gd name="T8" fmla="*/ 142 w 191"/>
                <a:gd name="T9" fmla="*/ 360 h 559"/>
                <a:gd name="T10" fmla="*/ 172 w 191"/>
                <a:gd name="T11" fmla="*/ 503 h 559"/>
                <a:gd name="T12" fmla="*/ 172 w 191"/>
                <a:gd name="T13" fmla="*/ 54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59">
                  <a:moveTo>
                    <a:pt x="0" y="0"/>
                  </a:moveTo>
                  <a:cubicBezTo>
                    <a:pt x="1" y="4"/>
                    <a:pt x="12" y="41"/>
                    <a:pt x="15" y="45"/>
                  </a:cubicBezTo>
                  <a:cubicBezTo>
                    <a:pt x="28" y="62"/>
                    <a:pt x="60" y="90"/>
                    <a:pt x="60" y="90"/>
                  </a:cubicBezTo>
                  <a:cubicBezTo>
                    <a:pt x="65" y="154"/>
                    <a:pt x="69" y="267"/>
                    <a:pt x="120" y="315"/>
                  </a:cubicBezTo>
                  <a:cubicBezTo>
                    <a:pt x="125" y="331"/>
                    <a:pt x="139" y="344"/>
                    <a:pt x="142" y="360"/>
                  </a:cubicBezTo>
                  <a:cubicBezTo>
                    <a:pt x="156" y="436"/>
                    <a:pt x="138" y="450"/>
                    <a:pt x="172" y="503"/>
                  </a:cubicBezTo>
                  <a:cubicBezTo>
                    <a:pt x="181" y="552"/>
                    <a:pt x="191" y="559"/>
                    <a:pt x="172" y="5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32" name="Freeform 177"/>
            <p:cNvSpPr>
              <a:spLocks/>
            </p:cNvSpPr>
            <p:nvPr/>
          </p:nvSpPr>
          <p:spPr bwMode="auto">
            <a:xfrm>
              <a:off x="5378" y="7148"/>
              <a:ext cx="143" cy="525"/>
            </a:xfrm>
            <a:custGeom>
              <a:avLst/>
              <a:gdLst>
                <a:gd name="T0" fmla="*/ 142 w 143"/>
                <a:gd name="T1" fmla="*/ 0 h 525"/>
                <a:gd name="T2" fmla="*/ 135 w 143"/>
                <a:gd name="T3" fmla="*/ 105 h 525"/>
                <a:gd name="T4" fmla="*/ 112 w 143"/>
                <a:gd name="T5" fmla="*/ 127 h 525"/>
                <a:gd name="T6" fmla="*/ 105 w 143"/>
                <a:gd name="T7" fmla="*/ 225 h 525"/>
                <a:gd name="T8" fmla="*/ 67 w 143"/>
                <a:gd name="T9" fmla="*/ 270 h 525"/>
                <a:gd name="T10" fmla="*/ 30 w 143"/>
                <a:gd name="T11" fmla="*/ 337 h 525"/>
                <a:gd name="T12" fmla="*/ 0 w 143"/>
                <a:gd name="T13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25">
                  <a:moveTo>
                    <a:pt x="142" y="0"/>
                  </a:moveTo>
                  <a:cubicBezTo>
                    <a:pt x="140" y="35"/>
                    <a:pt x="143" y="71"/>
                    <a:pt x="135" y="105"/>
                  </a:cubicBezTo>
                  <a:cubicBezTo>
                    <a:pt x="133" y="115"/>
                    <a:pt x="115" y="117"/>
                    <a:pt x="112" y="127"/>
                  </a:cubicBezTo>
                  <a:cubicBezTo>
                    <a:pt x="104" y="159"/>
                    <a:pt x="113" y="193"/>
                    <a:pt x="105" y="225"/>
                  </a:cubicBezTo>
                  <a:cubicBezTo>
                    <a:pt x="100" y="244"/>
                    <a:pt x="78" y="254"/>
                    <a:pt x="67" y="270"/>
                  </a:cubicBezTo>
                  <a:cubicBezTo>
                    <a:pt x="59" y="294"/>
                    <a:pt x="30" y="337"/>
                    <a:pt x="30" y="337"/>
                  </a:cubicBezTo>
                  <a:cubicBezTo>
                    <a:pt x="14" y="398"/>
                    <a:pt x="0" y="462"/>
                    <a:pt x="0" y="52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33" name="Freeform 178"/>
            <p:cNvSpPr>
              <a:spLocks/>
            </p:cNvSpPr>
            <p:nvPr/>
          </p:nvSpPr>
          <p:spPr bwMode="auto">
            <a:xfrm>
              <a:off x="5767" y="7028"/>
              <a:ext cx="86" cy="514"/>
            </a:xfrm>
            <a:custGeom>
              <a:avLst/>
              <a:gdLst>
                <a:gd name="T0" fmla="*/ 53 w 86"/>
                <a:gd name="T1" fmla="*/ 0 h 514"/>
                <a:gd name="T2" fmla="*/ 53 w 86"/>
                <a:gd name="T3" fmla="*/ 255 h 514"/>
                <a:gd name="T4" fmla="*/ 23 w 86"/>
                <a:gd name="T5" fmla="*/ 300 h 514"/>
                <a:gd name="T6" fmla="*/ 16 w 86"/>
                <a:gd name="T7" fmla="*/ 442 h 514"/>
                <a:gd name="T8" fmla="*/ 1 w 86"/>
                <a:gd name="T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4">
                  <a:moveTo>
                    <a:pt x="53" y="0"/>
                  </a:moveTo>
                  <a:cubicBezTo>
                    <a:pt x="86" y="90"/>
                    <a:pt x="79" y="63"/>
                    <a:pt x="53" y="255"/>
                  </a:cubicBezTo>
                  <a:cubicBezTo>
                    <a:pt x="51" y="273"/>
                    <a:pt x="23" y="300"/>
                    <a:pt x="23" y="300"/>
                  </a:cubicBezTo>
                  <a:cubicBezTo>
                    <a:pt x="11" y="350"/>
                    <a:pt x="28" y="388"/>
                    <a:pt x="16" y="442"/>
                  </a:cubicBezTo>
                  <a:cubicBezTo>
                    <a:pt x="0" y="514"/>
                    <a:pt x="1" y="444"/>
                    <a:pt x="1" y="47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34" name="Freeform 179"/>
            <p:cNvSpPr>
              <a:spLocks/>
            </p:cNvSpPr>
            <p:nvPr/>
          </p:nvSpPr>
          <p:spPr bwMode="auto">
            <a:xfrm>
              <a:off x="6086" y="6960"/>
              <a:ext cx="79" cy="458"/>
            </a:xfrm>
            <a:custGeom>
              <a:avLst/>
              <a:gdLst>
                <a:gd name="T0" fmla="*/ 42 w 79"/>
                <a:gd name="T1" fmla="*/ 0 h 458"/>
                <a:gd name="T2" fmla="*/ 49 w 79"/>
                <a:gd name="T3" fmla="*/ 180 h 458"/>
                <a:gd name="T4" fmla="*/ 79 w 79"/>
                <a:gd name="T5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58">
                  <a:moveTo>
                    <a:pt x="42" y="0"/>
                  </a:moveTo>
                  <a:cubicBezTo>
                    <a:pt x="7" y="54"/>
                    <a:pt x="0" y="131"/>
                    <a:pt x="49" y="180"/>
                  </a:cubicBezTo>
                  <a:cubicBezTo>
                    <a:pt x="69" y="238"/>
                    <a:pt x="79" y="392"/>
                    <a:pt x="79" y="45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35" name="Freeform 180"/>
            <p:cNvSpPr>
              <a:spLocks/>
            </p:cNvSpPr>
            <p:nvPr/>
          </p:nvSpPr>
          <p:spPr bwMode="auto">
            <a:xfrm>
              <a:off x="6210" y="6938"/>
              <a:ext cx="64" cy="405"/>
            </a:xfrm>
            <a:custGeom>
              <a:avLst/>
              <a:gdLst>
                <a:gd name="T0" fmla="*/ 0 w 64"/>
                <a:gd name="T1" fmla="*/ 0 h 405"/>
                <a:gd name="T2" fmla="*/ 8 w 64"/>
                <a:gd name="T3" fmla="*/ 22 h 405"/>
                <a:gd name="T4" fmla="*/ 23 w 64"/>
                <a:gd name="T5" fmla="*/ 45 h 405"/>
                <a:gd name="T6" fmla="*/ 38 w 64"/>
                <a:gd name="T7" fmla="*/ 90 h 405"/>
                <a:gd name="T8" fmla="*/ 23 w 64"/>
                <a:gd name="T9" fmla="*/ 232 h 405"/>
                <a:gd name="T10" fmla="*/ 60 w 64"/>
                <a:gd name="T11" fmla="*/ 330 h 405"/>
                <a:gd name="T12" fmla="*/ 60 w 64"/>
                <a:gd name="T13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05">
                  <a:moveTo>
                    <a:pt x="0" y="0"/>
                  </a:moveTo>
                  <a:cubicBezTo>
                    <a:pt x="3" y="7"/>
                    <a:pt x="4" y="15"/>
                    <a:pt x="8" y="22"/>
                  </a:cubicBezTo>
                  <a:cubicBezTo>
                    <a:pt x="12" y="30"/>
                    <a:pt x="19" y="37"/>
                    <a:pt x="23" y="45"/>
                  </a:cubicBezTo>
                  <a:cubicBezTo>
                    <a:pt x="29" y="59"/>
                    <a:pt x="38" y="90"/>
                    <a:pt x="38" y="90"/>
                  </a:cubicBezTo>
                  <a:cubicBezTo>
                    <a:pt x="35" y="137"/>
                    <a:pt x="23" y="184"/>
                    <a:pt x="23" y="232"/>
                  </a:cubicBezTo>
                  <a:cubicBezTo>
                    <a:pt x="23" y="264"/>
                    <a:pt x="57" y="308"/>
                    <a:pt x="60" y="330"/>
                  </a:cubicBezTo>
                  <a:cubicBezTo>
                    <a:pt x="64" y="355"/>
                    <a:pt x="60" y="380"/>
                    <a:pt x="60" y="40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36" name="Freeform 181"/>
            <p:cNvSpPr>
              <a:spLocks/>
            </p:cNvSpPr>
            <p:nvPr/>
          </p:nvSpPr>
          <p:spPr bwMode="auto">
            <a:xfrm>
              <a:off x="6510" y="6885"/>
              <a:ext cx="83" cy="413"/>
            </a:xfrm>
            <a:custGeom>
              <a:avLst/>
              <a:gdLst>
                <a:gd name="T0" fmla="*/ 83 w 83"/>
                <a:gd name="T1" fmla="*/ 0 h 413"/>
                <a:gd name="T2" fmla="*/ 75 w 83"/>
                <a:gd name="T3" fmla="*/ 158 h 413"/>
                <a:gd name="T4" fmla="*/ 15 w 83"/>
                <a:gd name="T5" fmla="*/ 248 h 413"/>
                <a:gd name="T6" fmla="*/ 0 w 8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413">
                  <a:moveTo>
                    <a:pt x="83" y="0"/>
                  </a:moveTo>
                  <a:cubicBezTo>
                    <a:pt x="80" y="53"/>
                    <a:pt x="82" y="106"/>
                    <a:pt x="75" y="158"/>
                  </a:cubicBezTo>
                  <a:cubicBezTo>
                    <a:pt x="72" y="178"/>
                    <a:pt x="25" y="218"/>
                    <a:pt x="15" y="248"/>
                  </a:cubicBezTo>
                  <a:cubicBezTo>
                    <a:pt x="52" y="302"/>
                    <a:pt x="47" y="366"/>
                    <a:pt x="0" y="41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37" name="Freeform 182"/>
            <p:cNvSpPr>
              <a:spLocks/>
            </p:cNvSpPr>
            <p:nvPr/>
          </p:nvSpPr>
          <p:spPr bwMode="auto">
            <a:xfrm>
              <a:off x="6623" y="6938"/>
              <a:ext cx="218" cy="367"/>
            </a:xfrm>
            <a:custGeom>
              <a:avLst/>
              <a:gdLst>
                <a:gd name="T0" fmla="*/ 217 w 218"/>
                <a:gd name="T1" fmla="*/ 0 h 367"/>
                <a:gd name="T2" fmla="*/ 210 w 218"/>
                <a:gd name="T3" fmla="*/ 67 h 367"/>
                <a:gd name="T4" fmla="*/ 142 w 218"/>
                <a:gd name="T5" fmla="*/ 112 h 367"/>
                <a:gd name="T6" fmla="*/ 112 w 218"/>
                <a:gd name="T7" fmla="*/ 240 h 367"/>
                <a:gd name="T8" fmla="*/ 67 w 218"/>
                <a:gd name="T9" fmla="*/ 262 h 367"/>
                <a:gd name="T10" fmla="*/ 22 w 218"/>
                <a:gd name="T11" fmla="*/ 292 h 367"/>
                <a:gd name="T12" fmla="*/ 0 w 218"/>
                <a:gd name="T1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367">
                  <a:moveTo>
                    <a:pt x="217" y="0"/>
                  </a:moveTo>
                  <a:cubicBezTo>
                    <a:pt x="215" y="22"/>
                    <a:pt x="218" y="46"/>
                    <a:pt x="210" y="67"/>
                  </a:cubicBezTo>
                  <a:cubicBezTo>
                    <a:pt x="207" y="76"/>
                    <a:pt x="154" y="108"/>
                    <a:pt x="142" y="112"/>
                  </a:cubicBezTo>
                  <a:cubicBezTo>
                    <a:pt x="110" y="162"/>
                    <a:pt x="133" y="173"/>
                    <a:pt x="112" y="240"/>
                  </a:cubicBezTo>
                  <a:cubicBezTo>
                    <a:pt x="108" y="252"/>
                    <a:pt x="76" y="259"/>
                    <a:pt x="67" y="262"/>
                  </a:cubicBezTo>
                  <a:cubicBezTo>
                    <a:pt x="52" y="272"/>
                    <a:pt x="24" y="274"/>
                    <a:pt x="22" y="292"/>
                  </a:cubicBezTo>
                  <a:cubicBezTo>
                    <a:pt x="14" y="365"/>
                    <a:pt x="36" y="350"/>
                    <a:pt x="0" y="36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38" name="Freeform 183"/>
            <p:cNvSpPr>
              <a:spLocks/>
            </p:cNvSpPr>
            <p:nvPr/>
          </p:nvSpPr>
          <p:spPr bwMode="auto">
            <a:xfrm>
              <a:off x="7838" y="7080"/>
              <a:ext cx="128" cy="345"/>
            </a:xfrm>
            <a:custGeom>
              <a:avLst/>
              <a:gdLst>
                <a:gd name="T0" fmla="*/ 90 w 128"/>
                <a:gd name="T1" fmla="*/ 0 h 345"/>
                <a:gd name="T2" fmla="*/ 15 w 128"/>
                <a:gd name="T3" fmla="*/ 285 h 345"/>
                <a:gd name="T4" fmla="*/ 7 w 128"/>
                <a:gd name="T5" fmla="*/ 308 h 345"/>
                <a:gd name="T6" fmla="*/ 0 w 128"/>
                <a:gd name="T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345">
                  <a:moveTo>
                    <a:pt x="90" y="0"/>
                  </a:moveTo>
                  <a:cubicBezTo>
                    <a:pt x="128" y="124"/>
                    <a:pt x="112" y="219"/>
                    <a:pt x="15" y="285"/>
                  </a:cubicBezTo>
                  <a:cubicBezTo>
                    <a:pt x="12" y="293"/>
                    <a:pt x="9" y="300"/>
                    <a:pt x="7" y="308"/>
                  </a:cubicBezTo>
                  <a:cubicBezTo>
                    <a:pt x="4" y="320"/>
                    <a:pt x="0" y="345"/>
                    <a:pt x="0" y="3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39" name="Freeform 184"/>
            <p:cNvSpPr>
              <a:spLocks/>
            </p:cNvSpPr>
            <p:nvPr/>
          </p:nvSpPr>
          <p:spPr bwMode="auto">
            <a:xfrm>
              <a:off x="8010" y="7103"/>
              <a:ext cx="128" cy="435"/>
            </a:xfrm>
            <a:custGeom>
              <a:avLst/>
              <a:gdLst>
                <a:gd name="T0" fmla="*/ 128 w 128"/>
                <a:gd name="T1" fmla="*/ 0 h 435"/>
                <a:gd name="T2" fmla="*/ 90 w 128"/>
                <a:gd name="T3" fmla="*/ 67 h 435"/>
                <a:gd name="T4" fmla="*/ 75 w 128"/>
                <a:gd name="T5" fmla="*/ 90 h 435"/>
                <a:gd name="T6" fmla="*/ 68 w 128"/>
                <a:gd name="T7" fmla="*/ 330 h 435"/>
                <a:gd name="T8" fmla="*/ 0 w 128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35">
                  <a:moveTo>
                    <a:pt x="128" y="0"/>
                  </a:moveTo>
                  <a:cubicBezTo>
                    <a:pt x="114" y="39"/>
                    <a:pt x="125" y="15"/>
                    <a:pt x="90" y="67"/>
                  </a:cubicBezTo>
                  <a:cubicBezTo>
                    <a:pt x="85" y="75"/>
                    <a:pt x="75" y="90"/>
                    <a:pt x="75" y="90"/>
                  </a:cubicBezTo>
                  <a:cubicBezTo>
                    <a:pt x="73" y="170"/>
                    <a:pt x="73" y="250"/>
                    <a:pt x="68" y="330"/>
                  </a:cubicBezTo>
                  <a:cubicBezTo>
                    <a:pt x="65" y="377"/>
                    <a:pt x="0" y="387"/>
                    <a:pt x="0" y="43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40" name="Freeform 185"/>
            <p:cNvSpPr>
              <a:spLocks/>
            </p:cNvSpPr>
            <p:nvPr/>
          </p:nvSpPr>
          <p:spPr bwMode="auto">
            <a:xfrm>
              <a:off x="8279" y="7118"/>
              <a:ext cx="61" cy="352"/>
            </a:xfrm>
            <a:custGeom>
              <a:avLst/>
              <a:gdLst>
                <a:gd name="T0" fmla="*/ 61 w 61"/>
                <a:gd name="T1" fmla="*/ 0 h 352"/>
                <a:gd name="T2" fmla="*/ 46 w 61"/>
                <a:gd name="T3" fmla="*/ 97 h 352"/>
                <a:gd name="T4" fmla="*/ 16 w 61"/>
                <a:gd name="T5" fmla="*/ 142 h 352"/>
                <a:gd name="T6" fmla="*/ 9 w 61"/>
                <a:gd name="T7" fmla="*/ 217 h 352"/>
                <a:gd name="T8" fmla="*/ 1 w 61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52">
                  <a:moveTo>
                    <a:pt x="61" y="0"/>
                  </a:moveTo>
                  <a:cubicBezTo>
                    <a:pt x="59" y="20"/>
                    <a:pt x="61" y="71"/>
                    <a:pt x="46" y="97"/>
                  </a:cubicBezTo>
                  <a:cubicBezTo>
                    <a:pt x="37" y="113"/>
                    <a:pt x="16" y="142"/>
                    <a:pt x="16" y="142"/>
                  </a:cubicBezTo>
                  <a:cubicBezTo>
                    <a:pt x="6" y="175"/>
                    <a:pt x="0" y="183"/>
                    <a:pt x="9" y="217"/>
                  </a:cubicBezTo>
                  <a:cubicBezTo>
                    <a:pt x="6" y="262"/>
                    <a:pt x="1" y="352"/>
                    <a:pt x="1" y="3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41" name="Freeform 186"/>
            <p:cNvSpPr>
              <a:spLocks/>
            </p:cNvSpPr>
            <p:nvPr/>
          </p:nvSpPr>
          <p:spPr bwMode="auto">
            <a:xfrm>
              <a:off x="8528" y="7118"/>
              <a:ext cx="66" cy="319"/>
            </a:xfrm>
            <a:custGeom>
              <a:avLst/>
              <a:gdLst>
                <a:gd name="T0" fmla="*/ 7 w 66"/>
                <a:gd name="T1" fmla="*/ 0 h 319"/>
                <a:gd name="T2" fmla="*/ 45 w 66"/>
                <a:gd name="T3" fmla="*/ 67 h 319"/>
                <a:gd name="T4" fmla="*/ 45 w 66"/>
                <a:gd name="T5" fmla="*/ 240 h 319"/>
                <a:gd name="T6" fmla="*/ 0 w 66"/>
                <a:gd name="T7" fmla="*/ 29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19">
                  <a:moveTo>
                    <a:pt x="7" y="0"/>
                  </a:moveTo>
                  <a:cubicBezTo>
                    <a:pt x="22" y="22"/>
                    <a:pt x="30" y="45"/>
                    <a:pt x="45" y="67"/>
                  </a:cubicBezTo>
                  <a:cubicBezTo>
                    <a:pt x="66" y="135"/>
                    <a:pt x="57" y="98"/>
                    <a:pt x="45" y="240"/>
                  </a:cubicBezTo>
                  <a:cubicBezTo>
                    <a:pt x="44" y="257"/>
                    <a:pt x="23" y="319"/>
                    <a:pt x="0" y="29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42" name="Freeform 187"/>
            <p:cNvSpPr>
              <a:spLocks/>
            </p:cNvSpPr>
            <p:nvPr/>
          </p:nvSpPr>
          <p:spPr bwMode="auto">
            <a:xfrm>
              <a:off x="8738" y="7148"/>
              <a:ext cx="65" cy="377"/>
            </a:xfrm>
            <a:custGeom>
              <a:avLst/>
              <a:gdLst>
                <a:gd name="T0" fmla="*/ 52 w 65"/>
                <a:gd name="T1" fmla="*/ 0 h 377"/>
                <a:gd name="T2" fmla="*/ 15 w 65"/>
                <a:gd name="T3" fmla="*/ 202 h 377"/>
                <a:gd name="T4" fmla="*/ 0 w 65"/>
                <a:gd name="T5" fmla="*/ 37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377">
                  <a:moveTo>
                    <a:pt x="52" y="0"/>
                  </a:moveTo>
                  <a:cubicBezTo>
                    <a:pt x="31" y="65"/>
                    <a:pt x="26" y="134"/>
                    <a:pt x="15" y="202"/>
                  </a:cubicBezTo>
                  <a:cubicBezTo>
                    <a:pt x="7" y="377"/>
                    <a:pt x="65" y="375"/>
                    <a:pt x="0" y="37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43" name="Freeform 188"/>
            <p:cNvSpPr>
              <a:spLocks/>
            </p:cNvSpPr>
            <p:nvPr/>
          </p:nvSpPr>
          <p:spPr bwMode="auto">
            <a:xfrm>
              <a:off x="6983" y="7155"/>
              <a:ext cx="90" cy="428"/>
            </a:xfrm>
            <a:custGeom>
              <a:avLst/>
              <a:gdLst>
                <a:gd name="T0" fmla="*/ 90 w 90"/>
                <a:gd name="T1" fmla="*/ 0 h 428"/>
                <a:gd name="T2" fmla="*/ 67 w 90"/>
                <a:gd name="T3" fmla="*/ 98 h 428"/>
                <a:gd name="T4" fmla="*/ 52 w 90"/>
                <a:gd name="T5" fmla="*/ 188 h 428"/>
                <a:gd name="T6" fmla="*/ 22 w 90"/>
                <a:gd name="T7" fmla="*/ 233 h 428"/>
                <a:gd name="T8" fmla="*/ 0 w 90"/>
                <a:gd name="T9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28">
                  <a:moveTo>
                    <a:pt x="90" y="0"/>
                  </a:moveTo>
                  <a:cubicBezTo>
                    <a:pt x="48" y="28"/>
                    <a:pt x="61" y="45"/>
                    <a:pt x="67" y="98"/>
                  </a:cubicBezTo>
                  <a:cubicBezTo>
                    <a:pt x="65" y="116"/>
                    <a:pt x="65" y="164"/>
                    <a:pt x="52" y="188"/>
                  </a:cubicBezTo>
                  <a:cubicBezTo>
                    <a:pt x="43" y="204"/>
                    <a:pt x="22" y="233"/>
                    <a:pt x="22" y="233"/>
                  </a:cubicBezTo>
                  <a:cubicBezTo>
                    <a:pt x="11" y="267"/>
                    <a:pt x="45" y="428"/>
                    <a:pt x="0" y="42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44" name="Freeform 189"/>
            <p:cNvSpPr>
              <a:spLocks/>
            </p:cNvSpPr>
            <p:nvPr/>
          </p:nvSpPr>
          <p:spPr bwMode="auto">
            <a:xfrm>
              <a:off x="8873" y="7234"/>
              <a:ext cx="127" cy="349"/>
            </a:xfrm>
            <a:custGeom>
              <a:avLst/>
              <a:gdLst>
                <a:gd name="T0" fmla="*/ 67 w 127"/>
                <a:gd name="T1" fmla="*/ 4 h 349"/>
                <a:gd name="T2" fmla="*/ 97 w 127"/>
                <a:gd name="T3" fmla="*/ 49 h 349"/>
                <a:gd name="T4" fmla="*/ 127 w 127"/>
                <a:gd name="T5" fmla="*/ 94 h 349"/>
                <a:gd name="T6" fmla="*/ 105 w 127"/>
                <a:gd name="T7" fmla="*/ 229 h 349"/>
                <a:gd name="T8" fmla="*/ 15 w 127"/>
                <a:gd name="T9" fmla="*/ 304 h 349"/>
                <a:gd name="T10" fmla="*/ 7 w 127"/>
                <a:gd name="T11" fmla="*/ 326 h 349"/>
                <a:gd name="T12" fmla="*/ 0 w 127"/>
                <a:gd name="T13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9">
                  <a:moveTo>
                    <a:pt x="67" y="4"/>
                  </a:moveTo>
                  <a:cubicBezTo>
                    <a:pt x="118" y="53"/>
                    <a:pt x="70" y="0"/>
                    <a:pt x="97" y="49"/>
                  </a:cubicBezTo>
                  <a:cubicBezTo>
                    <a:pt x="106" y="65"/>
                    <a:pt x="127" y="94"/>
                    <a:pt x="127" y="94"/>
                  </a:cubicBezTo>
                  <a:cubicBezTo>
                    <a:pt x="125" y="118"/>
                    <a:pt x="126" y="197"/>
                    <a:pt x="105" y="229"/>
                  </a:cubicBezTo>
                  <a:cubicBezTo>
                    <a:pt x="84" y="261"/>
                    <a:pt x="42" y="276"/>
                    <a:pt x="15" y="304"/>
                  </a:cubicBezTo>
                  <a:cubicBezTo>
                    <a:pt x="12" y="311"/>
                    <a:pt x="9" y="319"/>
                    <a:pt x="7" y="326"/>
                  </a:cubicBezTo>
                  <a:cubicBezTo>
                    <a:pt x="4" y="334"/>
                    <a:pt x="0" y="349"/>
                    <a:pt x="0" y="34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45" name="Freeform 190"/>
            <p:cNvSpPr>
              <a:spLocks/>
            </p:cNvSpPr>
            <p:nvPr/>
          </p:nvSpPr>
          <p:spPr bwMode="auto">
            <a:xfrm>
              <a:off x="4643" y="7185"/>
              <a:ext cx="30" cy="542"/>
            </a:xfrm>
            <a:custGeom>
              <a:avLst/>
              <a:gdLst>
                <a:gd name="T0" fmla="*/ 30 w 30"/>
                <a:gd name="T1" fmla="*/ 0 h 542"/>
                <a:gd name="T2" fmla="*/ 22 w 30"/>
                <a:gd name="T3" fmla="*/ 150 h 542"/>
                <a:gd name="T4" fmla="*/ 15 w 30"/>
                <a:gd name="T5" fmla="*/ 518 h 542"/>
                <a:gd name="T6" fmla="*/ 0 w 30"/>
                <a:gd name="T7" fmla="*/ 54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42">
                  <a:moveTo>
                    <a:pt x="30" y="0"/>
                  </a:moveTo>
                  <a:cubicBezTo>
                    <a:pt x="27" y="50"/>
                    <a:pt x="23" y="100"/>
                    <a:pt x="22" y="150"/>
                  </a:cubicBezTo>
                  <a:cubicBezTo>
                    <a:pt x="18" y="273"/>
                    <a:pt x="20" y="395"/>
                    <a:pt x="15" y="518"/>
                  </a:cubicBezTo>
                  <a:cubicBezTo>
                    <a:pt x="14" y="542"/>
                    <a:pt x="12" y="540"/>
                    <a:pt x="0" y="5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46" name="Freeform 191"/>
            <p:cNvSpPr>
              <a:spLocks/>
            </p:cNvSpPr>
            <p:nvPr/>
          </p:nvSpPr>
          <p:spPr bwMode="auto">
            <a:xfrm>
              <a:off x="9075" y="7178"/>
              <a:ext cx="248" cy="411"/>
            </a:xfrm>
            <a:custGeom>
              <a:avLst/>
              <a:gdLst>
                <a:gd name="T0" fmla="*/ 0 w 248"/>
                <a:gd name="T1" fmla="*/ 0 h 411"/>
                <a:gd name="T2" fmla="*/ 68 w 248"/>
                <a:gd name="T3" fmla="*/ 60 h 411"/>
                <a:gd name="T4" fmla="*/ 135 w 248"/>
                <a:gd name="T5" fmla="*/ 142 h 411"/>
                <a:gd name="T6" fmla="*/ 180 w 248"/>
                <a:gd name="T7" fmla="*/ 255 h 411"/>
                <a:gd name="T8" fmla="*/ 188 w 248"/>
                <a:gd name="T9" fmla="*/ 367 h 411"/>
                <a:gd name="T10" fmla="*/ 210 w 248"/>
                <a:gd name="T11" fmla="*/ 382 h 411"/>
                <a:gd name="T12" fmla="*/ 248 w 248"/>
                <a:gd name="T13" fmla="*/ 405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411">
                  <a:moveTo>
                    <a:pt x="0" y="0"/>
                  </a:moveTo>
                  <a:cubicBezTo>
                    <a:pt x="51" y="51"/>
                    <a:pt x="27" y="33"/>
                    <a:pt x="68" y="60"/>
                  </a:cubicBezTo>
                  <a:cubicBezTo>
                    <a:pt x="91" y="95"/>
                    <a:pt x="102" y="120"/>
                    <a:pt x="135" y="142"/>
                  </a:cubicBezTo>
                  <a:cubicBezTo>
                    <a:pt x="148" y="181"/>
                    <a:pt x="168" y="215"/>
                    <a:pt x="180" y="255"/>
                  </a:cubicBezTo>
                  <a:cubicBezTo>
                    <a:pt x="183" y="292"/>
                    <a:pt x="179" y="331"/>
                    <a:pt x="188" y="367"/>
                  </a:cubicBezTo>
                  <a:cubicBezTo>
                    <a:pt x="190" y="376"/>
                    <a:pt x="204" y="376"/>
                    <a:pt x="210" y="382"/>
                  </a:cubicBezTo>
                  <a:cubicBezTo>
                    <a:pt x="239" y="411"/>
                    <a:pt x="208" y="405"/>
                    <a:pt x="248" y="40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47" name="Freeform 192"/>
            <p:cNvSpPr>
              <a:spLocks/>
            </p:cNvSpPr>
            <p:nvPr/>
          </p:nvSpPr>
          <p:spPr bwMode="auto">
            <a:xfrm>
              <a:off x="9120" y="7080"/>
              <a:ext cx="525" cy="315"/>
            </a:xfrm>
            <a:custGeom>
              <a:avLst/>
              <a:gdLst>
                <a:gd name="T0" fmla="*/ 525 w 525"/>
                <a:gd name="T1" fmla="*/ 315 h 315"/>
                <a:gd name="T2" fmla="*/ 458 w 525"/>
                <a:gd name="T3" fmla="*/ 278 h 315"/>
                <a:gd name="T4" fmla="*/ 398 w 525"/>
                <a:gd name="T5" fmla="*/ 218 h 315"/>
                <a:gd name="T6" fmla="*/ 383 w 525"/>
                <a:gd name="T7" fmla="*/ 195 h 315"/>
                <a:gd name="T8" fmla="*/ 203 w 525"/>
                <a:gd name="T9" fmla="*/ 188 h 315"/>
                <a:gd name="T10" fmla="*/ 45 w 525"/>
                <a:gd name="T11" fmla="*/ 105 h 315"/>
                <a:gd name="T12" fmla="*/ 23 w 525"/>
                <a:gd name="T13" fmla="*/ 98 h 315"/>
                <a:gd name="T14" fmla="*/ 0 w 525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5" h="315">
                  <a:moveTo>
                    <a:pt x="525" y="315"/>
                  </a:moveTo>
                  <a:cubicBezTo>
                    <a:pt x="497" y="306"/>
                    <a:pt x="486" y="287"/>
                    <a:pt x="458" y="278"/>
                  </a:cubicBezTo>
                  <a:cubicBezTo>
                    <a:pt x="441" y="251"/>
                    <a:pt x="418" y="242"/>
                    <a:pt x="398" y="218"/>
                  </a:cubicBezTo>
                  <a:cubicBezTo>
                    <a:pt x="392" y="211"/>
                    <a:pt x="392" y="196"/>
                    <a:pt x="383" y="195"/>
                  </a:cubicBezTo>
                  <a:cubicBezTo>
                    <a:pt x="324" y="186"/>
                    <a:pt x="263" y="190"/>
                    <a:pt x="203" y="188"/>
                  </a:cubicBezTo>
                  <a:cubicBezTo>
                    <a:pt x="153" y="138"/>
                    <a:pt x="118" y="116"/>
                    <a:pt x="45" y="105"/>
                  </a:cubicBezTo>
                  <a:cubicBezTo>
                    <a:pt x="38" y="103"/>
                    <a:pt x="28" y="103"/>
                    <a:pt x="23" y="98"/>
                  </a:cubicBezTo>
                  <a:cubicBezTo>
                    <a:pt x="13" y="88"/>
                    <a:pt x="0" y="18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48" name="Freeform 193"/>
            <p:cNvSpPr>
              <a:spLocks/>
            </p:cNvSpPr>
            <p:nvPr/>
          </p:nvSpPr>
          <p:spPr bwMode="auto">
            <a:xfrm>
              <a:off x="8948" y="6780"/>
              <a:ext cx="633" cy="211"/>
            </a:xfrm>
            <a:custGeom>
              <a:avLst/>
              <a:gdLst>
                <a:gd name="T0" fmla="*/ 0 w 633"/>
                <a:gd name="T1" fmla="*/ 195 h 211"/>
                <a:gd name="T2" fmla="*/ 75 w 633"/>
                <a:gd name="T3" fmla="*/ 195 h 211"/>
                <a:gd name="T4" fmla="*/ 90 w 633"/>
                <a:gd name="T5" fmla="*/ 173 h 211"/>
                <a:gd name="T6" fmla="*/ 142 w 633"/>
                <a:gd name="T7" fmla="*/ 135 h 211"/>
                <a:gd name="T8" fmla="*/ 217 w 633"/>
                <a:gd name="T9" fmla="*/ 113 h 211"/>
                <a:gd name="T10" fmla="*/ 517 w 633"/>
                <a:gd name="T11" fmla="*/ 75 h 211"/>
                <a:gd name="T12" fmla="*/ 562 w 633"/>
                <a:gd name="T13" fmla="*/ 30 h 211"/>
                <a:gd name="T14" fmla="*/ 630 w 633"/>
                <a:gd name="T15" fmla="*/ 8 h 211"/>
                <a:gd name="T16" fmla="*/ 615 w 63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211">
                  <a:moveTo>
                    <a:pt x="0" y="195"/>
                  </a:moveTo>
                  <a:cubicBezTo>
                    <a:pt x="29" y="203"/>
                    <a:pt x="43" y="211"/>
                    <a:pt x="75" y="195"/>
                  </a:cubicBezTo>
                  <a:cubicBezTo>
                    <a:pt x="83" y="191"/>
                    <a:pt x="84" y="179"/>
                    <a:pt x="90" y="173"/>
                  </a:cubicBezTo>
                  <a:cubicBezTo>
                    <a:pt x="93" y="170"/>
                    <a:pt x="134" y="139"/>
                    <a:pt x="142" y="135"/>
                  </a:cubicBezTo>
                  <a:cubicBezTo>
                    <a:pt x="165" y="124"/>
                    <a:pt x="193" y="121"/>
                    <a:pt x="217" y="113"/>
                  </a:cubicBezTo>
                  <a:cubicBezTo>
                    <a:pt x="320" y="129"/>
                    <a:pt x="415" y="85"/>
                    <a:pt x="517" y="75"/>
                  </a:cubicBezTo>
                  <a:cubicBezTo>
                    <a:pt x="532" y="60"/>
                    <a:pt x="547" y="45"/>
                    <a:pt x="562" y="30"/>
                  </a:cubicBezTo>
                  <a:cubicBezTo>
                    <a:pt x="568" y="24"/>
                    <a:pt x="627" y="13"/>
                    <a:pt x="630" y="8"/>
                  </a:cubicBezTo>
                  <a:cubicBezTo>
                    <a:pt x="633" y="3"/>
                    <a:pt x="620" y="3"/>
                    <a:pt x="61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49" name="Freeform 194"/>
            <p:cNvSpPr>
              <a:spLocks/>
            </p:cNvSpPr>
            <p:nvPr/>
          </p:nvSpPr>
          <p:spPr bwMode="auto">
            <a:xfrm>
              <a:off x="8940" y="6435"/>
              <a:ext cx="623" cy="242"/>
            </a:xfrm>
            <a:custGeom>
              <a:avLst/>
              <a:gdLst>
                <a:gd name="T0" fmla="*/ 0 w 623"/>
                <a:gd name="T1" fmla="*/ 218 h 242"/>
                <a:gd name="T2" fmla="*/ 150 w 623"/>
                <a:gd name="T3" fmla="*/ 240 h 242"/>
                <a:gd name="T4" fmla="*/ 285 w 623"/>
                <a:gd name="T5" fmla="*/ 218 h 242"/>
                <a:gd name="T6" fmla="*/ 308 w 623"/>
                <a:gd name="T7" fmla="*/ 210 h 242"/>
                <a:gd name="T8" fmla="*/ 330 w 623"/>
                <a:gd name="T9" fmla="*/ 203 h 242"/>
                <a:gd name="T10" fmla="*/ 353 w 623"/>
                <a:gd name="T11" fmla="*/ 195 h 242"/>
                <a:gd name="T12" fmla="*/ 405 w 623"/>
                <a:gd name="T13" fmla="*/ 128 h 242"/>
                <a:gd name="T14" fmla="*/ 465 w 623"/>
                <a:gd name="T15" fmla="*/ 53 h 242"/>
                <a:gd name="T16" fmla="*/ 623 w 623"/>
                <a:gd name="T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" h="242">
                  <a:moveTo>
                    <a:pt x="0" y="218"/>
                  </a:moveTo>
                  <a:cubicBezTo>
                    <a:pt x="54" y="223"/>
                    <a:pt x="97" y="233"/>
                    <a:pt x="150" y="240"/>
                  </a:cubicBezTo>
                  <a:cubicBezTo>
                    <a:pt x="253" y="232"/>
                    <a:pt x="213" y="242"/>
                    <a:pt x="285" y="218"/>
                  </a:cubicBezTo>
                  <a:cubicBezTo>
                    <a:pt x="293" y="215"/>
                    <a:pt x="300" y="213"/>
                    <a:pt x="308" y="210"/>
                  </a:cubicBezTo>
                  <a:cubicBezTo>
                    <a:pt x="315" y="208"/>
                    <a:pt x="323" y="205"/>
                    <a:pt x="330" y="203"/>
                  </a:cubicBezTo>
                  <a:cubicBezTo>
                    <a:pt x="338" y="200"/>
                    <a:pt x="353" y="195"/>
                    <a:pt x="353" y="195"/>
                  </a:cubicBezTo>
                  <a:cubicBezTo>
                    <a:pt x="362" y="168"/>
                    <a:pt x="405" y="128"/>
                    <a:pt x="405" y="128"/>
                  </a:cubicBezTo>
                  <a:cubicBezTo>
                    <a:pt x="419" y="86"/>
                    <a:pt x="421" y="67"/>
                    <a:pt x="465" y="53"/>
                  </a:cubicBezTo>
                  <a:cubicBezTo>
                    <a:pt x="515" y="20"/>
                    <a:pt x="562" y="0"/>
                    <a:pt x="623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50" name="Freeform 195"/>
            <p:cNvSpPr>
              <a:spLocks/>
            </p:cNvSpPr>
            <p:nvPr/>
          </p:nvSpPr>
          <p:spPr bwMode="auto">
            <a:xfrm>
              <a:off x="8723" y="6165"/>
              <a:ext cx="502" cy="128"/>
            </a:xfrm>
            <a:custGeom>
              <a:avLst/>
              <a:gdLst>
                <a:gd name="T0" fmla="*/ 0 w 502"/>
                <a:gd name="T1" fmla="*/ 128 h 128"/>
                <a:gd name="T2" fmla="*/ 150 w 502"/>
                <a:gd name="T3" fmla="*/ 105 h 128"/>
                <a:gd name="T4" fmla="*/ 277 w 502"/>
                <a:gd name="T5" fmla="*/ 83 h 128"/>
                <a:gd name="T6" fmla="*/ 337 w 502"/>
                <a:gd name="T7" fmla="*/ 45 h 128"/>
                <a:gd name="T8" fmla="*/ 472 w 502"/>
                <a:gd name="T9" fmla="*/ 23 h 128"/>
                <a:gd name="T10" fmla="*/ 502 w 50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2" h="128">
                  <a:moveTo>
                    <a:pt x="0" y="128"/>
                  </a:moveTo>
                  <a:cubicBezTo>
                    <a:pt x="52" y="120"/>
                    <a:pt x="97" y="111"/>
                    <a:pt x="150" y="105"/>
                  </a:cubicBezTo>
                  <a:cubicBezTo>
                    <a:pt x="193" y="91"/>
                    <a:pt x="232" y="88"/>
                    <a:pt x="277" y="83"/>
                  </a:cubicBezTo>
                  <a:cubicBezTo>
                    <a:pt x="397" y="43"/>
                    <a:pt x="275" y="94"/>
                    <a:pt x="337" y="45"/>
                  </a:cubicBezTo>
                  <a:cubicBezTo>
                    <a:pt x="363" y="24"/>
                    <a:pt x="449" y="25"/>
                    <a:pt x="472" y="23"/>
                  </a:cubicBezTo>
                  <a:cubicBezTo>
                    <a:pt x="498" y="6"/>
                    <a:pt x="489" y="15"/>
                    <a:pt x="50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51" name="Freeform 196"/>
            <p:cNvSpPr>
              <a:spLocks/>
            </p:cNvSpPr>
            <p:nvPr/>
          </p:nvSpPr>
          <p:spPr bwMode="auto">
            <a:xfrm>
              <a:off x="8325" y="5408"/>
              <a:ext cx="503" cy="240"/>
            </a:xfrm>
            <a:custGeom>
              <a:avLst/>
              <a:gdLst>
                <a:gd name="T0" fmla="*/ 0 w 503"/>
                <a:gd name="T1" fmla="*/ 240 h 240"/>
                <a:gd name="T2" fmla="*/ 60 w 503"/>
                <a:gd name="T3" fmla="*/ 225 h 240"/>
                <a:gd name="T4" fmla="*/ 135 w 503"/>
                <a:gd name="T5" fmla="*/ 172 h 240"/>
                <a:gd name="T6" fmla="*/ 218 w 503"/>
                <a:gd name="T7" fmla="*/ 150 h 240"/>
                <a:gd name="T8" fmla="*/ 420 w 503"/>
                <a:gd name="T9" fmla="*/ 82 h 240"/>
                <a:gd name="T10" fmla="*/ 465 w 503"/>
                <a:gd name="T11" fmla="*/ 60 h 240"/>
                <a:gd name="T12" fmla="*/ 473 w 503"/>
                <a:gd name="T13" fmla="*/ 37 h 240"/>
                <a:gd name="T14" fmla="*/ 495 w 503"/>
                <a:gd name="T15" fmla="*/ 15 h 240"/>
                <a:gd name="T16" fmla="*/ 503 w 503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3" h="240">
                  <a:moveTo>
                    <a:pt x="0" y="240"/>
                  </a:moveTo>
                  <a:cubicBezTo>
                    <a:pt x="1" y="240"/>
                    <a:pt x="52" y="230"/>
                    <a:pt x="60" y="225"/>
                  </a:cubicBezTo>
                  <a:cubicBezTo>
                    <a:pt x="85" y="208"/>
                    <a:pt x="106" y="186"/>
                    <a:pt x="135" y="172"/>
                  </a:cubicBezTo>
                  <a:cubicBezTo>
                    <a:pt x="160" y="160"/>
                    <a:pt x="191" y="158"/>
                    <a:pt x="218" y="150"/>
                  </a:cubicBezTo>
                  <a:cubicBezTo>
                    <a:pt x="302" y="94"/>
                    <a:pt x="313" y="91"/>
                    <a:pt x="420" y="82"/>
                  </a:cubicBezTo>
                  <a:cubicBezTo>
                    <a:pt x="436" y="77"/>
                    <a:pt x="454" y="74"/>
                    <a:pt x="465" y="60"/>
                  </a:cubicBezTo>
                  <a:cubicBezTo>
                    <a:pt x="470" y="54"/>
                    <a:pt x="468" y="44"/>
                    <a:pt x="473" y="37"/>
                  </a:cubicBezTo>
                  <a:cubicBezTo>
                    <a:pt x="479" y="28"/>
                    <a:pt x="488" y="23"/>
                    <a:pt x="495" y="15"/>
                  </a:cubicBezTo>
                  <a:cubicBezTo>
                    <a:pt x="499" y="11"/>
                    <a:pt x="500" y="5"/>
                    <a:pt x="503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52" name="Freeform 197"/>
            <p:cNvSpPr>
              <a:spLocks/>
            </p:cNvSpPr>
            <p:nvPr/>
          </p:nvSpPr>
          <p:spPr bwMode="auto">
            <a:xfrm>
              <a:off x="8078" y="5093"/>
              <a:ext cx="547" cy="285"/>
            </a:xfrm>
            <a:custGeom>
              <a:avLst/>
              <a:gdLst>
                <a:gd name="T0" fmla="*/ 0 w 547"/>
                <a:gd name="T1" fmla="*/ 285 h 285"/>
                <a:gd name="T2" fmla="*/ 52 w 547"/>
                <a:gd name="T3" fmla="*/ 217 h 285"/>
                <a:gd name="T4" fmla="*/ 202 w 547"/>
                <a:gd name="T5" fmla="*/ 195 h 285"/>
                <a:gd name="T6" fmla="*/ 375 w 547"/>
                <a:gd name="T7" fmla="*/ 150 h 285"/>
                <a:gd name="T8" fmla="*/ 427 w 547"/>
                <a:gd name="T9" fmla="*/ 90 h 285"/>
                <a:gd name="T10" fmla="*/ 547 w 547"/>
                <a:gd name="T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285">
                  <a:moveTo>
                    <a:pt x="0" y="285"/>
                  </a:moveTo>
                  <a:cubicBezTo>
                    <a:pt x="9" y="271"/>
                    <a:pt x="33" y="230"/>
                    <a:pt x="52" y="217"/>
                  </a:cubicBezTo>
                  <a:cubicBezTo>
                    <a:pt x="90" y="192"/>
                    <a:pt x="157" y="202"/>
                    <a:pt x="202" y="195"/>
                  </a:cubicBezTo>
                  <a:cubicBezTo>
                    <a:pt x="250" y="147"/>
                    <a:pt x="308" y="155"/>
                    <a:pt x="375" y="150"/>
                  </a:cubicBezTo>
                  <a:cubicBezTo>
                    <a:pt x="384" y="119"/>
                    <a:pt x="401" y="108"/>
                    <a:pt x="427" y="90"/>
                  </a:cubicBezTo>
                  <a:cubicBezTo>
                    <a:pt x="472" y="21"/>
                    <a:pt x="486" y="29"/>
                    <a:pt x="547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sp>
          <p:nvSpPr>
            <p:cNvPr id="53" name="Freeform 198"/>
            <p:cNvSpPr>
              <a:spLocks/>
            </p:cNvSpPr>
            <p:nvPr/>
          </p:nvSpPr>
          <p:spPr bwMode="auto">
            <a:xfrm>
              <a:off x="7920" y="4785"/>
              <a:ext cx="485" cy="210"/>
            </a:xfrm>
            <a:custGeom>
              <a:avLst/>
              <a:gdLst>
                <a:gd name="T0" fmla="*/ 0 w 485"/>
                <a:gd name="T1" fmla="*/ 210 h 210"/>
                <a:gd name="T2" fmla="*/ 75 w 485"/>
                <a:gd name="T3" fmla="*/ 128 h 210"/>
                <a:gd name="T4" fmla="*/ 413 w 485"/>
                <a:gd name="T5" fmla="*/ 90 h 210"/>
                <a:gd name="T6" fmla="*/ 435 w 485"/>
                <a:gd name="T7" fmla="*/ 68 h 210"/>
                <a:gd name="T8" fmla="*/ 458 w 485"/>
                <a:gd name="T9" fmla="*/ 23 h 210"/>
                <a:gd name="T10" fmla="*/ 480 w 485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" h="210">
                  <a:moveTo>
                    <a:pt x="0" y="210"/>
                  </a:moveTo>
                  <a:cubicBezTo>
                    <a:pt x="21" y="180"/>
                    <a:pt x="45" y="148"/>
                    <a:pt x="75" y="128"/>
                  </a:cubicBezTo>
                  <a:cubicBezTo>
                    <a:pt x="176" y="159"/>
                    <a:pt x="311" y="125"/>
                    <a:pt x="413" y="90"/>
                  </a:cubicBezTo>
                  <a:cubicBezTo>
                    <a:pt x="420" y="83"/>
                    <a:pt x="429" y="77"/>
                    <a:pt x="435" y="68"/>
                  </a:cubicBezTo>
                  <a:cubicBezTo>
                    <a:pt x="451" y="45"/>
                    <a:pt x="433" y="43"/>
                    <a:pt x="458" y="23"/>
                  </a:cubicBezTo>
                  <a:cubicBezTo>
                    <a:pt x="485" y="1"/>
                    <a:pt x="480" y="30"/>
                    <a:pt x="4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699375" y="5023178"/>
            <a:ext cx="856828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defTabSz="914400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Surplus canal water is presently being released in 23 streams;</a:t>
            </a:r>
          </a:p>
          <a:p>
            <a:pPr marL="274320" indent="-274320" defTabSz="914400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Floods the fringe areas of LRK, but also spread by strong wind action;</a:t>
            </a:r>
          </a:p>
          <a:p>
            <a:pPr marL="274320" indent="-274320" defTabSz="914400"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Dry phase of  the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Rann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affected with immediate impact on salt production.</a:t>
            </a:r>
            <a:endParaRPr lang="en-IN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2" y="1539835"/>
            <a:ext cx="8780319" cy="631865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36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Thank you</a:t>
            </a:r>
            <a:endParaRPr lang="en-US" sz="36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IMG_20141130_093703.jpg"/>
          <p:cNvPicPr/>
          <p:nvPr/>
        </p:nvPicPr>
        <p:blipFill>
          <a:blip r:embed="rId7" cstate="print"/>
          <a:srcRect t="36145"/>
          <a:stretch>
            <a:fillRect/>
          </a:stretch>
        </p:blipFill>
        <p:spPr>
          <a:xfrm>
            <a:off x="4529138" y="1138970"/>
            <a:ext cx="4614862" cy="2929808"/>
          </a:xfrm>
          <a:prstGeom prst="rect">
            <a:avLst/>
          </a:prstGeom>
        </p:spPr>
      </p:pic>
      <p:pic>
        <p:nvPicPr>
          <p:cNvPr id="56" name="Picture 55" descr="IMG_20141130_103902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52144" y="4126185"/>
            <a:ext cx="2606445" cy="1904961"/>
          </a:xfrm>
          <a:prstGeom prst="rect">
            <a:avLst/>
          </a:prstGeom>
        </p:spPr>
      </p:pic>
      <p:pic>
        <p:nvPicPr>
          <p:cNvPr id="57" name="Picture 56" descr="IMG_20141130_145613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-20327" y="4126185"/>
            <a:ext cx="2822001" cy="1904961"/>
          </a:xfrm>
          <a:prstGeom prst="rect">
            <a:avLst/>
          </a:prstGeom>
        </p:spPr>
      </p:pic>
      <p:pic>
        <p:nvPicPr>
          <p:cNvPr id="58" name="Picture 57" descr="IMG_20141130_102944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97154" y="4126185"/>
            <a:ext cx="3446846" cy="1904961"/>
          </a:xfrm>
          <a:prstGeom prst="rect">
            <a:avLst/>
          </a:prstGeom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68292" y="2271969"/>
            <a:ext cx="4349260" cy="434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e-flows from inter-basin transfers!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5579" y="2874763"/>
            <a:ext cx="4349260" cy="101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Value of e-flows in original basin compared with inter-basin </a:t>
            </a:r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transfers!</a:t>
            </a:r>
          </a:p>
        </p:txBody>
      </p:sp>
    </p:spTree>
    <p:extLst>
      <p:ext uri="{BB962C8B-B14F-4D97-AF65-F5344CB8AC3E}">
        <p14:creationId xmlns:p14="http://schemas.microsoft.com/office/powerpoint/2010/main" val="38908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893" y="1473690"/>
            <a:ext cx="8535764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Value of flows in arid/ semi-arid areas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81" y="2317315"/>
            <a:ext cx="5578533" cy="3779122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River regulation in arid/ semi-arid areas are based on retention, rather than flows – dams are over-designed;</a:t>
            </a:r>
          </a:p>
          <a:p>
            <a:pPr marL="342900" indent="-342900" algn="l">
              <a:lnSpc>
                <a:spcPct val="10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Downstream ecosystems are fragile, often with unique biodiversity values;</a:t>
            </a:r>
          </a:p>
          <a:p>
            <a:pPr marL="342900" indent="-342900" algn="l">
              <a:lnSpc>
                <a:spcPct val="10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Can the ecosystem services and biodiversity values justify e-flows in arid/ semi-arid areas?</a:t>
            </a:r>
          </a:p>
          <a:p>
            <a:pPr marL="342900" indent="-342900" algn="l">
              <a:lnSpc>
                <a:spcPct val="10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ams of north Gujarat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02" y="2137508"/>
            <a:ext cx="3072112" cy="23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ams of north Gujarat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03" y="4550125"/>
            <a:ext cx="3072111" cy="17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44458" y="6096437"/>
            <a:ext cx="318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CREDITS:</a:t>
            </a:r>
          </a:p>
          <a:p>
            <a:r>
              <a:rPr lang="en-US" dirty="0" smtClean="0"/>
              <a:t>Economic Times; Daily Mirror</a:t>
            </a:r>
          </a:p>
        </p:txBody>
      </p:sp>
    </p:spTree>
    <p:extLst>
      <p:ext uri="{BB962C8B-B14F-4D97-AF65-F5344CB8AC3E}">
        <p14:creationId xmlns:p14="http://schemas.microsoft.com/office/powerpoint/2010/main" val="15159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241" y="1290231"/>
            <a:ext cx="8535764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Key references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241" y="1794923"/>
            <a:ext cx="859617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/>
              <a:t>Acreman</a:t>
            </a:r>
            <a:r>
              <a:rPr lang="en-GB" sz="1100" dirty="0"/>
              <a:t>, M. C., Overton, I. C., King, J., Wood, P. J., </a:t>
            </a:r>
            <a:r>
              <a:rPr lang="en-GB" sz="1100" dirty="0" err="1"/>
              <a:t>Cowx</a:t>
            </a:r>
            <a:r>
              <a:rPr lang="en-GB" sz="1100" dirty="0"/>
              <a:t>, I. G., Dunbar, M. J., … Young, W. J. (2014). The changing role of </a:t>
            </a:r>
            <a:r>
              <a:rPr lang="en-GB" sz="1100" dirty="0" err="1"/>
              <a:t>ecohydrological</a:t>
            </a:r>
            <a:r>
              <a:rPr lang="en-GB" sz="1100" dirty="0"/>
              <a:t> science in guiding environmental flows. http://doi.org/10.1080/02626667.2014.886019</a:t>
            </a:r>
            <a:endParaRPr lang="en-US" sz="1100" dirty="0"/>
          </a:p>
          <a:p>
            <a:r>
              <a:rPr lang="en-GB" sz="1100" b="1" dirty="0" err="1"/>
              <a:t>Arthington</a:t>
            </a:r>
            <a:r>
              <a:rPr lang="en-GB" sz="1100" dirty="0"/>
              <a:t> Angela H., Robert J. </a:t>
            </a:r>
            <a:r>
              <a:rPr lang="en-GB" sz="1100" dirty="0" err="1"/>
              <a:t>Naiman</a:t>
            </a:r>
            <a:r>
              <a:rPr lang="en-GB" sz="1100" dirty="0"/>
              <a:t>, M. E. M. and C. N. (2010). Preserving the biodiversity and ecological services of rivers: new challenges and research opportunities. </a:t>
            </a:r>
            <a:r>
              <a:rPr lang="en-GB" sz="1100" i="1" dirty="0"/>
              <a:t>Freshwater Biology</a:t>
            </a:r>
            <a:r>
              <a:rPr lang="en-GB" sz="1100" dirty="0"/>
              <a:t>, </a:t>
            </a:r>
            <a:r>
              <a:rPr lang="en-GB" sz="1100" i="1" dirty="0"/>
              <a:t>55</a:t>
            </a:r>
            <a:r>
              <a:rPr lang="en-GB" sz="1100" dirty="0"/>
              <a:t>(1), 1–16. http://doi.org/10.1017/CBO9781107415324.004</a:t>
            </a:r>
            <a:endParaRPr lang="en-US" sz="1100" dirty="0"/>
          </a:p>
          <a:p>
            <a:r>
              <a:rPr lang="en-GB" sz="1100" b="1" dirty="0"/>
              <a:t>Bunn</a:t>
            </a:r>
            <a:r>
              <a:rPr lang="en-GB" sz="1100" dirty="0"/>
              <a:t>, S. E., &amp; </a:t>
            </a:r>
            <a:r>
              <a:rPr lang="en-GB" sz="1100" dirty="0" err="1"/>
              <a:t>Arthington</a:t>
            </a:r>
            <a:r>
              <a:rPr lang="en-GB" sz="1100" dirty="0"/>
              <a:t>, A. H. (2002). Basic principles and ecological consequences of altered flow regimes for aquatic biodiversity. </a:t>
            </a:r>
            <a:r>
              <a:rPr lang="en-GB" sz="1100" i="1" dirty="0"/>
              <a:t>Environmental Management</a:t>
            </a:r>
            <a:r>
              <a:rPr lang="en-GB" sz="1100" dirty="0"/>
              <a:t>, </a:t>
            </a:r>
            <a:r>
              <a:rPr lang="en-GB" sz="1100" i="1" dirty="0"/>
              <a:t>30</a:t>
            </a:r>
            <a:r>
              <a:rPr lang="en-GB" sz="1100" dirty="0"/>
              <a:t>(4), 492–507. http://doi.org/10.1007/s00267-002-2737-0</a:t>
            </a:r>
            <a:endParaRPr lang="en-US" sz="1100" dirty="0"/>
          </a:p>
          <a:p>
            <a:r>
              <a:rPr lang="en-GB" sz="1100" b="1" dirty="0"/>
              <a:t>Creel</a:t>
            </a:r>
            <a:r>
              <a:rPr lang="en-GB" sz="1100" dirty="0"/>
              <a:t>, M., &amp; Loomis, J. (1992). Recreation Value of Water to Wetlands in the San Joaquin Valley: Linked Multinomial Logit and Count Data Trip Frequency Models. </a:t>
            </a:r>
            <a:r>
              <a:rPr lang="en-GB" sz="1100" i="1" dirty="0"/>
              <a:t>Water Resources Research</a:t>
            </a:r>
            <a:r>
              <a:rPr lang="en-GB" sz="1100" dirty="0"/>
              <a:t>, </a:t>
            </a:r>
            <a:r>
              <a:rPr lang="en-GB" sz="1100" i="1" dirty="0"/>
              <a:t>28</a:t>
            </a:r>
            <a:r>
              <a:rPr lang="en-GB" sz="1100" dirty="0"/>
              <a:t>(10), 2597–2606.</a:t>
            </a:r>
            <a:endParaRPr lang="en-US" sz="1100" dirty="0"/>
          </a:p>
          <a:p>
            <a:r>
              <a:rPr lang="en-GB" sz="1100" b="1" dirty="0" err="1"/>
              <a:t>Dhanya</a:t>
            </a:r>
            <a:r>
              <a:rPr lang="en-GB" sz="1100" dirty="0"/>
              <a:t>, C. T., &amp; Kumar, A. (2015). OPINION Making a case for estimating environmental flow under climate change. </a:t>
            </a:r>
            <a:r>
              <a:rPr lang="en-GB" sz="1100" i="1" dirty="0"/>
              <a:t>CURRENT SCIENCE</a:t>
            </a:r>
            <a:r>
              <a:rPr lang="en-GB" sz="1100" dirty="0"/>
              <a:t>, </a:t>
            </a:r>
            <a:r>
              <a:rPr lang="en-GB" sz="1100" i="1" dirty="0"/>
              <a:t>109</a:t>
            </a:r>
            <a:r>
              <a:rPr lang="en-GB" sz="1100" dirty="0"/>
              <a:t>(6).</a:t>
            </a:r>
            <a:endParaRPr lang="en-US" sz="1100" dirty="0"/>
          </a:p>
          <a:p>
            <a:r>
              <a:rPr lang="en-GB" sz="1100" dirty="0"/>
              <a:t>Dyson, M., </a:t>
            </a:r>
            <a:r>
              <a:rPr lang="en-GB" sz="1100" dirty="0" err="1"/>
              <a:t>Bergkamp</a:t>
            </a:r>
            <a:r>
              <a:rPr lang="en-GB" sz="1100" dirty="0"/>
              <a:t>, G., &amp; Scanlon, J. (2003). </a:t>
            </a:r>
            <a:r>
              <a:rPr lang="en-GB" sz="1100" i="1" dirty="0"/>
              <a:t>Flow. The Essentials of Environmental Flows</a:t>
            </a:r>
            <a:r>
              <a:rPr lang="en-GB" sz="1100" dirty="0"/>
              <a:t>. Gland: IUCN.</a:t>
            </a:r>
            <a:endParaRPr lang="en-US" sz="1100" dirty="0"/>
          </a:p>
          <a:p>
            <a:r>
              <a:rPr lang="en-GB" sz="1100" b="1" dirty="0"/>
              <a:t>Gopal</a:t>
            </a:r>
            <a:r>
              <a:rPr lang="en-GB" sz="1100" dirty="0"/>
              <a:t>, B. (2013). Environmental Flows : The South Asian Experience. In B. Gopal (Ed.), </a:t>
            </a:r>
            <a:r>
              <a:rPr lang="en-GB" sz="1100" i="1" dirty="0"/>
              <a:t>Environmental Flows: An Introduction for Water Resources Managers</a:t>
            </a:r>
            <a:r>
              <a:rPr lang="en-GB" sz="1100" dirty="0"/>
              <a:t> (pp. 183–197). National Institute of Ecology. Retrieved from http://www.aquaticecosystems.org/wp-content/uploads/2014/02/EFlow-Prelims.pdf</a:t>
            </a:r>
            <a:endParaRPr lang="en-US" sz="1100" dirty="0"/>
          </a:p>
          <a:p>
            <a:r>
              <a:rPr lang="en-GB" sz="1100" b="1" dirty="0"/>
              <a:t>Hwan</a:t>
            </a:r>
            <a:r>
              <a:rPr lang="en-GB" sz="1100" dirty="0"/>
              <a:t>, J. L. (2015). Fragmentation of an intermittent stream during seasonal drought: intra- and </a:t>
            </a:r>
            <a:r>
              <a:rPr lang="en-GB" sz="1100" dirty="0" err="1"/>
              <a:t>interannual</a:t>
            </a:r>
            <a:r>
              <a:rPr lang="en-GB" sz="1100" dirty="0"/>
              <a:t> patterns and ecological consequences.</a:t>
            </a:r>
            <a:endParaRPr lang="en-US" sz="1100" dirty="0"/>
          </a:p>
          <a:p>
            <a:r>
              <a:rPr lang="en-GB" sz="1100" b="1" dirty="0" err="1"/>
              <a:t>Kendy</a:t>
            </a:r>
            <a:r>
              <a:rPr lang="en-GB" sz="1100" dirty="0"/>
              <a:t>, E., Apse, C., &amp; </a:t>
            </a:r>
            <a:r>
              <a:rPr lang="en-GB" sz="1100" dirty="0" err="1"/>
              <a:t>Blann</a:t>
            </a:r>
            <a:r>
              <a:rPr lang="en-GB" sz="1100" dirty="0"/>
              <a:t>, K. (2012). A practical guide to environmental flows for policy and planning with nine case studies in the United States. </a:t>
            </a:r>
            <a:r>
              <a:rPr lang="en-GB" sz="1100" i="1" dirty="0"/>
              <a:t>Nat Conservancy</a:t>
            </a:r>
            <a:r>
              <a:rPr lang="en-GB" sz="1100" dirty="0"/>
              <a:t>, 74. Retrieved from </a:t>
            </a:r>
            <a:endParaRPr lang="en-GB" sz="1100" dirty="0" smtClean="0"/>
          </a:p>
          <a:p>
            <a:r>
              <a:rPr lang="en-GB" sz="1100" b="1" dirty="0" smtClean="0"/>
              <a:t>O’Keeffe</a:t>
            </a:r>
            <a:r>
              <a:rPr lang="en-GB" sz="1100" dirty="0"/>
              <a:t>, J., </a:t>
            </a:r>
            <a:r>
              <a:rPr lang="en-GB" sz="1100" dirty="0" err="1"/>
              <a:t>Kaushal</a:t>
            </a:r>
            <a:r>
              <a:rPr lang="en-GB" sz="1100" dirty="0"/>
              <a:t>, N., </a:t>
            </a:r>
            <a:r>
              <a:rPr lang="en-GB" sz="1100" dirty="0" err="1"/>
              <a:t>Bharati</a:t>
            </a:r>
            <a:r>
              <a:rPr lang="en-GB" sz="1100" dirty="0"/>
              <a:t>, L., &amp; </a:t>
            </a:r>
            <a:r>
              <a:rPr lang="en-GB" sz="1100" dirty="0" err="1"/>
              <a:t>Smakhtin</a:t>
            </a:r>
            <a:r>
              <a:rPr lang="en-GB" sz="1100" dirty="0"/>
              <a:t>, V. (2012). Assessment of Environmental Flows for the Upper Ganga Basin. </a:t>
            </a:r>
            <a:r>
              <a:rPr lang="en-GB" sz="1100" i="1" dirty="0"/>
              <a:t>WWF, India, New Delhi</a:t>
            </a:r>
            <a:r>
              <a:rPr lang="en-GB" sz="1100" dirty="0"/>
              <a:t>, 1–168.</a:t>
            </a:r>
            <a:endParaRPr lang="en-US" sz="1100" dirty="0"/>
          </a:p>
          <a:p>
            <a:r>
              <a:rPr lang="en-GB" sz="1100" b="1" dirty="0"/>
              <a:t>Richter</a:t>
            </a:r>
            <a:r>
              <a:rPr lang="en-GB" sz="1100" dirty="0"/>
              <a:t>, B. D. (2010). Re-thinking environmental flows: From allocations and reserves to sustainability boundaries. </a:t>
            </a:r>
            <a:r>
              <a:rPr lang="en-GB" sz="1100" i="1" dirty="0"/>
              <a:t>River Research and Applications</a:t>
            </a:r>
            <a:r>
              <a:rPr lang="en-GB" sz="1100" dirty="0"/>
              <a:t>, </a:t>
            </a:r>
            <a:r>
              <a:rPr lang="en-GB" sz="1100" i="1" dirty="0"/>
              <a:t>26</a:t>
            </a:r>
            <a:r>
              <a:rPr lang="en-GB" sz="1100" dirty="0"/>
              <a:t>(8), 1052–1063. http://doi.org/10.1002/rra.1320</a:t>
            </a:r>
            <a:endParaRPr lang="en-US" sz="1100" dirty="0"/>
          </a:p>
          <a:p>
            <a:r>
              <a:rPr lang="en-GB" sz="1100" b="1" dirty="0"/>
              <a:t>Richter</a:t>
            </a:r>
            <a:r>
              <a:rPr lang="en-GB" sz="1100" dirty="0"/>
              <a:t>, B. D., &amp; Thomas, G. A. (2007). Restoring Environmental Flows by Modifying Dam Operations. </a:t>
            </a:r>
            <a:r>
              <a:rPr lang="en-GB" sz="1100" i="1" dirty="0"/>
              <a:t>Ecology and Society</a:t>
            </a:r>
            <a:r>
              <a:rPr lang="en-GB" sz="1100" dirty="0"/>
              <a:t>, </a:t>
            </a:r>
            <a:r>
              <a:rPr lang="en-GB" sz="1100" i="1" dirty="0"/>
              <a:t>12</a:t>
            </a:r>
            <a:r>
              <a:rPr lang="en-GB" sz="1100" dirty="0"/>
              <a:t>(1), 12. Retrieved from http://www.ecologyandsociety.org/vol12/iss1/art12/</a:t>
            </a:r>
            <a:endParaRPr lang="en-US" sz="1100" dirty="0"/>
          </a:p>
          <a:p>
            <a:r>
              <a:rPr lang="en-GB" sz="1100" b="1" dirty="0" err="1"/>
              <a:t>Rodier</a:t>
            </a:r>
            <a:r>
              <a:rPr lang="en-GB" sz="1100" dirty="0"/>
              <a:t>, J. &amp; R. (</a:t>
            </a:r>
            <a:r>
              <a:rPr lang="en-GB" sz="1100" dirty="0" err="1"/>
              <a:t>n.d.</a:t>
            </a:r>
            <a:r>
              <a:rPr lang="en-GB" sz="1100" dirty="0"/>
              <a:t>). River Flow in Arid Regions. In </a:t>
            </a:r>
            <a:r>
              <a:rPr lang="en-GB" sz="1100" i="1" dirty="0" err="1"/>
              <a:t>Hydrometry</a:t>
            </a:r>
            <a:r>
              <a:rPr lang="en-GB" sz="1100" i="1" dirty="0"/>
              <a:t>: Principles and Practices</a:t>
            </a:r>
            <a:r>
              <a:rPr lang="en-GB" sz="1100" dirty="0"/>
              <a:t> (pp. 453–472).</a:t>
            </a:r>
            <a:endParaRPr lang="en-US" sz="1100" dirty="0"/>
          </a:p>
          <a:p>
            <a:r>
              <a:rPr lang="en-GB" sz="1100" b="1" dirty="0" err="1"/>
              <a:t>Tharme</a:t>
            </a:r>
            <a:r>
              <a:rPr lang="en-GB" sz="1100" dirty="0"/>
              <a:t>, R. E. (2003). A global perspective on environmental flow assessment: emerging trends in the development and application of environmental flow methodologies for rivers. </a:t>
            </a:r>
            <a:r>
              <a:rPr lang="en-GB" sz="1100" i="1" dirty="0"/>
              <a:t>River Research and Applications</a:t>
            </a:r>
            <a:r>
              <a:rPr lang="en-GB" sz="1100" dirty="0"/>
              <a:t>, </a:t>
            </a:r>
            <a:r>
              <a:rPr lang="en-GB" sz="1100" i="1" dirty="0"/>
              <a:t>19</a:t>
            </a:r>
            <a:r>
              <a:rPr lang="en-GB" sz="1100" dirty="0"/>
              <a:t>, 397–441. http://</a:t>
            </a:r>
            <a:r>
              <a:rPr lang="en-GB" sz="1100" dirty="0" smtClean="0"/>
              <a:t>doi.org/10.1002/rra.736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043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7772400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Study area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31" y="2221629"/>
            <a:ext cx="3182751" cy="3779122"/>
          </a:xfrm>
        </p:spPr>
        <p:txBody>
          <a:bodyPr>
            <a:noAutofit/>
          </a:bodyPr>
          <a:lstStyle/>
          <a:p>
            <a:pPr marL="365760" indent="-36576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>
                <a:solidFill>
                  <a:schemeClr val="accent2">
                    <a:lumMod val="75000"/>
                  </a:schemeClr>
                </a:solidFill>
              </a:rPr>
              <a:t>Latitude: 22</a:t>
            </a:r>
            <a:r>
              <a:rPr lang="en-IN" sz="1800" baseline="300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IN" sz="1800" dirty="0">
                <a:solidFill>
                  <a:schemeClr val="accent2">
                    <a:lumMod val="75000"/>
                  </a:schemeClr>
                </a:solidFill>
              </a:rPr>
              <a:t>55’-</a:t>
            </a:r>
            <a:r>
              <a:rPr lang="en-IN" sz="1800" dirty="0" smtClean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en-IN" sz="1800" baseline="300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IN" sz="1800" dirty="0" smtClean="0">
                <a:solidFill>
                  <a:schemeClr val="accent2">
                    <a:lumMod val="75000"/>
                  </a:schemeClr>
                </a:solidFill>
              </a:rPr>
              <a:t>35’N</a:t>
            </a:r>
            <a:endParaRPr lang="en-IN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365760" indent="-36576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>
                <a:solidFill>
                  <a:schemeClr val="accent2">
                    <a:lumMod val="75000"/>
                  </a:schemeClr>
                </a:solidFill>
              </a:rPr>
              <a:t>Longitude: 70</a:t>
            </a:r>
            <a:r>
              <a:rPr lang="en-IN" sz="1800" baseline="300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IN" sz="1800" dirty="0">
                <a:solidFill>
                  <a:schemeClr val="accent2">
                    <a:lumMod val="75000"/>
                  </a:schemeClr>
                </a:solidFill>
              </a:rPr>
              <a:t>30’-</a:t>
            </a:r>
            <a:r>
              <a:rPr lang="en-IN" sz="1800" dirty="0" smtClean="0">
                <a:solidFill>
                  <a:schemeClr val="accent2">
                    <a:lumMod val="75000"/>
                  </a:schemeClr>
                </a:solidFill>
              </a:rPr>
              <a:t>71</a:t>
            </a:r>
            <a:r>
              <a:rPr lang="en-IN" sz="1800" baseline="300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IN" sz="1800" dirty="0" smtClean="0">
                <a:solidFill>
                  <a:schemeClr val="accent2">
                    <a:lumMod val="75000"/>
                  </a:schemeClr>
                </a:solidFill>
              </a:rPr>
              <a:t>45’E</a:t>
            </a:r>
            <a:endParaRPr lang="en-IN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IN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IN" sz="1800" dirty="0" smtClean="0">
                <a:solidFill>
                  <a:schemeClr val="accent2">
                    <a:lumMod val="75000"/>
                  </a:schemeClr>
                </a:solidFill>
              </a:rPr>
              <a:t>Little </a:t>
            </a:r>
            <a:r>
              <a:rPr lang="en-IN" sz="1800" dirty="0" err="1">
                <a:solidFill>
                  <a:schemeClr val="accent2">
                    <a:lumMod val="75000"/>
                  </a:schemeClr>
                </a:solidFill>
              </a:rPr>
              <a:t>Rann</a:t>
            </a:r>
            <a:r>
              <a:rPr lang="en-IN" sz="1800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en-IN" sz="1800" dirty="0" err="1">
                <a:solidFill>
                  <a:schemeClr val="accent2">
                    <a:lumMod val="75000"/>
                  </a:schemeClr>
                </a:solidFill>
              </a:rPr>
              <a:t>Kachchh</a:t>
            </a:r>
            <a:r>
              <a:rPr lang="en-IN" sz="1800" dirty="0">
                <a:solidFill>
                  <a:schemeClr val="accent2">
                    <a:lumMod val="75000"/>
                  </a:schemeClr>
                </a:solidFill>
              </a:rPr>
              <a:t> (LRK)</a:t>
            </a:r>
          </a:p>
          <a:p>
            <a:pPr marL="365760" indent="-36576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>
                <a:solidFill>
                  <a:schemeClr val="accent2">
                    <a:lumMod val="75000"/>
                  </a:schemeClr>
                </a:solidFill>
              </a:rPr>
              <a:t>Area:  3,570 </a:t>
            </a:r>
            <a:r>
              <a:rPr lang="en-IN" sz="1800" dirty="0" err="1">
                <a:solidFill>
                  <a:schemeClr val="accent2">
                    <a:lumMod val="75000"/>
                  </a:schemeClr>
                </a:solidFill>
              </a:rPr>
              <a:t>sq</a:t>
            </a:r>
            <a:r>
              <a:rPr lang="en-IN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1800" dirty="0" smtClean="0">
                <a:solidFill>
                  <a:schemeClr val="accent2">
                    <a:lumMod val="75000"/>
                  </a:schemeClr>
                </a:solidFill>
              </a:rPr>
              <a:t>km</a:t>
            </a:r>
            <a:endParaRPr lang="en-IN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Catchment 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365760" indent="-36576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Area: 10,500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sq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km</a:t>
            </a:r>
            <a:endParaRPr lang="en-IN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365760" indent="-36576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>
                <a:solidFill>
                  <a:schemeClr val="accent2">
                    <a:lumMod val="75000"/>
                  </a:schemeClr>
                </a:solidFill>
              </a:rPr>
              <a:t>Rainfall: 325 - 533 mm </a:t>
            </a:r>
          </a:p>
          <a:p>
            <a:pPr marL="365760" indent="-36576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140 MCM water</a:t>
            </a:r>
          </a:p>
          <a:p>
            <a:pPr marL="365760" indent="-36576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IN" sz="400" dirty="0"/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97" y="1849641"/>
            <a:ext cx="5897704" cy="4151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7772400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Little </a:t>
            </a:r>
            <a:r>
              <a:rPr lang="en-US" sz="4000" dirty="0" err="1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Rann</a:t>
            </a: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4000" dirty="0" err="1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Kachchh</a:t>
            </a: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 (LRK)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9803" y="5553607"/>
            <a:ext cx="3182751" cy="1189909"/>
          </a:xfrm>
        </p:spPr>
        <p:txBody>
          <a:bodyPr>
            <a:noAutofit/>
          </a:bodyPr>
          <a:lstStyle/>
          <a:p>
            <a:pPr marL="365760" indent="-36576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Freshwater inflows</a:t>
            </a:r>
          </a:p>
          <a:p>
            <a:pPr marL="365760" indent="-36576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Brackishwater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tidal flows</a:t>
            </a:r>
          </a:p>
          <a:p>
            <a:pPr marL="365760" indent="-36576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Direct rainfall</a:t>
            </a: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06" y="4222035"/>
            <a:ext cx="3102885" cy="21839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43210" y="1944043"/>
            <a:ext cx="3100581" cy="2186099"/>
            <a:chOff x="5943210" y="1944043"/>
            <a:chExt cx="3100581" cy="2186099"/>
          </a:xfrm>
        </p:grpSpPr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5943210" y="1944043"/>
              <a:ext cx="3100581" cy="2186099"/>
              <a:chOff x="-214523" y="1122657"/>
              <a:chExt cx="5890231" cy="4417672"/>
            </a:xfrm>
          </p:grpSpPr>
          <p:pic>
            <p:nvPicPr>
              <p:cNvPr id="20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4523" y="1122657"/>
                <a:ext cx="5890231" cy="4417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6"/>
              <p:cNvSpPr txBox="1">
                <a:spLocks noChangeArrowheads="1"/>
              </p:cNvSpPr>
              <p:nvPr/>
            </p:nvSpPr>
            <p:spPr bwMode="auto">
              <a:xfrm>
                <a:off x="3448051" y="2704336"/>
                <a:ext cx="1544638" cy="533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50" b="1" dirty="0"/>
                  <a:t>LRK</a:t>
                </a:r>
              </a:p>
            </p:txBody>
          </p:sp>
          <p:sp>
            <p:nvSpPr>
              <p:cNvPr id="22" name="TextBox 7"/>
              <p:cNvSpPr txBox="1">
                <a:spLocks noChangeArrowheads="1"/>
              </p:cNvSpPr>
              <p:nvPr/>
            </p:nvSpPr>
            <p:spPr bwMode="auto">
              <a:xfrm>
                <a:off x="-114959" y="4607640"/>
                <a:ext cx="1543050" cy="872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50" b="1" dirty="0" err="1"/>
                  <a:t>GoK</a:t>
                </a:r>
                <a:r>
                  <a:rPr lang="en-US" altLang="en-US" sz="1050" b="1" dirty="0"/>
                  <a:t>/MNP</a:t>
                </a:r>
              </a:p>
            </p:txBody>
          </p:sp>
          <p:sp>
            <p:nvSpPr>
              <p:cNvPr id="23" name="TextBox 8"/>
              <p:cNvSpPr txBox="1">
                <a:spLocks noChangeArrowheads="1"/>
              </p:cNvSpPr>
              <p:nvPr/>
            </p:nvSpPr>
            <p:spPr bwMode="auto">
              <a:xfrm>
                <a:off x="2092431" y="1151954"/>
                <a:ext cx="1543050" cy="533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50" b="1" dirty="0"/>
                  <a:t>GRK</a:t>
                </a:r>
              </a:p>
            </p:txBody>
          </p:sp>
          <p:sp>
            <p:nvSpPr>
              <p:cNvPr id="24" name="TextBox 9"/>
              <p:cNvSpPr txBox="1">
                <a:spLocks noChangeArrowheads="1"/>
              </p:cNvSpPr>
              <p:nvPr/>
            </p:nvSpPr>
            <p:spPr bwMode="auto">
              <a:xfrm>
                <a:off x="-126311" y="3264676"/>
                <a:ext cx="1543050" cy="533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50" b="1" dirty="0" err="1"/>
                  <a:t>Kachchh</a:t>
                </a:r>
                <a:endParaRPr lang="en-US" altLang="en-US" sz="1050" b="1" dirty="0"/>
              </a:p>
            </p:txBody>
          </p:sp>
          <p:sp>
            <p:nvSpPr>
              <p:cNvPr id="25" name="TextBox 10"/>
              <p:cNvSpPr txBox="1">
                <a:spLocks noChangeArrowheads="1"/>
              </p:cNvSpPr>
              <p:nvPr/>
            </p:nvSpPr>
            <p:spPr bwMode="auto">
              <a:xfrm>
                <a:off x="2520262" y="4874756"/>
                <a:ext cx="2230437" cy="513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50" b="1" dirty="0" err="1" smtClean="0"/>
                  <a:t>Saurashtra</a:t>
                </a:r>
                <a:endParaRPr lang="en-US" altLang="en-US" sz="1050" b="1" dirty="0"/>
              </a:p>
            </p:txBody>
          </p:sp>
        </p:grpSp>
        <p:sp>
          <p:nvSpPr>
            <p:cNvPr id="19" name="Oval 18"/>
            <p:cNvSpPr/>
            <p:nvPr/>
          </p:nvSpPr>
          <p:spPr bwMode="auto">
            <a:xfrm>
              <a:off x="7420071" y="2373494"/>
              <a:ext cx="1203021" cy="9804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212156" y="1983633"/>
            <a:ext cx="6022146" cy="3609832"/>
            <a:chOff x="2503" y="841"/>
            <a:chExt cx="3202" cy="2187"/>
          </a:xfrm>
        </p:grpSpPr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2503" y="841"/>
              <a:ext cx="3202" cy="2187"/>
              <a:chOff x="2567" y="649"/>
              <a:chExt cx="3202" cy="2187"/>
            </a:xfrm>
          </p:grpSpPr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67"/>
              <a:stretch/>
            </p:blipFill>
            <p:spPr bwMode="auto">
              <a:xfrm>
                <a:off x="2567" y="649"/>
                <a:ext cx="2976" cy="2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4618" y="696"/>
                <a:ext cx="76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050" b="1" dirty="0" err="1">
                    <a:solidFill>
                      <a:srgbClr val="FFFF00"/>
                    </a:solidFill>
                  </a:rPr>
                  <a:t>Banas</a:t>
                </a:r>
                <a:r>
                  <a:rPr lang="en-US" altLang="en-US" sz="1050" b="1" dirty="0">
                    <a:solidFill>
                      <a:srgbClr val="FFFF00"/>
                    </a:solidFill>
                  </a:rPr>
                  <a:t> R.</a:t>
                </a:r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 flipV="1">
                <a:off x="4872" y="840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5144" y="1840"/>
                <a:ext cx="62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050" b="1">
                    <a:solidFill>
                      <a:srgbClr val="FFFF00"/>
                    </a:solidFill>
                  </a:rPr>
                  <a:t>Rupen R.</a:t>
                </a: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5144" y="164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auto">
              <a:xfrm>
                <a:off x="4374" y="2680"/>
                <a:ext cx="99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050" b="1" dirty="0" err="1">
                    <a:solidFill>
                      <a:srgbClr val="FFFF00"/>
                    </a:solidFill>
                  </a:rPr>
                  <a:t>Bambhani</a:t>
                </a:r>
                <a:r>
                  <a:rPr lang="en-US" altLang="en-US" sz="1050" b="1" dirty="0">
                    <a:solidFill>
                      <a:srgbClr val="FFFF00"/>
                    </a:solidFill>
                  </a:rPr>
                  <a:t> R.</a:t>
                </a:r>
              </a:p>
            </p:txBody>
          </p:sp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>
                <a:off x="4064" y="2632"/>
                <a:ext cx="240" cy="9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2751" y="2145"/>
              <a:ext cx="76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50" b="1" dirty="0" err="1">
                  <a:solidFill>
                    <a:srgbClr val="FFFF00"/>
                  </a:solidFill>
                </a:rPr>
                <a:t>Surajbari</a:t>
              </a:r>
              <a:endParaRPr lang="en-US" altLang="en-US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 flipV="1">
              <a:off x="3024" y="2304"/>
              <a:ext cx="192" cy="2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7910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7772400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Seasonal dynamics of LRK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78" y="2042164"/>
            <a:ext cx="4145000" cy="3564172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5049491" y="2042164"/>
            <a:ext cx="3767978" cy="3460045"/>
            <a:chOff x="-94796" y="3515520"/>
            <a:chExt cx="3266650" cy="2568402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96" y="3515520"/>
              <a:ext cx="16002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Straight Arrow Connector 39"/>
            <p:cNvCxnSpPr/>
            <p:nvPr/>
          </p:nvCxnSpPr>
          <p:spPr>
            <a:xfrm rot="5400000">
              <a:off x="361322" y="4852768"/>
              <a:ext cx="342900" cy="1191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647072" y="4852768"/>
              <a:ext cx="342900" cy="1191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9039" y="5055222"/>
              <a:ext cx="1572815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516" y="3517612"/>
              <a:ext cx="1557338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6" descr="fish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390" y="5055222"/>
              <a:ext cx="16002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1949024" y="5634773"/>
            <a:ext cx="458887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Unique landscape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Prawn fishing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365760" indent="-36576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Unique biodiversity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Salt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farming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57720" y="5818460"/>
            <a:ext cx="158419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TOURISM</a:t>
            </a:r>
          </a:p>
        </p:txBody>
      </p:sp>
    </p:spTree>
    <p:extLst>
      <p:ext uri="{BB962C8B-B14F-4D97-AF65-F5344CB8AC3E}">
        <p14:creationId xmlns:p14="http://schemas.microsoft.com/office/powerpoint/2010/main" val="7793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7772400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Biodiversity of LRK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5468" y="2094891"/>
            <a:ext cx="5498927" cy="373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Last remaining population of ~4000 Wild Asses (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Equus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hemionus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khur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Network of wetlands:</a:t>
            </a:r>
          </a:p>
          <a:p>
            <a:pPr marL="822960" lvl="2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large assemblage of birds, including many rare and threatened ones </a:t>
            </a:r>
          </a:p>
          <a:p>
            <a:pPr marL="822960" lvl="2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two of the total five nesting grounds of Lesser Flamingos in the world</a:t>
            </a:r>
          </a:p>
          <a:p>
            <a:pPr marL="822960" lvl="2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large congregation of cranes and other migratory bird species </a:t>
            </a:r>
          </a:p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Endemic prawn species –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Metapenaeus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kutchensis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Unique assemblage of halophytes, including grasses, in the fringe and island areas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395" y="1849275"/>
            <a:ext cx="3294343" cy="2145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4395" y="4087310"/>
            <a:ext cx="3294343" cy="2141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44458" y="6096437"/>
            <a:ext cx="318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CREDITS:</a:t>
            </a:r>
          </a:p>
          <a:p>
            <a:r>
              <a:rPr lang="en-US" dirty="0" smtClean="0"/>
              <a:t>TEEB-India Initiative</a:t>
            </a:r>
          </a:p>
        </p:txBody>
      </p:sp>
    </p:spTree>
    <p:extLst>
      <p:ext uri="{BB962C8B-B14F-4D97-AF65-F5344CB8AC3E}">
        <p14:creationId xmlns:p14="http://schemas.microsoft.com/office/powerpoint/2010/main" val="16664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1432929"/>
            <a:ext cx="7772400" cy="661963"/>
          </a:xfrm>
        </p:spPr>
        <p:txBody>
          <a:bodyPr>
            <a:noAutofit/>
          </a:bodyPr>
          <a:lstStyle/>
          <a:p>
            <a:pPr algn="l" defTabSz="457200">
              <a:lnSpc>
                <a:spcPct val="110000"/>
              </a:lnSpc>
            </a:pPr>
            <a:r>
              <a:rPr lang="en-US" sz="4000" dirty="0" smtClean="0">
                <a:solidFill>
                  <a:srgbClr val="008E83"/>
                </a:solidFill>
                <a:latin typeface="+mn-lt"/>
                <a:ea typeface="+mn-ea"/>
                <a:cs typeface="+mn-cs"/>
              </a:rPr>
              <a:t>Hydrology of LRK</a:t>
            </a:r>
            <a:endParaRPr lang="en-US" sz="4000" dirty="0">
              <a:solidFill>
                <a:srgbClr val="008E8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nalanda universit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" y="6096438"/>
            <a:ext cx="2436999" cy="7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39244" y="3864466"/>
            <a:ext cx="8242126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en-IN" sz="1600" i="1" dirty="0">
                <a:solidFill>
                  <a:schemeClr val="accent2">
                    <a:lumMod val="75000"/>
                  </a:schemeClr>
                </a:solidFill>
              </a:rPr>
              <a:t>Estimating freshwater inflow in LRK</a:t>
            </a:r>
          </a:p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Catchment area :			11,000 </a:t>
            </a:r>
            <a:r>
              <a:rPr lang="en-IN" sz="1600" dirty="0" err="1">
                <a:solidFill>
                  <a:schemeClr val="accent2">
                    <a:lumMod val="75000"/>
                  </a:schemeClr>
                </a:solidFill>
              </a:rPr>
              <a:t>sq</a:t>
            </a: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 km</a:t>
            </a:r>
          </a:p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Average annual rainfall :		670 mm</a:t>
            </a:r>
          </a:p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Average runoff generation : 	(@13.3%) </a:t>
            </a:r>
            <a:r>
              <a:rPr lang="en-IN" sz="1600" dirty="0" smtClean="0">
                <a:solidFill>
                  <a:schemeClr val="accent2">
                    <a:lumMod val="75000"/>
                  </a:schemeClr>
                </a:solidFill>
              </a:rPr>
              <a:t>	980 </a:t>
            </a: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MCM</a:t>
            </a:r>
          </a:p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Run-off captured : 	</a:t>
            </a:r>
            <a:r>
              <a:rPr lang="en-IN" sz="1600" dirty="0" smtClean="0">
                <a:solidFill>
                  <a:schemeClr val="accent2">
                    <a:lumMod val="75000"/>
                  </a:schemeClr>
                </a:solidFill>
              </a:rPr>
              <a:t>466 </a:t>
            </a: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MCM (10 major, 20 minor and about 8,000 check dams)</a:t>
            </a:r>
          </a:p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Average rainfall on LRK :		350 mm</a:t>
            </a:r>
          </a:p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Total rainfall on LRK : 	</a:t>
            </a:r>
            <a:r>
              <a:rPr lang="en-IN" sz="1600" dirty="0" smtClean="0">
                <a:solidFill>
                  <a:schemeClr val="accent2">
                    <a:lumMod val="75000"/>
                  </a:schemeClr>
                </a:solidFill>
              </a:rPr>
              <a:t>(@ </a:t>
            </a: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3,569 </a:t>
            </a:r>
            <a:r>
              <a:rPr lang="en-IN" sz="1600" dirty="0" err="1">
                <a:solidFill>
                  <a:schemeClr val="accent2">
                    <a:lumMod val="75000"/>
                  </a:schemeClr>
                </a:solidFill>
              </a:rPr>
              <a:t>sq</a:t>
            </a: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 km) 1250 MCM</a:t>
            </a:r>
          </a:p>
          <a:p>
            <a:pPr defTabSz="914400">
              <a:lnSpc>
                <a:spcPct val="110000"/>
              </a:lnSpc>
            </a:pP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TOTAL AVERAGE ANNUAL AVAILABLE FRESHWATER IN LRK : 1,763 MCM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37212" y="1998097"/>
            <a:ext cx="7776314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  <a:defRPr/>
            </a:pP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Designed freshwater retention in LRK catchment</a:t>
            </a:r>
          </a:p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Banas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River flow reduced from 70 MCM in 1975 to  4.8 MCM in 1991</a:t>
            </a:r>
          </a:p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Rupen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River flow reduced from 13.2 MCM in 1980 to  6.9 MCM in 1991</a:t>
            </a:r>
          </a:p>
          <a:p>
            <a:pPr defTabSz="914400">
              <a:lnSpc>
                <a:spcPct val="110000"/>
              </a:lnSpc>
              <a:defRPr/>
            </a:pP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About  30 small and medium irrigation schemes in Gujarat and Rajasthan catchment</a:t>
            </a:r>
          </a:p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Total Annual Capacity = </a:t>
            </a:r>
            <a:r>
              <a:rPr lang="en-IN" sz="1600" dirty="0" smtClean="0">
                <a:solidFill>
                  <a:schemeClr val="accent2">
                    <a:lumMod val="75000"/>
                  </a:schemeClr>
                </a:solidFill>
              </a:rPr>
              <a:t>	1700 </a:t>
            </a: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MCM</a:t>
            </a:r>
          </a:p>
          <a:p>
            <a:pPr marL="365760" indent="-365760" defTabSz="914400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Average Annual Storage </a:t>
            </a:r>
            <a:r>
              <a:rPr lang="en-IN" sz="1600" dirty="0" smtClean="0">
                <a:solidFill>
                  <a:schemeClr val="accent2">
                    <a:lumMod val="75000"/>
                  </a:schemeClr>
                </a:solidFill>
              </a:rPr>
              <a:t>	~ </a:t>
            </a:r>
            <a:r>
              <a:rPr lang="en-IN" sz="1600" dirty="0">
                <a:solidFill>
                  <a:schemeClr val="accent2">
                    <a:lumMod val="75000"/>
                  </a:schemeClr>
                </a:solidFill>
              </a:rPr>
              <a:t>750 MCM</a:t>
            </a:r>
          </a:p>
          <a:p>
            <a:pPr defTabSz="914400">
              <a:lnSpc>
                <a:spcPct val="110000"/>
              </a:lnSpc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More  than 800 check dams constructed in Gujarat part</a:t>
            </a:r>
          </a:p>
        </p:txBody>
      </p:sp>
    </p:spTree>
    <p:extLst>
      <p:ext uri="{BB962C8B-B14F-4D97-AF65-F5344CB8AC3E}">
        <p14:creationId xmlns:p14="http://schemas.microsoft.com/office/powerpoint/2010/main" val="22999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1699</Words>
  <Application>Microsoft Office PowerPoint</Application>
  <PresentationFormat>On-screen Show (4:3)</PresentationFormat>
  <Paragraphs>279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Times New Roman</vt:lpstr>
      <vt:lpstr>Office Theme</vt:lpstr>
      <vt:lpstr>Towards e-flow policies for seasonal rivers through valuation of ecosystem services and biodiversity</vt:lpstr>
      <vt:lpstr>E-flows – reluctant adoption in S Asia</vt:lpstr>
      <vt:lpstr>Value of flows in arid/ semi-arid areas</vt:lpstr>
      <vt:lpstr>Key references</vt:lpstr>
      <vt:lpstr>Study area</vt:lpstr>
      <vt:lpstr>Little Rann of Kachchh (LRK)</vt:lpstr>
      <vt:lpstr>Seasonal dynamics of LRK</vt:lpstr>
      <vt:lpstr>Biodiversity of LRK</vt:lpstr>
      <vt:lpstr>Hydrology of LRK</vt:lpstr>
      <vt:lpstr>Hydroecology of LRK</vt:lpstr>
      <vt:lpstr>Ecosystem services of LRK</vt:lpstr>
      <vt:lpstr>Valuation of ecosystem services of LRK</vt:lpstr>
      <vt:lpstr>Valuation of ecosystem services of LRK</vt:lpstr>
      <vt:lpstr>Estimated Economic Values</vt:lpstr>
      <vt:lpstr>Trends in salt production</vt:lpstr>
      <vt:lpstr>Trends in prawn production</vt:lpstr>
      <vt:lpstr>Spatial differences in prawn catch</vt:lpstr>
      <vt:lpstr>Trends in tourism</vt:lpstr>
      <vt:lpstr>Sustainability of economic values</vt:lpstr>
      <vt:lpstr>Sustainable growth of economic value</vt:lpstr>
      <vt:lpstr>Economic analysis and e-flow policy</vt:lpstr>
      <vt:lpstr>Landscape level Hydroecological trade-offs</vt:lpstr>
      <vt:lpstr>Changing hydroecology of creek; Diversion of freshwater flows</vt:lpstr>
      <vt:lpstr>Inter-basin transfers; release in seasonal streams of LRK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Somnath Bandyopadhyay</dc:creator>
  <cp:lastModifiedBy>Somnath Bandyopadhyay</cp:lastModifiedBy>
  <cp:revision>107</cp:revision>
  <dcterms:created xsi:type="dcterms:W3CDTF">2016-07-18T05:53:10Z</dcterms:created>
  <dcterms:modified xsi:type="dcterms:W3CDTF">2016-09-14T01:55:54Z</dcterms:modified>
</cp:coreProperties>
</file>