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1"/>
  </p:notesMasterIdLst>
  <p:sldIdLst>
    <p:sldId id="318" r:id="rId2"/>
    <p:sldId id="258" r:id="rId3"/>
    <p:sldId id="269" r:id="rId4"/>
    <p:sldId id="321" r:id="rId5"/>
    <p:sldId id="322" r:id="rId6"/>
    <p:sldId id="320" r:id="rId7"/>
    <p:sldId id="328" r:id="rId8"/>
    <p:sldId id="260" r:id="rId9"/>
    <p:sldId id="261" r:id="rId10"/>
    <p:sldId id="262" r:id="rId11"/>
    <p:sldId id="263" r:id="rId12"/>
    <p:sldId id="264" r:id="rId13"/>
    <p:sldId id="323" r:id="rId14"/>
    <p:sldId id="265" r:id="rId15"/>
    <p:sldId id="275" r:id="rId16"/>
    <p:sldId id="327" r:id="rId17"/>
    <p:sldId id="319" r:id="rId18"/>
    <p:sldId id="277" r:id="rId19"/>
    <p:sldId id="278" r:id="rId20"/>
    <p:sldId id="324" r:id="rId21"/>
    <p:sldId id="282" r:id="rId22"/>
    <p:sldId id="283" r:id="rId23"/>
    <p:sldId id="285" r:id="rId24"/>
    <p:sldId id="288" r:id="rId25"/>
    <p:sldId id="292" r:id="rId26"/>
    <p:sldId id="293" r:id="rId27"/>
    <p:sldId id="297" r:id="rId28"/>
    <p:sldId id="298" r:id="rId29"/>
    <p:sldId id="301" r:id="rId30"/>
    <p:sldId id="329" r:id="rId31"/>
    <p:sldId id="330" r:id="rId32"/>
    <p:sldId id="307" r:id="rId33"/>
    <p:sldId id="331" r:id="rId34"/>
    <p:sldId id="289" r:id="rId35"/>
    <p:sldId id="304" r:id="rId36"/>
    <p:sldId id="313" r:id="rId37"/>
    <p:sldId id="314" r:id="rId38"/>
    <p:sldId id="315" r:id="rId39"/>
    <p:sldId id="31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08" autoAdjust="0"/>
    <p:restoredTop sz="94444" autoAdjust="0"/>
  </p:normalViewPr>
  <p:slideViewPr>
    <p:cSldViewPr snapToGrid="0" showGuides="1">
      <p:cViewPr varScale="1">
        <p:scale>
          <a:sx n="93" d="100"/>
          <a:sy n="93" d="100"/>
        </p:scale>
        <p:origin x="102" y="49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DA3E902-FECB-4648-89AF-1A4E2ABD3D9B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BD43B7-AE96-47CE-B70C-02C21E86A8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036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3B2D434-A68A-4CC4-9C63-5ED86B0E2F89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2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38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FF40C67-9D74-4DAC-8607-8E09D31F3025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13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Establishing Russia</a:t>
            </a:r>
            <a:r>
              <a:rPr lang="en-A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dirty="0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dirty="0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8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941AD46-6201-4CCD-97A3-3519CAD1BCF4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14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Establishing Russia</a:t>
            </a:r>
            <a:r>
              <a:rPr lang="en-A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dirty="0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dirty="0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79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fld id="{C130C503-A130-4C47-BB48-8B2345385DCB}" type="slidenum">
              <a:rPr lang="he-IL" altLang="he-IL" sz="120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rtl="1" eaLnBrk="1" hangingPunct="1"/>
              <a:t>15</a:t>
            </a:fld>
            <a:endParaRPr lang="en-US" altLang="he-IL" sz="120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87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 smtClean="0"/>
          </a:p>
        </p:txBody>
      </p:sp>
      <p:sp>
        <p:nvSpPr>
          <p:cNvPr id="5120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28376A0-D6BA-4024-A317-7099058669B9}" type="slidenum">
              <a:rPr lang="en-US" altLang="he-IL" smtClean="0">
                <a:latin typeface="Calibri" panose="020F0502020204030204" pitchFamily="34" charset="0"/>
              </a:rPr>
              <a:pPr/>
              <a:t>16</a:t>
            </a:fld>
            <a:endParaRPr lang="en-US" altLang="he-I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07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0BE5D02-2645-437B-88E3-205D3F619FBF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17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7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 smtClean="0"/>
          </a:p>
        </p:txBody>
      </p:sp>
      <p:sp>
        <p:nvSpPr>
          <p:cNvPr id="4506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4FE1B92-C14A-47DB-8278-F868EF9FB499}" type="slidenum">
              <a:rPr lang="en-US" altLang="he-IL" smtClean="0">
                <a:latin typeface="Calibri" panose="020F0502020204030204" pitchFamily="34" charset="0"/>
              </a:rPr>
              <a:pPr/>
              <a:t>18</a:t>
            </a:fld>
            <a:endParaRPr lang="en-US" altLang="he-I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1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 smtClean="0"/>
          </a:p>
        </p:txBody>
      </p:sp>
      <p:sp>
        <p:nvSpPr>
          <p:cNvPr id="471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589941-0F0B-4F3A-BD56-0B823DFEC58F}" type="slidenum">
              <a:rPr lang="en-US" altLang="he-IL" smtClean="0">
                <a:latin typeface="Calibri" panose="020F0502020204030204" pitchFamily="34" charset="0"/>
              </a:rPr>
              <a:pPr/>
              <a:t>19</a:t>
            </a:fld>
            <a:endParaRPr lang="en-US" altLang="he-I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02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A692D7-94CE-4F3D-9F2B-DDBAF6E014D7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22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22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8DB1C8B-F1ED-4D02-8C5C-CFBA7156D960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25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7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D955E00-34F9-48D3-ADAD-6B40B4E6B6CD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26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5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 smtClean="0"/>
          </a:p>
        </p:txBody>
      </p:sp>
      <p:sp>
        <p:nvSpPr>
          <p:cNvPr id="2867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FE6DF4D-26AA-41D6-BC91-2ED0CD5F367B}" type="slidenum">
              <a:rPr lang="en-US" altLang="he-IL" smtClean="0">
                <a:latin typeface="Calibri" panose="020F0502020204030204" pitchFamily="34" charset="0"/>
              </a:rPr>
              <a:pPr/>
              <a:t>3</a:t>
            </a:fld>
            <a:endParaRPr lang="en-US" altLang="he-I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14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FAC03D5-67F5-49C4-9B7C-9E33AD25CE59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27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16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 smtClean="0"/>
          </a:p>
        </p:txBody>
      </p:sp>
      <p:sp>
        <p:nvSpPr>
          <p:cNvPr id="7987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2A2419F-929B-4BBA-AF84-1B4B0BF4AC97}" type="slidenum">
              <a:rPr lang="en-US" altLang="he-IL" smtClean="0">
                <a:latin typeface="Calibri" panose="020F0502020204030204" pitchFamily="34" charset="0"/>
              </a:rPr>
              <a:pPr/>
              <a:t>28</a:t>
            </a:fld>
            <a:endParaRPr lang="en-US" altLang="he-I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10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 smtClean="0"/>
          </a:p>
        </p:txBody>
      </p:sp>
      <p:sp>
        <p:nvSpPr>
          <p:cNvPr id="983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EEE5341-1DB7-4B88-A2E1-99283A142E52}" type="slidenum">
              <a:rPr lang="en-US" altLang="he-IL" smtClean="0">
                <a:latin typeface="Calibri" panose="020F0502020204030204" pitchFamily="34" charset="0"/>
              </a:rPr>
              <a:pPr/>
              <a:t>30</a:t>
            </a:fld>
            <a:endParaRPr lang="en-US" altLang="he-I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4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FB82077-B181-40F1-89A3-62585D936F3A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31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63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66283A7-3C29-47A1-9033-1D406D150267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32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38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fld id="{556C9E4C-2252-4AEE-B548-2A2FB4C2F361}" type="slidenum">
              <a:rPr lang="he-IL" altLang="he-IL" sz="120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rtl="1" eaLnBrk="1" hangingPunct="1"/>
              <a:t>33</a:t>
            </a:fld>
            <a:endParaRPr lang="en-US" altLang="he-IL" sz="120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2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 smtClean="0"/>
          </a:p>
        </p:txBody>
      </p:sp>
      <p:sp>
        <p:nvSpPr>
          <p:cNvPr id="6349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412DBDE-A10F-4FC9-8E75-5E1B44A72C77}" type="slidenum">
              <a:rPr lang="en-US" altLang="he-IL" smtClean="0">
                <a:latin typeface="Calibri" panose="020F0502020204030204" pitchFamily="34" charset="0"/>
              </a:rPr>
              <a:pPr/>
              <a:t>34</a:t>
            </a:fld>
            <a:endParaRPr lang="en-US" altLang="he-I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04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 smtClean="0"/>
          </a:p>
        </p:txBody>
      </p:sp>
      <p:sp>
        <p:nvSpPr>
          <p:cNvPr id="1065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77BA57C-DC0E-4862-B951-3236D894C36B}" type="slidenum">
              <a:rPr lang="en-US" altLang="he-IL" smtClean="0">
                <a:latin typeface="Calibri" panose="020F0502020204030204" pitchFamily="34" charset="0"/>
              </a:rPr>
              <a:pPr/>
              <a:t>36</a:t>
            </a:fld>
            <a:endParaRPr lang="en-US" altLang="he-I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9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A8F9681-5DA3-4530-9099-7F5B763FD3B4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37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38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fld id="{DDA3C551-536F-4828-AD53-8F878A0A87D6}" type="slidenum">
              <a:rPr lang="he-IL" altLang="he-IL" sz="120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rtl="1" eaLnBrk="1" hangingPunct="1"/>
              <a:t>38</a:t>
            </a:fld>
            <a:endParaRPr lang="en-US" altLang="he-IL" sz="120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4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3E60ED9-CDA0-4404-A675-93436CC877DD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4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5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45C839C-5069-4F68-BCBD-87F1CC134EC2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5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1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B7C97F1-F7C6-410D-92C2-E1DC89F81A5B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6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28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815ED1A-6110-410A-82C6-E72898E884B6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7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13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240A11B-F1ED-4F99-BB9A-F4E39B5F136D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8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Establishing Russia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461110F-E349-41FD-B3CF-AA2BA6289511}" type="slidenum">
              <a:rPr lang="he-IL" altLang="he-IL" smtClean="0">
                <a:latin typeface="Arial" panose="020B0604020202020204" pitchFamily="34" charset="0"/>
              </a:rPr>
              <a:pPr/>
              <a:t>10</a:t>
            </a:fld>
            <a:endParaRPr lang="en-US" altLang="he-IL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e-IL" smtClean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002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FF40C67-9D74-4DAC-8607-8E09D31F3025}" type="slidenum">
              <a:rPr lang="he-IL" altLang="he-IL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12</a:t>
            </a:fld>
            <a:endParaRPr lang="en-US" altLang="he-IL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Establishing Russia</a:t>
            </a:r>
            <a:r>
              <a:rPr lang="en-A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dirty="0" smtClean="0">
                <a:latin typeface="Arial" panose="020B0604020202020204" pitchFamily="34" charset="0"/>
              </a:rPr>
              <a:t>s first watershed councils to restore and protect some of the world</a:t>
            </a:r>
            <a:r>
              <a:rPr lang="en-A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altLang="he-IL" dirty="0" smtClean="0">
                <a:latin typeface="Arial" panose="020B0604020202020204" pitchFamily="34" charset="0"/>
              </a:rPr>
              <a:t>s last remaining wild Pacific salmon populations.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Creating and coordinating a network of over 100 youth groups in Nairobi, Kenya to clean up the Nairobi River. 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Providing clean water for villages in rural Kenya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Mentoring the formation of a community Landcare group in remote northern Queensland, Australia to protect and restore the Gregory River.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r>
              <a:rPr lang="en-AU" altLang="he-IL" dirty="0" smtClean="0">
                <a:latin typeface="Arial" panose="020B0604020202020204" pitchFamily="34" charset="0"/>
              </a:rPr>
              <a:t>Hosting the first international forum on watershed management and development in arid and semiarid regions held in Cordoba, Argentina</a:t>
            </a:r>
          </a:p>
          <a:p>
            <a:pPr eaLnBrk="1" hangingPunct="1">
              <a:spcBef>
                <a:spcPct val="0"/>
              </a:spcBef>
              <a:tabLst>
                <a:tab pos="365125" algn="l"/>
              </a:tabLst>
            </a:pPr>
            <a:endParaRPr lang="en-AU" altLang="he-I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0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731EE-A3B3-4CD2-A103-2739A4DDD76A}" type="slidenum">
              <a:rPr lang="he-IL" altLang="he-IL"/>
              <a:pPr>
                <a:defRPr/>
              </a:pPr>
              <a:t>‹#›</a:t>
            </a:fld>
            <a:endParaRPr lang="en-US" altLang="he-I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3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Y-0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7"/>
          <a:stretch/>
        </p:blipFill>
        <p:spPr>
          <a:xfrm>
            <a:off x="955040" y="1101566"/>
            <a:ext cx="7257404" cy="514338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288138"/>
            <a:ext cx="91439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b="1" dirty="0">
                <a:latin typeface="+mn-lt"/>
                <a:cs typeface="Times New Roman" panose="02020603050405020304" pitchFamily="18" charset="0"/>
              </a:rPr>
              <a:t>Amos </a:t>
            </a:r>
            <a:r>
              <a:rPr lang="en-US" altLang="he-IL" b="1" dirty="0" smtClean="0">
                <a:latin typeface="+mn-lt"/>
                <a:cs typeface="Times New Roman" panose="02020603050405020304" pitchFamily="18" charset="0"/>
              </a:rPr>
              <a:t>Brandeis</a:t>
            </a:r>
          </a:p>
          <a:p>
            <a:pPr algn="ctr" rtl="0">
              <a:spcBef>
                <a:spcPct val="0"/>
              </a:spcBef>
              <a:buNone/>
            </a:pPr>
            <a:r>
              <a:rPr lang="en-US" altLang="he-IL" sz="2100" b="1" dirty="0">
                <a:latin typeface="+mn-lt"/>
                <a:cs typeface="Times New Roman" panose="02020603050405020304" pitchFamily="18" charset="0"/>
              </a:rPr>
              <a:t>Ambassador of the International </a:t>
            </a:r>
            <a:r>
              <a:rPr lang="en-US" altLang="he-IL" sz="2100" b="1" dirty="0" err="1">
                <a:latin typeface="+mn-lt"/>
                <a:cs typeface="Times New Roman" panose="02020603050405020304" pitchFamily="18" charset="0"/>
              </a:rPr>
              <a:t>Riverfoundation</a:t>
            </a:r>
            <a:r>
              <a:rPr lang="en-US" altLang="he-IL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he-IL" sz="2100" b="1" dirty="0" smtClean="0">
                <a:latin typeface="+mn-lt"/>
                <a:cs typeface="Times New Roman" panose="02020603050405020304" pitchFamily="18" charset="0"/>
              </a:rPr>
              <a:t>(IRF)</a:t>
            </a:r>
          </a:p>
          <a:p>
            <a:pPr algn="ctr" rtl="0">
              <a:spcBef>
                <a:spcPct val="0"/>
              </a:spcBef>
              <a:buNone/>
            </a:pPr>
            <a:r>
              <a:rPr lang="en-US" altLang="he-IL" sz="2100" b="1" dirty="0" smtClean="0">
                <a:latin typeface="+mn-lt"/>
                <a:cs typeface="Times New Roman" panose="02020603050405020304" pitchFamily="18" charset="0"/>
              </a:rPr>
              <a:t>Planner and Manager </a:t>
            </a:r>
            <a:r>
              <a:rPr lang="en-US" altLang="he-IL" sz="2100" b="1" dirty="0">
                <a:latin typeface="+mn-lt"/>
                <a:cs typeface="Times New Roman" panose="02020603050405020304" pitchFamily="18" charset="0"/>
              </a:rPr>
              <a:t>of River Restoration Projects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100" b="1" dirty="0" smtClean="0">
                <a:latin typeface="+mn-lt"/>
                <a:cs typeface="Times New Roman" panose="02020603050405020304" pitchFamily="18" charset="0"/>
              </a:rPr>
              <a:t>General Rapporteur of ISOCARP congress 2014 (Cities &amp; Water)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100" b="1" dirty="0" smtClean="0">
                <a:latin typeface="+mn-lt"/>
                <a:cs typeface="Times New Roman" panose="02020603050405020304" pitchFamily="18" charset="0"/>
              </a:rPr>
              <a:t>Architect and City &amp; Regional Planner</a:t>
            </a:r>
            <a:endParaRPr lang="he-IL" altLang="he-IL" sz="2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-7939" y="1350416"/>
            <a:ext cx="915193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5400" b="1" dirty="0"/>
              <a:t>Urban River Restoration: </a:t>
            </a:r>
            <a:endParaRPr lang="en-US" sz="5400" b="1" dirty="0" smtClean="0"/>
          </a:p>
          <a:p>
            <a:pPr algn="ctr">
              <a:defRPr/>
            </a:pPr>
            <a:r>
              <a:rPr lang="en-US" sz="5400" b="1" dirty="0" smtClean="0"/>
              <a:t>Cities </a:t>
            </a:r>
            <a:r>
              <a:rPr lang="en-US" sz="5400" b="1" dirty="0"/>
              <a:t>&amp; Water</a:t>
            </a:r>
            <a:endParaRPr lang="he-IL" sz="5400" b="1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0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0" y="1148080"/>
            <a:ext cx="91440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100" b="1" dirty="0">
                <a:latin typeface="+mn-lt"/>
                <a:cs typeface="Times New Roman" panose="02020603050405020304" pitchFamily="18" charset="0"/>
              </a:rPr>
              <a:t>10 years ago I was less young and less naive…</a:t>
            </a:r>
            <a:endParaRPr lang="he-IL" altLang="he-IL" sz="31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04" y="1660368"/>
            <a:ext cx="9129396" cy="4302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720725" indent="-454025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1pPr>
            <a:lvl2pPr marL="1185863" indent="-28575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2pPr>
            <a:lvl3pPr marL="1593850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3pPr>
            <a:lvl4pPr marL="2001838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4pPr>
            <a:lvl5pPr marL="2409825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5pPr>
            <a:lvl6pPr marL="28670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6pPr>
            <a:lvl7pPr marL="33242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7pPr>
            <a:lvl8pPr marL="37814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8pPr>
            <a:lvl9pPr marL="42386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9pPr>
          </a:lstStyle>
          <a:p>
            <a:pPr marL="0" indent="0" algn="ctr" eaLnBrk="1" hangingPunct="1">
              <a:tabLst>
                <a:tab pos="8972550" algn="l"/>
              </a:tabLst>
              <a:defRPr/>
            </a:pPr>
            <a:r>
              <a:rPr lang="en-US" sz="2200" b="1" dirty="0" smtClean="0">
                <a:latin typeface="+mn-lt"/>
                <a:cs typeface="Times New Roman" panose="02020603050405020304" pitchFamily="18" charset="0"/>
              </a:rPr>
              <a:t>I thought planning is like assembling </a:t>
            </a:r>
            <a:r>
              <a:rPr lang="en-US" sz="2200" b="1" dirty="0">
                <a:latin typeface="+mn-lt"/>
                <a:cs typeface="Times New Roman" panose="02020603050405020304" pitchFamily="18" charset="0"/>
              </a:rPr>
              <a:t>a </a:t>
            </a:r>
            <a:r>
              <a:rPr lang="en-US" sz="2200" b="1" dirty="0" smtClean="0">
                <a:latin typeface="+mn-lt"/>
                <a:cs typeface="Times New Roman" panose="02020603050405020304" pitchFamily="18" charset="0"/>
              </a:rPr>
              <a:t>complicated puzzle</a:t>
            </a:r>
            <a:endParaRPr lang="he-IL" sz="22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364" name="מציין מיקום של מספר שקופית 1"/>
          <p:cNvSpPr>
            <a:spLocks noGrp="1"/>
          </p:cNvSpPr>
          <p:nvPr>
            <p:ph type="sldNum" sz="quarter" idx="10"/>
          </p:nvPr>
        </p:nvSpPr>
        <p:spPr bwMode="auto">
          <a:xfrm>
            <a:off x="8748713" y="6562725"/>
            <a:ext cx="47148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81B0098-7472-46EE-8C2E-89E21BD2FD6E}" type="slidenum">
              <a:rPr lang="he-IL" altLang="he-IL" sz="1200" smtClean="0">
                <a:latin typeface="+mn-lt"/>
                <a:cs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n-US" altLang="he-IL" sz="120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4604" y="6073775"/>
            <a:ext cx="912939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000" b="1" dirty="0" err="1">
                <a:latin typeface="+mn-lt"/>
                <a:cs typeface="Times New Roman" panose="02020603050405020304" pitchFamily="18" charset="0"/>
              </a:rPr>
              <a:t>Kishon</a:t>
            </a:r>
            <a:r>
              <a:rPr lang="en-US" altLang="he-IL" sz="2000" b="1" dirty="0">
                <a:latin typeface="+mn-lt"/>
                <a:cs typeface="Times New Roman" panose="02020603050405020304" pitchFamily="18" charset="0"/>
              </a:rPr>
              <a:t> River Masterplan. Planner: Amos Brandeis</a:t>
            </a:r>
            <a:endParaRPr lang="he-IL" altLang="he-IL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368" name="Picture 3" descr="3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7821" y="2185404"/>
            <a:ext cx="5488357" cy="3873398"/>
          </a:xfrm>
        </p:spPr>
      </p:pic>
      <p:sp>
        <p:nvSpPr>
          <p:cNvPr id="15369" name="מציין מיקום של מספר שקופית 2"/>
          <p:cNvSpPr txBox="1">
            <a:spLocks/>
          </p:cNvSpPr>
          <p:nvPr/>
        </p:nvSpPr>
        <p:spPr bwMode="auto">
          <a:xfrm>
            <a:off x="14605" y="6473825"/>
            <a:ext cx="6588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he-IL" altLang="he-IL" sz="120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71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קוביה 10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445" y="1172528"/>
            <a:ext cx="68580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9"/>
          <p:cNvSpPr txBox="1">
            <a:spLocks noChangeArrowheads="1"/>
          </p:cNvSpPr>
          <p:nvPr/>
        </p:nvSpPr>
        <p:spPr bwMode="auto">
          <a:xfrm rot="2852020">
            <a:off x="2487295" y="226155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Wildlife</a:t>
            </a:r>
            <a:endParaRPr lang="en-GB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 rot="2852020">
            <a:off x="3273108" y="3068003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Water </a:t>
            </a:r>
          </a:p>
          <a:p>
            <a:pPr algn="l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Quality</a:t>
            </a:r>
            <a:endParaRPr lang="en-GB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 rot="2852020">
            <a:off x="4308158" y="397605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Drainage</a:t>
            </a:r>
            <a:endParaRPr lang="en-GB" altLang="he-IL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 rot="3146337">
            <a:off x="1363345" y="3966528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Pollution</a:t>
            </a:r>
            <a:endParaRPr lang="en-GB" altLang="he-IL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 rot="2852020">
            <a:off x="2715895" y="416655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Cost</a:t>
            </a:r>
            <a:endParaRPr lang="en-GB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 rot="3163260">
            <a:off x="1845945" y="481425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Landscape</a:t>
            </a:r>
            <a:endParaRPr lang="en-GB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 rot="3182708">
            <a:off x="2487295" y="576675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Vegetation</a:t>
            </a:r>
            <a:endParaRPr lang="en-GB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8" name="Text Box 17"/>
          <p:cNvSpPr txBox="1">
            <a:spLocks noChangeArrowheads="1"/>
          </p:cNvSpPr>
          <p:nvPr/>
        </p:nvSpPr>
        <p:spPr bwMode="auto">
          <a:xfrm rot="2852020">
            <a:off x="3401695" y="508095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Parks</a:t>
            </a:r>
            <a:endParaRPr lang="en-GB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 rot="-213275">
            <a:off x="3042920" y="1469390"/>
            <a:ext cx="15319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        Public 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Particip-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ation</a:t>
            </a:r>
            <a:endParaRPr lang="en-GB" altLang="he-IL" sz="14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20" name="Text Box 19"/>
          <p:cNvSpPr txBox="1">
            <a:spLocks noChangeArrowheads="1"/>
          </p:cNvSpPr>
          <p:nvPr/>
        </p:nvSpPr>
        <p:spPr bwMode="auto">
          <a:xfrm>
            <a:off x="4262120" y="1629728"/>
            <a:ext cx="8985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Open Spaces</a:t>
            </a:r>
            <a:endParaRPr lang="en-GB" altLang="he-IL" sz="14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21" name="Text Box 20"/>
          <p:cNvSpPr txBox="1">
            <a:spLocks noChangeArrowheads="1"/>
          </p:cNvSpPr>
          <p:nvPr/>
        </p:nvSpPr>
        <p:spPr bwMode="auto">
          <a:xfrm>
            <a:off x="4986020" y="1782128"/>
            <a:ext cx="1447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1000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Land</a:t>
            </a:r>
          </a:p>
          <a:p>
            <a:pPr algn="l" eaLnBrk="1" hangingPunct="1">
              <a:lnSpc>
                <a:spcPct val="60000"/>
              </a:lnSpc>
              <a:spcBef>
                <a:spcPct val="1000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   Uses</a:t>
            </a:r>
            <a:endParaRPr lang="en-GB" altLang="he-IL" sz="14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22" name="Text Box 21"/>
          <p:cNvSpPr txBox="1">
            <a:spLocks noChangeArrowheads="1"/>
          </p:cNvSpPr>
          <p:nvPr/>
        </p:nvSpPr>
        <p:spPr bwMode="auto">
          <a:xfrm>
            <a:off x="4176395" y="2315528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Tourism</a:t>
            </a:r>
            <a:endParaRPr lang="en-GB" altLang="he-IL" sz="14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23" name="Rectangle 22"/>
          <p:cNvSpPr>
            <a:spLocks noChangeArrowheads="1"/>
          </p:cNvSpPr>
          <p:nvPr/>
        </p:nvSpPr>
        <p:spPr bwMode="auto">
          <a:xfrm>
            <a:off x="5119370" y="3229928"/>
            <a:ext cx="1050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Water </a:t>
            </a:r>
            <a:endParaRPr lang="he-IL" altLang="he-IL" sz="1400" b="1">
              <a:latin typeface="+mn-lt"/>
              <a:cs typeface="Times New Roman" panose="02020603050405020304" pitchFamily="18" charset="0"/>
            </a:endParaRPr>
          </a:p>
          <a:p>
            <a:pPr algn="ctr" rtl="0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Quantity</a:t>
            </a:r>
          </a:p>
        </p:txBody>
      </p:sp>
      <p:sp>
        <p:nvSpPr>
          <p:cNvPr id="17424" name="Rectangle 23"/>
          <p:cNvSpPr>
            <a:spLocks noChangeArrowheads="1"/>
          </p:cNvSpPr>
          <p:nvPr/>
        </p:nvSpPr>
        <p:spPr bwMode="auto">
          <a:xfrm>
            <a:off x="4719320" y="2410778"/>
            <a:ext cx="1524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Statutory</a:t>
            </a:r>
            <a:endParaRPr lang="he-IL" altLang="he-IL" sz="1400" b="1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Plans </a:t>
            </a:r>
          </a:p>
        </p:txBody>
      </p:sp>
      <p:sp>
        <p:nvSpPr>
          <p:cNvPr id="17425" name="Rectangle 24"/>
          <p:cNvSpPr>
            <a:spLocks noChangeArrowheads="1"/>
          </p:cNvSpPr>
          <p:nvPr/>
        </p:nvSpPr>
        <p:spPr bwMode="auto">
          <a:xfrm>
            <a:off x="5862320" y="2539365"/>
            <a:ext cx="8302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River </a:t>
            </a:r>
          </a:p>
          <a:p>
            <a:pPr algn="l" rtl="0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  Banks </a:t>
            </a:r>
          </a:p>
        </p:txBody>
      </p:sp>
      <p:sp>
        <p:nvSpPr>
          <p:cNvPr id="17426" name="Rectangle 25"/>
          <p:cNvSpPr>
            <a:spLocks noChangeArrowheads="1"/>
          </p:cNvSpPr>
          <p:nvPr/>
        </p:nvSpPr>
        <p:spPr bwMode="auto">
          <a:xfrm>
            <a:off x="6014720" y="3244215"/>
            <a:ext cx="762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River</a:t>
            </a:r>
          </a:p>
          <a:p>
            <a:pPr algn="ctr" rtl="0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  Paths </a:t>
            </a:r>
          </a:p>
        </p:txBody>
      </p:sp>
      <p:sp>
        <p:nvSpPr>
          <p:cNvPr id="17427" name="Rectangle 26"/>
          <p:cNvSpPr>
            <a:spLocks noChangeArrowheads="1"/>
          </p:cNvSpPr>
          <p:nvPr/>
        </p:nvSpPr>
        <p:spPr bwMode="auto">
          <a:xfrm>
            <a:off x="6700520" y="3268028"/>
            <a:ext cx="10064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Water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Sources </a:t>
            </a:r>
          </a:p>
        </p:txBody>
      </p:sp>
      <p:sp>
        <p:nvSpPr>
          <p:cNvPr id="17428" name="Rectangle 27"/>
          <p:cNvSpPr>
            <a:spLocks noChangeArrowheads="1"/>
          </p:cNvSpPr>
          <p:nvPr/>
        </p:nvSpPr>
        <p:spPr bwMode="auto">
          <a:xfrm rot="-2603291">
            <a:off x="4871720" y="4355465"/>
            <a:ext cx="1371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Ground Water</a:t>
            </a:r>
          </a:p>
        </p:txBody>
      </p:sp>
      <p:sp>
        <p:nvSpPr>
          <p:cNvPr id="17429" name="Rectangle 28"/>
          <p:cNvSpPr>
            <a:spLocks noChangeArrowheads="1"/>
          </p:cNvSpPr>
          <p:nvPr/>
        </p:nvSpPr>
        <p:spPr bwMode="auto">
          <a:xfrm rot="-2692811">
            <a:off x="5991258" y="4371665"/>
            <a:ext cx="75495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Leisure </a:t>
            </a: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 rot="-2609940">
            <a:off x="6579870" y="4279265"/>
            <a:ext cx="10541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Financing</a:t>
            </a:r>
          </a:p>
        </p:txBody>
      </p:sp>
      <p:sp>
        <p:nvSpPr>
          <p:cNvPr id="17431" name="Rectangle 30"/>
          <p:cNvSpPr>
            <a:spLocks noChangeArrowheads="1"/>
          </p:cNvSpPr>
          <p:nvPr/>
        </p:nvSpPr>
        <p:spPr bwMode="auto">
          <a:xfrm rot="-2574207">
            <a:off x="5563870" y="5150803"/>
            <a:ext cx="11763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Legislation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32" name="Rectangle 31"/>
          <p:cNvSpPr>
            <a:spLocks noChangeArrowheads="1"/>
          </p:cNvSpPr>
          <p:nvPr/>
        </p:nvSpPr>
        <p:spPr bwMode="auto">
          <a:xfrm rot="-2709587">
            <a:off x="5172467" y="5170178"/>
            <a:ext cx="792332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Ecology </a:t>
            </a:r>
          </a:p>
        </p:txBody>
      </p:sp>
      <p:sp>
        <p:nvSpPr>
          <p:cNvPr id="17433" name="Rectangle 32"/>
          <p:cNvSpPr>
            <a:spLocks noChangeArrowheads="1"/>
          </p:cNvSpPr>
          <p:nvPr/>
        </p:nvSpPr>
        <p:spPr bwMode="auto">
          <a:xfrm rot="-2718173">
            <a:off x="4052570" y="5349240"/>
            <a:ext cx="1135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Social aspects</a:t>
            </a:r>
          </a:p>
        </p:txBody>
      </p:sp>
      <p:sp>
        <p:nvSpPr>
          <p:cNvPr id="17434" name="Rectangle 33"/>
          <p:cNvSpPr>
            <a:spLocks noChangeArrowheads="1"/>
          </p:cNvSpPr>
          <p:nvPr/>
        </p:nvSpPr>
        <p:spPr bwMode="auto">
          <a:xfrm rot="-2738381">
            <a:off x="2951638" y="6253322"/>
            <a:ext cx="14716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Monitoring </a:t>
            </a:r>
          </a:p>
        </p:txBody>
      </p:sp>
      <p:sp>
        <p:nvSpPr>
          <p:cNvPr id="17435" name="Rectangle 34"/>
          <p:cNvSpPr>
            <a:spLocks noChangeArrowheads="1"/>
          </p:cNvSpPr>
          <p:nvPr/>
        </p:nvSpPr>
        <p:spPr bwMode="auto">
          <a:xfrm rot="-2568120">
            <a:off x="4157345" y="5904865"/>
            <a:ext cx="12255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Maintenance </a:t>
            </a:r>
          </a:p>
        </p:txBody>
      </p:sp>
      <p:sp>
        <p:nvSpPr>
          <p:cNvPr id="17436" name="Rectangle 35"/>
          <p:cNvSpPr>
            <a:spLocks noChangeArrowheads="1"/>
          </p:cNvSpPr>
          <p:nvPr/>
        </p:nvSpPr>
        <p:spPr bwMode="auto">
          <a:xfrm rot="-2582037">
            <a:off x="4895537" y="5767532"/>
            <a:ext cx="99059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Future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cs typeface="Times New Roman" panose="02020603050405020304" pitchFamily="18" charset="0"/>
              </a:rPr>
              <a:t>Structures </a:t>
            </a:r>
          </a:p>
        </p:txBody>
      </p:sp>
      <p:sp>
        <p:nvSpPr>
          <p:cNvPr id="17437" name="Rectangle 53"/>
          <p:cNvSpPr>
            <a:spLocks noChangeArrowheads="1"/>
          </p:cNvSpPr>
          <p:nvPr/>
        </p:nvSpPr>
        <p:spPr bwMode="auto">
          <a:xfrm>
            <a:off x="298132" y="85086"/>
            <a:ext cx="9204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300" b="1" dirty="0">
                <a:latin typeface="+mn-lt"/>
                <a:cs typeface="Times New Roman" panose="02020603050405020304" pitchFamily="18" charset="0"/>
              </a:rPr>
              <a:t>Now I am older and more realistic…</a:t>
            </a:r>
          </a:p>
        </p:txBody>
      </p:sp>
      <p:sp>
        <p:nvSpPr>
          <p:cNvPr id="17438" name="WordArt 55"/>
          <p:cNvSpPr>
            <a:spLocks noChangeArrowheads="1" noChangeShapeType="1" noTextEdit="1"/>
          </p:cNvSpPr>
          <p:nvPr/>
        </p:nvSpPr>
        <p:spPr bwMode="auto">
          <a:xfrm>
            <a:off x="203200" y="5529421"/>
            <a:ext cx="1906588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Collaboration</a:t>
            </a:r>
            <a:endParaRPr lang="he-IL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cs typeface="Times New Roman" panose="02020603050405020304" pitchFamily="18" charset="0"/>
            </a:endParaRPr>
          </a:p>
        </p:txBody>
      </p:sp>
      <p:sp>
        <p:nvSpPr>
          <p:cNvPr id="17439" name="WordArt 56"/>
          <p:cNvSpPr>
            <a:spLocks noChangeArrowheads="1" noChangeShapeType="1" noTextEdit="1"/>
          </p:cNvSpPr>
          <p:nvPr/>
        </p:nvSpPr>
        <p:spPr bwMode="auto">
          <a:xfrm>
            <a:off x="6692583" y="2037181"/>
            <a:ext cx="2141537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Leadership</a:t>
            </a:r>
            <a:endParaRPr lang="he-IL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cs typeface="Times New Roman" panose="02020603050405020304" pitchFamily="18" charset="0"/>
            </a:endParaRPr>
          </a:p>
        </p:txBody>
      </p:sp>
      <p:sp>
        <p:nvSpPr>
          <p:cNvPr id="17440" name="Rectangle 53"/>
          <p:cNvSpPr>
            <a:spLocks noChangeArrowheads="1"/>
          </p:cNvSpPr>
          <p:nvPr/>
        </p:nvSpPr>
        <p:spPr bwMode="auto">
          <a:xfrm>
            <a:off x="6854825" y="4601613"/>
            <a:ext cx="22891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r>
              <a:rPr lang="en-US" altLang="he-IL" sz="2000" b="1" dirty="0">
                <a:latin typeface="+mn-lt"/>
                <a:cs typeface="Times New Roman" panose="02020603050405020304" pitchFamily="18" charset="0"/>
              </a:rPr>
              <a:t>Complicated</a:t>
            </a:r>
          </a:p>
          <a:p>
            <a:pPr algn="l" rtl="0">
              <a:spcBef>
                <a:spcPct val="0"/>
              </a:spcBef>
            </a:pPr>
            <a:r>
              <a:rPr lang="en-US" altLang="he-IL" sz="2000" b="1" dirty="0">
                <a:latin typeface="+mn-lt"/>
                <a:cs typeface="Times New Roman" panose="02020603050405020304" pitchFamily="18" charset="0"/>
              </a:rPr>
              <a:t>3d</a:t>
            </a:r>
          </a:p>
          <a:p>
            <a:pPr algn="l" rtl="0">
              <a:spcBef>
                <a:spcPct val="0"/>
              </a:spcBef>
            </a:pPr>
            <a:r>
              <a:rPr lang="en-US" altLang="he-IL" sz="2000" b="1" dirty="0">
                <a:latin typeface="+mn-lt"/>
                <a:cs typeface="Times New Roman" panose="02020603050405020304" pitchFamily="18" charset="0"/>
              </a:rPr>
              <a:t>All disciplines </a:t>
            </a:r>
          </a:p>
          <a:p>
            <a:pPr algn="l" rtl="0">
              <a:spcBef>
                <a:spcPct val="0"/>
              </a:spcBef>
            </a:pPr>
            <a:r>
              <a:rPr lang="en-US" altLang="he-IL" sz="2000" b="1" dirty="0">
                <a:latin typeface="+mn-lt"/>
                <a:cs typeface="Times New Roman" panose="02020603050405020304" pitchFamily="18" charset="0"/>
              </a:rPr>
              <a:t>All scales</a:t>
            </a:r>
          </a:p>
          <a:p>
            <a:pPr algn="l" rtl="0">
              <a:spcBef>
                <a:spcPct val="0"/>
              </a:spcBef>
            </a:pPr>
            <a:r>
              <a:rPr lang="en-US" altLang="he-IL" sz="2000" b="1" dirty="0">
                <a:latin typeface="+mn-lt"/>
                <a:cs typeface="Times New Roman" panose="02020603050405020304" pitchFamily="18" charset="0"/>
              </a:rPr>
              <a:t>One wrong move…</a:t>
            </a:r>
          </a:p>
        </p:txBody>
      </p:sp>
      <p:sp>
        <p:nvSpPr>
          <p:cNvPr id="17441" name="Text Box 12"/>
          <p:cNvSpPr txBox="1">
            <a:spLocks noChangeArrowheads="1"/>
          </p:cNvSpPr>
          <p:nvPr/>
        </p:nvSpPr>
        <p:spPr bwMode="auto">
          <a:xfrm rot="2852020">
            <a:off x="2089626" y="3014822"/>
            <a:ext cx="7651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Urban</a:t>
            </a:r>
          </a:p>
          <a:p>
            <a:pPr algn="l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design</a:t>
            </a:r>
            <a:endParaRPr lang="en-GB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34339" y="1219309"/>
            <a:ext cx="27065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720725" indent="-454025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1pPr>
            <a:lvl2pPr marL="1185863" indent="-28575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2pPr>
            <a:lvl3pPr marL="1593850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3pPr>
            <a:lvl4pPr marL="2001838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4pPr>
            <a:lvl5pPr marL="2409825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5pPr>
            <a:lvl6pPr marL="28670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6pPr>
            <a:lvl7pPr marL="33242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7pPr>
            <a:lvl8pPr marL="37814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8pPr>
            <a:lvl9pPr marL="42386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9pPr>
          </a:lstStyle>
          <a:p>
            <a:pPr marL="263525" indent="3175" algn="ctr" eaLnBrk="1" hangingPunct="1">
              <a:defRPr/>
            </a:pP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I think planning is like solving the Rubik’s Cube:</a:t>
            </a:r>
            <a:endParaRPr lang="he-IL" sz="24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43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445" name="מציין מיקום של מספר שקופית 2"/>
          <p:cNvSpPr txBox="1">
            <a:spLocks/>
          </p:cNvSpPr>
          <p:nvPr/>
        </p:nvSpPr>
        <p:spPr bwMode="auto">
          <a:xfrm>
            <a:off x="4445" y="6473825"/>
            <a:ext cx="6588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he-IL" altLang="he-IL" sz="1200" dirty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800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-36513" y="1096553"/>
            <a:ext cx="91805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2800" b="1" dirty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altLang="he-IL" sz="2800" b="1" dirty="0" smtClean="0">
                <a:latin typeface="+mn-lt"/>
                <a:cs typeface="Times New Roman" panose="02020603050405020304" pitchFamily="18" charset="0"/>
              </a:rPr>
              <a:t>Topics </a:t>
            </a:r>
            <a:r>
              <a:rPr lang="en-US" altLang="he-IL" sz="2800" b="1" dirty="0">
                <a:latin typeface="+mn-lt"/>
                <a:cs typeface="Times New Roman" panose="02020603050405020304" pitchFamily="18" charset="0"/>
              </a:rPr>
              <a:t>of </a:t>
            </a:r>
            <a:r>
              <a:rPr lang="en-US" altLang="he-IL" sz="2800" b="1" dirty="0" smtClean="0">
                <a:latin typeface="+mn-lt"/>
                <a:cs typeface="Times New Roman" panose="02020603050405020304" pitchFamily="18" charset="0"/>
              </a:rPr>
              <a:t>River Restoration Planning and Urban Planning, Especially need Inter-Disciplinary Dialogue  </a:t>
            </a:r>
            <a:endParaRPr lang="en-US" altLang="he-IL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436" name="Rectangle 53"/>
          <p:cNvSpPr>
            <a:spLocks noChangeArrowheads="1"/>
          </p:cNvSpPr>
          <p:nvPr/>
        </p:nvSpPr>
        <p:spPr bwMode="auto">
          <a:xfrm>
            <a:off x="184150" y="2426383"/>
            <a:ext cx="89312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400" b="1" u="sng" dirty="0">
                <a:latin typeface="+mn-lt"/>
                <a:cs typeface="Times New Roman" panose="02020603050405020304" pitchFamily="18" charset="0"/>
              </a:rPr>
              <a:t>Sectors:</a:t>
            </a: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 Academic, Public and Private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he-IL" sz="1000" b="1" dirty="0">
              <a:latin typeface="+mn-lt"/>
              <a:cs typeface="Times New Roman" panose="02020603050405020304" pitchFamily="18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400" b="1" u="sng" dirty="0">
                <a:latin typeface="+mn-lt"/>
                <a:cs typeface="Times New Roman" panose="02020603050405020304" pitchFamily="18" charset="0"/>
              </a:rPr>
              <a:t>Disciplines:</a:t>
            </a: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 Urban planners and designers, Architects, River restoration planners and managers, Environmentalists, Sociologists, Economists, Infrastructure planners, Landscape architects, Decision makers, Other Professionals, etc. 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he-IL" sz="1600" b="1" dirty="0">
              <a:latin typeface="+mn-lt"/>
              <a:cs typeface="Times New Roman" panose="02020603050405020304" pitchFamily="18" charset="0"/>
            </a:endParaRPr>
          </a:p>
          <a:p>
            <a:pPr algn="l" rtl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2400" b="1" u="sng" dirty="0">
                <a:latin typeface="+mn-lt"/>
                <a:cs typeface="Times New Roman" panose="02020603050405020304" pitchFamily="18" charset="0"/>
              </a:rPr>
              <a:t>Politicians</a:t>
            </a:r>
            <a:endParaRPr lang="en-US" altLang="he-IL" sz="2400" b="1" dirty="0">
              <a:latin typeface="+mn-lt"/>
              <a:cs typeface="Times New Roman" panose="02020603050405020304" pitchFamily="18" charset="0"/>
            </a:endParaRPr>
          </a:p>
          <a:p>
            <a:pPr algn="l" rtl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he-IL" sz="1600" b="1" u="sng" dirty="0">
              <a:latin typeface="+mn-lt"/>
              <a:cs typeface="Times New Roman" panose="02020603050405020304" pitchFamily="18" charset="0"/>
            </a:endParaRPr>
          </a:p>
          <a:p>
            <a:pPr algn="l" rtl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2400" b="1" u="sng" dirty="0">
                <a:latin typeface="+mn-lt"/>
                <a:cs typeface="Times New Roman" panose="02020603050405020304" pitchFamily="18" charset="0"/>
              </a:rPr>
              <a:t>The People</a:t>
            </a:r>
            <a:endParaRPr lang="en-US" altLang="he-IL" sz="2400" b="1" dirty="0">
              <a:latin typeface="+mn-lt"/>
              <a:cs typeface="Times New Roman" panose="02020603050405020304" pitchFamily="18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he-IL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316388" y="6384923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439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184150" y="635634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49F49F5-6F2B-43F9-8E53-84752A8427F1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12</a:t>
            </a:fld>
            <a:endParaRPr lang="he-IL" altLang="he-IL" sz="120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7489" y="6075143"/>
            <a:ext cx="978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River Planner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271" y="6075143"/>
            <a:ext cx="978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Urban Planner</a:t>
            </a:r>
            <a:endParaRPr lang="he-I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3925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-36513" y="1053521"/>
            <a:ext cx="9180513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100" b="1" dirty="0" smtClean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altLang="he-IL" sz="3100" b="1" dirty="0">
                <a:latin typeface="+mn-lt"/>
                <a:cs typeface="Times New Roman" panose="02020603050405020304" pitchFamily="18" charset="0"/>
              </a:rPr>
              <a:t>challenge is - how we create a </a:t>
            </a:r>
            <a:r>
              <a:rPr lang="en-US" altLang="he-IL" sz="3100" b="1" dirty="0" smtClean="0">
                <a:latin typeface="+mn-lt"/>
                <a:cs typeface="Times New Roman" panose="02020603050405020304" pitchFamily="18" charset="0"/>
              </a:rPr>
              <a:t>Real Dialogue?</a:t>
            </a:r>
            <a:endParaRPr lang="en-US" altLang="he-IL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8435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13" y="1970352"/>
            <a:ext cx="8315859" cy="422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316388" y="6384923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439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184150" y="635634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49F49F5-6F2B-43F9-8E53-84752A8427F1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13</a:t>
            </a:fld>
            <a:endParaRPr lang="he-IL" altLang="he-IL" sz="120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3876" y="5599766"/>
            <a:ext cx="24801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Urban Planner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55" y="5601554"/>
            <a:ext cx="24801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River Planner</a:t>
            </a:r>
            <a:endParaRPr lang="he-I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951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תמונה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642" y="2248539"/>
            <a:ext cx="3148691" cy="20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תמונה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365" y="2252413"/>
            <a:ext cx="3159515" cy="203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C:\Users\User\Desktop\Photos - Gdynia and Warsaw - 1 (22-23.9.14)\IMG_802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365" y="4388592"/>
            <a:ext cx="3159515" cy="21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36"/>
          <p:cNvSpPr txBox="1">
            <a:spLocks noChangeArrowheads="1"/>
          </p:cNvSpPr>
          <p:nvPr/>
        </p:nvSpPr>
        <p:spPr bwMode="auto">
          <a:xfrm>
            <a:off x="4897365" y="3700546"/>
            <a:ext cx="315951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ECRR (European Center for River Restoration) 2014, Austria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486" name="TextBox 36"/>
          <p:cNvSpPr txBox="1">
            <a:spLocks noChangeArrowheads="1"/>
          </p:cNvSpPr>
          <p:nvPr/>
        </p:nvSpPr>
        <p:spPr bwMode="auto">
          <a:xfrm>
            <a:off x="4941888" y="5716036"/>
            <a:ext cx="311499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ISOCARP (International Society of City and Regional Planners) 2014, Poland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470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16510" y="6385243"/>
            <a:ext cx="65881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endParaRPr lang="he-IL" altLang="he-IL" sz="1200" dirty="0" smtClean="0">
              <a:solidFill>
                <a:srgbClr val="898989"/>
              </a:solidFill>
              <a:latin typeface="+mn-lt"/>
              <a:cs typeface="+mj-cs"/>
            </a:endParaRPr>
          </a:p>
          <a:p>
            <a:pPr algn="l">
              <a:spcBef>
                <a:spcPct val="0"/>
              </a:spcBef>
              <a:buFontTx/>
              <a:buNone/>
              <a:defRPr/>
            </a:pPr>
            <a:fld id="{FF62186D-2E42-44A9-9987-1D44E2260D86}" type="slidenum">
              <a:rPr lang="he-IL" altLang="he-IL" sz="1200" smtClean="0">
                <a:solidFill>
                  <a:srgbClr val="898989"/>
                </a:solidFill>
                <a:latin typeface="+mn-lt"/>
                <a:cs typeface="+mj-cs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+mj-cs"/>
            </a:endParaRPr>
          </a:p>
        </p:txBody>
      </p:sp>
      <p:pic>
        <p:nvPicPr>
          <p:cNvPr id="20488" name="תמונה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903" y="4388593"/>
            <a:ext cx="3139219" cy="212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36"/>
          <p:cNvSpPr txBox="1">
            <a:spLocks noChangeArrowheads="1"/>
          </p:cNvSpPr>
          <p:nvPr/>
        </p:nvSpPr>
        <p:spPr bwMode="auto">
          <a:xfrm>
            <a:off x="1052440" y="5920653"/>
            <a:ext cx="3844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World Town Planning Day 2013, </a:t>
            </a:r>
            <a:endParaRPr lang="en-US" altLang="he-IL" sz="16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Virtual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490" name="TextBox 36"/>
          <p:cNvSpPr txBox="1">
            <a:spLocks noChangeArrowheads="1"/>
          </p:cNvSpPr>
          <p:nvPr/>
        </p:nvSpPr>
        <p:spPr bwMode="auto">
          <a:xfrm>
            <a:off x="1124903" y="3704039"/>
            <a:ext cx="313921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IRS (International River Symposium)</a:t>
            </a: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he-IL" sz="1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2015, </a:t>
            </a: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Australia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491" name="TextBox 3"/>
          <p:cNvSpPr txBox="1">
            <a:spLocks noChangeArrowheads="1"/>
          </p:cNvSpPr>
          <p:nvPr/>
        </p:nvSpPr>
        <p:spPr bwMode="auto">
          <a:xfrm>
            <a:off x="0" y="987343"/>
            <a:ext cx="91805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400" b="1" dirty="0" smtClean="0">
                <a:latin typeface="+mn-lt"/>
                <a:cs typeface="Times New Roman" panose="02020603050405020304" pitchFamily="18" charset="0"/>
              </a:rPr>
              <a:t>Urban River Themes became </a:t>
            </a: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recently the </a:t>
            </a:r>
            <a:r>
              <a:rPr lang="en-US" altLang="he-IL" sz="2400" b="1" dirty="0" smtClean="0">
                <a:latin typeface="+mn-lt"/>
                <a:cs typeface="Times New Roman" panose="02020603050405020304" pitchFamily="18" charset="0"/>
              </a:rPr>
              <a:t>Core </a:t>
            </a: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of many </a:t>
            </a:r>
            <a:r>
              <a:rPr lang="en-US" altLang="he-IL" sz="2400" b="1" dirty="0" smtClean="0">
                <a:latin typeface="+mn-lt"/>
                <a:cs typeface="Times New Roman" panose="02020603050405020304" pitchFamily="18" charset="0"/>
              </a:rPr>
              <a:t>Leading International Congresses and Events - but in most of them the participants are either River People, or Urban People…</a:t>
            </a:r>
            <a:endParaRPr lang="en-US" altLang="he-IL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492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848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8261" y="1055691"/>
            <a:ext cx="91357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700" b="1" dirty="0" smtClean="0">
                <a:latin typeface="+mn-lt"/>
                <a:cs typeface="Times New Roman" panose="02020603050405020304" pitchFamily="18" charset="0"/>
              </a:rPr>
              <a:t>Here most Participants are River Experts</a:t>
            </a:r>
            <a:endParaRPr lang="en-US" altLang="he-IL" sz="27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9940" name="תמונה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20" y="2216394"/>
            <a:ext cx="3557084" cy="188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תמונה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648" y="2212319"/>
            <a:ext cx="3450075" cy="188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תמונה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13" y="4146837"/>
            <a:ext cx="3544191" cy="196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תמונה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648" y="4129371"/>
            <a:ext cx="3450075" cy="19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מלבן 6"/>
          <p:cNvSpPr>
            <a:spLocks noChangeArrowheads="1"/>
          </p:cNvSpPr>
          <p:nvPr/>
        </p:nvSpPr>
        <p:spPr bwMode="auto">
          <a:xfrm>
            <a:off x="8261" y="1488025"/>
            <a:ext cx="916727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2300" b="1" dirty="0" smtClean="0">
                <a:latin typeface="+mn-lt"/>
                <a:cs typeface="Times New Roman" panose="02020603050405020304" pitchFamily="18" charset="0"/>
              </a:rPr>
              <a:t>Therefore I will concentrate mainly on Urban Issues, 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2300" b="1" dirty="0" smtClean="0">
                <a:latin typeface="+mn-lt"/>
                <a:cs typeface="Times New Roman" panose="02020603050405020304" pitchFamily="18" charset="0"/>
              </a:rPr>
              <a:t>and especially Waterfronts</a:t>
            </a:r>
            <a:endParaRPr lang="he-IL" altLang="he-IL" sz="23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9945" name="מלבן 7"/>
          <p:cNvSpPr>
            <a:spLocks noChangeArrowheads="1"/>
          </p:cNvSpPr>
          <p:nvPr/>
        </p:nvSpPr>
        <p:spPr bwMode="auto">
          <a:xfrm>
            <a:off x="0" y="6063348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Shantou, China planning workshop (UPAT) - ISOCARP, 2013. Team Leader - Amos Brandeis</a:t>
            </a:r>
            <a:endParaRPr lang="he-IL" altLang="he-IL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9946" name="מלבן 7"/>
          <p:cNvSpPr>
            <a:spLocks noChangeArrowheads="1"/>
          </p:cNvSpPr>
          <p:nvPr/>
        </p:nvSpPr>
        <p:spPr bwMode="auto">
          <a:xfrm>
            <a:off x="755850" y="5731069"/>
            <a:ext cx="83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Before</a:t>
            </a:r>
            <a:endParaRPr lang="he-IL" altLang="he-IL" sz="18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9947" name="מלבן 7"/>
          <p:cNvSpPr>
            <a:spLocks noChangeArrowheads="1"/>
          </p:cNvSpPr>
          <p:nvPr/>
        </p:nvSpPr>
        <p:spPr bwMode="auto">
          <a:xfrm>
            <a:off x="5051184" y="5717164"/>
            <a:ext cx="672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After</a:t>
            </a:r>
            <a:endParaRPr lang="he-IL" altLang="he-IL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9949" name="TextBox 10"/>
          <p:cNvSpPr txBox="1">
            <a:spLocks noChangeArrowheads="1"/>
          </p:cNvSpPr>
          <p:nvPr/>
        </p:nvSpPr>
        <p:spPr bwMode="auto">
          <a:xfrm>
            <a:off x="259556" y="6482200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486570" y="6456362"/>
            <a:ext cx="900113" cy="365125"/>
          </a:xfrm>
        </p:spPr>
        <p:txBody>
          <a:bodyPr/>
          <a:lstStyle/>
          <a:p>
            <a:pPr>
              <a:defRPr/>
            </a:pPr>
            <a:fld id="{EA24DFA4-A93F-4B8C-8081-362A6030B6E6}" type="slidenum">
              <a:rPr lang="he-IL" altLang="he-IL"/>
              <a:pPr>
                <a:defRPr/>
              </a:pPr>
              <a:t>15</a:t>
            </a:fld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200539512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-561" y="2108406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6363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A huge urban asset and </a:t>
            </a:r>
            <a:r>
              <a:rPr lang="en-US" altLang="he-IL" sz="2400" b="1" dirty="0" smtClean="0">
                <a:latin typeface="+mn-lt"/>
                <a:cs typeface="Times New Roman" panose="02020603050405020304" pitchFamily="18" charset="0"/>
              </a:rPr>
              <a:t>potential</a:t>
            </a:r>
            <a:endParaRPr lang="en-US" altLang="he-IL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8575" y="1072001"/>
            <a:ext cx="9115425" cy="120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he-IL" sz="2700" b="1" dirty="0">
                <a:cs typeface="Times New Roman" panose="02020603050405020304" pitchFamily="18" charset="0"/>
              </a:rPr>
              <a:t>Waterfronts are the places for the people to meet and enjoy</a:t>
            </a:r>
          </a:p>
          <a:p>
            <a:pPr algn="ctr">
              <a:defRPr/>
            </a:pPr>
            <a:r>
              <a:rPr lang="en-US" altLang="he-IL" sz="900" b="1" dirty="0"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>
                <a:ea typeface="+mj-ea"/>
                <a:cs typeface="Times New Roman" panose="02020603050405020304" pitchFamily="18" charset="0"/>
              </a:rPr>
              <a:t>Urban Waterfronts - “Urban Celebrations”</a:t>
            </a:r>
          </a:p>
        </p:txBody>
      </p:sp>
      <p:pic>
        <p:nvPicPr>
          <p:cNvPr id="50180" name="Picture 12" descr="IMG_57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548" y="2570205"/>
            <a:ext cx="6767512" cy="350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1037010" y="6089452"/>
            <a:ext cx="68770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AU" altLang="he-IL" sz="1800" b="1" dirty="0">
                <a:latin typeface="+mn-lt"/>
                <a:cs typeface="Times New Roman" panose="02020603050405020304" pitchFamily="18" charset="0"/>
              </a:rPr>
              <a:t>Hong Kong Light and Sound Evening Show</a:t>
            </a:r>
            <a:endParaRPr lang="en-US" altLang="he-IL" sz="1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182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0184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-3175" y="64531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3154468-19DC-44CA-9A6A-3359D45FA042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16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" y="108251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b="1" dirty="0">
                <a:latin typeface="+mn-lt"/>
                <a:cs typeface="Times New Roman" panose="02020603050405020304" pitchFamily="18" charset="0"/>
              </a:rPr>
              <a:t>What Makes Waterfronts Successful?</a:t>
            </a:r>
            <a:endParaRPr lang="he-IL" altLang="he-IL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0" y="1625520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Not only beautiful, but also alive. </a:t>
            </a:r>
          </a:p>
          <a:p>
            <a:pPr algn="ctr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Part of the urban structure and life. </a:t>
            </a:r>
            <a:br>
              <a:rPr lang="en-US" altLang="he-IL" sz="2400" b="1" dirty="0">
                <a:latin typeface="+mn-lt"/>
                <a:cs typeface="Times New Roman" panose="02020603050405020304" pitchFamily="18" charset="0"/>
              </a:rPr>
            </a:b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What makes places successful?</a:t>
            </a:r>
            <a:br>
              <a:rPr lang="en-US" altLang="he-IL" sz="2400" b="1" dirty="0">
                <a:latin typeface="+mn-lt"/>
                <a:cs typeface="Times New Roman" panose="02020603050405020304" pitchFamily="18" charset="0"/>
              </a:rPr>
            </a:br>
            <a:endParaRPr lang="en-US" altLang="he-IL" sz="2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44" name="Picture 5" descr="Tasmania - Peppermint Bay (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4986" y="2936678"/>
            <a:ext cx="5284470" cy="3391097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36"/>
          <p:cNvSpPr txBox="1">
            <a:spLocks noChangeArrowheads="1"/>
          </p:cNvSpPr>
          <p:nvPr/>
        </p:nvSpPr>
        <p:spPr bwMode="auto">
          <a:xfrm>
            <a:off x="1794986" y="5876925"/>
            <a:ext cx="5284470" cy="44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7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Derwent River Waterfront, Hobart</a:t>
            </a:r>
            <a:r>
              <a:rPr lang="en-US" altLang="he-IL" sz="1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Tasmania, Australia</a:t>
            </a:r>
            <a:endParaRPr lang="he-IL" altLang="he-IL" sz="17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220606" y="6445249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248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0" y="64166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2D1AF33-3509-49EE-8375-421C07371F43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17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363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1" y="1100933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ea typeface="+mj-ea"/>
                <a:cs typeface="Times New Roman" panose="02020603050405020304" pitchFamily="18" charset="0"/>
              </a:rPr>
              <a:t>We plan for the People who live in the City</a:t>
            </a:r>
          </a:p>
          <a:p>
            <a:pPr algn="ctr">
              <a:defRPr/>
            </a:pPr>
            <a:r>
              <a:rPr lang="en-US" sz="2200" b="1" dirty="0" smtClean="0">
                <a:cs typeface="Guttman Yad-Brush" panose="02010401010101010101" pitchFamily="2" charset="-79"/>
              </a:rPr>
              <a:t>No happy people = No Successful Waterfront</a:t>
            </a:r>
            <a:endParaRPr lang="en-US" sz="2200" b="1" dirty="0">
              <a:ea typeface="+mj-ea"/>
              <a:cs typeface="Guttman Yad-Brush" panose="02010401010101010101" pitchFamily="2" charset="-79"/>
            </a:endParaRPr>
          </a:p>
        </p:txBody>
      </p:sp>
      <p:pic>
        <p:nvPicPr>
          <p:cNvPr id="44035" name="Picture 2" descr="The Mersey River Festival brings in the crow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39" y="2085183"/>
            <a:ext cx="7113087" cy="420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מלבן 7"/>
          <p:cNvSpPr>
            <a:spLocks noChangeArrowheads="1"/>
          </p:cNvSpPr>
          <p:nvPr/>
        </p:nvSpPr>
        <p:spPr bwMode="auto">
          <a:xfrm>
            <a:off x="2319557" y="6270433"/>
            <a:ext cx="415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b="1" dirty="0">
                <a:latin typeface="+mn-lt"/>
                <a:cs typeface="Times New Roman" panose="02020603050405020304" pitchFamily="18" charset="0"/>
              </a:rPr>
              <a:t>Liverpool - Mersey River Festival 2014</a:t>
            </a:r>
            <a:endParaRPr lang="he-IL" altLang="he-IL" sz="1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037" name="TextBox 10"/>
          <p:cNvSpPr txBox="1">
            <a:spLocks noChangeArrowheads="1"/>
          </p:cNvSpPr>
          <p:nvPr/>
        </p:nvSpPr>
        <p:spPr bwMode="auto">
          <a:xfrm>
            <a:off x="302498" y="6505939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4039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82934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D11CF4D-D9F7-4E17-8F3C-2D0BE38E7634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18</a:t>
            </a:fld>
            <a:endParaRPr lang="he-IL" altLang="he-IL" sz="120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10747" y="1138746"/>
            <a:ext cx="914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 smtClean="0">
                <a:ea typeface="+mj-ea"/>
                <a:cs typeface="Times New Roman" panose="02020603050405020304" pitchFamily="18" charset="0"/>
              </a:rPr>
              <a:t>We </a:t>
            </a:r>
            <a:r>
              <a:rPr lang="en-US" sz="2500" b="1" dirty="0">
                <a:ea typeface="+mj-ea"/>
                <a:cs typeface="Times New Roman" panose="02020603050405020304" pitchFamily="18" charset="0"/>
              </a:rPr>
              <a:t>want </a:t>
            </a:r>
            <a:r>
              <a:rPr lang="en-US" sz="2500" b="1" dirty="0" smtClean="0">
                <a:ea typeface="+mj-ea"/>
                <a:cs typeface="Times New Roman" panose="02020603050405020304" pitchFamily="18" charset="0"/>
              </a:rPr>
              <a:t>the People </a:t>
            </a:r>
            <a:r>
              <a:rPr lang="en-US" sz="2500" b="1" dirty="0">
                <a:ea typeface="+mj-ea"/>
                <a:cs typeface="Times New Roman" panose="02020603050405020304" pitchFamily="18" charset="0"/>
              </a:rPr>
              <a:t>“to own” the </a:t>
            </a:r>
            <a:r>
              <a:rPr lang="en-US" sz="2500" b="1" dirty="0" smtClean="0">
                <a:ea typeface="+mj-ea"/>
                <a:cs typeface="Times New Roman" panose="02020603050405020304" pitchFamily="18" charset="0"/>
              </a:rPr>
              <a:t>Waterfront </a:t>
            </a:r>
            <a:r>
              <a:rPr lang="en-US" sz="2500" b="1" dirty="0">
                <a:ea typeface="+mj-ea"/>
                <a:cs typeface="Times New Roman" panose="02020603050405020304" pitchFamily="18" charset="0"/>
              </a:rPr>
              <a:t>and to be proud of </a:t>
            </a:r>
            <a:r>
              <a:rPr lang="en-US" sz="2500" b="1" dirty="0" smtClean="0">
                <a:ea typeface="+mj-ea"/>
                <a:cs typeface="Times New Roman" panose="02020603050405020304" pitchFamily="18" charset="0"/>
              </a:rPr>
              <a:t>it</a:t>
            </a:r>
            <a:endParaRPr lang="en-US" sz="2500" b="1" dirty="0"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500" b="1" dirty="0">
                <a:ea typeface="+mj-ea"/>
                <a:cs typeface="Times New Roman" panose="02020603050405020304" pitchFamily="18" charset="0"/>
              </a:rPr>
              <a:t>We need to plan together with them.</a:t>
            </a:r>
          </a:p>
        </p:txBody>
      </p:sp>
      <p:pic>
        <p:nvPicPr>
          <p:cNvPr id="46083" name="Picture 3" descr="\\Yardena2009\d\scanpic2\קריקטורות\זיהום0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60894"/>
            <a:ext cx="23622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\\Yardena2011\רזרבי\SCANPIC\רהט\high resolutionBest pics  Rahat photos\rahat (5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3" y="2460894"/>
            <a:ext cx="436721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 descr="E:\scanpic2\קריקטורות\קריקטורות מניצן\19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39" r="5298" b="20219"/>
          <a:stretch>
            <a:fillRect/>
          </a:stretch>
        </p:blipFill>
        <p:spPr bwMode="auto">
          <a:xfrm>
            <a:off x="2571750" y="2460894"/>
            <a:ext cx="19812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" y="2398981"/>
            <a:ext cx="1600200" cy="4619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720725" indent="-454025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1pPr>
            <a:lvl2pPr marL="1185863" indent="-28575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2pPr>
            <a:lvl3pPr marL="1593850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3pPr>
            <a:lvl4pPr marL="2001838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4pPr>
            <a:lvl5pPr marL="2409825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5pPr>
            <a:lvl6pPr marL="28670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6pPr>
            <a:lvl7pPr marL="33242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7pPr>
            <a:lvl8pPr marL="37814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8pPr>
            <a:lvl9pPr marL="42386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9pPr>
          </a:lstStyle>
          <a:p>
            <a:pPr marL="0" indent="0" eaLnBrk="1" hangingPunct="1"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(no)</a:t>
            </a:r>
            <a:endParaRPr lang="he-IL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7950" y="2371994"/>
            <a:ext cx="1295400" cy="4619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720725" indent="-454025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1pPr>
            <a:lvl2pPr marL="1185863" indent="-28575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2pPr>
            <a:lvl3pPr marL="1593850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3pPr>
            <a:lvl4pPr marL="2001838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4pPr>
            <a:lvl5pPr marL="2409825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5pPr>
            <a:lvl6pPr marL="28670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6pPr>
            <a:lvl7pPr marL="33242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7pPr>
            <a:lvl8pPr marL="37814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8pPr>
            <a:lvl9pPr marL="42386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9pPr>
          </a:lstStyle>
          <a:p>
            <a:pPr marL="0" indent="0" eaLnBrk="1" hangingPunct="1"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(no)</a:t>
            </a:r>
            <a:endParaRPr lang="he-IL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4838" y="2398981"/>
            <a:ext cx="947737" cy="4619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720725" indent="-454025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1pPr>
            <a:lvl2pPr marL="1185863" indent="-28575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2pPr>
            <a:lvl3pPr marL="1593850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3pPr>
            <a:lvl4pPr marL="2001838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4pPr>
            <a:lvl5pPr marL="2409825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5pPr>
            <a:lvl6pPr marL="28670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6pPr>
            <a:lvl7pPr marL="33242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7pPr>
            <a:lvl8pPr marL="37814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8pPr>
            <a:lvl9pPr marL="42386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9pPr>
          </a:lstStyle>
          <a:p>
            <a:pPr marL="0" indent="0" eaLnBrk="1" hangingPunct="1"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(yes)</a:t>
            </a:r>
            <a:endParaRPr lang="he-IL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6089" name="TextBox 10"/>
          <p:cNvSpPr txBox="1">
            <a:spLocks noChangeArrowheads="1"/>
          </p:cNvSpPr>
          <p:nvPr/>
        </p:nvSpPr>
        <p:spPr bwMode="auto">
          <a:xfrm>
            <a:off x="280193" y="656748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6091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86053" y="653666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BD7DAA0-97A0-4971-99C9-4223295123CB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19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http://www.ricksilverman.com/images/stories/Images/boston_charles_ri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3107373"/>
            <a:ext cx="27717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תמונה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088" y="3102610"/>
            <a:ext cx="28987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Bamako c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088" y="4625023"/>
            <a:ext cx="28987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\\Yardena2011\scanpic\Urban River Waterfronts\תמונות לשילוב במצגת לסין 2011\columbusmonumentbarcelonaharbor2[1]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620260"/>
            <a:ext cx="27828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\\Yardena2011\scanpic\Urban River Waterfronts\תמונות לשילוב במצגת לסין 2011\Brisbane 30.8-3.9 15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63" y="3112135"/>
            <a:ext cx="27193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36"/>
          <p:cNvSpPr txBox="1">
            <a:spLocks noChangeArrowheads="1"/>
          </p:cNvSpPr>
          <p:nvPr/>
        </p:nvSpPr>
        <p:spPr bwMode="auto">
          <a:xfrm>
            <a:off x="6156325" y="2988310"/>
            <a:ext cx="188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Australia</a:t>
            </a:r>
            <a:endParaRPr lang="he-IL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00" name="TextBox 36"/>
          <p:cNvSpPr txBox="1">
            <a:spLocks noChangeArrowheads="1"/>
          </p:cNvSpPr>
          <p:nvPr/>
        </p:nvSpPr>
        <p:spPr bwMode="auto">
          <a:xfrm>
            <a:off x="3267075" y="3022183"/>
            <a:ext cx="61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Asia</a:t>
            </a:r>
            <a:endParaRPr lang="he-IL" altLang="he-IL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01" name="TextBox 36"/>
          <p:cNvSpPr txBox="1">
            <a:spLocks noChangeArrowheads="1"/>
          </p:cNvSpPr>
          <p:nvPr/>
        </p:nvSpPr>
        <p:spPr bwMode="auto">
          <a:xfrm>
            <a:off x="3067050" y="4485323"/>
            <a:ext cx="187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Africa</a:t>
            </a:r>
            <a:endParaRPr lang="he-IL" altLang="he-IL" sz="16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202" name="Picture 31" descr="http://t0.gstatic.com/images?q=tbn:ANd9GcQPKN9bmolfqI3Z0qm8-fOySqtywch1szeuO6xEKpNQO83VzW_udwN1pi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63" y="4639310"/>
            <a:ext cx="271621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36"/>
          <p:cNvSpPr txBox="1">
            <a:spLocks noChangeArrowheads="1"/>
          </p:cNvSpPr>
          <p:nvPr/>
        </p:nvSpPr>
        <p:spPr bwMode="auto">
          <a:xfrm>
            <a:off x="6176963" y="4498023"/>
            <a:ext cx="187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South America</a:t>
            </a:r>
            <a:endParaRPr lang="he-IL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04" name="TextBox 36"/>
          <p:cNvSpPr txBox="1">
            <a:spLocks noChangeArrowheads="1"/>
          </p:cNvSpPr>
          <p:nvPr/>
        </p:nvSpPr>
        <p:spPr bwMode="auto">
          <a:xfrm>
            <a:off x="125413" y="2993073"/>
            <a:ext cx="187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North America</a:t>
            </a:r>
            <a:endParaRPr lang="he-IL" altLang="he-IL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120650" y="4490085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Europe</a:t>
            </a:r>
            <a:endParaRPr lang="he-IL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0" y="1104321"/>
            <a:ext cx="913606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3600" b="1" dirty="0" smtClean="0">
                <a:latin typeface="+mn-lt"/>
                <a:cs typeface="Times New Roman" panose="02020603050405020304" pitchFamily="18" charset="0"/>
              </a:rPr>
              <a:t>Urban Rivers are Everywhere</a:t>
            </a:r>
            <a:endParaRPr lang="he-IL" altLang="he-IL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07" name="TextBox 36"/>
          <p:cNvSpPr txBox="1">
            <a:spLocks noChangeArrowheads="1"/>
          </p:cNvSpPr>
          <p:nvPr/>
        </p:nvSpPr>
        <p:spPr bwMode="auto">
          <a:xfrm>
            <a:off x="2101850" y="4112260"/>
            <a:ext cx="117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Boston</a:t>
            </a:r>
            <a:endParaRPr lang="he-IL" altLang="he-IL" sz="1600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08" name="TextBox 36"/>
          <p:cNvSpPr txBox="1">
            <a:spLocks noChangeArrowheads="1"/>
          </p:cNvSpPr>
          <p:nvPr/>
        </p:nvSpPr>
        <p:spPr bwMode="auto">
          <a:xfrm>
            <a:off x="5194300" y="4126548"/>
            <a:ext cx="1174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Beijing</a:t>
            </a:r>
            <a:endParaRPr lang="he-IL" altLang="he-IL" sz="1600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09" name="TextBox 36"/>
          <p:cNvSpPr txBox="1">
            <a:spLocks noChangeArrowheads="1"/>
          </p:cNvSpPr>
          <p:nvPr/>
        </p:nvSpPr>
        <p:spPr bwMode="auto">
          <a:xfrm>
            <a:off x="7885113" y="4166235"/>
            <a:ext cx="1176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Brisbane</a:t>
            </a:r>
            <a:endParaRPr lang="he-IL" altLang="he-IL" sz="1600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10" name="TextBox 36"/>
          <p:cNvSpPr txBox="1">
            <a:spLocks noChangeArrowheads="1"/>
          </p:cNvSpPr>
          <p:nvPr/>
        </p:nvSpPr>
        <p:spPr bwMode="auto">
          <a:xfrm>
            <a:off x="1835150" y="5685473"/>
            <a:ext cx="1174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Barcelona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11" name="TextBox 36"/>
          <p:cNvSpPr txBox="1">
            <a:spLocks noChangeArrowheads="1"/>
          </p:cNvSpPr>
          <p:nvPr/>
        </p:nvSpPr>
        <p:spPr bwMode="auto">
          <a:xfrm>
            <a:off x="4500563" y="5677535"/>
            <a:ext cx="166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Bamako (Mali)</a:t>
            </a:r>
            <a:endParaRPr lang="he-IL" altLang="he-IL" sz="1600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12" name="TextBox 36"/>
          <p:cNvSpPr txBox="1">
            <a:spLocks noChangeArrowheads="1"/>
          </p:cNvSpPr>
          <p:nvPr/>
        </p:nvSpPr>
        <p:spPr bwMode="auto">
          <a:xfrm>
            <a:off x="7531100" y="5683885"/>
            <a:ext cx="1593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Buenos Aires</a:t>
            </a:r>
            <a:endParaRPr lang="he-IL" altLang="he-IL" sz="1600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13" name="TextBox 4"/>
          <p:cNvSpPr txBox="1">
            <a:spLocks noChangeArrowheads="1"/>
          </p:cNvSpPr>
          <p:nvPr/>
        </p:nvSpPr>
        <p:spPr bwMode="auto">
          <a:xfrm>
            <a:off x="0" y="1825871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800" b="1" dirty="0">
                <a:latin typeface="+mn-lt"/>
                <a:cs typeface="Times New Roman" panose="02020603050405020304" pitchFamily="18" charset="0"/>
              </a:rPr>
              <a:t>Almost all cities around the world were built </a:t>
            </a:r>
            <a:endParaRPr lang="en-US" altLang="he-IL" sz="2800" b="1" dirty="0" smtClean="0">
              <a:latin typeface="+mn-lt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800" b="1" dirty="0" smtClean="0">
                <a:latin typeface="+mn-lt"/>
                <a:cs typeface="Times New Roman" panose="02020603050405020304" pitchFamily="18" charset="0"/>
              </a:rPr>
              <a:t>along rivers</a:t>
            </a:r>
            <a:r>
              <a:rPr lang="en-US" altLang="he-IL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he-IL" sz="2800" b="1" dirty="0" smtClean="0">
                <a:latin typeface="+mn-lt"/>
                <a:cs typeface="Times New Roman" panose="02020603050405020304" pitchFamily="18" charset="0"/>
              </a:rPr>
              <a:t>or streams. </a:t>
            </a:r>
            <a:endParaRPr lang="en-US" altLang="he-IL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214" name="TextBox 10"/>
          <p:cNvSpPr txBox="1">
            <a:spLocks noChangeArrowheads="1"/>
          </p:cNvSpPr>
          <p:nvPr/>
        </p:nvSpPr>
        <p:spPr bwMode="auto">
          <a:xfrm>
            <a:off x="226219" y="6417310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216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92868" y="641731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5240BDD-5643-4BFD-9209-D0FBF87F757C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9845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תמונה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"/>
          <a:stretch>
            <a:fillRect/>
          </a:stretch>
        </p:blipFill>
        <p:spPr bwMode="auto">
          <a:xfrm>
            <a:off x="1144900" y="4502181"/>
            <a:ext cx="3209326" cy="20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 descr="\\Yardena2011\רזרבי\SCANPIC\נסיעות חול עבודה ומשפחה\רוסיה פושקינו יוני 2012\Amos Photos from the camera\IMG_04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244" y="2669996"/>
            <a:ext cx="3188982" cy="17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 descr="\\Yardena2011\רזרבי\SCANPIC\נסיעות חול עבודה ומשפחה\סין מרץ 2013 שאנטו וסינגפור\שאנטו\IMG_22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633" y="2669996"/>
            <a:ext cx="3141936" cy="17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9" descr="DSCN002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634" y="4496583"/>
            <a:ext cx="3155922" cy="199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9"/>
          <p:cNvSpPr txBox="1">
            <a:spLocks noChangeArrowheads="1"/>
          </p:cNvSpPr>
          <p:nvPr/>
        </p:nvSpPr>
        <p:spPr bwMode="auto">
          <a:xfrm>
            <a:off x="4809633" y="6148601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Burkina Faso, Africa</a:t>
            </a:r>
            <a:endParaRPr lang="he-IL" altLang="he-IL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135" name="TextBox 10"/>
          <p:cNvSpPr txBox="1">
            <a:spLocks noChangeArrowheads="1"/>
          </p:cNvSpPr>
          <p:nvPr/>
        </p:nvSpPr>
        <p:spPr bwMode="auto">
          <a:xfrm>
            <a:off x="1117912" y="613135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El Amrani Bedouins, Israel</a:t>
            </a:r>
            <a:endParaRPr lang="he-IL" altLang="he-IL" sz="1800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2712" name="TextBox 11"/>
          <p:cNvSpPr txBox="1">
            <a:spLocks noChangeArrowheads="1"/>
          </p:cNvSpPr>
          <p:nvPr/>
        </p:nvSpPr>
        <p:spPr bwMode="auto">
          <a:xfrm>
            <a:off x="4823620" y="3873100"/>
            <a:ext cx="3141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e-IL" sz="1800" b="1" dirty="0" smtClean="0">
                <a:latin typeface="+mn-lt"/>
                <a:cs typeface="Times New Roman" panose="02020603050405020304" pitchFamily="18" charset="0"/>
              </a:rPr>
              <a:t>Shantou, China (UPAT ISOCARP)</a:t>
            </a:r>
            <a:endParaRPr lang="he-IL" altLang="he-IL" sz="1800" b="1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137" name="TextBox 14"/>
          <p:cNvSpPr txBox="1">
            <a:spLocks noChangeArrowheads="1"/>
          </p:cNvSpPr>
          <p:nvPr/>
        </p:nvSpPr>
        <p:spPr bwMode="auto">
          <a:xfrm>
            <a:off x="1097374" y="4106098"/>
            <a:ext cx="3324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Pushchino</a:t>
            </a:r>
            <a:r>
              <a:rPr lang="en-US" altLang="he-IL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Russia (YPP ISOCARP)</a:t>
            </a:r>
            <a:endParaRPr lang="he-IL" altLang="he-IL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138" name="TextBox 14"/>
          <p:cNvSpPr txBox="1">
            <a:spLocks noChangeArrowheads="1"/>
          </p:cNvSpPr>
          <p:nvPr/>
        </p:nvSpPr>
        <p:spPr bwMode="auto">
          <a:xfrm>
            <a:off x="0" y="1067776"/>
            <a:ext cx="92170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800" b="1" dirty="0">
                <a:latin typeface="+mn-lt"/>
                <a:cs typeface="Times New Roman" panose="02020603050405020304" pitchFamily="18" charset="0"/>
              </a:rPr>
              <a:t>All people know what they want. We just have to ask them</a:t>
            </a:r>
          </a:p>
        </p:txBody>
      </p:sp>
      <p:sp>
        <p:nvSpPr>
          <p:cNvPr id="48139" name="TextBox 4"/>
          <p:cNvSpPr txBox="1">
            <a:spLocks noChangeArrowheads="1"/>
          </p:cNvSpPr>
          <p:nvPr/>
        </p:nvSpPr>
        <p:spPr bwMode="auto">
          <a:xfrm>
            <a:off x="19823" y="1506507"/>
            <a:ext cx="91241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000" b="1" dirty="0">
                <a:latin typeface="+mn-lt"/>
                <a:cs typeface="Times New Roman" panose="02020603050405020304" pitchFamily="18" charset="0"/>
              </a:rPr>
              <a:t>The best (and </a:t>
            </a:r>
            <a:r>
              <a:rPr lang="en-US" altLang="he-IL" sz="2000" b="1" dirty="0" smtClean="0">
                <a:latin typeface="+mn-lt"/>
                <a:cs typeface="Times New Roman" panose="02020603050405020304" pitchFamily="18" charset="0"/>
              </a:rPr>
              <a:t>only</a:t>
            </a:r>
            <a:r>
              <a:rPr lang="en-US" altLang="he-IL" sz="2000" b="1" dirty="0">
                <a:latin typeface="+mn-lt"/>
                <a:cs typeface="Times New Roman" panose="02020603050405020304" pitchFamily="18" charset="0"/>
              </a:rPr>
              <a:t>) way to plan an urban </a:t>
            </a:r>
            <a:r>
              <a:rPr lang="en-US" altLang="he-IL" sz="2000" b="1" dirty="0" smtClean="0">
                <a:latin typeface="+mn-lt"/>
                <a:cs typeface="Times New Roman" panose="02020603050405020304" pitchFamily="18" charset="0"/>
              </a:rPr>
              <a:t>waterfront (and other projects), </a:t>
            </a:r>
            <a:endParaRPr lang="en-US" altLang="he-IL" sz="2000" b="1" dirty="0">
              <a:latin typeface="+mn-lt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000" b="1" dirty="0">
                <a:latin typeface="+mn-lt"/>
                <a:cs typeface="Times New Roman" panose="02020603050405020304" pitchFamily="18" charset="0"/>
              </a:rPr>
              <a:t>is with the people who live there and use/will use the place. They can best define what they need and want &amp; what are the key values</a:t>
            </a:r>
          </a:p>
        </p:txBody>
      </p:sp>
      <p:sp>
        <p:nvSpPr>
          <p:cNvPr id="48140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-550069" y="6456362"/>
            <a:ext cx="900113" cy="365125"/>
          </a:xfrm>
        </p:spPr>
        <p:txBody>
          <a:bodyPr/>
          <a:lstStyle/>
          <a:p>
            <a:pPr>
              <a:defRPr/>
            </a:pPr>
            <a:fld id="{55C1F474-05B4-4C2B-8A64-D8FA5F812543}" type="slidenum">
              <a:rPr lang="he-IL" altLang="he-IL"/>
              <a:pPr>
                <a:defRPr/>
              </a:pPr>
              <a:t>20</a:t>
            </a:fld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39321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7"/>
          <p:cNvSpPr txBox="1">
            <a:spLocks noChangeArrowheads="1"/>
          </p:cNvSpPr>
          <p:nvPr/>
        </p:nvSpPr>
        <p:spPr bwMode="auto">
          <a:xfrm>
            <a:off x="-9525" y="1004103"/>
            <a:ext cx="9153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b="1" dirty="0" smtClean="0">
                <a:latin typeface="+mn-lt"/>
                <a:cs typeface="Times New Roman" panose="02020603050405020304" pitchFamily="18" charset="0"/>
              </a:rPr>
              <a:t>People (everywhere) </a:t>
            </a:r>
            <a:r>
              <a:rPr lang="en-US" altLang="he-IL" b="1" dirty="0">
                <a:latin typeface="+mn-lt"/>
                <a:cs typeface="Times New Roman" panose="02020603050405020304" pitchFamily="18" charset="0"/>
              </a:rPr>
              <a:t>want a Livelihood Waterfront</a:t>
            </a:r>
            <a:endParaRPr lang="he-IL" altLang="he-IL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2227" name="Picture 4" descr="\\Yardena2011\scanpic\Urban River Waterfronts\תמונות לשילוב במצגת לסין 2011\IMG_416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5941" y="3196639"/>
            <a:ext cx="3832436" cy="329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 descr="\\Yardena2011\scanpic\Urban River Waterfronts\תמונות לשילוב במצגת לסין 2011\Water-Music-700x245 Amsterd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09" y="1633189"/>
            <a:ext cx="5580062" cy="19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1" descr="F:\SCANPIC\נסיעות חול עבודה ומשפחה\אוסטרליה 2010 riversympoisium\IMG_50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15" y="3584270"/>
            <a:ext cx="2243673" cy="287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מלבן 5"/>
          <p:cNvSpPr>
            <a:spLocks noChangeArrowheads="1"/>
          </p:cNvSpPr>
          <p:nvPr/>
        </p:nvSpPr>
        <p:spPr bwMode="auto">
          <a:xfrm>
            <a:off x="2682876" y="6120150"/>
            <a:ext cx="1713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Bergen, Norway</a:t>
            </a:r>
            <a:endParaRPr lang="he-IL" altLang="he-IL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231" name="מלבן 5"/>
          <p:cNvSpPr>
            <a:spLocks noChangeArrowheads="1"/>
          </p:cNvSpPr>
          <p:nvPr/>
        </p:nvSpPr>
        <p:spPr bwMode="auto">
          <a:xfrm>
            <a:off x="289088" y="6120150"/>
            <a:ext cx="223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Freemantle, Australia</a:t>
            </a:r>
            <a:endParaRPr lang="he-IL" altLang="he-IL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232" name="TextBox 4"/>
          <p:cNvSpPr txBox="1">
            <a:spLocks noChangeArrowheads="1"/>
          </p:cNvSpPr>
          <p:nvPr/>
        </p:nvSpPr>
        <p:spPr bwMode="auto">
          <a:xfrm>
            <a:off x="6508377" y="4247790"/>
            <a:ext cx="2635623" cy="11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he-IL" sz="2800" b="1" dirty="0">
                <a:latin typeface="+mn-lt"/>
                <a:cs typeface="Times New Roman" panose="02020603050405020304" pitchFamily="18" charset="0"/>
              </a:rPr>
              <a:t>Urban life…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he-IL" sz="2800" b="1" dirty="0">
                <a:latin typeface="+mn-lt"/>
                <a:cs typeface="Times New Roman" panose="02020603050405020304" pitchFamily="18" charset="0"/>
              </a:rPr>
              <a:t>A place to enjoy.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he-IL" sz="2800" b="1" dirty="0" smtClean="0">
                <a:latin typeface="+mn-lt"/>
                <a:cs typeface="Times New Roman" panose="02020603050405020304" pitchFamily="18" charset="0"/>
              </a:rPr>
              <a:t>A </a:t>
            </a:r>
            <a:r>
              <a:rPr lang="en-US" altLang="he-IL" sz="2800" b="1" dirty="0" err="1" smtClean="0">
                <a:latin typeface="+mn-lt"/>
                <a:cs typeface="Times New Roman" panose="02020603050405020304" pitchFamily="18" charset="0"/>
              </a:rPr>
              <a:t>liveable</a:t>
            </a:r>
            <a:r>
              <a:rPr lang="en-US" altLang="he-IL" sz="2800" b="1" dirty="0" smtClean="0">
                <a:latin typeface="+mn-lt"/>
                <a:cs typeface="Times New Roman" panose="02020603050405020304" pitchFamily="18" charset="0"/>
              </a:rPr>
              <a:t> place</a:t>
            </a:r>
            <a:endParaRPr lang="en-US" altLang="he-IL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233" name="מלבן 1"/>
          <p:cNvSpPr>
            <a:spLocks noChangeArrowheads="1"/>
          </p:cNvSpPr>
          <p:nvPr/>
        </p:nvSpPr>
        <p:spPr bwMode="auto">
          <a:xfrm>
            <a:off x="3209889" y="3190789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he-IL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Amsterdam,  Netherland</a:t>
            </a:r>
            <a:endParaRPr lang="he-IL" altLang="he-IL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234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2236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-9525" y="6483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86CA776-BC74-4AB8-B6B7-6EC2C6B7E5E3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21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Picture 2" descr="\\Yardena2011\scanpic\Urban River Waterfronts\תמונות לשילוב במצגת לסין 2011\amphawanBK_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552" y="1641726"/>
            <a:ext cx="2904238" cy="19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מלבן 1"/>
          <p:cNvSpPr>
            <a:spLocks noChangeArrowheads="1"/>
          </p:cNvSpPr>
          <p:nvPr/>
        </p:nvSpPr>
        <p:spPr bwMode="auto">
          <a:xfrm>
            <a:off x="6291309" y="3200963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Bangkok, Thailand</a:t>
            </a:r>
            <a:endParaRPr lang="he-IL" altLang="he-IL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2" descr="vic_bridge_aeri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013" y="2044334"/>
            <a:ext cx="3409823" cy="2167304"/>
          </a:xfrm>
        </p:spPr>
      </p:pic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1" y="1040342"/>
            <a:ext cx="914400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b="1" dirty="0">
                <a:latin typeface="+mn-lt"/>
                <a:cs typeface="Times New Roman" panose="02020603050405020304" pitchFamily="18" charset="0"/>
              </a:rPr>
              <a:t>Alive 24/7</a:t>
            </a:r>
            <a:endParaRPr lang="he-IL" altLang="he-IL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3252" name="Picture 12" descr="G:\f-SCANPIC\אלכסנדר\מצלמה דיגיטלית 2003\אוסטרליה 2003 מקום ראשון\Brisbane - 6.9.03 + Sydney 7.9.03\Brisbane - 6.9.03 + Sydney 7.9.03 137.jpg"/>
          <p:cNvPicPr>
            <a:picLocks noChangeAspect="1" noChangeArrowheads="1"/>
          </p:cNvPicPr>
          <p:nvPr/>
        </p:nvPicPr>
        <p:blipFill>
          <a:blip r:embed="rId4" cstate="screen">
            <a:lum brigh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013" y="4363388"/>
            <a:ext cx="3409823" cy="19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7788" y="1591897"/>
            <a:ext cx="9066214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he-IL" sz="2500" b="1" dirty="0">
                <a:latin typeface="+mn-lt"/>
                <a:cs typeface="Times New Roman" panose="02020603050405020304" pitchFamily="18" charset="0"/>
              </a:rPr>
              <a:t>Urban celebrations start at night...</a:t>
            </a:r>
          </a:p>
        </p:txBody>
      </p:sp>
      <p:pic>
        <p:nvPicPr>
          <p:cNvPr id="53254" name="Picture 13" descr="F:\SCANPIC\נסיעות חול עבודה ומשפחה\סין אפריל 2010\2סין - תמונות הונגשאן ושנחאי 27-29.3.10\DSCN396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138" y="2049955"/>
            <a:ext cx="3284537" cy="21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4" descr="F:\SCANPIC\נסיעות חול עבודה ומשפחה\סין אפריל 2010\2סין - תמונות הונגשאן ושנחאי 27-29.3.10\DSCN395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88" y="4363388"/>
            <a:ext cx="3284537" cy="19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מלבן 6"/>
          <p:cNvSpPr>
            <a:spLocks noChangeArrowheads="1"/>
          </p:cNvSpPr>
          <p:nvPr/>
        </p:nvSpPr>
        <p:spPr bwMode="auto">
          <a:xfrm>
            <a:off x="1094964" y="3787776"/>
            <a:ext cx="2819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Brisbane</a:t>
            </a:r>
            <a:r>
              <a:rPr lang="en-US" altLang="he-IL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he-IL" sz="16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Riverfeast</a:t>
            </a: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), Australia</a:t>
            </a:r>
            <a:endParaRPr lang="he-IL" altLang="he-IL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3257" name="מלבן 6"/>
          <p:cNvSpPr>
            <a:spLocks noChangeArrowheads="1"/>
          </p:cNvSpPr>
          <p:nvPr/>
        </p:nvSpPr>
        <p:spPr bwMode="auto">
          <a:xfrm>
            <a:off x="1010066" y="5930901"/>
            <a:ext cx="1637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Sydney, Australia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3258" name="מלבן 6"/>
          <p:cNvSpPr>
            <a:spLocks noChangeArrowheads="1"/>
          </p:cNvSpPr>
          <p:nvPr/>
        </p:nvSpPr>
        <p:spPr bwMode="auto">
          <a:xfrm>
            <a:off x="4886222" y="5916613"/>
            <a:ext cx="22956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Pudong, Shanghai, China</a:t>
            </a:r>
            <a:endParaRPr lang="he-IL" altLang="he-IL" sz="1600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3259" name="מלבן 6"/>
          <p:cNvSpPr>
            <a:spLocks noChangeArrowheads="1"/>
          </p:cNvSpPr>
          <p:nvPr/>
        </p:nvSpPr>
        <p:spPr bwMode="auto">
          <a:xfrm>
            <a:off x="4948026" y="3871913"/>
            <a:ext cx="2451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The Bund, Shanghai, China</a:t>
            </a:r>
            <a:endParaRPr lang="he-IL" altLang="he-IL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3260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3262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3969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0AA2374-BFDE-4F97-86FF-1CE266461776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22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1935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1" descr="Tasmania - Peppermint Bay (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3500" y="2343451"/>
            <a:ext cx="6362700" cy="4120849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7"/>
          <p:cNvSpPr txBox="1">
            <a:spLocks noChangeArrowheads="1"/>
          </p:cNvSpPr>
          <p:nvPr/>
        </p:nvSpPr>
        <p:spPr bwMode="auto">
          <a:xfrm>
            <a:off x="0" y="1025032"/>
            <a:ext cx="9123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000" b="1" dirty="0" smtClean="0">
                <a:latin typeface="+mn-lt"/>
              </a:rPr>
              <a:t>History, Heritage </a:t>
            </a:r>
            <a:r>
              <a:rPr lang="en-US" altLang="he-IL" sz="3000" b="1" dirty="0">
                <a:latin typeface="+mn-lt"/>
              </a:rPr>
              <a:t>and local </a:t>
            </a:r>
            <a:r>
              <a:rPr lang="en-US" altLang="he-IL" sz="3000" b="1" dirty="0" smtClean="0">
                <a:latin typeface="+mn-lt"/>
              </a:rPr>
              <a:t>Cultures </a:t>
            </a:r>
            <a:r>
              <a:rPr lang="en-US" altLang="he-IL" sz="3000" b="1" dirty="0">
                <a:latin typeface="+mn-lt"/>
              </a:rPr>
              <a:t>and </a:t>
            </a:r>
            <a:r>
              <a:rPr lang="en-US" altLang="he-IL" sz="3000" b="1" dirty="0" smtClean="0">
                <a:latin typeface="+mn-lt"/>
              </a:rPr>
              <a:t>Values Matter</a:t>
            </a:r>
            <a:r>
              <a:rPr lang="en-US" altLang="he-IL" sz="3000" b="1" dirty="0">
                <a:latin typeface="+mn-lt"/>
              </a:rPr>
              <a:t>!</a:t>
            </a:r>
            <a:endParaRPr lang="he-IL" altLang="he-IL" sz="3000" b="1" dirty="0">
              <a:latin typeface="+mn-lt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0" y="1613201"/>
            <a:ext cx="9105106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he-IL" sz="2300" b="1" dirty="0">
                <a:latin typeface="+mn-lt"/>
                <a:cs typeface="Times New Roman" panose="02020603050405020304" pitchFamily="18" charset="0"/>
              </a:rPr>
              <a:t>The respect, preservation and strengthening of local values and atmosphere, have a huge contribution to the place making</a:t>
            </a:r>
          </a:p>
        </p:txBody>
      </p:sp>
      <p:sp>
        <p:nvSpPr>
          <p:cNvPr id="57350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7352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12700" y="64643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8685DA1-955B-43A2-81E6-CC411105DC87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23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1333500" y="6017657"/>
            <a:ext cx="5284470" cy="44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7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Derwent River Waterfront, Hobart</a:t>
            </a:r>
            <a:r>
              <a:rPr lang="en-US" altLang="he-IL" sz="1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Tasmania, Australia</a:t>
            </a:r>
            <a:endParaRPr lang="he-IL" altLang="he-IL" sz="17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7"/>
          <p:cNvSpPr txBox="1">
            <a:spLocks noChangeArrowheads="1"/>
          </p:cNvSpPr>
          <p:nvPr/>
        </p:nvSpPr>
        <p:spPr bwMode="auto">
          <a:xfrm>
            <a:off x="-73026" y="1178719"/>
            <a:ext cx="9217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600" b="1" dirty="0">
                <a:latin typeface="+mn-lt"/>
                <a:cs typeface="Times New Roman" panose="02020603050405020304" pitchFamily="18" charset="0"/>
              </a:rPr>
              <a:t>People are looking for the local flavor</a:t>
            </a:r>
            <a:endParaRPr lang="he-IL" altLang="he-IL" sz="36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1443" name="Picture 3" descr="\\Yardena2011\scanpic\Urban River Waterfronts\תמונות לשילוב במצגת לסין 2011\IMG_41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925" y="2065338"/>
            <a:ext cx="3395216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\\Yardena2011\scanpic\Urban River Waterfronts\תמונות לשילוב במצגת לסין 2011\IMG_41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4358111"/>
            <a:ext cx="3321004" cy="209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 descr="\\Yardena2011\scanpic\Urban River Waterfronts\תמונות לשילוב במצגת לסין 2011\IMG_417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2118375"/>
            <a:ext cx="3308635" cy="21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מלבן 5"/>
          <p:cNvSpPr>
            <a:spLocks noChangeArrowheads="1"/>
          </p:cNvSpPr>
          <p:nvPr/>
        </p:nvSpPr>
        <p:spPr bwMode="auto">
          <a:xfrm>
            <a:off x="1119067" y="6032033"/>
            <a:ext cx="1713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e-IL" sz="1800" b="1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anose="02020603050405020304" pitchFamily="18" charset="0"/>
              </a:rPr>
              <a:t>Bergen, Norway</a:t>
            </a:r>
            <a:endParaRPr lang="he-IL" altLang="he-IL" sz="1800" b="1" dirty="0" smtClean="0">
              <a:solidFill>
                <a:schemeClr val="bg1">
                  <a:lumMod val="8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1447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1449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0" y="64643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61462BC-D162-4473-9D60-E929FAF71363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24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0" y="1006871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000" b="1" dirty="0">
                <a:latin typeface="+mn-lt"/>
                <a:cs typeface="Times New Roman" panose="02020603050405020304" pitchFamily="18" charset="0"/>
              </a:rPr>
              <a:t>The most important buildings are usually built there</a:t>
            </a:r>
          </a:p>
        </p:txBody>
      </p:sp>
      <p:pic>
        <p:nvPicPr>
          <p:cNvPr id="68612" name="Picture 12" descr="F:\SCANPIC\נסיעות חול עבודה ומשפחה\אוסטרליה 2010 riversympoisium\IMG_497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7875" y="3802063"/>
            <a:ext cx="39274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\\Yardena2011\scanpic\Urban River Waterfronts\תמונות לשילוב במצגת לסין 2011\IMG_224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25" y="1844674"/>
            <a:ext cx="3743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2" descr="\\Yardena2011\scanpic\Urban River Waterfronts\תמונות לשילוב במצגת לסין 2011\IMG_226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50" y="3709988"/>
            <a:ext cx="37465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מלבן 6"/>
          <p:cNvSpPr>
            <a:spLocks noChangeArrowheads="1"/>
          </p:cNvSpPr>
          <p:nvPr/>
        </p:nvSpPr>
        <p:spPr bwMode="auto">
          <a:xfrm>
            <a:off x="798826" y="6128544"/>
            <a:ext cx="33096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NEMO Science Museum, Amsterdam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8616" name="מלבן 6"/>
          <p:cNvSpPr>
            <a:spLocks noChangeArrowheads="1"/>
          </p:cNvSpPr>
          <p:nvPr/>
        </p:nvSpPr>
        <p:spPr bwMode="auto">
          <a:xfrm>
            <a:off x="4700046" y="6105525"/>
            <a:ext cx="3194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Maritime Museum, Perth, </a:t>
            </a:r>
            <a:r>
              <a:rPr lang="en-US" altLang="he-IL" sz="1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Australia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8617" name="Picture 2" descr="\\Yardena2011\scanpic\Urban River Waterfronts\תמונות לשילוב במצגת לסין 2011\London (9.4.04) 10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7875" y="1844674"/>
            <a:ext cx="3905250" cy="256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8" name="מלבן 6"/>
          <p:cNvSpPr>
            <a:spLocks noChangeArrowheads="1"/>
          </p:cNvSpPr>
          <p:nvPr/>
        </p:nvSpPr>
        <p:spPr bwMode="auto">
          <a:xfrm>
            <a:off x="4638323" y="3950492"/>
            <a:ext cx="8242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London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8619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8621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0" y="647779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FC749BB-AE8A-4B1D-A210-2A1E0E77A45A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25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8611" name="TextBox 4"/>
          <p:cNvSpPr txBox="1">
            <a:spLocks noChangeArrowheads="1"/>
          </p:cNvSpPr>
          <p:nvPr/>
        </p:nvSpPr>
        <p:spPr bwMode="auto">
          <a:xfrm>
            <a:off x="0" y="1443036"/>
            <a:ext cx="91805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To attract local people and tourists, and become lively places</a:t>
            </a:r>
          </a:p>
        </p:txBody>
      </p:sp>
    </p:spTree>
    <p:extLst>
      <p:ext uri="{BB962C8B-B14F-4D97-AF65-F5344CB8AC3E}">
        <p14:creationId xmlns:p14="http://schemas.microsoft.com/office/powerpoint/2010/main" val="140906194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\\Yardena2011\scanpic\Urban River Waterfronts\תמונות לשילוב במצגת לסין 2011\IMG_26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5950" y="3921125"/>
            <a:ext cx="6296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5" descr="\\Yardena2011\scanpic\Urban River Waterfronts\תמונות לשילוב במצגת לסין 2011\IMG_23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3863975"/>
            <a:ext cx="1955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10" descr="G:\f-SCANPIC\אלכסנדר\מצלמה דיגיטלית 2003\אוסטרליה 2003 מקום ראשון\Brisbane - 6.9.03 + Sydney 7.9.03\Brisbane - 6.9.03 + Sydney 7.9.03 09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"/>
          <a:stretch>
            <a:fillRect/>
          </a:stretch>
        </p:blipFill>
        <p:spPr bwMode="auto">
          <a:xfrm>
            <a:off x="1106151" y="1591930"/>
            <a:ext cx="3640138" cy="233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1" descr="F:\SCANPIC\נסיעות חול עבודה ומשפחה\סקנדינביה אוגוסט 2011\IMG_453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452" y="1600853"/>
            <a:ext cx="3354145" cy="233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מלבן 6"/>
          <p:cNvSpPr>
            <a:spLocks noChangeArrowheads="1"/>
          </p:cNvSpPr>
          <p:nvPr/>
        </p:nvSpPr>
        <p:spPr bwMode="auto">
          <a:xfrm>
            <a:off x="1106852" y="3593306"/>
            <a:ext cx="1364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Sydney Opera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0663" name="מלבן 6"/>
          <p:cNvSpPr>
            <a:spLocks noChangeArrowheads="1"/>
          </p:cNvSpPr>
          <p:nvPr/>
        </p:nvSpPr>
        <p:spPr bwMode="auto">
          <a:xfrm>
            <a:off x="6236372" y="3580209"/>
            <a:ext cx="1889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Copenhagen Opera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0664" name="מלבן 6"/>
          <p:cNvSpPr>
            <a:spLocks noChangeArrowheads="1"/>
          </p:cNvSpPr>
          <p:nvPr/>
        </p:nvSpPr>
        <p:spPr bwMode="auto">
          <a:xfrm>
            <a:off x="247368" y="6010275"/>
            <a:ext cx="18544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6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Gorthenburg</a:t>
            </a: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Opera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0665" name="מלבן 6"/>
          <p:cNvSpPr>
            <a:spLocks noChangeArrowheads="1"/>
          </p:cNvSpPr>
          <p:nvPr/>
        </p:nvSpPr>
        <p:spPr bwMode="auto">
          <a:xfrm>
            <a:off x="7046408" y="6002337"/>
            <a:ext cx="11355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Oslo Opera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0" y="1029955"/>
            <a:ext cx="914400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ea typeface="+mj-ea"/>
                <a:cs typeface="Times New Roman" panose="02020603050405020304" pitchFamily="18" charset="0"/>
              </a:rPr>
              <a:t>Urban Icons are often designed along the waterfront</a:t>
            </a:r>
          </a:p>
        </p:txBody>
      </p:sp>
      <p:sp>
        <p:nvSpPr>
          <p:cNvPr id="70667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0669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0080C75-F26F-4F31-BD1F-3075A201D2A7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26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1565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תמונה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85" y="2029509"/>
            <a:ext cx="2640088" cy="217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-98026" y="1119912"/>
            <a:ext cx="9217026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b="1" dirty="0">
                <a:latin typeface="+mn-lt"/>
                <a:cs typeface="Times New Roman" panose="02020603050405020304" pitchFamily="18" charset="0"/>
              </a:rPr>
              <a:t>Uniqueness</a:t>
            </a:r>
            <a:endParaRPr lang="he-IL" altLang="he-IL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-36513" y="1560772"/>
            <a:ext cx="918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People like place which are special…</a:t>
            </a:r>
          </a:p>
        </p:txBody>
      </p:sp>
      <p:pic>
        <p:nvPicPr>
          <p:cNvPr id="76806" name="תמונה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4" y="4418539"/>
            <a:ext cx="7669213" cy="205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מלבן 5"/>
          <p:cNvSpPr>
            <a:spLocks noChangeArrowheads="1"/>
          </p:cNvSpPr>
          <p:nvPr/>
        </p:nvSpPr>
        <p:spPr bwMode="auto">
          <a:xfrm>
            <a:off x="600074" y="5894388"/>
            <a:ext cx="878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Dead Sea Protection Plan and Tourism Complex Plan.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Head of Team: Amos Brandeis. Architecture: Moshe Safdie</a:t>
            </a:r>
            <a:endParaRPr lang="he-IL" altLang="he-IL" sz="16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6809" name="תמונה 1" descr="צילום: אייבי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27"/>
          <a:stretch>
            <a:fillRect/>
          </a:stretch>
        </p:blipFill>
        <p:spPr bwMode="auto">
          <a:xfrm>
            <a:off x="5933070" y="2024264"/>
            <a:ext cx="2307060" cy="224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מלבן 35"/>
          <p:cNvSpPr>
            <a:spLocks noChangeArrowheads="1"/>
          </p:cNvSpPr>
          <p:nvPr/>
        </p:nvSpPr>
        <p:spPr bwMode="auto">
          <a:xfrm>
            <a:off x="5888460" y="4133908"/>
            <a:ext cx="170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200" b="1" dirty="0">
                <a:latin typeface="+mn-lt"/>
                <a:cs typeface="Times New Roman" panose="02020603050405020304" pitchFamily="18" charset="0"/>
              </a:rPr>
              <a:t>Source: </a:t>
            </a:r>
            <a:r>
              <a:rPr lang="en-US" altLang="he-IL" sz="1200" b="1" dirty="0" err="1">
                <a:latin typeface="+mn-lt"/>
                <a:cs typeface="Times New Roman" panose="02020603050405020304" pitchFamily="18" charset="0"/>
              </a:rPr>
              <a:t>Ynet</a:t>
            </a:r>
            <a:endParaRPr lang="he-IL" altLang="he-IL" sz="1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6811" name="TextBox 18"/>
          <p:cNvSpPr txBox="1">
            <a:spLocks noChangeArrowheads="1"/>
          </p:cNvSpPr>
          <p:nvPr/>
        </p:nvSpPr>
        <p:spPr bwMode="auto">
          <a:xfrm>
            <a:off x="3079235" y="3862815"/>
            <a:ext cx="2624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The Backstreet Boys</a:t>
            </a:r>
          </a:p>
        </p:txBody>
      </p:sp>
      <p:sp>
        <p:nvSpPr>
          <p:cNvPr id="76812" name="TextBox 18"/>
          <p:cNvSpPr txBox="1">
            <a:spLocks noChangeArrowheads="1"/>
          </p:cNvSpPr>
          <p:nvPr/>
        </p:nvSpPr>
        <p:spPr bwMode="auto">
          <a:xfrm>
            <a:off x="5967630" y="3896782"/>
            <a:ext cx="129106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Rihanna</a:t>
            </a:r>
          </a:p>
        </p:txBody>
      </p:sp>
      <p:sp>
        <p:nvSpPr>
          <p:cNvPr id="76813" name="מלבן 35"/>
          <p:cNvSpPr>
            <a:spLocks noChangeArrowheads="1"/>
          </p:cNvSpPr>
          <p:nvPr/>
        </p:nvSpPr>
        <p:spPr bwMode="auto">
          <a:xfrm>
            <a:off x="3397650" y="4146182"/>
            <a:ext cx="170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200" b="1" dirty="0">
                <a:latin typeface="+mn-lt"/>
                <a:cs typeface="Times New Roman" panose="02020603050405020304" pitchFamily="18" charset="0"/>
              </a:rPr>
              <a:t>Source: Official site</a:t>
            </a:r>
            <a:endParaRPr lang="he-IL" altLang="he-IL" sz="1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6814" name="תמונה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" y="2019385"/>
            <a:ext cx="2216837" cy="218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5" name="מלבן 35"/>
          <p:cNvSpPr>
            <a:spLocks noChangeArrowheads="1"/>
          </p:cNvSpPr>
          <p:nvPr/>
        </p:nvSpPr>
        <p:spPr bwMode="auto">
          <a:xfrm>
            <a:off x="1036638" y="4118417"/>
            <a:ext cx="1470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200" b="1" dirty="0">
                <a:latin typeface="+mn-lt"/>
                <a:cs typeface="Times New Roman" panose="02020603050405020304" pitchFamily="18" charset="0"/>
              </a:rPr>
              <a:t>Source: </a:t>
            </a:r>
            <a:r>
              <a:rPr lang="en-US" altLang="he-IL" sz="1200" b="1" dirty="0" err="1">
                <a:latin typeface="+mn-lt"/>
                <a:cs typeface="Times New Roman" panose="02020603050405020304" pitchFamily="18" charset="0"/>
              </a:rPr>
              <a:t>Dailymail</a:t>
            </a:r>
            <a:endParaRPr lang="he-IL" altLang="he-IL" sz="1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6816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6817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7938" y="64754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5964587-0713-4927-ABC2-28E8E22333D5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27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6808" name="מלבן 5"/>
          <p:cNvSpPr>
            <a:spLocks noChangeArrowheads="1"/>
          </p:cNvSpPr>
          <p:nvPr/>
        </p:nvSpPr>
        <p:spPr bwMode="auto">
          <a:xfrm>
            <a:off x="762000" y="3818163"/>
            <a:ext cx="1525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Bar </a:t>
            </a:r>
            <a:r>
              <a:rPr lang="en-US" altLang="he-IL" sz="16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Refaeli</a:t>
            </a:r>
            <a:endParaRPr lang="he-IL" altLang="he-IL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834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0" y="1028700"/>
            <a:ext cx="9124950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a typeface="+mj-ea"/>
                <a:cs typeface="Times New Roman" panose="02020603050405020304" pitchFamily="18" charset="0"/>
              </a:rPr>
              <a:t>“The Economy”</a:t>
            </a:r>
          </a:p>
          <a:p>
            <a:pPr algn="ctr"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No economic approach = No Successful Waterfront</a:t>
            </a:r>
            <a:endParaRPr lang="en-US" sz="2200" b="1" dirty="0"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8851" name="Picture 2" descr="C:\Users\User\Desktop\Photos - Gdynia - 2 (24.9.14)\IMG_83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2" y="2130948"/>
            <a:ext cx="5635625" cy="44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8854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19050" y="64563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6D29296-2F4C-496D-AB1F-E8067197AA4F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28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0408"/>
            <a:ext cx="9144001" cy="978729"/>
          </a:xfrm>
        </p:spPr>
        <p:txBody>
          <a:bodyPr wrap="square" rtlCol="1">
            <a:spAutoFit/>
          </a:bodyPr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+mn-lt"/>
                <a:ea typeface="+mn-ea"/>
              </a:rPr>
              <a:t>Public Private collaborations are powerful tools,    but the public interest and space must be kept</a:t>
            </a:r>
            <a:endParaRPr lang="en-US" sz="3200" b="1" dirty="0">
              <a:latin typeface="+mn-lt"/>
              <a:ea typeface="+mn-ea"/>
            </a:endParaRPr>
          </a:p>
        </p:txBody>
      </p:sp>
      <p:pic>
        <p:nvPicPr>
          <p:cNvPr id="83972" name="Picture 7" descr="4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688" y="2046288"/>
            <a:ext cx="6553200" cy="22510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8" descr="4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257675"/>
            <a:ext cx="6553200" cy="23066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6724650" y="6163608"/>
            <a:ext cx="1071563" cy="357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723063" y="3846418"/>
            <a:ext cx="1073150" cy="357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3976" name="מלבן 6"/>
          <p:cNvSpPr>
            <a:spLocks noChangeArrowheads="1"/>
          </p:cNvSpPr>
          <p:nvPr/>
        </p:nvSpPr>
        <p:spPr bwMode="auto">
          <a:xfrm>
            <a:off x="5004423" y="6209692"/>
            <a:ext cx="27917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Planning: Arch. Amos Brandeis</a:t>
            </a:r>
            <a:endParaRPr lang="he-IL" altLang="he-IL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3977" name="מלבן 9"/>
          <p:cNvSpPr>
            <a:spLocks noChangeArrowheads="1"/>
          </p:cNvSpPr>
          <p:nvPr/>
        </p:nvSpPr>
        <p:spPr bwMode="auto">
          <a:xfrm>
            <a:off x="1413308" y="6192838"/>
            <a:ext cx="17870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Kishon River, Israel</a:t>
            </a:r>
            <a:endParaRPr lang="he-IL" altLang="he-IL" sz="1600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3" name="מחבר חץ ישר 2"/>
          <p:cNvCxnSpPr/>
          <p:nvPr/>
        </p:nvCxnSpPr>
        <p:spPr>
          <a:xfrm>
            <a:off x="4505325" y="3760788"/>
            <a:ext cx="0" cy="7921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1846263"/>
            <a:ext cx="91440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1" anchor="ctr">
            <a:norm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ea typeface="+mn-ea"/>
              </a:rPr>
              <a:t>The waterfront belongs to the public. </a:t>
            </a: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ea typeface="+mn-ea"/>
              </a:rPr>
              <a:t>Open, accessible, free entrance, continuous</a:t>
            </a:r>
            <a:endParaRPr lang="en-US" sz="2400" b="1" dirty="0">
              <a:latin typeface="+mn-lt"/>
              <a:ea typeface="+mn-ea"/>
            </a:endParaRPr>
          </a:p>
        </p:txBody>
      </p:sp>
      <p:sp>
        <p:nvSpPr>
          <p:cNvPr id="83980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398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AA24958-5CA7-4B98-B1EE-9DE30FA3A675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29</a:t>
            </a:fld>
            <a:endParaRPr lang="en-US" altLang="he-IL" sz="1200" dirty="0" smtClean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56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מציין מיקום של מספר שקופית 4"/>
          <p:cNvSpPr>
            <a:spLocks noGrp="1"/>
          </p:cNvSpPr>
          <p:nvPr>
            <p:ph type="sldNum" sz="quarter" idx="10"/>
          </p:nvPr>
        </p:nvSpPr>
        <p:spPr bwMode="auto">
          <a:xfrm>
            <a:off x="19050" y="647843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C8B60C68-5ECF-4755-A98B-2A3ED4446551}" type="slidenum">
              <a:rPr lang="en-US" altLang="he-IL" sz="1200" smtClean="0">
                <a:solidFill>
                  <a:schemeClr val="bg1">
                    <a:lumMod val="65000"/>
                  </a:schemeClr>
                </a:solidFill>
                <a:latin typeface="+mn-lt"/>
                <a:cs typeface="+mj-cs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altLang="he-IL" sz="1200" dirty="0" smtClean="0">
              <a:solidFill>
                <a:schemeClr val="bg1">
                  <a:lumMod val="6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0" y="1134613"/>
            <a:ext cx="9144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ea typeface="+mj-ea"/>
                <a:cs typeface="Times New Roman" panose="02020603050405020304" pitchFamily="18" charset="0"/>
              </a:rPr>
              <a:t>The Water Quality in the River is Crucial</a:t>
            </a:r>
            <a:endParaRPr lang="en-US" sz="3600" b="1" dirty="0"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The rivers are not anymore only </a:t>
            </a:r>
            <a:r>
              <a:rPr lang="en-US" sz="2200" b="1" dirty="0" smtClean="0">
                <a:cs typeface="Times New Roman" panose="02020603050405020304" pitchFamily="18" charset="0"/>
              </a:rPr>
              <a:t>a water source and used for transportation. We need clean</a:t>
            </a:r>
            <a:r>
              <a:rPr lang="en-US" sz="2200" b="1" dirty="0">
                <a:cs typeface="Times New Roman" panose="02020603050405020304" pitchFamily="18" charset="0"/>
              </a:rPr>
              <a:t>, good </a:t>
            </a:r>
            <a:r>
              <a:rPr lang="en-US" sz="2200" b="1" dirty="0" smtClean="0">
                <a:cs typeface="Times New Roman" panose="02020603050405020304" pitchFamily="18" charset="0"/>
              </a:rPr>
              <a:t>looking, ecological rich, </a:t>
            </a:r>
            <a:r>
              <a:rPr lang="en-US" sz="2200" b="1" dirty="0">
                <a:cs typeface="Times New Roman" panose="02020603050405020304" pitchFamily="18" charset="0"/>
              </a:rPr>
              <a:t>and not stinking </a:t>
            </a:r>
            <a:r>
              <a:rPr lang="en-US" sz="2200" b="1" dirty="0" smtClean="0">
                <a:cs typeface="Times New Roman" panose="02020603050405020304" pitchFamily="18" charset="0"/>
              </a:rPr>
              <a:t>water              in the city, if we want the river to become an urban asset.</a:t>
            </a:r>
            <a:endParaRPr lang="en-US" sz="2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252413" y="6507004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7654" name="Picture 3" descr="E:\scanpic2\משפחה\2006\Italy pics - 3\DSCN701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038" y="2850775"/>
            <a:ext cx="6837082" cy="3635175"/>
          </a:xfrm>
        </p:spPr>
      </p:pic>
    </p:spTree>
    <p:extLst>
      <p:ext uri="{BB962C8B-B14F-4D97-AF65-F5344CB8AC3E}">
        <p14:creationId xmlns:p14="http://schemas.microsoft.com/office/powerpoint/2010/main" val="12425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19050" y="1057275"/>
            <a:ext cx="9124950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a typeface="+mj-ea"/>
                <a:cs typeface="Times New Roman" panose="02020603050405020304" pitchFamily="18" charset="0"/>
              </a:rPr>
              <a:t>“The Infrastructures”</a:t>
            </a:r>
          </a:p>
          <a:p>
            <a:pPr algn="ctr"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No overcoming of infrastructures = No Successful Waterfront</a:t>
            </a:r>
            <a:endParaRPr lang="en-US" sz="2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7283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7285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19050" y="64738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FEE9232-2319-4BD4-83AA-259FCF0BAAEB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30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7286" name="מלבן 8"/>
          <p:cNvSpPr>
            <a:spLocks noChangeArrowheads="1"/>
          </p:cNvSpPr>
          <p:nvPr/>
        </p:nvSpPr>
        <p:spPr bwMode="auto">
          <a:xfrm>
            <a:off x="8016767" y="5811838"/>
            <a:ext cx="8319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Tel Aviv</a:t>
            </a:r>
            <a:endParaRPr lang="he-IL" altLang="he-IL" sz="1600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7287" name="תמונה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108" y="2068513"/>
            <a:ext cx="7374833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3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3"/>
          <p:cNvSpPr txBox="1">
            <a:spLocks noChangeArrowheads="1"/>
          </p:cNvSpPr>
          <p:nvPr/>
        </p:nvSpPr>
        <p:spPr bwMode="auto">
          <a:xfrm>
            <a:off x="1" y="1146968"/>
            <a:ext cx="914400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b="1" dirty="0">
                <a:latin typeface="+mn-lt"/>
                <a:cs typeface="Times New Roman" panose="02020603050405020304" pitchFamily="18" charset="0"/>
              </a:rPr>
              <a:t>Waterfronts are for people, not for </a:t>
            </a:r>
            <a:r>
              <a:rPr lang="en-US" altLang="he-IL" b="1" dirty="0" smtClean="0">
                <a:latin typeface="+mn-lt"/>
                <a:cs typeface="Times New Roman" panose="02020603050405020304" pitchFamily="18" charset="0"/>
              </a:rPr>
              <a:t>Infrastructures</a:t>
            </a:r>
            <a:endParaRPr lang="he-IL" altLang="he-IL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9331" name="TextBox 4"/>
          <p:cNvSpPr txBox="1">
            <a:spLocks noChangeArrowheads="1"/>
          </p:cNvSpPr>
          <p:nvPr/>
        </p:nvSpPr>
        <p:spPr bwMode="auto">
          <a:xfrm>
            <a:off x="106363" y="1777206"/>
            <a:ext cx="90725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he-IL" sz="2600" b="1" dirty="0">
                <a:latin typeface="+mn-lt"/>
                <a:cs typeface="Times New Roman" panose="02020603050405020304" pitchFamily="18" charset="0"/>
              </a:rPr>
              <a:t>Not for cars to </a:t>
            </a:r>
            <a:r>
              <a:rPr lang="en-US" altLang="he-IL" sz="2600" b="1" dirty="0" err="1">
                <a:latin typeface="+mn-lt"/>
                <a:cs typeface="Times New Roman" panose="02020603050405020304" pitchFamily="18" charset="0"/>
              </a:rPr>
              <a:t>ratrun</a:t>
            </a:r>
            <a:r>
              <a:rPr lang="en-US" altLang="he-IL" sz="2600" b="1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he-IL" sz="2600" b="1" dirty="0">
                <a:latin typeface="+mn-lt"/>
                <a:cs typeface="Times New Roman" panose="02020603050405020304" pitchFamily="18" charset="0"/>
              </a:rPr>
              <a:t>A place to enjoy, relax, walk, run and cycle</a:t>
            </a:r>
          </a:p>
        </p:txBody>
      </p:sp>
      <p:pic>
        <p:nvPicPr>
          <p:cNvPr id="99332" name="Picture 2" descr="\\Yardena2011\scanpic\Urban River Waterfronts\תמונות לשילוב במצגת לסין 2011\Brisbane 30.8-3.9 1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234"/>
          <a:stretch>
            <a:fillRect/>
          </a:stretch>
        </p:blipFill>
        <p:spPr bwMode="auto">
          <a:xfrm>
            <a:off x="179388" y="2686050"/>
            <a:ext cx="468788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 descr="\\Yardena2011\scanpic\Urban River Waterfronts\תמונות לשילוב במצגת לסין 2011\Brisbane 30.8-3.9 1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681288"/>
            <a:ext cx="4270375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מלבן 6"/>
          <p:cNvSpPr>
            <a:spLocks noChangeArrowheads="1"/>
          </p:cNvSpPr>
          <p:nvPr/>
        </p:nvSpPr>
        <p:spPr bwMode="auto">
          <a:xfrm>
            <a:off x="203200" y="5799138"/>
            <a:ext cx="436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2000" b="1" dirty="0" err="1">
                <a:latin typeface="+mn-lt"/>
                <a:cs typeface="Times New Roman" panose="02020603050405020304" pitchFamily="18" charset="0"/>
              </a:rPr>
              <a:t>Northbank</a:t>
            </a:r>
            <a:r>
              <a:rPr lang="en-US" altLang="he-IL" sz="2000" b="1" dirty="0">
                <a:latin typeface="+mn-lt"/>
                <a:cs typeface="Times New Roman" panose="02020603050405020304" pitchFamily="18" charset="0"/>
              </a:rPr>
              <a:t> - Brisbane, Australia</a:t>
            </a:r>
            <a:endParaRPr lang="he-IL" altLang="he-IL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9335" name="מלבן 6"/>
          <p:cNvSpPr>
            <a:spLocks noChangeArrowheads="1"/>
          </p:cNvSpPr>
          <p:nvPr/>
        </p:nvSpPr>
        <p:spPr bwMode="auto">
          <a:xfrm>
            <a:off x="4716463" y="5799138"/>
            <a:ext cx="427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2000" b="1">
                <a:latin typeface="+mn-lt"/>
                <a:cs typeface="Times New Roman" panose="02020603050405020304" pitchFamily="18" charset="0"/>
              </a:rPr>
              <a:t>Southbank - Brisbane, Australia</a:t>
            </a:r>
            <a:endParaRPr lang="he-IL" altLang="he-IL" sz="20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9336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9338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19050" y="64738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A9D0831-73F3-49C6-AF3B-8A59439573DF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31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9885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1084379"/>
            <a:ext cx="9115425" cy="5540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a typeface="+mj-ea"/>
                <a:cs typeface="Times New Roman" panose="02020603050405020304" pitchFamily="18" charset="0"/>
              </a:rPr>
              <a:t>Urban nature - </a:t>
            </a:r>
            <a:r>
              <a:rPr lang="en-US" sz="3000" b="1" dirty="0" smtClean="0">
                <a:ea typeface="+mj-ea"/>
                <a:cs typeface="Times New Roman" panose="02020603050405020304" pitchFamily="18" charset="0"/>
              </a:rPr>
              <a:t>Essential Pause </a:t>
            </a:r>
            <a:r>
              <a:rPr lang="en-US" sz="3000" b="1" dirty="0">
                <a:ea typeface="+mj-ea"/>
                <a:cs typeface="Times New Roman" panose="02020603050405020304" pitchFamily="18" charset="0"/>
              </a:rPr>
              <a:t>from the </a:t>
            </a:r>
            <a:r>
              <a:rPr lang="en-US" sz="3000" b="1" dirty="0" smtClean="0">
                <a:ea typeface="+mj-ea"/>
                <a:cs typeface="Times New Roman" panose="02020603050405020304" pitchFamily="18" charset="0"/>
              </a:rPr>
              <a:t>Urban Pace</a:t>
            </a:r>
            <a:endParaRPr lang="he-IL" sz="30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3187" name="TextBox 4"/>
          <p:cNvSpPr txBox="1">
            <a:spLocks noChangeArrowheads="1"/>
          </p:cNvSpPr>
          <p:nvPr/>
        </p:nvSpPr>
        <p:spPr bwMode="auto">
          <a:xfrm>
            <a:off x="0" y="1638417"/>
            <a:ext cx="914399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800" b="1" dirty="0" smtClean="0">
                <a:latin typeface="+mn-lt"/>
                <a:cs typeface="Times New Roman" panose="02020603050405020304" pitchFamily="18" charset="0"/>
              </a:rPr>
              <a:t>Areas </a:t>
            </a:r>
            <a:r>
              <a:rPr lang="en-US" altLang="he-IL" sz="2800" b="1" dirty="0">
                <a:latin typeface="+mn-lt"/>
                <a:cs typeface="Times New Roman" panose="02020603050405020304" pitchFamily="18" charset="0"/>
              </a:rPr>
              <a:t>in the middle of a city,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800" b="1" dirty="0">
                <a:latin typeface="+mn-lt"/>
                <a:cs typeface="Times New Roman" panose="02020603050405020304" pitchFamily="18" charset="0"/>
              </a:rPr>
              <a:t>where people can feel in nature. </a:t>
            </a:r>
            <a:r>
              <a:rPr lang="en-US" altLang="he-IL" sz="2800" b="1" dirty="0" smtClean="0">
                <a:latin typeface="+mn-lt"/>
                <a:cs typeface="Times New Roman" panose="02020603050405020304" pitchFamily="18" charset="0"/>
              </a:rPr>
              <a:t>Disconnected…</a:t>
            </a:r>
            <a:endParaRPr lang="en-US" altLang="he-IL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3188" name="Picture 4" descr="\\Yardena2011\scanpic\Urban River Waterfronts\תמונות לשילוב במצגת לסין 2011\20110416_3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400" y="2640129"/>
            <a:ext cx="5784850" cy="384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מלבן 6"/>
          <p:cNvSpPr>
            <a:spLocks noChangeArrowheads="1"/>
          </p:cNvSpPr>
          <p:nvPr/>
        </p:nvSpPr>
        <p:spPr bwMode="auto">
          <a:xfrm>
            <a:off x="5167823" y="6046788"/>
            <a:ext cx="2166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e-IL" sz="1600" b="1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Yarqon</a:t>
            </a:r>
            <a:r>
              <a:rPr lang="en-US" altLang="he-IL" sz="1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River in Tel Aviv</a:t>
            </a:r>
            <a:endParaRPr lang="he-IL" altLang="he-IL" sz="16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3190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3192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28575" y="647541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3BCFA7A-E35E-444F-8A66-DEFCB766F190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32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057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24341" y="1207822"/>
            <a:ext cx="9119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800" b="1" dirty="0" smtClean="0">
                <a:latin typeface="+mn-lt"/>
                <a:cs typeface="Times New Roman" panose="02020603050405020304" pitchFamily="18" charset="0"/>
              </a:rPr>
              <a:t>Urban Planning has to be Sensitive to Drainage and Floods</a:t>
            </a:r>
            <a:endParaRPr lang="en-US" altLang="he-IL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1987" name="תמונה 90" descr="חתך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44" y="4537686"/>
            <a:ext cx="2241842" cy="181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תמונה 84" descr="חתך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846" y="4532100"/>
            <a:ext cx="4774020" cy="180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מחבר ישר 36"/>
          <p:cNvCxnSpPr/>
          <p:nvPr/>
        </p:nvCxnSpPr>
        <p:spPr>
          <a:xfrm flipH="1">
            <a:off x="1133559" y="5490646"/>
            <a:ext cx="5993382" cy="138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1" name="תמונה 52" descr="חתך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240" y="3306559"/>
            <a:ext cx="7278546" cy="119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מחבר ישר 38"/>
          <p:cNvCxnSpPr/>
          <p:nvPr/>
        </p:nvCxnSpPr>
        <p:spPr>
          <a:xfrm flipH="1">
            <a:off x="1176866" y="4007583"/>
            <a:ext cx="6492550" cy="55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5" name="מלבן 39"/>
          <p:cNvSpPr>
            <a:spLocks noChangeArrowheads="1"/>
          </p:cNvSpPr>
          <p:nvPr/>
        </p:nvSpPr>
        <p:spPr bwMode="auto">
          <a:xfrm>
            <a:off x="1622380" y="5001772"/>
            <a:ext cx="3419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2500" b="1" dirty="0">
                <a:latin typeface="+mn-lt"/>
                <a:cs typeface="Times New Roman" panose="02020603050405020304" pitchFamily="18" charset="0"/>
              </a:rPr>
              <a:t>1:100</a:t>
            </a:r>
            <a:endParaRPr lang="he-IL" altLang="he-IL" sz="25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996" name="מלבן 40"/>
          <p:cNvSpPr>
            <a:spLocks noChangeArrowheads="1"/>
          </p:cNvSpPr>
          <p:nvPr/>
        </p:nvSpPr>
        <p:spPr bwMode="auto">
          <a:xfrm>
            <a:off x="690370" y="3457683"/>
            <a:ext cx="34178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2500" b="1" dirty="0">
                <a:latin typeface="+mn-lt"/>
                <a:cs typeface="Times New Roman" panose="02020603050405020304" pitchFamily="18" charset="0"/>
              </a:rPr>
              <a:t>1:100</a:t>
            </a:r>
            <a:endParaRPr lang="he-IL" altLang="he-IL" sz="25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997" name="מלבן 7"/>
          <p:cNvSpPr>
            <a:spLocks noChangeArrowheads="1"/>
          </p:cNvSpPr>
          <p:nvPr/>
        </p:nvSpPr>
        <p:spPr bwMode="auto">
          <a:xfrm>
            <a:off x="1133558" y="6256437"/>
            <a:ext cx="66709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Ayalon River Floodplain and Waterfront Plan. Israel. Planner: Amos Brandeis</a:t>
            </a:r>
            <a:endParaRPr lang="he-IL" altLang="he-IL" sz="1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1998" name="תמונה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558" y="1893189"/>
            <a:ext cx="2493000" cy="138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מלבן 7"/>
          <p:cNvSpPr>
            <a:spLocks noChangeArrowheads="1"/>
          </p:cNvSpPr>
          <p:nvPr/>
        </p:nvSpPr>
        <p:spPr bwMode="auto">
          <a:xfrm>
            <a:off x="1250010" y="2939913"/>
            <a:ext cx="2082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Downstream - Tel Aviv</a:t>
            </a:r>
            <a:endParaRPr lang="he-IL" altLang="he-IL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2000" name="מלבן 7"/>
          <p:cNvSpPr>
            <a:spLocks noChangeArrowheads="1"/>
          </p:cNvSpPr>
          <p:nvPr/>
        </p:nvSpPr>
        <p:spPr bwMode="auto">
          <a:xfrm>
            <a:off x="3745849" y="2908853"/>
            <a:ext cx="2062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Upstream - Or Yehuda</a:t>
            </a:r>
            <a:endParaRPr lang="he-IL" altLang="he-IL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2001" name="TextBox 10"/>
          <p:cNvSpPr txBox="1">
            <a:spLocks noChangeArrowheads="1"/>
          </p:cNvSpPr>
          <p:nvPr/>
        </p:nvSpPr>
        <p:spPr bwMode="auto">
          <a:xfrm>
            <a:off x="292701" y="6600886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-491332" y="6588262"/>
            <a:ext cx="900113" cy="365125"/>
          </a:xfrm>
        </p:spPr>
        <p:txBody>
          <a:bodyPr/>
          <a:lstStyle/>
          <a:p>
            <a:pPr>
              <a:defRPr/>
            </a:pPr>
            <a:fld id="{DA54E4F9-D3DC-4DE1-95FB-2834865EDD92}" type="slidenum">
              <a:rPr lang="he-IL" altLang="he-IL"/>
              <a:pPr>
                <a:defRPr/>
              </a:pPr>
              <a:t>33</a:t>
            </a:fld>
            <a:endParaRPr lang="he-IL" altLang="he-IL" dirty="0"/>
          </a:p>
        </p:txBody>
      </p:sp>
      <p:grpSp>
        <p:nvGrpSpPr>
          <p:cNvPr id="26" name="קבוצה 25"/>
          <p:cNvGrpSpPr/>
          <p:nvPr/>
        </p:nvGrpSpPr>
        <p:grpSpPr>
          <a:xfrm>
            <a:off x="3626558" y="1906875"/>
            <a:ext cx="4792228" cy="1365240"/>
            <a:chOff x="3348038" y="549275"/>
            <a:chExt cx="5680075" cy="1728788"/>
          </a:xfrm>
        </p:grpSpPr>
        <p:pic>
          <p:nvPicPr>
            <p:cNvPr id="33" name="Picture 24" descr="F:\arch\my projects\Brandeis\AYALON\jpg\130204\3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549275"/>
              <a:ext cx="5680075" cy="1728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קבוצה 75"/>
            <p:cNvGrpSpPr>
              <a:grpSpLocks/>
            </p:cNvGrpSpPr>
            <p:nvPr/>
          </p:nvGrpSpPr>
          <p:grpSpPr bwMode="auto">
            <a:xfrm>
              <a:off x="4252913" y="681038"/>
              <a:ext cx="4414837" cy="1539875"/>
              <a:chOff x="1479161" y="2412206"/>
              <a:chExt cx="6808788" cy="2374900"/>
            </a:xfrm>
          </p:grpSpPr>
          <p:sp>
            <p:nvSpPr>
              <p:cNvPr id="35" name="צורה חופשית 34"/>
              <p:cNvSpPr/>
              <p:nvPr/>
            </p:nvSpPr>
            <p:spPr>
              <a:xfrm>
                <a:off x="3002018" y="2573797"/>
                <a:ext cx="1013606" cy="678192"/>
              </a:xfrm>
              <a:custGeom>
                <a:avLst/>
                <a:gdLst>
                  <a:gd name="connsiteX0" fmla="*/ 1015227 w 1015227"/>
                  <a:gd name="connsiteY0" fmla="*/ 485014 h 677398"/>
                  <a:gd name="connsiteX1" fmla="*/ 1001320 w 1015227"/>
                  <a:gd name="connsiteY1" fmla="*/ 564981 h 677398"/>
                  <a:gd name="connsiteX2" fmla="*/ 959599 w 1015227"/>
                  <a:gd name="connsiteY2" fmla="*/ 648424 h 677398"/>
                  <a:gd name="connsiteX3" fmla="*/ 907446 w 1015227"/>
                  <a:gd name="connsiteY3" fmla="*/ 676239 h 677398"/>
                  <a:gd name="connsiteX4" fmla="*/ 723176 w 1015227"/>
                  <a:gd name="connsiteY4" fmla="*/ 655378 h 677398"/>
                  <a:gd name="connsiteX5" fmla="*/ 479799 w 1015227"/>
                  <a:gd name="connsiteY5" fmla="*/ 603226 h 677398"/>
                  <a:gd name="connsiteX6" fmla="*/ 403310 w 1015227"/>
                  <a:gd name="connsiteY6" fmla="*/ 578888 h 677398"/>
                  <a:gd name="connsiteX7" fmla="*/ 354634 w 1015227"/>
                  <a:gd name="connsiteY7" fmla="*/ 544120 h 677398"/>
                  <a:gd name="connsiteX8" fmla="*/ 358111 w 1015227"/>
                  <a:gd name="connsiteY8" fmla="*/ 464153 h 677398"/>
                  <a:gd name="connsiteX9" fmla="*/ 389402 w 1015227"/>
                  <a:gd name="connsiteY9" fmla="*/ 335512 h 677398"/>
                  <a:gd name="connsiteX10" fmla="*/ 389402 w 1015227"/>
                  <a:gd name="connsiteY10" fmla="*/ 297267 h 677398"/>
                  <a:gd name="connsiteX11" fmla="*/ 309436 w 1015227"/>
                  <a:gd name="connsiteY11" fmla="*/ 252068 h 677398"/>
                  <a:gd name="connsiteX12" fmla="*/ 139072 w 1015227"/>
                  <a:gd name="connsiteY12" fmla="*/ 158195 h 677398"/>
                  <a:gd name="connsiteX13" fmla="*/ 38245 w 1015227"/>
                  <a:gd name="connsiteY13" fmla="*/ 22599 h 677398"/>
                  <a:gd name="connsiteX14" fmla="*/ 0 w 1015227"/>
                  <a:gd name="connsiteY14" fmla="*/ 22599 h 67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5227" h="677398">
                    <a:moveTo>
                      <a:pt x="1015227" y="485014"/>
                    </a:moveTo>
                    <a:cubicBezTo>
                      <a:pt x="1012909" y="511380"/>
                      <a:pt x="1010591" y="537746"/>
                      <a:pt x="1001320" y="564981"/>
                    </a:cubicBezTo>
                    <a:cubicBezTo>
                      <a:pt x="992049" y="592216"/>
                      <a:pt x="975245" y="629881"/>
                      <a:pt x="959599" y="648424"/>
                    </a:cubicBezTo>
                    <a:cubicBezTo>
                      <a:pt x="943953" y="666967"/>
                      <a:pt x="946850" y="675080"/>
                      <a:pt x="907446" y="676239"/>
                    </a:cubicBezTo>
                    <a:cubicBezTo>
                      <a:pt x="868042" y="677398"/>
                      <a:pt x="794450" y="667547"/>
                      <a:pt x="723176" y="655378"/>
                    </a:cubicBezTo>
                    <a:cubicBezTo>
                      <a:pt x="651902" y="643209"/>
                      <a:pt x="533110" y="615974"/>
                      <a:pt x="479799" y="603226"/>
                    </a:cubicBezTo>
                    <a:cubicBezTo>
                      <a:pt x="426488" y="590478"/>
                      <a:pt x="424171" y="588739"/>
                      <a:pt x="403310" y="578888"/>
                    </a:cubicBezTo>
                    <a:cubicBezTo>
                      <a:pt x="382449" y="569037"/>
                      <a:pt x="362167" y="563243"/>
                      <a:pt x="354634" y="544120"/>
                    </a:cubicBezTo>
                    <a:cubicBezTo>
                      <a:pt x="347101" y="524998"/>
                      <a:pt x="352316" y="498921"/>
                      <a:pt x="358111" y="464153"/>
                    </a:cubicBezTo>
                    <a:cubicBezTo>
                      <a:pt x="363906" y="429385"/>
                      <a:pt x="384187" y="363326"/>
                      <a:pt x="389402" y="335512"/>
                    </a:cubicBezTo>
                    <a:cubicBezTo>
                      <a:pt x="394617" y="307698"/>
                      <a:pt x="402730" y="311174"/>
                      <a:pt x="389402" y="297267"/>
                    </a:cubicBezTo>
                    <a:cubicBezTo>
                      <a:pt x="376074" y="283360"/>
                      <a:pt x="309436" y="252068"/>
                      <a:pt x="309436" y="252068"/>
                    </a:cubicBezTo>
                    <a:cubicBezTo>
                      <a:pt x="267714" y="228889"/>
                      <a:pt x="184270" y="196440"/>
                      <a:pt x="139072" y="158195"/>
                    </a:cubicBezTo>
                    <a:cubicBezTo>
                      <a:pt x="93874" y="119950"/>
                      <a:pt x="61424" y="45198"/>
                      <a:pt x="38245" y="22599"/>
                    </a:cubicBezTo>
                    <a:cubicBezTo>
                      <a:pt x="15066" y="0"/>
                      <a:pt x="7533" y="11299"/>
                      <a:pt x="0" y="22599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hangingPunct="1">
                  <a:defRPr/>
                </a:pPr>
                <a:endParaRPr lang="he-IL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צורה חופשית 37"/>
              <p:cNvSpPr/>
              <p:nvPr/>
            </p:nvSpPr>
            <p:spPr>
              <a:xfrm>
                <a:off x="1479161" y="2412206"/>
                <a:ext cx="2676017" cy="1353937"/>
              </a:xfrm>
              <a:custGeom>
                <a:avLst/>
                <a:gdLst>
                  <a:gd name="connsiteX0" fmla="*/ 1511831 w 2676561"/>
                  <a:gd name="connsiteY0" fmla="*/ 176737 h 1353636"/>
                  <a:gd name="connsiteX1" fmla="*/ 1254547 w 2676561"/>
                  <a:gd name="connsiteY1" fmla="*/ 239320 h 1353636"/>
                  <a:gd name="connsiteX2" fmla="*/ 1028555 w 2676561"/>
                  <a:gd name="connsiteY2" fmla="*/ 228890 h 1353636"/>
                  <a:gd name="connsiteX3" fmla="*/ 753887 w 2676561"/>
                  <a:gd name="connsiteY3" fmla="*/ 145446 h 1353636"/>
                  <a:gd name="connsiteX4" fmla="*/ 524418 w 2676561"/>
                  <a:gd name="connsiteY4" fmla="*/ 41142 h 1353636"/>
                  <a:gd name="connsiteX5" fmla="*/ 493126 w 2676561"/>
                  <a:gd name="connsiteY5" fmla="*/ 16804 h 1353636"/>
                  <a:gd name="connsiteX6" fmla="*/ 475742 w 2676561"/>
                  <a:gd name="connsiteY6" fmla="*/ 16804 h 1353636"/>
                  <a:gd name="connsiteX7" fmla="*/ 461835 w 2676561"/>
                  <a:gd name="connsiteY7" fmla="*/ 65480 h 1353636"/>
                  <a:gd name="connsiteX8" fmla="*/ 284518 w 2676561"/>
                  <a:gd name="connsiteY8" fmla="*/ 409683 h 1353636"/>
                  <a:gd name="connsiteX9" fmla="*/ 65479 w 2676561"/>
                  <a:gd name="connsiteY9" fmla="*/ 764318 h 1353636"/>
                  <a:gd name="connsiteX10" fmla="*/ 6374 w 2676561"/>
                  <a:gd name="connsiteY10" fmla="*/ 847761 h 1353636"/>
                  <a:gd name="connsiteX11" fmla="*/ 34188 w 2676561"/>
                  <a:gd name="connsiteY11" fmla="*/ 896436 h 1353636"/>
                  <a:gd name="connsiteX12" fmla="*/ 211505 w 2676561"/>
                  <a:gd name="connsiteY12" fmla="*/ 1042462 h 1353636"/>
                  <a:gd name="connsiteX13" fmla="*/ 301902 w 2676561"/>
                  <a:gd name="connsiteY13" fmla="*/ 1056369 h 1353636"/>
                  <a:gd name="connsiteX14" fmla="*/ 496603 w 2676561"/>
                  <a:gd name="connsiteY14" fmla="*/ 872099 h 1353636"/>
                  <a:gd name="connsiteX15" fmla="*/ 649583 w 2676561"/>
                  <a:gd name="connsiteY15" fmla="*/ 736503 h 1353636"/>
                  <a:gd name="connsiteX16" fmla="*/ 920774 w 2676561"/>
                  <a:gd name="connsiteY16" fmla="*/ 687828 h 1353636"/>
                  <a:gd name="connsiteX17" fmla="*/ 1021601 w 2676561"/>
                  <a:gd name="connsiteY17" fmla="*/ 712166 h 1353636"/>
                  <a:gd name="connsiteX18" fmla="*/ 1084184 w 2676561"/>
                  <a:gd name="connsiteY18" fmla="*/ 701735 h 1353636"/>
                  <a:gd name="connsiteX19" fmla="*/ 1198918 w 2676561"/>
                  <a:gd name="connsiteY19" fmla="*/ 607861 h 1353636"/>
                  <a:gd name="connsiteX20" fmla="*/ 1299745 w 2676561"/>
                  <a:gd name="connsiteY20" fmla="*/ 621769 h 1353636"/>
                  <a:gd name="connsiteX21" fmla="*/ 1379712 w 2676561"/>
                  <a:gd name="connsiteY21" fmla="*/ 600908 h 1353636"/>
                  <a:gd name="connsiteX22" fmla="*/ 1459679 w 2676561"/>
                  <a:gd name="connsiteY22" fmla="*/ 618292 h 1353636"/>
                  <a:gd name="connsiteX23" fmla="*/ 1490970 w 2676561"/>
                  <a:gd name="connsiteY23" fmla="*/ 673921 h 1353636"/>
                  <a:gd name="connsiteX24" fmla="*/ 1477063 w 2676561"/>
                  <a:gd name="connsiteY24" fmla="*/ 847761 h 1353636"/>
                  <a:gd name="connsiteX25" fmla="*/ 1518784 w 2676561"/>
                  <a:gd name="connsiteY25" fmla="*/ 913820 h 1353636"/>
                  <a:gd name="connsiteX26" fmla="*/ 1595274 w 2676561"/>
                  <a:gd name="connsiteY26" fmla="*/ 979880 h 1353636"/>
                  <a:gd name="connsiteX27" fmla="*/ 1640472 w 2676561"/>
                  <a:gd name="connsiteY27" fmla="*/ 965972 h 1353636"/>
                  <a:gd name="connsiteX28" fmla="*/ 1703055 w 2676561"/>
                  <a:gd name="connsiteY28" fmla="*/ 993787 h 1353636"/>
                  <a:gd name="connsiteX29" fmla="*/ 1741300 w 2676561"/>
                  <a:gd name="connsiteY29" fmla="*/ 1018125 h 1353636"/>
                  <a:gd name="connsiteX30" fmla="*/ 1741300 w 2676561"/>
                  <a:gd name="connsiteY30" fmla="*/ 1070277 h 1353636"/>
                  <a:gd name="connsiteX31" fmla="*/ 1737823 w 2676561"/>
                  <a:gd name="connsiteY31" fmla="*/ 1150243 h 1353636"/>
                  <a:gd name="connsiteX32" fmla="*/ 1796929 w 2676561"/>
                  <a:gd name="connsiteY32" fmla="*/ 1240640 h 1353636"/>
                  <a:gd name="connsiteX33" fmla="*/ 1824743 w 2676561"/>
                  <a:gd name="connsiteY33" fmla="*/ 1306699 h 1353636"/>
                  <a:gd name="connsiteX34" fmla="*/ 1932524 w 2676561"/>
                  <a:gd name="connsiteY34" fmla="*/ 1348421 h 1353636"/>
                  <a:gd name="connsiteX35" fmla="*/ 1967292 w 2676561"/>
                  <a:gd name="connsiteY35" fmla="*/ 1320607 h 1353636"/>
                  <a:gd name="connsiteX36" fmla="*/ 1991630 w 2676561"/>
                  <a:gd name="connsiteY36" fmla="*/ 1264978 h 1353636"/>
                  <a:gd name="connsiteX37" fmla="*/ 2036828 w 2676561"/>
                  <a:gd name="connsiteY37" fmla="*/ 1237163 h 1353636"/>
                  <a:gd name="connsiteX38" fmla="*/ 2102888 w 2676561"/>
                  <a:gd name="connsiteY38" fmla="*/ 1244117 h 1353636"/>
                  <a:gd name="connsiteX39" fmla="*/ 2106364 w 2676561"/>
                  <a:gd name="connsiteY39" fmla="*/ 1264978 h 1353636"/>
                  <a:gd name="connsiteX40" fmla="*/ 2116795 w 2676561"/>
                  <a:gd name="connsiteY40" fmla="*/ 1285839 h 1353636"/>
                  <a:gd name="connsiteX41" fmla="*/ 2269774 w 2676561"/>
                  <a:gd name="connsiteY41" fmla="*/ 1344944 h 1353636"/>
                  <a:gd name="connsiteX42" fmla="*/ 2335834 w 2676561"/>
                  <a:gd name="connsiteY42" fmla="*/ 1337991 h 1353636"/>
                  <a:gd name="connsiteX43" fmla="*/ 2377555 w 2676561"/>
                  <a:gd name="connsiteY43" fmla="*/ 1296269 h 1353636"/>
                  <a:gd name="connsiteX44" fmla="*/ 2401893 w 2676561"/>
                  <a:gd name="connsiteY44" fmla="*/ 1244117 h 1353636"/>
                  <a:gd name="connsiteX45" fmla="*/ 2440138 w 2676561"/>
                  <a:gd name="connsiteY45" fmla="*/ 1205872 h 1353636"/>
                  <a:gd name="connsiteX46" fmla="*/ 2506197 w 2676561"/>
                  <a:gd name="connsiteY46" fmla="*/ 1202395 h 1353636"/>
                  <a:gd name="connsiteX47" fmla="*/ 2600071 w 2676561"/>
                  <a:gd name="connsiteY47" fmla="*/ 1198918 h 1353636"/>
                  <a:gd name="connsiteX48" fmla="*/ 2676561 w 2676561"/>
                  <a:gd name="connsiteY48" fmla="*/ 1195442 h 135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676561" h="1353636">
                    <a:moveTo>
                      <a:pt x="1511831" y="176737"/>
                    </a:moveTo>
                    <a:cubicBezTo>
                      <a:pt x="1423462" y="203682"/>
                      <a:pt x="1335093" y="230628"/>
                      <a:pt x="1254547" y="239320"/>
                    </a:cubicBezTo>
                    <a:cubicBezTo>
                      <a:pt x="1174001" y="248012"/>
                      <a:pt x="1111998" y="244536"/>
                      <a:pt x="1028555" y="228890"/>
                    </a:cubicBezTo>
                    <a:cubicBezTo>
                      <a:pt x="945112" y="213244"/>
                      <a:pt x="837910" y="176737"/>
                      <a:pt x="753887" y="145446"/>
                    </a:cubicBezTo>
                    <a:cubicBezTo>
                      <a:pt x="669864" y="114155"/>
                      <a:pt x="567878" y="62582"/>
                      <a:pt x="524418" y="41142"/>
                    </a:cubicBezTo>
                    <a:cubicBezTo>
                      <a:pt x="480958" y="19702"/>
                      <a:pt x="501239" y="20860"/>
                      <a:pt x="493126" y="16804"/>
                    </a:cubicBezTo>
                    <a:cubicBezTo>
                      <a:pt x="485013" y="12748"/>
                      <a:pt x="480957" y="8691"/>
                      <a:pt x="475742" y="16804"/>
                    </a:cubicBezTo>
                    <a:cubicBezTo>
                      <a:pt x="470527" y="24917"/>
                      <a:pt x="493706" y="0"/>
                      <a:pt x="461835" y="65480"/>
                    </a:cubicBezTo>
                    <a:cubicBezTo>
                      <a:pt x="429964" y="130960"/>
                      <a:pt x="350577" y="293210"/>
                      <a:pt x="284518" y="409683"/>
                    </a:cubicBezTo>
                    <a:cubicBezTo>
                      <a:pt x="218459" y="526156"/>
                      <a:pt x="111836" y="691305"/>
                      <a:pt x="65479" y="764318"/>
                    </a:cubicBezTo>
                    <a:cubicBezTo>
                      <a:pt x="19122" y="837331"/>
                      <a:pt x="11589" y="825741"/>
                      <a:pt x="6374" y="847761"/>
                    </a:cubicBezTo>
                    <a:cubicBezTo>
                      <a:pt x="1159" y="869781"/>
                      <a:pt x="0" y="863986"/>
                      <a:pt x="34188" y="896436"/>
                    </a:cubicBezTo>
                    <a:cubicBezTo>
                      <a:pt x="68376" y="928886"/>
                      <a:pt x="166886" y="1015807"/>
                      <a:pt x="211505" y="1042462"/>
                    </a:cubicBezTo>
                    <a:cubicBezTo>
                      <a:pt x="256124" y="1069118"/>
                      <a:pt x="254386" y="1084763"/>
                      <a:pt x="301902" y="1056369"/>
                    </a:cubicBezTo>
                    <a:cubicBezTo>
                      <a:pt x="349418" y="1027975"/>
                      <a:pt x="438656" y="925410"/>
                      <a:pt x="496603" y="872099"/>
                    </a:cubicBezTo>
                    <a:cubicBezTo>
                      <a:pt x="554550" y="818788"/>
                      <a:pt x="578888" y="767215"/>
                      <a:pt x="649583" y="736503"/>
                    </a:cubicBezTo>
                    <a:cubicBezTo>
                      <a:pt x="720278" y="705791"/>
                      <a:pt x="858771" y="691884"/>
                      <a:pt x="920774" y="687828"/>
                    </a:cubicBezTo>
                    <a:cubicBezTo>
                      <a:pt x="982777" y="683772"/>
                      <a:pt x="994366" y="709848"/>
                      <a:pt x="1021601" y="712166"/>
                    </a:cubicBezTo>
                    <a:cubicBezTo>
                      <a:pt x="1048836" y="714484"/>
                      <a:pt x="1054631" y="719119"/>
                      <a:pt x="1084184" y="701735"/>
                    </a:cubicBezTo>
                    <a:cubicBezTo>
                      <a:pt x="1113737" y="684351"/>
                      <a:pt x="1162991" y="621189"/>
                      <a:pt x="1198918" y="607861"/>
                    </a:cubicBezTo>
                    <a:cubicBezTo>
                      <a:pt x="1234845" y="594533"/>
                      <a:pt x="1269613" y="622928"/>
                      <a:pt x="1299745" y="621769"/>
                    </a:cubicBezTo>
                    <a:cubicBezTo>
                      <a:pt x="1329877" y="620610"/>
                      <a:pt x="1353056" y="601488"/>
                      <a:pt x="1379712" y="600908"/>
                    </a:cubicBezTo>
                    <a:cubicBezTo>
                      <a:pt x="1406368" y="600328"/>
                      <a:pt x="1441136" y="606123"/>
                      <a:pt x="1459679" y="618292"/>
                    </a:cubicBezTo>
                    <a:cubicBezTo>
                      <a:pt x="1478222" y="630461"/>
                      <a:pt x="1488073" y="635676"/>
                      <a:pt x="1490970" y="673921"/>
                    </a:cubicBezTo>
                    <a:cubicBezTo>
                      <a:pt x="1493867" y="712166"/>
                      <a:pt x="1472427" y="807778"/>
                      <a:pt x="1477063" y="847761"/>
                    </a:cubicBezTo>
                    <a:cubicBezTo>
                      <a:pt x="1481699" y="887744"/>
                      <a:pt x="1499082" y="891800"/>
                      <a:pt x="1518784" y="913820"/>
                    </a:cubicBezTo>
                    <a:cubicBezTo>
                      <a:pt x="1538486" y="935840"/>
                      <a:pt x="1574993" y="971188"/>
                      <a:pt x="1595274" y="979880"/>
                    </a:cubicBezTo>
                    <a:cubicBezTo>
                      <a:pt x="1615555" y="988572"/>
                      <a:pt x="1622509" y="963654"/>
                      <a:pt x="1640472" y="965972"/>
                    </a:cubicBezTo>
                    <a:cubicBezTo>
                      <a:pt x="1658436" y="968290"/>
                      <a:pt x="1686250" y="985095"/>
                      <a:pt x="1703055" y="993787"/>
                    </a:cubicBezTo>
                    <a:cubicBezTo>
                      <a:pt x="1719860" y="1002479"/>
                      <a:pt x="1734926" y="1005377"/>
                      <a:pt x="1741300" y="1018125"/>
                    </a:cubicBezTo>
                    <a:cubicBezTo>
                      <a:pt x="1747674" y="1030873"/>
                      <a:pt x="1741880" y="1048257"/>
                      <a:pt x="1741300" y="1070277"/>
                    </a:cubicBezTo>
                    <a:cubicBezTo>
                      <a:pt x="1740721" y="1092297"/>
                      <a:pt x="1728552" y="1121849"/>
                      <a:pt x="1737823" y="1150243"/>
                    </a:cubicBezTo>
                    <a:cubicBezTo>
                      <a:pt x="1747095" y="1178637"/>
                      <a:pt x="1782442" y="1214564"/>
                      <a:pt x="1796929" y="1240640"/>
                    </a:cubicBezTo>
                    <a:cubicBezTo>
                      <a:pt x="1811416" y="1266716"/>
                      <a:pt x="1802144" y="1288736"/>
                      <a:pt x="1824743" y="1306699"/>
                    </a:cubicBezTo>
                    <a:cubicBezTo>
                      <a:pt x="1847342" y="1324662"/>
                      <a:pt x="1908766" y="1346103"/>
                      <a:pt x="1932524" y="1348421"/>
                    </a:cubicBezTo>
                    <a:cubicBezTo>
                      <a:pt x="1956282" y="1350739"/>
                      <a:pt x="1957441" y="1334514"/>
                      <a:pt x="1967292" y="1320607"/>
                    </a:cubicBezTo>
                    <a:cubicBezTo>
                      <a:pt x="1977143" y="1306700"/>
                      <a:pt x="1980041" y="1278885"/>
                      <a:pt x="1991630" y="1264978"/>
                    </a:cubicBezTo>
                    <a:cubicBezTo>
                      <a:pt x="2003219" y="1251071"/>
                      <a:pt x="2018285" y="1240640"/>
                      <a:pt x="2036828" y="1237163"/>
                    </a:cubicBezTo>
                    <a:cubicBezTo>
                      <a:pt x="2055371" y="1233686"/>
                      <a:pt x="2091299" y="1239481"/>
                      <a:pt x="2102888" y="1244117"/>
                    </a:cubicBezTo>
                    <a:cubicBezTo>
                      <a:pt x="2114477" y="1248753"/>
                      <a:pt x="2104046" y="1258024"/>
                      <a:pt x="2106364" y="1264978"/>
                    </a:cubicBezTo>
                    <a:cubicBezTo>
                      <a:pt x="2108682" y="1271932"/>
                      <a:pt x="2089560" y="1272511"/>
                      <a:pt x="2116795" y="1285839"/>
                    </a:cubicBezTo>
                    <a:cubicBezTo>
                      <a:pt x="2144030" y="1299167"/>
                      <a:pt x="2233268" y="1336252"/>
                      <a:pt x="2269774" y="1344944"/>
                    </a:cubicBezTo>
                    <a:cubicBezTo>
                      <a:pt x="2306280" y="1353636"/>
                      <a:pt x="2317871" y="1346103"/>
                      <a:pt x="2335834" y="1337991"/>
                    </a:cubicBezTo>
                    <a:cubicBezTo>
                      <a:pt x="2353797" y="1329879"/>
                      <a:pt x="2366545" y="1311915"/>
                      <a:pt x="2377555" y="1296269"/>
                    </a:cubicBezTo>
                    <a:cubicBezTo>
                      <a:pt x="2388565" y="1280623"/>
                      <a:pt x="2391463" y="1259183"/>
                      <a:pt x="2401893" y="1244117"/>
                    </a:cubicBezTo>
                    <a:cubicBezTo>
                      <a:pt x="2412324" y="1229051"/>
                      <a:pt x="2422754" y="1212826"/>
                      <a:pt x="2440138" y="1205872"/>
                    </a:cubicBezTo>
                    <a:cubicBezTo>
                      <a:pt x="2457522" y="1198918"/>
                      <a:pt x="2506197" y="1202395"/>
                      <a:pt x="2506197" y="1202395"/>
                    </a:cubicBezTo>
                    <a:lnTo>
                      <a:pt x="2600071" y="1198918"/>
                    </a:lnTo>
                    <a:lnTo>
                      <a:pt x="2676561" y="1195442"/>
                    </a:ln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hangingPunct="1">
                  <a:defRPr/>
                </a:pPr>
                <a:endParaRPr lang="he-IL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צורה חופשית 39"/>
              <p:cNvSpPr/>
              <p:nvPr/>
            </p:nvSpPr>
            <p:spPr>
              <a:xfrm>
                <a:off x="4128247" y="3619242"/>
                <a:ext cx="582701" cy="1062584"/>
              </a:xfrm>
              <a:custGeom>
                <a:avLst/>
                <a:gdLst>
                  <a:gd name="connsiteX0" fmla="*/ 29552 w 582365"/>
                  <a:gd name="connsiteY0" fmla="*/ 0 h 1062164"/>
                  <a:gd name="connsiteX1" fmla="*/ 22599 w 582365"/>
                  <a:gd name="connsiteY1" fmla="*/ 135596 h 1062164"/>
                  <a:gd name="connsiteX2" fmla="*/ 165148 w 582365"/>
                  <a:gd name="connsiteY2" fmla="*/ 330297 h 1062164"/>
                  <a:gd name="connsiteX3" fmla="*/ 234684 w 582365"/>
                  <a:gd name="connsiteY3" fmla="*/ 392879 h 1062164"/>
                  <a:gd name="connsiteX4" fmla="*/ 290313 w 582365"/>
                  <a:gd name="connsiteY4" fmla="*/ 378972 h 1062164"/>
                  <a:gd name="connsiteX5" fmla="*/ 321604 w 582365"/>
                  <a:gd name="connsiteY5" fmla="*/ 389402 h 1062164"/>
                  <a:gd name="connsiteX6" fmla="*/ 387664 w 582365"/>
                  <a:gd name="connsiteY6" fmla="*/ 521521 h 1062164"/>
                  <a:gd name="connsiteX7" fmla="*/ 436339 w 582365"/>
                  <a:gd name="connsiteY7" fmla="*/ 691884 h 1062164"/>
                  <a:gd name="connsiteX8" fmla="*/ 380710 w 582365"/>
                  <a:gd name="connsiteY8" fmla="*/ 747513 h 1062164"/>
                  <a:gd name="connsiteX9" fmla="*/ 356372 w 582365"/>
                  <a:gd name="connsiteY9" fmla="*/ 803142 h 1062164"/>
                  <a:gd name="connsiteX10" fmla="*/ 363326 w 582365"/>
                  <a:gd name="connsiteY10" fmla="*/ 844864 h 1062164"/>
                  <a:gd name="connsiteX11" fmla="*/ 425908 w 582365"/>
                  <a:gd name="connsiteY11" fmla="*/ 865725 h 1062164"/>
                  <a:gd name="connsiteX12" fmla="*/ 443292 w 582365"/>
                  <a:gd name="connsiteY12" fmla="*/ 876155 h 1062164"/>
                  <a:gd name="connsiteX13" fmla="*/ 498921 w 582365"/>
                  <a:gd name="connsiteY13" fmla="*/ 959599 h 1062164"/>
                  <a:gd name="connsiteX14" fmla="*/ 582365 w 582365"/>
                  <a:gd name="connsiteY14" fmla="*/ 1043042 h 106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2365" h="1062164">
                    <a:moveTo>
                      <a:pt x="29552" y="0"/>
                    </a:moveTo>
                    <a:cubicBezTo>
                      <a:pt x="14776" y="40273"/>
                      <a:pt x="0" y="80547"/>
                      <a:pt x="22599" y="135596"/>
                    </a:cubicBezTo>
                    <a:cubicBezTo>
                      <a:pt x="45198" y="190646"/>
                      <a:pt x="129801" y="287417"/>
                      <a:pt x="165148" y="330297"/>
                    </a:cubicBezTo>
                    <a:cubicBezTo>
                      <a:pt x="200496" y="373178"/>
                      <a:pt x="213823" y="384767"/>
                      <a:pt x="234684" y="392879"/>
                    </a:cubicBezTo>
                    <a:cubicBezTo>
                      <a:pt x="255545" y="400991"/>
                      <a:pt x="275826" y="379551"/>
                      <a:pt x="290313" y="378972"/>
                    </a:cubicBezTo>
                    <a:cubicBezTo>
                      <a:pt x="304800" y="378393"/>
                      <a:pt x="305379" y="365644"/>
                      <a:pt x="321604" y="389402"/>
                    </a:cubicBezTo>
                    <a:cubicBezTo>
                      <a:pt x="337829" y="413160"/>
                      <a:pt x="368541" y="471107"/>
                      <a:pt x="387664" y="521521"/>
                    </a:cubicBezTo>
                    <a:cubicBezTo>
                      <a:pt x="406787" y="571935"/>
                      <a:pt x="437498" y="654219"/>
                      <a:pt x="436339" y="691884"/>
                    </a:cubicBezTo>
                    <a:cubicBezTo>
                      <a:pt x="435180" y="729549"/>
                      <a:pt x="394038" y="728970"/>
                      <a:pt x="380710" y="747513"/>
                    </a:cubicBezTo>
                    <a:cubicBezTo>
                      <a:pt x="367382" y="766056"/>
                      <a:pt x="359269" y="786917"/>
                      <a:pt x="356372" y="803142"/>
                    </a:cubicBezTo>
                    <a:cubicBezTo>
                      <a:pt x="353475" y="819367"/>
                      <a:pt x="351737" y="834434"/>
                      <a:pt x="363326" y="844864"/>
                    </a:cubicBezTo>
                    <a:cubicBezTo>
                      <a:pt x="374915" y="855295"/>
                      <a:pt x="412580" y="860510"/>
                      <a:pt x="425908" y="865725"/>
                    </a:cubicBezTo>
                    <a:cubicBezTo>
                      <a:pt x="439236" y="870940"/>
                      <a:pt x="431123" y="860509"/>
                      <a:pt x="443292" y="876155"/>
                    </a:cubicBezTo>
                    <a:cubicBezTo>
                      <a:pt x="455461" y="891801"/>
                      <a:pt x="475742" y="931785"/>
                      <a:pt x="498921" y="959599"/>
                    </a:cubicBezTo>
                    <a:cubicBezTo>
                      <a:pt x="522100" y="987413"/>
                      <a:pt x="496024" y="1062164"/>
                      <a:pt x="582365" y="1043042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hangingPunct="1">
                  <a:defRPr/>
                </a:pPr>
                <a:endParaRPr lang="he-IL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צורה חופשית 40"/>
              <p:cNvSpPr/>
              <p:nvPr/>
            </p:nvSpPr>
            <p:spPr>
              <a:xfrm>
                <a:off x="4013175" y="3058571"/>
                <a:ext cx="2646639" cy="1069928"/>
              </a:xfrm>
              <a:custGeom>
                <a:avLst/>
                <a:gdLst>
                  <a:gd name="connsiteX0" fmla="*/ 0 w 2645849"/>
                  <a:gd name="connsiteY0" fmla="*/ 0 h 1069697"/>
                  <a:gd name="connsiteX1" fmla="*/ 257283 w 2645849"/>
                  <a:gd name="connsiteY1" fmla="*/ 73013 h 1069697"/>
                  <a:gd name="connsiteX2" fmla="*/ 420693 w 2645849"/>
                  <a:gd name="connsiteY2" fmla="*/ 118212 h 1069697"/>
                  <a:gd name="connsiteX3" fmla="*/ 438077 w 2645849"/>
                  <a:gd name="connsiteY3" fmla="*/ 152980 h 1069697"/>
                  <a:gd name="connsiteX4" fmla="*/ 413740 w 2645849"/>
                  <a:gd name="connsiteY4" fmla="*/ 239900 h 1069697"/>
                  <a:gd name="connsiteX5" fmla="*/ 396356 w 2645849"/>
                  <a:gd name="connsiteY5" fmla="*/ 361588 h 1069697"/>
                  <a:gd name="connsiteX6" fmla="*/ 399832 w 2645849"/>
                  <a:gd name="connsiteY6" fmla="*/ 424171 h 1069697"/>
                  <a:gd name="connsiteX7" fmla="*/ 434600 w 2645849"/>
                  <a:gd name="connsiteY7" fmla="*/ 493707 h 1069697"/>
                  <a:gd name="connsiteX8" fmla="*/ 549335 w 2645849"/>
                  <a:gd name="connsiteY8" fmla="*/ 528475 h 1069697"/>
                  <a:gd name="connsiteX9" fmla="*/ 625825 w 2645849"/>
                  <a:gd name="connsiteY9" fmla="*/ 476323 h 1069697"/>
                  <a:gd name="connsiteX10" fmla="*/ 709268 w 2645849"/>
                  <a:gd name="connsiteY10" fmla="*/ 448508 h 1069697"/>
                  <a:gd name="connsiteX11" fmla="*/ 761420 w 2645849"/>
                  <a:gd name="connsiteY11" fmla="*/ 438078 h 1069697"/>
                  <a:gd name="connsiteX12" fmla="*/ 827479 w 2645849"/>
                  <a:gd name="connsiteY12" fmla="*/ 399833 h 1069697"/>
                  <a:gd name="connsiteX13" fmla="*/ 917876 w 2645849"/>
                  <a:gd name="connsiteY13" fmla="*/ 479800 h 1069697"/>
                  <a:gd name="connsiteX14" fmla="*/ 1196021 w 2645849"/>
                  <a:gd name="connsiteY14" fmla="*/ 862248 h 1069697"/>
                  <a:gd name="connsiteX15" fmla="*/ 1296848 w 2645849"/>
                  <a:gd name="connsiteY15" fmla="*/ 1039565 h 1069697"/>
                  <a:gd name="connsiteX16" fmla="*/ 1321186 w 2645849"/>
                  <a:gd name="connsiteY16" fmla="*/ 1043042 h 1069697"/>
                  <a:gd name="connsiteX17" fmla="*/ 1714065 w 2645849"/>
                  <a:gd name="connsiteY17" fmla="*/ 917877 h 1069697"/>
                  <a:gd name="connsiteX18" fmla="*/ 1992210 w 2645849"/>
                  <a:gd name="connsiteY18" fmla="*/ 865725 h 1069697"/>
                  <a:gd name="connsiteX19" fmla="*/ 2239063 w 2645849"/>
                  <a:gd name="connsiteY19" fmla="*/ 824003 h 1069697"/>
                  <a:gd name="connsiteX20" fmla="*/ 2645849 w 2645849"/>
                  <a:gd name="connsiteY20" fmla="*/ 737083 h 10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5849" h="1069697">
                    <a:moveTo>
                      <a:pt x="0" y="0"/>
                    </a:moveTo>
                    <a:lnTo>
                      <a:pt x="257283" y="73013"/>
                    </a:lnTo>
                    <a:cubicBezTo>
                      <a:pt x="327398" y="92715"/>
                      <a:pt x="390561" y="104884"/>
                      <a:pt x="420693" y="118212"/>
                    </a:cubicBezTo>
                    <a:cubicBezTo>
                      <a:pt x="450825" y="131540"/>
                      <a:pt x="439236" y="132699"/>
                      <a:pt x="438077" y="152980"/>
                    </a:cubicBezTo>
                    <a:cubicBezTo>
                      <a:pt x="436918" y="173261"/>
                      <a:pt x="420694" y="205132"/>
                      <a:pt x="413740" y="239900"/>
                    </a:cubicBezTo>
                    <a:cubicBezTo>
                      <a:pt x="406787" y="274668"/>
                      <a:pt x="398674" y="330876"/>
                      <a:pt x="396356" y="361588"/>
                    </a:cubicBezTo>
                    <a:cubicBezTo>
                      <a:pt x="394038" y="392300"/>
                      <a:pt x="393458" y="402151"/>
                      <a:pt x="399832" y="424171"/>
                    </a:cubicBezTo>
                    <a:cubicBezTo>
                      <a:pt x="406206" y="446191"/>
                      <a:pt x="409683" y="476323"/>
                      <a:pt x="434600" y="493707"/>
                    </a:cubicBezTo>
                    <a:cubicBezTo>
                      <a:pt x="459517" y="511091"/>
                      <a:pt x="517464" y="531372"/>
                      <a:pt x="549335" y="528475"/>
                    </a:cubicBezTo>
                    <a:cubicBezTo>
                      <a:pt x="581206" y="525578"/>
                      <a:pt x="599170" y="489651"/>
                      <a:pt x="625825" y="476323"/>
                    </a:cubicBezTo>
                    <a:cubicBezTo>
                      <a:pt x="652480" y="462995"/>
                      <a:pt x="686669" y="454882"/>
                      <a:pt x="709268" y="448508"/>
                    </a:cubicBezTo>
                    <a:cubicBezTo>
                      <a:pt x="731867" y="442134"/>
                      <a:pt x="741718" y="446190"/>
                      <a:pt x="761420" y="438078"/>
                    </a:cubicBezTo>
                    <a:cubicBezTo>
                      <a:pt x="781122" y="429966"/>
                      <a:pt x="801403" y="392879"/>
                      <a:pt x="827479" y="399833"/>
                    </a:cubicBezTo>
                    <a:cubicBezTo>
                      <a:pt x="853555" y="406787"/>
                      <a:pt x="856452" y="402731"/>
                      <a:pt x="917876" y="479800"/>
                    </a:cubicBezTo>
                    <a:cubicBezTo>
                      <a:pt x="979300" y="556869"/>
                      <a:pt x="1132859" y="768954"/>
                      <a:pt x="1196021" y="862248"/>
                    </a:cubicBezTo>
                    <a:cubicBezTo>
                      <a:pt x="1259183" y="955542"/>
                      <a:pt x="1275987" y="1009433"/>
                      <a:pt x="1296848" y="1039565"/>
                    </a:cubicBezTo>
                    <a:cubicBezTo>
                      <a:pt x="1317709" y="1069697"/>
                      <a:pt x="1251650" y="1063323"/>
                      <a:pt x="1321186" y="1043042"/>
                    </a:cubicBezTo>
                    <a:cubicBezTo>
                      <a:pt x="1390722" y="1022761"/>
                      <a:pt x="1602228" y="947430"/>
                      <a:pt x="1714065" y="917877"/>
                    </a:cubicBezTo>
                    <a:cubicBezTo>
                      <a:pt x="1825902" y="888324"/>
                      <a:pt x="1992210" y="865725"/>
                      <a:pt x="1992210" y="865725"/>
                    </a:cubicBezTo>
                    <a:cubicBezTo>
                      <a:pt x="2079710" y="850079"/>
                      <a:pt x="2130123" y="845443"/>
                      <a:pt x="2239063" y="824003"/>
                    </a:cubicBezTo>
                    <a:cubicBezTo>
                      <a:pt x="2348003" y="802563"/>
                      <a:pt x="2645849" y="737083"/>
                      <a:pt x="2645849" y="737083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hangingPunct="1">
                  <a:defRPr/>
                </a:pPr>
                <a:endParaRPr lang="he-IL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צורה חופשית 41"/>
              <p:cNvSpPr/>
              <p:nvPr/>
            </p:nvSpPr>
            <p:spPr>
              <a:xfrm>
                <a:off x="6659814" y="3180988"/>
                <a:ext cx="1628135" cy="886303"/>
              </a:xfrm>
              <a:custGeom>
                <a:avLst/>
                <a:gdLst>
                  <a:gd name="connsiteX0" fmla="*/ 0 w 1628883"/>
                  <a:gd name="connsiteY0" fmla="*/ 609021 h 887165"/>
                  <a:gd name="connsiteX1" fmla="*/ 490230 w 1628883"/>
                  <a:gd name="connsiteY1" fmla="*/ 518624 h 887165"/>
                  <a:gd name="connsiteX2" fmla="*/ 1011751 w 1628883"/>
                  <a:gd name="connsiteY2" fmla="*/ 327399 h 887165"/>
                  <a:gd name="connsiteX3" fmla="*/ 1338570 w 1628883"/>
                  <a:gd name="connsiteY3" fmla="*/ 136175 h 887165"/>
                  <a:gd name="connsiteX4" fmla="*/ 1568040 w 1628883"/>
                  <a:gd name="connsiteY4" fmla="*/ 24917 h 887165"/>
                  <a:gd name="connsiteX5" fmla="*/ 1609761 w 1628883"/>
                  <a:gd name="connsiteY5" fmla="*/ 59685 h 887165"/>
                  <a:gd name="connsiteX6" fmla="*/ 1616715 w 1628883"/>
                  <a:gd name="connsiteY6" fmla="*/ 383028 h 887165"/>
                  <a:gd name="connsiteX7" fmla="*/ 1609761 w 1628883"/>
                  <a:gd name="connsiteY7" fmla="*/ 553392 h 887165"/>
                  <a:gd name="connsiteX8" fmla="*/ 1501980 w 1628883"/>
                  <a:gd name="connsiteY8" fmla="*/ 588160 h 887165"/>
                  <a:gd name="connsiteX9" fmla="*/ 1387246 w 1628883"/>
                  <a:gd name="connsiteY9" fmla="*/ 675080 h 887165"/>
                  <a:gd name="connsiteX10" fmla="*/ 1199498 w 1628883"/>
                  <a:gd name="connsiteY10" fmla="*/ 810675 h 887165"/>
                  <a:gd name="connsiteX11" fmla="*/ 1008274 w 1628883"/>
                  <a:gd name="connsiteY11" fmla="*/ 852397 h 887165"/>
                  <a:gd name="connsiteX12" fmla="*/ 789235 w 1628883"/>
                  <a:gd name="connsiteY12" fmla="*/ 800245 h 887165"/>
                  <a:gd name="connsiteX13" fmla="*/ 643209 w 1628883"/>
                  <a:gd name="connsiteY13" fmla="*/ 755046 h 887165"/>
                  <a:gd name="connsiteX14" fmla="*/ 507614 w 1628883"/>
                  <a:gd name="connsiteY14" fmla="*/ 744616 h 887165"/>
                  <a:gd name="connsiteX15" fmla="*/ 222516 w 1628883"/>
                  <a:gd name="connsiteY15" fmla="*/ 887165 h 88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28883" h="887165">
                    <a:moveTo>
                      <a:pt x="0" y="609021"/>
                    </a:moveTo>
                    <a:cubicBezTo>
                      <a:pt x="160802" y="587291"/>
                      <a:pt x="321605" y="565561"/>
                      <a:pt x="490230" y="518624"/>
                    </a:cubicBezTo>
                    <a:cubicBezTo>
                      <a:pt x="658855" y="471687"/>
                      <a:pt x="870361" y="391140"/>
                      <a:pt x="1011751" y="327399"/>
                    </a:cubicBezTo>
                    <a:cubicBezTo>
                      <a:pt x="1153141" y="263658"/>
                      <a:pt x="1245855" y="186589"/>
                      <a:pt x="1338570" y="136175"/>
                    </a:cubicBezTo>
                    <a:cubicBezTo>
                      <a:pt x="1431285" y="85761"/>
                      <a:pt x="1522842" y="37665"/>
                      <a:pt x="1568040" y="24917"/>
                    </a:cubicBezTo>
                    <a:cubicBezTo>
                      <a:pt x="1613238" y="12169"/>
                      <a:pt x="1601649" y="0"/>
                      <a:pt x="1609761" y="59685"/>
                    </a:cubicBezTo>
                    <a:cubicBezTo>
                      <a:pt x="1617873" y="119370"/>
                      <a:pt x="1616715" y="300744"/>
                      <a:pt x="1616715" y="383028"/>
                    </a:cubicBezTo>
                    <a:cubicBezTo>
                      <a:pt x="1616715" y="465312"/>
                      <a:pt x="1628883" y="519203"/>
                      <a:pt x="1609761" y="553392"/>
                    </a:cubicBezTo>
                    <a:cubicBezTo>
                      <a:pt x="1590639" y="587581"/>
                      <a:pt x="1539066" y="567879"/>
                      <a:pt x="1501980" y="588160"/>
                    </a:cubicBezTo>
                    <a:cubicBezTo>
                      <a:pt x="1464894" y="608441"/>
                      <a:pt x="1437660" y="637994"/>
                      <a:pt x="1387246" y="675080"/>
                    </a:cubicBezTo>
                    <a:cubicBezTo>
                      <a:pt x="1336832" y="712166"/>
                      <a:pt x="1262660" y="781122"/>
                      <a:pt x="1199498" y="810675"/>
                    </a:cubicBezTo>
                    <a:cubicBezTo>
                      <a:pt x="1136336" y="840228"/>
                      <a:pt x="1076651" y="854135"/>
                      <a:pt x="1008274" y="852397"/>
                    </a:cubicBezTo>
                    <a:cubicBezTo>
                      <a:pt x="939897" y="850659"/>
                      <a:pt x="850079" y="816470"/>
                      <a:pt x="789235" y="800245"/>
                    </a:cubicBezTo>
                    <a:cubicBezTo>
                      <a:pt x="728391" y="784020"/>
                      <a:pt x="690146" y="764317"/>
                      <a:pt x="643209" y="755046"/>
                    </a:cubicBezTo>
                    <a:cubicBezTo>
                      <a:pt x="596272" y="745775"/>
                      <a:pt x="577729" y="722596"/>
                      <a:pt x="507614" y="744616"/>
                    </a:cubicBezTo>
                    <a:cubicBezTo>
                      <a:pt x="437499" y="766636"/>
                      <a:pt x="254387" y="884847"/>
                      <a:pt x="222516" y="887165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hangingPunct="1">
                  <a:defRPr/>
                </a:pPr>
                <a:endParaRPr lang="he-IL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צורה חופשית 42"/>
              <p:cNvSpPr/>
              <p:nvPr/>
            </p:nvSpPr>
            <p:spPr>
              <a:xfrm>
                <a:off x="4706052" y="3947321"/>
                <a:ext cx="2183905" cy="839785"/>
              </a:xfrm>
              <a:custGeom>
                <a:avLst/>
                <a:gdLst>
                  <a:gd name="connsiteX0" fmla="*/ 0 w 2186911"/>
                  <a:gd name="connsiteY0" fmla="*/ 720858 h 839648"/>
                  <a:gd name="connsiteX1" fmla="*/ 107781 w 2186911"/>
                  <a:gd name="connsiteY1" fmla="*/ 616553 h 839648"/>
                  <a:gd name="connsiteX2" fmla="*/ 159933 w 2186911"/>
                  <a:gd name="connsiteY2" fmla="*/ 533110 h 839648"/>
                  <a:gd name="connsiteX3" fmla="*/ 208608 w 2186911"/>
                  <a:gd name="connsiteY3" fmla="*/ 543540 h 839648"/>
                  <a:gd name="connsiteX4" fmla="*/ 299005 w 2186911"/>
                  <a:gd name="connsiteY4" fmla="*/ 637414 h 839648"/>
                  <a:gd name="connsiteX5" fmla="*/ 385926 w 2186911"/>
                  <a:gd name="connsiteY5" fmla="*/ 724334 h 839648"/>
                  <a:gd name="connsiteX6" fmla="*/ 413740 w 2186911"/>
                  <a:gd name="connsiteY6" fmla="*/ 727811 h 839648"/>
                  <a:gd name="connsiteX7" fmla="*/ 570196 w 2186911"/>
                  <a:gd name="connsiteY7" fmla="*/ 710427 h 839648"/>
                  <a:gd name="connsiteX8" fmla="*/ 639732 w 2186911"/>
                  <a:gd name="connsiteY8" fmla="*/ 786917 h 839648"/>
                  <a:gd name="connsiteX9" fmla="*/ 709268 w 2186911"/>
                  <a:gd name="connsiteY9" fmla="*/ 825162 h 839648"/>
                  <a:gd name="connsiteX10" fmla="*/ 983936 w 2186911"/>
                  <a:gd name="connsiteY10" fmla="*/ 821685 h 839648"/>
                  <a:gd name="connsiteX11" fmla="*/ 1147346 w 2186911"/>
                  <a:gd name="connsiteY11" fmla="*/ 717381 h 839648"/>
                  <a:gd name="connsiteX12" fmla="*/ 1248173 w 2186911"/>
                  <a:gd name="connsiteY12" fmla="*/ 633937 h 839648"/>
                  <a:gd name="connsiteX13" fmla="*/ 1248173 w 2186911"/>
                  <a:gd name="connsiteY13" fmla="*/ 616553 h 839648"/>
                  <a:gd name="connsiteX14" fmla="*/ 1025658 w 2186911"/>
                  <a:gd name="connsiteY14" fmla="*/ 383607 h 839648"/>
                  <a:gd name="connsiteX15" fmla="*/ 1004797 w 2186911"/>
                  <a:gd name="connsiteY15" fmla="*/ 359270 h 839648"/>
                  <a:gd name="connsiteX16" fmla="*/ 1029135 w 2186911"/>
                  <a:gd name="connsiteY16" fmla="*/ 293210 h 839648"/>
                  <a:gd name="connsiteX17" fmla="*/ 1140392 w 2186911"/>
                  <a:gd name="connsiteY17" fmla="*/ 81125 h 839648"/>
                  <a:gd name="connsiteX18" fmla="*/ 1140392 w 2186911"/>
                  <a:gd name="connsiteY18" fmla="*/ 84602 h 839648"/>
                  <a:gd name="connsiteX19" fmla="*/ 1561086 w 2186911"/>
                  <a:gd name="connsiteY19" fmla="*/ 11589 h 839648"/>
                  <a:gd name="connsiteX20" fmla="*/ 1721019 w 2186911"/>
                  <a:gd name="connsiteY20" fmla="*/ 154138 h 839648"/>
                  <a:gd name="connsiteX21" fmla="*/ 1901813 w 2186911"/>
                  <a:gd name="connsiteY21" fmla="*/ 261919 h 839648"/>
                  <a:gd name="connsiteX22" fmla="*/ 2186911 w 2186911"/>
                  <a:gd name="connsiteY22" fmla="*/ 119370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6911" h="839648">
                    <a:moveTo>
                      <a:pt x="0" y="720858"/>
                    </a:moveTo>
                    <a:cubicBezTo>
                      <a:pt x="40563" y="684351"/>
                      <a:pt x="81126" y="647844"/>
                      <a:pt x="107781" y="616553"/>
                    </a:cubicBezTo>
                    <a:cubicBezTo>
                      <a:pt x="134436" y="585262"/>
                      <a:pt x="143129" y="545279"/>
                      <a:pt x="159933" y="533110"/>
                    </a:cubicBezTo>
                    <a:cubicBezTo>
                      <a:pt x="176737" y="520941"/>
                      <a:pt x="185429" y="526156"/>
                      <a:pt x="208608" y="543540"/>
                    </a:cubicBezTo>
                    <a:cubicBezTo>
                      <a:pt x="231787" y="560924"/>
                      <a:pt x="269452" y="607282"/>
                      <a:pt x="299005" y="637414"/>
                    </a:cubicBezTo>
                    <a:cubicBezTo>
                      <a:pt x="328558" y="667546"/>
                      <a:pt x="366804" y="709268"/>
                      <a:pt x="385926" y="724334"/>
                    </a:cubicBezTo>
                    <a:cubicBezTo>
                      <a:pt x="405048" y="739400"/>
                      <a:pt x="383028" y="730129"/>
                      <a:pt x="413740" y="727811"/>
                    </a:cubicBezTo>
                    <a:cubicBezTo>
                      <a:pt x="444452" y="725493"/>
                      <a:pt x="532531" y="700576"/>
                      <a:pt x="570196" y="710427"/>
                    </a:cubicBezTo>
                    <a:cubicBezTo>
                      <a:pt x="607861" y="720278"/>
                      <a:pt x="616553" y="767795"/>
                      <a:pt x="639732" y="786917"/>
                    </a:cubicBezTo>
                    <a:cubicBezTo>
                      <a:pt x="662911" y="806039"/>
                      <a:pt x="651901" y="819367"/>
                      <a:pt x="709268" y="825162"/>
                    </a:cubicBezTo>
                    <a:cubicBezTo>
                      <a:pt x="766635" y="830957"/>
                      <a:pt x="910923" y="839648"/>
                      <a:pt x="983936" y="821685"/>
                    </a:cubicBezTo>
                    <a:cubicBezTo>
                      <a:pt x="1056949" y="803722"/>
                      <a:pt x="1103307" y="748672"/>
                      <a:pt x="1147346" y="717381"/>
                    </a:cubicBezTo>
                    <a:cubicBezTo>
                      <a:pt x="1191386" y="686090"/>
                      <a:pt x="1231369" y="650742"/>
                      <a:pt x="1248173" y="633937"/>
                    </a:cubicBezTo>
                    <a:cubicBezTo>
                      <a:pt x="1264977" y="617132"/>
                      <a:pt x="1285259" y="658275"/>
                      <a:pt x="1248173" y="616553"/>
                    </a:cubicBezTo>
                    <a:cubicBezTo>
                      <a:pt x="1211087" y="574831"/>
                      <a:pt x="1066221" y="426488"/>
                      <a:pt x="1025658" y="383607"/>
                    </a:cubicBezTo>
                    <a:cubicBezTo>
                      <a:pt x="985095" y="340727"/>
                      <a:pt x="1004218" y="374336"/>
                      <a:pt x="1004797" y="359270"/>
                    </a:cubicBezTo>
                    <a:cubicBezTo>
                      <a:pt x="1005377" y="344204"/>
                      <a:pt x="1006536" y="339567"/>
                      <a:pt x="1029135" y="293210"/>
                    </a:cubicBezTo>
                    <a:cubicBezTo>
                      <a:pt x="1051734" y="246853"/>
                      <a:pt x="1121849" y="115893"/>
                      <a:pt x="1140392" y="81125"/>
                    </a:cubicBezTo>
                    <a:cubicBezTo>
                      <a:pt x="1158935" y="46357"/>
                      <a:pt x="1140392" y="84602"/>
                      <a:pt x="1140392" y="84602"/>
                    </a:cubicBezTo>
                    <a:cubicBezTo>
                      <a:pt x="1210508" y="73013"/>
                      <a:pt x="1464315" y="0"/>
                      <a:pt x="1561086" y="11589"/>
                    </a:cubicBezTo>
                    <a:cubicBezTo>
                      <a:pt x="1657857" y="23178"/>
                      <a:pt x="1664231" y="112416"/>
                      <a:pt x="1721019" y="154138"/>
                    </a:cubicBezTo>
                    <a:cubicBezTo>
                      <a:pt x="1777807" y="195860"/>
                      <a:pt x="1824164" y="267714"/>
                      <a:pt x="1901813" y="261919"/>
                    </a:cubicBezTo>
                    <a:cubicBezTo>
                      <a:pt x="1979462" y="256124"/>
                      <a:pt x="2186911" y="119370"/>
                      <a:pt x="2186911" y="119370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hangingPunct="1">
                  <a:defRPr/>
                </a:pPr>
                <a:endParaRPr lang="he-IL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224929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19050" y="1080691"/>
            <a:ext cx="912495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ea typeface="+mj-ea"/>
                <a:cs typeface="Times New Roman" panose="02020603050405020304" pitchFamily="18" charset="0"/>
              </a:rPr>
              <a:t>We cannot plan only the Waterfront Strip</a:t>
            </a:r>
            <a:endParaRPr lang="en-US" sz="3000" b="1" dirty="0"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An Urban River has to be connected and integrated deeply                 into </a:t>
            </a:r>
            <a:r>
              <a:rPr lang="en-US" sz="2400" b="1" dirty="0"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cs typeface="Times New Roman" panose="02020603050405020304" pitchFamily="18" charset="0"/>
              </a:rPr>
              <a:t>Urban Fabric</a:t>
            </a:r>
            <a:endParaRPr lang="en-US" sz="24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2467" name="מלבן 7"/>
          <p:cNvSpPr>
            <a:spLocks noChangeArrowheads="1"/>
          </p:cNvSpPr>
          <p:nvPr/>
        </p:nvSpPr>
        <p:spPr bwMode="auto">
          <a:xfrm>
            <a:off x="2425701" y="6290470"/>
            <a:ext cx="410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b="1" dirty="0">
                <a:latin typeface="+mn-lt"/>
                <a:cs typeface="Times New Roman" panose="02020603050405020304" pitchFamily="18" charset="0"/>
              </a:rPr>
              <a:t>Barcelona - a real waterfront city </a:t>
            </a:r>
            <a:endParaRPr lang="he-IL" altLang="he-IL" sz="1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2468" name="Picture 2" descr="http://www.google.fr/url?source=imglanding&amp;ct=img&amp;q=http://media-cdn.tripadvisor.com/media/photo-s/02/38/f2/59/marina-view-b-b.jpg&amp;sa=X&amp;ei=nAVfVfniCMKyUeS1gJAG&amp;ved=0CAkQ8wc&amp;usg=AFQjCNFfr6u3Ce2m24rk9FUeI-vT_gq2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256506" y="2380129"/>
            <a:ext cx="6241106" cy="397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2471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0" y="645874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1B27466-FB49-4510-BC0E-0E4F0E0DDEFB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34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ירקון - תשריט תכנית האב_קטן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4688" y="3142457"/>
            <a:ext cx="4797881" cy="33813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684" name="מלבן 5"/>
          <p:cNvSpPr>
            <a:spLocks noChangeArrowheads="1"/>
          </p:cNvSpPr>
          <p:nvPr/>
        </p:nvSpPr>
        <p:spPr bwMode="auto">
          <a:xfrm>
            <a:off x="3214688" y="6010275"/>
            <a:ext cx="47978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e-IL" sz="1300" b="1" dirty="0" smtClean="0">
                <a:latin typeface="+mn-lt"/>
                <a:cs typeface="+mj-cs"/>
              </a:rPr>
              <a:t>Planning: Arch. Arie Rahamimoff (Arch. Amos Brandeis</a:t>
            </a:r>
            <a:r>
              <a:rPr lang="he-IL" altLang="he-IL" sz="1300" b="1" dirty="0" smtClean="0">
                <a:latin typeface="+mn-lt"/>
                <a:cs typeface="+mj-cs"/>
              </a:rPr>
              <a:t> </a:t>
            </a:r>
            <a:r>
              <a:rPr lang="en-US" altLang="he-IL" sz="1300" b="1" dirty="0" smtClean="0">
                <a:latin typeface="+mn-lt"/>
                <a:cs typeface="+mj-cs"/>
              </a:rPr>
              <a:t>- part of the planning team)</a:t>
            </a:r>
            <a:endParaRPr lang="he-IL" altLang="he-IL" sz="1300" dirty="0" smtClean="0">
              <a:latin typeface="+mn-lt"/>
              <a:cs typeface="+mj-cs"/>
            </a:endParaRPr>
          </a:p>
        </p:txBody>
      </p:sp>
      <p:sp>
        <p:nvSpPr>
          <p:cNvPr id="89094" name="מלבן 6"/>
          <p:cNvSpPr>
            <a:spLocks noChangeArrowheads="1"/>
          </p:cNvSpPr>
          <p:nvPr/>
        </p:nvSpPr>
        <p:spPr bwMode="auto">
          <a:xfrm>
            <a:off x="2992438" y="5789612"/>
            <a:ext cx="2146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600" b="1" dirty="0" err="1">
                <a:latin typeface="+mn-lt"/>
                <a:cs typeface="Times New Roman" panose="02020603050405020304" pitchFamily="18" charset="0"/>
              </a:rPr>
              <a:t>Yarkon</a:t>
            </a: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 River, Israel</a:t>
            </a:r>
            <a:endParaRPr lang="he-IL" altLang="he-IL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537" y="1064459"/>
            <a:ext cx="893921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ea typeface="+mj-ea"/>
                <a:cs typeface="Times New Roman" panose="02020603050405020304" pitchFamily="18" charset="0"/>
              </a:rPr>
              <a:t>How to integrate?</a:t>
            </a:r>
            <a:endParaRPr lang="en-US" sz="3000" b="1" dirty="0"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9096" name="Picture 7" descr="tasrit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2744837"/>
            <a:ext cx="3849687" cy="12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מלבן 6"/>
          <p:cNvSpPr>
            <a:spLocks noChangeArrowheads="1"/>
          </p:cNvSpPr>
          <p:nvPr/>
        </p:nvSpPr>
        <p:spPr bwMode="auto">
          <a:xfrm>
            <a:off x="646964" y="3313511"/>
            <a:ext cx="12394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 err="1">
                <a:latin typeface="+mn-lt"/>
                <a:cs typeface="Times New Roman" panose="02020603050405020304" pitchFamily="18" charset="0"/>
              </a:rPr>
              <a:t>Rahat</a:t>
            </a:r>
            <a:r>
              <a:rPr lang="en-US" altLang="he-IL" sz="1600" b="1" dirty="0">
                <a:latin typeface="+mn-lt"/>
                <a:cs typeface="Times New Roman" panose="02020603050405020304" pitchFamily="18" charset="0"/>
              </a:rPr>
              <a:t>, Israel</a:t>
            </a:r>
            <a:endParaRPr lang="he-IL" altLang="he-IL" sz="1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9098" name="Picture 13" descr="F:\SCANPIC\נסיעות חול עבודה ומשפחה\אוסטרליה 2010 riversympoisium\IMG_50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12" y="3869532"/>
            <a:ext cx="23034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מלבן 6"/>
          <p:cNvSpPr>
            <a:spLocks noChangeArrowheads="1"/>
          </p:cNvSpPr>
          <p:nvPr/>
        </p:nvSpPr>
        <p:spPr bwMode="auto">
          <a:xfrm>
            <a:off x="1050021" y="6174582"/>
            <a:ext cx="20106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e-IL" sz="1600" b="1" dirty="0" smtClean="0">
                <a:solidFill>
                  <a:schemeClr val="bg1"/>
                </a:solidFill>
                <a:latin typeface="+mn-lt"/>
                <a:cs typeface="+mj-cs"/>
              </a:rPr>
              <a:t>Freemantle, Australia</a:t>
            </a:r>
            <a:endParaRPr lang="he-IL" altLang="he-IL" sz="1600" b="1" dirty="0" smtClean="0">
              <a:solidFill>
                <a:schemeClr val="bg1"/>
              </a:solidFill>
              <a:latin typeface="+mn-lt"/>
              <a:cs typeface="+mj-cs"/>
            </a:endParaRPr>
          </a:p>
        </p:txBody>
      </p:sp>
      <p:sp>
        <p:nvSpPr>
          <p:cNvPr id="89100" name="מלבן 5"/>
          <p:cNvSpPr>
            <a:spLocks noChangeArrowheads="1"/>
          </p:cNvSpPr>
          <p:nvPr/>
        </p:nvSpPr>
        <p:spPr bwMode="auto">
          <a:xfrm>
            <a:off x="560844" y="3577632"/>
            <a:ext cx="7416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300" b="1" dirty="0">
                <a:latin typeface="+mn-lt"/>
                <a:cs typeface="Times New Roman" panose="02020603050405020304" pitchFamily="18" charset="0"/>
              </a:rPr>
              <a:t>Planning: Arch. Amos Brandeis</a:t>
            </a:r>
            <a:endParaRPr lang="he-IL" altLang="he-IL" sz="13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9101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9102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1270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C171D7A-DB97-422E-83F1-0FE08EE9D30B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35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1837"/>
            <a:ext cx="9131300" cy="1143000"/>
          </a:xfrm>
        </p:spPr>
        <p:txBody>
          <a:bodyPr rtlCol="1">
            <a:normAutofit fontScale="90000"/>
          </a:bodyPr>
          <a:lstStyle/>
          <a:p>
            <a:pPr algn="ctr" rtl="0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2600" b="1" dirty="0">
                <a:latin typeface="+mn-lt"/>
                <a:ea typeface="+mn-ea"/>
                <a:cs typeface="Times New Roman" panose="02020603050405020304" pitchFamily="18" charset="0"/>
              </a:rPr>
              <a:t>“Green Fingers” into the depth of the urban surrounding </a:t>
            </a:r>
            <a:r>
              <a:rPr lang="en-US" sz="2600" b="1" dirty="0" smtClean="0">
                <a:latin typeface="+mn-lt"/>
                <a:ea typeface="+mn-ea"/>
                <a:cs typeface="Times New Roman" panose="02020603050405020304" pitchFamily="18" charset="0"/>
              </a:rPr>
              <a:t>pattern: parks</a:t>
            </a:r>
            <a:r>
              <a:rPr lang="en-US" sz="2600" b="1" dirty="0">
                <a:latin typeface="+mn-lt"/>
                <a:ea typeface="+mn-ea"/>
                <a:cs typeface="Times New Roman" panose="02020603050405020304" pitchFamily="18" charset="0"/>
              </a:rPr>
              <a:t>, boulevards, paths, bicycle routs, axis, etc</a:t>
            </a:r>
            <a:r>
              <a:rPr lang="en-US" sz="2600" b="1" dirty="0" smtClean="0"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br>
              <a:rPr lang="en-US" sz="2600" b="1" dirty="0" smtClean="0"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en-US" sz="2600" b="1" dirty="0" smtClean="0">
                <a:latin typeface="+mn-lt"/>
                <a:ea typeface="+mn-ea"/>
                <a:cs typeface="Times New Roman" panose="02020603050405020304" pitchFamily="18" charset="0"/>
              </a:rPr>
              <a:t>The impact on the whole city can be huge - </a:t>
            </a:r>
            <a:r>
              <a:rPr lang="en-US" sz="3000" b="1" dirty="0" smtClean="0">
                <a:latin typeface="+mn-lt"/>
                <a:ea typeface="+mn-ea"/>
                <a:cs typeface="Times New Roman" panose="02020603050405020304" pitchFamily="18" charset="0"/>
              </a:rPr>
              <a:t>An “Urban River City”</a:t>
            </a:r>
            <a:endParaRPr lang="en-US" sz="3000" b="1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קוביה 100%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013" y="4641003"/>
            <a:ext cx="2220912" cy="184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26" y="1636051"/>
            <a:ext cx="9109074" cy="55553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3538" indent="-363538">
              <a:buFontTx/>
              <a:buAutoNum type="arabicPeriod"/>
              <a:defRPr/>
            </a:pPr>
            <a:r>
              <a:rPr lang="en-US" sz="2400" b="1" u="sng" dirty="0" smtClean="0">
                <a:cs typeface="Times New Roman" panose="02020603050405020304" pitchFamily="18" charset="0"/>
              </a:rPr>
              <a:t>Water quality</a:t>
            </a:r>
            <a:r>
              <a:rPr lang="en-US" sz="2400" b="1" dirty="0" smtClean="0">
                <a:cs typeface="Times New Roman" panose="02020603050405020304" pitchFamily="18" charset="0"/>
              </a:rPr>
              <a:t> is crucial for successful “Urban Rivers”.</a:t>
            </a:r>
          </a:p>
          <a:p>
            <a:pPr marL="363538" indent="-363538">
              <a:buFontTx/>
              <a:buAutoNum type="arabicPeriod"/>
              <a:defRPr/>
            </a:pPr>
            <a:endParaRPr lang="en-US" sz="700" b="1" dirty="0" smtClean="0">
              <a:cs typeface="Times New Roman" panose="02020603050405020304" pitchFamily="18" charset="0"/>
            </a:endParaRPr>
          </a:p>
          <a:p>
            <a:pPr marL="363538" indent="-363538">
              <a:buFontTx/>
              <a:buAutoNum type="arabicPeriod"/>
              <a:defRPr/>
            </a:pPr>
            <a:r>
              <a:rPr lang="en-US" altLang="he-IL" sz="2400" b="1" dirty="0" smtClean="0"/>
              <a:t>Urban </a:t>
            </a:r>
            <a:r>
              <a:rPr lang="en-US" altLang="he-IL" sz="2400" b="1" dirty="0"/>
              <a:t>River Restoration has to </a:t>
            </a:r>
            <a:r>
              <a:rPr lang="en-US" altLang="he-IL" sz="2400" b="1" dirty="0" smtClean="0"/>
              <a:t>be planned on the </a:t>
            </a:r>
            <a:r>
              <a:rPr lang="en-US" altLang="he-IL" sz="2400" b="1" u="sng" dirty="0" smtClean="0"/>
              <a:t>catchment level</a:t>
            </a:r>
            <a:r>
              <a:rPr lang="en-US" altLang="he-IL" sz="2400" b="1" dirty="0" smtClean="0"/>
              <a:t>.</a:t>
            </a:r>
          </a:p>
          <a:p>
            <a:pPr marL="363538" indent="-363538">
              <a:buFontTx/>
              <a:buAutoNum type="arabicPeriod"/>
              <a:defRPr/>
            </a:pPr>
            <a:endParaRPr lang="en-US" altLang="he-IL" sz="700" b="1" dirty="0" smtClean="0"/>
          </a:p>
          <a:p>
            <a:pPr marL="363538" indent="-363538">
              <a:buFontTx/>
              <a:buAutoNum type="arabicPeriod"/>
              <a:defRPr/>
            </a:pPr>
            <a:r>
              <a:rPr lang="en-US" altLang="he-IL" sz="2400" b="1" dirty="0" smtClean="0">
                <a:cs typeface="Times New Roman" panose="02020603050405020304" pitchFamily="18" charset="0"/>
              </a:rPr>
              <a:t>The topics </a:t>
            </a:r>
            <a:r>
              <a:rPr lang="en-US" altLang="he-IL" sz="2400" b="1" dirty="0">
                <a:cs typeface="Times New Roman" panose="02020603050405020304" pitchFamily="18" charset="0"/>
              </a:rPr>
              <a:t>of River Restoration Planning and Urban Planning, </a:t>
            </a:r>
            <a:r>
              <a:rPr lang="en-US" altLang="he-IL" sz="2400" b="1" dirty="0" smtClean="0">
                <a:cs typeface="Times New Roman" panose="02020603050405020304" pitchFamily="18" charset="0"/>
              </a:rPr>
              <a:t>need </a:t>
            </a:r>
            <a:r>
              <a:rPr lang="en-US" altLang="he-IL" sz="2400" b="1" u="sng" dirty="0" smtClean="0">
                <a:cs typeface="Times New Roman" panose="02020603050405020304" pitchFamily="18" charset="0"/>
              </a:rPr>
              <a:t>inter-disciplinary dialogue</a:t>
            </a:r>
            <a:r>
              <a:rPr lang="en-US" altLang="he-IL" sz="2400" b="1" dirty="0" smtClean="0">
                <a:cs typeface="Times New Roman" panose="02020603050405020304" pitchFamily="18" charset="0"/>
              </a:rPr>
              <a:t> - collaboration between River Experts and Urban Planners is the key for success (and also the challenge…)</a:t>
            </a:r>
          </a:p>
          <a:p>
            <a:pPr marL="363538" indent="-363538">
              <a:buFontTx/>
              <a:buAutoNum type="arabicPeriod"/>
              <a:defRPr/>
            </a:pPr>
            <a:endParaRPr lang="en-US" altLang="he-IL" sz="700" b="1" dirty="0" smtClean="0">
              <a:cs typeface="Times New Roman" panose="02020603050405020304" pitchFamily="18" charset="0"/>
            </a:endParaRPr>
          </a:p>
          <a:p>
            <a:pPr marL="363538" indent="-363538">
              <a:buFontTx/>
              <a:buAutoNum type="arabicPeriod"/>
              <a:defRPr/>
            </a:pPr>
            <a:r>
              <a:rPr lang="en-US" altLang="he-IL" sz="2400" b="1" u="sng" dirty="0" smtClean="0">
                <a:cs typeface="Times New Roman" panose="02020603050405020304" pitchFamily="18" charset="0"/>
              </a:rPr>
              <a:t>“The People” </a:t>
            </a:r>
            <a:r>
              <a:rPr lang="en-US" altLang="he-IL" sz="2400" b="1" dirty="0" smtClean="0">
                <a:cs typeface="Times New Roman" panose="02020603050405020304" pitchFamily="18" charset="0"/>
              </a:rPr>
              <a:t>are our real clients. They have to be integrated in the planning process, and the result make them happy and satisfied.  </a:t>
            </a:r>
            <a:endParaRPr lang="en-US" altLang="he-IL" sz="2400" b="1" dirty="0">
              <a:cs typeface="Times New Roman" panose="02020603050405020304" pitchFamily="18" charset="0"/>
            </a:endParaRPr>
          </a:p>
          <a:p>
            <a:pPr marL="363538" indent="-363538">
              <a:buFontTx/>
              <a:buAutoNum type="arabicPeriod"/>
              <a:defRPr/>
            </a:pPr>
            <a:endParaRPr lang="en-US" altLang="he-IL" sz="700" b="1" dirty="0">
              <a:cs typeface="Times New Roman" panose="02020603050405020304" pitchFamily="18" charset="0"/>
            </a:endParaRPr>
          </a:p>
          <a:p>
            <a:pPr marL="363538" indent="-363538">
              <a:buFontTx/>
              <a:buAutoNum type="arabicPeriod"/>
              <a:defRPr/>
            </a:pPr>
            <a:r>
              <a:rPr lang="en-US" sz="2400" b="1" u="sng" dirty="0" smtClean="0">
                <a:cs typeface="Times New Roman" panose="02020603050405020304" pitchFamily="18" charset="0"/>
              </a:rPr>
              <a:t>Waterfront</a:t>
            </a:r>
            <a:r>
              <a:rPr lang="en-US" sz="2400" b="1" dirty="0" smtClean="0">
                <a:cs typeface="Times New Roman" panose="02020603050405020304" pitchFamily="18" charset="0"/>
              </a:rPr>
              <a:t> is the space where the Urban River meets the City -  it has to be developed as </a:t>
            </a:r>
            <a:r>
              <a:rPr lang="en-US" sz="2400" b="1" u="sng" dirty="0" smtClean="0">
                <a:cs typeface="Times New Roman" panose="02020603050405020304" pitchFamily="18" charset="0"/>
              </a:rPr>
              <a:t>an/the urban asset</a:t>
            </a:r>
            <a:r>
              <a:rPr lang="en-US" sz="2400" b="1" dirty="0" smtClean="0">
                <a:cs typeface="Times New Roman" panose="02020603050405020304" pitchFamily="18" charset="0"/>
              </a:rPr>
              <a:t>, and can/should become </a:t>
            </a:r>
            <a:r>
              <a:rPr lang="en-US" sz="2400" b="1" dirty="0">
                <a:cs typeface="Times New Roman" panose="02020603050405020304" pitchFamily="18" charset="0"/>
              </a:rPr>
              <a:t>an “Urban Celebration</a:t>
            </a:r>
            <a:r>
              <a:rPr lang="en-US" sz="2400" b="1" dirty="0" smtClean="0">
                <a:cs typeface="Times New Roman" panose="02020603050405020304" pitchFamily="18" charset="0"/>
              </a:rPr>
              <a:t>”.</a:t>
            </a:r>
          </a:p>
          <a:p>
            <a:pPr marL="363538" indent="-363538">
              <a:buFontTx/>
              <a:buAutoNum type="arabicPeriod"/>
              <a:defRPr/>
            </a:pPr>
            <a:endParaRPr lang="en-US" sz="700" b="1" dirty="0" smtClean="0">
              <a:cs typeface="Times New Roman" panose="02020603050405020304" pitchFamily="18" charset="0"/>
            </a:endParaRPr>
          </a:p>
          <a:p>
            <a:pPr marL="363538" indent="-363538">
              <a:buFontTx/>
              <a:buAutoNum type="arabicPeriod"/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Waterfronts have to be </a:t>
            </a:r>
            <a:r>
              <a:rPr lang="en-US" sz="2400" b="1" u="sng" dirty="0" smtClean="0">
                <a:cs typeface="Times New Roman" panose="02020603050405020304" pitchFamily="18" charset="0"/>
              </a:rPr>
              <a:t>integrated deeply into the urban fabric</a:t>
            </a:r>
            <a:r>
              <a:rPr lang="en-US" sz="2400" b="1" dirty="0" smtClean="0">
                <a:cs typeface="Times New Roman" panose="02020603050405020304" pitchFamily="18" charset="0"/>
              </a:rPr>
              <a:t>, in </a:t>
            </a:r>
            <a:r>
              <a:rPr lang="en-US" sz="2400" b="1" dirty="0"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cs typeface="Times New Roman" panose="02020603050405020304" pitchFamily="18" charset="0"/>
              </a:rPr>
              <a:t>rder to have the maximum impact on the quality of the city. </a:t>
            </a:r>
            <a:endParaRPr lang="en-US" sz="2400" b="1" dirty="0">
              <a:cs typeface="Times New Roman" panose="02020603050405020304" pitchFamily="18" charset="0"/>
            </a:endParaRPr>
          </a:p>
          <a:p>
            <a:pPr marL="363538" indent="-363538">
              <a:buFontTx/>
              <a:buAutoNum type="arabicPeriod"/>
              <a:defRPr/>
            </a:pPr>
            <a:endParaRPr lang="en-US" sz="700" b="1" dirty="0">
              <a:cs typeface="Times New Roman" panose="02020603050405020304" pitchFamily="18" charset="0"/>
            </a:endParaRPr>
          </a:p>
          <a:p>
            <a:pPr marL="363538" indent="-363538">
              <a:buFont typeface="Arial" panose="020B0604020202020204" pitchFamily="34" charset="0"/>
              <a:buChar char="•"/>
              <a:defRPr/>
            </a:pPr>
            <a:endParaRPr lang="en-US" sz="100" b="1" dirty="0">
              <a:cs typeface="Times New Roman" panose="02020603050405020304" pitchFamily="18" charset="0"/>
            </a:endParaRPr>
          </a:p>
          <a:p>
            <a:pPr marL="363538" indent="-363538">
              <a:defRPr/>
            </a:pP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105476" name="TextBox 7"/>
          <p:cNvSpPr txBox="1">
            <a:spLocks noChangeArrowheads="1"/>
          </p:cNvSpPr>
          <p:nvPr/>
        </p:nvSpPr>
        <p:spPr bwMode="auto">
          <a:xfrm>
            <a:off x="34926" y="1055235"/>
            <a:ext cx="910907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600" b="1" dirty="0">
                <a:latin typeface="+mn-lt"/>
                <a:cs typeface="Times New Roman" panose="02020603050405020304" pitchFamily="18" charset="0"/>
              </a:rPr>
              <a:t>Summary and Conclusions</a:t>
            </a:r>
            <a:endParaRPr lang="he-IL" altLang="he-IL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5477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5479" name="מציין מיקום של מספר שקופית 3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F88346D-F9C8-4C6B-8CF5-CE01DAC7E306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36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0" y="1414912"/>
            <a:ext cx="91884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457200" indent="-457200" eaLnBrk="1" hangingPunct="1">
              <a:buFontTx/>
              <a:buAutoNum type="arabicPeriod" startAt="5"/>
              <a:defRPr/>
            </a:pPr>
            <a:endParaRPr lang="en-US" sz="10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AutoNum type="arabicPeriod" startAt="7"/>
              <a:defRPr/>
            </a:pPr>
            <a:r>
              <a:rPr lang="en-US" sz="2400" b="1" u="sng" dirty="0" smtClean="0">
                <a:latin typeface="+mn-lt"/>
                <a:cs typeface="Times New Roman" panose="02020603050405020304" pitchFamily="18" charset="0"/>
              </a:rPr>
              <a:t>Successful </a:t>
            </a:r>
            <a:r>
              <a:rPr lang="en-US" sz="2400" b="1" u="sng" dirty="0">
                <a:latin typeface="+mn-lt"/>
                <a:cs typeface="Times New Roman" panose="02020603050405020304" pitchFamily="18" charset="0"/>
              </a:rPr>
              <a:t>case studies 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champion urban development, economic growth, 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environmental and ecological sensitivity, integration of drainage issues, and 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contribute to a </a:t>
            </a:r>
            <a:r>
              <a:rPr lang="en-US" sz="2400" b="1" dirty="0" err="1">
                <a:latin typeface="+mn-lt"/>
                <a:cs typeface="Times New Roman" panose="02020603050405020304" pitchFamily="18" charset="0"/>
              </a:rPr>
              <a:t>liveable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and sustainable 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cities.</a:t>
            </a:r>
          </a:p>
          <a:p>
            <a:pPr marL="457200" indent="-457200" eaLnBrk="1" hangingPunct="1">
              <a:buAutoNum type="arabicPeriod" startAt="7"/>
              <a:defRPr/>
            </a:pPr>
            <a:endParaRPr lang="en-US" sz="700" b="1" dirty="0" smtClean="0">
              <a:latin typeface="+mn-lt"/>
              <a:cs typeface="Times New Roman" panose="02020603050405020304" pitchFamily="18" charset="0"/>
            </a:endParaRPr>
          </a:p>
          <a:p>
            <a:pPr marL="457200" indent="-457200" eaLnBrk="1" hangingPunct="1">
              <a:buAutoNum type="arabicPeriod" startAt="7"/>
              <a:defRPr/>
            </a:pPr>
            <a:r>
              <a:rPr lang="en-US" sz="2400" b="1" u="sng" dirty="0" smtClean="0">
                <a:latin typeface="+mn-lt"/>
                <a:cs typeface="Times New Roman" panose="02020603050405020304" pitchFamily="18" charset="0"/>
              </a:rPr>
              <a:t>Excellent urban river planning </a:t>
            </a:r>
            <a:r>
              <a:rPr lang="en-US" sz="2400" b="1" u="sng" dirty="0">
                <a:latin typeface="+mn-lt"/>
                <a:cs typeface="Times New Roman" panose="02020603050405020304" pitchFamily="18" charset="0"/>
              </a:rPr>
              <a:t>represent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449263" indent="-357188" eaLnBrk="1" hangingPunct="1">
              <a:defRPr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altLang="he-IL" sz="2400" b="1" dirty="0" smtClean="0">
                <a:latin typeface="+mn-lt"/>
                <a:cs typeface="Times New Roman" panose="02020603050405020304" pitchFamily="18" charset="0"/>
              </a:rPr>
              <a:t>Creativity</a:t>
            </a: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, Innovation, Comprehensiveness, Sense of Place, Delicate </a:t>
            </a:r>
            <a:r>
              <a:rPr lang="en-US" altLang="he-IL" sz="2400" b="1" dirty="0" smtClean="0">
                <a:latin typeface="+mn-lt"/>
                <a:cs typeface="Times New Roman" panose="02020603050405020304" pitchFamily="18" charset="0"/>
              </a:rPr>
              <a:t>balances, and Uniqueness.</a:t>
            </a:r>
          </a:p>
          <a:p>
            <a:pPr marL="449263" indent="-357188" eaLnBrk="1" hangingPunct="1">
              <a:defRPr/>
            </a:pPr>
            <a:endParaRPr lang="en-US" altLang="he-IL" sz="700" b="1" dirty="0" smtClean="0">
              <a:latin typeface="+mn-lt"/>
              <a:cs typeface="Times New Roman" panose="02020603050405020304" pitchFamily="18" charset="0"/>
            </a:endParaRPr>
          </a:p>
          <a:p>
            <a:pPr marL="449263" indent="-449263" eaLnBrk="1" hangingPunct="1">
              <a:defRPr/>
            </a:pP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9.	</a:t>
            </a:r>
            <a:r>
              <a:rPr lang="en-US" sz="2400" b="1" u="sng" dirty="0" smtClean="0">
                <a:latin typeface="+mn-lt"/>
                <a:cs typeface="Times New Roman" panose="02020603050405020304" pitchFamily="18" charset="0"/>
              </a:rPr>
              <a:t>Principles </a:t>
            </a:r>
            <a:r>
              <a:rPr lang="en-US" sz="2400" b="1" u="sng" dirty="0">
                <a:latin typeface="+mn-lt"/>
                <a:cs typeface="Times New Roman" panose="02020603050405020304" pitchFamily="18" charset="0"/>
              </a:rPr>
              <a:t>for successful planning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of 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urban rivers 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can be defined, but should be critically examined, as every place is different.</a:t>
            </a:r>
          </a:p>
        </p:txBody>
      </p:sp>
      <p:pic>
        <p:nvPicPr>
          <p:cNvPr id="107523" name="Picture 8" descr="F:\SCANPIC\נסיעות חול עבודה ומשפחה\אוסטרליה 2010 riversympoisium\IMG_50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506" y="5139187"/>
            <a:ext cx="5746750" cy="134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7526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3CF295C-6FB3-4C8F-81AC-3C6A2781E12A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37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7527" name="TextBox 7"/>
          <p:cNvSpPr txBox="1">
            <a:spLocks noChangeArrowheads="1"/>
          </p:cNvSpPr>
          <p:nvPr/>
        </p:nvSpPr>
        <p:spPr bwMode="auto">
          <a:xfrm>
            <a:off x="0" y="103470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600" b="1" dirty="0">
                <a:latin typeface="+mn-lt"/>
                <a:cs typeface="Times New Roman" panose="02020603050405020304" pitchFamily="18" charset="0"/>
              </a:rPr>
              <a:t>Summary and Conclusions</a:t>
            </a:r>
            <a:endParaRPr lang="he-IL" altLang="he-IL" sz="36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0365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6513" y="2095972"/>
            <a:ext cx="9107488" cy="26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536575" indent="-536575"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altLang="he-IL" sz="2400" b="1" dirty="0" smtClean="0">
                <a:latin typeface="+mn-lt"/>
                <a:cs typeface="Times New Roman" panose="02020603050405020304" pitchFamily="18" charset="0"/>
              </a:rPr>
              <a:t>10.	</a:t>
            </a:r>
            <a:r>
              <a:rPr lang="en-US" sz="2400" b="1" u="sng" dirty="0" smtClean="0">
                <a:latin typeface="+mn-lt"/>
                <a:cs typeface="Times New Roman" panose="02020603050405020304" pitchFamily="18" charset="0"/>
              </a:rPr>
              <a:t>What we need to plan a good waterfront is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536575" indent="-536575" eaLnBrk="1" hangingPunct="1">
              <a:lnSpc>
                <a:spcPts val="1200"/>
              </a:lnSpc>
              <a:spcBef>
                <a:spcPct val="35000"/>
              </a:spcBef>
              <a:defRPr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awareness</a:t>
            </a:r>
          </a:p>
          <a:p>
            <a:pPr marL="536575" indent="-536575" eaLnBrk="1" hangingPunct="1">
              <a:lnSpc>
                <a:spcPts val="1200"/>
              </a:lnSpc>
              <a:spcBef>
                <a:spcPct val="35000"/>
              </a:spcBef>
              <a:defRPr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knowledge</a:t>
            </a:r>
          </a:p>
          <a:p>
            <a:pPr marL="536575" indent="-536575" eaLnBrk="1" hangingPunct="1">
              <a:lnSpc>
                <a:spcPts val="1200"/>
              </a:lnSpc>
              <a:spcBef>
                <a:spcPct val="35000"/>
              </a:spcBef>
              <a:defRPr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knowhow and tools (integration of many disciplines)</a:t>
            </a:r>
          </a:p>
          <a:p>
            <a:pPr marL="536575" indent="-536575" eaLnBrk="1" hangingPunct="1">
              <a:lnSpc>
                <a:spcPts val="1200"/>
              </a:lnSpc>
              <a:spcBef>
                <a:spcPct val="35000"/>
              </a:spcBef>
              <a:defRPr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sensitivity</a:t>
            </a:r>
          </a:p>
          <a:p>
            <a:pPr marL="536575" indent="-536575" eaLnBrk="1" hangingPunct="1">
              <a:lnSpc>
                <a:spcPts val="1200"/>
              </a:lnSpc>
              <a:spcBef>
                <a:spcPct val="35000"/>
              </a:spcBef>
              <a:defRPr/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passion 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altLang="he-IL" sz="2400" b="1" dirty="0" smtClean="0">
                <a:latin typeface="+mn-lt"/>
                <a:cs typeface="Times New Roman" panose="02020603050405020304" pitchFamily="18" charset="0"/>
              </a:rPr>
              <a:t>11.  This issue proves again: </a:t>
            </a:r>
            <a:r>
              <a:rPr lang="en-US" altLang="he-IL" sz="2400" b="1" u="sng" dirty="0" smtClean="0">
                <a:latin typeface="+mn-lt"/>
                <a:cs typeface="Times New Roman" panose="02020603050405020304" pitchFamily="18" charset="0"/>
              </a:rPr>
              <a:t>Planning can make a difference</a:t>
            </a:r>
            <a:r>
              <a:rPr lang="en-US" altLang="he-IL" sz="2400" b="1" dirty="0" smtClean="0">
                <a:latin typeface="+mn-lt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altLang="he-IL" sz="2400" b="1" dirty="0" smtClean="0">
                <a:latin typeface="+mn-lt"/>
                <a:cs typeface="Times New Roman" panose="02020603050405020304" pitchFamily="18" charset="0"/>
              </a:rPr>
              <a:t>       But…</a:t>
            </a:r>
            <a:r>
              <a:rPr lang="en-US" altLang="he-IL" sz="1600" b="1" dirty="0" smtClean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9571" name="תמונה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" y="4815681"/>
            <a:ext cx="88344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14"/>
          <p:cNvSpPr txBox="1">
            <a:spLocks noChangeArrowheads="1"/>
          </p:cNvSpPr>
          <p:nvPr/>
        </p:nvSpPr>
        <p:spPr bwMode="auto">
          <a:xfrm>
            <a:off x="115888" y="5832475"/>
            <a:ext cx="4198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Photo at Singapore City Gallery 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9573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-571500" y="6456362"/>
            <a:ext cx="900113" cy="365125"/>
          </a:xfrm>
        </p:spPr>
        <p:txBody>
          <a:bodyPr/>
          <a:lstStyle/>
          <a:p>
            <a:pPr>
              <a:defRPr/>
            </a:pPr>
            <a:fld id="{5DF04CF5-3062-4C52-8F10-332A0850200C}" type="slidenum">
              <a:rPr lang="he-IL" altLang="he-IL"/>
              <a:pPr>
                <a:defRPr/>
              </a:pPr>
              <a:t>38</a:t>
            </a:fld>
            <a:endParaRPr lang="he-IL" altLang="he-IL" dirty="0"/>
          </a:p>
        </p:txBody>
      </p:sp>
      <p:sp>
        <p:nvSpPr>
          <p:cNvPr id="109576" name="TextBox 8"/>
          <p:cNvSpPr txBox="1">
            <a:spLocks noChangeArrowheads="1"/>
          </p:cNvSpPr>
          <p:nvPr/>
        </p:nvSpPr>
        <p:spPr bwMode="auto">
          <a:xfrm>
            <a:off x="36512" y="1231181"/>
            <a:ext cx="9107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600" b="1" dirty="0">
                <a:latin typeface="+mn-lt"/>
                <a:cs typeface="Times New Roman" panose="02020603050405020304" pitchFamily="18" charset="0"/>
              </a:rPr>
              <a:t>Summary and Conclusions</a:t>
            </a:r>
            <a:endParaRPr lang="he-IL" altLang="he-IL" sz="36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2848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6" descr="E:\scanpic2\קריקטורות\scan00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" y="3702050"/>
            <a:ext cx="8426450" cy="1893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Text Box 8"/>
          <p:cNvSpPr txBox="1">
            <a:spLocks noChangeArrowheads="1"/>
          </p:cNvSpPr>
          <p:nvPr/>
        </p:nvSpPr>
        <p:spPr bwMode="auto">
          <a:xfrm>
            <a:off x="323850" y="5556250"/>
            <a:ext cx="35226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he-IL" sz="1600" b="1">
                <a:latin typeface="+mn-lt"/>
                <a:cs typeface="Times New Roman" panose="02020603050405020304" pitchFamily="18" charset="0"/>
              </a:rPr>
              <a:t>Quaker Tapestry, Kendal, England</a:t>
            </a:r>
          </a:p>
        </p:txBody>
      </p:sp>
      <p:sp>
        <p:nvSpPr>
          <p:cNvPr id="111620" name="Text Box 8"/>
          <p:cNvSpPr txBox="1">
            <a:spLocks noChangeArrowheads="1"/>
          </p:cNvSpPr>
          <p:nvPr/>
        </p:nvSpPr>
        <p:spPr bwMode="auto">
          <a:xfrm>
            <a:off x="0" y="5927725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he-IL" sz="3600" b="1">
                <a:latin typeface="+mn-lt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2" name="מלבן 1"/>
          <p:cNvSpPr/>
          <p:nvPr/>
        </p:nvSpPr>
        <p:spPr>
          <a:xfrm>
            <a:off x="1" y="1374775"/>
            <a:ext cx="9144000" cy="23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he-IL" sz="2400" b="1" dirty="0">
              <a:cs typeface="Times New Roman" panose="02020603050405020304" pitchFamily="18" charset="0"/>
            </a:endParaRPr>
          </a:p>
          <a:p>
            <a:pPr marL="447675" indent="-447675">
              <a:defRPr/>
            </a:pPr>
            <a:r>
              <a:rPr lang="en-US" altLang="he-IL" sz="2400" b="1" dirty="0" smtClean="0">
                <a:cs typeface="Times New Roman" panose="02020603050405020304" pitchFamily="18" charset="0"/>
              </a:rPr>
              <a:t>12. </a:t>
            </a:r>
            <a:r>
              <a:rPr lang="en-US" altLang="he-IL" sz="2400" b="1" u="sng" dirty="0" smtClean="0">
                <a:cs typeface="Times New Roman" panose="02020603050405020304" pitchFamily="18" charset="0"/>
              </a:rPr>
              <a:t>Urban River </a:t>
            </a:r>
            <a:r>
              <a:rPr lang="en-US" altLang="he-IL" sz="2400" b="1" u="sng" dirty="0">
                <a:cs typeface="Times New Roman" panose="02020603050405020304" pitchFamily="18" charset="0"/>
              </a:rPr>
              <a:t>projects require</a:t>
            </a:r>
            <a:r>
              <a:rPr lang="en-US" altLang="he-IL" sz="2400" b="1" dirty="0">
                <a:cs typeface="Times New Roman" panose="02020603050405020304" pitchFamily="18" charset="0"/>
              </a:rPr>
              <a:t>: </a:t>
            </a:r>
          </a:p>
          <a:p>
            <a:pPr marL="447675" indent="-447675">
              <a:defRPr/>
            </a:pPr>
            <a:r>
              <a:rPr lang="en-US" altLang="he-IL" sz="2400" b="1" dirty="0">
                <a:cs typeface="Times New Roman" panose="02020603050405020304" pitchFamily="18" charset="0"/>
              </a:rPr>
              <a:t>	Optimism</a:t>
            </a:r>
          </a:p>
          <a:p>
            <a:pPr marL="447675" indent="-447675">
              <a:defRPr/>
            </a:pPr>
            <a:r>
              <a:rPr lang="en-US" altLang="he-IL" sz="2400" b="1" dirty="0">
                <a:cs typeface="Times New Roman" panose="02020603050405020304" pitchFamily="18" charset="0"/>
              </a:rPr>
              <a:t>	Patience</a:t>
            </a:r>
          </a:p>
          <a:p>
            <a:pPr marL="447675" indent="-447675">
              <a:defRPr/>
            </a:pPr>
            <a:r>
              <a:rPr lang="en-US" altLang="he-IL" sz="2400" b="1" dirty="0">
                <a:cs typeface="Times New Roman" panose="02020603050405020304" pitchFamily="18" charset="0"/>
              </a:rPr>
              <a:t>	Leadership</a:t>
            </a:r>
          </a:p>
          <a:p>
            <a:pPr marL="447675" indent="-447675">
              <a:defRPr/>
            </a:pPr>
            <a:r>
              <a:rPr lang="en-US" altLang="he-IL" sz="2400" b="1" dirty="0">
                <a:cs typeface="Times New Roman" panose="02020603050405020304" pitchFamily="18" charset="0"/>
              </a:rPr>
              <a:t>	Cooperation</a:t>
            </a:r>
          </a:p>
        </p:txBody>
      </p:sp>
      <p:sp>
        <p:nvSpPr>
          <p:cNvPr id="111622" name="TextBox 10"/>
          <p:cNvSpPr txBox="1">
            <a:spLocks noChangeArrowheads="1"/>
          </p:cNvSpPr>
          <p:nvPr/>
        </p:nvSpPr>
        <p:spPr bwMode="auto">
          <a:xfrm>
            <a:off x="0" y="1051719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600" b="1" dirty="0">
                <a:latin typeface="+mn-lt"/>
                <a:cs typeface="Times New Roman" panose="02020603050405020304" pitchFamily="18" charset="0"/>
              </a:rPr>
              <a:t>Finally…</a:t>
            </a:r>
            <a:endParaRPr lang="he-IL" altLang="he-IL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1623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528638" y="6464300"/>
            <a:ext cx="900113" cy="365125"/>
          </a:xfrm>
        </p:spPr>
        <p:txBody>
          <a:bodyPr/>
          <a:lstStyle/>
          <a:p>
            <a:pPr>
              <a:defRPr/>
            </a:pPr>
            <a:fld id="{5B17544C-98B1-4080-AF22-8B8583560B62}" type="slidenum">
              <a:rPr lang="he-IL" altLang="he-IL"/>
              <a:pPr>
                <a:defRPr/>
              </a:pPr>
              <a:t>39</a:t>
            </a:fld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25155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-44451" y="1041668"/>
            <a:ext cx="9224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600" b="1" dirty="0">
                <a:latin typeface="+mn-lt"/>
                <a:cs typeface="Times New Roman" panose="02020603050405020304" pitchFamily="18" charset="0"/>
              </a:rPr>
              <a:t>Deterioration of Rivers = Deterioration of </a:t>
            </a:r>
            <a:r>
              <a:rPr lang="en-US" altLang="he-IL" sz="2600" b="1" dirty="0" smtClean="0">
                <a:latin typeface="+mn-lt"/>
                <a:cs typeface="Times New Roman" panose="02020603050405020304" pitchFamily="18" charset="0"/>
              </a:rPr>
              <a:t>Cities and Waterfronts</a:t>
            </a:r>
            <a:endParaRPr lang="he-IL" altLang="he-IL" sz="2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0" y="1451610"/>
            <a:ext cx="9136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During the 20</a:t>
            </a:r>
            <a:r>
              <a:rPr lang="en-US" altLang="he-IL" sz="2400" b="1" baseline="30000" dirty="0">
                <a:latin typeface="+mn-lt"/>
                <a:cs typeface="Times New Roman" panose="02020603050405020304" pitchFamily="18" charset="0"/>
              </a:rPr>
              <a:t>th</a:t>
            </a: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 century many of the rivers have been polluted, deteriorated, and they lost their significant roles.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400" b="1" dirty="0" smtClean="0">
                <a:latin typeface="+mn-lt"/>
                <a:cs typeface="Times New Roman" panose="02020603050405020304" pitchFamily="18" charset="0"/>
              </a:rPr>
              <a:t>Many </a:t>
            </a:r>
            <a:r>
              <a:rPr lang="en-US" altLang="he-IL" sz="2400" b="1" dirty="0">
                <a:latin typeface="+mn-lt"/>
                <a:cs typeface="Times New Roman" panose="02020603050405020304" pitchFamily="18" charset="0"/>
              </a:rPr>
              <a:t>rivers became a nuisance to the urban environment</a:t>
            </a:r>
          </a:p>
        </p:txBody>
      </p:sp>
      <p:pic>
        <p:nvPicPr>
          <p:cNvPr id="35845" name="Picture 16" descr="http://t3.gstatic.com/images?q=tbn:ANd9GcRxja0EqvFrjqsbytn9bVQR7Rqe12F3967bNaPOX5Ey88S_H0AQa_RPA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798" y="2651760"/>
            <a:ext cx="2552689" cy="16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2" descr="http://wwwdelivery.superstock.com/WI/223/442/PreviewComp/SuperStock_442-1115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487" y="2651760"/>
            <a:ext cx="2551423" cy="16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 descr="זיהום כבד 25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88" y="4305646"/>
            <a:ext cx="2820548" cy="197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" descr="דגים מתים-שכם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609" y="4342366"/>
            <a:ext cx="2785301" cy="19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5852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28258" y="646461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4BF5B9A-F21E-4071-AE41-375B26BB09CB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4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5849" name="Picture 4" descr="זיהום כבד 25א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06" t="-527"/>
          <a:stretch/>
        </p:blipFill>
        <p:spPr bwMode="auto">
          <a:xfrm>
            <a:off x="3017520" y="4322499"/>
            <a:ext cx="258064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ביוב זורם מצינור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88" y="2651760"/>
            <a:ext cx="2618532" cy="166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76329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47308" y="990400"/>
            <a:ext cx="91805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700" b="1" dirty="0">
                <a:latin typeface="+mn-lt"/>
                <a:cs typeface="Times New Roman" panose="02020603050405020304" pitchFamily="18" charset="0"/>
              </a:rPr>
              <a:t>Restoration of Rivers = </a:t>
            </a:r>
            <a:r>
              <a:rPr lang="en-US" altLang="he-IL" sz="2700" b="1" dirty="0" smtClean="0">
                <a:latin typeface="+mn-lt"/>
                <a:cs typeface="Times New Roman" panose="02020603050405020304" pitchFamily="18" charset="0"/>
              </a:rPr>
              <a:t>Revitalization </a:t>
            </a:r>
            <a:r>
              <a:rPr lang="en-US" altLang="he-IL" sz="2700" b="1" dirty="0">
                <a:latin typeface="+mn-lt"/>
                <a:cs typeface="Times New Roman" panose="02020603050405020304" pitchFamily="18" charset="0"/>
              </a:rPr>
              <a:t>of </a:t>
            </a:r>
            <a:r>
              <a:rPr lang="en-US" altLang="he-IL" sz="2700" b="1" dirty="0" smtClean="0">
                <a:latin typeface="+mn-lt"/>
                <a:cs typeface="Times New Roman" panose="02020603050405020304" pitchFamily="18" charset="0"/>
              </a:rPr>
              <a:t>Cities and Waterfronts</a:t>
            </a:r>
            <a:endParaRPr lang="he-IL" altLang="he-IL" sz="27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2700" y="1419024"/>
            <a:ext cx="91313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2300" b="1" dirty="0">
                <a:latin typeface="+mn-lt"/>
                <a:cs typeface="Times New Roman" panose="02020603050405020304" pitchFamily="18" charset="0"/>
              </a:rPr>
              <a:t>In recent years, major efforts of river restoration have brought many rivers back to life. Not only the big ones</a:t>
            </a:r>
            <a:r>
              <a:rPr lang="en-US" altLang="he-IL" sz="2300" b="1" dirty="0" smtClean="0">
                <a:latin typeface="+mn-lt"/>
                <a:cs typeface="Times New Roman" panose="02020603050405020304" pitchFamily="18" charset="0"/>
              </a:rPr>
              <a:t>. Still much work has to be done…</a:t>
            </a:r>
            <a:endParaRPr lang="en-US" altLang="he-IL" sz="23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7892" name="Picture 8" descr="שקף-26 זיהום כבד בנחל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88" y="2288805"/>
            <a:ext cx="2496268" cy="33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9" descr="DSCN024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663" y="2279798"/>
            <a:ext cx="2516856" cy="334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1903488" y="5635656"/>
            <a:ext cx="249626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AU" altLang="he-IL" sz="1600" b="1" dirty="0">
                <a:latin typeface="+mn-lt"/>
                <a:cs typeface="Times New Roman" panose="02020603050405020304" pitchFamily="18" charset="0"/>
              </a:rPr>
              <a:t> Before - 1996</a:t>
            </a:r>
            <a:endParaRPr lang="en-US" altLang="he-IL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4792663" y="5626567"/>
            <a:ext cx="2516856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AU" altLang="he-IL" sz="1600" b="1" dirty="0">
                <a:latin typeface="+mn-lt"/>
                <a:cs typeface="Times New Roman" panose="02020603050405020304" pitchFamily="18" charset="0"/>
              </a:rPr>
              <a:t>After - </a:t>
            </a:r>
            <a:r>
              <a:rPr lang="en-AU" altLang="he-IL" sz="1600" b="1" dirty="0" smtClean="0">
                <a:latin typeface="+mn-lt"/>
                <a:cs typeface="Times New Roman" panose="02020603050405020304" pitchFamily="18" charset="0"/>
              </a:rPr>
              <a:t>201</a:t>
            </a:r>
            <a:r>
              <a:rPr lang="he-IL" altLang="he-IL" sz="1600" b="1" dirty="0" smtClean="0">
                <a:latin typeface="+mn-lt"/>
                <a:cs typeface="Times New Roman" panose="02020603050405020304" pitchFamily="18" charset="0"/>
              </a:rPr>
              <a:t>6</a:t>
            </a:r>
            <a:endParaRPr lang="en-US" altLang="he-IL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4280" name="מלבן 1"/>
          <p:cNvSpPr>
            <a:spLocks noChangeArrowheads="1"/>
          </p:cNvSpPr>
          <p:nvPr/>
        </p:nvSpPr>
        <p:spPr bwMode="auto">
          <a:xfrm>
            <a:off x="47308" y="5990473"/>
            <a:ext cx="912114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35000"/>
              </a:spcBef>
              <a:buFont typeface="Arial" panose="020B0604020202020204" pitchFamily="34" charset="0"/>
              <a:buNone/>
              <a:defRPr/>
            </a:pPr>
            <a:r>
              <a:rPr lang="en-US" altLang="he-IL" sz="1750" b="1" dirty="0" smtClean="0">
                <a:latin typeface="+mn-lt"/>
                <a:cs typeface="Times New Roman" panose="02020603050405020304" pitchFamily="18" charset="0"/>
              </a:rPr>
              <a:t>Alexander River Cross border river - Collaboration between Israeli and Palestinian neighbors</a:t>
            </a:r>
          </a:p>
          <a:p>
            <a:pPr algn="ctr" rtl="0" eaLnBrk="1" hangingPunct="1">
              <a:lnSpc>
                <a:spcPct val="80000"/>
              </a:lnSpc>
              <a:spcBef>
                <a:spcPct val="35000"/>
              </a:spcBef>
              <a:buFont typeface="Arial" panose="020B0604020202020204" pitchFamily="34" charset="0"/>
              <a:buNone/>
              <a:defRPr/>
            </a:pPr>
            <a:r>
              <a:rPr lang="en-US" altLang="he-IL" sz="1750" b="1" dirty="0" smtClean="0">
                <a:latin typeface="+mn-lt"/>
                <a:cs typeface="Times New Roman" panose="02020603050405020304" pitchFamily="18" charset="0"/>
              </a:rPr>
              <a:t>Planning and Managing: Arch. Amos Brandeis</a:t>
            </a:r>
            <a:endParaRPr lang="he-IL" altLang="he-IL" sz="1750" b="1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258921" y="6513513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7899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4730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B9AC933-EBCD-4594-8D17-44554C1D3017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5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2776" y="3313359"/>
            <a:ext cx="155985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Winner of the 2003 Thiess International </a:t>
            </a:r>
            <a:r>
              <a:rPr lang="en-US" b="1" dirty="0" err="1" smtClean="0"/>
              <a:t>Riverprize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5420782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8"/>
          <p:cNvSpPr txBox="1">
            <a:spLocks noChangeArrowheads="1"/>
          </p:cNvSpPr>
          <p:nvPr/>
        </p:nvSpPr>
        <p:spPr bwMode="auto">
          <a:xfrm>
            <a:off x="5940425" y="6096318"/>
            <a:ext cx="32861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AU" altLang="he-IL" sz="1600" b="1" smtClean="0">
                <a:solidFill>
                  <a:schemeClr val="bg1"/>
                </a:solidFill>
                <a:latin typeface="+mn-lt"/>
                <a:cs typeface="+mj-cs"/>
              </a:rPr>
              <a:t>Buenos Aires,</a:t>
            </a:r>
            <a:r>
              <a:rPr lang="en-US" altLang="he-IL" sz="1600" b="1" smtClean="0">
                <a:solidFill>
                  <a:schemeClr val="bg1"/>
                </a:solidFill>
                <a:latin typeface="+mn-lt"/>
                <a:cs typeface="+mj-cs"/>
              </a:rPr>
              <a:t> Rio de la Plata River </a:t>
            </a:r>
          </a:p>
        </p:txBody>
      </p:sp>
      <p:sp>
        <p:nvSpPr>
          <p:cNvPr id="113668" name="Text Box 8"/>
          <p:cNvSpPr txBox="1">
            <a:spLocks noChangeArrowheads="1"/>
          </p:cNvSpPr>
          <p:nvPr/>
        </p:nvSpPr>
        <p:spPr bwMode="auto">
          <a:xfrm>
            <a:off x="98425" y="6078855"/>
            <a:ext cx="28638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AU" altLang="he-IL" sz="1600" b="1" smtClean="0">
                <a:solidFill>
                  <a:schemeClr val="bg1"/>
                </a:solidFill>
                <a:latin typeface="+mn-lt"/>
                <a:cs typeface="+mj-cs"/>
              </a:rPr>
              <a:t>London, Themes River</a:t>
            </a:r>
            <a:endParaRPr lang="en-US" altLang="he-IL" sz="1600" smtClean="0">
              <a:solidFill>
                <a:schemeClr val="bg1"/>
              </a:solidFill>
              <a:latin typeface="+mn-lt"/>
              <a:cs typeface="+mj-cs"/>
            </a:endParaRPr>
          </a:p>
        </p:txBody>
      </p:sp>
      <p:sp>
        <p:nvSpPr>
          <p:cNvPr id="113669" name="Text Box 8"/>
          <p:cNvSpPr txBox="1">
            <a:spLocks noChangeArrowheads="1"/>
          </p:cNvSpPr>
          <p:nvPr/>
        </p:nvSpPr>
        <p:spPr bwMode="auto">
          <a:xfrm>
            <a:off x="6065838" y="4404043"/>
            <a:ext cx="28638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AU" altLang="he-IL" sz="1600" b="1" smtClean="0">
                <a:solidFill>
                  <a:schemeClr val="bg1"/>
                </a:solidFill>
                <a:latin typeface="+mn-lt"/>
                <a:cs typeface="+mj-cs"/>
              </a:rPr>
              <a:t>Brisbane, Brisbane River</a:t>
            </a:r>
            <a:endParaRPr lang="en-US" altLang="he-IL" sz="1600" smtClean="0">
              <a:solidFill>
                <a:schemeClr val="bg1"/>
              </a:solidFill>
              <a:latin typeface="+mn-lt"/>
              <a:cs typeface="+mj-cs"/>
            </a:endParaRPr>
          </a:p>
        </p:txBody>
      </p:sp>
      <p:sp>
        <p:nvSpPr>
          <p:cNvPr id="113670" name="Text Box 8"/>
          <p:cNvSpPr txBox="1">
            <a:spLocks noChangeArrowheads="1"/>
          </p:cNvSpPr>
          <p:nvPr/>
        </p:nvSpPr>
        <p:spPr bwMode="auto">
          <a:xfrm>
            <a:off x="3276600" y="4396105"/>
            <a:ext cx="28638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AU" altLang="he-IL" sz="1600" b="1" smtClean="0">
                <a:solidFill>
                  <a:schemeClr val="bg1"/>
                </a:solidFill>
                <a:latin typeface="+mn-lt"/>
                <a:cs typeface="+mj-cs"/>
              </a:rPr>
              <a:t>Shanghai, Huangpu River</a:t>
            </a:r>
            <a:endParaRPr lang="en-US" altLang="he-IL" sz="1600" smtClean="0">
              <a:solidFill>
                <a:schemeClr val="bg1"/>
              </a:solidFill>
              <a:latin typeface="+mn-lt"/>
              <a:cs typeface="+mj-cs"/>
            </a:endParaRPr>
          </a:p>
        </p:txBody>
      </p:sp>
      <p:sp>
        <p:nvSpPr>
          <p:cNvPr id="33798" name="TextBox 37"/>
          <p:cNvSpPr txBox="1">
            <a:spLocks noChangeArrowheads="1"/>
          </p:cNvSpPr>
          <p:nvPr/>
        </p:nvSpPr>
        <p:spPr bwMode="auto">
          <a:xfrm>
            <a:off x="0" y="1073776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3000" b="1" dirty="0" smtClean="0">
                <a:latin typeface="+mn-lt"/>
                <a:cs typeface="Times New Roman" panose="02020603050405020304" pitchFamily="18" charset="0"/>
              </a:rPr>
              <a:t>Projects on the Urban Scale cannot Restore Rivers</a:t>
            </a:r>
            <a:endParaRPr lang="he-IL" altLang="he-IL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3672" name="TextBox 39"/>
          <p:cNvSpPr txBox="1">
            <a:spLocks noChangeArrowheads="1"/>
          </p:cNvSpPr>
          <p:nvPr/>
        </p:nvSpPr>
        <p:spPr bwMode="auto">
          <a:xfrm>
            <a:off x="0" y="1683649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he-IL" sz="2600" b="1" dirty="0">
                <a:latin typeface="+mn-lt"/>
                <a:cs typeface="Times New Roman" panose="02020603050405020304" pitchFamily="18" charset="0"/>
              </a:rPr>
              <a:t>Cities are just a </a:t>
            </a:r>
            <a:r>
              <a:rPr lang="en-US" altLang="he-IL" sz="2600" b="1" dirty="0" smtClean="0">
                <a:latin typeface="+mn-lt"/>
                <a:cs typeface="Times New Roman" panose="02020603050405020304" pitchFamily="18" charset="0"/>
              </a:rPr>
              <a:t>small </a:t>
            </a:r>
            <a:r>
              <a:rPr lang="en-US" altLang="he-IL" sz="2600" b="1" dirty="0">
                <a:latin typeface="+mn-lt"/>
                <a:cs typeface="Times New Roman" panose="02020603050405020304" pitchFamily="18" charset="0"/>
              </a:rPr>
              <a:t>part of water systems, </a:t>
            </a:r>
            <a:endParaRPr lang="en-US" altLang="he-IL" sz="2600" b="1" dirty="0" smtClean="0">
              <a:latin typeface="+mn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he-IL" sz="2600" b="1" dirty="0" smtClean="0">
                <a:latin typeface="+mn-lt"/>
                <a:cs typeface="Times New Roman" panose="02020603050405020304" pitchFamily="18" charset="0"/>
              </a:rPr>
              <a:t>even </a:t>
            </a:r>
            <a:r>
              <a:rPr lang="en-US" altLang="he-IL" sz="2600" b="1" dirty="0">
                <a:latin typeface="+mn-lt"/>
                <a:cs typeface="Times New Roman" panose="02020603050405020304" pitchFamily="18" charset="0"/>
              </a:rPr>
              <a:t>in the case of “Urban Rivers</a:t>
            </a:r>
            <a:r>
              <a:rPr lang="en-US" altLang="he-IL" sz="2600" b="1" dirty="0" smtClean="0">
                <a:latin typeface="+mn-lt"/>
                <a:cs typeface="Times New Roman" panose="02020603050405020304" pitchFamily="18" charset="0"/>
              </a:rPr>
              <a:t>”.</a:t>
            </a:r>
            <a:endParaRPr lang="he-IL" altLang="he-IL" sz="2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" name="TextBox 36"/>
          <p:cNvSpPr txBox="1">
            <a:spLocks noChangeArrowheads="1"/>
          </p:cNvSpPr>
          <p:nvPr/>
        </p:nvSpPr>
        <p:spPr bwMode="auto">
          <a:xfrm>
            <a:off x="1981200" y="3865880"/>
            <a:ext cx="117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j-cs"/>
              </a:rPr>
              <a:t>New York</a:t>
            </a:r>
            <a:endParaRPr lang="he-IL" sz="1600" b="1" dirty="0">
              <a:solidFill>
                <a:schemeClr val="bg1"/>
              </a:solidFill>
              <a:latin typeface="+mn-lt"/>
              <a:cs typeface="+mj-cs"/>
            </a:endParaRPr>
          </a:p>
        </p:txBody>
      </p:sp>
      <p:sp>
        <p:nvSpPr>
          <p:cNvPr id="42" name="TextBox 36"/>
          <p:cNvSpPr txBox="1">
            <a:spLocks noChangeArrowheads="1"/>
          </p:cNvSpPr>
          <p:nvPr/>
        </p:nvSpPr>
        <p:spPr bwMode="auto">
          <a:xfrm>
            <a:off x="5029200" y="3865880"/>
            <a:ext cx="117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j-cs"/>
              </a:rPr>
              <a:t>Shanghai</a:t>
            </a:r>
            <a:endParaRPr lang="he-IL" sz="1600" b="1" dirty="0">
              <a:solidFill>
                <a:schemeClr val="bg1"/>
              </a:solidFill>
              <a:latin typeface="+mn-lt"/>
              <a:cs typeface="+mj-cs"/>
            </a:endParaRPr>
          </a:p>
        </p:txBody>
      </p:sp>
      <p:sp>
        <p:nvSpPr>
          <p:cNvPr id="43" name="TextBox 36"/>
          <p:cNvSpPr txBox="1">
            <a:spLocks noChangeArrowheads="1"/>
          </p:cNvSpPr>
          <p:nvPr/>
        </p:nvSpPr>
        <p:spPr bwMode="auto">
          <a:xfrm>
            <a:off x="8001000" y="3857943"/>
            <a:ext cx="1176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j-cs"/>
              </a:rPr>
              <a:t>Brisbane</a:t>
            </a:r>
            <a:endParaRPr lang="he-IL" sz="1600" b="1" dirty="0">
              <a:solidFill>
                <a:schemeClr val="bg1"/>
              </a:solidFill>
              <a:latin typeface="+mn-lt"/>
              <a:cs typeface="+mj-cs"/>
            </a:endParaRPr>
          </a:p>
        </p:txBody>
      </p:sp>
      <p:sp>
        <p:nvSpPr>
          <p:cNvPr id="44" name="TextBox 36"/>
          <p:cNvSpPr txBox="1">
            <a:spLocks noChangeArrowheads="1"/>
          </p:cNvSpPr>
          <p:nvPr/>
        </p:nvSpPr>
        <p:spPr bwMode="auto">
          <a:xfrm>
            <a:off x="1981200" y="5596255"/>
            <a:ext cx="117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j-cs"/>
              </a:rPr>
              <a:t>Barcelona</a:t>
            </a:r>
            <a:endParaRPr lang="he-IL" sz="1600" b="1" dirty="0">
              <a:solidFill>
                <a:schemeClr val="bg1"/>
              </a:solidFill>
              <a:latin typeface="+mn-lt"/>
              <a:cs typeface="+mj-cs"/>
            </a:endParaRPr>
          </a:p>
        </p:txBody>
      </p:sp>
      <p:sp>
        <p:nvSpPr>
          <p:cNvPr id="47" name="TextBox 36"/>
          <p:cNvSpPr txBox="1">
            <a:spLocks noChangeArrowheads="1"/>
          </p:cNvSpPr>
          <p:nvPr/>
        </p:nvSpPr>
        <p:spPr bwMode="auto">
          <a:xfrm>
            <a:off x="7615238" y="5607368"/>
            <a:ext cx="159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j-cs"/>
              </a:rPr>
              <a:t>Buenos Aires</a:t>
            </a:r>
            <a:endParaRPr lang="he-IL" sz="1600" b="1" dirty="0">
              <a:solidFill>
                <a:schemeClr val="bg1"/>
              </a:solidFill>
              <a:latin typeface="+mn-lt"/>
              <a:cs typeface="+mj-cs"/>
            </a:endParaRPr>
          </a:p>
        </p:txBody>
      </p:sp>
      <p:pic>
        <p:nvPicPr>
          <p:cNvPr id="33805" name="Picture 2" descr="ירקון מפה מסומנת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450" y="2907030"/>
            <a:ext cx="28194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7" descr="Y-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913380"/>
            <a:ext cx="3433763" cy="17954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אליפסה 33"/>
          <p:cNvSpPr/>
          <p:nvPr/>
        </p:nvSpPr>
        <p:spPr>
          <a:xfrm>
            <a:off x="6384925" y="3411855"/>
            <a:ext cx="215900" cy="120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>
              <a:cs typeface="+mj-cs"/>
            </a:endParaRPr>
          </a:p>
        </p:txBody>
      </p:sp>
      <p:cxnSp>
        <p:nvCxnSpPr>
          <p:cNvPr id="35" name="מחבר חץ ישר 34"/>
          <p:cNvCxnSpPr/>
          <p:nvPr/>
        </p:nvCxnSpPr>
        <p:spPr>
          <a:xfrm flipH="1">
            <a:off x="3727450" y="3461068"/>
            <a:ext cx="24765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9" name="Text Box 8"/>
          <p:cNvSpPr txBox="1">
            <a:spLocks noChangeArrowheads="1"/>
          </p:cNvSpPr>
          <p:nvPr/>
        </p:nvSpPr>
        <p:spPr bwMode="auto">
          <a:xfrm>
            <a:off x="1031876" y="4475480"/>
            <a:ext cx="2667000" cy="29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AU" altLang="he-IL" sz="1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Tel </a:t>
            </a:r>
            <a:r>
              <a:rPr lang="en-AU" altLang="he-IL" sz="1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Aviv - 400,000 residents</a:t>
            </a:r>
            <a:endParaRPr lang="en-US" altLang="he-IL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3810" name="Picture 2" descr="\\Yardena2011\scanpic\Urban River Waterfronts\תמונות לשילוב במצגת לסין 2011\יאנג צה מפה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913" y="4743768"/>
            <a:ext cx="44592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מחבר חץ ישר 38"/>
          <p:cNvCxnSpPr/>
          <p:nvPr/>
        </p:nvCxnSpPr>
        <p:spPr>
          <a:xfrm flipH="1">
            <a:off x="3724275" y="5421630"/>
            <a:ext cx="38957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12" name="Picture 12" descr="F:\SCANPIC\נסיעות חול עבודה ומשפחה\סין אפריל 2010\5סין - תמונות  5-15.4.10  Wuhan + Jinan\DSCN48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818"/>
            <a:ext cx="34369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Text Box 8"/>
          <p:cNvSpPr txBox="1">
            <a:spLocks noChangeArrowheads="1"/>
          </p:cNvSpPr>
          <p:nvPr/>
        </p:nvSpPr>
        <p:spPr bwMode="auto">
          <a:xfrm>
            <a:off x="847165" y="6018530"/>
            <a:ext cx="2903164" cy="29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AU" altLang="he-IL" sz="16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Wuhan - 11,000,000 residents</a:t>
            </a:r>
            <a:endParaRPr lang="en-US" altLang="he-IL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3814" name="Text Box 8"/>
          <p:cNvSpPr txBox="1">
            <a:spLocks noChangeArrowheads="1"/>
          </p:cNvSpPr>
          <p:nvPr/>
        </p:nvSpPr>
        <p:spPr bwMode="auto">
          <a:xfrm>
            <a:off x="3733800" y="3608705"/>
            <a:ext cx="224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AU" altLang="he-IL" sz="1600" b="1">
                <a:latin typeface="+mn-lt"/>
                <a:cs typeface="Times New Roman" panose="02020603050405020304" pitchFamily="18" charset="0"/>
              </a:rPr>
              <a:t>Yarqon River Catchment 1,800 km2</a:t>
            </a:r>
            <a:endParaRPr lang="en-US" altLang="he-IL" sz="1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114800" y="5507355"/>
            <a:ext cx="1219200" cy="86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cs typeface="+mj-cs"/>
            </a:endParaRPr>
          </a:p>
        </p:txBody>
      </p:sp>
      <p:sp>
        <p:nvSpPr>
          <p:cNvPr id="33816" name="Text Box 8"/>
          <p:cNvSpPr txBox="1">
            <a:spLocks noChangeArrowheads="1"/>
          </p:cNvSpPr>
          <p:nvPr/>
        </p:nvSpPr>
        <p:spPr bwMode="auto">
          <a:xfrm>
            <a:off x="3713163" y="5629593"/>
            <a:ext cx="2352675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AU" altLang="he-IL" sz="1600" b="1">
                <a:latin typeface="+mn-lt"/>
                <a:cs typeface="Times New Roman" panose="02020603050405020304" pitchFamily="18" charset="0"/>
              </a:rPr>
              <a:t>Yangtze  River Catchment 1,800,000 km2</a:t>
            </a:r>
            <a:endParaRPr lang="en-US" altLang="he-IL" sz="16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3817" name="TextBox 10"/>
          <p:cNvSpPr txBox="1">
            <a:spLocks noChangeArrowheads="1"/>
          </p:cNvSpPr>
          <p:nvPr/>
        </p:nvSpPr>
        <p:spPr bwMode="auto">
          <a:xfrm>
            <a:off x="352107" y="6526212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3819" name="מציין מיקום של מספר שקופית 3"/>
          <p:cNvSpPr>
            <a:spLocks noGrp="1"/>
          </p:cNvSpPr>
          <p:nvPr>
            <p:ph type="sldNum" sz="quarter" idx="10"/>
          </p:nvPr>
        </p:nvSpPr>
        <p:spPr bwMode="auto">
          <a:xfrm>
            <a:off x="98425" y="64976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663607B-CAE1-4D50-B41F-2F9098F87D6B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6229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751388"/>
            <a:ext cx="1590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8"/>
          <p:cNvSpPr txBox="1">
            <a:spLocks noChangeArrowheads="1"/>
          </p:cNvSpPr>
          <p:nvPr/>
        </p:nvSpPr>
        <p:spPr bwMode="auto">
          <a:xfrm>
            <a:off x="5940425" y="5507038"/>
            <a:ext cx="32861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AU" altLang="he-IL" sz="1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Buenos Aires,</a:t>
            </a:r>
            <a:r>
              <a:rPr lang="en-US" altLang="he-IL" sz="16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Rio de la Plata River </a:t>
            </a:r>
          </a:p>
        </p:txBody>
      </p:sp>
      <p:sp>
        <p:nvSpPr>
          <p:cNvPr id="64516" name="TextBox 37"/>
          <p:cNvSpPr txBox="1">
            <a:spLocks noChangeArrowheads="1"/>
          </p:cNvSpPr>
          <p:nvPr/>
        </p:nvSpPr>
        <p:spPr bwMode="auto">
          <a:xfrm>
            <a:off x="41274" y="1120309"/>
            <a:ext cx="9102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3000" b="1" dirty="0" smtClean="0">
                <a:latin typeface="+mn-lt"/>
              </a:rPr>
              <a:t>Urban River Restoration has to be Planned and Implemented on the Catchment Level </a:t>
            </a:r>
            <a:endParaRPr lang="he-IL" altLang="he-IL" sz="3000" b="1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225" y="2815758"/>
            <a:ext cx="2901950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endParaRPr lang="en-US" sz="600" b="1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b="1" dirty="0"/>
              <a:t>Metropolitan areas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b="1" dirty="0"/>
              <a:t>Cities and towns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b="1" dirty="0"/>
              <a:t>Rural areas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b="1" dirty="0"/>
              <a:t>Villages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b="1" dirty="0"/>
              <a:t>Neighborhoods</a:t>
            </a:r>
          </a:p>
        </p:txBody>
      </p:sp>
      <p:sp>
        <p:nvSpPr>
          <p:cNvPr id="42" name="TextBox 36"/>
          <p:cNvSpPr txBox="1">
            <a:spLocks noChangeArrowheads="1"/>
          </p:cNvSpPr>
          <p:nvPr/>
        </p:nvSpPr>
        <p:spPr bwMode="auto">
          <a:xfrm>
            <a:off x="5029200" y="3276600"/>
            <a:ext cx="117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Shanghai</a:t>
            </a:r>
            <a:endParaRPr lang="he-IL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xtBox 36"/>
          <p:cNvSpPr txBox="1">
            <a:spLocks noChangeArrowheads="1"/>
          </p:cNvSpPr>
          <p:nvPr/>
        </p:nvSpPr>
        <p:spPr bwMode="auto">
          <a:xfrm>
            <a:off x="8001000" y="3268663"/>
            <a:ext cx="1176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Brisbane</a:t>
            </a:r>
            <a:endParaRPr lang="he-IL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Box 36"/>
          <p:cNvSpPr txBox="1">
            <a:spLocks noChangeArrowheads="1"/>
          </p:cNvSpPr>
          <p:nvPr/>
        </p:nvSpPr>
        <p:spPr bwMode="auto">
          <a:xfrm>
            <a:off x="7615238" y="5018088"/>
            <a:ext cx="159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Buenos Aires</a:t>
            </a:r>
            <a:endParaRPr lang="he-IL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4522" name="Picture 5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888" y="2927350"/>
            <a:ext cx="31384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6" descr="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488" y="2927350"/>
            <a:ext cx="31099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2592388" y="6267450"/>
            <a:ext cx="6500812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1600" b="1" dirty="0" err="1">
                <a:latin typeface="+mn-lt"/>
              </a:rPr>
              <a:t>Kishon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River Restoration </a:t>
            </a:r>
            <a:r>
              <a:rPr lang="en-US" sz="1600" b="1" dirty="0" err="1" smtClean="0">
                <a:latin typeface="+mn-lt"/>
              </a:rPr>
              <a:t>Masterplan</a:t>
            </a:r>
            <a:r>
              <a:rPr lang="en-US" sz="1600" b="1" dirty="0" smtClean="0">
                <a:latin typeface="+mn-lt"/>
              </a:rPr>
              <a:t>, </a:t>
            </a:r>
            <a:r>
              <a:rPr lang="en-US" sz="1600" b="1" dirty="0">
                <a:latin typeface="+mn-lt"/>
              </a:rPr>
              <a:t>Haifa, </a:t>
            </a:r>
            <a:r>
              <a:rPr lang="en-US" sz="1600" b="1" dirty="0" smtClean="0">
                <a:latin typeface="+mn-lt"/>
              </a:rPr>
              <a:t>Israel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1600" b="1" dirty="0" smtClean="0">
                <a:latin typeface="+mn-lt"/>
              </a:rPr>
              <a:t>Chief Planner: Amos Brandeis</a:t>
            </a:r>
            <a:endParaRPr lang="en-US" sz="1600" b="1" dirty="0">
              <a:latin typeface="+mn-lt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2741613" y="5880100"/>
            <a:ext cx="22415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1600" b="1" dirty="0" smtClean="0">
                <a:latin typeface="+mn-lt"/>
              </a:rPr>
              <a:t>Before</a:t>
            </a:r>
            <a:endParaRPr lang="en-US" sz="1600" b="1" dirty="0">
              <a:latin typeface="+mn-lt"/>
            </a:endParaRPr>
          </a:p>
        </p:txBody>
      </p:sp>
      <p:pic>
        <p:nvPicPr>
          <p:cNvPr id="64528" name="Picture 6" descr="https://encrypted-tbn0.gstatic.com/images?q=tbn:ANd9GcTOaFCdMIr0twbXaiOBE9ic5FVHokG_lu_WrlcuWzy4rn500b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119" y="4783138"/>
            <a:ext cx="14970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9" name="Picture 8" descr="http://kishon.org.il/up_resize_images/1355150256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738" y="4773613"/>
            <a:ext cx="14970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981700" y="5886450"/>
            <a:ext cx="22415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1600" b="1" dirty="0" smtClean="0">
                <a:latin typeface="+mn-lt"/>
              </a:rPr>
              <a:t>After</a:t>
            </a:r>
            <a:endParaRPr lang="en-US" sz="1600" b="1" dirty="0">
              <a:latin typeface="+mn-lt"/>
            </a:endParaRPr>
          </a:p>
        </p:txBody>
      </p:sp>
      <p:sp>
        <p:nvSpPr>
          <p:cNvPr id="64531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4533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9525" y="64738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4E0FF84-B40B-4346-AE09-B91443E5BC5E}" type="slidenum">
              <a:rPr lang="he-IL" altLang="he-IL" sz="1200" smtClean="0">
                <a:solidFill>
                  <a:srgbClr val="898989"/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7</a:t>
            </a:fld>
            <a:endParaRPr lang="he-IL" altLang="he-IL" sz="1200" dirty="0" smtClean="0">
              <a:solidFill>
                <a:srgbClr val="89898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2" y="2123999"/>
            <a:ext cx="91678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b="1" dirty="0"/>
              <a:t>The multifaceted relationships between urban planning and </a:t>
            </a:r>
            <a:r>
              <a:rPr lang="en-US" sz="2200" b="1" dirty="0" smtClean="0"/>
              <a:t>water have, and still do, structure, shape </a:t>
            </a:r>
            <a:r>
              <a:rPr lang="en-US" sz="2200" b="1" dirty="0"/>
              <a:t>and </a:t>
            </a:r>
            <a:r>
              <a:rPr lang="en-US" sz="2200" b="1" dirty="0" smtClean="0"/>
              <a:t>influence the </a:t>
            </a:r>
            <a:r>
              <a:rPr lang="en-US" sz="2200" b="1" dirty="0"/>
              <a:t>development of</a:t>
            </a:r>
            <a:r>
              <a:rPr lang="en-US" sz="2200" b="1" dirty="0" smtClean="0"/>
              <a:t>: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4239371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0" y="114317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600" b="1" dirty="0">
                <a:latin typeface="+mn-lt"/>
                <a:cs typeface="Times New Roman" panose="02020603050405020304" pitchFamily="18" charset="0"/>
              </a:rPr>
              <a:t>How to </a:t>
            </a:r>
            <a:r>
              <a:rPr lang="en-US" altLang="he-IL" sz="3600" b="1" dirty="0" smtClean="0">
                <a:latin typeface="+mn-lt"/>
                <a:cs typeface="Times New Roman" panose="02020603050405020304" pitchFamily="18" charset="0"/>
              </a:rPr>
              <a:t>Restore Urban Rivers?</a:t>
            </a:r>
            <a:endParaRPr lang="he-IL" altLang="he-IL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267" name="מציין מיקום של מספר שקופית 2"/>
          <p:cNvSpPr>
            <a:spLocks noGrp="1"/>
          </p:cNvSpPr>
          <p:nvPr>
            <p:ph type="sldNum" sz="quarter" idx="10"/>
          </p:nvPr>
        </p:nvSpPr>
        <p:spPr bwMode="auto">
          <a:xfrm>
            <a:off x="0" y="6394454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F19197E3-B919-4258-8461-24108B2E5BF0}" type="slidenum">
              <a:rPr lang="he-IL" altLang="he-IL" sz="1200" smtClean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he-IL" altLang="he-IL" sz="1200" dirty="0" smtClean="0">
              <a:solidFill>
                <a:schemeClr val="bg1">
                  <a:lumMod val="6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292" name="Picture 2" descr="http://www.google.fr/url?source=imglanding&amp;ct=img&amp;q=http://farm3.staticflickr.com/2469/3776291083_335a2e7922_z.jpg&amp;sa=X&amp;ei=_LRVVYa4A8XbUZGTgPAC&amp;ved=0CAkQ8wc&amp;usg=AFQjCNGOad6yuGZ18I6Eu9wfPrhP5k8E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08" y="1789510"/>
            <a:ext cx="6697662" cy="433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6"/>
          <p:cNvSpPr txBox="1">
            <a:spLocks noChangeArrowheads="1"/>
          </p:cNvSpPr>
          <p:nvPr/>
        </p:nvSpPr>
        <p:spPr bwMode="auto">
          <a:xfrm>
            <a:off x="706808" y="5618167"/>
            <a:ext cx="3108325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Liverpool on the Mersey River</a:t>
            </a:r>
            <a:endParaRPr lang="he-IL" altLang="he-IL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169862" y="642302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2776" y="3313359"/>
            <a:ext cx="155985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Winner of the 1999 Thiess International </a:t>
            </a:r>
            <a:r>
              <a:rPr lang="en-US" b="1" dirty="0" err="1" smtClean="0"/>
              <a:t>Riverprize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33559904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303371" y="1196657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3300" b="1" dirty="0">
                <a:latin typeface="+mn-lt"/>
                <a:cs typeface="Times New Roman" panose="02020603050405020304" pitchFamily="18" charset="0"/>
              </a:rPr>
              <a:t>20 years ago I was very young and naive…</a:t>
            </a:r>
            <a:endParaRPr lang="he-IL" altLang="he-IL" sz="33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4339" name="Picture 9" descr="E:\scanpic2\קריקטורות\a0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950720"/>
            <a:ext cx="4674177" cy="46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82352" y="1950720"/>
            <a:ext cx="2561648" cy="1769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720725" indent="-454025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1pPr>
            <a:lvl2pPr marL="1185863" indent="-28575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2pPr>
            <a:lvl3pPr marL="1593850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3pPr>
            <a:lvl4pPr marL="2001838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4pPr>
            <a:lvl5pPr marL="2409825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5pPr>
            <a:lvl6pPr marL="28670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6pPr>
            <a:lvl7pPr marL="33242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7pPr>
            <a:lvl8pPr marL="37814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8pPr>
            <a:lvl9pPr marL="42386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9pPr>
          </a:lstStyle>
          <a:p>
            <a:pPr marL="0" indent="0" algn="ctr" eaLnBrk="1" hangingPunct="1">
              <a:defRPr/>
            </a:pPr>
            <a:r>
              <a:rPr lang="en-US" sz="2200" b="1" dirty="0" smtClean="0">
                <a:latin typeface="+mn-lt"/>
                <a:cs typeface="Times New Roman" panose="02020603050405020304" pitchFamily="18" charset="0"/>
              </a:rPr>
              <a:t>I thought planning is preparing drawings and reports, and things will happen</a:t>
            </a:r>
            <a:endParaRPr lang="he-IL" sz="2200" b="1" dirty="0" smtClean="0">
              <a:latin typeface="+mn-lt"/>
              <a:cs typeface="Times New Roman" panose="02020603050405020304" pitchFamily="18" charset="0"/>
            </a:endParaRPr>
          </a:p>
          <a:p>
            <a:pPr algn="ctr" rtl="1" eaLnBrk="1" hangingPunct="1">
              <a:buFontTx/>
              <a:buAutoNum type="arabicPeriod"/>
              <a:defRPr/>
            </a:pPr>
            <a:endParaRPr lang="he-IL" sz="21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3400" y="3349943"/>
            <a:ext cx="1581150" cy="7699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720725" indent="-454025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1pPr>
            <a:lvl2pPr marL="1185863" indent="-28575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2pPr>
            <a:lvl3pPr marL="1593850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3pPr>
            <a:lvl4pPr marL="2001838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4pPr>
            <a:lvl5pPr marL="2409825" indent="-228600" eaLnBrk="0" hangingPunct="0"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5pPr>
            <a:lvl6pPr marL="28670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6pPr>
            <a:lvl7pPr marL="33242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7pPr>
            <a:lvl8pPr marL="37814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8pPr>
            <a:lvl9pPr marL="42386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arkisim" pitchFamily="34" charset="-79"/>
                <a:cs typeface="Narkisim" pitchFamily="34" charset="-79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me</a:t>
            </a:r>
            <a:endParaRPr lang="he-IL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4342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8672513" y="6572250"/>
            <a:ext cx="62388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4A21F42-6FCF-4A90-8FD2-653D2EFB29BC}" type="slidenum">
              <a:rPr lang="he-IL" altLang="he-IL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n-US" altLang="he-IL" sz="120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203200" y="6484938"/>
            <a:ext cx="210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Amos Brandeis</a:t>
            </a:r>
            <a:endParaRPr lang="en-AU" altLang="he-IL" sz="14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345" name="מציין מיקום של מספר שקופית 2"/>
          <p:cNvSpPr txBox="1">
            <a:spLocks/>
          </p:cNvSpPr>
          <p:nvPr/>
        </p:nvSpPr>
        <p:spPr bwMode="auto">
          <a:xfrm>
            <a:off x="65405" y="6476682"/>
            <a:ext cx="6588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he-IL" altLang="he-IL" sz="1200" dirty="0">
                <a:solidFill>
                  <a:srgbClr val="A6A6A6"/>
                </a:solidFill>
                <a:latin typeface="+mn-lt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387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3454</Words>
  <Application>Microsoft Office PowerPoint</Application>
  <PresentationFormat>‫הצגה על המסך (4:3)</PresentationFormat>
  <Paragraphs>489</Paragraphs>
  <Slides>39</Slides>
  <Notes>29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7" baseType="lpstr">
      <vt:lpstr>MS PGothic</vt:lpstr>
      <vt:lpstr>Arial</vt:lpstr>
      <vt:lpstr>Calibri</vt:lpstr>
      <vt:lpstr>Calibri Light</vt:lpstr>
      <vt:lpstr>Guttman Yad-Brush</vt:lpstr>
      <vt:lpstr>Narkisim</vt:lpstr>
      <vt:lpstr>Times New Roman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Public Private collaborations are powerful tools,    but the public interest and space must be kept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“Green Fingers” into the depth of the urban surrounding pattern: parks, boulevards, paths, bicycle routs, axis, etc. The impact on the whole city can be huge - An “Urban River City”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עמוס</cp:lastModifiedBy>
  <cp:revision>107</cp:revision>
  <dcterms:created xsi:type="dcterms:W3CDTF">2016-07-18T05:53:10Z</dcterms:created>
  <dcterms:modified xsi:type="dcterms:W3CDTF">2016-08-15T07:57:09Z</dcterms:modified>
</cp:coreProperties>
</file>