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8" r:id="rId2"/>
    <p:sldId id="256" r:id="rId3"/>
    <p:sldId id="260" r:id="rId4"/>
    <p:sldId id="269" r:id="rId5"/>
    <p:sldId id="270" r:id="rId6"/>
    <p:sldId id="268" r:id="rId7"/>
    <p:sldId id="271" r:id="rId8"/>
    <p:sldId id="262" r:id="rId9"/>
    <p:sldId id="273" r:id="rId10"/>
    <p:sldId id="265" r:id="rId11"/>
    <p:sldId id="264" r:id="rId12"/>
    <p:sldId id="263" r:id="rId13"/>
    <p:sldId id="272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88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2" autoAdjust="0"/>
    <p:restoredTop sz="90288" autoAdjust="0"/>
  </p:normalViewPr>
  <p:slideViewPr>
    <p:cSldViewPr snapToGrid="0" showGuides="1">
      <p:cViewPr varScale="1">
        <p:scale>
          <a:sx n="63" d="100"/>
          <a:sy n="63" d="100"/>
        </p:scale>
        <p:origin x="1458" y="78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F8512-1EC8-41D4-BA76-726D2DD4BB0D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71474F-B0D9-493A-AE35-1196FBA43E0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39063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/>
              <a:t>Longest: Murray River 2375km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/>
              <a:t>Driest continent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/>
              <a:t>Diverse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/>
              <a:t>Biodiverse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/>
              <a:t>Highly Variable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/>
              <a:t>Climate Change affected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200" dirty="0" smtClean="0"/>
              <a:t>State based legislation and management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474F-B0D9-493A-AE35-1196FBA43E0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03068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National Program since 2000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474F-B0D9-493A-AE35-1196FBA43E0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9921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Increases up to</a:t>
            </a:r>
            <a:r>
              <a:rPr lang="en-AU" baseline="0" dirty="0" smtClean="0"/>
              <a:t> the mid 200o’s and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474F-B0D9-493A-AE35-1196FBA43E0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9084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Varied arrangements in State Jurisdictions</a:t>
            </a:r>
          </a:p>
          <a:p>
            <a:r>
              <a:rPr lang="en-AU" dirty="0" smtClean="0"/>
              <a:t>Overall reduced funding</a:t>
            </a:r>
          </a:p>
          <a:p>
            <a:r>
              <a:rPr lang="en-AU" dirty="0" smtClean="0"/>
              <a:t>Difficulties in demonstrating outcomes achieved- National</a:t>
            </a:r>
            <a:r>
              <a:rPr lang="en-AU" baseline="0" dirty="0" smtClean="0"/>
              <a:t> Environmental Accounts. </a:t>
            </a:r>
            <a:endParaRPr lang="en-AU" dirty="0" smtClean="0"/>
          </a:p>
          <a:p>
            <a:r>
              <a:rPr lang="en-AU" dirty="0" smtClean="0"/>
              <a:t>Dissatisfaction</a:t>
            </a:r>
            <a:r>
              <a:rPr lang="en-AU" baseline="0" dirty="0" smtClean="0"/>
              <a:t> from some areas local community groups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474F-B0D9-493A-AE35-1196FBA43E0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681499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Healthy rivers are a sign of a healthy society, rivers are expected to deliver multiple benefits. </a:t>
            </a:r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71474F-B0D9-493A-AE35-1196FBA43E0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4643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71000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2579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4115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002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253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1380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6498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706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22994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5673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71914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AD5A3-6871-4623-BDBC-0A043D365282}" type="datetimeFigureOut">
              <a:rPr lang="en-AU" smtClean="0"/>
              <a:t>19/08/2016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38C77-FDCD-4874-B3FF-6CCFD4A0B0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956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://www.petercullentrust.com.au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nrm.gov.au/national-landcare-programme" TargetMode="External"/><Relationship Id="rId5" Type="http://schemas.openxmlformats.org/officeDocument/2006/relationships/hyperlink" Target="http://nrmregionsaustralia.com.au/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River Management: An Australian Story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Community Based Natural Resource Management </a:t>
            </a:r>
          </a:p>
          <a:p>
            <a:endParaRPr lang="en-AU" dirty="0" smtClean="0"/>
          </a:p>
          <a:p>
            <a:r>
              <a:rPr lang="en-AU" sz="1800" dirty="0" smtClean="0"/>
              <a:t>Dr Kathleen Broderick, Broderick and Associates</a:t>
            </a:r>
          </a:p>
        </p:txBody>
      </p:sp>
    </p:spTree>
    <p:extLst>
      <p:ext uri="{BB962C8B-B14F-4D97-AF65-F5344CB8AC3E}">
        <p14:creationId xmlns:p14="http://schemas.microsoft.com/office/powerpoint/2010/main" val="299795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Lessons learned </a:t>
            </a:r>
            <a:endParaRPr lang="en-AU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Consistency of policy settings, allows for consistent community engagement = better outcomes </a:t>
            </a:r>
          </a:p>
          <a:p>
            <a:r>
              <a:rPr lang="en-AU" dirty="0" smtClean="0"/>
              <a:t>Alignment of State and National policies and programs is highly beneficial </a:t>
            </a:r>
          </a:p>
          <a:p>
            <a:r>
              <a:rPr lang="en-AU" dirty="0" smtClean="0"/>
              <a:t>Regional approaches must have flexibility to suit their region, waterways, and communities </a:t>
            </a:r>
          </a:p>
          <a:p>
            <a:r>
              <a:rPr lang="en-AU" dirty="0" smtClean="0"/>
              <a:t>Coordinating waterway management with Land Use Planning and Economic Development activity is critical to </a:t>
            </a:r>
            <a:r>
              <a:rPr lang="en-AU" dirty="0" smtClean="0"/>
              <a:t>success. </a:t>
            </a: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503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47502"/>
            <a:ext cx="7886700" cy="44318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Three Suggestions  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1" y="2193119"/>
            <a:ext cx="8102678" cy="3684588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Engaged </a:t>
            </a:r>
            <a:r>
              <a:rPr lang="en-AU" dirty="0" smtClean="0"/>
              <a:t>communities want to have a </a:t>
            </a:r>
            <a:r>
              <a:rPr lang="en-AU" dirty="0" smtClean="0"/>
              <a:t>say and Communities </a:t>
            </a:r>
            <a:r>
              <a:rPr lang="en-AU" dirty="0" smtClean="0"/>
              <a:t>have demonstrated management capability.  </a:t>
            </a:r>
            <a:r>
              <a:rPr lang="en-AU" dirty="0" smtClean="0"/>
              <a:t>Let’s stick with CBNRM. </a:t>
            </a:r>
            <a:endParaRPr lang="en-AU" dirty="0" smtClean="0"/>
          </a:p>
          <a:p>
            <a:r>
              <a:rPr lang="en-AU" dirty="0" smtClean="0"/>
              <a:t>Third sector approach </a:t>
            </a:r>
            <a:r>
              <a:rPr lang="en-AU" dirty="0"/>
              <a:t>(with regional ‘</a:t>
            </a:r>
            <a:r>
              <a:rPr lang="en-AU" dirty="0" smtClean="0"/>
              <a:t>middle ground’ </a:t>
            </a:r>
            <a:r>
              <a:rPr lang="en-AU" dirty="0" smtClean="0"/>
              <a:t>organisations</a:t>
            </a:r>
            <a:r>
              <a:rPr lang="en-AU" dirty="0" smtClean="0"/>
              <a:t>) and formal arrangements with government provides a solid platform for effective management. </a:t>
            </a:r>
            <a:endParaRPr lang="en-AU" dirty="0" smtClean="0"/>
          </a:p>
          <a:p>
            <a:r>
              <a:rPr lang="en-AU" dirty="0" smtClean="0"/>
              <a:t>More enduing policy settings and national cohesion would provide greater opportunity to both achieve and report on resource condition change. </a:t>
            </a:r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6869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47502"/>
            <a:ext cx="7886700" cy="44318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Three Questions 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1" y="2193119"/>
            <a:ext cx="8102678" cy="3684588"/>
          </a:xfrm>
        </p:spPr>
        <p:txBody>
          <a:bodyPr>
            <a:normAutofit lnSpcReduction="10000"/>
          </a:bodyPr>
          <a:lstStyle/>
          <a:p>
            <a:pPr lvl="0"/>
            <a:r>
              <a:rPr lang="en-AU" dirty="0" smtClean="0">
                <a:solidFill>
                  <a:prstClr val="black"/>
                </a:solidFill>
              </a:rPr>
              <a:t>How do we increase coordination </a:t>
            </a:r>
            <a:r>
              <a:rPr lang="en-AU" dirty="0">
                <a:solidFill>
                  <a:prstClr val="black"/>
                </a:solidFill>
              </a:rPr>
              <a:t>between Land Use and Development Planning and Waterway </a:t>
            </a:r>
            <a:r>
              <a:rPr lang="en-AU" dirty="0" smtClean="0">
                <a:solidFill>
                  <a:prstClr val="black"/>
                </a:solidFill>
              </a:rPr>
              <a:t>Management?</a:t>
            </a:r>
            <a:endParaRPr lang="en-AU" dirty="0">
              <a:solidFill>
                <a:prstClr val="black"/>
              </a:solidFill>
            </a:endParaRPr>
          </a:p>
          <a:p>
            <a:pPr lvl="0"/>
            <a:r>
              <a:rPr lang="en-AU" dirty="0" smtClean="0">
                <a:solidFill>
                  <a:prstClr val="black"/>
                </a:solidFill>
              </a:rPr>
              <a:t>How </a:t>
            </a:r>
            <a:r>
              <a:rPr lang="en-AU" dirty="0" smtClean="0">
                <a:solidFill>
                  <a:prstClr val="black"/>
                </a:solidFill>
              </a:rPr>
              <a:t>can we develop a more enduring </a:t>
            </a:r>
            <a:r>
              <a:rPr lang="en-AU" dirty="0" smtClean="0">
                <a:solidFill>
                  <a:prstClr val="black"/>
                </a:solidFill>
              </a:rPr>
              <a:t>national regional approach to address waterway management?</a:t>
            </a:r>
            <a:endParaRPr lang="en-AU" dirty="0">
              <a:solidFill>
                <a:prstClr val="black"/>
              </a:solidFill>
            </a:endParaRPr>
          </a:p>
          <a:p>
            <a:pPr lvl="0"/>
            <a:r>
              <a:rPr lang="en-AU" dirty="0" smtClean="0">
                <a:solidFill>
                  <a:prstClr val="black"/>
                </a:solidFill>
              </a:rPr>
              <a:t>How can we </a:t>
            </a:r>
            <a:r>
              <a:rPr lang="en-AU" dirty="0" smtClean="0">
                <a:solidFill>
                  <a:prstClr val="black"/>
                </a:solidFill>
              </a:rPr>
              <a:t>collaborate to share research and knowledge and more broadly -learnings- </a:t>
            </a:r>
            <a:r>
              <a:rPr lang="en-AU" dirty="0">
                <a:solidFill>
                  <a:prstClr val="black"/>
                </a:solidFill>
              </a:rPr>
              <a:t>across the country and across the </a:t>
            </a:r>
            <a:r>
              <a:rPr lang="en-AU" dirty="0" smtClean="0">
                <a:solidFill>
                  <a:prstClr val="black"/>
                </a:solidFill>
              </a:rPr>
              <a:t>world? </a:t>
            </a:r>
            <a:endParaRPr lang="en-AU" dirty="0">
              <a:solidFill>
                <a:prstClr val="black"/>
              </a:solidFill>
            </a:endParaRPr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229722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169" y="1615144"/>
            <a:ext cx="7886700" cy="443187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References </a:t>
            </a:r>
            <a:endParaRPr lang="en-AU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8102678" cy="3684588"/>
          </a:xfrm>
        </p:spPr>
        <p:txBody>
          <a:bodyPr>
            <a:normAutofit/>
          </a:bodyPr>
          <a:lstStyle/>
          <a:p>
            <a:r>
              <a:rPr lang="en-AU" dirty="0" smtClean="0"/>
              <a:t>Australia’s</a:t>
            </a:r>
            <a:r>
              <a:rPr lang="en-AU" dirty="0"/>
              <a:t> NRM Governance System: Foundations and principles for meeting future </a:t>
            </a:r>
            <a:r>
              <a:rPr lang="en-AU" dirty="0" smtClean="0"/>
              <a:t>challenges: </a:t>
            </a:r>
            <a:r>
              <a:rPr lang="en-AU" dirty="0" smtClean="0">
                <a:hlinkClick r:id="rId5"/>
              </a:rPr>
              <a:t>http</a:t>
            </a:r>
            <a:r>
              <a:rPr lang="en-AU" dirty="0">
                <a:hlinkClick r:id="rId5"/>
              </a:rPr>
              <a:t>://nrmregionsaustralia.com.au</a:t>
            </a:r>
            <a:r>
              <a:rPr lang="en-AU" dirty="0" smtClean="0">
                <a:hlinkClick r:id="rId5"/>
              </a:rPr>
              <a:t>/</a:t>
            </a:r>
            <a:endParaRPr lang="en-AU" dirty="0" smtClean="0"/>
          </a:p>
          <a:p>
            <a:r>
              <a:rPr lang="en-AU" dirty="0" smtClean="0"/>
              <a:t>National Funding Program: </a:t>
            </a:r>
            <a:r>
              <a:rPr lang="en-AU" dirty="0" smtClean="0">
                <a:hlinkClick r:id="rId6"/>
              </a:rPr>
              <a:t>http</a:t>
            </a:r>
            <a:r>
              <a:rPr lang="en-AU" dirty="0">
                <a:hlinkClick r:id="rId6"/>
              </a:rPr>
              <a:t>://</a:t>
            </a:r>
            <a:r>
              <a:rPr lang="en-AU" dirty="0" smtClean="0">
                <a:hlinkClick r:id="rId6"/>
              </a:rPr>
              <a:t>www.nrm.gov.au/national-landcare-programme</a:t>
            </a:r>
            <a:endParaRPr lang="en-AU" dirty="0" smtClean="0"/>
          </a:p>
          <a:p>
            <a:r>
              <a:rPr lang="en-AU" dirty="0" smtClean="0"/>
              <a:t>Leadership development: </a:t>
            </a:r>
            <a:r>
              <a:rPr lang="en-AU" dirty="0" smtClean="0">
                <a:hlinkClick r:id="rId7"/>
              </a:rPr>
              <a:t>http</a:t>
            </a:r>
            <a:r>
              <a:rPr lang="en-AU" dirty="0">
                <a:hlinkClick r:id="rId7"/>
              </a:rPr>
              <a:t>://www.petercullentrust.com.au</a:t>
            </a:r>
            <a:r>
              <a:rPr lang="en-AU" dirty="0" smtClean="0">
                <a:hlinkClick r:id="rId7"/>
              </a:rPr>
              <a:t>/</a:t>
            </a:r>
            <a:endParaRPr lang="en-AU" dirty="0" smtClean="0"/>
          </a:p>
          <a:p>
            <a:pPr marL="0" indent="0">
              <a:buNone/>
            </a:pPr>
            <a:endParaRPr lang="en-AU" dirty="0" smtClean="0"/>
          </a:p>
          <a:p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200563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austrailia streams mappe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5431" y="1365861"/>
            <a:ext cx="6514175" cy="5244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18160" y="6488668"/>
            <a:ext cx="46176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Image Credit: Sean McCoy @ </a:t>
            </a:r>
            <a:r>
              <a:rPr lang="en-AU" dirty="0" err="1" smtClean="0"/>
              <a:t>GearJunkie</a:t>
            </a:r>
            <a:r>
              <a:rPr lang="en-AU" dirty="0" smtClean="0"/>
              <a:t> 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42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972" y="490061"/>
            <a:ext cx="2949178" cy="1600200"/>
          </a:xfrm>
        </p:spPr>
        <p:txBody>
          <a:bodyPr>
            <a:normAutofit/>
          </a:bodyPr>
          <a:lstStyle/>
          <a:p>
            <a:r>
              <a:rPr lang="en-AU" dirty="0" smtClean="0"/>
              <a:t>CBNRM in Australia 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4499234"/>
          </a:xfrm>
        </p:spPr>
        <p:txBody>
          <a:bodyPr>
            <a:normAutofit/>
          </a:bodyPr>
          <a:lstStyle/>
          <a:p>
            <a:endParaRPr lang="en-AU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Regional </a:t>
            </a:r>
            <a:r>
              <a:rPr lang="en-AU" sz="1800" dirty="0" smtClean="0"/>
              <a:t>Plans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Strong emphasis on community engagement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Community priorities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Sub regional and local  </a:t>
            </a:r>
            <a:r>
              <a:rPr lang="en-AU" sz="1800" dirty="0"/>
              <a:t>p</a:t>
            </a:r>
            <a:r>
              <a:rPr lang="en-AU" sz="1800" dirty="0" smtClean="0"/>
              <a:t>lans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Knowledge sharing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Mobilising voluntary effort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Collaborative arrangements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Leveraging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800" dirty="0" smtClean="0"/>
              <a:t>Delivering programs </a:t>
            </a:r>
            <a:endParaRPr lang="en-AU" sz="1800" dirty="0"/>
          </a:p>
          <a:p>
            <a:endParaRPr lang="en-AU" dirty="0" smtClean="0"/>
          </a:p>
          <a:p>
            <a:endParaRPr lang="en-AU" sz="16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1179" y="1369754"/>
            <a:ext cx="3662221" cy="5186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36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657" y="5771029"/>
            <a:ext cx="2348343" cy="10869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489"/>
          <a:stretch/>
        </p:blipFill>
        <p:spPr>
          <a:xfrm>
            <a:off x="109831" y="0"/>
            <a:ext cx="1453724" cy="92192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929" y="644058"/>
            <a:ext cx="1526728" cy="34021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444458" y="682334"/>
            <a:ext cx="409344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350" dirty="0">
                <a:solidFill>
                  <a:srgbClr val="008E83"/>
                </a:solidFill>
              </a:rPr>
              <a:t>TAJ PALACE, NEW DELHI  |  12 – 14 SEPTEMBER 2016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249382" y="1078480"/>
            <a:ext cx="8646275" cy="12469"/>
          </a:xfrm>
          <a:prstGeom prst="line">
            <a:avLst/>
          </a:prstGeom>
          <a:ln>
            <a:solidFill>
              <a:srgbClr val="008E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9785" y="644058"/>
            <a:ext cx="2949178" cy="1600200"/>
          </a:xfrm>
        </p:spPr>
        <p:txBody>
          <a:bodyPr>
            <a:normAutofit/>
          </a:bodyPr>
          <a:lstStyle/>
          <a:p>
            <a:r>
              <a:rPr lang="en-AU" sz="2400" dirty="0" smtClean="0"/>
              <a:t>Waterway and Catchment  Management Activity  </a:t>
            </a:r>
            <a:endParaRPr lang="en-AU" sz="240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3" r="22343"/>
          <a:stretch>
            <a:fillRect/>
          </a:stretch>
        </p:blipFill>
        <p:spPr>
          <a:xfrm>
            <a:off x="3841750" y="1090613"/>
            <a:ext cx="4629150" cy="5021262"/>
          </a:xfrm>
        </p:spPr>
      </p:pic>
      <p:sp>
        <p:nvSpPr>
          <p:cNvPr id="3" name="Subtitle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en-AU" sz="1800" dirty="0" smtClean="0"/>
          </a:p>
          <a:p>
            <a:r>
              <a:rPr lang="en-AU" sz="1800" dirty="0" smtClean="0"/>
              <a:t>Water quality</a:t>
            </a:r>
          </a:p>
          <a:p>
            <a:r>
              <a:rPr lang="en-AU" sz="1800" dirty="0" smtClean="0"/>
              <a:t>Diffuse pollution</a:t>
            </a:r>
          </a:p>
          <a:p>
            <a:r>
              <a:rPr lang="en-AU" sz="1800" dirty="0" smtClean="0"/>
              <a:t>Monitoring and Reporting   </a:t>
            </a:r>
          </a:p>
          <a:p>
            <a:r>
              <a:rPr lang="en-AU" sz="1800" dirty="0" smtClean="0"/>
              <a:t>Floodplains</a:t>
            </a:r>
          </a:p>
          <a:p>
            <a:r>
              <a:rPr lang="en-AU" sz="1800" dirty="0" smtClean="0"/>
              <a:t>Works on waterways</a:t>
            </a:r>
          </a:p>
          <a:p>
            <a:r>
              <a:rPr lang="en-AU" sz="1800" dirty="0" smtClean="0"/>
              <a:t>Flood recovery</a:t>
            </a:r>
          </a:p>
          <a:p>
            <a:r>
              <a:rPr lang="en-AU" sz="1800" dirty="0" smtClean="0"/>
              <a:t>Invasive species management </a:t>
            </a:r>
          </a:p>
          <a:p>
            <a:r>
              <a:rPr lang="en-AU" sz="1600" dirty="0" smtClean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41750" y="6129848"/>
            <a:ext cx="3855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Photo credit North East CMA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215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>
                <a:solidFill>
                  <a:srgbClr val="000000"/>
                </a:solidFill>
                <a:latin typeface="Calibri" panose="020F0502020204030204" pitchFamily="34" charset="0"/>
              </a:rPr>
              <a:t>The approach for managing </a:t>
            </a:r>
            <a:r>
              <a:rPr lang="en-AU" dirty="0" smtClean="0">
                <a:solidFill>
                  <a:srgbClr val="000000"/>
                </a:solidFill>
                <a:latin typeface="Calibri" panose="020F0502020204030204" pitchFamily="34" charset="0"/>
              </a:rPr>
              <a:t>waterways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sz="2200" dirty="0" smtClean="0">
                <a:solidFill>
                  <a:srgbClr val="000000"/>
                </a:solidFill>
                <a:latin typeface="Calibri" panose="020F0502020204030204" pitchFamily="34" charset="0"/>
              </a:rPr>
              <a:t>• </a:t>
            </a:r>
            <a:r>
              <a:rPr lang="en-AU" sz="2200" dirty="0">
                <a:solidFill>
                  <a:srgbClr val="000000"/>
                </a:solidFill>
                <a:latin typeface="Calibri" panose="020F0502020204030204" pitchFamily="34" charset="0"/>
              </a:rPr>
              <a:t>recognising the importance of waterways with formal international, national and state significance </a:t>
            </a:r>
          </a:p>
          <a:p>
            <a:r>
              <a:rPr lang="en-AU" sz="2200" dirty="0">
                <a:solidFill>
                  <a:srgbClr val="000000"/>
                </a:solidFill>
                <a:latin typeface="Calibri" panose="020F0502020204030204" pitchFamily="34" charset="0"/>
              </a:rPr>
              <a:t>• implementing and maintaining on-ground works and managing environmental water in priority waterways </a:t>
            </a:r>
          </a:p>
          <a:p>
            <a:r>
              <a:rPr lang="en-AU" sz="2200" dirty="0">
                <a:solidFill>
                  <a:srgbClr val="000000"/>
                </a:solidFill>
                <a:latin typeface="Calibri" panose="020F0502020204030204" pitchFamily="34" charset="0"/>
              </a:rPr>
              <a:t>• fostering strong community partnerships </a:t>
            </a:r>
          </a:p>
          <a:p>
            <a:r>
              <a:rPr lang="en-AU" sz="2200" dirty="0">
                <a:solidFill>
                  <a:srgbClr val="000000"/>
                </a:solidFill>
                <a:latin typeface="Calibri" panose="020F0502020204030204" pitchFamily="34" charset="0"/>
              </a:rPr>
              <a:t>• using regulation (legislation and statutory processes). </a:t>
            </a:r>
          </a:p>
          <a:p>
            <a:endParaRPr lang="en-AU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8680" y="899160"/>
            <a:ext cx="4145280" cy="508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AU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Guiding principles </a:t>
            </a:r>
            <a:endParaRPr lang="en-AU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</a:rPr>
              <a:t>The management approach is guided by the following principles: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</a:rPr>
              <a:t>• partnership approach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</a:rPr>
              <a:t>• community involvement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</a:rPr>
              <a:t>• integrated catchment management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</a:rPr>
              <a:t>• appropriate tools to improve waterway condition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</a:rPr>
              <a:t>• value for money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</a:rPr>
              <a:t>• Regional Waterway Strategies (RWS) to facilitate regional decision making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</a:rPr>
              <a:t>• evidence-based decision making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r>
              <a:rPr lang="en-AU" sz="2000" dirty="0">
                <a:solidFill>
                  <a:srgbClr val="000000"/>
                </a:solidFill>
                <a:latin typeface="Calibri" panose="020F0502020204030204" pitchFamily="34" charset="0"/>
              </a:rPr>
              <a:t>• adaptive management. </a:t>
            </a:r>
          </a:p>
          <a:p>
            <a:pPr lvl="0" defTabSz="914400">
              <a:lnSpc>
                <a:spcPct val="90000"/>
              </a:lnSpc>
              <a:spcBef>
                <a:spcPts val="1000"/>
              </a:spcBef>
            </a:pPr>
            <a:endParaRPr lang="en-AU" sz="800" dirty="0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4500" y="6370320"/>
            <a:ext cx="7828359" cy="365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Waterway Management in Victoria Fact Sheet 6  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5949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13" y="679465"/>
            <a:ext cx="8827773" cy="5499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93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AU"/>
          </a:p>
        </p:txBody>
      </p:sp>
      <p:grpSp>
        <p:nvGrpSpPr>
          <p:cNvPr id="9" name="Group 8"/>
          <p:cNvGrpSpPr/>
          <p:nvPr/>
        </p:nvGrpSpPr>
        <p:grpSpPr>
          <a:xfrm>
            <a:off x="158113" y="679465"/>
            <a:ext cx="8827773" cy="5499069"/>
            <a:chOff x="158113" y="679465"/>
            <a:chExt cx="8827773" cy="549906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8113" y="679465"/>
              <a:ext cx="8827773" cy="5499069"/>
            </a:xfrm>
            <a:prstGeom prst="rect">
              <a:avLst/>
            </a:prstGeom>
          </p:spPr>
        </p:pic>
        <p:sp>
          <p:nvSpPr>
            <p:cNvPr id="2" name="Down Arrow 1"/>
            <p:cNvSpPr/>
            <p:nvPr/>
          </p:nvSpPr>
          <p:spPr>
            <a:xfrm>
              <a:off x="6201400" y="1691640"/>
              <a:ext cx="1508760" cy="3444240"/>
            </a:xfrm>
            <a:prstGeom prst="downArrow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709558" y="1691640"/>
              <a:ext cx="492443" cy="3060676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algn="ctr"/>
              <a:r>
                <a:rPr lang="en-AU" sz="2000" b="1" dirty="0" smtClean="0"/>
                <a:t>Growing Attention &amp; Action </a:t>
              </a:r>
              <a:endParaRPr lang="en-AU" sz="2000" b="1" dirty="0"/>
            </a:p>
          </p:txBody>
        </p:sp>
        <p:sp>
          <p:nvSpPr>
            <p:cNvPr id="8" name="Up Arrow 7"/>
            <p:cNvSpPr/>
            <p:nvPr/>
          </p:nvSpPr>
          <p:spPr>
            <a:xfrm>
              <a:off x="4728045" y="4602480"/>
              <a:ext cx="632701" cy="1507160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205725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8178879" cy="1600200"/>
          </a:xfrm>
        </p:spPr>
        <p:txBody>
          <a:bodyPr>
            <a:normAutofit/>
          </a:bodyPr>
          <a:lstStyle/>
          <a:p>
            <a:pPr algn="ctr"/>
            <a:r>
              <a:rPr lang="en-AU" sz="4400" dirty="0" smtClean="0"/>
              <a:t>Regional NRM- Crisis in CBNRM?</a:t>
            </a:r>
            <a:endParaRPr lang="en-AU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43" y="2677478"/>
            <a:ext cx="8519176" cy="2975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4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b="1" dirty="0" smtClean="0"/>
              <a:t>Crisis? </a:t>
            </a:r>
            <a:endParaRPr lang="en-AU" sz="6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National Landcare Program to </a:t>
            </a:r>
            <a:r>
              <a:rPr lang="en-AU" dirty="0" smtClean="0"/>
              <a:t>2018 and beyond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Partnership arrangements with community groups in most State’s ad Regions.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Increasing collaboration with business and industry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Funding is leveraged e.g. $20M investment from the NLP into regional NRM in WA results in $40 Million +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 smtClean="0"/>
              <a:t>Need to continually work at maintaining mission adjusting projects to suit current settings.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 smtClean="0"/>
          </a:p>
          <a:p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390" y="1604498"/>
            <a:ext cx="5094467" cy="380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7557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576</TotalTime>
  <Words>592</Words>
  <Application>Microsoft Office PowerPoint</Application>
  <PresentationFormat>On-screen Show (4:3)</PresentationFormat>
  <Paragraphs>94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River Management: An Australian Story</vt:lpstr>
      <vt:lpstr>PowerPoint Presentation</vt:lpstr>
      <vt:lpstr>CBNRM in Australia </vt:lpstr>
      <vt:lpstr>Waterway and Catchment  Management Activity  </vt:lpstr>
      <vt:lpstr>The approach for managing waterways</vt:lpstr>
      <vt:lpstr>PowerPoint Presentation</vt:lpstr>
      <vt:lpstr>PowerPoint Presentation</vt:lpstr>
      <vt:lpstr>Regional NRM- Crisis in CBNRM?</vt:lpstr>
      <vt:lpstr>Crisis? </vt:lpstr>
      <vt:lpstr>Lessons learned </vt:lpstr>
      <vt:lpstr>Three Suggestions  </vt:lpstr>
      <vt:lpstr>Three Questions 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Tanushree Rao</dc:creator>
  <cp:lastModifiedBy>Kathleen Broderick</cp:lastModifiedBy>
  <cp:revision>34</cp:revision>
  <dcterms:created xsi:type="dcterms:W3CDTF">2016-07-18T05:53:10Z</dcterms:created>
  <dcterms:modified xsi:type="dcterms:W3CDTF">2016-08-19T05:09:37Z</dcterms:modified>
</cp:coreProperties>
</file>