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58" r:id="rId3"/>
    <p:sldId id="259" r:id="rId4"/>
    <p:sldId id="260" r:id="rId5"/>
    <p:sldId id="261" r:id="rId6"/>
    <p:sldId id="262" r:id="rId7"/>
    <p:sldId id="263" r:id="rId8"/>
    <p:sldId id="264" r:id="rId9"/>
    <p:sldId id="266" r:id="rId10"/>
    <p:sldId id="268" r:id="rId11"/>
    <p:sldId id="272" r:id="rId12"/>
    <p:sldId id="275" r:id="rId13"/>
    <p:sldId id="279" r:id="rId14"/>
    <p:sldId id="280"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0000FF"/>
    <a:srgbClr val="3399FF"/>
    <a:srgbClr val="008E83"/>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2" autoAdjust="0"/>
    <p:restoredTop sz="90288" autoAdjust="0"/>
  </p:normalViewPr>
  <p:slideViewPr>
    <p:cSldViewPr snapToGrid="0" showGuides="1">
      <p:cViewPr varScale="1">
        <p:scale>
          <a:sx n="73" d="100"/>
          <a:sy n="73" d="100"/>
        </p:scale>
        <p:origin x="1278" y="66"/>
      </p:cViewPr>
      <p:guideLst>
        <p:guide pos="2880"/>
        <p:guide orient="horz" pos="2160"/>
      </p:guideLst>
    </p:cSldViewPr>
  </p:slideViewPr>
  <p:notesTextViewPr>
    <p:cViewPr>
      <p:scale>
        <a:sx n="1" d="1"/>
        <a:sy n="1" d="1"/>
      </p:scale>
      <p:origin x="0" y="0"/>
    </p:cViewPr>
  </p:notesTextViewPr>
  <p:sorterViewPr>
    <p:cViewPr varScale="1">
      <p:scale>
        <a:sx n="100" d="100"/>
        <a:sy n="100" d="100"/>
      </p:scale>
      <p:origin x="0" y="-205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F3A5A5-29DB-44D8-82E7-E7AD2F0F7D72}" type="datetimeFigureOut">
              <a:rPr lang="en-GB" smtClean="0"/>
              <a:t>20/08/2016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7134E3-7A4D-497D-9A39-9208D9B5F6A1}" type="slidenum">
              <a:rPr lang="en-GB" smtClean="0"/>
              <a:t>‹#›</a:t>
            </a:fld>
            <a:endParaRPr lang="en-GB"/>
          </a:p>
        </p:txBody>
      </p:sp>
    </p:spTree>
    <p:extLst>
      <p:ext uri="{BB962C8B-B14F-4D97-AF65-F5344CB8AC3E}">
        <p14:creationId xmlns:p14="http://schemas.microsoft.com/office/powerpoint/2010/main" val="1557547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fld id="{747469A7-67EC-4635-AD86-9440E7303803}" type="slidenum">
              <a:rPr lang="en-US" altLang="en-US"/>
              <a:pPr eaLnBrk="1" hangingPunct="1"/>
              <a:t>2</a:t>
            </a:fld>
            <a:endParaRPr lang="en-US" altLang="en-US"/>
          </a:p>
        </p:txBody>
      </p:sp>
      <p:sp>
        <p:nvSpPr>
          <p:cNvPr id="37891" name="Rectangle 2"/>
          <p:cNvSpPr>
            <a:spLocks noGrp="1" noRot="1" noChangeAspect="1" noChangeArrowheads="1" noTextEdit="1"/>
          </p:cNvSpPr>
          <p:nvPr>
            <p:ph type="sldImg"/>
          </p:nvPr>
        </p:nvSpPr>
        <p:spPr>
          <a:xfrm>
            <a:off x="1125538" y="684213"/>
            <a:ext cx="4572000" cy="3429000"/>
          </a:xfrm>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latin typeface="Arial" panose="020B0604020202020204" pitchFamily="34" charset="0"/>
                <a:cs typeface="Arial" panose="020B0604020202020204" pitchFamily="34" charset="0"/>
              </a:rPr>
              <a:t>We promoted our success as widely as we could and certificates were presented to dozens of key partner organisations.</a:t>
            </a:r>
          </a:p>
          <a:p>
            <a:r>
              <a:rPr lang="en-GB" altLang="en-US" smtClean="0">
                <a:latin typeface="Arial" panose="020B0604020202020204" pitchFamily="34" charset="0"/>
                <a:cs typeface="Arial" panose="020B0604020202020204" pitchFamily="34" charset="0"/>
              </a:rPr>
              <a:t>The trophy is made of 100% pure grade aluminium and the shape replicates the shape of the basal section of a palm leaf, which Australian Aboriginal peoples used for holding water, food, etc.</a:t>
            </a:r>
          </a:p>
          <a:p>
            <a:r>
              <a:rPr lang="en-GB" altLang="en-US" smtClean="0">
                <a:latin typeface="Arial" panose="020B0604020202020204" pitchFamily="34" charset="0"/>
                <a:cs typeface="Arial" panose="020B0604020202020204" pitchFamily="34" charset="0"/>
              </a:rPr>
              <a:t>The trophy is retained in perpetuity and having been the focus of  a Thames exhibition in the Henley River and Rowing Museum  to coincide with the 2012 Olympics, it now resides in the reception area at Ergon House.</a:t>
            </a:r>
          </a:p>
        </p:txBody>
      </p:sp>
    </p:spTree>
    <p:extLst>
      <p:ext uri="{BB962C8B-B14F-4D97-AF65-F5344CB8AC3E}">
        <p14:creationId xmlns:p14="http://schemas.microsoft.com/office/powerpoint/2010/main" val="1428171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1141413" y="685800"/>
            <a:ext cx="4573587" cy="3429000"/>
          </a:xfrm>
          <a:ln/>
        </p:spPr>
      </p:sp>
      <p:sp>
        <p:nvSpPr>
          <p:cNvPr id="52227" name="Rectangle 3"/>
          <p:cNvSpPr>
            <a:spLocks noGrp="1" noChangeArrowheads="1"/>
          </p:cNvSpPr>
          <p:nvPr>
            <p:ph type="body" idx="1"/>
          </p:nvPr>
        </p:nvSpPr>
        <p:spPr>
          <a:xfrm>
            <a:off x="914400" y="4341813"/>
            <a:ext cx="50292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latin typeface="Arial" panose="020B0604020202020204" pitchFamily="34" charset="0"/>
                <a:cs typeface="Arial" panose="020B0604020202020204" pitchFamily="34" charset="0"/>
              </a:rPr>
              <a:t>Sutcliffe Park, Greenwich, is a good illustration of how the London Rivers Action Plan is delivering a range of benefits which contribute to health, wellbeing, society and the environment. </a:t>
            </a:r>
          </a:p>
          <a:p>
            <a:r>
              <a:rPr lang="en-GB" altLang="en-US" smtClean="0">
                <a:latin typeface="Arial" panose="020B0604020202020204" pitchFamily="34" charset="0"/>
                <a:cs typeface="Arial" panose="020B0604020202020204" pitchFamily="34" charset="0"/>
              </a:rPr>
              <a:t>The daylighting of the river Quaggy (a tributary of the Thames) has created wetlands with cycleways, footpaths and open spaces, and has become a valuable community asset and a haven for wildlife. </a:t>
            </a:r>
          </a:p>
          <a:p>
            <a:r>
              <a:rPr lang="en-GB" altLang="en-US" smtClean="0">
                <a:latin typeface="Arial" panose="020B0604020202020204" pitchFamily="34" charset="0"/>
                <a:cs typeface="Arial" panose="020B0604020202020204" pitchFamily="34" charset="0"/>
              </a:rPr>
              <a:t>Full-time public liaison officer was in post during the construction of the scheme.</a:t>
            </a:r>
          </a:p>
          <a:p>
            <a:r>
              <a:rPr lang="en-GB" altLang="en-US" smtClean="0">
                <a:latin typeface="Arial" panose="020B0604020202020204" pitchFamily="34" charset="0"/>
                <a:cs typeface="Arial" panose="020B0604020202020204" pitchFamily="34" charset="0"/>
              </a:rPr>
              <a:t>These improvements have also contributed to climate change adaptation in terms of urban cooling and flood risk management.</a:t>
            </a:r>
          </a:p>
          <a:p>
            <a:r>
              <a:rPr lang="en-GB" altLang="en-US" smtClean="0">
                <a:latin typeface="Arial" panose="020B0604020202020204" pitchFamily="34" charset="0"/>
                <a:cs typeface="Arial" panose="020B0604020202020204" pitchFamily="34" charset="0"/>
              </a:rPr>
              <a:t>A  Mddx University socio-economic study showed for example that since opening in 2004, visits to the Park have increased by 73% and people spent more time in the park per person..</a:t>
            </a:r>
          </a:p>
          <a:p>
            <a:r>
              <a:rPr lang="en-GB" altLang="en-US" smtClean="0">
                <a:latin typeface="Arial" panose="020B0604020202020204" pitchFamily="34" charset="0"/>
                <a:cs typeface="Arial" panose="020B0604020202020204" pitchFamily="34" charset="0"/>
              </a:rPr>
              <a:t>Very importantly, properties adjacent to parks like this in London cost an extra a 5-7% more than those further away.</a:t>
            </a:r>
          </a:p>
          <a:p>
            <a:endParaRPr lang="en-GB"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4747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smtClean="0">
                <a:latin typeface="Arial" panose="020B0604020202020204" pitchFamily="34" charset="0"/>
                <a:cs typeface="Arial" panose="020B0604020202020204" pitchFamily="34" charset="0"/>
              </a:rPr>
              <a:t>The London Tideway Tunnels (LTT) will improve the ecology of the river and the Thames estuary, which in turn will benefit regeneration, river recreation and tourism.</a:t>
            </a:r>
            <a:endParaRPr lang="en-US" altLang="en-US" b="1" smtClean="0">
              <a:latin typeface="Arial" panose="020B0604020202020204" pitchFamily="34" charset="0"/>
              <a:cs typeface="Arial" panose="020B0604020202020204" pitchFamily="34" charset="0"/>
            </a:endParaRPr>
          </a:p>
          <a:p>
            <a:r>
              <a:rPr lang="en-US" altLang="en-US" smtClean="0">
                <a:latin typeface="Arial" panose="020B0604020202020204" pitchFamily="34" charset="0"/>
                <a:cs typeface="Arial" panose="020B0604020202020204" pitchFamily="34" charset="0"/>
              </a:rPr>
              <a:t>39 million tonnes of untreated sewage flushes into the Thames in a typical year – and in wetter years this figure can increase threefold.</a:t>
            </a:r>
            <a:endParaRPr lang="en-GB" altLang="en-US" smtClean="0">
              <a:latin typeface="Arial" panose="020B0604020202020204" pitchFamily="34" charset="0"/>
              <a:cs typeface="Arial" panose="020B0604020202020204" pitchFamily="34" charset="0"/>
            </a:endParaRPr>
          </a:p>
          <a:p>
            <a:r>
              <a:rPr lang="en-GB" altLang="en-US" smtClean="0">
                <a:latin typeface="Arial" panose="020B0604020202020204" pitchFamily="34" charset="0"/>
                <a:cs typeface="Arial" panose="020B0604020202020204" pitchFamily="34" charset="0"/>
              </a:rPr>
              <a:t>The discharges result in unsightly detritus on the foreshore and in the river, poor water quality (low dissolved oxygen) risking fish kills and impacts on fish migration, and raised health risks to river users. Explain graph.</a:t>
            </a:r>
          </a:p>
          <a:p>
            <a:r>
              <a:rPr lang="en-GB" altLang="en-US" smtClean="0">
                <a:latin typeface="Arial" panose="020B0604020202020204" pitchFamily="34" charset="0"/>
                <a:cs typeface="Arial" panose="020B0604020202020204" pitchFamily="34" charset="0"/>
              </a:rPr>
              <a:t>In west London where river use for recreation is high the problem has resulted consistent complaints from river users over potential health risks</a:t>
            </a:r>
          </a:p>
          <a:p>
            <a:endParaRPr lang="en-GB"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887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fld id="{8659E0BB-33F9-4A8B-B622-BCF0C357C7C9}" type="slidenum">
              <a:rPr lang="en-US" altLang="en-US"/>
              <a:pPr eaLnBrk="1" hangingPunct="1"/>
              <a:t>13</a:t>
            </a:fld>
            <a:endParaRPr lang="en-US" altLang="en-US"/>
          </a:p>
        </p:txBody>
      </p:sp>
      <p:sp>
        <p:nvSpPr>
          <p:cNvPr id="59395" name="Rectangle 2"/>
          <p:cNvSpPr>
            <a:spLocks noGrp="1" noRot="1" noChangeAspect="1" noChangeArrowheads="1" noTextEdit="1"/>
          </p:cNvSpPr>
          <p:nvPr>
            <p:ph type="sldImg"/>
          </p:nvPr>
        </p:nvSpPr>
        <p:spPr>
          <a:xfrm>
            <a:off x="1144588" y="685800"/>
            <a:ext cx="4572000" cy="3429000"/>
          </a:xfrm>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cs typeface="Arial" panose="020B0604020202020204" pitchFamily="34" charset="0"/>
              </a:rPr>
              <a:t>We also used our climate change modelling to understand the potential loss of designated habitat intertidal habitat in the estuary, identifying 1200 hectares of habitat that will need to be replaced. We published our findings in the interactive web based Coastal Habitat Management Plan (CHaMP).</a:t>
            </a:r>
          </a:p>
          <a:p>
            <a:r>
              <a:rPr lang="en-US" altLang="en-US" smtClean="0">
                <a:latin typeface="Arial" panose="020B0604020202020204" pitchFamily="34" charset="0"/>
                <a:cs typeface="Arial" panose="020B0604020202020204" pitchFamily="34" charset="0"/>
              </a:rPr>
              <a:t>Sites are now being identified and where appropriate purchased for managed realignment schemes. </a:t>
            </a:r>
          </a:p>
          <a:p>
            <a:r>
              <a:rPr lang="en-US" altLang="en-US" smtClean="0">
                <a:latin typeface="Arial" panose="020B0604020202020204" pitchFamily="34" charset="0"/>
                <a:cs typeface="Arial" panose="020B0604020202020204" pitchFamily="34" charset="0"/>
              </a:rPr>
              <a:t>Assessment and appraisal methodology developed was groundbreaking because it was the first UK project to take account of the environment and society when assessing costs and benefits of flood management options. </a:t>
            </a:r>
          </a:p>
          <a:p>
            <a:endParaRPr lang="en-US" altLang="en-US" smtClean="0">
              <a:latin typeface="Arial" panose="020B0604020202020204" pitchFamily="34" charset="0"/>
              <a:cs typeface="Arial" panose="020B0604020202020204" pitchFamily="34" charset="0"/>
            </a:endParaRPr>
          </a:p>
          <a:p>
            <a:endParaRPr lang="en-US" altLang="en-US" smtClean="0">
              <a:latin typeface="Arial" panose="020B0604020202020204" pitchFamily="34" charset="0"/>
              <a:cs typeface="Arial" panose="020B0604020202020204" pitchFamily="34" charset="0"/>
            </a:endParaRPr>
          </a:p>
          <a:p>
            <a:endParaRPr lang="en-US" altLang="en-US" smtClean="0">
              <a:latin typeface="Arial" panose="020B0604020202020204" pitchFamily="34" charset="0"/>
              <a:cs typeface="Arial" panose="020B0604020202020204" pitchFamily="34" charset="0"/>
            </a:endParaRPr>
          </a:p>
          <a:p>
            <a:endParaRPr lang="en-US" altLang="en-US" smtClean="0">
              <a:latin typeface="Arial" panose="020B0604020202020204" pitchFamily="34" charset="0"/>
              <a:cs typeface="Arial" panose="020B0604020202020204" pitchFamily="34" charset="0"/>
            </a:endParaRPr>
          </a:p>
          <a:p>
            <a:endParaRPr lang="en-US" altLang="en-US" smtClean="0">
              <a:latin typeface="Arial" panose="020B0604020202020204" pitchFamily="34" charset="0"/>
              <a:cs typeface="Arial" panose="020B0604020202020204" pitchFamily="34" charset="0"/>
            </a:endParaRPr>
          </a:p>
          <a:p>
            <a:endParaRPr lang="en-US" altLang="en-US" smtClean="0">
              <a:latin typeface="Arial" panose="020B0604020202020204" pitchFamily="34" charset="0"/>
              <a:cs typeface="Arial" panose="020B0604020202020204" pitchFamily="34" charset="0"/>
            </a:endParaRPr>
          </a:p>
          <a:p>
            <a:endParaRPr lang="en-US" altLang="en-US" smtClean="0">
              <a:latin typeface="Arial" panose="020B0604020202020204" pitchFamily="34" charset="0"/>
              <a:cs typeface="Arial" panose="020B0604020202020204" pitchFamily="34" charset="0"/>
            </a:endParaRPr>
          </a:p>
          <a:p>
            <a:endParaRPr lang="en-GB" altLang="en-US" sz="1600" smtClean="0">
              <a:latin typeface="Arial" panose="020B0604020202020204" pitchFamily="34" charset="0"/>
              <a:cs typeface="Arial" panose="020B0604020202020204" pitchFamily="34" charset="0"/>
            </a:endParaRPr>
          </a:p>
          <a:p>
            <a:endParaRPr lang="en-GB" altLang="en-US" sz="1600" smtClean="0">
              <a:latin typeface="Arial" panose="020B0604020202020204" pitchFamily="34" charset="0"/>
              <a:cs typeface="Arial" panose="020B0604020202020204" pitchFamily="34" charset="0"/>
            </a:endParaRPr>
          </a:p>
          <a:p>
            <a:endParaRPr lang="en-GB" altLang="en-US" sz="160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51306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xfrm>
            <a:off x="692150" y="4427538"/>
            <a:ext cx="5486400" cy="4260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z="1100" smtClean="0">
                <a:latin typeface="Arial" panose="020B0604020202020204" pitchFamily="34" charset="0"/>
                <a:cs typeface="Arial" panose="020B0604020202020204" pitchFamily="34" charset="0"/>
              </a:rPr>
              <a:t>In 2014, </a:t>
            </a:r>
            <a:r>
              <a:rPr lang="en-GB" altLang="en-US" sz="1100" smtClean="0">
                <a:latin typeface="Arial" panose="020B0604020202020204" pitchFamily="34" charset="0"/>
                <a:cs typeface="Arial" panose="020B0604020202020204" pitchFamily="34" charset="0"/>
              </a:rPr>
              <a:t>only 8% of river and lake water bodies in the Thames RBD (39 out of 498) were at Good Ecological Status, or Good Ecological Potential (if heavily modified or artificial)</a:t>
            </a:r>
          </a:p>
          <a:p>
            <a:pPr eaLnBrk="1" hangingPunct="1">
              <a:spcBef>
                <a:spcPct val="0"/>
              </a:spcBef>
            </a:pPr>
            <a:endParaRPr lang="en-GB" altLang="en-US" sz="1100" smtClean="0">
              <a:latin typeface="Arial" panose="020B0604020202020204" pitchFamily="34" charset="0"/>
              <a:cs typeface="Arial" panose="020B0604020202020204" pitchFamily="34" charset="0"/>
            </a:endParaRPr>
          </a:p>
          <a:p>
            <a:pPr eaLnBrk="1" hangingPunct="1">
              <a:spcBef>
                <a:spcPct val="0"/>
              </a:spcBef>
            </a:pPr>
            <a:r>
              <a:rPr lang="en-US" altLang="en-US" sz="1100" smtClean="0">
                <a:latin typeface="Arial" panose="020B0604020202020204" pitchFamily="34" charset="0"/>
                <a:cs typeface="Arial" panose="020B0604020202020204" pitchFamily="34" charset="0"/>
              </a:rPr>
              <a:t>However, despite  much effort and on-the-ground work, the classification results in 2014 actually show a deterioration in status since 2009.</a:t>
            </a:r>
          </a:p>
          <a:p>
            <a:pPr eaLnBrk="1" hangingPunct="1">
              <a:spcBef>
                <a:spcPct val="0"/>
              </a:spcBef>
            </a:pPr>
            <a:endParaRPr lang="en-US" altLang="en-US" sz="1100" smtClean="0">
              <a:latin typeface="Arial" panose="020B0604020202020204" pitchFamily="34" charset="0"/>
              <a:cs typeface="Arial" panose="020B0604020202020204" pitchFamily="34" charset="0"/>
            </a:endParaRPr>
          </a:p>
          <a:p>
            <a:pPr eaLnBrk="1" hangingPunct="1">
              <a:spcBef>
                <a:spcPct val="0"/>
              </a:spcBef>
            </a:pPr>
            <a:r>
              <a:rPr lang="en-US" altLang="en-US" sz="1100" smtClean="0">
                <a:latin typeface="Arial" panose="020B0604020202020204" pitchFamily="34" charset="0"/>
                <a:cs typeface="Arial" panose="020B0604020202020204" pitchFamily="34" charset="0"/>
              </a:rPr>
              <a:t>There are a number of reasons for this, including:</a:t>
            </a:r>
          </a:p>
          <a:p>
            <a:pPr eaLnBrk="1" hangingPunct="1">
              <a:spcBef>
                <a:spcPct val="0"/>
              </a:spcBef>
            </a:pPr>
            <a:endParaRPr lang="en-US" altLang="en-US" sz="1100" smtClean="0">
              <a:latin typeface="Arial" panose="020B0604020202020204" pitchFamily="34" charset="0"/>
              <a:cs typeface="Arial" panose="020B0604020202020204" pitchFamily="34" charset="0"/>
            </a:endParaRPr>
          </a:p>
          <a:p>
            <a:pPr eaLnBrk="1" hangingPunct="1">
              <a:spcBef>
                <a:spcPct val="0"/>
              </a:spcBef>
            </a:pPr>
            <a:r>
              <a:rPr lang="en-US" altLang="en-US" sz="1100" smtClean="0">
                <a:latin typeface="Arial" panose="020B0604020202020204" pitchFamily="34" charset="0"/>
                <a:cs typeface="Arial" panose="020B0604020202020204" pitchFamily="34" charset="0"/>
              </a:rPr>
              <a:t>Lower natural flows in rivers as a consequence of two dry winters (2010 and 2011) and the early summer drought  of 2012).</a:t>
            </a:r>
          </a:p>
          <a:p>
            <a:pPr eaLnBrk="1" hangingPunct="1">
              <a:spcBef>
                <a:spcPct val="0"/>
              </a:spcBef>
            </a:pPr>
            <a:endParaRPr lang="en-US" altLang="en-US" sz="1100" smtClean="0">
              <a:latin typeface="Arial" panose="020B0604020202020204" pitchFamily="34" charset="0"/>
              <a:cs typeface="Arial" panose="020B0604020202020204" pitchFamily="34" charset="0"/>
            </a:endParaRPr>
          </a:p>
          <a:p>
            <a:pPr eaLnBrk="1" hangingPunct="1">
              <a:spcBef>
                <a:spcPct val="0"/>
              </a:spcBef>
            </a:pPr>
            <a:r>
              <a:rPr lang="en-US" altLang="en-US" sz="1100" smtClean="0">
                <a:latin typeface="Arial" panose="020B0604020202020204" pitchFamily="34" charset="0"/>
                <a:cs typeface="Arial" panose="020B0604020202020204" pitchFamily="34" charset="0"/>
              </a:rPr>
              <a:t>Improved and increased monitoring and data. Which has led to some water bodies have been recorded as having a lower </a:t>
            </a:r>
            <a:r>
              <a:rPr lang="en-GB" altLang="en-US" sz="1100" smtClean="0">
                <a:latin typeface="Arial" panose="020B0604020202020204" pitchFamily="34" charset="0"/>
                <a:cs typeface="Arial" panose="020B0604020202020204" pitchFamily="34" charset="0"/>
              </a:rPr>
              <a:t>ecological status.</a:t>
            </a:r>
          </a:p>
          <a:p>
            <a:pPr eaLnBrk="1" hangingPunct="1">
              <a:spcBef>
                <a:spcPct val="0"/>
              </a:spcBef>
            </a:pPr>
            <a:endParaRPr lang="en-GB" altLang="en-US" sz="1100" smtClean="0">
              <a:latin typeface="Arial" panose="020B0604020202020204" pitchFamily="34" charset="0"/>
              <a:cs typeface="Arial" panose="020B0604020202020204" pitchFamily="34" charset="0"/>
            </a:endParaRPr>
          </a:p>
          <a:p>
            <a:pPr eaLnBrk="1" hangingPunct="1">
              <a:spcBef>
                <a:spcPct val="0"/>
              </a:spcBef>
            </a:pPr>
            <a:r>
              <a:rPr lang="en-US" altLang="en-US" sz="1100" smtClean="0">
                <a:latin typeface="Arial" panose="020B0604020202020204" pitchFamily="34" charset="0"/>
                <a:cs typeface="Arial" panose="020B0604020202020204" pitchFamily="34" charset="0"/>
              </a:rPr>
              <a:t>Ecological status is based on the worst failing element, termed the “one out, all out‟ rule; improvements in individual elements therefore can be masked in the ecological status overall.</a:t>
            </a:r>
          </a:p>
          <a:p>
            <a:pPr eaLnBrk="1" hangingPunct="1">
              <a:spcBef>
                <a:spcPct val="0"/>
              </a:spcBef>
            </a:pPr>
            <a:endParaRPr lang="en-US" altLang="en-US" sz="1100" smtClean="0">
              <a:latin typeface="Arial" panose="020B0604020202020204" pitchFamily="34" charset="0"/>
              <a:cs typeface="Arial" panose="020B0604020202020204" pitchFamily="34" charset="0"/>
            </a:endParaRPr>
          </a:p>
          <a:p>
            <a:pPr eaLnBrk="1" hangingPunct="1">
              <a:spcBef>
                <a:spcPct val="0"/>
              </a:spcBef>
            </a:pPr>
            <a:r>
              <a:rPr lang="en-US" altLang="en-US" sz="1100" smtClean="0">
                <a:latin typeface="Arial" panose="020B0604020202020204" pitchFamily="34" charset="0"/>
                <a:cs typeface="Arial" panose="020B0604020202020204" pitchFamily="34" charset="0"/>
              </a:rPr>
              <a:t>Clearly it will take a long time before ecological status reflects the beneficial impacts of measures being implemented (“made operational”).</a:t>
            </a:r>
          </a:p>
          <a:p>
            <a:pPr eaLnBrk="1" hangingPunct="1">
              <a:spcBef>
                <a:spcPct val="0"/>
              </a:spcBef>
            </a:pPr>
            <a:endParaRPr lang="en-US" altLang="en-US" sz="1100" smtClean="0">
              <a:latin typeface="Arial" panose="020B0604020202020204" pitchFamily="34" charset="0"/>
              <a:cs typeface="Arial" panose="020B0604020202020204" pitchFamily="34" charset="0"/>
            </a:endParaRPr>
          </a:p>
          <a:p>
            <a:pPr eaLnBrk="1" hangingPunct="1">
              <a:spcBef>
                <a:spcPct val="0"/>
              </a:spcBef>
            </a:pPr>
            <a:r>
              <a:rPr lang="en-US" altLang="en-US" sz="1100" smtClean="0">
                <a:latin typeface="Arial" panose="020B0604020202020204" pitchFamily="34" charset="0"/>
                <a:cs typeface="Arial" panose="020B0604020202020204" pitchFamily="34" charset="0"/>
              </a:rPr>
              <a:t>In the meantime working with farmers and tackling the biggest problem facing our water environment – topsoil in rivers – continues apace  through the Catchment Sensitive Farming initiative.</a:t>
            </a:r>
          </a:p>
          <a:p>
            <a:pPr eaLnBrk="1" hangingPunct="1">
              <a:spcBef>
                <a:spcPct val="0"/>
              </a:spcBef>
            </a:pPr>
            <a:endParaRPr lang="en-US" altLang="en-US" sz="1000" smtClean="0">
              <a:latin typeface="Arial" panose="020B0604020202020204" pitchFamily="34" charset="0"/>
              <a:cs typeface="Arial" panose="020B0604020202020204" pitchFamily="34" charset="0"/>
            </a:endParaRPr>
          </a:p>
          <a:p>
            <a:pPr eaLnBrk="1" hangingPunct="1">
              <a:spcBef>
                <a:spcPct val="0"/>
              </a:spcBef>
            </a:pPr>
            <a:endParaRPr lang="en-US" altLang="en-US" sz="1000" smtClean="0">
              <a:latin typeface="Arial" panose="020B0604020202020204" pitchFamily="34" charset="0"/>
              <a:cs typeface="Arial" panose="020B0604020202020204" pitchFamily="34" charset="0"/>
            </a:endParaRPr>
          </a:p>
          <a:p>
            <a:pPr eaLnBrk="1" hangingPunct="1">
              <a:spcBef>
                <a:spcPct val="0"/>
              </a:spcBef>
            </a:pPr>
            <a:endParaRPr lang="en-US" altLang="en-US" sz="1000" smtClean="0">
              <a:latin typeface="Arial" panose="020B0604020202020204" pitchFamily="34" charset="0"/>
              <a:cs typeface="Arial" panose="020B0604020202020204" pitchFamily="34" charset="0"/>
            </a:endParaRPr>
          </a:p>
          <a:p>
            <a:pPr eaLnBrk="1" hangingPunct="1">
              <a:spcBef>
                <a:spcPct val="0"/>
              </a:spcBef>
            </a:pPr>
            <a:endParaRPr lang="en-US" altLang="en-US" sz="1000" smtClean="0">
              <a:latin typeface="Arial" panose="020B0604020202020204" pitchFamily="34" charset="0"/>
              <a:cs typeface="Arial" panose="020B0604020202020204" pitchFamily="34" charset="0"/>
            </a:endParaRPr>
          </a:p>
          <a:p>
            <a:pPr eaLnBrk="1" hangingPunct="1">
              <a:spcBef>
                <a:spcPct val="0"/>
              </a:spcBef>
            </a:pPr>
            <a:endParaRPr lang="en-GB" altLang="en-US" sz="1000" smtClean="0">
              <a:latin typeface="Arial" panose="020B0604020202020204" pitchFamily="34" charset="0"/>
              <a:cs typeface="Arial" panose="020B0604020202020204" pitchFamily="34" charset="0"/>
            </a:endParaRP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fld id="{4196D9E1-9026-4F76-B747-3DB55DE7C82B}" type="slidenum">
              <a:rPr lang="en-GB" altLang="en-US"/>
              <a:pPr eaLnBrk="1" hangingPunct="1"/>
              <a:t>14</a:t>
            </a:fld>
            <a:endParaRPr lang="en-GB" altLang="en-US"/>
          </a:p>
        </p:txBody>
      </p:sp>
    </p:spTree>
    <p:extLst>
      <p:ext uri="{BB962C8B-B14F-4D97-AF65-F5344CB8AC3E}">
        <p14:creationId xmlns:p14="http://schemas.microsoft.com/office/powerpoint/2010/main" val="1115446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cs typeface="Arial" panose="020B0604020202020204" pitchFamily="34" charset="0"/>
              </a:rPr>
              <a:t>The River Thames is the UK’s second longest river at 294 kms long. </a:t>
            </a:r>
          </a:p>
          <a:p>
            <a:endParaRPr lang="en-US" altLang="en-US" smtClean="0">
              <a:latin typeface="Arial" panose="020B0604020202020204" pitchFamily="34" charset="0"/>
              <a:cs typeface="Arial" panose="020B0604020202020204" pitchFamily="34" charset="0"/>
            </a:endParaRPr>
          </a:p>
          <a:p>
            <a:r>
              <a:rPr lang="en-US" altLang="en-US" smtClean="0">
                <a:latin typeface="Arial" panose="020B0604020202020204" pitchFamily="34" charset="0"/>
                <a:cs typeface="Arial" panose="020B0604020202020204" pitchFamily="34" charset="0"/>
              </a:rPr>
              <a:t>The</a:t>
            </a:r>
            <a:r>
              <a:rPr lang="en-GB" altLang="en-US" smtClean="0">
                <a:latin typeface="Arial" panose="020B0604020202020204" pitchFamily="34" charset="0"/>
                <a:cs typeface="Arial" panose="020B0604020202020204" pitchFamily="34" charset="0"/>
              </a:rPr>
              <a:t> Thames river basin district covers 16,200 km2, with a dense population of over 15 million people. </a:t>
            </a:r>
          </a:p>
          <a:p>
            <a:endParaRPr lang="en-GB" altLang="en-US" smtClean="0">
              <a:latin typeface="Arial" panose="020B0604020202020204" pitchFamily="34" charset="0"/>
              <a:cs typeface="Arial" panose="020B0604020202020204" pitchFamily="34" charset="0"/>
            </a:endParaRPr>
          </a:p>
          <a:p>
            <a:r>
              <a:rPr lang="en-GB" altLang="en-US" smtClean="0">
                <a:latin typeface="Arial" panose="020B0604020202020204" pitchFamily="34" charset="0"/>
                <a:cs typeface="Arial" panose="020B0604020202020204" pitchFamily="34" charset="0"/>
              </a:rPr>
              <a:t>App 17% of the catchment is urbanised.</a:t>
            </a:r>
          </a:p>
          <a:p>
            <a:endParaRPr lang="en-US" altLang="en-US" smtClean="0">
              <a:latin typeface="Arial" panose="020B0604020202020204" pitchFamily="34" charset="0"/>
              <a:cs typeface="Arial" panose="020B0604020202020204" pitchFamily="34" charset="0"/>
            </a:endParaRPr>
          </a:p>
          <a:p>
            <a:r>
              <a:rPr lang="en-US" altLang="en-US" smtClean="0">
                <a:latin typeface="Arial" panose="020B0604020202020204" pitchFamily="34" charset="0"/>
                <a:cs typeface="Arial" panose="020B0604020202020204" pitchFamily="34" charset="0"/>
              </a:rPr>
              <a:t> The River Thames flows from the green rural upper reaches of the Cotswolds, through large urban centres of Oxford and Reading and the UK’s capital’s city, London, on through the industrial heartland of Essex and Kent, and thus to the North Sea.</a:t>
            </a:r>
          </a:p>
          <a:p>
            <a:endParaRPr lang="en-GB" altLang="en-US" smtClean="0">
              <a:latin typeface="Arial" panose="020B0604020202020204" pitchFamily="34" charset="0"/>
              <a:cs typeface="Arial" panose="020B0604020202020204" pitchFamily="34" charset="0"/>
            </a:endParaRPr>
          </a:p>
          <a:p>
            <a:r>
              <a:rPr lang="en-US" altLang="en-US" smtClean="0">
                <a:latin typeface="Arial" panose="020B0604020202020204" pitchFamily="34" charset="0"/>
                <a:cs typeface="Arial" panose="020B0604020202020204" pitchFamily="34" charset="0"/>
              </a:rPr>
              <a:t>The Thames is non-tidal down as far as Teddington Lock in West London, and is then tidal throughout London with a tidal range of 7 metres. </a:t>
            </a:r>
          </a:p>
          <a:p>
            <a:pPr eaLnBrk="1" hangingPunct="1"/>
            <a:endParaRPr lang="en-GB" altLang="en-US" smtClean="0">
              <a:latin typeface="Arial" panose="020B0604020202020204" pitchFamily="34" charset="0"/>
              <a:cs typeface="Arial" panose="020B0604020202020204" pitchFamily="34" charset="0"/>
            </a:endParaRPr>
          </a:p>
          <a:p>
            <a:pPr eaLnBrk="1" hangingPunct="1"/>
            <a:endParaRPr lang="en-GB"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8786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xfrm>
            <a:off x="685800" y="4343400"/>
            <a:ext cx="5486400" cy="4332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z="1100" b="1" i="1" smtClean="0">
                <a:latin typeface="Arial" panose="020B0604020202020204" pitchFamily="34" charset="0"/>
                <a:cs typeface="Arial" panose="020B0604020202020204" pitchFamily="34" charset="0"/>
              </a:rPr>
              <a:t>Photos:</a:t>
            </a:r>
            <a:endParaRPr lang="en-GB" altLang="en-US" sz="1100" smtClean="0">
              <a:latin typeface="Arial" panose="020B0604020202020204" pitchFamily="34" charset="0"/>
              <a:cs typeface="Arial" panose="020B0604020202020204" pitchFamily="34" charset="0"/>
            </a:endParaRPr>
          </a:p>
          <a:p>
            <a:pPr>
              <a:buFontTx/>
              <a:buChar char="•"/>
            </a:pPr>
            <a:r>
              <a:rPr lang="en-GB" altLang="en-US" sz="1100" smtClean="0">
                <a:latin typeface="Arial" panose="020B0604020202020204" pitchFamily="34" charset="0"/>
                <a:cs typeface="Arial" panose="020B0604020202020204" pitchFamily="34" charset="0"/>
              </a:rPr>
              <a:t>Skeleton in  boat on the Thames, Punch cartoon ‘Death River’, 19th Century </a:t>
            </a:r>
          </a:p>
          <a:p>
            <a:pPr>
              <a:buFontTx/>
              <a:buChar char="•"/>
            </a:pPr>
            <a:r>
              <a:rPr lang="en-GB" altLang="en-US" sz="1100" smtClean="0">
                <a:latin typeface="Arial" panose="020B0604020202020204" pitchFamily="34" charset="0"/>
                <a:cs typeface="Arial" panose="020B0604020202020204" pitchFamily="34" charset="0"/>
              </a:rPr>
              <a:t>Faraday holding his nose as he hands Father Thames his card, Punch Cartoon 19th Century</a:t>
            </a:r>
          </a:p>
          <a:p>
            <a:r>
              <a:rPr lang="en-GB" altLang="en-US" sz="1100" smtClean="0">
                <a:latin typeface="Arial" panose="020B0604020202020204" pitchFamily="34" charset="0"/>
                <a:cs typeface="Arial" panose="020B0604020202020204" pitchFamily="34" charset="0"/>
              </a:rPr>
              <a:t>In the past we have neglected and abused the river, and paid the price for not working with its natural processes.</a:t>
            </a:r>
          </a:p>
          <a:p>
            <a:r>
              <a:rPr lang="en-GB" altLang="en-US" sz="1100" b="1" smtClean="0">
                <a:latin typeface="Arial" panose="020B0604020202020204" pitchFamily="34" charset="0"/>
                <a:cs typeface="Arial" panose="020B0604020202020204" pitchFamily="34" charset="0"/>
              </a:rPr>
              <a:t>Major historic events include:</a:t>
            </a:r>
          </a:p>
          <a:p>
            <a:r>
              <a:rPr lang="en-GB" altLang="en-US" sz="1100" smtClean="0">
                <a:latin typeface="Arial" panose="020B0604020202020204" pitchFamily="34" charset="0"/>
                <a:cs typeface="Arial" panose="020B0604020202020204" pitchFamily="34" charset="0"/>
              </a:rPr>
              <a:t>Introduction of water closets to the more affluent households of London in the early 19th century.</a:t>
            </a:r>
          </a:p>
          <a:p>
            <a:r>
              <a:rPr lang="en-GB" altLang="en-US" sz="1100" smtClean="0">
                <a:latin typeface="Arial" panose="020B0604020202020204" pitchFamily="34" charset="0"/>
                <a:cs typeface="Arial" panose="020B0604020202020204" pitchFamily="34" charset="0"/>
              </a:rPr>
              <a:t>Open drains originally intended to take rain water into the Thames then carried raw sewage – diseases such as cholera were rife.</a:t>
            </a:r>
          </a:p>
          <a:p>
            <a:r>
              <a:rPr lang="en-GB" altLang="en-US" sz="1100" smtClean="0">
                <a:latin typeface="Arial" panose="020B0604020202020204" pitchFamily="34" charset="0"/>
                <a:cs typeface="Arial" panose="020B0604020202020204" pitchFamily="34" charset="0"/>
              </a:rPr>
              <a:t>'Great Stink' of London in 1858 - the overpowering smell from the Thames closed Parliament.</a:t>
            </a:r>
          </a:p>
          <a:p>
            <a:r>
              <a:rPr lang="en-GB" altLang="en-US" sz="1100" smtClean="0">
                <a:latin typeface="Arial" panose="020B0604020202020204" pitchFamily="34" charset="0"/>
                <a:cs typeface="Arial" panose="020B0604020202020204" pitchFamily="34" charset="0"/>
              </a:rPr>
              <a:t>A bill was rushed through Parliament and became law in 18 days, to provide more money to construct a massive new underground sewer scheme for London</a:t>
            </a:r>
          </a:p>
          <a:p>
            <a:r>
              <a:rPr lang="en-GB" altLang="en-US" sz="1100" b="1" smtClean="0">
                <a:latin typeface="Arial" panose="020B0604020202020204" pitchFamily="34" charset="0"/>
                <a:cs typeface="Arial" panose="020B0604020202020204" pitchFamily="34" charset="0"/>
              </a:rPr>
              <a:t>1953 Floods:</a:t>
            </a:r>
            <a:endParaRPr lang="en-GB" altLang="en-US" sz="1100" smtClean="0">
              <a:latin typeface="Arial" panose="020B0604020202020204" pitchFamily="34" charset="0"/>
              <a:cs typeface="Arial" panose="020B0604020202020204" pitchFamily="34" charset="0"/>
            </a:endParaRPr>
          </a:p>
          <a:p>
            <a:r>
              <a:rPr lang="en-GB" altLang="en-US" sz="1100" smtClean="0">
                <a:latin typeface="Arial" panose="020B0604020202020204" pitchFamily="34" charset="0"/>
                <a:cs typeface="Arial" panose="020B0604020202020204" pitchFamily="34" charset="0"/>
              </a:rPr>
              <a:t>307 people died across southeast England </a:t>
            </a:r>
          </a:p>
          <a:p>
            <a:r>
              <a:rPr lang="en-GB" altLang="en-US" sz="1100" smtClean="0">
                <a:latin typeface="Arial" panose="020B0604020202020204" pitchFamily="34" charset="0"/>
                <a:cs typeface="Arial" panose="020B0604020202020204" pitchFamily="34" charset="0"/>
              </a:rPr>
              <a:t>100,000 hectares of eastern England flooded by sea water </a:t>
            </a:r>
          </a:p>
          <a:p>
            <a:r>
              <a:rPr lang="en-GB" altLang="en-US" sz="1100" b="1" smtClean="0">
                <a:latin typeface="Arial" panose="020B0604020202020204" pitchFamily="34" charset="0"/>
                <a:cs typeface="Arial" panose="020B0604020202020204" pitchFamily="34" charset="0"/>
              </a:rPr>
              <a:t>1950s</a:t>
            </a:r>
          </a:p>
          <a:p>
            <a:r>
              <a:rPr lang="en-GB" altLang="en-US" sz="1100" smtClean="0">
                <a:latin typeface="Arial" panose="020B0604020202020204" pitchFamily="34" charset="0"/>
                <a:cs typeface="Arial" panose="020B0604020202020204" pitchFamily="34" charset="0"/>
              </a:rPr>
              <a:t>The quality of effluent discharges was still so bad that the Natural History Museum declares the River Thames in London a “biologically dead” river in the 1950’s </a:t>
            </a:r>
          </a:p>
          <a:p>
            <a:endParaRPr lang="en-GB" altLang="en-US" sz="1100" smtClean="0">
              <a:latin typeface="Arial" panose="020B0604020202020204" pitchFamily="34" charset="0"/>
              <a:cs typeface="Arial" panose="020B0604020202020204" pitchFamily="34" charset="0"/>
            </a:endParaRPr>
          </a:p>
          <a:p>
            <a:endParaRPr lang="en-GB" altLang="en-US" sz="100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4450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fld id="{B41B1120-2FE3-48AD-AD1E-8074F80AC515}" type="slidenum">
              <a:rPr lang="en-US" altLang="en-US"/>
              <a:pPr eaLnBrk="1" hangingPunct="1"/>
              <a:t>5</a:t>
            </a:fld>
            <a:endParaRPr lang="en-US" altLang="en-US"/>
          </a:p>
        </p:txBody>
      </p:sp>
      <p:sp>
        <p:nvSpPr>
          <p:cNvPr id="40963" name="Rectangle 2"/>
          <p:cNvSpPr>
            <a:spLocks noGrp="1" noRot="1" noChangeAspect="1" noChangeArrowheads="1" noTextEdit="1"/>
          </p:cNvSpPr>
          <p:nvPr>
            <p:ph type="sldImg"/>
          </p:nvPr>
        </p:nvSpPr>
        <p:spPr>
          <a:xfrm>
            <a:off x="1308100" y="685800"/>
            <a:ext cx="4470400" cy="3352800"/>
          </a:xfrm>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GB" altLang="en-US" smtClean="0">
                <a:latin typeface="Arial" panose="020B0604020202020204" pitchFamily="34" charset="0"/>
                <a:cs typeface="Arial" panose="020B0604020202020204" pitchFamily="34" charset="0"/>
              </a:rPr>
              <a:t> From the 1950s through to the 1970s, urban channels were being consigned to concrete straitjackets - ugly, barren, intrinsically unsafe and displacing the problem down stream</a:t>
            </a:r>
          </a:p>
          <a:p>
            <a:pPr>
              <a:buFontTx/>
              <a:buChar char="•"/>
            </a:pPr>
            <a:r>
              <a:rPr lang="en-GB" altLang="en-US" smtClean="0">
                <a:latin typeface="Arial" panose="020B0604020202020204" pitchFamily="34" charset="0"/>
                <a:cs typeface="Arial" panose="020B0604020202020204" pitchFamily="34" charset="0"/>
              </a:rPr>
              <a:t>Mitigations were negligible – a few willows pollarded here, a small stone weir there, and genuine enhancements were non-existent</a:t>
            </a:r>
          </a:p>
          <a:p>
            <a:endParaRPr lang="en-GB"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4546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z="1100" smtClean="0">
                <a:latin typeface="Arial" panose="020B0604020202020204" pitchFamily="34" charset="0"/>
                <a:cs typeface="Arial" panose="020B0604020202020204" pitchFamily="34" charset="0"/>
              </a:rPr>
              <a:t>In the 1960’s new and improved sewage treatment works ended the regular dumping of raw effluent into the river. Tighter regulations on riverside industry helped too and by 1974 salmon were found in the Thames for the first time in 150 years.</a:t>
            </a:r>
          </a:p>
          <a:p>
            <a:r>
              <a:rPr lang="en-GB" altLang="en-US" sz="1100" smtClean="0">
                <a:latin typeface="Arial" panose="020B0604020202020204" pitchFamily="34" charset="0"/>
                <a:cs typeface="Arial" panose="020B0604020202020204" pitchFamily="34" charset="0"/>
              </a:rPr>
              <a:t>The chemical quality of the rivers within the Thames catchment classified as ‘Very Good’ or ‘Good’, improved from 53% in 1990 to 80% in 2008.</a:t>
            </a:r>
          </a:p>
          <a:p>
            <a:r>
              <a:rPr lang="en-GB" altLang="en-US" sz="1100" smtClean="0">
                <a:latin typeface="Arial" panose="020B0604020202020204" pitchFamily="34" charset="0"/>
                <a:cs typeface="Arial" panose="020B0604020202020204" pitchFamily="34" charset="0"/>
              </a:rPr>
              <a:t>19 species of fish, including salmonids, are found in the freshwater Thames.</a:t>
            </a:r>
          </a:p>
          <a:p>
            <a:r>
              <a:rPr lang="en-GB" altLang="en-US" sz="1100" smtClean="0">
                <a:latin typeface="Arial" panose="020B0604020202020204" pitchFamily="34" charset="0"/>
                <a:cs typeface="Arial" panose="020B0604020202020204" pitchFamily="34" charset="0"/>
              </a:rPr>
              <a:t>Thames estuary supports viable shellfisheries and is a nursery ground for commercial sole and bass stocks. Overall fish diversity is increasing, with 125 species recorded, including internationally important smelt and shad.</a:t>
            </a:r>
          </a:p>
          <a:p>
            <a:r>
              <a:rPr lang="en-GB" altLang="en-US" sz="1100" smtClean="0">
                <a:latin typeface="Arial" panose="020B0604020202020204" pitchFamily="34" charset="0"/>
                <a:cs typeface="Arial" panose="020B0604020202020204" pitchFamily="34" charset="0"/>
              </a:rPr>
              <a:t>Between 2005 and 2010, 400 habitat enhancement projects were delivered at a cost of £20 million. A total of 54 ha of UK Biodiversity Action Plan priority habitat has been created  and 70 km of river has been restored or enhanced. </a:t>
            </a:r>
          </a:p>
          <a:p>
            <a:r>
              <a:rPr lang="en-GB" altLang="en-US" sz="1100" smtClean="0">
                <a:latin typeface="Arial" panose="020B0604020202020204" pitchFamily="34" charset="0"/>
                <a:cs typeface="Arial" panose="020B0604020202020204" pitchFamily="34" charset="0"/>
              </a:rPr>
              <a:t>Our submission for the International Riverprize in 2010 emphasised the fact that we are not resting on our laurels and showcased 5 wide-ranging examples of innovative projects aimed at continuing this catchment-wide improvement.</a:t>
            </a:r>
          </a:p>
        </p:txBody>
      </p:sp>
    </p:spTree>
    <p:extLst>
      <p:ext uri="{BB962C8B-B14F-4D97-AF65-F5344CB8AC3E}">
        <p14:creationId xmlns:p14="http://schemas.microsoft.com/office/powerpoint/2010/main" val="2807800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fld id="{52991F12-9CB7-4DA3-8F3C-1A345E8FC1EE}" type="slidenum">
              <a:rPr lang="en-US" altLang="en-US"/>
              <a:pPr eaLnBrk="1" hangingPunct="1"/>
              <a:t>7</a:t>
            </a:fld>
            <a:endParaRPr lang="en-US" alt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latin typeface="Arial" panose="020B0604020202020204" pitchFamily="34" charset="0"/>
              <a:cs typeface="Arial" panose="020B0604020202020204" pitchFamily="34" charset="0"/>
            </a:endParaRPr>
          </a:p>
          <a:p>
            <a:r>
              <a:rPr lang="en-GB" altLang="en-US" smtClean="0">
                <a:latin typeface="Arial" panose="020B0604020202020204" pitchFamily="34" charset="0"/>
                <a:cs typeface="Arial" panose="020B0604020202020204" pitchFamily="34" charset="0"/>
              </a:rPr>
              <a:t>The water body status is in effect classified by the lowest common denominator</a:t>
            </a:r>
          </a:p>
          <a:p>
            <a:r>
              <a:rPr lang="en-GB" altLang="en-US" smtClean="0">
                <a:latin typeface="Arial" panose="020B0604020202020204" pitchFamily="34" charset="0"/>
                <a:cs typeface="Arial" panose="020B0604020202020204" pitchFamily="34" charset="0"/>
              </a:rPr>
              <a:t>Classification is carried out annually</a:t>
            </a:r>
          </a:p>
          <a:p>
            <a:endParaRPr lang="en-GB"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5991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fld id="{5548DF27-84E6-4496-9EEB-470B958CD2A4}" type="slidenum">
              <a:rPr lang="en-GB" altLang="en-US"/>
              <a:pPr eaLnBrk="1" hangingPunct="1"/>
              <a:t>8</a:t>
            </a:fld>
            <a:endParaRPr lang="en-GB" alt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xfrm>
            <a:off x="476250" y="4343400"/>
            <a:ext cx="6048375" cy="45497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GB" altLang="en-US" sz="1000" b="1" smtClean="0">
                <a:latin typeface="Arial" panose="020B0604020202020204" pitchFamily="34" charset="0"/>
                <a:cs typeface="Arial" panose="020B0604020202020204" pitchFamily="34" charset="0"/>
              </a:rPr>
              <a:t> </a:t>
            </a:r>
            <a:r>
              <a:rPr lang="en-GB" altLang="en-US" b="1" smtClean="0">
                <a:latin typeface="Arial" panose="020B0604020202020204" pitchFamily="34" charset="0"/>
                <a:cs typeface="Arial" panose="020B0604020202020204" pitchFamily="34" charset="0"/>
              </a:rPr>
              <a:t>KILLER FACT from  Defra Soil Strategy for England 2009: The water treatment cost of soil erosion is app. £21 million p.a. in England. Agriculture is responsible for 75% of the sediment in rivers and 25% of the phosphorus</a:t>
            </a:r>
          </a:p>
          <a:p>
            <a:pPr>
              <a:buFontTx/>
              <a:buChar char="•"/>
            </a:pPr>
            <a:r>
              <a:rPr lang="en-GB" altLang="en-US" b="1" smtClean="0">
                <a:latin typeface="Arial" panose="020B0604020202020204" pitchFamily="34" charset="0"/>
                <a:cs typeface="Arial" panose="020B0604020202020204" pitchFamily="34" charset="0"/>
              </a:rPr>
              <a:t>2.2 million tonnes of silt – ie topsoil - is lost from the land each year in the UK</a:t>
            </a:r>
          </a:p>
          <a:p>
            <a:pPr>
              <a:buFontTx/>
              <a:buChar char="•"/>
            </a:pPr>
            <a:r>
              <a:rPr lang="en-GB" altLang="en-US" b="1" smtClean="0">
                <a:latin typeface="Arial" panose="020B0604020202020204" pitchFamily="34" charset="0"/>
                <a:cs typeface="Arial" panose="020B0604020202020204" pitchFamily="34" charset="0"/>
              </a:rPr>
              <a:t> The total cost to society of trying to remove it from rivers and lakes is app. £45M –  mainly due to the actual cost to farmers, water quality treatment costs and dredging costs.</a:t>
            </a:r>
          </a:p>
          <a:p>
            <a:pPr>
              <a:buFontTx/>
              <a:buChar char="•"/>
            </a:pPr>
            <a:r>
              <a:rPr lang="en-GB" altLang="en-US" b="1" smtClean="0">
                <a:latin typeface="Arial" panose="020B0604020202020204" pitchFamily="34" charset="0"/>
                <a:cs typeface="Arial" panose="020B0604020202020204" pitchFamily="34" charset="0"/>
              </a:rPr>
              <a:t> The actual cost of purchasing 2.2 million tonnes of topsoil is app £40M if bought by the tonne!</a:t>
            </a:r>
          </a:p>
          <a:p>
            <a:pPr>
              <a:buFontTx/>
              <a:buChar char="•"/>
            </a:pPr>
            <a:endParaRPr lang="en-GB"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08059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xfrm>
            <a:off x="685800" y="4341813"/>
            <a:ext cx="5708650" cy="44783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GB" altLang="en-US" b="1" smtClean="0">
                <a:latin typeface="Arial" panose="020B0604020202020204" pitchFamily="34" charset="0"/>
                <a:cs typeface="Arial" panose="020B0604020202020204" pitchFamily="34" charset="0"/>
              </a:rPr>
              <a:t>Kennet catchment walkover survey example:</a:t>
            </a:r>
          </a:p>
          <a:p>
            <a:pPr eaLnBrk="1" hangingPunct="1">
              <a:lnSpc>
                <a:spcPct val="80000"/>
              </a:lnSpc>
            </a:pPr>
            <a:r>
              <a:rPr lang="en-GB" altLang="en-US" smtClean="0">
                <a:latin typeface="Arial" panose="020B0604020202020204" pitchFamily="34" charset="0"/>
                <a:cs typeface="Arial" panose="020B0604020202020204" pitchFamily="34" charset="0"/>
              </a:rPr>
              <a:t>Catchment walkover  survey carried out in Feb, over 4 days walked the banks or the river and canal looking for sources and/or potential sources of pollution.</a:t>
            </a:r>
          </a:p>
          <a:p>
            <a:pPr eaLnBrk="1" hangingPunct="1">
              <a:lnSpc>
                <a:spcPct val="80000"/>
              </a:lnSpc>
            </a:pPr>
            <a:endParaRPr lang="en-GB" altLang="en-US" smtClean="0">
              <a:latin typeface="Arial" panose="020B0604020202020204" pitchFamily="34" charset="0"/>
              <a:cs typeface="Arial" panose="020B0604020202020204" pitchFamily="34" charset="0"/>
            </a:endParaRPr>
          </a:p>
          <a:p>
            <a:pPr eaLnBrk="1" hangingPunct="1">
              <a:lnSpc>
                <a:spcPct val="80000"/>
              </a:lnSpc>
            </a:pPr>
            <a:r>
              <a:rPr lang="en-GB" altLang="en-US" smtClean="0">
                <a:solidFill>
                  <a:schemeClr val="tx2"/>
                </a:solidFill>
                <a:latin typeface="Arial" panose="020B0604020202020204" pitchFamily="34" charset="0"/>
                <a:cs typeface="Arial" panose="020B0604020202020204" pitchFamily="34" charset="0"/>
              </a:rPr>
              <a:t>200 sites were graded from 1 to 3 depending on their severity of impacts.</a:t>
            </a:r>
          </a:p>
          <a:p>
            <a:pPr eaLnBrk="1" hangingPunct="1">
              <a:lnSpc>
                <a:spcPct val="80000"/>
              </a:lnSpc>
            </a:pPr>
            <a:endParaRPr lang="en-GB" altLang="en-US" smtClean="0">
              <a:solidFill>
                <a:schemeClr val="tx2"/>
              </a:solidFill>
              <a:latin typeface="Arial" panose="020B0604020202020204" pitchFamily="34" charset="0"/>
              <a:cs typeface="Arial" panose="020B0604020202020204" pitchFamily="34" charset="0"/>
            </a:endParaRPr>
          </a:p>
          <a:p>
            <a:pPr eaLnBrk="1" hangingPunct="1">
              <a:lnSpc>
                <a:spcPct val="80000"/>
              </a:lnSpc>
            </a:pPr>
            <a:r>
              <a:rPr lang="en-GB" altLang="en-US" smtClean="0">
                <a:solidFill>
                  <a:schemeClr val="tx2"/>
                </a:solidFill>
                <a:latin typeface="Arial" panose="020B0604020202020204" pitchFamily="34" charset="0"/>
                <a:cs typeface="Arial" panose="020B0604020202020204" pitchFamily="34" charset="0"/>
              </a:rPr>
              <a:t>At each site, photos, grid refs and a description was recorded.</a:t>
            </a:r>
          </a:p>
          <a:p>
            <a:pPr eaLnBrk="1" hangingPunct="1">
              <a:lnSpc>
                <a:spcPct val="80000"/>
              </a:lnSpc>
            </a:pPr>
            <a:endParaRPr lang="en-GB" altLang="en-US" smtClean="0">
              <a:solidFill>
                <a:schemeClr val="tx2"/>
              </a:solidFill>
              <a:latin typeface="Arial" panose="020B0604020202020204" pitchFamily="34" charset="0"/>
              <a:cs typeface="Arial" panose="020B0604020202020204" pitchFamily="34" charset="0"/>
            </a:endParaRPr>
          </a:p>
          <a:p>
            <a:pPr eaLnBrk="1" hangingPunct="1">
              <a:lnSpc>
                <a:spcPct val="80000"/>
              </a:lnSpc>
            </a:pPr>
            <a:r>
              <a:rPr lang="en-GB" altLang="en-US" smtClean="0">
                <a:solidFill>
                  <a:schemeClr val="tx2"/>
                </a:solidFill>
                <a:latin typeface="Arial" panose="020B0604020202020204" pitchFamily="34" charset="0"/>
                <a:cs typeface="Arial" panose="020B0604020202020204" pitchFamily="34" charset="0"/>
              </a:rPr>
              <a:t>The 16 Grade 1 sites were selected for revisiting during wet weather conditions and WQ samples were taken.</a:t>
            </a:r>
          </a:p>
          <a:p>
            <a:pPr eaLnBrk="1" hangingPunct="1">
              <a:lnSpc>
                <a:spcPct val="80000"/>
              </a:lnSpc>
            </a:pPr>
            <a:endParaRPr lang="en-GB" altLang="en-US" smtClean="0">
              <a:solidFill>
                <a:schemeClr val="tx2"/>
              </a:solidFill>
              <a:latin typeface="Arial" panose="020B0604020202020204" pitchFamily="34" charset="0"/>
              <a:cs typeface="Arial" panose="020B0604020202020204" pitchFamily="34" charset="0"/>
            </a:endParaRPr>
          </a:p>
          <a:p>
            <a:pPr eaLnBrk="1" hangingPunct="1">
              <a:lnSpc>
                <a:spcPct val="80000"/>
              </a:lnSpc>
            </a:pPr>
            <a:r>
              <a:rPr lang="en-GB" altLang="en-US" smtClean="0">
                <a:latin typeface="Arial" panose="020B0604020202020204" pitchFamily="34" charset="0"/>
                <a:cs typeface="Arial" panose="020B0604020202020204" pitchFamily="34" charset="0"/>
              </a:rPr>
              <a:t>Reports include a GIS tool and WQ results with hyperlinks to documents and videos of the identified sites. </a:t>
            </a:r>
          </a:p>
          <a:p>
            <a:pPr eaLnBrk="1" hangingPunct="1">
              <a:lnSpc>
                <a:spcPct val="80000"/>
              </a:lnSpc>
            </a:pPr>
            <a:endParaRPr lang="en-GB" altLang="en-US" smtClean="0">
              <a:latin typeface="Arial" panose="020B0604020202020204" pitchFamily="34" charset="0"/>
              <a:cs typeface="Arial" panose="020B0604020202020204" pitchFamily="34" charset="0"/>
            </a:endParaRPr>
          </a:p>
          <a:p>
            <a:pPr eaLnBrk="1" hangingPunct="1">
              <a:lnSpc>
                <a:spcPct val="80000"/>
              </a:lnSpc>
            </a:pPr>
            <a:r>
              <a:rPr lang="en-GB" altLang="en-US" smtClean="0">
                <a:latin typeface="Arial" panose="020B0604020202020204" pitchFamily="34" charset="0"/>
                <a:cs typeface="Arial" panose="020B0604020202020204" pitchFamily="34" charset="0"/>
              </a:rPr>
              <a:t>The local EA Kennet+Lambourn catchment co-ordinator will now follow up on the most severe (grade 1) issues first with landowners and use photographic / video evidence to challenge and convince farmers into making changes – eg by applying for capital grant schemes.</a:t>
            </a:r>
          </a:p>
          <a:p>
            <a:pPr eaLnBrk="1" hangingPunct="1">
              <a:lnSpc>
                <a:spcPct val="80000"/>
              </a:lnSpc>
            </a:pPr>
            <a:endParaRPr lang="en-GB" altLang="en-US" smtClean="0">
              <a:latin typeface="Arial" panose="020B0604020202020204" pitchFamily="34" charset="0"/>
              <a:cs typeface="Arial" panose="020B0604020202020204" pitchFamily="34" charset="0"/>
            </a:endParaRPr>
          </a:p>
          <a:p>
            <a:pPr eaLnBrk="1" hangingPunct="1">
              <a:lnSpc>
                <a:spcPct val="80000"/>
              </a:lnSpc>
            </a:pPr>
            <a:r>
              <a:rPr lang="en-GB" altLang="en-US" smtClean="0">
                <a:latin typeface="Arial" panose="020B0604020202020204" pitchFamily="34" charset="0"/>
                <a:cs typeface="Arial" panose="020B0604020202020204" pitchFamily="34" charset="0"/>
              </a:rPr>
              <a:t>Point source issues are also an issue – five Grade 1 sites have been logged on the Agency’s National Incident Reporting System and are being followed up by Environmental Officers locally –  several are septic tanks.</a:t>
            </a:r>
          </a:p>
          <a:p>
            <a:pPr>
              <a:lnSpc>
                <a:spcPct val="90000"/>
              </a:lnSpc>
            </a:pPr>
            <a:endParaRPr lang="en-GB"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50907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z="1100" b="1" smtClean="0">
                <a:latin typeface="Arial" panose="020B0604020202020204" pitchFamily="34" charset="0"/>
                <a:cs typeface="Arial" panose="020B0604020202020204" pitchFamily="34" charset="0"/>
              </a:rPr>
              <a:t>The Jubilee River Flood Alleviation Scheme has led the way in sustainable flood risk management by demonstrating how it can help support both the natural environment and economic regeneration.</a:t>
            </a:r>
          </a:p>
          <a:p>
            <a:r>
              <a:rPr lang="en-GB" altLang="en-US" sz="1100" smtClean="0">
                <a:latin typeface="Arial" panose="020B0604020202020204" pitchFamily="34" charset="0"/>
                <a:cs typeface="Arial" panose="020B0604020202020204" pitchFamily="34" charset="0"/>
              </a:rPr>
              <a:t>In the mid  1980s we started to take a more holistic approach to flood risk management. </a:t>
            </a:r>
          </a:p>
          <a:p>
            <a:r>
              <a:rPr lang="en-GB" altLang="en-US" sz="1100" smtClean="0">
                <a:latin typeface="Arial" panose="020B0604020202020204" pitchFamily="34" charset="0"/>
                <a:cs typeface="Arial" panose="020B0604020202020204" pitchFamily="34" charset="0"/>
              </a:rPr>
              <a:t>1991 – Thames Region flood defence enhancement policy initiated</a:t>
            </a:r>
          </a:p>
          <a:p>
            <a:r>
              <a:rPr lang="en-GB" altLang="en-US" sz="1100" smtClean="0">
                <a:latin typeface="Arial" panose="020B0604020202020204" pitchFamily="34" charset="0"/>
                <a:cs typeface="Arial" panose="020B0604020202020204" pitchFamily="34" charset="0"/>
              </a:rPr>
              <a:t>Our Jubilee River Flood Alleviation Scheme - a new 11km stretch of waterway - exemplifies how we are now working with, and for, nature. </a:t>
            </a:r>
          </a:p>
          <a:p>
            <a:r>
              <a:rPr lang="en-GB" altLang="en-US" sz="1100" smtClean="0">
                <a:latin typeface="Arial" panose="020B0604020202020204" pitchFamily="34" charset="0"/>
                <a:cs typeface="Arial" panose="020B0604020202020204" pitchFamily="34" charset="0"/>
              </a:rPr>
              <a:t>Between 2002  and 2010 it was used for flood alleviation on 20 occasions, protecting over 5,500 homes and businesses. </a:t>
            </a:r>
          </a:p>
          <a:p>
            <a:r>
              <a:rPr lang="en-GB" altLang="en-US" sz="1100" smtClean="0">
                <a:latin typeface="Arial" panose="020B0604020202020204" pitchFamily="34" charset="0"/>
                <a:cs typeface="Arial" panose="020B0604020202020204" pitchFamily="34" charset="0"/>
              </a:rPr>
              <a:t>We created major areas of habitat, including 193 hectares of native woodland, 38 hectares of reedbed and 326 hectares of wildflower grassland. Habitats and species have developed and colonized the Jubilee River at a steady rate since the onset of the monitoring scheme. </a:t>
            </a:r>
          </a:p>
          <a:p>
            <a:r>
              <a:rPr lang="en-GB" altLang="en-US" sz="1100" smtClean="0">
                <a:latin typeface="Arial" panose="020B0604020202020204" pitchFamily="34" charset="0"/>
                <a:cs typeface="Arial" panose="020B0604020202020204" pitchFamily="34" charset="0"/>
              </a:rPr>
              <a:t>It has also created 14km of new public rights of way with disabled access, bridleways and cycleways that link with the UK National Cycle Network. </a:t>
            </a:r>
          </a:p>
          <a:p>
            <a:r>
              <a:rPr lang="en-GB" altLang="en-US" sz="1100" smtClean="0">
                <a:latin typeface="Arial" panose="020B0604020202020204" pitchFamily="34" charset="0"/>
                <a:cs typeface="Arial" panose="020B0604020202020204" pitchFamily="34" charset="0"/>
              </a:rPr>
              <a:t>By 2010 the Jubilee River had become an extremely popular amenity, especially with walkers and bird watchers.</a:t>
            </a:r>
          </a:p>
          <a:p>
            <a:r>
              <a:rPr lang="en-GB" altLang="en-US" sz="1100" smtClean="0">
                <a:latin typeface="Arial" panose="020B0604020202020204" pitchFamily="34" charset="0"/>
                <a:cs typeface="Arial" panose="020B0604020202020204" pitchFamily="34" charset="0"/>
              </a:rPr>
              <a:t>There is an image of these Dorney Wetlands at dusk, with Windsor castle beyond in the conference brochure.</a:t>
            </a:r>
          </a:p>
        </p:txBody>
      </p:sp>
    </p:spTree>
    <p:extLst>
      <p:ext uri="{BB962C8B-B14F-4D97-AF65-F5344CB8AC3E}">
        <p14:creationId xmlns:p14="http://schemas.microsoft.com/office/powerpoint/2010/main" val="2989123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t>20/08/2016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t>‹#›</a:t>
            </a:fld>
            <a:endParaRPr lang="en-AU"/>
          </a:p>
        </p:txBody>
      </p:sp>
    </p:spTree>
    <p:extLst>
      <p:ext uri="{BB962C8B-B14F-4D97-AF65-F5344CB8AC3E}">
        <p14:creationId xmlns:p14="http://schemas.microsoft.com/office/powerpoint/2010/main" val="2671000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t>20/08/2016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t>‹#›</a:t>
            </a:fld>
            <a:endParaRPr lang="en-AU"/>
          </a:p>
        </p:txBody>
      </p:sp>
    </p:spTree>
    <p:extLst>
      <p:ext uri="{BB962C8B-B14F-4D97-AF65-F5344CB8AC3E}">
        <p14:creationId xmlns:p14="http://schemas.microsoft.com/office/powerpoint/2010/main" val="1072579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t>20/08/2016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t>‹#›</a:t>
            </a:fld>
            <a:endParaRPr lang="en-AU"/>
          </a:p>
        </p:txBody>
      </p:sp>
    </p:spTree>
    <p:extLst>
      <p:ext uri="{BB962C8B-B14F-4D97-AF65-F5344CB8AC3E}">
        <p14:creationId xmlns:p14="http://schemas.microsoft.com/office/powerpoint/2010/main" val="14241159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457200" y="1600200"/>
            <a:ext cx="82296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 y="3938588"/>
            <a:ext cx="8229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94670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t>20/08/2016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t>‹#›</a:t>
            </a:fld>
            <a:endParaRPr lang="en-AU"/>
          </a:p>
        </p:txBody>
      </p:sp>
    </p:spTree>
    <p:extLst>
      <p:ext uri="{BB962C8B-B14F-4D97-AF65-F5344CB8AC3E}">
        <p14:creationId xmlns:p14="http://schemas.microsoft.com/office/powerpoint/2010/main" val="2649002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5AD5A3-6871-4623-BDBC-0A043D365282}" type="datetimeFigureOut">
              <a:rPr lang="en-AU" smtClean="0"/>
              <a:t>20/08/2016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t>‹#›</a:t>
            </a:fld>
            <a:endParaRPr lang="en-AU"/>
          </a:p>
        </p:txBody>
      </p:sp>
    </p:spTree>
    <p:extLst>
      <p:ext uri="{BB962C8B-B14F-4D97-AF65-F5344CB8AC3E}">
        <p14:creationId xmlns:p14="http://schemas.microsoft.com/office/powerpoint/2010/main" val="1345253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5AD5A3-6871-4623-BDBC-0A043D365282}" type="datetimeFigureOut">
              <a:rPr lang="en-AU" smtClean="0"/>
              <a:t>20/08/2016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238C77-FDCD-4874-B3FF-6CCFD4A0B09A}" type="slidenum">
              <a:rPr lang="en-AU" smtClean="0"/>
              <a:t>‹#›</a:t>
            </a:fld>
            <a:endParaRPr lang="en-AU"/>
          </a:p>
        </p:txBody>
      </p:sp>
    </p:spTree>
    <p:extLst>
      <p:ext uri="{BB962C8B-B14F-4D97-AF65-F5344CB8AC3E}">
        <p14:creationId xmlns:p14="http://schemas.microsoft.com/office/powerpoint/2010/main" val="3541380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55AD5A3-6871-4623-BDBC-0A043D365282}" type="datetimeFigureOut">
              <a:rPr lang="en-AU" smtClean="0"/>
              <a:t>20/08/2016</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1C238C77-FDCD-4874-B3FF-6CCFD4A0B09A}" type="slidenum">
              <a:rPr lang="en-AU" smtClean="0"/>
              <a:t>‹#›</a:t>
            </a:fld>
            <a:endParaRPr lang="en-AU"/>
          </a:p>
        </p:txBody>
      </p:sp>
    </p:spTree>
    <p:extLst>
      <p:ext uri="{BB962C8B-B14F-4D97-AF65-F5344CB8AC3E}">
        <p14:creationId xmlns:p14="http://schemas.microsoft.com/office/powerpoint/2010/main" val="4126498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55AD5A3-6871-4623-BDBC-0A043D365282}" type="datetimeFigureOut">
              <a:rPr lang="en-AU" smtClean="0"/>
              <a:t>20/08/2016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1C238C77-FDCD-4874-B3FF-6CCFD4A0B09A}" type="slidenum">
              <a:rPr lang="en-AU" smtClean="0"/>
              <a:t>‹#›</a:t>
            </a:fld>
            <a:endParaRPr lang="en-AU"/>
          </a:p>
        </p:txBody>
      </p:sp>
    </p:spTree>
    <p:extLst>
      <p:ext uri="{BB962C8B-B14F-4D97-AF65-F5344CB8AC3E}">
        <p14:creationId xmlns:p14="http://schemas.microsoft.com/office/powerpoint/2010/main" val="373706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5AD5A3-6871-4623-BDBC-0A043D365282}" type="datetimeFigureOut">
              <a:rPr lang="en-AU" smtClean="0"/>
              <a:t>20/08/2016</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1C238C77-FDCD-4874-B3FF-6CCFD4A0B09A}" type="slidenum">
              <a:rPr lang="en-AU" smtClean="0"/>
              <a:t>‹#›</a:t>
            </a:fld>
            <a:endParaRPr lang="en-AU"/>
          </a:p>
        </p:txBody>
      </p:sp>
    </p:spTree>
    <p:extLst>
      <p:ext uri="{BB962C8B-B14F-4D97-AF65-F5344CB8AC3E}">
        <p14:creationId xmlns:p14="http://schemas.microsoft.com/office/powerpoint/2010/main" val="2222994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5AD5A3-6871-4623-BDBC-0A043D365282}" type="datetimeFigureOut">
              <a:rPr lang="en-AU" smtClean="0"/>
              <a:t>20/08/2016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238C77-FDCD-4874-B3FF-6CCFD4A0B09A}" type="slidenum">
              <a:rPr lang="en-AU" smtClean="0"/>
              <a:t>‹#›</a:t>
            </a:fld>
            <a:endParaRPr lang="en-AU"/>
          </a:p>
        </p:txBody>
      </p:sp>
    </p:spTree>
    <p:extLst>
      <p:ext uri="{BB962C8B-B14F-4D97-AF65-F5344CB8AC3E}">
        <p14:creationId xmlns:p14="http://schemas.microsoft.com/office/powerpoint/2010/main" val="3056736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5AD5A3-6871-4623-BDBC-0A043D365282}" type="datetimeFigureOut">
              <a:rPr lang="en-AU" smtClean="0"/>
              <a:t>20/08/2016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238C77-FDCD-4874-B3FF-6CCFD4A0B09A}" type="slidenum">
              <a:rPr lang="en-AU" smtClean="0"/>
              <a:t>‹#›</a:t>
            </a:fld>
            <a:endParaRPr lang="en-AU"/>
          </a:p>
        </p:txBody>
      </p:sp>
    </p:spTree>
    <p:extLst>
      <p:ext uri="{BB962C8B-B14F-4D97-AF65-F5344CB8AC3E}">
        <p14:creationId xmlns:p14="http://schemas.microsoft.com/office/powerpoint/2010/main" val="1171914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399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5AD5A3-6871-4623-BDBC-0A043D365282}" type="datetimeFigureOut">
              <a:rPr lang="en-AU" smtClean="0"/>
              <a:t>20/08/2016</a:t>
            </a:fld>
            <a:endParaRPr lang="en-A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238C77-FDCD-4874-B3FF-6CCFD4A0B09A}" type="slidenum">
              <a:rPr lang="en-AU" smtClean="0"/>
              <a:t>‹#›</a:t>
            </a:fld>
            <a:endParaRPr lang="en-AU"/>
          </a:p>
        </p:txBody>
      </p:sp>
    </p:spTree>
    <p:extLst>
      <p:ext uri="{BB962C8B-B14F-4D97-AF65-F5344CB8AC3E}">
        <p14:creationId xmlns:p14="http://schemas.microsoft.com/office/powerpoint/2010/main" val="27489560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20.jpeg"/><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18.wmf"/><Relationship Id="rId5" Type="http://schemas.openxmlformats.org/officeDocument/2006/relationships/oleObject" Target="../embeddings/oleObject1.bin"/><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wmf"/></Relationships>
</file>

<file path=ppt/slides/_rels/slide12.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6.wmf"/><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95657" y="5771029"/>
            <a:ext cx="2348343" cy="1086971"/>
          </a:xfrm>
          <a:prstGeom prst="rect">
            <a:avLst/>
          </a:prstGeom>
        </p:spPr>
      </p:pic>
      <p:pic>
        <p:nvPicPr>
          <p:cNvPr id="12" name="Picture 1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9831" y="0"/>
            <a:ext cx="1453724" cy="921927"/>
          </a:xfrm>
          <a:prstGeom prst="rect">
            <a:avLst/>
          </a:prstGeom>
        </p:spPr>
      </p:pic>
      <p:pic>
        <p:nvPicPr>
          <p:cNvPr id="14" name="Picture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109831" y="2134010"/>
            <a:ext cx="9066811" cy="2646878"/>
          </a:xfrm>
          <a:prstGeom prst="rect">
            <a:avLst/>
          </a:prstGeom>
        </p:spPr>
        <p:txBody>
          <a:bodyPr wrap="square">
            <a:spAutoFit/>
          </a:bodyPr>
          <a:lstStyle/>
          <a:p>
            <a:pPr algn="ctr"/>
            <a:r>
              <a:rPr lang="en-GB" altLang="en-US" sz="4000" b="1" dirty="0" smtClean="0">
                <a:solidFill>
                  <a:srgbClr val="0066FF"/>
                </a:solidFill>
              </a:rPr>
              <a:t>From liquid history to solid future</a:t>
            </a:r>
            <a:r>
              <a:rPr lang="en-GB" altLang="en-US" sz="4000" b="1" dirty="0">
                <a:solidFill>
                  <a:srgbClr val="0066FF"/>
                </a:solidFill>
              </a:rPr>
              <a:t/>
            </a:r>
            <a:br>
              <a:rPr lang="en-GB" altLang="en-US" sz="4000" b="1" dirty="0">
                <a:solidFill>
                  <a:srgbClr val="0066FF"/>
                </a:solidFill>
              </a:rPr>
            </a:br>
            <a:r>
              <a:rPr lang="en-GB" altLang="en-US" sz="4000" b="1" dirty="0">
                <a:solidFill>
                  <a:srgbClr val="0066FF"/>
                </a:solidFill>
              </a:rPr>
              <a:t>- the story of the Thames restoration</a:t>
            </a:r>
            <a:br>
              <a:rPr lang="en-GB" altLang="en-US" sz="4000" b="1" dirty="0">
                <a:solidFill>
                  <a:srgbClr val="0066FF"/>
                </a:solidFill>
              </a:rPr>
            </a:br>
            <a:r>
              <a:rPr lang="en-GB" altLang="en-US" sz="4000" b="1" dirty="0">
                <a:solidFill>
                  <a:srgbClr val="0066FF"/>
                </a:solidFill>
              </a:rPr>
              <a:t/>
            </a:r>
            <a:br>
              <a:rPr lang="en-GB" altLang="en-US" sz="4000" b="1" dirty="0">
                <a:solidFill>
                  <a:srgbClr val="0066FF"/>
                </a:solidFill>
              </a:rPr>
            </a:br>
            <a:r>
              <a:rPr lang="en-GB" altLang="en-US" sz="2800" b="1" dirty="0">
                <a:solidFill>
                  <a:srgbClr val="0066FF"/>
                </a:solidFill>
              </a:rPr>
              <a:t/>
            </a:r>
            <a:br>
              <a:rPr lang="en-GB" altLang="en-US" sz="2800" b="1" dirty="0">
                <a:solidFill>
                  <a:srgbClr val="0066FF"/>
                </a:solidFill>
              </a:rPr>
            </a:br>
            <a:endParaRPr lang="en-GB" dirty="0">
              <a:solidFill>
                <a:srgbClr val="0066FF"/>
              </a:solidFill>
            </a:endParaRPr>
          </a:p>
        </p:txBody>
      </p:sp>
      <p:sp>
        <p:nvSpPr>
          <p:cNvPr id="3" name="Rectangle 2"/>
          <p:cNvSpPr/>
          <p:nvPr/>
        </p:nvSpPr>
        <p:spPr>
          <a:xfrm>
            <a:off x="0" y="3790746"/>
            <a:ext cx="9144000" cy="2431435"/>
          </a:xfrm>
          <a:prstGeom prst="rect">
            <a:avLst/>
          </a:prstGeom>
        </p:spPr>
        <p:txBody>
          <a:bodyPr wrap="square">
            <a:spAutoFit/>
          </a:bodyPr>
          <a:lstStyle/>
          <a:p>
            <a:pPr algn="ctr"/>
            <a:endParaRPr lang="en-GB" altLang="en-US" sz="3200" b="1" dirty="0"/>
          </a:p>
          <a:p>
            <a:pPr algn="ctr"/>
            <a:r>
              <a:rPr lang="en-GB" altLang="en-US" sz="2400" b="1" dirty="0" err="1" smtClean="0"/>
              <a:t>Prof.</a:t>
            </a:r>
            <a:r>
              <a:rPr lang="en-GB" altLang="en-US" sz="2400" b="1" dirty="0" smtClean="0"/>
              <a:t> Alastair </a:t>
            </a:r>
            <a:r>
              <a:rPr lang="en-GB" altLang="en-US" sz="2400" b="1" dirty="0"/>
              <a:t>Driver </a:t>
            </a:r>
          </a:p>
          <a:p>
            <a:pPr algn="ctr"/>
            <a:r>
              <a:rPr lang="en-GB" altLang="en-US" sz="2400" b="1" dirty="0" smtClean="0"/>
              <a:t>Head of Biodiversity, Environment Agency</a:t>
            </a:r>
            <a:r>
              <a:rPr lang="en-GB" altLang="en-US" sz="2400" b="1" dirty="0"/>
              <a:t>, UK</a:t>
            </a:r>
          </a:p>
          <a:p>
            <a:pPr algn="ctr"/>
            <a:r>
              <a:rPr lang="en-GB" altLang="en-US" sz="2400" b="1" dirty="0"/>
              <a:t>Ambassador, International </a:t>
            </a:r>
            <a:r>
              <a:rPr lang="en-GB" altLang="en-US" sz="2400" b="1" dirty="0" err="1"/>
              <a:t>Riverfoundation</a:t>
            </a:r>
            <a:endParaRPr lang="en-GB" altLang="en-US" sz="2400" b="1" dirty="0"/>
          </a:p>
          <a:p>
            <a:pPr algn="ctr"/>
            <a:endParaRPr lang="en-GB" altLang="en-US" sz="2400" dirty="0">
              <a:solidFill>
                <a:srgbClr val="0066FF"/>
              </a:solidFill>
            </a:endParaRPr>
          </a:p>
          <a:p>
            <a:pPr algn="ctr"/>
            <a:r>
              <a:rPr lang="en-GB" altLang="en-US" sz="2400" dirty="0">
                <a:solidFill>
                  <a:srgbClr val="0066FF"/>
                </a:solidFill>
              </a:rPr>
              <a:t>Twitter: @</a:t>
            </a:r>
            <a:r>
              <a:rPr lang="en-GB" altLang="en-US" sz="2400" dirty="0" err="1">
                <a:solidFill>
                  <a:srgbClr val="0066FF"/>
                </a:solidFill>
              </a:rPr>
              <a:t>AliDriverEA</a:t>
            </a:r>
            <a:endParaRPr lang="en-GB" altLang="en-US" sz="2400" dirty="0">
              <a:solidFill>
                <a:srgbClr val="0066FF"/>
              </a:solidFill>
            </a:endParaRPr>
          </a:p>
        </p:txBody>
      </p:sp>
    </p:spTree>
    <p:extLst>
      <p:ext uri="{BB962C8B-B14F-4D97-AF65-F5344CB8AC3E}">
        <p14:creationId xmlns:p14="http://schemas.microsoft.com/office/powerpoint/2010/main" val="37344249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body" sz="half" idx="1"/>
          </p:nvPr>
        </p:nvSpPr>
        <p:spPr>
          <a:xfrm>
            <a:off x="179388" y="1196975"/>
            <a:ext cx="4608512" cy="2087563"/>
          </a:xfrm>
        </p:spPr>
        <p:txBody>
          <a:bodyPr/>
          <a:lstStyle/>
          <a:p>
            <a:r>
              <a:rPr lang="en-GB" altLang="en-US" sz="1800" b="1" dirty="0" smtClean="0">
                <a:solidFill>
                  <a:srgbClr val="FFFF00"/>
                </a:solidFill>
              </a:rPr>
              <a:t>11 km of new river</a:t>
            </a:r>
          </a:p>
          <a:p>
            <a:r>
              <a:rPr lang="en-GB" altLang="en-US" sz="1800" b="1" dirty="0" smtClean="0">
                <a:solidFill>
                  <a:srgbClr val="FFFF00"/>
                </a:solidFill>
              </a:rPr>
              <a:t>5,500 homes and businesses protected</a:t>
            </a:r>
          </a:p>
          <a:p>
            <a:r>
              <a:rPr lang="en-GB" altLang="en-US" sz="1800" b="1" dirty="0" smtClean="0">
                <a:solidFill>
                  <a:srgbClr val="FFFF00"/>
                </a:solidFill>
              </a:rPr>
              <a:t>17 years in development </a:t>
            </a:r>
          </a:p>
          <a:p>
            <a:r>
              <a:rPr lang="en-GB" altLang="en-US" sz="1800" b="1" dirty="0" smtClean="0">
                <a:solidFill>
                  <a:srgbClr val="FFFF00"/>
                </a:solidFill>
              </a:rPr>
              <a:t>250,000 native trees planted</a:t>
            </a:r>
          </a:p>
          <a:p>
            <a:r>
              <a:rPr lang="en-GB" altLang="en-US" sz="1800" b="1" dirty="0" smtClean="0">
                <a:solidFill>
                  <a:srgbClr val="FFFF00"/>
                </a:solidFill>
              </a:rPr>
              <a:t>20 ha of wetland created</a:t>
            </a:r>
          </a:p>
          <a:p>
            <a:pPr>
              <a:buFontTx/>
              <a:buNone/>
            </a:pPr>
            <a:endParaRPr lang="en-GB" altLang="en-US" dirty="0" smtClean="0"/>
          </a:p>
        </p:txBody>
      </p:sp>
      <p:pic>
        <p:nvPicPr>
          <p:cNvPr id="22531" name="Picture 6" descr="jubilee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2339" y="3284538"/>
            <a:ext cx="3235699" cy="2427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50825" y="0"/>
            <a:ext cx="8713788" cy="1323439"/>
          </a:xfrm>
          <a:prstGeom prst="rect">
            <a:avLst/>
          </a:prstGeom>
        </p:spPr>
        <p:txBody>
          <a:bodyPr>
            <a:spAutoFit/>
          </a:bodyPr>
          <a:lstStyle/>
          <a:p>
            <a:pPr>
              <a:defRPr/>
            </a:pPr>
            <a:r>
              <a:rPr lang="en-US" sz="4000" b="1" dirty="0">
                <a:latin typeface="+mj-lt"/>
                <a:cs typeface="Arial" charset="0"/>
              </a:rPr>
              <a:t>Catchment restoration through sustainable flood risk management</a:t>
            </a:r>
            <a:endParaRPr lang="en-US" sz="4000" b="1" dirty="0">
              <a:solidFill>
                <a:srgbClr val="FFFF00"/>
              </a:solidFill>
              <a:latin typeface="+mj-lt"/>
              <a:cs typeface="Arial" charset="0"/>
            </a:endParaRPr>
          </a:p>
        </p:txBody>
      </p:sp>
      <p:sp>
        <p:nvSpPr>
          <p:cNvPr id="22534" name="TextBox 6"/>
          <p:cNvSpPr txBox="1">
            <a:spLocks noChangeArrowheads="1"/>
          </p:cNvSpPr>
          <p:nvPr/>
        </p:nvSpPr>
        <p:spPr bwMode="auto">
          <a:xfrm>
            <a:off x="3452541" y="4365625"/>
            <a:ext cx="20161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r>
              <a:rPr lang="en-GB" altLang="en-US" sz="1800" b="1" dirty="0">
                <a:solidFill>
                  <a:srgbClr val="FFFF00"/>
                </a:solidFill>
              </a:rPr>
              <a:t>Jubilee River, Berks / Bucks</a:t>
            </a:r>
          </a:p>
        </p:txBody>
      </p:sp>
      <p:sp>
        <p:nvSpPr>
          <p:cNvPr id="22536" name="Rectangle 7"/>
          <p:cNvSpPr>
            <a:spLocks noChangeArrowheads="1"/>
          </p:cNvSpPr>
          <p:nvPr/>
        </p:nvSpPr>
        <p:spPr bwMode="auto">
          <a:xfrm>
            <a:off x="0" y="6092825"/>
            <a:ext cx="91440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r>
              <a:rPr lang="en-GB" altLang="en-US" sz="1600" b="1" dirty="0"/>
              <a:t>Infiltration rates are up to 60x higher under young native woodland shelter-belts on sloping ground compared to adjacent heavily grazed pasture</a:t>
            </a:r>
          </a:p>
        </p:txBody>
      </p:sp>
      <p:graphicFrame>
        <p:nvGraphicFramePr>
          <p:cNvPr id="9" name="Object 2"/>
          <p:cNvGraphicFramePr>
            <a:graphicFrameLocks noChangeAspect="1"/>
          </p:cNvGraphicFramePr>
          <p:nvPr>
            <p:extLst>
              <p:ext uri="{D42A27DB-BD31-4B8C-83A1-F6EECF244321}">
                <p14:modId xmlns:p14="http://schemas.microsoft.com/office/powerpoint/2010/main" val="77945340"/>
              </p:ext>
            </p:extLst>
          </p:nvPr>
        </p:nvGraphicFramePr>
        <p:xfrm>
          <a:off x="5115888" y="1260476"/>
          <a:ext cx="3543130" cy="2397124"/>
        </p:xfrm>
        <a:graphic>
          <a:graphicData uri="http://schemas.openxmlformats.org/presentationml/2006/ole">
            <mc:AlternateContent xmlns:mc="http://schemas.openxmlformats.org/markup-compatibility/2006">
              <mc:Choice xmlns:v="urn:schemas-microsoft-com:vml" Requires="v">
                <p:oleObj spid="_x0000_s4112" name="Document" r:id="rId5" imgW="5468040" imgH="3873240" progId="Word.Document.8">
                  <p:embed/>
                </p:oleObj>
              </mc:Choice>
              <mc:Fallback>
                <p:oleObj name="Document" r:id="rId5" imgW="5468040" imgH="3873240"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l="12714" t="17104" r="7686" b="6883"/>
                      <a:stretch>
                        <a:fillRect/>
                      </a:stretch>
                    </p:blipFill>
                    <p:spPr bwMode="auto">
                      <a:xfrm>
                        <a:off x="5115888" y="1260476"/>
                        <a:ext cx="3543130" cy="2397124"/>
                      </a:xfrm>
                      <a:prstGeom prst="rect">
                        <a:avLst/>
                      </a:prstGeom>
                      <a:noFill/>
                      <a:ln>
                        <a:noFill/>
                      </a:ln>
                      <a:effectLst/>
                      <a:extLst/>
                    </p:spPr>
                  </p:pic>
                </p:oleObj>
              </mc:Fallback>
            </mc:AlternateContent>
          </a:graphicData>
        </a:graphic>
      </p:graphicFrame>
      <p:pic>
        <p:nvPicPr>
          <p:cNvPr id="10" name="Picture 6" descr="DSC_0057"/>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343888" y="3758663"/>
            <a:ext cx="3077573" cy="2145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51874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3"/>
          <p:cNvSpPr txBox="1">
            <a:spLocks noChangeArrowheads="1"/>
          </p:cNvSpPr>
          <p:nvPr/>
        </p:nvSpPr>
        <p:spPr bwMode="auto">
          <a:xfrm>
            <a:off x="0" y="0"/>
            <a:ext cx="9144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r>
              <a:rPr lang="en-US" altLang="en-US" sz="4000" b="1" dirty="0">
                <a:latin typeface="+mj-lt"/>
              </a:rPr>
              <a:t>Catchment restoration through urban river restoration</a:t>
            </a:r>
            <a:endParaRPr lang="en-US" altLang="en-US" sz="4000" b="1" dirty="0">
              <a:solidFill>
                <a:srgbClr val="FFFF00"/>
              </a:solidFill>
              <a:latin typeface="+mj-lt"/>
            </a:endParaRPr>
          </a:p>
        </p:txBody>
      </p:sp>
      <p:pic>
        <p:nvPicPr>
          <p:cNvPr id="24579" name="Picture 3" descr="P101003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40425" y="4508500"/>
            <a:ext cx="2906713" cy="204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l="11093" t="28120"/>
          <a:stretch>
            <a:fillRect/>
          </a:stretch>
        </p:blipFill>
        <p:spPr bwMode="auto">
          <a:xfrm rot="10800000">
            <a:off x="179388" y="1196975"/>
            <a:ext cx="4033837" cy="314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5" descr="Sutcliff e-mailable small 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500563" y="1196975"/>
            <a:ext cx="4392612"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10" descr="Dog-jogger enjoying Sutcliffe Park wetlands"/>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23850" y="4508500"/>
            <a:ext cx="2879725" cy="211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Rectangle 8"/>
          <p:cNvSpPr>
            <a:spLocks noChangeArrowheads="1"/>
          </p:cNvSpPr>
          <p:nvPr/>
        </p:nvSpPr>
        <p:spPr bwMode="auto">
          <a:xfrm>
            <a:off x="3419475" y="4437063"/>
            <a:ext cx="237648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b="1">
                <a:solidFill>
                  <a:schemeClr val="bg1"/>
                </a:solidFill>
              </a:rPr>
              <a:t>“</a:t>
            </a:r>
            <a:r>
              <a:rPr lang="en-US" altLang="en-US" sz="1600" b="1" i="1">
                <a:solidFill>
                  <a:schemeClr val="bg1"/>
                </a:solidFill>
              </a:rPr>
              <a:t>London is a concrete jungle and places like this are like your lungs of London... it’s your own little countryside</a:t>
            </a:r>
            <a:r>
              <a:rPr lang="en-US" altLang="en-US" sz="1600" b="1">
                <a:solidFill>
                  <a:schemeClr val="bg1"/>
                </a:solidFill>
              </a:rPr>
              <a:t>.” </a:t>
            </a:r>
          </a:p>
          <a:p>
            <a:pPr algn="ctr" eaLnBrk="1" hangingPunct="1"/>
            <a:endParaRPr lang="en-US" altLang="en-US" sz="1600" b="1">
              <a:solidFill>
                <a:srgbClr val="FFFF00"/>
              </a:solidFill>
            </a:endParaRPr>
          </a:p>
          <a:p>
            <a:pPr algn="ctr" eaLnBrk="1" hangingPunct="1"/>
            <a:r>
              <a:rPr lang="en-US" altLang="en-US" sz="1600" b="1">
                <a:solidFill>
                  <a:srgbClr val="FFFF00"/>
                </a:solidFill>
              </a:rPr>
              <a:t>Roy Palmer, local resident</a:t>
            </a:r>
          </a:p>
        </p:txBody>
      </p:sp>
      <p:sp>
        <p:nvSpPr>
          <p:cNvPr id="24584" name="TextBox 9"/>
          <p:cNvSpPr txBox="1">
            <a:spLocks noChangeArrowheads="1"/>
          </p:cNvSpPr>
          <p:nvPr/>
        </p:nvSpPr>
        <p:spPr bwMode="auto">
          <a:xfrm>
            <a:off x="4427538" y="692150"/>
            <a:ext cx="47164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r>
              <a:rPr lang="en-GB" altLang="en-US" sz="1800" b="1">
                <a:solidFill>
                  <a:srgbClr val="FFFF00"/>
                </a:solidFill>
              </a:rPr>
              <a:t>R. Quaggy at Sutcilffe Park, Lewisham</a:t>
            </a:r>
          </a:p>
        </p:txBody>
      </p:sp>
    </p:spTree>
    <p:extLst>
      <p:ext uri="{BB962C8B-B14F-4D97-AF65-F5344CB8AC3E}">
        <p14:creationId xmlns:p14="http://schemas.microsoft.com/office/powerpoint/2010/main" val="157917042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l="12491" t="2884" r="6245" b="6113"/>
          <a:stretch>
            <a:fillRect/>
          </a:stretch>
        </p:blipFill>
        <p:spPr bwMode="auto">
          <a:xfrm>
            <a:off x="179388" y="1341438"/>
            <a:ext cx="8785225"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9"/>
          <p:cNvSpPr>
            <a:spLocks noChangeArrowheads="1"/>
          </p:cNvSpPr>
          <p:nvPr/>
        </p:nvSpPr>
        <p:spPr bwMode="auto">
          <a:xfrm>
            <a:off x="179388" y="0"/>
            <a:ext cx="8785225" cy="1323439"/>
          </a:xfrm>
          <a:prstGeom prst="rect">
            <a:avLst/>
          </a:prstGeom>
          <a:noFill/>
          <a:ln w="9525">
            <a:noFill/>
            <a:miter lim="800000"/>
            <a:headEnd/>
            <a:tailEnd/>
          </a:ln>
        </p:spPr>
        <p:txBody>
          <a:bodyPr wrap="square">
            <a:spAutoFit/>
          </a:bodyPr>
          <a:lstStyle/>
          <a:p>
            <a:pPr>
              <a:defRPr/>
            </a:pPr>
            <a:r>
              <a:rPr lang="en-US" sz="4000" b="1" dirty="0">
                <a:latin typeface="+mj-lt"/>
                <a:cs typeface="Arial" charset="0"/>
              </a:rPr>
              <a:t>Catchment restoration through reducing Combined Sewer Overflows</a:t>
            </a:r>
            <a:endParaRPr lang="en-GB" sz="4000" b="1" dirty="0">
              <a:solidFill>
                <a:srgbClr val="FFFF00"/>
              </a:solidFill>
              <a:latin typeface="+mj-lt"/>
              <a:cs typeface="Arial" charset="0"/>
            </a:endParaRPr>
          </a:p>
        </p:txBody>
      </p:sp>
      <p:sp>
        <p:nvSpPr>
          <p:cNvPr id="27652" name="TextBox 3"/>
          <p:cNvSpPr txBox="1">
            <a:spLocks noChangeArrowheads="1"/>
          </p:cNvSpPr>
          <p:nvPr/>
        </p:nvSpPr>
        <p:spPr bwMode="auto">
          <a:xfrm>
            <a:off x="179389" y="6092825"/>
            <a:ext cx="86407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algn="ctr" eaLnBrk="1" hangingPunct="1"/>
            <a:r>
              <a:rPr lang="en-GB" altLang="en-US" sz="1800" b="1">
                <a:solidFill>
                  <a:srgbClr val="FFFF00"/>
                </a:solidFill>
              </a:rPr>
              <a:t>Oxygen levels in the tidal Thames with and without </a:t>
            </a:r>
          </a:p>
          <a:p>
            <a:pPr algn="ctr" eaLnBrk="1" hangingPunct="1"/>
            <a:r>
              <a:rPr lang="en-GB" altLang="en-US" sz="1800" b="1">
                <a:solidFill>
                  <a:srgbClr val="FFFF00"/>
                </a:solidFill>
              </a:rPr>
              <a:t>Combined Sewer Overflows</a:t>
            </a:r>
          </a:p>
        </p:txBody>
      </p:sp>
    </p:spTree>
    <p:extLst>
      <p:ext uri="{BB962C8B-B14F-4D97-AF65-F5344CB8AC3E}">
        <p14:creationId xmlns:p14="http://schemas.microsoft.com/office/powerpoint/2010/main" val="23101913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title" sz="quarter" idx="4294967295"/>
          </p:nvPr>
        </p:nvSpPr>
        <p:spPr>
          <a:xfrm>
            <a:off x="179388" y="0"/>
            <a:ext cx="8964612" cy="1196975"/>
          </a:xfrm>
        </p:spPr>
        <p:txBody>
          <a:bodyPr>
            <a:normAutofit fontScale="90000"/>
          </a:bodyPr>
          <a:lstStyle/>
          <a:p>
            <a:pPr defTabSz="292100"/>
            <a:r>
              <a:rPr lang="en-US" altLang="en-US" b="1" dirty="0" smtClean="0"/>
              <a:t>Catchment restoration through adaptation to climate change</a:t>
            </a:r>
          </a:p>
        </p:txBody>
      </p:sp>
      <p:sp>
        <p:nvSpPr>
          <p:cNvPr id="30723" name="Text Box 5"/>
          <p:cNvSpPr txBox="1">
            <a:spLocks noChangeArrowheads="1"/>
          </p:cNvSpPr>
          <p:nvPr/>
        </p:nvSpPr>
        <p:spPr bwMode="auto">
          <a:xfrm>
            <a:off x="4716463" y="3933825"/>
            <a:ext cx="3816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en-US" altLang="en-US" sz="1800"/>
          </a:p>
        </p:txBody>
      </p:sp>
      <p:sp>
        <p:nvSpPr>
          <p:cNvPr id="30727" name="TextBox 9"/>
          <p:cNvSpPr txBox="1">
            <a:spLocks noChangeArrowheads="1"/>
          </p:cNvSpPr>
          <p:nvPr/>
        </p:nvSpPr>
        <p:spPr bwMode="auto">
          <a:xfrm>
            <a:off x="4427538" y="1341438"/>
            <a:ext cx="47164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Char char="•"/>
            </a:pPr>
            <a:r>
              <a:rPr lang="en-GB" altLang="en-US" sz="1800" b="1">
                <a:solidFill>
                  <a:srgbClr val="FFFF00"/>
                </a:solidFill>
              </a:rPr>
              <a:t> Thames Estuary 2100 project</a:t>
            </a:r>
          </a:p>
        </p:txBody>
      </p:sp>
      <p:sp>
        <p:nvSpPr>
          <p:cNvPr id="30728" name="Rectangle 8"/>
          <p:cNvSpPr>
            <a:spLocks noChangeArrowheads="1"/>
          </p:cNvSpPr>
          <p:nvPr/>
        </p:nvSpPr>
        <p:spPr bwMode="auto">
          <a:xfrm>
            <a:off x="131763" y="5949950"/>
            <a:ext cx="88328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a:buFontTx/>
              <a:buNone/>
            </a:pPr>
            <a:r>
              <a:rPr lang="en-GB" altLang="en-US" sz="1600" b="1" dirty="0"/>
              <a:t>The Thames Barrier currently protects 350 </a:t>
            </a:r>
            <a:r>
              <a:rPr lang="en-GB" altLang="en-US" sz="1600" b="1" dirty="0" err="1"/>
              <a:t>sq</a:t>
            </a:r>
            <a:r>
              <a:rPr lang="en-GB" altLang="en-US" sz="1600" b="1" dirty="0"/>
              <a:t> </a:t>
            </a:r>
            <a:r>
              <a:rPr lang="en-GB" altLang="en-US" sz="1600" b="1" dirty="0" err="1"/>
              <a:t>kms</a:t>
            </a:r>
            <a:r>
              <a:rPr lang="en-GB" altLang="en-US" sz="1600" b="1" dirty="0"/>
              <a:t> land inhabited by 1.25M people and containing £200 </a:t>
            </a:r>
            <a:r>
              <a:rPr lang="en-GB" altLang="en-US" sz="1600" b="1" dirty="0" err="1"/>
              <a:t>Bn</a:t>
            </a:r>
            <a:r>
              <a:rPr lang="en-GB" altLang="en-US" sz="1600" b="1" dirty="0"/>
              <a:t>+ of property value</a:t>
            </a:r>
          </a:p>
        </p:txBody>
      </p:sp>
      <p:pic>
        <p:nvPicPr>
          <p:cNvPr id="30729" name="Picture 10" descr="H:\Documents\Photos\Regions\Midlands\Alkborough\Sept 06\Alkborough Managed Realignment - cropped.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27131" y="2913516"/>
            <a:ext cx="4466940" cy="2440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7599" y="1320271"/>
            <a:ext cx="3568201" cy="210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a:spLocks noChangeArrowheads="1"/>
          </p:cNvSpPr>
          <p:nvPr/>
        </p:nvSpPr>
        <p:spPr bwMode="auto">
          <a:xfrm>
            <a:off x="4327132" y="5470468"/>
            <a:ext cx="446694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algn="ctr" eaLnBrk="1" hangingPunct="1"/>
            <a:r>
              <a:rPr lang="en-GB" altLang="en-US" sz="1800" b="1" dirty="0">
                <a:solidFill>
                  <a:srgbClr val="FFFF00"/>
                </a:solidFill>
              </a:rPr>
              <a:t> </a:t>
            </a:r>
            <a:r>
              <a:rPr lang="en-GB" altLang="en-US" sz="1800" b="1" dirty="0" smtClean="0">
                <a:solidFill>
                  <a:srgbClr val="FFFF00"/>
                </a:solidFill>
              </a:rPr>
              <a:t>Coastal realignment</a:t>
            </a:r>
            <a:endParaRPr lang="en-GB" altLang="en-US" sz="1800" b="1" dirty="0">
              <a:solidFill>
                <a:srgbClr val="FFFF00"/>
              </a:solidFill>
            </a:endParaRPr>
          </a:p>
        </p:txBody>
      </p:sp>
      <p:sp>
        <p:nvSpPr>
          <p:cNvPr id="12" name="TextBox 9"/>
          <p:cNvSpPr txBox="1">
            <a:spLocks noChangeArrowheads="1"/>
          </p:cNvSpPr>
          <p:nvPr/>
        </p:nvSpPr>
        <p:spPr bwMode="auto">
          <a:xfrm>
            <a:off x="336119" y="3647327"/>
            <a:ext cx="3729754"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algn="ctr" eaLnBrk="1" hangingPunct="1"/>
            <a:r>
              <a:rPr lang="en-GB" altLang="en-US" sz="1800" b="1" dirty="0" smtClean="0">
                <a:solidFill>
                  <a:srgbClr val="FFFF00"/>
                </a:solidFill>
              </a:rPr>
              <a:t> Thames Barrier</a:t>
            </a:r>
            <a:endParaRPr lang="en-GB" altLang="en-US" sz="1800" b="1" dirty="0">
              <a:solidFill>
                <a:srgbClr val="FFFF00"/>
              </a:solidFill>
            </a:endParaRPr>
          </a:p>
        </p:txBody>
      </p:sp>
    </p:spTree>
    <p:extLst>
      <p:ext uri="{BB962C8B-B14F-4D97-AF65-F5344CB8AC3E}">
        <p14:creationId xmlns:p14="http://schemas.microsoft.com/office/powerpoint/2010/main" val="4278088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323850" y="0"/>
            <a:ext cx="8569325" cy="908050"/>
          </a:xfrm>
        </p:spPr>
        <p:txBody>
          <a:bodyPr>
            <a:normAutofit/>
          </a:bodyPr>
          <a:lstStyle/>
          <a:p>
            <a:pPr eaLnBrk="1" hangingPunct="1"/>
            <a:r>
              <a:rPr lang="en-US" altLang="en-US" sz="4000" b="1" dirty="0" smtClean="0"/>
              <a:t>The huge challenge ahead</a:t>
            </a:r>
            <a:endParaRPr lang="en-GB" altLang="en-US" sz="4000" b="1" dirty="0" smtClean="0"/>
          </a:p>
        </p:txBody>
      </p:sp>
      <p:sp>
        <p:nvSpPr>
          <p:cNvPr id="31747" name="TextBox 3"/>
          <p:cNvSpPr txBox="1">
            <a:spLocks noChangeArrowheads="1"/>
          </p:cNvSpPr>
          <p:nvPr/>
        </p:nvSpPr>
        <p:spPr bwMode="auto">
          <a:xfrm>
            <a:off x="7235825" y="2060575"/>
            <a:ext cx="165735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algn="ctr" eaLnBrk="1" hangingPunct="1"/>
            <a:r>
              <a:rPr lang="en-GB" altLang="en-US" sz="1800" b="1">
                <a:solidFill>
                  <a:srgbClr val="FFFF00"/>
                </a:solidFill>
              </a:rPr>
              <a:t>2015 WFD status for rivers and lakes in the Thames River Basin District</a:t>
            </a:r>
          </a:p>
        </p:txBody>
      </p:sp>
      <p:sp>
        <p:nvSpPr>
          <p:cNvPr id="31749" name="Rectangle 6"/>
          <p:cNvSpPr>
            <a:spLocks noChangeArrowheads="1"/>
          </p:cNvSpPr>
          <p:nvPr/>
        </p:nvSpPr>
        <p:spPr bwMode="auto">
          <a:xfrm>
            <a:off x="179388" y="6092825"/>
            <a:ext cx="871378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1600" b="1" dirty="0"/>
              <a:t>In the Thames catchment, 714 </a:t>
            </a:r>
            <a:r>
              <a:rPr lang="en-GB" altLang="en-US" sz="1600" b="1" dirty="0" err="1"/>
              <a:t>kms</a:t>
            </a:r>
            <a:r>
              <a:rPr lang="en-GB" altLang="en-US" sz="1600" b="1" dirty="0"/>
              <a:t> river and 113 ha of lake were in better condition in 2013 than in 2009</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850" y="908050"/>
            <a:ext cx="6808470" cy="4822145"/>
          </a:xfrm>
          <a:prstGeom prst="rect">
            <a:avLst/>
          </a:prstGeom>
        </p:spPr>
      </p:pic>
    </p:spTree>
    <p:extLst>
      <p:ext uri="{BB962C8B-B14F-4D97-AF65-F5344CB8AC3E}">
        <p14:creationId xmlns:p14="http://schemas.microsoft.com/office/powerpoint/2010/main" val="28710749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23850" y="188913"/>
            <a:ext cx="8134350" cy="863600"/>
          </a:xfrm>
        </p:spPr>
        <p:txBody>
          <a:bodyPr/>
          <a:lstStyle/>
          <a:p>
            <a:r>
              <a:rPr lang="en-GB" altLang="en-US" b="1" dirty="0" smtClean="0">
                <a:solidFill>
                  <a:schemeClr val="tx1"/>
                </a:solidFill>
              </a:rPr>
              <a:t>Winning the World Cup for Rivers</a:t>
            </a:r>
          </a:p>
        </p:txBody>
      </p:sp>
      <p:sp>
        <p:nvSpPr>
          <p:cNvPr id="12293" name="Text Box 9"/>
          <p:cNvSpPr txBox="1">
            <a:spLocks noChangeArrowheads="1"/>
          </p:cNvSpPr>
          <p:nvPr/>
        </p:nvSpPr>
        <p:spPr bwMode="auto">
          <a:xfrm>
            <a:off x="4140200" y="5013325"/>
            <a:ext cx="48244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1600" b="1" dirty="0">
                <a:solidFill>
                  <a:srgbClr val="FFFF00"/>
                </a:solidFill>
              </a:rPr>
              <a:t>Celebrating with representatives from a few of our many partner organisations</a:t>
            </a:r>
          </a:p>
        </p:txBody>
      </p:sp>
      <p:sp>
        <p:nvSpPr>
          <p:cNvPr id="12295" name="TextBox 6"/>
          <p:cNvSpPr txBox="1">
            <a:spLocks noChangeArrowheads="1"/>
          </p:cNvSpPr>
          <p:nvPr/>
        </p:nvSpPr>
        <p:spPr bwMode="auto">
          <a:xfrm>
            <a:off x="468313" y="6092825"/>
            <a:ext cx="867568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r>
              <a:rPr lang="en-GB" altLang="en-US" sz="1600" b="1" dirty="0"/>
              <a:t>The  prestigious International Riverprize has been awarded annually since 1999. The  UK winners to date are the Mersey (1999) and the Thames (2010)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850" y="1193811"/>
            <a:ext cx="3647259" cy="285612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36170" y="1292225"/>
            <a:ext cx="4632471" cy="3462655"/>
          </a:xfrm>
          <a:prstGeom prst="rect">
            <a:avLst/>
          </a:prstGeom>
        </p:spPr>
      </p:pic>
      <p:sp>
        <p:nvSpPr>
          <p:cNvPr id="8" name="Text Box 9"/>
          <p:cNvSpPr txBox="1">
            <a:spLocks noChangeArrowheads="1"/>
          </p:cNvSpPr>
          <p:nvPr/>
        </p:nvSpPr>
        <p:spPr bwMode="auto">
          <a:xfrm>
            <a:off x="107130" y="4191234"/>
            <a:ext cx="399651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1600" b="1" dirty="0">
                <a:solidFill>
                  <a:srgbClr val="FFFF00"/>
                </a:solidFill>
              </a:rPr>
              <a:t>Celebrating with </a:t>
            </a:r>
            <a:r>
              <a:rPr lang="en-GB" altLang="en-US" sz="1600" b="1" dirty="0" smtClean="0">
                <a:solidFill>
                  <a:srgbClr val="FFFF00"/>
                </a:solidFill>
              </a:rPr>
              <a:t>Theresa May MP in 2010</a:t>
            </a:r>
            <a:endParaRPr lang="en-GB" altLang="en-US" sz="1600" b="1" dirty="0">
              <a:solidFill>
                <a:srgbClr val="FFFF00"/>
              </a:solidFill>
            </a:endParaRPr>
          </a:p>
        </p:txBody>
      </p:sp>
    </p:spTree>
    <p:extLst>
      <p:ext uri="{BB962C8B-B14F-4D97-AF65-F5344CB8AC3E}">
        <p14:creationId xmlns:p14="http://schemas.microsoft.com/office/powerpoint/2010/main" val="9936488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22616" y="2184946"/>
            <a:ext cx="5195082" cy="3628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323850" y="260350"/>
            <a:ext cx="6840538" cy="708025"/>
          </a:xfrm>
          <a:prstGeom prst="rect">
            <a:avLst/>
          </a:prstGeom>
          <a:noFill/>
        </p:spPr>
        <p:txBody>
          <a:bodyPr>
            <a:spAutoFit/>
          </a:bodyPr>
          <a:lstStyle/>
          <a:p>
            <a:pPr>
              <a:defRPr/>
            </a:pPr>
            <a:r>
              <a:rPr lang="en-GB" sz="4000" b="1" dirty="0">
                <a:latin typeface="+mj-lt"/>
                <a:cs typeface="Arial" charset="0"/>
              </a:rPr>
              <a:t>The Thames Catchment</a:t>
            </a:r>
          </a:p>
        </p:txBody>
      </p:sp>
      <p:pic>
        <p:nvPicPr>
          <p:cNvPr id="13320" name="Picture 9" descr="C:\Users\adriver\Desktop\RBD map.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3849" y="1201739"/>
            <a:ext cx="2589285" cy="3239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1" name="Rectangle 9"/>
          <p:cNvSpPr>
            <a:spLocks noChangeArrowheads="1"/>
          </p:cNvSpPr>
          <p:nvPr/>
        </p:nvSpPr>
        <p:spPr bwMode="auto">
          <a:xfrm>
            <a:off x="783772" y="6237288"/>
            <a:ext cx="796494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r>
              <a:rPr lang="en-US" altLang="en-US" sz="1600" b="1" dirty="0"/>
              <a:t>The River Thames is the UK’s second longest river at 294 </a:t>
            </a:r>
            <a:r>
              <a:rPr lang="en-US" altLang="en-US" sz="1600" b="1" dirty="0" err="1"/>
              <a:t>kms</a:t>
            </a:r>
            <a:r>
              <a:rPr lang="en-US" altLang="en-US" sz="1600" b="1" dirty="0"/>
              <a:t> long. </a:t>
            </a:r>
          </a:p>
        </p:txBody>
      </p:sp>
    </p:spTree>
    <p:extLst>
      <p:ext uri="{BB962C8B-B14F-4D97-AF65-F5344CB8AC3E}">
        <p14:creationId xmlns:p14="http://schemas.microsoft.com/office/powerpoint/2010/main" val="5524216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p:cNvSpPr>
            <a:spLocks noGrp="1" noChangeArrowheads="1"/>
          </p:cNvSpPr>
          <p:nvPr>
            <p:ph type="title" idx="4294967295"/>
          </p:nvPr>
        </p:nvSpPr>
        <p:spPr>
          <a:xfrm>
            <a:off x="179388" y="0"/>
            <a:ext cx="7129462" cy="1125538"/>
          </a:xfrm>
        </p:spPr>
        <p:txBody>
          <a:bodyPr/>
          <a:lstStyle/>
          <a:p>
            <a:r>
              <a:rPr lang="en-GB" altLang="en-US" sz="4000" b="1" dirty="0" smtClean="0"/>
              <a:t>Flooding and pestilence</a:t>
            </a:r>
          </a:p>
        </p:txBody>
      </p:sp>
      <p:pic>
        <p:nvPicPr>
          <p:cNvPr id="14340"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1520" y="1013565"/>
            <a:ext cx="3344091" cy="3827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27763" y="188913"/>
            <a:ext cx="2592387" cy="26638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4342" name="Picture 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859338" y="3068638"/>
            <a:ext cx="3960812" cy="247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Rectangle 6"/>
          <p:cNvSpPr>
            <a:spLocks noChangeArrowheads="1"/>
          </p:cNvSpPr>
          <p:nvPr/>
        </p:nvSpPr>
        <p:spPr bwMode="auto">
          <a:xfrm>
            <a:off x="179388" y="6092825"/>
            <a:ext cx="871378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r>
              <a:rPr lang="en-GB" altLang="en-US" sz="1600" b="1" dirty="0"/>
              <a:t>The 'Great Stink' of London in 1858  led to the  temporary closure of Parliament due to the overpowering smell emanating from the Thames</a:t>
            </a:r>
          </a:p>
        </p:txBody>
      </p:sp>
      <p:sp>
        <p:nvSpPr>
          <p:cNvPr id="14344" name="Rectangle 7"/>
          <p:cNvSpPr>
            <a:spLocks noChangeArrowheads="1"/>
          </p:cNvSpPr>
          <p:nvPr/>
        </p:nvSpPr>
        <p:spPr bwMode="auto">
          <a:xfrm>
            <a:off x="246195" y="4962446"/>
            <a:ext cx="41194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algn="ctr" eaLnBrk="1" hangingPunct="1"/>
            <a:r>
              <a:rPr lang="en-GB" altLang="en-US" sz="1400" b="1" dirty="0">
                <a:solidFill>
                  <a:srgbClr val="FFFF00"/>
                </a:solidFill>
              </a:rPr>
              <a:t>19</a:t>
            </a:r>
            <a:r>
              <a:rPr lang="en-GB" altLang="en-US" sz="1400" b="1" baseline="30000" dirty="0">
                <a:solidFill>
                  <a:srgbClr val="FFFF00"/>
                </a:solidFill>
              </a:rPr>
              <a:t>th</a:t>
            </a:r>
            <a:r>
              <a:rPr lang="en-GB" altLang="en-US" sz="1400" b="1" dirty="0">
                <a:solidFill>
                  <a:srgbClr val="FFFF00"/>
                </a:solidFill>
              </a:rPr>
              <a:t> century Punch magazine cartoon: Faraday holding his nose as he hands Father Thames his business card</a:t>
            </a:r>
          </a:p>
        </p:txBody>
      </p:sp>
    </p:spTree>
    <p:extLst>
      <p:ext uri="{BB962C8B-B14F-4D97-AF65-F5344CB8AC3E}">
        <p14:creationId xmlns:p14="http://schemas.microsoft.com/office/powerpoint/2010/main" val="6214250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39750" y="188913"/>
            <a:ext cx="7918450" cy="863600"/>
          </a:xfrm>
        </p:spPr>
        <p:txBody>
          <a:bodyPr/>
          <a:lstStyle/>
          <a:p>
            <a:r>
              <a:rPr lang="en-GB" altLang="en-US" b="1" dirty="0" smtClean="0">
                <a:solidFill>
                  <a:schemeClr val="tx1"/>
                </a:solidFill>
              </a:rPr>
              <a:t>The concrete age </a:t>
            </a:r>
          </a:p>
        </p:txBody>
      </p:sp>
      <p:sp>
        <p:nvSpPr>
          <p:cNvPr id="15363" name="Text Box 4"/>
          <p:cNvSpPr txBox="1">
            <a:spLocks noChangeArrowheads="1"/>
          </p:cNvSpPr>
          <p:nvPr/>
        </p:nvSpPr>
        <p:spPr bwMode="auto">
          <a:xfrm>
            <a:off x="1812971" y="5439400"/>
            <a:ext cx="47529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1800" b="1" dirty="0">
                <a:solidFill>
                  <a:srgbClr val="FFFF00"/>
                </a:solidFill>
              </a:rPr>
              <a:t>River Ravensbourne, London</a:t>
            </a:r>
          </a:p>
        </p:txBody>
      </p:sp>
      <p:pic>
        <p:nvPicPr>
          <p:cNvPr id="15365" name="Picture 6" descr="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94185" y="1161738"/>
            <a:ext cx="6390545" cy="4168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Text Box 7"/>
          <p:cNvSpPr txBox="1">
            <a:spLocks noChangeArrowheads="1"/>
          </p:cNvSpPr>
          <p:nvPr/>
        </p:nvSpPr>
        <p:spPr bwMode="auto">
          <a:xfrm>
            <a:off x="5632450" y="4960938"/>
            <a:ext cx="2755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369" name="TextBox 8"/>
          <p:cNvSpPr txBox="1">
            <a:spLocks noChangeArrowheads="1"/>
          </p:cNvSpPr>
          <p:nvPr/>
        </p:nvSpPr>
        <p:spPr bwMode="auto">
          <a:xfrm>
            <a:off x="250826" y="6021388"/>
            <a:ext cx="835342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r>
              <a:rPr lang="en-GB" altLang="en-US" sz="1600" b="1" dirty="0"/>
              <a:t>96% of all watercourses in the Thames catchment have been modified by man in some way</a:t>
            </a:r>
          </a:p>
        </p:txBody>
      </p:sp>
    </p:spTree>
    <p:extLst>
      <p:ext uri="{BB962C8B-B14F-4D97-AF65-F5344CB8AC3E}">
        <p14:creationId xmlns:p14="http://schemas.microsoft.com/office/powerpoint/2010/main" val="109015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3"/>
          <p:cNvSpPr>
            <a:spLocks noGrp="1" noChangeArrowheads="1"/>
          </p:cNvSpPr>
          <p:nvPr>
            <p:ph type="body" sz="half" idx="4294967295"/>
          </p:nvPr>
        </p:nvSpPr>
        <p:spPr>
          <a:xfrm>
            <a:off x="179388" y="1268413"/>
            <a:ext cx="8964612" cy="1830387"/>
          </a:xfrm>
        </p:spPr>
        <p:txBody>
          <a:bodyPr>
            <a:normAutofit fontScale="92500" lnSpcReduction="10000"/>
          </a:bodyPr>
          <a:lstStyle/>
          <a:p>
            <a:pPr>
              <a:lnSpc>
                <a:spcPct val="80000"/>
              </a:lnSpc>
            </a:pPr>
            <a:r>
              <a:rPr lang="en-GB" altLang="en-US" sz="2400" b="1" dirty="0" smtClean="0">
                <a:solidFill>
                  <a:srgbClr val="FFFF00"/>
                </a:solidFill>
              </a:rPr>
              <a:t>Good water quality increased from 53% (1990) to 80% (2008)</a:t>
            </a:r>
          </a:p>
          <a:p>
            <a:pPr>
              <a:lnSpc>
                <a:spcPct val="80000"/>
              </a:lnSpc>
            </a:pPr>
            <a:r>
              <a:rPr lang="en-GB" altLang="en-US" sz="2400" b="1" dirty="0" smtClean="0">
                <a:solidFill>
                  <a:srgbClr val="FFFF00"/>
                </a:solidFill>
              </a:rPr>
              <a:t>125 species of fish</a:t>
            </a:r>
          </a:p>
          <a:p>
            <a:pPr>
              <a:lnSpc>
                <a:spcPct val="80000"/>
              </a:lnSpc>
            </a:pPr>
            <a:r>
              <a:rPr lang="en-GB" altLang="en-US" sz="2400" b="1" dirty="0" smtClean="0">
                <a:solidFill>
                  <a:srgbClr val="FFFF00"/>
                </a:solidFill>
              </a:rPr>
              <a:t>Healthy breeding Otter population</a:t>
            </a:r>
          </a:p>
          <a:p>
            <a:pPr>
              <a:lnSpc>
                <a:spcPct val="80000"/>
              </a:lnSpc>
            </a:pPr>
            <a:r>
              <a:rPr lang="en-GB" altLang="en-US" sz="2400" b="1" dirty="0" smtClean="0">
                <a:solidFill>
                  <a:srgbClr val="FFFF00"/>
                </a:solidFill>
              </a:rPr>
              <a:t>Over 1000 habitat enhancement schemes since 1990</a:t>
            </a:r>
          </a:p>
          <a:p>
            <a:pPr>
              <a:lnSpc>
                <a:spcPct val="80000"/>
              </a:lnSpc>
            </a:pPr>
            <a:r>
              <a:rPr lang="en-GB" altLang="en-US" sz="2400" b="1" dirty="0" smtClean="0">
                <a:solidFill>
                  <a:srgbClr val="FFFF00"/>
                </a:solidFill>
              </a:rPr>
              <a:t>Over 100 km of river restored since 1990</a:t>
            </a:r>
          </a:p>
          <a:p>
            <a:pPr>
              <a:lnSpc>
                <a:spcPct val="80000"/>
              </a:lnSpc>
            </a:pPr>
            <a:endParaRPr lang="en-GB" altLang="en-US" dirty="0" smtClean="0"/>
          </a:p>
        </p:txBody>
      </p:sp>
      <p:pic>
        <p:nvPicPr>
          <p:cNvPr id="16388"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95540" y="3098800"/>
            <a:ext cx="4186758" cy="279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7" descr="0112ottb"/>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50825" y="3644900"/>
            <a:ext cx="3240088"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95288" y="260350"/>
            <a:ext cx="7489825" cy="708025"/>
          </a:xfrm>
          <a:prstGeom prst="rect">
            <a:avLst/>
          </a:prstGeom>
          <a:noFill/>
        </p:spPr>
        <p:txBody>
          <a:bodyPr>
            <a:spAutoFit/>
          </a:bodyPr>
          <a:lstStyle/>
          <a:p>
            <a:pPr>
              <a:defRPr/>
            </a:pPr>
            <a:r>
              <a:rPr lang="en-GB" sz="4000" b="1" dirty="0">
                <a:latin typeface="+mj-lt"/>
                <a:cs typeface="Arial" charset="0"/>
              </a:rPr>
              <a:t>The remarkable recovery</a:t>
            </a:r>
          </a:p>
        </p:txBody>
      </p:sp>
      <p:sp>
        <p:nvSpPr>
          <p:cNvPr id="16391" name="Rectangle 6"/>
          <p:cNvSpPr>
            <a:spLocks noChangeArrowheads="1"/>
          </p:cNvSpPr>
          <p:nvPr/>
        </p:nvSpPr>
        <p:spPr bwMode="auto">
          <a:xfrm>
            <a:off x="250825" y="6021388"/>
            <a:ext cx="87852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r>
              <a:rPr lang="en-GB" altLang="en-US" sz="1800" b="1" dirty="0"/>
              <a:t>Otters were extinct in the Thames catchment in 1989. In 2009 signs were found in 53% of the survey sites.</a:t>
            </a:r>
          </a:p>
        </p:txBody>
      </p:sp>
    </p:spTree>
    <p:extLst>
      <p:ext uri="{BB962C8B-B14F-4D97-AF65-F5344CB8AC3E}">
        <p14:creationId xmlns:p14="http://schemas.microsoft.com/office/powerpoint/2010/main" val="18688430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p:cNvSpPr>
          <p:nvPr/>
        </p:nvSpPr>
        <p:spPr bwMode="auto">
          <a:xfrm>
            <a:off x="250825" y="1773238"/>
            <a:ext cx="8640763" cy="4678362"/>
          </a:xfrm>
          <a:prstGeom prst="rect">
            <a:avLst/>
          </a:prstGeom>
          <a:solidFill>
            <a:srgbClr val="5BC3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7411" name="Rectangle 3"/>
          <p:cNvSpPr>
            <a:spLocks noChangeArrowheads="1"/>
          </p:cNvSpPr>
          <p:nvPr/>
        </p:nvSpPr>
        <p:spPr bwMode="auto">
          <a:xfrm>
            <a:off x="611188" y="1268413"/>
            <a:ext cx="5761037"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5717" tIns="35717" rIns="116994" bIns="35717" anchor="b"/>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r>
              <a:rPr lang="en-GB" altLang="en-US" sz="2000" b="1">
                <a:solidFill>
                  <a:srgbClr val="004A00"/>
                </a:solidFill>
              </a:rPr>
              <a:t>Example catchment</a:t>
            </a:r>
            <a:endParaRPr lang="en-GB" altLang="en-US" sz="3600" b="1">
              <a:solidFill>
                <a:srgbClr val="004A00"/>
              </a:solidFill>
            </a:endParaRPr>
          </a:p>
        </p:txBody>
      </p:sp>
      <p:sp>
        <p:nvSpPr>
          <p:cNvPr id="17412" name="Freeform 4"/>
          <p:cNvSpPr>
            <a:spLocks/>
          </p:cNvSpPr>
          <p:nvPr/>
        </p:nvSpPr>
        <p:spPr bwMode="auto">
          <a:xfrm>
            <a:off x="3735388" y="2662238"/>
            <a:ext cx="534987" cy="793750"/>
          </a:xfrm>
          <a:custGeom>
            <a:avLst/>
            <a:gdLst>
              <a:gd name="T0" fmla="*/ 2147483647 w 608"/>
              <a:gd name="T1" fmla="*/ 0 h 1248"/>
              <a:gd name="T2" fmla="*/ 2147483647 w 608"/>
              <a:gd name="T3" fmla="*/ 2147483647 h 1248"/>
              <a:gd name="T4" fmla="*/ 2147483647 w 608"/>
              <a:gd name="T5" fmla="*/ 2147483647 h 1248"/>
              <a:gd name="T6" fmla="*/ 2147483647 w 608"/>
              <a:gd name="T7" fmla="*/ 2147483647 h 1248"/>
              <a:gd name="T8" fmla="*/ 2147483647 w 608"/>
              <a:gd name="T9" fmla="*/ 2147483647 h 1248"/>
              <a:gd name="T10" fmla="*/ 2147483647 w 608"/>
              <a:gd name="T11" fmla="*/ 2147483647 h 1248"/>
              <a:gd name="T12" fmla="*/ 2147483647 w 608"/>
              <a:gd name="T13" fmla="*/ 2147483647 h 1248"/>
              <a:gd name="T14" fmla="*/ 2147483647 w 608"/>
              <a:gd name="T15" fmla="*/ 2147483647 h 1248"/>
              <a:gd name="T16" fmla="*/ 2147483647 w 608"/>
              <a:gd name="T17" fmla="*/ 2147483647 h 1248"/>
              <a:gd name="T18" fmla="*/ 2147483647 w 608"/>
              <a:gd name="T19" fmla="*/ 2147483647 h 1248"/>
              <a:gd name="T20" fmla="*/ 2147483647 w 608"/>
              <a:gd name="T21" fmla="*/ 2147483647 h 1248"/>
              <a:gd name="T22" fmla="*/ 2147483647 w 608"/>
              <a:gd name="T23" fmla="*/ 2147483647 h 1248"/>
              <a:gd name="T24" fmla="*/ 2147483647 w 608"/>
              <a:gd name="T25" fmla="*/ 2147483647 h 1248"/>
              <a:gd name="T26" fmla="*/ 2147483647 w 608"/>
              <a:gd name="T27" fmla="*/ 2147483647 h 1248"/>
              <a:gd name="T28" fmla="*/ 2147483647 w 608"/>
              <a:gd name="T29" fmla="*/ 2147483647 h 12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08"/>
              <a:gd name="T46" fmla="*/ 0 h 1248"/>
              <a:gd name="T47" fmla="*/ 608 w 608"/>
              <a:gd name="T48" fmla="*/ 1248 h 124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08" h="1248">
                <a:moveTo>
                  <a:pt x="224" y="0"/>
                </a:moveTo>
                <a:cubicBezTo>
                  <a:pt x="268" y="28"/>
                  <a:pt x="312" y="56"/>
                  <a:pt x="320" y="96"/>
                </a:cubicBezTo>
                <a:cubicBezTo>
                  <a:pt x="328" y="136"/>
                  <a:pt x="304" y="208"/>
                  <a:pt x="272" y="240"/>
                </a:cubicBezTo>
                <a:cubicBezTo>
                  <a:pt x="240" y="272"/>
                  <a:pt x="152" y="264"/>
                  <a:pt x="128" y="288"/>
                </a:cubicBezTo>
                <a:cubicBezTo>
                  <a:pt x="104" y="312"/>
                  <a:pt x="96" y="352"/>
                  <a:pt x="128" y="384"/>
                </a:cubicBezTo>
                <a:cubicBezTo>
                  <a:pt x="160" y="416"/>
                  <a:pt x="304" y="440"/>
                  <a:pt x="320" y="480"/>
                </a:cubicBezTo>
                <a:cubicBezTo>
                  <a:pt x="336" y="520"/>
                  <a:pt x="272" y="592"/>
                  <a:pt x="224" y="624"/>
                </a:cubicBezTo>
                <a:cubicBezTo>
                  <a:pt x="176" y="656"/>
                  <a:pt x="64" y="648"/>
                  <a:pt x="32" y="672"/>
                </a:cubicBezTo>
                <a:cubicBezTo>
                  <a:pt x="0" y="696"/>
                  <a:pt x="16" y="744"/>
                  <a:pt x="32" y="768"/>
                </a:cubicBezTo>
                <a:cubicBezTo>
                  <a:pt x="48" y="792"/>
                  <a:pt x="120" y="792"/>
                  <a:pt x="128" y="816"/>
                </a:cubicBezTo>
                <a:cubicBezTo>
                  <a:pt x="136" y="840"/>
                  <a:pt x="64" y="896"/>
                  <a:pt x="80" y="912"/>
                </a:cubicBezTo>
                <a:cubicBezTo>
                  <a:pt x="96" y="928"/>
                  <a:pt x="184" y="904"/>
                  <a:pt x="224" y="912"/>
                </a:cubicBezTo>
                <a:cubicBezTo>
                  <a:pt x="264" y="920"/>
                  <a:pt x="296" y="928"/>
                  <a:pt x="320" y="960"/>
                </a:cubicBezTo>
                <a:cubicBezTo>
                  <a:pt x="344" y="992"/>
                  <a:pt x="320" y="1056"/>
                  <a:pt x="368" y="1104"/>
                </a:cubicBezTo>
                <a:cubicBezTo>
                  <a:pt x="416" y="1152"/>
                  <a:pt x="512" y="1200"/>
                  <a:pt x="608" y="1248"/>
                </a:cubicBezTo>
              </a:path>
            </a:pathLst>
          </a:custGeom>
          <a:noFill/>
          <a:ln w="12700">
            <a:solidFill>
              <a:srgbClr val="4D4D4D"/>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7413" name="Freeform 5"/>
          <p:cNvSpPr>
            <a:spLocks/>
          </p:cNvSpPr>
          <p:nvPr/>
        </p:nvSpPr>
        <p:spPr bwMode="auto">
          <a:xfrm>
            <a:off x="3932238" y="3627438"/>
            <a:ext cx="506412" cy="223837"/>
          </a:xfrm>
          <a:custGeom>
            <a:avLst/>
            <a:gdLst>
              <a:gd name="T0" fmla="*/ 2147483647 w 568"/>
              <a:gd name="T1" fmla="*/ 2147483647 h 736"/>
              <a:gd name="T2" fmla="*/ 2147483647 w 568"/>
              <a:gd name="T3" fmla="*/ 2147483647 h 736"/>
              <a:gd name="T4" fmla="*/ 2147483647 w 568"/>
              <a:gd name="T5" fmla="*/ 2147483647 h 736"/>
              <a:gd name="T6" fmla="*/ 2147483647 w 568"/>
              <a:gd name="T7" fmla="*/ 2147483647 h 736"/>
              <a:gd name="T8" fmla="*/ 2147483647 w 568"/>
              <a:gd name="T9" fmla="*/ 2147483647 h 736"/>
              <a:gd name="T10" fmla="*/ 2147483647 w 568"/>
              <a:gd name="T11" fmla="*/ 2147483647 h 736"/>
              <a:gd name="T12" fmla="*/ 2147483647 w 568"/>
              <a:gd name="T13" fmla="*/ 2147483647 h 736"/>
              <a:gd name="T14" fmla="*/ 2147483647 w 568"/>
              <a:gd name="T15" fmla="*/ 2147483647 h 736"/>
              <a:gd name="T16" fmla="*/ 0 60000 65536"/>
              <a:gd name="T17" fmla="*/ 0 60000 65536"/>
              <a:gd name="T18" fmla="*/ 0 60000 65536"/>
              <a:gd name="T19" fmla="*/ 0 60000 65536"/>
              <a:gd name="T20" fmla="*/ 0 60000 65536"/>
              <a:gd name="T21" fmla="*/ 0 60000 65536"/>
              <a:gd name="T22" fmla="*/ 0 60000 65536"/>
              <a:gd name="T23" fmla="*/ 0 60000 65536"/>
              <a:gd name="T24" fmla="*/ 0 w 568"/>
              <a:gd name="T25" fmla="*/ 0 h 736"/>
              <a:gd name="T26" fmla="*/ 568 w 568"/>
              <a:gd name="T27" fmla="*/ 736 h 7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8" h="736">
                <a:moveTo>
                  <a:pt x="568" y="16"/>
                </a:moveTo>
                <a:cubicBezTo>
                  <a:pt x="560" y="16"/>
                  <a:pt x="552" y="16"/>
                  <a:pt x="520" y="16"/>
                </a:cubicBezTo>
                <a:cubicBezTo>
                  <a:pt x="488" y="16"/>
                  <a:pt x="416" y="0"/>
                  <a:pt x="376" y="16"/>
                </a:cubicBezTo>
                <a:cubicBezTo>
                  <a:pt x="336" y="32"/>
                  <a:pt x="296" y="64"/>
                  <a:pt x="280" y="112"/>
                </a:cubicBezTo>
                <a:cubicBezTo>
                  <a:pt x="264" y="160"/>
                  <a:pt x="320" y="256"/>
                  <a:pt x="280" y="304"/>
                </a:cubicBezTo>
                <a:cubicBezTo>
                  <a:pt x="240" y="352"/>
                  <a:pt x="80" y="360"/>
                  <a:pt x="40" y="400"/>
                </a:cubicBezTo>
                <a:cubicBezTo>
                  <a:pt x="0" y="440"/>
                  <a:pt x="32" y="488"/>
                  <a:pt x="40" y="544"/>
                </a:cubicBezTo>
                <a:cubicBezTo>
                  <a:pt x="48" y="600"/>
                  <a:pt x="68" y="668"/>
                  <a:pt x="88" y="736"/>
                </a:cubicBezTo>
              </a:path>
            </a:pathLst>
          </a:custGeom>
          <a:noFill/>
          <a:ln w="12700">
            <a:solidFill>
              <a:srgbClr val="4D4D4D"/>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7414" name="Freeform 6"/>
          <p:cNvSpPr>
            <a:spLocks/>
          </p:cNvSpPr>
          <p:nvPr/>
        </p:nvSpPr>
        <p:spPr bwMode="auto">
          <a:xfrm>
            <a:off x="5703888" y="3790950"/>
            <a:ext cx="715962" cy="274638"/>
          </a:xfrm>
          <a:custGeom>
            <a:avLst/>
            <a:gdLst>
              <a:gd name="T0" fmla="*/ 2147483647 w 568"/>
              <a:gd name="T1" fmla="*/ 2147483647 h 736"/>
              <a:gd name="T2" fmla="*/ 2147483647 w 568"/>
              <a:gd name="T3" fmla="*/ 2147483647 h 736"/>
              <a:gd name="T4" fmla="*/ 2147483647 w 568"/>
              <a:gd name="T5" fmla="*/ 2147483647 h 736"/>
              <a:gd name="T6" fmla="*/ 2147483647 w 568"/>
              <a:gd name="T7" fmla="*/ 2147483647 h 736"/>
              <a:gd name="T8" fmla="*/ 2147483647 w 568"/>
              <a:gd name="T9" fmla="*/ 2147483647 h 736"/>
              <a:gd name="T10" fmla="*/ 2147483647 w 568"/>
              <a:gd name="T11" fmla="*/ 2147483647 h 736"/>
              <a:gd name="T12" fmla="*/ 2147483647 w 568"/>
              <a:gd name="T13" fmla="*/ 2147483647 h 736"/>
              <a:gd name="T14" fmla="*/ 2147483647 w 568"/>
              <a:gd name="T15" fmla="*/ 2147483647 h 736"/>
              <a:gd name="T16" fmla="*/ 0 60000 65536"/>
              <a:gd name="T17" fmla="*/ 0 60000 65536"/>
              <a:gd name="T18" fmla="*/ 0 60000 65536"/>
              <a:gd name="T19" fmla="*/ 0 60000 65536"/>
              <a:gd name="T20" fmla="*/ 0 60000 65536"/>
              <a:gd name="T21" fmla="*/ 0 60000 65536"/>
              <a:gd name="T22" fmla="*/ 0 60000 65536"/>
              <a:gd name="T23" fmla="*/ 0 60000 65536"/>
              <a:gd name="T24" fmla="*/ 0 w 568"/>
              <a:gd name="T25" fmla="*/ 0 h 736"/>
              <a:gd name="T26" fmla="*/ 568 w 568"/>
              <a:gd name="T27" fmla="*/ 736 h 7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8" h="736">
                <a:moveTo>
                  <a:pt x="568" y="16"/>
                </a:moveTo>
                <a:cubicBezTo>
                  <a:pt x="560" y="16"/>
                  <a:pt x="552" y="16"/>
                  <a:pt x="520" y="16"/>
                </a:cubicBezTo>
                <a:cubicBezTo>
                  <a:pt x="488" y="16"/>
                  <a:pt x="416" y="0"/>
                  <a:pt x="376" y="16"/>
                </a:cubicBezTo>
                <a:cubicBezTo>
                  <a:pt x="336" y="32"/>
                  <a:pt x="296" y="64"/>
                  <a:pt x="280" y="112"/>
                </a:cubicBezTo>
                <a:cubicBezTo>
                  <a:pt x="264" y="160"/>
                  <a:pt x="320" y="256"/>
                  <a:pt x="280" y="304"/>
                </a:cubicBezTo>
                <a:cubicBezTo>
                  <a:pt x="240" y="352"/>
                  <a:pt x="80" y="360"/>
                  <a:pt x="40" y="400"/>
                </a:cubicBezTo>
                <a:cubicBezTo>
                  <a:pt x="0" y="440"/>
                  <a:pt x="32" y="488"/>
                  <a:pt x="40" y="544"/>
                </a:cubicBezTo>
                <a:cubicBezTo>
                  <a:pt x="48" y="600"/>
                  <a:pt x="68" y="668"/>
                  <a:pt x="88" y="736"/>
                </a:cubicBezTo>
              </a:path>
            </a:pathLst>
          </a:custGeom>
          <a:noFill/>
          <a:ln w="12700">
            <a:solidFill>
              <a:srgbClr val="4D4D4D"/>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7415" name="Rectangle 7"/>
          <p:cNvSpPr>
            <a:spLocks/>
          </p:cNvSpPr>
          <p:nvPr/>
        </p:nvSpPr>
        <p:spPr bwMode="auto">
          <a:xfrm>
            <a:off x="8037513" y="1928813"/>
            <a:ext cx="428625" cy="322262"/>
          </a:xfrm>
          <a:prstGeom prst="rect">
            <a:avLst/>
          </a:prstGeom>
          <a:solidFill>
            <a:srgbClr val="00FF00"/>
          </a:solidFill>
          <a:ln w="12700">
            <a:solidFill>
              <a:srgbClr val="000000"/>
            </a:solidFill>
            <a:miter lim="800000"/>
            <a:headEnd/>
            <a:tailEnd/>
          </a:ln>
        </p:spPr>
        <p:txBody>
          <a:bodyPr wrap="none" anchor="ct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7416" name="Rectangle 8"/>
          <p:cNvSpPr>
            <a:spLocks/>
          </p:cNvSpPr>
          <p:nvPr/>
        </p:nvSpPr>
        <p:spPr bwMode="auto">
          <a:xfrm>
            <a:off x="8037513" y="2251075"/>
            <a:ext cx="428625" cy="320675"/>
          </a:xfrm>
          <a:prstGeom prst="rect">
            <a:avLst/>
          </a:prstGeom>
          <a:solidFill>
            <a:srgbClr val="FFFF00"/>
          </a:solidFill>
          <a:ln w="12700">
            <a:solidFill>
              <a:srgbClr val="000000"/>
            </a:solidFill>
            <a:miter lim="800000"/>
            <a:headEnd/>
            <a:tailEnd/>
          </a:ln>
        </p:spPr>
        <p:txBody>
          <a:bodyPr wrap="none" anchor="ct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7417" name="Rectangle 9"/>
          <p:cNvSpPr>
            <a:spLocks/>
          </p:cNvSpPr>
          <p:nvPr/>
        </p:nvSpPr>
        <p:spPr bwMode="auto">
          <a:xfrm>
            <a:off x="8037513" y="2571750"/>
            <a:ext cx="428625" cy="322263"/>
          </a:xfrm>
          <a:prstGeom prst="rect">
            <a:avLst/>
          </a:prstGeom>
          <a:solidFill>
            <a:srgbClr val="FF6600"/>
          </a:solidFill>
          <a:ln w="12700">
            <a:solidFill>
              <a:srgbClr val="000000"/>
            </a:solidFill>
            <a:miter lim="800000"/>
            <a:headEnd/>
            <a:tailEnd/>
          </a:ln>
        </p:spPr>
        <p:txBody>
          <a:bodyPr wrap="none" anchor="ct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7418" name="Rectangle 10"/>
          <p:cNvSpPr>
            <a:spLocks/>
          </p:cNvSpPr>
          <p:nvPr/>
        </p:nvSpPr>
        <p:spPr bwMode="auto">
          <a:xfrm>
            <a:off x="8037513" y="2894013"/>
            <a:ext cx="428625" cy="320675"/>
          </a:xfrm>
          <a:prstGeom prst="rect">
            <a:avLst/>
          </a:prstGeom>
          <a:solidFill>
            <a:srgbClr val="FF0000"/>
          </a:solidFill>
          <a:ln w="12700">
            <a:solidFill>
              <a:srgbClr val="000000"/>
            </a:solidFill>
            <a:miter lim="800000"/>
            <a:headEnd/>
            <a:tailEnd/>
          </a:ln>
        </p:spPr>
        <p:txBody>
          <a:bodyPr wrap="none" anchor="ct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7419" name="Rectangle 11"/>
          <p:cNvSpPr>
            <a:spLocks/>
          </p:cNvSpPr>
          <p:nvPr/>
        </p:nvSpPr>
        <p:spPr bwMode="auto">
          <a:xfrm>
            <a:off x="8037513" y="1608138"/>
            <a:ext cx="428625" cy="320675"/>
          </a:xfrm>
          <a:prstGeom prst="rect">
            <a:avLst/>
          </a:prstGeom>
          <a:solidFill>
            <a:srgbClr val="00FFFF"/>
          </a:solidFill>
          <a:ln w="12700">
            <a:solidFill>
              <a:srgbClr val="000000"/>
            </a:solidFill>
            <a:miter lim="800000"/>
            <a:headEnd/>
            <a:tailEnd/>
          </a:ln>
        </p:spPr>
        <p:txBody>
          <a:bodyPr wrap="none" anchor="ct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7420" name="Text Box 12"/>
          <p:cNvSpPr txBox="1">
            <a:spLocks/>
          </p:cNvSpPr>
          <p:nvPr/>
        </p:nvSpPr>
        <p:spPr bwMode="auto">
          <a:xfrm>
            <a:off x="6192838" y="2314575"/>
            <a:ext cx="18319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4291" tIns="32146" rIns="64291" bIns="32146">
            <a:spAutoFit/>
          </a:bodyPr>
          <a:lstStyle>
            <a:lvl1pPr defTabSz="642938" eaLnBrk="0" hangingPunct="0">
              <a:defRPr sz="1200">
                <a:solidFill>
                  <a:schemeClr val="tx1"/>
                </a:solidFill>
                <a:latin typeface="Arial" panose="020B0604020202020204" pitchFamily="34" charset="0"/>
                <a:cs typeface="Arial" panose="020B0604020202020204" pitchFamily="34" charset="0"/>
              </a:defRPr>
            </a:lvl1pPr>
            <a:lvl2pPr marL="742950" indent="-285750" defTabSz="642938" eaLnBrk="0" hangingPunct="0">
              <a:defRPr sz="1200">
                <a:solidFill>
                  <a:schemeClr val="tx1"/>
                </a:solidFill>
                <a:latin typeface="Arial" panose="020B0604020202020204" pitchFamily="34" charset="0"/>
                <a:cs typeface="Arial" panose="020B0604020202020204" pitchFamily="34" charset="0"/>
              </a:defRPr>
            </a:lvl2pPr>
            <a:lvl3pPr marL="1143000" indent="-228600" defTabSz="642938" eaLnBrk="0" hangingPunct="0">
              <a:defRPr sz="1200">
                <a:solidFill>
                  <a:schemeClr val="tx1"/>
                </a:solidFill>
                <a:latin typeface="Arial" panose="020B0604020202020204" pitchFamily="34" charset="0"/>
                <a:cs typeface="Arial" panose="020B0604020202020204" pitchFamily="34" charset="0"/>
              </a:defRPr>
            </a:lvl3pPr>
            <a:lvl4pPr marL="1600200" indent="-228600" defTabSz="642938" eaLnBrk="0" hangingPunct="0">
              <a:defRPr sz="1200">
                <a:solidFill>
                  <a:schemeClr val="tx1"/>
                </a:solidFill>
                <a:latin typeface="Arial" panose="020B0604020202020204" pitchFamily="34" charset="0"/>
                <a:cs typeface="Arial" panose="020B0604020202020204" pitchFamily="34" charset="0"/>
              </a:defRPr>
            </a:lvl4pPr>
            <a:lvl5pPr marL="2057400" indent="-228600" defTabSz="642938" eaLnBrk="0" hangingPunct="0">
              <a:defRPr sz="1200">
                <a:solidFill>
                  <a:schemeClr val="tx1"/>
                </a:solidFill>
                <a:latin typeface="Arial" panose="020B0604020202020204" pitchFamily="34" charset="0"/>
                <a:cs typeface="Arial" panose="020B0604020202020204" pitchFamily="34" charset="0"/>
              </a:defRPr>
            </a:lvl5pPr>
            <a:lvl6pPr marL="2514600" indent="-228600" defTabSz="642938"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642938"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642938"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642938"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1700" b="1">
                <a:solidFill>
                  <a:srgbClr val="000000"/>
                </a:solidFill>
                <a:ea typeface="ヒラギノ明朝 Pro W3" pitchFamily="1" charset="-128"/>
                <a:sym typeface="Times" panose="02020603050405020304" pitchFamily="18" charset="0"/>
              </a:rPr>
              <a:t>Overall Status = moderate</a:t>
            </a:r>
          </a:p>
        </p:txBody>
      </p:sp>
      <p:sp>
        <p:nvSpPr>
          <p:cNvPr id="17421" name="Text Box 13"/>
          <p:cNvSpPr txBox="1">
            <a:spLocks/>
          </p:cNvSpPr>
          <p:nvPr/>
        </p:nvSpPr>
        <p:spPr bwMode="auto">
          <a:xfrm>
            <a:off x="8115300" y="1655763"/>
            <a:ext cx="3540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4291" tIns="32146" rIns="64291" bIns="32146">
            <a:spAutoFit/>
          </a:bodyPr>
          <a:lstStyle>
            <a:lvl1pPr defTabSz="642938" eaLnBrk="0" hangingPunct="0">
              <a:defRPr sz="1200">
                <a:solidFill>
                  <a:schemeClr val="tx1"/>
                </a:solidFill>
                <a:latin typeface="Arial" panose="020B0604020202020204" pitchFamily="34" charset="0"/>
                <a:cs typeface="Arial" panose="020B0604020202020204" pitchFamily="34" charset="0"/>
              </a:defRPr>
            </a:lvl1pPr>
            <a:lvl2pPr marL="742950" indent="-285750" defTabSz="642938" eaLnBrk="0" hangingPunct="0">
              <a:defRPr sz="1200">
                <a:solidFill>
                  <a:schemeClr val="tx1"/>
                </a:solidFill>
                <a:latin typeface="Arial" panose="020B0604020202020204" pitchFamily="34" charset="0"/>
                <a:cs typeface="Arial" panose="020B0604020202020204" pitchFamily="34" charset="0"/>
              </a:defRPr>
            </a:lvl2pPr>
            <a:lvl3pPr marL="1143000" indent="-228600" defTabSz="642938" eaLnBrk="0" hangingPunct="0">
              <a:defRPr sz="1200">
                <a:solidFill>
                  <a:schemeClr val="tx1"/>
                </a:solidFill>
                <a:latin typeface="Arial" panose="020B0604020202020204" pitchFamily="34" charset="0"/>
                <a:cs typeface="Arial" panose="020B0604020202020204" pitchFamily="34" charset="0"/>
              </a:defRPr>
            </a:lvl3pPr>
            <a:lvl4pPr marL="1600200" indent="-228600" defTabSz="642938" eaLnBrk="0" hangingPunct="0">
              <a:defRPr sz="1200">
                <a:solidFill>
                  <a:schemeClr val="tx1"/>
                </a:solidFill>
                <a:latin typeface="Arial" panose="020B0604020202020204" pitchFamily="34" charset="0"/>
                <a:cs typeface="Arial" panose="020B0604020202020204" pitchFamily="34" charset="0"/>
              </a:defRPr>
            </a:lvl4pPr>
            <a:lvl5pPr marL="2057400" indent="-228600" defTabSz="642938" eaLnBrk="0" hangingPunct="0">
              <a:defRPr sz="1200">
                <a:solidFill>
                  <a:schemeClr val="tx1"/>
                </a:solidFill>
                <a:latin typeface="Arial" panose="020B0604020202020204" pitchFamily="34" charset="0"/>
                <a:cs typeface="Arial" panose="020B0604020202020204" pitchFamily="34" charset="0"/>
              </a:defRPr>
            </a:lvl5pPr>
            <a:lvl6pPr marL="2514600" indent="-228600" defTabSz="642938"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642938"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642938"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642938"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1300">
                <a:latin typeface="Trebuchet MS" panose="020B0603020202020204" pitchFamily="34" charset="0"/>
              </a:rPr>
              <a:t>H</a:t>
            </a:r>
          </a:p>
        </p:txBody>
      </p:sp>
      <p:sp>
        <p:nvSpPr>
          <p:cNvPr id="17422" name="Text Box 14"/>
          <p:cNvSpPr txBox="1">
            <a:spLocks/>
          </p:cNvSpPr>
          <p:nvPr/>
        </p:nvSpPr>
        <p:spPr bwMode="auto">
          <a:xfrm>
            <a:off x="8115300" y="2011363"/>
            <a:ext cx="3540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4291" tIns="32146" rIns="64291" bIns="32146">
            <a:spAutoFit/>
          </a:bodyPr>
          <a:lstStyle>
            <a:lvl1pPr defTabSz="642938" eaLnBrk="0" hangingPunct="0">
              <a:defRPr sz="1200">
                <a:solidFill>
                  <a:schemeClr val="tx1"/>
                </a:solidFill>
                <a:latin typeface="Arial" panose="020B0604020202020204" pitchFamily="34" charset="0"/>
                <a:cs typeface="Arial" panose="020B0604020202020204" pitchFamily="34" charset="0"/>
              </a:defRPr>
            </a:lvl1pPr>
            <a:lvl2pPr marL="742950" indent="-285750" defTabSz="642938" eaLnBrk="0" hangingPunct="0">
              <a:defRPr sz="1200">
                <a:solidFill>
                  <a:schemeClr val="tx1"/>
                </a:solidFill>
                <a:latin typeface="Arial" panose="020B0604020202020204" pitchFamily="34" charset="0"/>
                <a:cs typeface="Arial" panose="020B0604020202020204" pitchFamily="34" charset="0"/>
              </a:defRPr>
            </a:lvl2pPr>
            <a:lvl3pPr marL="1143000" indent="-228600" defTabSz="642938" eaLnBrk="0" hangingPunct="0">
              <a:defRPr sz="1200">
                <a:solidFill>
                  <a:schemeClr val="tx1"/>
                </a:solidFill>
                <a:latin typeface="Arial" panose="020B0604020202020204" pitchFamily="34" charset="0"/>
                <a:cs typeface="Arial" panose="020B0604020202020204" pitchFamily="34" charset="0"/>
              </a:defRPr>
            </a:lvl3pPr>
            <a:lvl4pPr marL="1600200" indent="-228600" defTabSz="642938" eaLnBrk="0" hangingPunct="0">
              <a:defRPr sz="1200">
                <a:solidFill>
                  <a:schemeClr val="tx1"/>
                </a:solidFill>
                <a:latin typeface="Arial" panose="020B0604020202020204" pitchFamily="34" charset="0"/>
                <a:cs typeface="Arial" panose="020B0604020202020204" pitchFamily="34" charset="0"/>
              </a:defRPr>
            </a:lvl4pPr>
            <a:lvl5pPr marL="2057400" indent="-228600" defTabSz="642938" eaLnBrk="0" hangingPunct="0">
              <a:defRPr sz="1200">
                <a:solidFill>
                  <a:schemeClr val="tx1"/>
                </a:solidFill>
                <a:latin typeface="Arial" panose="020B0604020202020204" pitchFamily="34" charset="0"/>
                <a:cs typeface="Arial" panose="020B0604020202020204" pitchFamily="34" charset="0"/>
              </a:defRPr>
            </a:lvl5pPr>
            <a:lvl6pPr marL="2514600" indent="-228600" defTabSz="642938"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642938"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642938"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642938"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1300">
                <a:latin typeface="Trebuchet MS" panose="020B0603020202020204" pitchFamily="34" charset="0"/>
              </a:rPr>
              <a:t>G</a:t>
            </a:r>
          </a:p>
        </p:txBody>
      </p:sp>
      <p:sp>
        <p:nvSpPr>
          <p:cNvPr id="17423" name="Text Box 15"/>
          <p:cNvSpPr txBox="1">
            <a:spLocks/>
          </p:cNvSpPr>
          <p:nvPr/>
        </p:nvSpPr>
        <p:spPr bwMode="auto">
          <a:xfrm>
            <a:off x="8115300" y="2314575"/>
            <a:ext cx="3540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4291" tIns="32146" rIns="64291" bIns="32146">
            <a:spAutoFit/>
          </a:bodyPr>
          <a:lstStyle>
            <a:lvl1pPr defTabSz="642938" eaLnBrk="0" hangingPunct="0">
              <a:defRPr sz="1200">
                <a:solidFill>
                  <a:schemeClr val="tx1"/>
                </a:solidFill>
                <a:latin typeface="Arial" panose="020B0604020202020204" pitchFamily="34" charset="0"/>
                <a:cs typeface="Arial" panose="020B0604020202020204" pitchFamily="34" charset="0"/>
              </a:defRPr>
            </a:lvl1pPr>
            <a:lvl2pPr marL="742950" indent="-285750" defTabSz="642938" eaLnBrk="0" hangingPunct="0">
              <a:defRPr sz="1200">
                <a:solidFill>
                  <a:schemeClr val="tx1"/>
                </a:solidFill>
                <a:latin typeface="Arial" panose="020B0604020202020204" pitchFamily="34" charset="0"/>
                <a:cs typeface="Arial" panose="020B0604020202020204" pitchFamily="34" charset="0"/>
              </a:defRPr>
            </a:lvl2pPr>
            <a:lvl3pPr marL="1143000" indent="-228600" defTabSz="642938" eaLnBrk="0" hangingPunct="0">
              <a:defRPr sz="1200">
                <a:solidFill>
                  <a:schemeClr val="tx1"/>
                </a:solidFill>
                <a:latin typeface="Arial" panose="020B0604020202020204" pitchFamily="34" charset="0"/>
                <a:cs typeface="Arial" panose="020B0604020202020204" pitchFamily="34" charset="0"/>
              </a:defRPr>
            </a:lvl3pPr>
            <a:lvl4pPr marL="1600200" indent="-228600" defTabSz="642938" eaLnBrk="0" hangingPunct="0">
              <a:defRPr sz="1200">
                <a:solidFill>
                  <a:schemeClr val="tx1"/>
                </a:solidFill>
                <a:latin typeface="Arial" panose="020B0604020202020204" pitchFamily="34" charset="0"/>
                <a:cs typeface="Arial" panose="020B0604020202020204" pitchFamily="34" charset="0"/>
              </a:defRPr>
            </a:lvl4pPr>
            <a:lvl5pPr marL="2057400" indent="-228600" defTabSz="642938" eaLnBrk="0" hangingPunct="0">
              <a:defRPr sz="1200">
                <a:solidFill>
                  <a:schemeClr val="tx1"/>
                </a:solidFill>
                <a:latin typeface="Arial" panose="020B0604020202020204" pitchFamily="34" charset="0"/>
                <a:cs typeface="Arial" panose="020B0604020202020204" pitchFamily="34" charset="0"/>
              </a:defRPr>
            </a:lvl5pPr>
            <a:lvl6pPr marL="2514600" indent="-228600" defTabSz="642938"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642938"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642938"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642938"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1300">
                <a:latin typeface="Trebuchet MS" panose="020B0603020202020204" pitchFamily="34" charset="0"/>
              </a:rPr>
              <a:t>M</a:t>
            </a:r>
          </a:p>
        </p:txBody>
      </p:sp>
      <p:sp>
        <p:nvSpPr>
          <p:cNvPr id="17424" name="Text Box 16"/>
          <p:cNvSpPr txBox="1">
            <a:spLocks/>
          </p:cNvSpPr>
          <p:nvPr/>
        </p:nvSpPr>
        <p:spPr bwMode="auto">
          <a:xfrm>
            <a:off x="8115300" y="2619375"/>
            <a:ext cx="3540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4291" tIns="32146" rIns="64291" bIns="32146">
            <a:spAutoFit/>
          </a:bodyPr>
          <a:lstStyle>
            <a:lvl1pPr defTabSz="642938" eaLnBrk="0" hangingPunct="0">
              <a:defRPr sz="1200">
                <a:solidFill>
                  <a:schemeClr val="tx1"/>
                </a:solidFill>
                <a:latin typeface="Arial" panose="020B0604020202020204" pitchFamily="34" charset="0"/>
                <a:cs typeface="Arial" panose="020B0604020202020204" pitchFamily="34" charset="0"/>
              </a:defRPr>
            </a:lvl1pPr>
            <a:lvl2pPr marL="742950" indent="-285750" defTabSz="642938" eaLnBrk="0" hangingPunct="0">
              <a:defRPr sz="1200">
                <a:solidFill>
                  <a:schemeClr val="tx1"/>
                </a:solidFill>
                <a:latin typeface="Arial" panose="020B0604020202020204" pitchFamily="34" charset="0"/>
                <a:cs typeface="Arial" panose="020B0604020202020204" pitchFamily="34" charset="0"/>
              </a:defRPr>
            </a:lvl2pPr>
            <a:lvl3pPr marL="1143000" indent="-228600" defTabSz="642938" eaLnBrk="0" hangingPunct="0">
              <a:defRPr sz="1200">
                <a:solidFill>
                  <a:schemeClr val="tx1"/>
                </a:solidFill>
                <a:latin typeface="Arial" panose="020B0604020202020204" pitchFamily="34" charset="0"/>
                <a:cs typeface="Arial" panose="020B0604020202020204" pitchFamily="34" charset="0"/>
              </a:defRPr>
            </a:lvl3pPr>
            <a:lvl4pPr marL="1600200" indent="-228600" defTabSz="642938" eaLnBrk="0" hangingPunct="0">
              <a:defRPr sz="1200">
                <a:solidFill>
                  <a:schemeClr val="tx1"/>
                </a:solidFill>
                <a:latin typeface="Arial" panose="020B0604020202020204" pitchFamily="34" charset="0"/>
                <a:cs typeface="Arial" panose="020B0604020202020204" pitchFamily="34" charset="0"/>
              </a:defRPr>
            </a:lvl4pPr>
            <a:lvl5pPr marL="2057400" indent="-228600" defTabSz="642938" eaLnBrk="0" hangingPunct="0">
              <a:defRPr sz="1200">
                <a:solidFill>
                  <a:schemeClr val="tx1"/>
                </a:solidFill>
                <a:latin typeface="Arial" panose="020B0604020202020204" pitchFamily="34" charset="0"/>
                <a:cs typeface="Arial" panose="020B0604020202020204" pitchFamily="34" charset="0"/>
              </a:defRPr>
            </a:lvl5pPr>
            <a:lvl6pPr marL="2514600" indent="-228600" defTabSz="642938"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642938"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642938"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642938"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1300">
                <a:solidFill>
                  <a:srgbClr val="F8F8F8"/>
                </a:solidFill>
                <a:latin typeface="Trebuchet MS" panose="020B0603020202020204" pitchFamily="34" charset="0"/>
              </a:rPr>
              <a:t>P</a:t>
            </a:r>
          </a:p>
        </p:txBody>
      </p:sp>
      <p:sp>
        <p:nvSpPr>
          <p:cNvPr id="17425" name="Text Box 17"/>
          <p:cNvSpPr txBox="1">
            <a:spLocks/>
          </p:cNvSpPr>
          <p:nvPr/>
        </p:nvSpPr>
        <p:spPr bwMode="auto">
          <a:xfrm>
            <a:off x="8115300" y="2922588"/>
            <a:ext cx="3540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4291" tIns="32146" rIns="64291" bIns="32146">
            <a:spAutoFit/>
          </a:bodyPr>
          <a:lstStyle>
            <a:lvl1pPr defTabSz="642938" eaLnBrk="0" hangingPunct="0">
              <a:defRPr sz="1200">
                <a:solidFill>
                  <a:schemeClr val="tx1"/>
                </a:solidFill>
                <a:latin typeface="Arial" panose="020B0604020202020204" pitchFamily="34" charset="0"/>
                <a:cs typeface="Arial" panose="020B0604020202020204" pitchFamily="34" charset="0"/>
              </a:defRPr>
            </a:lvl1pPr>
            <a:lvl2pPr marL="742950" indent="-285750" defTabSz="642938" eaLnBrk="0" hangingPunct="0">
              <a:defRPr sz="1200">
                <a:solidFill>
                  <a:schemeClr val="tx1"/>
                </a:solidFill>
                <a:latin typeface="Arial" panose="020B0604020202020204" pitchFamily="34" charset="0"/>
                <a:cs typeface="Arial" panose="020B0604020202020204" pitchFamily="34" charset="0"/>
              </a:defRPr>
            </a:lvl2pPr>
            <a:lvl3pPr marL="1143000" indent="-228600" defTabSz="642938" eaLnBrk="0" hangingPunct="0">
              <a:defRPr sz="1200">
                <a:solidFill>
                  <a:schemeClr val="tx1"/>
                </a:solidFill>
                <a:latin typeface="Arial" panose="020B0604020202020204" pitchFamily="34" charset="0"/>
                <a:cs typeface="Arial" panose="020B0604020202020204" pitchFamily="34" charset="0"/>
              </a:defRPr>
            </a:lvl3pPr>
            <a:lvl4pPr marL="1600200" indent="-228600" defTabSz="642938" eaLnBrk="0" hangingPunct="0">
              <a:defRPr sz="1200">
                <a:solidFill>
                  <a:schemeClr val="tx1"/>
                </a:solidFill>
                <a:latin typeface="Arial" panose="020B0604020202020204" pitchFamily="34" charset="0"/>
                <a:cs typeface="Arial" panose="020B0604020202020204" pitchFamily="34" charset="0"/>
              </a:defRPr>
            </a:lvl4pPr>
            <a:lvl5pPr marL="2057400" indent="-228600" defTabSz="642938" eaLnBrk="0" hangingPunct="0">
              <a:defRPr sz="1200">
                <a:solidFill>
                  <a:schemeClr val="tx1"/>
                </a:solidFill>
                <a:latin typeface="Arial" panose="020B0604020202020204" pitchFamily="34" charset="0"/>
                <a:cs typeface="Arial" panose="020B0604020202020204" pitchFamily="34" charset="0"/>
              </a:defRPr>
            </a:lvl5pPr>
            <a:lvl6pPr marL="2514600" indent="-228600" defTabSz="642938"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642938"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642938"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642938"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1300">
                <a:solidFill>
                  <a:srgbClr val="F8F8F8"/>
                </a:solidFill>
                <a:latin typeface="Trebuchet MS" panose="020B0603020202020204" pitchFamily="34" charset="0"/>
              </a:rPr>
              <a:t>B</a:t>
            </a:r>
          </a:p>
        </p:txBody>
      </p:sp>
      <p:sp>
        <p:nvSpPr>
          <p:cNvPr id="17426" name="AutoShape 18"/>
          <p:cNvSpPr>
            <a:spLocks/>
          </p:cNvSpPr>
          <p:nvPr/>
        </p:nvSpPr>
        <p:spPr bwMode="auto">
          <a:xfrm>
            <a:off x="4927600" y="3884613"/>
            <a:ext cx="150813" cy="152400"/>
          </a:xfrm>
          <a:prstGeom prst="triangle">
            <a:avLst>
              <a:gd name="adj" fmla="val 50000"/>
            </a:avLst>
          </a:prstGeom>
          <a:solidFill>
            <a:schemeClr val="accent1"/>
          </a:solidFill>
          <a:ln w="12700">
            <a:solidFill>
              <a:schemeClr val="tx1"/>
            </a:solidFill>
            <a:miter lim="800000"/>
            <a:headEnd/>
            <a:tailEnd/>
          </a:ln>
        </p:spPr>
        <p:txBody>
          <a:bodyPr wrap="none" anchor="ct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7427" name="AutoShape 19"/>
          <p:cNvSpPr>
            <a:spLocks/>
          </p:cNvSpPr>
          <p:nvPr/>
        </p:nvSpPr>
        <p:spPr bwMode="auto">
          <a:xfrm>
            <a:off x="6748463" y="3581400"/>
            <a:ext cx="152400" cy="150813"/>
          </a:xfrm>
          <a:prstGeom prst="triangle">
            <a:avLst>
              <a:gd name="adj" fmla="val 50000"/>
            </a:avLst>
          </a:prstGeom>
          <a:solidFill>
            <a:schemeClr val="accent1"/>
          </a:solidFill>
          <a:ln w="12700">
            <a:solidFill>
              <a:schemeClr val="tx1"/>
            </a:solidFill>
            <a:miter lim="800000"/>
            <a:headEnd/>
            <a:tailEnd/>
          </a:ln>
        </p:spPr>
        <p:txBody>
          <a:bodyPr wrap="none" anchor="ct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nvGrpSpPr>
          <p:cNvPr id="17428" name="Group 20"/>
          <p:cNvGrpSpPr>
            <a:grpSpLocks/>
          </p:cNvGrpSpPr>
          <p:nvPr/>
        </p:nvGrpSpPr>
        <p:grpSpPr bwMode="auto">
          <a:xfrm>
            <a:off x="1331913" y="2357438"/>
            <a:ext cx="7467600" cy="4103687"/>
            <a:chOff x="839" y="1485"/>
            <a:chExt cx="4704" cy="2585"/>
          </a:xfrm>
        </p:grpSpPr>
        <p:sp>
          <p:nvSpPr>
            <p:cNvPr id="17430" name="Freeform 21"/>
            <p:cNvSpPr>
              <a:spLocks/>
            </p:cNvSpPr>
            <p:nvPr/>
          </p:nvSpPr>
          <p:spPr bwMode="auto">
            <a:xfrm>
              <a:off x="1283" y="1485"/>
              <a:ext cx="3611" cy="1249"/>
            </a:xfrm>
            <a:custGeom>
              <a:avLst/>
              <a:gdLst>
                <a:gd name="T0" fmla="*/ 338 w 4144"/>
                <a:gd name="T1" fmla="*/ 1 h 2280"/>
                <a:gd name="T2" fmla="*/ 322 w 4144"/>
                <a:gd name="T3" fmla="*/ 1 h 2280"/>
                <a:gd name="T4" fmla="*/ 291 w 4144"/>
                <a:gd name="T5" fmla="*/ 1 h 2280"/>
                <a:gd name="T6" fmla="*/ 281 w 4144"/>
                <a:gd name="T7" fmla="*/ 1 h 2280"/>
                <a:gd name="T8" fmla="*/ 273 w 4144"/>
                <a:gd name="T9" fmla="*/ 1 h 2280"/>
                <a:gd name="T10" fmla="*/ 258 w 4144"/>
                <a:gd name="T11" fmla="*/ 1 h 2280"/>
                <a:gd name="T12" fmla="*/ 239 w 4144"/>
                <a:gd name="T13" fmla="*/ 1 h 2280"/>
                <a:gd name="T14" fmla="*/ 214 w 4144"/>
                <a:gd name="T15" fmla="*/ 1 h 2280"/>
                <a:gd name="T16" fmla="*/ 206 w 4144"/>
                <a:gd name="T17" fmla="*/ 1 h 2280"/>
                <a:gd name="T18" fmla="*/ 199 w 4144"/>
                <a:gd name="T19" fmla="*/ 1 h 2280"/>
                <a:gd name="T20" fmla="*/ 198 w 4144"/>
                <a:gd name="T21" fmla="*/ 1 h 2280"/>
                <a:gd name="T22" fmla="*/ 173 w 4144"/>
                <a:gd name="T23" fmla="*/ 1 h 2280"/>
                <a:gd name="T24" fmla="*/ 158 w 4144"/>
                <a:gd name="T25" fmla="*/ 1 h 2280"/>
                <a:gd name="T26" fmla="*/ 147 w 4144"/>
                <a:gd name="T27" fmla="*/ 1 h 2280"/>
                <a:gd name="T28" fmla="*/ 151 w 4144"/>
                <a:gd name="T29" fmla="*/ 1 h 2280"/>
                <a:gd name="T30" fmla="*/ 146 w 4144"/>
                <a:gd name="T31" fmla="*/ 1 h 2280"/>
                <a:gd name="T32" fmla="*/ 130 w 4144"/>
                <a:gd name="T33" fmla="*/ 1 h 2280"/>
                <a:gd name="T34" fmla="*/ 115 w 4144"/>
                <a:gd name="T35" fmla="*/ 1 h 2280"/>
                <a:gd name="T36" fmla="*/ 104 w 4144"/>
                <a:gd name="T37" fmla="*/ 1 h 2280"/>
                <a:gd name="T38" fmla="*/ 91 w 4144"/>
                <a:gd name="T39" fmla="*/ 1 h 2280"/>
                <a:gd name="T40" fmla="*/ 84 w 4144"/>
                <a:gd name="T41" fmla="*/ 1 h 2280"/>
                <a:gd name="T42" fmla="*/ 79 w 4144"/>
                <a:gd name="T43" fmla="*/ 1 h 2280"/>
                <a:gd name="T44" fmla="*/ 71 w 4144"/>
                <a:gd name="T45" fmla="*/ 1 h 2280"/>
                <a:gd name="T46" fmla="*/ 54 w 4144"/>
                <a:gd name="T47" fmla="*/ 1 h 2280"/>
                <a:gd name="T48" fmla="*/ 38 w 4144"/>
                <a:gd name="T49" fmla="*/ 1 h 2280"/>
                <a:gd name="T50" fmla="*/ 16 w 4144"/>
                <a:gd name="T51" fmla="*/ 1 h 2280"/>
                <a:gd name="T52" fmla="*/ 11 w 4144"/>
                <a:gd name="T53" fmla="*/ 1 h 2280"/>
                <a:gd name="T54" fmla="*/ 7 w 4144"/>
                <a:gd name="T55" fmla="*/ 1 h 2280"/>
                <a:gd name="T56" fmla="*/ 8 w 4144"/>
                <a:gd name="T57" fmla="*/ 1 h 2280"/>
                <a:gd name="T58" fmla="*/ 3 w 4144"/>
                <a:gd name="T59" fmla="*/ 1 h 2280"/>
                <a:gd name="T60" fmla="*/ 3 w 4144"/>
                <a:gd name="T61" fmla="*/ 1 h 2280"/>
                <a:gd name="T62" fmla="*/ 10 w 4144"/>
                <a:gd name="T63" fmla="*/ 1 h 2280"/>
                <a:gd name="T64" fmla="*/ 56 w 4144"/>
                <a:gd name="T65" fmla="*/ 1 h 2280"/>
                <a:gd name="T66" fmla="*/ 82 w 4144"/>
                <a:gd name="T67" fmla="*/ 1 h 2280"/>
                <a:gd name="T68" fmla="*/ 97 w 4144"/>
                <a:gd name="T69" fmla="*/ 1 h 2280"/>
                <a:gd name="T70" fmla="*/ 112 w 4144"/>
                <a:gd name="T71" fmla="*/ 1 h 2280"/>
                <a:gd name="T72" fmla="*/ 111 w 4144"/>
                <a:gd name="T73" fmla="*/ 1 h 2280"/>
                <a:gd name="T74" fmla="*/ 123 w 4144"/>
                <a:gd name="T75" fmla="*/ 1 h 2280"/>
                <a:gd name="T76" fmla="*/ 130 w 4144"/>
                <a:gd name="T77" fmla="*/ 1 h 2280"/>
                <a:gd name="T78" fmla="*/ 137 w 4144"/>
                <a:gd name="T79" fmla="*/ 1 h 2280"/>
                <a:gd name="T80" fmla="*/ 146 w 4144"/>
                <a:gd name="T81" fmla="*/ 1 h 2280"/>
                <a:gd name="T82" fmla="*/ 151 w 4144"/>
                <a:gd name="T83" fmla="*/ 1 h 2280"/>
                <a:gd name="T84" fmla="*/ 151 w 4144"/>
                <a:gd name="T85" fmla="*/ 1 h 2280"/>
                <a:gd name="T86" fmla="*/ 165 w 4144"/>
                <a:gd name="T87" fmla="*/ 1 h 2280"/>
                <a:gd name="T88" fmla="*/ 180 w 4144"/>
                <a:gd name="T89" fmla="*/ 1 h 2280"/>
                <a:gd name="T90" fmla="*/ 186 w 4144"/>
                <a:gd name="T91" fmla="*/ 1 h 2280"/>
                <a:gd name="T92" fmla="*/ 200 w 4144"/>
                <a:gd name="T93" fmla="*/ 1 h 2280"/>
                <a:gd name="T94" fmla="*/ 224 w 4144"/>
                <a:gd name="T95" fmla="*/ 1 h 2280"/>
                <a:gd name="T96" fmla="*/ 231 w 4144"/>
                <a:gd name="T97" fmla="*/ 1 h 2280"/>
                <a:gd name="T98" fmla="*/ 250 w 4144"/>
                <a:gd name="T99" fmla="*/ 1 h 2280"/>
                <a:gd name="T100" fmla="*/ 262 w 4144"/>
                <a:gd name="T101" fmla="*/ 1 h 2280"/>
                <a:gd name="T102" fmla="*/ 278 w 4144"/>
                <a:gd name="T103" fmla="*/ 1 h 2280"/>
                <a:gd name="T104" fmla="*/ 301 w 4144"/>
                <a:gd name="T105" fmla="*/ 1 h 2280"/>
                <a:gd name="T106" fmla="*/ 309 w 4144"/>
                <a:gd name="T107" fmla="*/ 1 h 2280"/>
                <a:gd name="T108" fmla="*/ 315 w 4144"/>
                <a:gd name="T109" fmla="*/ 1 h 2280"/>
                <a:gd name="T110" fmla="*/ 332 w 4144"/>
                <a:gd name="T111" fmla="*/ 1 h 2280"/>
                <a:gd name="T112" fmla="*/ 348 w 4144"/>
                <a:gd name="T113" fmla="*/ 1 h 2280"/>
                <a:gd name="T114" fmla="*/ 346 w 4144"/>
                <a:gd name="T115" fmla="*/ 1 h 228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144"/>
                <a:gd name="T175" fmla="*/ 0 h 2280"/>
                <a:gd name="T176" fmla="*/ 4144 w 4144"/>
                <a:gd name="T177" fmla="*/ 2280 h 228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144" h="2280">
                  <a:moveTo>
                    <a:pt x="4120" y="1560"/>
                  </a:moveTo>
                  <a:cubicBezTo>
                    <a:pt x="4079" y="1546"/>
                    <a:pt x="4063" y="1505"/>
                    <a:pt x="4024" y="1488"/>
                  </a:cubicBezTo>
                  <a:cubicBezTo>
                    <a:pt x="3964" y="1461"/>
                    <a:pt x="3911" y="1437"/>
                    <a:pt x="3848" y="1416"/>
                  </a:cubicBezTo>
                  <a:cubicBezTo>
                    <a:pt x="3839" y="1413"/>
                    <a:pt x="3833" y="1403"/>
                    <a:pt x="3824" y="1400"/>
                  </a:cubicBezTo>
                  <a:cubicBezTo>
                    <a:pt x="3771" y="1380"/>
                    <a:pt x="3656" y="1376"/>
                    <a:pt x="3656" y="1376"/>
                  </a:cubicBezTo>
                  <a:cubicBezTo>
                    <a:pt x="3562" y="1383"/>
                    <a:pt x="3548" y="1385"/>
                    <a:pt x="3472" y="1360"/>
                  </a:cubicBezTo>
                  <a:cubicBezTo>
                    <a:pt x="3472" y="1360"/>
                    <a:pt x="3412" y="1320"/>
                    <a:pt x="3400" y="1312"/>
                  </a:cubicBezTo>
                  <a:cubicBezTo>
                    <a:pt x="3384" y="1301"/>
                    <a:pt x="3352" y="1280"/>
                    <a:pt x="3352" y="1280"/>
                  </a:cubicBezTo>
                  <a:cubicBezTo>
                    <a:pt x="3342" y="1251"/>
                    <a:pt x="3325" y="1229"/>
                    <a:pt x="3296" y="1216"/>
                  </a:cubicBezTo>
                  <a:cubicBezTo>
                    <a:pt x="3281" y="1209"/>
                    <a:pt x="3264" y="1205"/>
                    <a:pt x="3248" y="1200"/>
                  </a:cubicBezTo>
                  <a:cubicBezTo>
                    <a:pt x="3240" y="1197"/>
                    <a:pt x="3224" y="1192"/>
                    <a:pt x="3224" y="1192"/>
                  </a:cubicBezTo>
                  <a:cubicBezTo>
                    <a:pt x="3176" y="1195"/>
                    <a:pt x="3128" y="1196"/>
                    <a:pt x="3080" y="1200"/>
                  </a:cubicBezTo>
                  <a:cubicBezTo>
                    <a:pt x="3047" y="1203"/>
                    <a:pt x="3028" y="1219"/>
                    <a:pt x="3000" y="1232"/>
                  </a:cubicBezTo>
                  <a:cubicBezTo>
                    <a:pt x="2943" y="1258"/>
                    <a:pt x="2904" y="1258"/>
                    <a:pt x="2840" y="1264"/>
                  </a:cubicBezTo>
                  <a:cubicBezTo>
                    <a:pt x="2776" y="1285"/>
                    <a:pt x="2740" y="1386"/>
                    <a:pt x="2704" y="1440"/>
                  </a:cubicBezTo>
                  <a:cubicBezTo>
                    <a:pt x="2672" y="1488"/>
                    <a:pt x="2604" y="1499"/>
                    <a:pt x="2552" y="1512"/>
                  </a:cubicBezTo>
                  <a:cubicBezTo>
                    <a:pt x="2536" y="1509"/>
                    <a:pt x="2519" y="1511"/>
                    <a:pt x="2504" y="1504"/>
                  </a:cubicBezTo>
                  <a:cubicBezTo>
                    <a:pt x="2470" y="1489"/>
                    <a:pt x="2468" y="1437"/>
                    <a:pt x="2448" y="1408"/>
                  </a:cubicBezTo>
                  <a:cubicBezTo>
                    <a:pt x="2444" y="1390"/>
                    <a:pt x="2432" y="1340"/>
                    <a:pt x="2424" y="1328"/>
                  </a:cubicBezTo>
                  <a:cubicBezTo>
                    <a:pt x="2402" y="1295"/>
                    <a:pt x="2380" y="1269"/>
                    <a:pt x="2368" y="1232"/>
                  </a:cubicBezTo>
                  <a:cubicBezTo>
                    <a:pt x="2365" y="1200"/>
                    <a:pt x="2364" y="1168"/>
                    <a:pt x="2360" y="1136"/>
                  </a:cubicBezTo>
                  <a:cubicBezTo>
                    <a:pt x="2358" y="1122"/>
                    <a:pt x="2362" y="1106"/>
                    <a:pt x="2352" y="1096"/>
                  </a:cubicBezTo>
                  <a:cubicBezTo>
                    <a:pt x="2340" y="1084"/>
                    <a:pt x="2318" y="1089"/>
                    <a:pt x="2304" y="1080"/>
                  </a:cubicBezTo>
                  <a:cubicBezTo>
                    <a:pt x="2230" y="1030"/>
                    <a:pt x="2132" y="1040"/>
                    <a:pt x="2048" y="1016"/>
                  </a:cubicBezTo>
                  <a:cubicBezTo>
                    <a:pt x="2004" y="1003"/>
                    <a:pt x="1966" y="969"/>
                    <a:pt x="1928" y="944"/>
                  </a:cubicBezTo>
                  <a:cubicBezTo>
                    <a:pt x="1914" y="935"/>
                    <a:pt x="1880" y="928"/>
                    <a:pt x="1880" y="928"/>
                  </a:cubicBezTo>
                  <a:cubicBezTo>
                    <a:pt x="1846" y="894"/>
                    <a:pt x="1826" y="906"/>
                    <a:pt x="1792" y="872"/>
                  </a:cubicBezTo>
                  <a:cubicBezTo>
                    <a:pt x="1748" y="740"/>
                    <a:pt x="1783" y="600"/>
                    <a:pt x="1760" y="464"/>
                  </a:cubicBezTo>
                  <a:cubicBezTo>
                    <a:pt x="1766" y="380"/>
                    <a:pt x="1773" y="331"/>
                    <a:pt x="1792" y="256"/>
                  </a:cubicBezTo>
                  <a:cubicBezTo>
                    <a:pt x="1789" y="232"/>
                    <a:pt x="1792" y="207"/>
                    <a:pt x="1784" y="184"/>
                  </a:cubicBezTo>
                  <a:cubicBezTo>
                    <a:pt x="1780" y="173"/>
                    <a:pt x="1766" y="169"/>
                    <a:pt x="1760" y="160"/>
                  </a:cubicBezTo>
                  <a:cubicBezTo>
                    <a:pt x="1755" y="153"/>
                    <a:pt x="1757" y="143"/>
                    <a:pt x="1752" y="136"/>
                  </a:cubicBezTo>
                  <a:cubicBezTo>
                    <a:pt x="1727" y="105"/>
                    <a:pt x="1675" y="100"/>
                    <a:pt x="1640" y="88"/>
                  </a:cubicBezTo>
                  <a:cubicBezTo>
                    <a:pt x="1602" y="50"/>
                    <a:pt x="1589" y="36"/>
                    <a:pt x="1544" y="16"/>
                  </a:cubicBezTo>
                  <a:cubicBezTo>
                    <a:pt x="1529" y="9"/>
                    <a:pt x="1496" y="0"/>
                    <a:pt x="1496" y="0"/>
                  </a:cubicBezTo>
                  <a:cubicBezTo>
                    <a:pt x="1489" y="1"/>
                    <a:pt x="1398" y="11"/>
                    <a:pt x="1384" y="16"/>
                  </a:cubicBezTo>
                  <a:cubicBezTo>
                    <a:pt x="1367" y="22"/>
                    <a:pt x="1353" y="34"/>
                    <a:pt x="1336" y="40"/>
                  </a:cubicBezTo>
                  <a:cubicBezTo>
                    <a:pt x="1297" y="69"/>
                    <a:pt x="1273" y="103"/>
                    <a:pt x="1240" y="136"/>
                  </a:cubicBezTo>
                  <a:cubicBezTo>
                    <a:pt x="1199" y="258"/>
                    <a:pt x="1248" y="98"/>
                    <a:pt x="1216" y="352"/>
                  </a:cubicBezTo>
                  <a:cubicBezTo>
                    <a:pt x="1212" y="385"/>
                    <a:pt x="1111" y="430"/>
                    <a:pt x="1080" y="440"/>
                  </a:cubicBezTo>
                  <a:cubicBezTo>
                    <a:pt x="1062" y="454"/>
                    <a:pt x="1039" y="463"/>
                    <a:pt x="1024" y="480"/>
                  </a:cubicBezTo>
                  <a:cubicBezTo>
                    <a:pt x="1011" y="494"/>
                    <a:pt x="992" y="528"/>
                    <a:pt x="992" y="528"/>
                  </a:cubicBezTo>
                  <a:cubicBezTo>
                    <a:pt x="984" y="578"/>
                    <a:pt x="979" y="625"/>
                    <a:pt x="960" y="672"/>
                  </a:cubicBezTo>
                  <a:cubicBezTo>
                    <a:pt x="966" y="866"/>
                    <a:pt x="975" y="928"/>
                    <a:pt x="960" y="1104"/>
                  </a:cubicBezTo>
                  <a:cubicBezTo>
                    <a:pt x="957" y="1139"/>
                    <a:pt x="928" y="1178"/>
                    <a:pt x="896" y="1192"/>
                  </a:cubicBezTo>
                  <a:cubicBezTo>
                    <a:pt x="881" y="1199"/>
                    <a:pt x="848" y="1208"/>
                    <a:pt x="848" y="1208"/>
                  </a:cubicBezTo>
                  <a:cubicBezTo>
                    <a:pt x="791" y="1205"/>
                    <a:pt x="716" y="1221"/>
                    <a:pt x="664" y="1184"/>
                  </a:cubicBezTo>
                  <a:cubicBezTo>
                    <a:pt x="655" y="1177"/>
                    <a:pt x="650" y="1165"/>
                    <a:pt x="640" y="1160"/>
                  </a:cubicBezTo>
                  <a:cubicBezTo>
                    <a:pt x="620" y="1151"/>
                    <a:pt x="576" y="1144"/>
                    <a:pt x="576" y="1144"/>
                  </a:cubicBezTo>
                  <a:cubicBezTo>
                    <a:pt x="555" y="1146"/>
                    <a:pt x="489" y="1144"/>
                    <a:pt x="456" y="1160"/>
                  </a:cubicBezTo>
                  <a:cubicBezTo>
                    <a:pt x="405" y="1185"/>
                    <a:pt x="397" y="1212"/>
                    <a:pt x="336" y="1232"/>
                  </a:cubicBezTo>
                  <a:cubicBezTo>
                    <a:pt x="290" y="1247"/>
                    <a:pt x="240" y="1237"/>
                    <a:pt x="192" y="1240"/>
                  </a:cubicBezTo>
                  <a:cubicBezTo>
                    <a:pt x="163" y="1284"/>
                    <a:pt x="183" y="1246"/>
                    <a:pt x="168" y="1320"/>
                  </a:cubicBezTo>
                  <a:cubicBezTo>
                    <a:pt x="163" y="1347"/>
                    <a:pt x="145" y="1366"/>
                    <a:pt x="136" y="1392"/>
                  </a:cubicBezTo>
                  <a:cubicBezTo>
                    <a:pt x="133" y="1435"/>
                    <a:pt x="141" y="1479"/>
                    <a:pt x="128" y="1520"/>
                  </a:cubicBezTo>
                  <a:cubicBezTo>
                    <a:pt x="121" y="1542"/>
                    <a:pt x="80" y="1568"/>
                    <a:pt x="80" y="1568"/>
                  </a:cubicBezTo>
                  <a:cubicBezTo>
                    <a:pt x="77" y="1576"/>
                    <a:pt x="71" y="1584"/>
                    <a:pt x="72" y="1592"/>
                  </a:cubicBezTo>
                  <a:cubicBezTo>
                    <a:pt x="74" y="1609"/>
                    <a:pt x="88" y="1640"/>
                    <a:pt x="88" y="1640"/>
                  </a:cubicBezTo>
                  <a:cubicBezTo>
                    <a:pt x="85" y="1661"/>
                    <a:pt x="87" y="1684"/>
                    <a:pt x="80" y="1704"/>
                  </a:cubicBezTo>
                  <a:cubicBezTo>
                    <a:pt x="68" y="1739"/>
                    <a:pt x="28" y="1765"/>
                    <a:pt x="16" y="1800"/>
                  </a:cubicBezTo>
                  <a:cubicBezTo>
                    <a:pt x="3" y="1839"/>
                    <a:pt x="9" y="1816"/>
                    <a:pt x="0" y="1872"/>
                  </a:cubicBezTo>
                  <a:cubicBezTo>
                    <a:pt x="26" y="1949"/>
                    <a:pt x="24" y="1926"/>
                    <a:pt x="16" y="2040"/>
                  </a:cubicBezTo>
                  <a:cubicBezTo>
                    <a:pt x="30" y="2136"/>
                    <a:pt x="6" y="2070"/>
                    <a:pt x="48" y="2112"/>
                  </a:cubicBezTo>
                  <a:cubicBezTo>
                    <a:pt x="92" y="2156"/>
                    <a:pt x="19" y="2130"/>
                    <a:pt x="128" y="2144"/>
                  </a:cubicBezTo>
                  <a:cubicBezTo>
                    <a:pt x="196" y="2212"/>
                    <a:pt x="270" y="2250"/>
                    <a:pt x="360" y="2280"/>
                  </a:cubicBezTo>
                  <a:cubicBezTo>
                    <a:pt x="481" y="2270"/>
                    <a:pt x="546" y="2243"/>
                    <a:pt x="656" y="2216"/>
                  </a:cubicBezTo>
                  <a:cubicBezTo>
                    <a:pt x="730" y="2170"/>
                    <a:pt x="800" y="2120"/>
                    <a:pt x="872" y="2072"/>
                  </a:cubicBezTo>
                  <a:cubicBezTo>
                    <a:pt x="902" y="2052"/>
                    <a:pt x="944" y="2040"/>
                    <a:pt x="976" y="2024"/>
                  </a:cubicBezTo>
                  <a:cubicBezTo>
                    <a:pt x="1013" y="2005"/>
                    <a:pt x="1036" y="1964"/>
                    <a:pt x="1072" y="1944"/>
                  </a:cubicBezTo>
                  <a:cubicBezTo>
                    <a:pt x="1094" y="1932"/>
                    <a:pt x="1127" y="1927"/>
                    <a:pt x="1152" y="1920"/>
                  </a:cubicBezTo>
                  <a:cubicBezTo>
                    <a:pt x="1192" y="1908"/>
                    <a:pt x="1224" y="1896"/>
                    <a:pt x="1264" y="1888"/>
                  </a:cubicBezTo>
                  <a:cubicBezTo>
                    <a:pt x="1291" y="1891"/>
                    <a:pt x="1319" y="1888"/>
                    <a:pt x="1344" y="1896"/>
                  </a:cubicBezTo>
                  <a:cubicBezTo>
                    <a:pt x="1396" y="1913"/>
                    <a:pt x="1326" y="1986"/>
                    <a:pt x="1312" y="2000"/>
                  </a:cubicBezTo>
                  <a:cubicBezTo>
                    <a:pt x="1296" y="2048"/>
                    <a:pt x="1280" y="2044"/>
                    <a:pt x="1320" y="2064"/>
                  </a:cubicBezTo>
                  <a:cubicBezTo>
                    <a:pt x="1328" y="2068"/>
                    <a:pt x="1336" y="2069"/>
                    <a:pt x="1344" y="2072"/>
                  </a:cubicBezTo>
                  <a:cubicBezTo>
                    <a:pt x="1387" y="2068"/>
                    <a:pt x="1435" y="2078"/>
                    <a:pt x="1472" y="2056"/>
                  </a:cubicBezTo>
                  <a:cubicBezTo>
                    <a:pt x="1492" y="2045"/>
                    <a:pt x="1520" y="2008"/>
                    <a:pt x="1520" y="2008"/>
                  </a:cubicBezTo>
                  <a:cubicBezTo>
                    <a:pt x="1527" y="1969"/>
                    <a:pt x="1524" y="1915"/>
                    <a:pt x="1544" y="1880"/>
                  </a:cubicBezTo>
                  <a:cubicBezTo>
                    <a:pt x="1553" y="1863"/>
                    <a:pt x="1560" y="1843"/>
                    <a:pt x="1576" y="1832"/>
                  </a:cubicBezTo>
                  <a:cubicBezTo>
                    <a:pt x="1592" y="1821"/>
                    <a:pt x="1624" y="1800"/>
                    <a:pt x="1624" y="1800"/>
                  </a:cubicBezTo>
                  <a:cubicBezTo>
                    <a:pt x="1647" y="1765"/>
                    <a:pt x="1673" y="1738"/>
                    <a:pt x="1696" y="1704"/>
                  </a:cubicBezTo>
                  <a:cubicBezTo>
                    <a:pt x="1705" y="1652"/>
                    <a:pt x="1710" y="1644"/>
                    <a:pt x="1752" y="1616"/>
                  </a:cubicBezTo>
                  <a:cubicBezTo>
                    <a:pt x="1803" y="1626"/>
                    <a:pt x="1823" y="1638"/>
                    <a:pt x="1840" y="1688"/>
                  </a:cubicBezTo>
                  <a:cubicBezTo>
                    <a:pt x="1831" y="1762"/>
                    <a:pt x="1832" y="1745"/>
                    <a:pt x="1808" y="1800"/>
                  </a:cubicBezTo>
                  <a:cubicBezTo>
                    <a:pt x="1801" y="1815"/>
                    <a:pt x="1792" y="1848"/>
                    <a:pt x="1792" y="1848"/>
                  </a:cubicBezTo>
                  <a:cubicBezTo>
                    <a:pt x="1795" y="1856"/>
                    <a:pt x="1793" y="1867"/>
                    <a:pt x="1800" y="1872"/>
                  </a:cubicBezTo>
                  <a:cubicBezTo>
                    <a:pt x="1816" y="1884"/>
                    <a:pt x="1904" y="1909"/>
                    <a:pt x="1920" y="1912"/>
                  </a:cubicBezTo>
                  <a:cubicBezTo>
                    <a:pt x="1953" y="1961"/>
                    <a:pt x="1916" y="1913"/>
                    <a:pt x="1960" y="1952"/>
                  </a:cubicBezTo>
                  <a:cubicBezTo>
                    <a:pt x="2001" y="1988"/>
                    <a:pt x="2027" y="2022"/>
                    <a:pt x="2080" y="2040"/>
                  </a:cubicBezTo>
                  <a:cubicBezTo>
                    <a:pt x="2103" y="2063"/>
                    <a:pt x="2124" y="2088"/>
                    <a:pt x="2144" y="2112"/>
                  </a:cubicBezTo>
                  <a:cubicBezTo>
                    <a:pt x="2155" y="2126"/>
                    <a:pt x="2155" y="2147"/>
                    <a:pt x="2168" y="2160"/>
                  </a:cubicBezTo>
                  <a:cubicBezTo>
                    <a:pt x="2182" y="2174"/>
                    <a:pt x="2200" y="2181"/>
                    <a:pt x="2216" y="2192"/>
                  </a:cubicBezTo>
                  <a:cubicBezTo>
                    <a:pt x="2254" y="2217"/>
                    <a:pt x="2225" y="2215"/>
                    <a:pt x="2264" y="2232"/>
                  </a:cubicBezTo>
                  <a:cubicBezTo>
                    <a:pt x="2303" y="2250"/>
                    <a:pt x="2342" y="2257"/>
                    <a:pt x="2384" y="2264"/>
                  </a:cubicBezTo>
                  <a:cubicBezTo>
                    <a:pt x="2463" y="2256"/>
                    <a:pt x="2534" y="2236"/>
                    <a:pt x="2600" y="2192"/>
                  </a:cubicBezTo>
                  <a:cubicBezTo>
                    <a:pt x="2623" y="2158"/>
                    <a:pt x="2649" y="2131"/>
                    <a:pt x="2672" y="2096"/>
                  </a:cubicBezTo>
                  <a:cubicBezTo>
                    <a:pt x="2677" y="2089"/>
                    <a:pt x="2675" y="2079"/>
                    <a:pt x="2680" y="2072"/>
                  </a:cubicBezTo>
                  <a:cubicBezTo>
                    <a:pt x="2693" y="2056"/>
                    <a:pt x="2734" y="2028"/>
                    <a:pt x="2752" y="2016"/>
                  </a:cubicBezTo>
                  <a:cubicBezTo>
                    <a:pt x="2804" y="2022"/>
                    <a:pt x="2853" y="2027"/>
                    <a:pt x="2904" y="2040"/>
                  </a:cubicBezTo>
                  <a:cubicBezTo>
                    <a:pt x="2931" y="2037"/>
                    <a:pt x="2958" y="2038"/>
                    <a:pt x="2984" y="2032"/>
                  </a:cubicBezTo>
                  <a:cubicBezTo>
                    <a:pt x="3010" y="2026"/>
                    <a:pt x="3030" y="1983"/>
                    <a:pt x="3040" y="1968"/>
                  </a:cubicBezTo>
                  <a:cubicBezTo>
                    <a:pt x="3074" y="1917"/>
                    <a:pt x="3080" y="1872"/>
                    <a:pt x="3128" y="1824"/>
                  </a:cubicBezTo>
                  <a:cubicBezTo>
                    <a:pt x="3153" y="1799"/>
                    <a:pt x="3164" y="1809"/>
                    <a:pt x="3200" y="1800"/>
                  </a:cubicBezTo>
                  <a:cubicBezTo>
                    <a:pt x="3240" y="1790"/>
                    <a:pt x="3280" y="1778"/>
                    <a:pt x="3320" y="1768"/>
                  </a:cubicBezTo>
                  <a:cubicBezTo>
                    <a:pt x="3364" y="1739"/>
                    <a:pt x="3403" y="1701"/>
                    <a:pt x="3440" y="1664"/>
                  </a:cubicBezTo>
                  <a:cubicBezTo>
                    <a:pt x="3455" y="1649"/>
                    <a:pt x="3560" y="1630"/>
                    <a:pt x="3584" y="1624"/>
                  </a:cubicBezTo>
                  <a:cubicBezTo>
                    <a:pt x="3608" y="1627"/>
                    <a:pt x="3633" y="1624"/>
                    <a:pt x="3656" y="1632"/>
                  </a:cubicBezTo>
                  <a:cubicBezTo>
                    <a:pt x="3667" y="1636"/>
                    <a:pt x="3675" y="1646"/>
                    <a:pt x="3680" y="1656"/>
                  </a:cubicBezTo>
                  <a:cubicBezTo>
                    <a:pt x="3688" y="1671"/>
                    <a:pt x="3687" y="1690"/>
                    <a:pt x="3696" y="1704"/>
                  </a:cubicBezTo>
                  <a:cubicBezTo>
                    <a:pt x="3713" y="1730"/>
                    <a:pt x="3735" y="1750"/>
                    <a:pt x="3752" y="1776"/>
                  </a:cubicBezTo>
                  <a:cubicBezTo>
                    <a:pt x="3768" y="1839"/>
                    <a:pt x="3769" y="1878"/>
                    <a:pt x="3840" y="1896"/>
                  </a:cubicBezTo>
                  <a:cubicBezTo>
                    <a:pt x="3880" y="1893"/>
                    <a:pt x="3920" y="1893"/>
                    <a:pt x="3960" y="1888"/>
                  </a:cubicBezTo>
                  <a:cubicBezTo>
                    <a:pt x="3982" y="1885"/>
                    <a:pt x="4024" y="1872"/>
                    <a:pt x="4024" y="1872"/>
                  </a:cubicBezTo>
                  <a:cubicBezTo>
                    <a:pt x="4076" y="1833"/>
                    <a:pt x="4122" y="1801"/>
                    <a:pt x="4144" y="1736"/>
                  </a:cubicBezTo>
                  <a:cubicBezTo>
                    <a:pt x="4141" y="1709"/>
                    <a:pt x="4140" y="1682"/>
                    <a:pt x="4136" y="1656"/>
                  </a:cubicBezTo>
                  <a:cubicBezTo>
                    <a:pt x="4131" y="1623"/>
                    <a:pt x="4104" y="1591"/>
                    <a:pt x="4120" y="1560"/>
                  </a:cubicBezTo>
                  <a:close/>
                </a:path>
              </a:pathLst>
            </a:custGeom>
            <a:gradFill rotWithShape="0">
              <a:gsLst>
                <a:gs pos="0">
                  <a:srgbClr val="475E00"/>
                </a:gs>
                <a:gs pos="100000">
                  <a:srgbClr val="99CC00"/>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endParaRPr lang="en-GB"/>
            </a:p>
          </p:txBody>
        </p:sp>
        <p:sp>
          <p:nvSpPr>
            <p:cNvPr id="17431" name="Freeform 22"/>
            <p:cNvSpPr>
              <a:spLocks/>
            </p:cNvSpPr>
            <p:nvPr/>
          </p:nvSpPr>
          <p:spPr bwMode="auto">
            <a:xfrm>
              <a:off x="1468" y="2173"/>
              <a:ext cx="3404" cy="320"/>
            </a:xfrm>
            <a:custGeom>
              <a:avLst/>
              <a:gdLst>
                <a:gd name="T0" fmla="*/ 0 w 6152"/>
                <a:gd name="T1" fmla="*/ 0 h 800"/>
                <a:gd name="T2" fmla="*/ 1 w 6152"/>
                <a:gd name="T3" fmla="*/ 0 h 800"/>
                <a:gd name="T4" fmla="*/ 1 w 6152"/>
                <a:gd name="T5" fmla="*/ 0 h 800"/>
                <a:gd name="T6" fmla="*/ 1 w 6152"/>
                <a:gd name="T7" fmla="*/ 0 h 800"/>
                <a:gd name="T8" fmla="*/ 1 w 6152"/>
                <a:gd name="T9" fmla="*/ 0 h 800"/>
                <a:gd name="T10" fmla="*/ 1 w 6152"/>
                <a:gd name="T11" fmla="*/ 0 h 800"/>
                <a:gd name="T12" fmla="*/ 1 w 6152"/>
                <a:gd name="T13" fmla="*/ 0 h 800"/>
                <a:gd name="T14" fmla="*/ 1 w 6152"/>
                <a:gd name="T15" fmla="*/ 0 h 800"/>
                <a:gd name="T16" fmla="*/ 1 w 6152"/>
                <a:gd name="T17" fmla="*/ 0 h 800"/>
                <a:gd name="T18" fmla="*/ 1 w 6152"/>
                <a:gd name="T19" fmla="*/ 0 h 800"/>
                <a:gd name="T20" fmla="*/ 1 w 6152"/>
                <a:gd name="T21" fmla="*/ 0 h 800"/>
                <a:gd name="T22" fmla="*/ 1 w 6152"/>
                <a:gd name="T23" fmla="*/ 0 h 800"/>
                <a:gd name="T24" fmla="*/ 1 w 6152"/>
                <a:gd name="T25" fmla="*/ 0 h 800"/>
                <a:gd name="T26" fmla="*/ 1 w 6152"/>
                <a:gd name="T27" fmla="*/ 0 h 800"/>
                <a:gd name="T28" fmla="*/ 1 w 6152"/>
                <a:gd name="T29" fmla="*/ 0 h 800"/>
                <a:gd name="T30" fmla="*/ 1 w 6152"/>
                <a:gd name="T31" fmla="*/ 0 h 800"/>
                <a:gd name="T32" fmla="*/ 1 w 6152"/>
                <a:gd name="T33" fmla="*/ 0 h 800"/>
                <a:gd name="T34" fmla="*/ 1 w 6152"/>
                <a:gd name="T35" fmla="*/ 0 h 800"/>
                <a:gd name="T36" fmla="*/ 1 w 6152"/>
                <a:gd name="T37" fmla="*/ 0 h 800"/>
                <a:gd name="T38" fmla="*/ 1 w 6152"/>
                <a:gd name="T39" fmla="*/ 0 h 800"/>
                <a:gd name="T40" fmla="*/ 1 w 6152"/>
                <a:gd name="T41" fmla="*/ 0 h 800"/>
                <a:gd name="T42" fmla="*/ 1 w 6152"/>
                <a:gd name="T43" fmla="*/ 0 h 800"/>
                <a:gd name="T44" fmla="*/ 1 w 6152"/>
                <a:gd name="T45" fmla="*/ 0 h 800"/>
                <a:gd name="T46" fmla="*/ 1 w 6152"/>
                <a:gd name="T47" fmla="*/ 0 h 800"/>
                <a:gd name="T48" fmla="*/ 1 w 6152"/>
                <a:gd name="T49" fmla="*/ 0 h 800"/>
                <a:gd name="T50" fmla="*/ 1 w 6152"/>
                <a:gd name="T51" fmla="*/ 0 h 800"/>
                <a:gd name="T52" fmla="*/ 1 w 6152"/>
                <a:gd name="T53" fmla="*/ 0 h 800"/>
                <a:gd name="T54" fmla="*/ 1 w 6152"/>
                <a:gd name="T55" fmla="*/ 0 h 800"/>
                <a:gd name="T56" fmla="*/ 1 w 6152"/>
                <a:gd name="T57" fmla="*/ 0 h 800"/>
                <a:gd name="T58" fmla="*/ 1 w 6152"/>
                <a:gd name="T59" fmla="*/ 0 h 800"/>
                <a:gd name="T60" fmla="*/ 1 w 6152"/>
                <a:gd name="T61" fmla="*/ 0 h 800"/>
                <a:gd name="T62" fmla="*/ 1 w 6152"/>
                <a:gd name="T63" fmla="*/ 0 h 800"/>
                <a:gd name="T64" fmla="*/ 1 w 6152"/>
                <a:gd name="T65" fmla="*/ 0 h 800"/>
                <a:gd name="T66" fmla="*/ 1 w 6152"/>
                <a:gd name="T67" fmla="*/ 0 h 800"/>
                <a:gd name="T68" fmla="*/ 1 w 6152"/>
                <a:gd name="T69" fmla="*/ 0 h 800"/>
                <a:gd name="T70" fmla="*/ 1 w 6152"/>
                <a:gd name="T71" fmla="*/ 0 h 800"/>
                <a:gd name="T72" fmla="*/ 1 w 6152"/>
                <a:gd name="T73" fmla="*/ 0 h 800"/>
                <a:gd name="T74" fmla="*/ 1 w 6152"/>
                <a:gd name="T75" fmla="*/ 0 h 800"/>
                <a:gd name="T76" fmla="*/ 1 w 6152"/>
                <a:gd name="T77" fmla="*/ 0 h 800"/>
                <a:gd name="T78" fmla="*/ 1 w 6152"/>
                <a:gd name="T79" fmla="*/ 0 h 800"/>
                <a:gd name="T80" fmla="*/ 1 w 6152"/>
                <a:gd name="T81" fmla="*/ 0 h 800"/>
                <a:gd name="T82" fmla="*/ 1 w 6152"/>
                <a:gd name="T83" fmla="*/ 0 h 800"/>
                <a:gd name="T84" fmla="*/ 1 w 6152"/>
                <a:gd name="T85" fmla="*/ 0 h 800"/>
                <a:gd name="T86" fmla="*/ 1 w 6152"/>
                <a:gd name="T87" fmla="*/ 0 h 800"/>
                <a:gd name="T88" fmla="*/ 1 w 6152"/>
                <a:gd name="T89" fmla="*/ 0 h 800"/>
                <a:gd name="T90" fmla="*/ 1 w 6152"/>
                <a:gd name="T91" fmla="*/ 0 h 800"/>
                <a:gd name="T92" fmla="*/ 1 w 6152"/>
                <a:gd name="T93" fmla="*/ 0 h 800"/>
                <a:gd name="T94" fmla="*/ 1 w 6152"/>
                <a:gd name="T95" fmla="*/ 0 h 8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52"/>
                <a:gd name="T145" fmla="*/ 0 h 800"/>
                <a:gd name="T146" fmla="*/ 6152 w 6152"/>
                <a:gd name="T147" fmla="*/ 800 h 8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52" h="800">
                  <a:moveTo>
                    <a:pt x="0" y="584"/>
                  </a:moveTo>
                  <a:cubicBezTo>
                    <a:pt x="28" y="600"/>
                    <a:pt x="56" y="616"/>
                    <a:pt x="96" y="632"/>
                  </a:cubicBezTo>
                  <a:cubicBezTo>
                    <a:pt x="136" y="648"/>
                    <a:pt x="200" y="688"/>
                    <a:pt x="240" y="680"/>
                  </a:cubicBezTo>
                  <a:cubicBezTo>
                    <a:pt x="280" y="672"/>
                    <a:pt x="304" y="608"/>
                    <a:pt x="336" y="584"/>
                  </a:cubicBezTo>
                  <a:cubicBezTo>
                    <a:pt x="368" y="560"/>
                    <a:pt x="384" y="536"/>
                    <a:pt x="432" y="536"/>
                  </a:cubicBezTo>
                  <a:cubicBezTo>
                    <a:pt x="480" y="536"/>
                    <a:pt x="544" y="576"/>
                    <a:pt x="624" y="584"/>
                  </a:cubicBezTo>
                  <a:cubicBezTo>
                    <a:pt x="704" y="592"/>
                    <a:pt x="840" y="616"/>
                    <a:pt x="912" y="584"/>
                  </a:cubicBezTo>
                  <a:cubicBezTo>
                    <a:pt x="984" y="552"/>
                    <a:pt x="992" y="456"/>
                    <a:pt x="1056" y="392"/>
                  </a:cubicBezTo>
                  <a:cubicBezTo>
                    <a:pt x="1120" y="328"/>
                    <a:pt x="1224" y="224"/>
                    <a:pt x="1296" y="200"/>
                  </a:cubicBezTo>
                  <a:cubicBezTo>
                    <a:pt x="1368" y="176"/>
                    <a:pt x="1432" y="216"/>
                    <a:pt x="1488" y="248"/>
                  </a:cubicBezTo>
                  <a:cubicBezTo>
                    <a:pt x="1544" y="280"/>
                    <a:pt x="1560" y="392"/>
                    <a:pt x="1632" y="392"/>
                  </a:cubicBezTo>
                  <a:cubicBezTo>
                    <a:pt x="1704" y="392"/>
                    <a:pt x="1856" y="304"/>
                    <a:pt x="1920" y="248"/>
                  </a:cubicBezTo>
                  <a:cubicBezTo>
                    <a:pt x="1984" y="192"/>
                    <a:pt x="1952" y="96"/>
                    <a:pt x="2016" y="56"/>
                  </a:cubicBezTo>
                  <a:cubicBezTo>
                    <a:pt x="2080" y="16"/>
                    <a:pt x="2240" y="0"/>
                    <a:pt x="2304" y="8"/>
                  </a:cubicBezTo>
                  <a:cubicBezTo>
                    <a:pt x="2368" y="16"/>
                    <a:pt x="2384" y="56"/>
                    <a:pt x="2400" y="104"/>
                  </a:cubicBezTo>
                  <a:cubicBezTo>
                    <a:pt x="2416" y="152"/>
                    <a:pt x="2384" y="248"/>
                    <a:pt x="2400" y="296"/>
                  </a:cubicBezTo>
                  <a:cubicBezTo>
                    <a:pt x="2416" y="344"/>
                    <a:pt x="2456" y="376"/>
                    <a:pt x="2496" y="392"/>
                  </a:cubicBezTo>
                  <a:cubicBezTo>
                    <a:pt x="2536" y="408"/>
                    <a:pt x="2576" y="432"/>
                    <a:pt x="2640" y="392"/>
                  </a:cubicBezTo>
                  <a:cubicBezTo>
                    <a:pt x="2704" y="352"/>
                    <a:pt x="2824" y="192"/>
                    <a:pt x="2880" y="152"/>
                  </a:cubicBezTo>
                  <a:cubicBezTo>
                    <a:pt x="2936" y="112"/>
                    <a:pt x="2960" y="136"/>
                    <a:pt x="2976" y="152"/>
                  </a:cubicBezTo>
                  <a:cubicBezTo>
                    <a:pt x="2992" y="168"/>
                    <a:pt x="2976" y="208"/>
                    <a:pt x="2976" y="248"/>
                  </a:cubicBezTo>
                  <a:cubicBezTo>
                    <a:pt x="2976" y="288"/>
                    <a:pt x="2944" y="384"/>
                    <a:pt x="2976" y="392"/>
                  </a:cubicBezTo>
                  <a:cubicBezTo>
                    <a:pt x="3008" y="400"/>
                    <a:pt x="3128" y="288"/>
                    <a:pt x="3168" y="296"/>
                  </a:cubicBezTo>
                  <a:cubicBezTo>
                    <a:pt x="3208" y="304"/>
                    <a:pt x="3232" y="392"/>
                    <a:pt x="3216" y="440"/>
                  </a:cubicBezTo>
                  <a:cubicBezTo>
                    <a:pt x="3200" y="488"/>
                    <a:pt x="3112" y="552"/>
                    <a:pt x="3072" y="584"/>
                  </a:cubicBezTo>
                  <a:cubicBezTo>
                    <a:pt x="3032" y="616"/>
                    <a:pt x="2992" y="600"/>
                    <a:pt x="2976" y="632"/>
                  </a:cubicBezTo>
                  <a:cubicBezTo>
                    <a:pt x="2960" y="664"/>
                    <a:pt x="2936" y="752"/>
                    <a:pt x="2976" y="776"/>
                  </a:cubicBezTo>
                  <a:cubicBezTo>
                    <a:pt x="3016" y="800"/>
                    <a:pt x="3144" y="792"/>
                    <a:pt x="3216" y="776"/>
                  </a:cubicBezTo>
                  <a:cubicBezTo>
                    <a:pt x="3288" y="760"/>
                    <a:pt x="3336" y="704"/>
                    <a:pt x="3408" y="680"/>
                  </a:cubicBezTo>
                  <a:cubicBezTo>
                    <a:pt x="3480" y="656"/>
                    <a:pt x="3568" y="640"/>
                    <a:pt x="3648" y="632"/>
                  </a:cubicBezTo>
                  <a:cubicBezTo>
                    <a:pt x="3728" y="624"/>
                    <a:pt x="3816" y="648"/>
                    <a:pt x="3888" y="632"/>
                  </a:cubicBezTo>
                  <a:cubicBezTo>
                    <a:pt x="3960" y="616"/>
                    <a:pt x="4032" y="584"/>
                    <a:pt x="4080" y="536"/>
                  </a:cubicBezTo>
                  <a:cubicBezTo>
                    <a:pt x="4128" y="488"/>
                    <a:pt x="4136" y="376"/>
                    <a:pt x="4176" y="344"/>
                  </a:cubicBezTo>
                  <a:cubicBezTo>
                    <a:pt x="4216" y="312"/>
                    <a:pt x="4288" y="328"/>
                    <a:pt x="4320" y="344"/>
                  </a:cubicBezTo>
                  <a:cubicBezTo>
                    <a:pt x="4352" y="360"/>
                    <a:pt x="4320" y="440"/>
                    <a:pt x="4368" y="440"/>
                  </a:cubicBezTo>
                  <a:cubicBezTo>
                    <a:pt x="4416" y="440"/>
                    <a:pt x="4552" y="344"/>
                    <a:pt x="4608" y="344"/>
                  </a:cubicBezTo>
                  <a:cubicBezTo>
                    <a:pt x="4664" y="344"/>
                    <a:pt x="4696" y="408"/>
                    <a:pt x="4704" y="440"/>
                  </a:cubicBezTo>
                  <a:cubicBezTo>
                    <a:pt x="4712" y="472"/>
                    <a:pt x="4648" y="512"/>
                    <a:pt x="4656" y="536"/>
                  </a:cubicBezTo>
                  <a:cubicBezTo>
                    <a:pt x="4664" y="560"/>
                    <a:pt x="4712" y="608"/>
                    <a:pt x="4752" y="584"/>
                  </a:cubicBezTo>
                  <a:cubicBezTo>
                    <a:pt x="4792" y="560"/>
                    <a:pt x="4832" y="440"/>
                    <a:pt x="4896" y="392"/>
                  </a:cubicBezTo>
                  <a:cubicBezTo>
                    <a:pt x="4960" y="344"/>
                    <a:pt x="5072" y="304"/>
                    <a:pt x="5136" y="296"/>
                  </a:cubicBezTo>
                  <a:cubicBezTo>
                    <a:pt x="5200" y="288"/>
                    <a:pt x="5232" y="328"/>
                    <a:pt x="5280" y="344"/>
                  </a:cubicBezTo>
                  <a:cubicBezTo>
                    <a:pt x="5328" y="360"/>
                    <a:pt x="5360" y="376"/>
                    <a:pt x="5424" y="392"/>
                  </a:cubicBezTo>
                  <a:cubicBezTo>
                    <a:pt x="5488" y="408"/>
                    <a:pt x="5600" y="400"/>
                    <a:pt x="5664" y="440"/>
                  </a:cubicBezTo>
                  <a:cubicBezTo>
                    <a:pt x="5728" y="480"/>
                    <a:pt x="5736" y="600"/>
                    <a:pt x="5808" y="632"/>
                  </a:cubicBezTo>
                  <a:cubicBezTo>
                    <a:pt x="5880" y="664"/>
                    <a:pt x="6040" y="640"/>
                    <a:pt x="6096" y="632"/>
                  </a:cubicBezTo>
                  <a:cubicBezTo>
                    <a:pt x="6152" y="624"/>
                    <a:pt x="6136" y="600"/>
                    <a:pt x="6144" y="584"/>
                  </a:cubicBezTo>
                  <a:cubicBezTo>
                    <a:pt x="6152" y="568"/>
                    <a:pt x="6148" y="552"/>
                    <a:pt x="6144" y="536"/>
                  </a:cubicBezTo>
                </a:path>
              </a:pathLst>
            </a:custGeom>
            <a:noFill/>
            <a:ln w="38100" cmpd="sng">
              <a:solidFill>
                <a:srgbClr val="4D4D4D"/>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nvGrpSpPr>
            <p:cNvPr id="17432" name="Group 23"/>
            <p:cNvGrpSpPr>
              <a:grpSpLocks/>
            </p:cNvGrpSpPr>
            <p:nvPr/>
          </p:nvGrpSpPr>
          <p:grpSpPr bwMode="auto">
            <a:xfrm>
              <a:off x="839" y="3244"/>
              <a:ext cx="810" cy="506"/>
              <a:chOff x="528" y="3456"/>
              <a:chExt cx="1152" cy="720"/>
            </a:xfrm>
          </p:grpSpPr>
          <p:sp>
            <p:nvSpPr>
              <p:cNvPr id="17462" name="Rectangle 24"/>
              <p:cNvSpPr>
                <a:spLocks/>
              </p:cNvSpPr>
              <p:nvPr/>
            </p:nvSpPr>
            <p:spPr bwMode="auto">
              <a:xfrm>
                <a:off x="1344" y="3744"/>
                <a:ext cx="192" cy="144"/>
              </a:xfrm>
              <a:prstGeom prst="rect">
                <a:avLst/>
              </a:prstGeom>
              <a:solidFill>
                <a:srgbClr val="FFFF00"/>
              </a:solidFill>
              <a:ln w="12700">
                <a:solidFill>
                  <a:srgbClr val="000000"/>
                </a:solidFill>
                <a:miter lim="800000"/>
                <a:headEnd/>
                <a:tailEnd/>
              </a:ln>
            </p:spPr>
            <p:txBody>
              <a:bodyPr wrap="none" anchor="ct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nvGrpSpPr>
              <p:cNvPr id="17463" name="Group 25"/>
              <p:cNvGrpSpPr>
                <a:grpSpLocks/>
              </p:cNvGrpSpPr>
              <p:nvPr/>
            </p:nvGrpSpPr>
            <p:grpSpPr bwMode="auto">
              <a:xfrm>
                <a:off x="528" y="3456"/>
                <a:ext cx="1152" cy="720"/>
                <a:chOff x="528" y="3456"/>
                <a:chExt cx="1152" cy="720"/>
              </a:xfrm>
            </p:grpSpPr>
            <p:sp>
              <p:nvSpPr>
                <p:cNvPr id="17464" name="Rectangle 26"/>
                <p:cNvSpPr>
                  <a:spLocks/>
                </p:cNvSpPr>
                <p:nvPr/>
              </p:nvSpPr>
              <p:spPr bwMode="auto">
                <a:xfrm>
                  <a:off x="1344" y="3600"/>
                  <a:ext cx="192" cy="144"/>
                </a:xfrm>
                <a:prstGeom prst="rect">
                  <a:avLst/>
                </a:prstGeom>
                <a:solidFill>
                  <a:srgbClr val="00FF00"/>
                </a:solidFill>
                <a:ln w="12700">
                  <a:solidFill>
                    <a:srgbClr val="000000"/>
                  </a:solidFill>
                  <a:miter lim="800000"/>
                  <a:headEnd/>
                  <a:tailEnd/>
                </a:ln>
              </p:spPr>
              <p:txBody>
                <a:bodyPr wrap="none" anchor="ct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7465" name="Rectangle 27"/>
                <p:cNvSpPr>
                  <a:spLocks/>
                </p:cNvSpPr>
                <p:nvPr/>
              </p:nvSpPr>
              <p:spPr bwMode="auto">
                <a:xfrm>
                  <a:off x="1344" y="3888"/>
                  <a:ext cx="192" cy="144"/>
                </a:xfrm>
                <a:prstGeom prst="rect">
                  <a:avLst/>
                </a:prstGeom>
                <a:solidFill>
                  <a:srgbClr val="FF6600"/>
                </a:solidFill>
                <a:ln w="12700">
                  <a:solidFill>
                    <a:srgbClr val="000000"/>
                  </a:solidFill>
                  <a:miter lim="800000"/>
                  <a:headEnd/>
                  <a:tailEnd/>
                </a:ln>
              </p:spPr>
              <p:txBody>
                <a:bodyPr wrap="none" anchor="ct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7466" name="Rectangle 28"/>
                <p:cNvSpPr>
                  <a:spLocks/>
                </p:cNvSpPr>
                <p:nvPr/>
              </p:nvSpPr>
              <p:spPr bwMode="auto">
                <a:xfrm>
                  <a:off x="1344" y="4032"/>
                  <a:ext cx="192" cy="144"/>
                </a:xfrm>
                <a:prstGeom prst="rect">
                  <a:avLst/>
                </a:prstGeom>
                <a:solidFill>
                  <a:srgbClr val="FF0000"/>
                </a:solidFill>
                <a:ln w="12700">
                  <a:solidFill>
                    <a:srgbClr val="000000"/>
                  </a:solidFill>
                  <a:miter lim="800000"/>
                  <a:headEnd/>
                  <a:tailEnd/>
                </a:ln>
              </p:spPr>
              <p:txBody>
                <a:bodyPr wrap="none" anchor="ct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7467" name="Rectangle 29"/>
                <p:cNvSpPr>
                  <a:spLocks/>
                </p:cNvSpPr>
                <p:nvPr/>
              </p:nvSpPr>
              <p:spPr bwMode="auto">
                <a:xfrm>
                  <a:off x="1344" y="3456"/>
                  <a:ext cx="192" cy="144"/>
                </a:xfrm>
                <a:prstGeom prst="rect">
                  <a:avLst/>
                </a:prstGeom>
                <a:solidFill>
                  <a:srgbClr val="00FFFF"/>
                </a:solidFill>
                <a:ln w="12700">
                  <a:solidFill>
                    <a:srgbClr val="000000"/>
                  </a:solidFill>
                  <a:miter lim="800000"/>
                  <a:headEnd/>
                  <a:tailEnd/>
                </a:ln>
              </p:spPr>
              <p:txBody>
                <a:bodyPr wrap="none" anchor="ct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7468" name="Oval 30"/>
                <p:cNvSpPr>
                  <a:spLocks/>
                </p:cNvSpPr>
                <p:nvPr/>
              </p:nvSpPr>
              <p:spPr bwMode="auto">
                <a:xfrm>
                  <a:off x="1248" y="3552"/>
                  <a:ext cx="432" cy="240"/>
                </a:xfrm>
                <a:prstGeom prst="ellipse">
                  <a:avLst/>
                </a:prstGeom>
                <a:noFill/>
                <a:ln w="5715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7469" name="Text Box 31"/>
                <p:cNvSpPr txBox="1">
                  <a:spLocks/>
                </p:cNvSpPr>
                <p:nvPr/>
              </p:nvSpPr>
              <p:spPr bwMode="auto">
                <a:xfrm>
                  <a:off x="528" y="3792"/>
                  <a:ext cx="960"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4291" tIns="32146" rIns="64291" bIns="32146">
                  <a:spAutoFit/>
                </a:bodyPr>
                <a:lstStyle>
                  <a:lvl1pPr defTabSz="642938" eaLnBrk="0" hangingPunct="0">
                    <a:defRPr sz="1200">
                      <a:solidFill>
                        <a:schemeClr val="tx1"/>
                      </a:solidFill>
                      <a:latin typeface="Arial" panose="020B0604020202020204" pitchFamily="34" charset="0"/>
                      <a:cs typeface="Arial" panose="020B0604020202020204" pitchFamily="34" charset="0"/>
                    </a:defRPr>
                  </a:lvl1pPr>
                  <a:lvl2pPr marL="742950" indent="-285750" defTabSz="642938" eaLnBrk="0" hangingPunct="0">
                    <a:defRPr sz="1200">
                      <a:solidFill>
                        <a:schemeClr val="tx1"/>
                      </a:solidFill>
                      <a:latin typeface="Arial" panose="020B0604020202020204" pitchFamily="34" charset="0"/>
                      <a:cs typeface="Arial" panose="020B0604020202020204" pitchFamily="34" charset="0"/>
                    </a:defRPr>
                  </a:lvl2pPr>
                  <a:lvl3pPr marL="1143000" indent="-228600" defTabSz="642938" eaLnBrk="0" hangingPunct="0">
                    <a:defRPr sz="1200">
                      <a:solidFill>
                        <a:schemeClr val="tx1"/>
                      </a:solidFill>
                      <a:latin typeface="Arial" panose="020B0604020202020204" pitchFamily="34" charset="0"/>
                      <a:cs typeface="Arial" panose="020B0604020202020204" pitchFamily="34" charset="0"/>
                    </a:defRPr>
                  </a:lvl3pPr>
                  <a:lvl4pPr marL="1600200" indent="-228600" defTabSz="642938" eaLnBrk="0" hangingPunct="0">
                    <a:defRPr sz="1200">
                      <a:solidFill>
                        <a:schemeClr val="tx1"/>
                      </a:solidFill>
                      <a:latin typeface="Arial" panose="020B0604020202020204" pitchFamily="34" charset="0"/>
                      <a:cs typeface="Arial" panose="020B0604020202020204" pitchFamily="34" charset="0"/>
                    </a:defRPr>
                  </a:lvl4pPr>
                  <a:lvl5pPr marL="2057400" indent="-228600" defTabSz="642938" eaLnBrk="0" hangingPunct="0">
                    <a:defRPr sz="1200">
                      <a:solidFill>
                        <a:schemeClr val="tx1"/>
                      </a:solidFill>
                      <a:latin typeface="Arial" panose="020B0604020202020204" pitchFamily="34" charset="0"/>
                      <a:cs typeface="Arial" panose="020B0604020202020204" pitchFamily="34" charset="0"/>
                    </a:defRPr>
                  </a:lvl5pPr>
                  <a:lvl6pPr marL="2514600" indent="-228600" defTabSz="642938"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642938"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642938"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642938"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1000" b="1">
                      <a:solidFill>
                        <a:srgbClr val="000000"/>
                      </a:solidFill>
                      <a:latin typeface="Trebuchet MS" panose="020B0603020202020204" pitchFamily="34" charset="0"/>
                      <a:ea typeface="ヒラギノ明朝 Pro W3" pitchFamily="1" charset="-128"/>
                      <a:sym typeface="Times" panose="02020603050405020304" pitchFamily="18" charset="0"/>
                    </a:rPr>
                    <a:t>Macro-invertebrates</a:t>
                  </a:r>
                </a:p>
              </p:txBody>
            </p:sp>
          </p:grpSp>
        </p:grpSp>
        <p:grpSp>
          <p:nvGrpSpPr>
            <p:cNvPr id="17433" name="Group 32"/>
            <p:cNvGrpSpPr>
              <a:grpSpLocks/>
            </p:cNvGrpSpPr>
            <p:nvPr/>
          </p:nvGrpSpPr>
          <p:grpSpPr bwMode="auto">
            <a:xfrm>
              <a:off x="4826" y="3053"/>
              <a:ext cx="717" cy="506"/>
              <a:chOff x="1420" y="4689"/>
              <a:chExt cx="1021" cy="720"/>
            </a:xfrm>
          </p:grpSpPr>
          <p:sp>
            <p:nvSpPr>
              <p:cNvPr id="17455" name="Rectangle 33"/>
              <p:cNvSpPr>
                <a:spLocks/>
              </p:cNvSpPr>
              <p:nvPr/>
            </p:nvSpPr>
            <p:spPr bwMode="auto">
              <a:xfrm>
                <a:off x="2146" y="4833"/>
                <a:ext cx="192" cy="144"/>
              </a:xfrm>
              <a:prstGeom prst="rect">
                <a:avLst/>
              </a:prstGeom>
              <a:solidFill>
                <a:srgbClr val="00FF00"/>
              </a:solidFill>
              <a:ln w="12700">
                <a:solidFill>
                  <a:srgbClr val="000000"/>
                </a:solidFill>
                <a:miter lim="800000"/>
                <a:headEnd/>
                <a:tailEnd/>
              </a:ln>
            </p:spPr>
            <p:txBody>
              <a:bodyPr wrap="none" anchor="ct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7456" name="Rectangle 34"/>
              <p:cNvSpPr>
                <a:spLocks/>
              </p:cNvSpPr>
              <p:nvPr/>
            </p:nvSpPr>
            <p:spPr bwMode="auto">
              <a:xfrm>
                <a:off x="2146" y="4977"/>
                <a:ext cx="192" cy="144"/>
              </a:xfrm>
              <a:prstGeom prst="rect">
                <a:avLst/>
              </a:prstGeom>
              <a:solidFill>
                <a:srgbClr val="FFFF00"/>
              </a:solidFill>
              <a:ln w="12700">
                <a:solidFill>
                  <a:srgbClr val="000000"/>
                </a:solidFill>
                <a:miter lim="800000"/>
                <a:headEnd/>
                <a:tailEnd/>
              </a:ln>
            </p:spPr>
            <p:txBody>
              <a:bodyPr wrap="none" anchor="ct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7457" name="Rectangle 35"/>
              <p:cNvSpPr>
                <a:spLocks/>
              </p:cNvSpPr>
              <p:nvPr/>
            </p:nvSpPr>
            <p:spPr bwMode="auto">
              <a:xfrm>
                <a:off x="2146" y="5121"/>
                <a:ext cx="192" cy="144"/>
              </a:xfrm>
              <a:prstGeom prst="rect">
                <a:avLst/>
              </a:prstGeom>
              <a:solidFill>
                <a:srgbClr val="FF6600"/>
              </a:solidFill>
              <a:ln w="12700">
                <a:solidFill>
                  <a:srgbClr val="000000"/>
                </a:solidFill>
                <a:miter lim="800000"/>
                <a:headEnd/>
                <a:tailEnd/>
              </a:ln>
            </p:spPr>
            <p:txBody>
              <a:bodyPr wrap="none" anchor="ct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7458" name="Rectangle 36"/>
              <p:cNvSpPr>
                <a:spLocks/>
              </p:cNvSpPr>
              <p:nvPr/>
            </p:nvSpPr>
            <p:spPr bwMode="auto">
              <a:xfrm>
                <a:off x="2146" y="5265"/>
                <a:ext cx="192" cy="144"/>
              </a:xfrm>
              <a:prstGeom prst="rect">
                <a:avLst/>
              </a:prstGeom>
              <a:solidFill>
                <a:srgbClr val="FF0000"/>
              </a:solidFill>
              <a:ln w="12700">
                <a:solidFill>
                  <a:srgbClr val="000000"/>
                </a:solidFill>
                <a:miter lim="800000"/>
                <a:headEnd/>
                <a:tailEnd/>
              </a:ln>
            </p:spPr>
            <p:txBody>
              <a:bodyPr wrap="none" anchor="ct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7459" name="Rectangle 37"/>
              <p:cNvSpPr>
                <a:spLocks/>
              </p:cNvSpPr>
              <p:nvPr/>
            </p:nvSpPr>
            <p:spPr bwMode="auto">
              <a:xfrm>
                <a:off x="2146" y="4689"/>
                <a:ext cx="192" cy="144"/>
              </a:xfrm>
              <a:prstGeom prst="rect">
                <a:avLst/>
              </a:prstGeom>
              <a:solidFill>
                <a:srgbClr val="00FFFF"/>
              </a:solidFill>
              <a:ln w="12700">
                <a:solidFill>
                  <a:srgbClr val="000000"/>
                </a:solidFill>
                <a:miter lim="800000"/>
                <a:headEnd/>
                <a:tailEnd/>
              </a:ln>
            </p:spPr>
            <p:txBody>
              <a:bodyPr wrap="none" anchor="ct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7460" name="Oval 38"/>
              <p:cNvSpPr>
                <a:spLocks/>
              </p:cNvSpPr>
              <p:nvPr/>
            </p:nvSpPr>
            <p:spPr bwMode="auto">
              <a:xfrm>
                <a:off x="2009" y="4932"/>
                <a:ext cx="432" cy="240"/>
              </a:xfrm>
              <a:prstGeom prst="ellipse">
                <a:avLst/>
              </a:prstGeom>
              <a:noFill/>
              <a:ln w="5715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7461" name="Text Box 39"/>
              <p:cNvSpPr txBox="1">
                <a:spLocks/>
              </p:cNvSpPr>
              <p:nvPr/>
            </p:nvSpPr>
            <p:spPr bwMode="auto">
              <a:xfrm>
                <a:off x="1420" y="4977"/>
                <a:ext cx="57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4291" tIns="32146" rIns="64291" bIns="32146">
                <a:spAutoFit/>
              </a:bodyPr>
              <a:lstStyle>
                <a:lvl1pPr defTabSz="642938" eaLnBrk="0" hangingPunct="0">
                  <a:defRPr sz="1200">
                    <a:solidFill>
                      <a:schemeClr val="tx1"/>
                    </a:solidFill>
                    <a:latin typeface="Arial" panose="020B0604020202020204" pitchFamily="34" charset="0"/>
                    <a:cs typeface="Arial" panose="020B0604020202020204" pitchFamily="34" charset="0"/>
                  </a:defRPr>
                </a:lvl1pPr>
                <a:lvl2pPr marL="742950" indent="-285750" defTabSz="642938" eaLnBrk="0" hangingPunct="0">
                  <a:defRPr sz="1200">
                    <a:solidFill>
                      <a:schemeClr val="tx1"/>
                    </a:solidFill>
                    <a:latin typeface="Arial" panose="020B0604020202020204" pitchFamily="34" charset="0"/>
                    <a:cs typeface="Arial" panose="020B0604020202020204" pitchFamily="34" charset="0"/>
                  </a:defRPr>
                </a:lvl2pPr>
                <a:lvl3pPr marL="1143000" indent="-228600" defTabSz="642938" eaLnBrk="0" hangingPunct="0">
                  <a:defRPr sz="1200">
                    <a:solidFill>
                      <a:schemeClr val="tx1"/>
                    </a:solidFill>
                    <a:latin typeface="Arial" panose="020B0604020202020204" pitchFamily="34" charset="0"/>
                    <a:cs typeface="Arial" panose="020B0604020202020204" pitchFamily="34" charset="0"/>
                  </a:defRPr>
                </a:lvl3pPr>
                <a:lvl4pPr marL="1600200" indent="-228600" defTabSz="642938" eaLnBrk="0" hangingPunct="0">
                  <a:defRPr sz="1200">
                    <a:solidFill>
                      <a:schemeClr val="tx1"/>
                    </a:solidFill>
                    <a:latin typeface="Arial" panose="020B0604020202020204" pitchFamily="34" charset="0"/>
                    <a:cs typeface="Arial" panose="020B0604020202020204" pitchFamily="34" charset="0"/>
                  </a:defRPr>
                </a:lvl4pPr>
                <a:lvl5pPr marL="2057400" indent="-228600" defTabSz="642938" eaLnBrk="0" hangingPunct="0">
                  <a:defRPr sz="1200">
                    <a:solidFill>
                      <a:schemeClr val="tx1"/>
                    </a:solidFill>
                    <a:latin typeface="Arial" panose="020B0604020202020204" pitchFamily="34" charset="0"/>
                    <a:cs typeface="Arial" panose="020B0604020202020204" pitchFamily="34" charset="0"/>
                  </a:defRPr>
                </a:lvl5pPr>
                <a:lvl6pPr marL="2514600" indent="-228600" defTabSz="642938"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642938"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642938"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642938"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1000" b="1">
                    <a:solidFill>
                      <a:srgbClr val="000000"/>
                    </a:solidFill>
                    <a:latin typeface="Trebuchet MS" panose="020B0603020202020204" pitchFamily="34" charset="0"/>
                    <a:ea typeface="ヒラギノ明朝 Pro W3" pitchFamily="1" charset="-128"/>
                    <a:sym typeface="Times" panose="02020603050405020304" pitchFamily="18" charset="0"/>
                  </a:rPr>
                  <a:t>Fish</a:t>
                </a:r>
              </a:p>
            </p:txBody>
          </p:sp>
        </p:grpSp>
        <p:grpSp>
          <p:nvGrpSpPr>
            <p:cNvPr id="17434" name="Group 40"/>
            <p:cNvGrpSpPr>
              <a:grpSpLocks/>
            </p:cNvGrpSpPr>
            <p:nvPr/>
          </p:nvGrpSpPr>
          <p:grpSpPr bwMode="auto">
            <a:xfrm>
              <a:off x="1541" y="3720"/>
              <a:ext cx="1147" cy="350"/>
              <a:chOff x="3098" y="5009"/>
              <a:chExt cx="1632" cy="498"/>
            </a:xfrm>
          </p:grpSpPr>
          <p:sp>
            <p:nvSpPr>
              <p:cNvPr id="17450" name="Rectangle 41"/>
              <p:cNvSpPr>
                <a:spLocks/>
              </p:cNvSpPr>
              <p:nvPr/>
            </p:nvSpPr>
            <p:spPr bwMode="auto">
              <a:xfrm>
                <a:off x="4394" y="5009"/>
                <a:ext cx="192" cy="144"/>
              </a:xfrm>
              <a:prstGeom prst="rect">
                <a:avLst/>
              </a:prstGeom>
              <a:solidFill>
                <a:srgbClr val="00FFFF"/>
              </a:solidFill>
              <a:ln w="12700">
                <a:solidFill>
                  <a:srgbClr val="000000"/>
                </a:solidFill>
                <a:miter lim="800000"/>
                <a:headEnd/>
                <a:tailEnd/>
              </a:ln>
            </p:spPr>
            <p:txBody>
              <a:bodyPr wrap="none" anchor="ct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7451" name="Rectangle 42"/>
              <p:cNvSpPr>
                <a:spLocks/>
              </p:cNvSpPr>
              <p:nvPr/>
            </p:nvSpPr>
            <p:spPr bwMode="auto">
              <a:xfrm>
                <a:off x="4394" y="5297"/>
                <a:ext cx="192" cy="144"/>
              </a:xfrm>
              <a:prstGeom prst="rect">
                <a:avLst/>
              </a:prstGeom>
              <a:solidFill>
                <a:srgbClr val="FFFF00"/>
              </a:solidFill>
              <a:ln w="12700">
                <a:solidFill>
                  <a:srgbClr val="000000"/>
                </a:solidFill>
                <a:miter lim="800000"/>
                <a:headEnd/>
                <a:tailEnd/>
              </a:ln>
            </p:spPr>
            <p:txBody>
              <a:bodyPr wrap="none" anchor="ct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7452" name="Rectangle 43"/>
              <p:cNvSpPr>
                <a:spLocks/>
              </p:cNvSpPr>
              <p:nvPr/>
            </p:nvSpPr>
            <p:spPr bwMode="auto">
              <a:xfrm>
                <a:off x="4394" y="5153"/>
                <a:ext cx="192" cy="144"/>
              </a:xfrm>
              <a:prstGeom prst="rect">
                <a:avLst/>
              </a:prstGeom>
              <a:solidFill>
                <a:srgbClr val="00FF00"/>
              </a:solidFill>
              <a:ln w="12700">
                <a:solidFill>
                  <a:srgbClr val="000000"/>
                </a:solidFill>
                <a:miter lim="800000"/>
                <a:headEnd/>
                <a:tailEnd/>
              </a:ln>
            </p:spPr>
            <p:txBody>
              <a:bodyPr wrap="none" anchor="ct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7453" name="Oval 44"/>
              <p:cNvSpPr>
                <a:spLocks/>
              </p:cNvSpPr>
              <p:nvPr/>
            </p:nvSpPr>
            <p:spPr bwMode="auto">
              <a:xfrm>
                <a:off x="4298" y="5105"/>
                <a:ext cx="432" cy="240"/>
              </a:xfrm>
              <a:prstGeom prst="ellipse">
                <a:avLst/>
              </a:prstGeom>
              <a:noFill/>
              <a:ln w="5715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7454" name="Text Box 45"/>
              <p:cNvSpPr txBox="1">
                <a:spLocks/>
              </p:cNvSpPr>
              <p:nvPr/>
            </p:nvSpPr>
            <p:spPr bwMode="auto">
              <a:xfrm>
                <a:off x="3098" y="5173"/>
                <a:ext cx="1296"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4291" tIns="32146" rIns="64291" bIns="32146">
                <a:spAutoFit/>
              </a:bodyPr>
              <a:lstStyle>
                <a:lvl1pPr defTabSz="642938" eaLnBrk="0" hangingPunct="0">
                  <a:defRPr sz="1200">
                    <a:solidFill>
                      <a:schemeClr val="tx1"/>
                    </a:solidFill>
                    <a:latin typeface="Arial" panose="020B0604020202020204" pitchFamily="34" charset="0"/>
                    <a:cs typeface="Arial" panose="020B0604020202020204" pitchFamily="34" charset="0"/>
                  </a:defRPr>
                </a:lvl1pPr>
                <a:lvl2pPr marL="742950" indent="-285750" defTabSz="642938" eaLnBrk="0" hangingPunct="0">
                  <a:defRPr sz="1200">
                    <a:solidFill>
                      <a:schemeClr val="tx1"/>
                    </a:solidFill>
                    <a:latin typeface="Arial" panose="020B0604020202020204" pitchFamily="34" charset="0"/>
                    <a:cs typeface="Arial" panose="020B0604020202020204" pitchFamily="34" charset="0"/>
                  </a:defRPr>
                </a:lvl2pPr>
                <a:lvl3pPr marL="1143000" indent="-228600" defTabSz="642938" eaLnBrk="0" hangingPunct="0">
                  <a:defRPr sz="1200">
                    <a:solidFill>
                      <a:schemeClr val="tx1"/>
                    </a:solidFill>
                    <a:latin typeface="Arial" panose="020B0604020202020204" pitchFamily="34" charset="0"/>
                    <a:cs typeface="Arial" panose="020B0604020202020204" pitchFamily="34" charset="0"/>
                  </a:defRPr>
                </a:lvl3pPr>
                <a:lvl4pPr marL="1600200" indent="-228600" defTabSz="642938" eaLnBrk="0" hangingPunct="0">
                  <a:defRPr sz="1200">
                    <a:solidFill>
                      <a:schemeClr val="tx1"/>
                    </a:solidFill>
                    <a:latin typeface="Arial" panose="020B0604020202020204" pitchFamily="34" charset="0"/>
                    <a:cs typeface="Arial" panose="020B0604020202020204" pitchFamily="34" charset="0"/>
                  </a:defRPr>
                </a:lvl4pPr>
                <a:lvl5pPr marL="2057400" indent="-228600" defTabSz="642938" eaLnBrk="0" hangingPunct="0">
                  <a:defRPr sz="1200">
                    <a:solidFill>
                      <a:schemeClr val="tx1"/>
                    </a:solidFill>
                    <a:latin typeface="Arial" panose="020B0604020202020204" pitchFamily="34" charset="0"/>
                    <a:cs typeface="Arial" panose="020B0604020202020204" pitchFamily="34" charset="0"/>
                  </a:defRPr>
                </a:lvl5pPr>
                <a:lvl6pPr marL="2514600" indent="-228600" defTabSz="642938"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642938"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642938"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642938"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1000" b="1">
                    <a:solidFill>
                      <a:srgbClr val="000000"/>
                    </a:solidFill>
                    <a:latin typeface="Trebuchet MS" panose="020B0603020202020204" pitchFamily="34" charset="0"/>
                    <a:ea typeface="ヒラギノ明朝 Pro W3" pitchFamily="1" charset="-128"/>
                    <a:sym typeface="Times" panose="02020603050405020304" pitchFamily="18" charset="0"/>
                  </a:rPr>
                  <a:t>Supporting physico-chemical elements</a:t>
                </a:r>
              </a:p>
            </p:txBody>
          </p:sp>
        </p:grpSp>
        <p:grpSp>
          <p:nvGrpSpPr>
            <p:cNvPr id="17435" name="Group 46"/>
            <p:cNvGrpSpPr>
              <a:grpSpLocks/>
            </p:cNvGrpSpPr>
            <p:nvPr/>
          </p:nvGrpSpPr>
          <p:grpSpPr bwMode="auto">
            <a:xfrm>
              <a:off x="3933" y="3244"/>
              <a:ext cx="794" cy="443"/>
              <a:chOff x="5230" y="4722"/>
              <a:chExt cx="1130" cy="630"/>
            </a:xfrm>
          </p:grpSpPr>
          <p:sp>
            <p:nvSpPr>
              <p:cNvPr id="17446" name="Rectangle 47"/>
              <p:cNvSpPr>
                <a:spLocks/>
              </p:cNvSpPr>
              <p:nvPr/>
            </p:nvSpPr>
            <p:spPr bwMode="auto">
              <a:xfrm>
                <a:off x="6046" y="4926"/>
                <a:ext cx="192" cy="144"/>
              </a:xfrm>
              <a:prstGeom prst="rect">
                <a:avLst/>
              </a:prstGeom>
              <a:solidFill>
                <a:srgbClr val="FFFF00"/>
              </a:solidFill>
              <a:ln w="12700">
                <a:solidFill>
                  <a:srgbClr val="000000"/>
                </a:solidFill>
                <a:miter lim="800000"/>
                <a:headEnd/>
                <a:tailEnd/>
              </a:ln>
            </p:spPr>
            <p:txBody>
              <a:bodyPr wrap="none" anchor="ct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7447" name="Rectangle 48"/>
              <p:cNvSpPr>
                <a:spLocks/>
              </p:cNvSpPr>
              <p:nvPr/>
            </p:nvSpPr>
            <p:spPr bwMode="auto">
              <a:xfrm>
                <a:off x="6046" y="4782"/>
                <a:ext cx="192" cy="144"/>
              </a:xfrm>
              <a:prstGeom prst="rect">
                <a:avLst/>
              </a:prstGeom>
              <a:solidFill>
                <a:srgbClr val="00FF00"/>
              </a:solidFill>
              <a:ln w="12700">
                <a:solidFill>
                  <a:srgbClr val="000000"/>
                </a:solidFill>
                <a:miter lim="800000"/>
                <a:headEnd/>
                <a:tailEnd/>
              </a:ln>
            </p:spPr>
            <p:txBody>
              <a:bodyPr wrap="none" anchor="ct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7448" name="Oval 49"/>
              <p:cNvSpPr>
                <a:spLocks/>
              </p:cNvSpPr>
              <p:nvPr/>
            </p:nvSpPr>
            <p:spPr bwMode="auto">
              <a:xfrm>
                <a:off x="5928" y="4722"/>
                <a:ext cx="432" cy="240"/>
              </a:xfrm>
              <a:prstGeom prst="ellipse">
                <a:avLst/>
              </a:prstGeom>
              <a:noFill/>
              <a:ln w="5715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7449" name="Text Box 50"/>
              <p:cNvSpPr txBox="1">
                <a:spLocks/>
              </p:cNvSpPr>
              <p:nvPr/>
            </p:nvSpPr>
            <p:spPr bwMode="auto">
              <a:xfrm>
                <a:off x="5230" y="5022"/>
                <a:ext cx="720"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4291" tIns="32146" rIns="64291" bIns="32146">
                <a:spAutoFit/>
              </a:bodyPr>
              <a:lstStyle>
                <a:lvl1pPr defTabSz="642938" eaLnBrk="0" hangingPunct="0">
                  <a:defRPr sz="1200">
                    <a:solidFill>
                      <a:schemeClr val="tx1"/>
                    </a:solidFill>
                    <a:latin typeface="Arial" panose="020B0604020202020204" pitchFamily="34" charset="0"/>
                    <a:cs typeface="Arial" panose="020B0604020202020204" pitchFamily="34" charset="0"/>
                  </a:defRPr>
                </a:lvl1pPr>
                <a:lvl2pPr marL="742950" indent="-285750" defTabSz="642938" eaLnBrk="0" hangingPunct="0">
                  <a:defRPr sz="1200">
                    <a:solidFill>
                      <a:schemeClr val="tx1"/>
                    </a:solidFill>
                    <a:latin typeface="Arial" panose="020B0604020202020204" pitchFamily="34" charset="0"/>
                    <a:cs typeface="Arial" panose="020B0604020202020204" pitchFamily="34" charset="0"/>
                  </a:defRPr>
                </a:lvl2pPr>
                <a:lvl3pPr marL="1143000" indent="-228600" defTabSz="642938" eaLnBrk="0" hangingPunct="0">
                  <a:defRPr sz="1200">
                    <a:solidFill>
                      <a:schemeClr val="tx1"/>
                    </a:solidFill>
                    <a:latin typeface="Arial" panose="020B0604020202020204" pitchFamily="34" charset="0"/>
                    <a:cs typeface="Arial" panose="020B0604020202020204" pitchFamily="34" charset="0"/>
                  </a:defRPr>
                </a:lvl3pPr>
                <a:lvl4pPr marL="1600200" indent="-228600" defTabSz="642938" eaLnBrk="0" hangingPunct="0">
                  <a:defRPr sz="1200">
                    <a:solidFill>
                      <a:schemeClr val="tx1"/>
                    </a:solidFill>
                    <a:latin typeface="Arial" panose="020B0604020202020204" pitchFamily="34" charset="0"/>
                    <a:cs typeface="Arial" panose="020B0604020202020204" pitchFamily="34" charset="0"/>
                  </a:defRPr>
                </a:lvl4pPr>
                <a:lvl5pPr marL="2057400" indent="-228600" defTabSz="642938" eaLnBrk="0" hangingPunct="0">
                  <a:defRPr sz="1200">
                    <a:solidFill>
                      <a:schemeClr val="tx1"/>
                    </a:solidFill>
                    <a:latin typeface="Arial" panose="020B0604020202020204" pitchFamily="34" charset="0"/>
                    <a:cs typeface="Arial" panose="020B0604020202020204" pitchFamily="34" charset="0"/>
                  </a:defRPr>
                </a:lvl5pPr>
                <a:lvl6pPr marL="2514600" indent="-228600" defTabSz="642938"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642938"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642938"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642938"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1000" b="1">
                    <a:solidFill>
                      <a:srgbClr val="000000"/>
                    </a:solidFill>
                    <a:latin typeface="Trebuchet MS" panose="020B0603020202020204" pitchFamily="34" charset="0"/>
                    <a:ea typeface="ヒラギノ明朝 Pro W3" pitchFamily="1" charset="-128"/>
                    <a:sym typeface="Times" panose="02020603050405020304" pitchFamily="18" charset="0"/>
                  </a:rPr>
                  <a:t>National Pollutants</a:t>
                </a:r>
              </a:p>
            </p:txBody>
          </p:sp>
        </p:grpSp>
        <p:sp>
          <p:nvSpPr>
            <p:cNvPr id="17436" name="Line 51"/>
            <p:cNvSpPr>
              <a:spLocks noChangeShapeType="1"/>
            </p:cNvSpPr>
            <p:nvPr/>
          </p:nvSpPr>
          <p:spPr bwMode="auto">
            <a:xfrm flipH="1" flipV="1">
              <a:off x="4347" y="2320"/>
              <a:ext cx="861" cy="829"/>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7437" name="Line 52"/>
            <p:cNvSpPr>
              <a:spLocks noChangeShapeType="1"/>
            </p:cNvSpPr>
            <p:nvPr/>
          </p:nvSpPr>
          <p:spPr bwMode="auto">
            <a:xfrm flipV="1">
              <a:off x="1732" y="2543"/>
              <a:ext cx="1372" cy="956"/>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7438" name="Line 53"/>
            <p:cNvSpPr>
              <a:spLocks noChangeShapeType="1"/>
            </p:cNvSpPr>
            <p:nvPr/>
          </p:nvSpPr>
          <p:spPr bwMode="auto">
            <a:xfrm flipV="1">
              <a:off x="2561" y="2575"/>
              <a:ext cx="606" cy="105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7439" name="Line 54"/>
            <p:cNvSpPr>
              <a:spLocks noChangeShapeType="1"/>
            </p:cNvSpPr>
            <p:nvPr/>
          </p:nvSpPr>
          <p:spPr bwMode="auto">
            <a:xfrm flipH="1" flipV="1">
              <a:off x="4315" y="2351"/>
              <a:ext cx="224" cy="83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nvGrpSpPr>
            <p:cNvPr id="17440" name="Group 55"/>
            <p:cNvGrpSpPr>
              <a:grpSpLocks/>
            </p:cNvGrpSpPr>
            <p:nvPr/>
          </p:nvGrpSpPr>
          <p:grpSpPr bwMode="auto">
            <a:xfrm>
              <a:off x="3613" y="3627"/>
              <a:ext cx="1148" cy="401"/>
              <a:chOff x="3098" y="5009"/>
              <a:chExt cx="1632" cy="570"/>
            </a:xfrm>
          </p:grpSpPr>
          <p:sp>
            <p:nvSpPr>
              <p:cNvPr id="17441" name="Rectangle 56"/>
              <p:cNvSpPr>
                <a:spLocks/>
              </p:cNvSpPr>
              <p:nvPr/>
            </p:nvSpPr>
            <p:spPr bwMode="auto">
              <a:xfrm>
                <a:off x="4394" y="5009"/>
                <a:ext cx="192" cy="144"/>
              </a:xfrm>
              <a:prstGeom prst="rect">
                <a:avLst/>
              </a:prstGeom>
              <a:solidFill>
                <a:srgbClr val="00FFFF"/>
              </a:solidFill>
              <a:ln w="12700">
                <a:solidFill>
                  <a:srgbClr val="000000"/>
                </a:solidFill>
                <a:miter lim="800000"/>
                <a:headEnd/>
                <a:tailEnd/>
              </a:ln>
            </p:spPr>
            <p:txBody>
              <a:bodyPr wrap="none" anchor="ct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7442" name="Rectangle 57"/>
              <p:cNvSpPr>
                <a:spLocks/>
              </p:cNvSpPr>
              <p:nvPr/>
            </p:nvSpPr>
            <p:spPr bwMode="auto">
              <a:xfrm>
                <a:off x="4394" y="5297"/>
                <a:ext cx="192" cy="144"/>
              </a:xfrm>
              <a:prstGeom prst="rect">
                <a:avLst/>
              </a:prstGeom>
              <a:solidFill>
                <a:srgbClr val="FFFF00"/>
              </a:solidFill>
              <a:ln w="12700">
                <a:solidFill>
                  <a:srgbClr val="000000"/>
                </a:solidFill>
                <a:miter lim="800000"/>
                <a:headEnd/>
                <a:tailEnd/>
              </a:ln>
            </p:spPr>
            <p:txBody>
              <a:bodyPr wrap="none" anchor="ct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7443" name="Rectangle 58"/>
              <p:cNvSpPr>
                <a:spLocks/>
              </p:cNvSpPr>
              <p:nvPr/>
            </p:nvSpPr>
            <p:spPr bwMode="auto">
              <a:xfrm>
                <a:off x="4394" y="5153"/>
                <a:ext cx="192" cy="144"/>
              </a:xfrm>
              <a:prstGeom prst="rect">
                <a:avLst/>
              </a:prstGeom>
              <a:solidFill>
                <a:srgbClr val="00FF00"/>
              </a:solidFill>
              <a:ln w="12700">
                <a:solidFill>
                  <a:srgbClr val="000000"/>
                </a:solidFill>
                <a:miter lim="800000"/>
                <a:headEnd/>
                <a:tailEnd/>
              </a:ln>
            </p:spPr>
            <p:txBody>
              <a:bodyPr wrap="none" anchor="ct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7444" name="Oval 59"/>
              <p:cNvSpPr>
                <a:spLocks/>
              </p:cNvSpPr>
              <p:nvPr/>
            </p:nvSpPr>
            <p:spPr bwMode="auto">
              <a:xfrm>
                <a:off x="4298" y="5105"/>
                <a:ext cx="432" cy="240"/>
              </a:xfrm>
              <a:prstGeom prst="ellipse">
                <a:avLst/>
              </a:prstGeom>
              <a:noFill/>
              <a:ln w="5715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7445" name="Text Box 60"/>
              <p:cNvSpPr txBox="1">
                <a:spLocks/>
              </p:cNvSpPr>
              <p:nvPr/>
            </p:nvSpPr>
            <p:spPr bwMode="auto">
              <a:xfrm>
                <a:off x="3098" y="5249"/>
                <a:ext cx="1297"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4291" tIns="32146" rIns="64291" bIns="32146">
                <a:spAutoFit/>
              </a:bodyPr>
              <a:lstStyle>
                <a:lvl1pPr defTabSz="642938" eaLnBrk="0" hangingPunct="0">
                  <a:defRPr sz="1200">
                    <a:solidFill>
                      <a:schemeClr val="tx1"/>
                    </a:solidFill>
                    <a:latin typeface="Arial" panose="020B0604020202020204" pitchFamily="34" charset="0"/>
                    <a:cs typeface="Arial" panose="020B0604020202020204" pitchFamily="34" charset="0"/>
                  </a:defRPr>
                </a:lvl1pPr>
                <a:lvl2pPr marL="742950" indent="-285750" defTabSz="642938" eaLnBrk="0" hangingPunct="0">
                  <a:defRPr sz="1200">
                    <a:solidFill>
                      <a:schemeClr val="tx1"/>
                    </a:solidFill>
                    <a:latin typeface="Arial" panose="020B0604020202020204" pitchFamily="34" charset="0"/>
                    <a:cs typeface="Arial" panose="020B0604020202020204" pitchFamily="34" charset="0"/>
                  </a:defRPr>
                </a:lvl2pPr>
                <a:lvl3pPr marL="1143000" indent="-228600" defTabSz="642938" eaLnBrk="0" hangingPunct="0">
                  <a:defRPr sz="1200">
                    <a:solidFill>
                      <a:schemeClr val="tx1"/>
                    </a:solidFill>
                    <a:latin typeface="Arial" panose="020B0604020202020204" pitchFamily="34" charset="0"/>
                    <a:cs typeface="Arial" panose="020B0604020202020204" pitchFamily="34" charset="0"/>
                  </a:defRPr>
                </a:lvl3pPr>
                <a:lvl4pPr marL="1600200" indent="-228600" defTabSz="642938" eaLnBrk="0" hangingPunct="0">
                  <a:defRPr sz="1200">
                    <a:solidFill>
                      <a:schemeClr val="tx1"/>
                    </a:solidFill>
                    <a:latin typeface="Arial" panose="020B0604020202020204" pitchFamily="34" charset="0"/>
                    <a:cs typeface="Arial" panose="020B0604020202020204" pitchFamily="34" charset="0"/>
                  </a:defRPr>
                </a:lvl4pPr>
                <a:lvl5pPr marL="2057400" indent="-228600" defTabSz="642938" eaLnBrk="0" hangingPunct="0">
                  <a:defRPr sz="1200">
                    <a:solidFill>
                      <a:schemeClr val="tx1"/>
                    </a:solidFill>
                    <a:latin typeface="Arial" panose="020B0604020202020204" pitchFamily="34" charset="0"/>
                    <a:cs typeface="Arial" panose="020B0604020202020204" pitchFamily="34" charset="0"/>
                  </a:defRPr>
                </a:lvl5pPr>
                <a:lvl6pPr marL="2514600" indent="-228600" defTabSz="642938"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642938"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642938"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642938"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1000" b="1">
                    <a:solidFill>
                      <a:srgbClr val="000000"/>
                    </a:solidFill>
                    <a:latin typeface="Trebuchet MS" panose="020B0603020202020204" pitchFamily="34" charset="0"/>
                    <a:ea typeface="ヒラギノ明朝 Pro W3" pitchFamily="1" charset="-128"/>
                    <a:sym typeface="Times" panose="02020603050405020304" pitchFamily="18" charset="0"/>
                  </a:rPr>
                  <a:t>Supporting physico-chemical elements</a:t>
                </a:r>
              </a:p>
            </p:txBody>
          </p:sp>
        </p:grpSp>
      </p:grpSp>
      <p:sp>
        <p:nvSpPr>
          <p:cNvPr id="17429" name="Text Box 61"/>
          <p:cNvSpPr txBox="1">
            <a:spLocks noChangeArrowheads="1"/>
          </p:cNvSpPr>
          <p:nvPr/>
        </p:nvSpPr>
        <p:spPr bwMode="auto">
          <a:xfrm>
            <a:off x="179388" y="260350"/>
            <a:ext cx="871378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4000" b="1" dirty="0">
                <a:latin typeface="+mj-lt"/>
              </a:rPr>
              <a:t>The European Water Framework Directive - classification principle – one out - all out</a:t>
            </a:r>
          </a:p>
        </p:txBody>
      </p:sp>
    </p:spTree>
    <p:extLst>
      <p:ext uri="{BB962C8B-B14F-4D97-AF65-F5344CB8AC3E}">
        <p14:creationId xmlns:p14="http://schemas.microsoft.com/office/powerpoint/2010/main" val="136432203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95534" y="418011"/>
            <a:ext cx="9048466" cy="921839"/>
          </a:xfrm>
        </p:spPr>
        <p:txBody>
          <a:bodyPr>
            <a:normAutofit fontScale="90000"/>
          </a:bodyPr>
          <a:lstStyle/>
          <a:p>
            <a:pPr eaLnBrk="1" hangingPunct="1"/>
            <a:r>
              <a:rPr lang="en-GB" altLang="en-US" b="1" dirty="0" smtClean="0"/>
              <a:t>Catchment restoration through sustainable land management</a:t>
            </a:r>
            <a:br>
              <a:rPr lang="en-GB" altLang="en-US" b="1" dirty="0" smtClean="0"/>
            </a:br>
            <a:endParaRPr lang="en-GB" altLang="en-US" b="1" dirty="0" smtClean="0"/>
          </a:p>
        </p:txBody>
      </p:sp>
      <p:sp>
        <p:nvSpPr>
          <p:cNvPr id="18435" name="TextBox 6"/>
          <p:cNvSpPr txBox="1">
            <a:spLocks noChangeArrowheads="1"/>
          </p:cNvSpPr>
          <p:nvPr/>
        </p:nvSpPr>
        <p:spPr bwMode="auto">
          <a:xfrm>
            <a:off x="323850" y="6021388"/>
            <a:ext cx="882015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r>
              <a:rPr lang="en-GB" altLang="en-US" sz="1800" b="1" dirty="0"/>
              <a:t>Agriculture is responsible for 25% of the phosphorus and 75% of the sediment in rivers. </a:t>
            </a:r>
          </a:p>
          <a:p>
            <a:pPr eaLnBrk="1" hangingPunct="1">
              <a:buFontTx/>
              <a:buChar char="•"/>
            </a:pPr>
            <a:endParaRPr lang="en-GB" altLang="en-US" sz="1400" b="1" dirty="0">
              <a:solidFill>
                <a:schemeClr val="bg1"/>
              </a:solidFill>
            </a:endParaRPr>
          </a:p>
        </p:txBody>
      </p:sp>
      <p:pic>
        <p:nvPicPr>
          <p:cNvPr id="18438" name="Picture 14" descr="Non-saturated soil.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1337" y="1662633"/>
            <a:ext cx="4150307" cy="3160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03073" y="682444"/>
            <a:ext cx="3819017" cy="254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95117" y="5029200"/>
            <a:ext cx="3786527" cy="369332"/>
          </a:xfrm>
          <a:prstGeom prst="rect">
            <a:avLst/>
          </a:prstGeom>
          <a:noFill/>
        </p:spPr>
        <p:txBody>
          <a:bodyPr wrap="square" rtlCol="0">
            <a:spAutoFit/>
          </a:bodyPr>
          <a:lstStyle/>
          <a:p>
            <a:r>
              <a:rPr lang="en-GB" b="1" dirty="0" smtClean="0">
                <a:solidFill>
                  <a:srgbClr val="FFFF00"/>
                </a:solidFill>
              </a:rPr>
              <a:t>Soil compaction prevents infiltration</a:t>
            </a:r>
            <a:endParaRPr lang="en-GB" b="1" dirty="0">
              <a:solidFill>
                <a:srgbClr val="FFFF00"/>
              </a:solidFill>
            </a:endParaRPr>
          </a:p>
        </p:txBody>
      </p:sp>
      <p:sp>
        <p:nvSpPr>
          <p:cNvPr id="9" name="TextBox 8"/>
          <p:cNvSpPr txBox="1"/>
          <p:nvPr/>
        </p:nvSpPr>
        <p:spPr>
          <a:xfrm>
            <a:off x="5035563" y="3232272"/>
            <a:ext cx="3786527" cy="646331"/>
          </a:xfrm>
          <a:prstGeom prst="rect">
            <a:avLst/>
          </a:prstGeom>
          <a:noFill/>
        </p:spPr>
        <p:txBody>
          <a:bodyPr wrap="square" rtlCol="0">
            <a:spAutoFit/>
          </a:bodyPr>
          <a:lstStyle/>
          <a:p>
            <a:pPr algn="ctr"/>
            <a:r>
              <a:rPr lang="en-GB" b="1" dirty="0" smtClean="0">
                <a:solidFill>
                  <a:srgbClr val="FFFF00"/>
                </a:solidFill>
              </a:rPr>
              <a:t>Poor farming practices lead to soil -laden run-off</a:t>
            </a:r>
            <a:endParaRPr lang="en-GB" b="1" dirty="0">
              <a:solidFill>
                <a:srgbClr val="FFFF00"/>
              </a:solidFill>
            </a:endParaRPr>
          </a:p>
        </p:txBody>
      </p:sp>
      <p:pic>
        <p:nvPicPr>
          <p:cNvPr id="8" name="Picture 7"/>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931315" y="3919538"/>
            <a:ext cx="3890775" cy="2018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88713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body" sz="half" idx="4294967295"/>
          </p:nvPr>
        </p:nvSpPr>
        <p:spPr>
          <a:xfrm>
            <a:off x="468313" y="1125538"/>
            <a:ext cx="8229600" cy="935037"/>
          </a:xfrm>
        </p:spPr>
        <p:txBody>
          <a:bodyPr/>
          <a:lstStyle/>
          <a:p>
            <a:pPr>
              <a:buFontTx/>
              <a:buNone/>
            </a:pPr>
            <a:endParaRPr lang="en-GB" altLang="en-US" sz="2400" smtClean="0"/>
          </a:p>
          <a:p>
            <a:endParaRPr lang="en-GB" altLang="en-US" sz="2400" smtClean="0"/>
          </a:p>
        </p:txBody>
      </p:sp>
      <p:sp>
        <p:nvSpPr>
          <p:cNvPr id="6" name="TextBox 5"/>
          <p:cNvSpPr txBox="1"/>
          <p:nvPr/>
        </p:nvSpPr>
        <p:spPr>
          <a:xfrm>
            <a:off x="0" y="188913"/>
            <a:ext cx="9144000" cy="707886"/>
          </a:xfrm>
          <a:prstGeom prst="rect">
            <a:avLst/>
          </a:prstGeom>
          <a:noFill/>
        </p:spPr>
        <p:txBody>
          <a:bodyPr>
            <a:spAutoFit/>
          </a:bodyPr>
          <a:lstStyle/>
          <a:p>
            <a:pPr>
              <a:defRPr/>
            </a:pPr>
            <a:r>
              <a:rPr lang="en-GB" sz="4000" b="1" dirty="0">
                <a:latin typeface="+mj-lt"/>
                <a:cs typeface="Arial" charset="0"/>
              </a:rPr>
              <a:t>Catchment Sensitive Farming - targeting</a:t>
            </a:r>
          </a:p>
        </p:txBody>
      </p:sp>
      <p:pic>
        <p:nvPicPr>
          <p:cNvPr id="20484" name="Picture 2" descr="West Thames _Ag_Priorities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9750" y="908050"/>
            <a:ext cx="7920038" cy="484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extBox 7"/>
          <p:cNvSpPr txBox="1">
            <a:spLocks noChangeArrowheads="1"/>
          </p:cNvSpPr>
          <p:nvPr/>
        </p:nvSpPr>
        <p:spPr bwMode="auto">
          <a:xfrm>
            <a:off x="341195" y="6021388"/>
            <a:ext cx="8118594"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algn="ctr" eaLnBrk="1" hangingPunct="1"/>
            <a:r>
              <a:rPr lang="en-GB" altLang="en-US" sz="1800" b="1" dirty="0">
                <a:solidFill>
                  <a:srgbClr val="FFFF00"/>
                </a:solidFill>
              </a:rPr>
              <a:t>Primary causes of diffuse pollution from agriculture in upper Thames catchment area</a:t>
            </a:r>
          </a:p>
        </p:txBody>
      </p:sp>
    </p:spTree>
    <p:extLst>
      <p:ext uri="{BB962C8B-B14F-4D97-AF65-F5344CB8AC3E}">
        <p14:creationId xmlns:p14="http://schemas.microsoft.com/office/powerpoint/2010/main" val="23758130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144</TotalTime>
  <Words>2324</Words>
  <Application>Microsoft Office PowerPoint</Application>
  <PresentationFormat>On-screen Show (4:3)</PresentationFormat>
  <Paragraphs>179</Paragraphs>
  <Slides>14</Slides>
  <Notes>13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2" baseType="lpstr">
      <vt:lpstr>Arial</vt:lpstr>
      <vt:lpstr>Calibri</vt:lpstr>
      <vt:lpstr>Calibri Light</vt:lpstr>
      <vt:lpstr>Times</vt:lpstr>
      <vt:lpstr>Trebuchet MS</vt:lpstr>
      <vt:lpstr>ヒラギノ明朝 Pro W3</vt:lpstr>
      <vt:lpstr>Office Theme</vt:lpstr>
      <vt:lpstr>Document</vt:lpstr>
      <vt:lpstr>PowerPoint Presentation</vt:lpstr>
      <vt:lpstr>Winning the World Cup for Rivers</vt:lpstr>
      <vt:lpstr>PowerPoint Presentation</vt:lpstr>
      <vt:lpstr>Flooding and pestilence</vt:lpstr>
      <vt:lpstr>The concrete age </vt:lpstr>
      <vt:lpstr>PowerPoint Presentation</vt:lpstr>
      <vt:lpstr>PowerPoint Presentation</vt:lpstr>
      <vt:lpstr>Catchment restoration through sustainable land management </vt:lpstr>
      <vt:lpstr>PowerPoint Presentation</vt:lpstr>
      <vt:lpstr>PowerPoint Presentation</vt:lpstr>
      <vt:lpstr>PowerPoint Presentation</vt:lpstr>
      <vt:lpstr>PowerPoint Presentation</vt:lpstr>
      <vt:lpstr>Catchment restoration through adaptation to climate change</vt:lpstr>
      <vt:lpstr>The huge challenge ahead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Tanushree Rao</dc:creator>
  <cp:lastModifiedBy>DRIVER</cp:lastModifiedBy>
  <cp:revision>47</cp:revision>
  <dcterms:created xsi:type="dcterms:W3CDTF">2016-07-18T05:53:10Z</dcterms:created>
  <dcterms:modified xsi:type="dcterms:W3CDTF">2016-08-20T10:55:06Z</dcterms:modified>
</cp:coreProperties>
</file>