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0" r:id="rId3"/>
    <p:sldId id="260" r:id="rId4"/>
    <p:sldId id="282" r:id="rId5"/>
    <p:sldId id="281" r:id="rId6"/>
    <p:sldId id="261" r:id="rId7"/>
    <p:sldId id="274" r:id="rId8"/>
    <p:sldId id="283" r:id="rId9"/>
    <p:sldId id="284" r:id="rId10"/>
    <p:sldId id="271" r:id="rId11"/>
    <p:sldId id="288" r:id="rId12"/>
    <p:sldId id="287" r:id="rId13"/>
    <p:sldId id="293" r:id="rId14"/>
    <p:sldId id="297" r:id="rId15"/>
    <p:sldId id="273" r:id="rId16"/>
    <p:sldId id="294" r:id="rId17"/>
    <p:sldId id="296" r:id="rId18"/>
    <p:sldId id="292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E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0288" autoAdjust="0"/>
  </p:normalViewPr>
  <p:slideViewPr>
    <p:cSldViewPr snapToGrid="0">
      <p:cViewPr varScale="1">
        <p:scale>
          <a:sx n="72" d="100"/>
          <a:sy n="72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309806-8500-42D0-8572-ACA3CF22BB40}" type="datetimeFigureOut">
              <a:rPr lang="en-US"/>
              <a:pPr>
                <a:defRPr/>
              </a:pPr>
              <a:t>8/17/2016</a:t>
            </a:fld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CD4839-6020-4F74-9CC2-E407143F5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Every million invested in habitat and clean water creates 15-20 jobs</a:t>
            </a:r>
          </a:p>
          <a:p>
            <a:pPr lvl="2" eaLnBrk="1" hangingPunct="1"/>
            <a:r>
              <a:rPr lang="en-US" smtClean="0"/>
              <a:t>Project managers and council staff</a:t>
            </a:r>
          </a:p>
          <a:p>
            <a:pPr lvl="2" eaLnBrk="1" hangingPunct="1"/>
            <a:r>
              <a:rPr lang="en-US" smtClean="0"/>
              <a:t>Engineering and construction companies</a:t>
            </a:r>
          </a:p>
          <a:p>
            <a:pPr lvl="2" eaLnBrk="1" hangingPunct="1"/>
            <a:r>
              <a:rPr lang="en-US" smtClean="0"/>
              <a:t>Plant nurseries</a:t>
            </a:r>
          </a:p>
          <a:p>
            <a:pPr lvl="2" eaLnBrk="1" hangingPunct="1"/>
            <a:r>
              <a:rPr lang="en-US" smtClean="0"/>
              <a:t>Rentals, equipment, fuel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7EA12-38AC-42C7-B1C8-5A296602DF3A}" type="datetimeFigureOut">
              <a:rPr lang="en-AU"/>
              <a:pPr>
                <a:defRPr/>
              </a:pPr>
              <a:t>17/08/2016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867AF-601C-462D-8986-A96DE29DC6B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1E54-8666-468E-9AA4-3585F1A555B8}" type="datetimeFigureOut">
              <a:rPr lang="en-AU"/>
              <a:pPr>
                <a:defRPr/>
              </a:pPr>
              <a:t>17/08/2016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6CF3-9D8E-4C26-BE34-F35C2411DD4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95D12-8ABE-48FD-95A3-1C683ED196D3}" type="datetimeFigureOut">
              <a:rPr lang="en-AU"/>
              <a:pPr>
                <a:defRPr/>
              </a:pPr>
              <a:t>17/08/2016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AAD2-7EF9-462C-8223-4D0A8CC8310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E725-4395-4BC5-BFDB-043CB0CB1268}" type="datetimeFigureOut">
              <a:rPr lang="en-AU"/>
              <a:pPr>
                <a:defRPr/>
              </a:pPr>
              <a:t>17/08/2016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FF1E3-7F29-4B85-A0A1-934F3A5D6E1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A5748-ACFA-413B-8E85-FB25755C10E0}" type="datetimeFigureOut">
              <a:rPr lang="en-AU"/>
              <a:pPr>
                <a:defRPr/>
              </a:pPr>
              <a:t>17/08/2016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A664-06F9-434C-BEB8-5294B823310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5D32-4522-40E5-B6D9-22DA6F1F2B12}" type="datetimeFigureOut">
              <a:rPr lang="en-AU"/>
              <a:pPr>
                <a:defRPr/>
              </a:pPr>
              <a:t>17/08/2016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83C0-4EF6-4A98-9045-85658F645B7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73E1-E36B-484C-A22B-8927F15B7452}" type="datetimeFigureOut">
              <a:rPr lang="en-AU"/>
              <a:pPr>
                <a:defRPr/>
              </a:pPr>
              <a:t>17/08/2016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CA18-A5F0-4E90-A538-45884F75FB0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474D-1B17-4420-B4BB-3994546350AC}" type="datetimeFigureOut">
              <a:rPr lang="en-AU"/>
              <a:pPr>
                <a:defRPr/>
              </a:pPr>
              <a:t>17/08/2016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AB0D8-C64A-441E-8551-9E9F221DB30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69F5-F231-422F-84F0-B2F0CDF87287}" type="datetimeFigureOut">
              <a:rPr lang="en-AU"/>
              <a:pPr>
                <a:defRPr/>
              </a:pPr>
              <a:t>17/08/2016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5A691-685B-45AF-B5A0-381D1AAE522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B1F1-F864-4765-9F14-7CABB0C9C61D}" type="datetimeFigureOut">
              <a:rPr lang="en-AU"/>
              <a:pPr>
                <a:defRPr/>
              </a:pPr>
              <a:t>17/08/2016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E7A78-4386-462D-9216-315D8CF22CA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9944-6462-4438-AB7A-064D07903569}" type="datetimeFigureOut">
              <a:rPr lang="en-AU"/>
              <a:pPr>
                <a:defRPr/>
              </a:pPr>
              <a:t>17/08/2016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B23BB-4DDF-480C-82A2-1D5F4C50918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CBF885-1352-4ACA-8650-5E621480DB77}" type="datetimeFigureOut">
              <a:rPr lang="en-AU"/>
              <a:pPr>
                <a:defRPr/>
              </a:pPr>
              <a:t>17/08/2016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32DC66-F08E-48B7-92AE-8352141D625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swatershed.org/home.html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www.oregonwatersheds/or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regon.gov/oweb/" TargetMode="External"/><Relationship Id="rId5" Type="http://schemas.openxmlformats.org/officeDocument/2006/relationships/hyperlink" Target="http://www.calapooia.org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www.upperdeschuteswatershedcouncil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  <a:cs typeface="+mn-cs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515938" y="5006975"/>
            <a:ext cx="80391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800" b="1">
                <a:latin typeface="Calibri" pitchFamily="34" charset="0"/>
              </a:rPr>
              <a:t>The Oregon Watershed Council Model, USA</a:t>
            </a:r>
          </a:p>
          <a:p>
            <a:pPr defTabSz="914400"/>
            <a:r>
              <a:rPr lang="en-US" sz="2400">
                <a:latin typeface="Calibri" pitchFamily="34" charset="0"/>
              </a:rPr>
              <a:t>Tara Davis, Contractor, Willamette River Initiative, Oregon, USA</a:t>
            </a:r>
          </a:p>
          <a:p>
            <a:pPr defTabSz="914400"/>
            <a:r>
              <a:rPr lang="en-US" sz="2400" i="1">
                <a:latin typeface="Calibri" pitchFamily="34" charset="0"/>
              </a:rPr>
              <a:t>RiverSymposium, New Delhi, India 2016</a:t>
            </a:r>
          </a:p>
        </p:txBody>
      </p:sp>
      <p:grpSp>
        <p:nvGrpSpPr>
          <p:cNvPr id="14343" name="Group 4"/>
          <p:cNvGrpSpPr>
            <a:grpSpLocks/>
          </p:cNvGrpSpPr>
          <p:nvPr/>
        </p:nvGrpSpPr>
        <p:grpSpPr bwMode="auto">
          <a:xfrm>
            <a:off x="1643063" y="1120775"/>
            <a:ext cx="5607050" cy="3946525"/>
            <a:chOff x="152400" y="178308"/>
            <a:chExt cx="8991600" cy="6481732"/>
          </a:xfrm>
        </p:grpSpPr>
        <p:pic>
          <p:nvPicPr>
            <p:cNvPr id="14344" name="Picture 5" descr="WRB 3D angle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616" y="2219144"/>
              <a:ext cx="8866010" cy="4185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>
              <a:off x="2667604" y="2042524"/>
              <a:ext cx="1448533" cy="22996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667604" y="3961492"/>
              <a:ext cx="990297" cy="8395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877318" y="2133778"/>
              <a:ext cx="1369615" cy="2208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348" name="Picture 9" descr="wedarials_296_small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548" y="324489"/>
              <a:ext cx="2873711" cy="2370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5256634" y="4495986"/>
              <a:ext cx="710266" cy="8369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350" name="Picture 11" descr="NFMF Willamette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973419" y="324489"/>
              <a:ext cx="3104184" cy="2370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4495455" y="2042524"/>
              <a:ext cx="450597" cy="22996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352" name="Picture 13" descr="Portland aerial small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929" y="4214654"/>
              <a:ext cx="3795603" cy="2730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14" descr="Diamond Peak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483664" y="4221858"/>
              <a:ext cx="3680367" cy="2730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5" descr="Oak Savannah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926854" y="115573"/>
              <a:ext cx="3082577" cy="2117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4294967295"/>
          </p:nvPr>
        </p:nvSpPr>
        <p:spPr>
          <a:xfrm>
            <a:off x="625475" y="4756150"/>
            <a:ext cx="7883525" cy="1347788"/>
          </a:xfrm>
        </p:spPr>
        <p:txBody>
          <a:bodyPr/>
          <a:lstStyle/>
          <a:p>
            <a:pPr marL="914400" lvl="2"/>
            <a:endParaRPr lang="en-US" smtClean="0"/>
          </a:p>
          <a:p>
            <a:pPr marL="639763" lvl="1" indent="-273050"/>
            <a:endParaRPr lang="en-US" smtClean="0"/>
          </a:p>
        </p:txBody>
      </p:sp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3400" y="0"/>
            <a:ext cx="9982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11"/>
          <p:cNvPicPr>
            <a:picLocks noChangeAspect="1"/>
          </p:cNvPicPr>
          <p:nvPr/>
        </p:nvPicPr>
        <p:blipFill>
          <a:blip r:embed="rId3"/>
          <a:srcRect b="22488"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  <a:cs typeface="+mn-cs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Rectangle 3"/>
          <p:cNvSpPr>
            <a:spLocks/>
          </p:cNvSpPr>
          <p:nvPr/>
        </p:nvSpPr>
        <p:spPr bwMode="auto">
          <a:xfrm>
            <a:off x="284163" y="1520825"/>
            <a:ext cx="885983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9144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400" b="1">
                <a:latin typeface="Calibri" pitchFamily="34" charset="0"/>
              </a:rPr>
              <a:t>Calapooia Watershed Council 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USA </a:t>
            </a:r>
            <a:r>
              <a:rPr lang="en-US" sz="2400" i="1">
                <a:latin typeface="Calibri" pitchFamily="34" charset="0"/>
              </a:rPr>
              <a:t>Endangered Species Act </a:t>
            </a:r>
          </a:p>
          <a:p>
            <a:pPr marL="685800" lvl="1" indent="-228600" defTabSz="9144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400" u="sng">
                <a:solidFill>
                  <a:schemeClr val="hlink"/>
                </a:solidFill>
                <a:latin typeface="Calibri" pitchFamily="34" charset="0"/>
              </a:rPr>
              <a:t>Spring Chinook Salmon</a:t>
            </a:r>
            <a:endParaRPr lang="en-US" sz="2400">
              <a:solidFill>
                <a:schemeClr val="hlink"/>
              </a:solidFill>
              <a:latin typeface="Calibri" pitchFamily="34" charset="0"/>
            </a:endParaRPr>
          </a:p>
          <a:p>
            <a:pPr marL="685800" lvl="1" indent="-228600" defTabSz="9144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400" u="sng">
                <a:solidFill>
                  <a:schemeClr val="hlink"/>
                </a:solidFill>
                <a:latin typeface="Calibri" pitchFamily="34" charset="0"/>
              </a:rPr>
              <a:t>Winter Steelhead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Oregon “listed” streams </a:t>
            </a:r>
          </a:p>
          <a:p>
            <a:pPr marL="685800" lvl="1" indent="-228600" defTabSz="9144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400" u="sng">
                <a:solidFill>
                  <a:schemeClr val="hlink"/>
                </a:solidFill>
                <a:latin typeface="Calibri" pitchFamily="34" charset="0"/>
              </a:rPr>
              <a:t>Temperature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Council formed by local 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    government in 1999; 2008 received formal non-profit status (NGO)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Rural, 95% private land, one large municipality</a:t>
            </a:r>
          </a:p>
          <a:p>
            <a:pPr marL="685800" lvl="1" indent="-228600" defTabSz="914400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000" i="1">
                <a:solidFill>
                  <a:schemeClr val="hlink"/>
                </a:solidFill>
                <a:latin typeface="Calibri" pitchFamily="34" charset="0"/>
              </a:rPr>
              <a:t>10 board members: private timber, industrial farms, federal agencies, education, municipalities, recreation, other NGO’s</a:t>
            </a:r>
          </a:p>
          <a:p>
            <a:pPr marL="685800" lvl="1" indent="-228600" defTabSz="914400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000" i="1">
                <a:solidFill>
                  <a:schemeClr val="hlink"/>
                </a:solidFill>
                <a:latin typeface="Calibri" pitchFamily="34" charset="0"/>
              </a:rPr>
              <a:t>6 staff: executive director, restoration project manager, monitoring technician, operations, youth education (2), plus contracted assistance</a:t>
            </a:r>
          </a:p>
          <a:p>
            <a:pPr marL="685800" lvl="1" indent="-228600" defTabSz="914400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000" i="1">
                <a:solidFill>
                  <a:schemeClr val="hlink"/>
                </a:solidFill>
                <a:latin typeface="Calibri" pitchFamily="34" charset="0"/>
              </a:rPr>
              <a:t>1 million annual organizational budget- 70% contracts &amp; materials</a:t>
            </a:r>
          </a:p>
          <a:p>
            <a:pPr marL="228600" indent="-228600" defTabSz="9144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400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25608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1788" y="1504950"/>
            <a:ext cx="50022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1"/>
          <p:cNvPicPr>
            <a:picLocks noChangeAspect="1"/>
          </p:cNvPicPr>
          <p:nvPr/>
        </p:nvPicPr>
        <p:blipFill>
          <a:blip r:embed="rId3"/>
          <a:srcRect b="22488"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  <a:cs typeface="+mn-cs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" y="1127125"/>
            <a:ext cx="91440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11"/>
          <p:cNvPicPr>
            <a:picLocks noChangeAspect="1"/>
          </p:cNvPicPr>
          <p:nvPr/>
        </p:nvPicPr>
        <p:blipFill>
          <a:blip r:embed="rId3"/>
          <a:srcRect b="22488"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  <a:cs typeface="+mn-cs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4" name="Picture 3" descr="Treatments Reach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41388"/>
            <a:ext cx="9144000" cy="59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288" y="0"/>
            <a:ext cx="9412288" cy="732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13"/>
          <p:cNvSpPr txBox="1">
            <a:spLocks noChangeArrowheads="1"/>
          </p:cNvSpPr>
          <p:nvPr/>
        </p:nvSpPr>
        <p:spPr bwMode="auto">
          <a:xfrm>
            <a:off x="3373438" y="5395913"/>
            <a:ext cx="701675" cy="5492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000">
                <a:ea typeface="MS PGothic" pitchFamily="34" charset="-128"/>
              </a:rPr>
              <a:t>Fence, Riparian Planting</a:t>
            </a:r>
          </a:p>
        </p:txBody>
      </p:sp>
      <p:sp>
        <p:nvSpPr>
          <p:cNvPr id="33796" name="Text Box 13"/>
          <p:cNvSpPr txBox="1">
            <a:spLocks noChangeArrowheads="1"/>
          </p:cNvSpPr>
          <p:nvPr/>
        </p:nvSpPr>
        <p:spPr bwMode="auto">
          <a:xfrm>
            <a:off x="5643563" y="4989513"/>
            <a:ext cx="860425" cy="3968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000">
                <a:ea typeface="MS PGothic" pitchFamily="34" charset="-128"/>
              </a:rPr>
              <a:t>Habitat Complexity</a:t>
            </a:r>
          </a:p>
        </p:txBody>
      </p:sp>
      <p:sp>
        <p:nvSpPr>
          <p:cNvPr id="33797" name="Text Box 13"/>
          <p:cNvSpPr txBox="1">
            <a:spLocks noChangeArrowheads="1"/>
          </p:cNvSpPr>
          <p:nvPr/>
        </p:nvSpPr>
        <p:spPr bwMode="auto">
          <a:xfrm>
            <a:off x="7753350" y="5562600"/>
            <a:ext cx="795338" cy="3968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000">
                <a:ea typeface="MS PGothic" pitchFamily="34" charset="-128"/>
              </a:rPr>
              <a:t>Side Channels</a:t>
            </a:r>
          </a:p>
        </p:txBody>
      </p:sp>
      <p:sp>
        <p:nvSpPr>
          <p:cNvPr id="33798" name="Text Box 13"/>
          <p:cNvSpPr txBox="1">
            <a:spLocks noChangeArrowheads="1"/>
          </p:cNvSpPr>
          <p:nvPr/>
        </p:nvSpPr>
        <p:spPr bwMode="auto">
          <a:xfrm>
            <a:off x="7804150" y="3995738"/>
            <a:ext cx="1071563" cy="3968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000">
                <a:ea typeface="MS PGothic" pitchFamily="34" charset="-128"/>
              </a:rPr>
              <a:t>Invasive Shrub Control</a:t>
            </a:r>
          </a:p>
        </p:txBody>
      </p:sp>
      <p:sp>
        <p:nvSpPr>
          <p:cNvPr id="33799" name="Text Box 13"/>
          <p:cNvSpPr txBox="1">
            <a:spLocks noChangeArrowheads="1"/>
          </p:cNvSpPr>
          <p:nvPr/>
        </p:nvSpPr>
        <p:spPr bwMode="auto">
          <a:xfrm>
            <a:off x="2940050" y="2670175"/>
            <a:ext cx="966788" cy="5492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000">
                <a:ea typeface="MS PGothic" pitchFamily="34" charset="-128"/>
              </a:rPr>
              <a:t>Floodplain habitat degradation</a:t>
            </a:r>
          </a:p>
        </p:txBody>
      </p:sp>
      <p:sp>
        <p:nvSpPr>
          <p:cNvPr id="33800" name="Text Box 13"/>
          <p:cNvSpPr txBox="1">
            <a:spLocks noChangeArrowheads="1"/>
          </p:cNvSpPr>
          <p:nvPr/>
        </p:nvSpPr>
        <p:spPr bwMode="auto">
          <a:xfrm>
            <a:off x="527050" y="866775"/>
            <a:ext cx="1271588" cy="3968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000">
                <a:ea typeface="MS PGothic" pitchFamily="34" charset="-128"/>
              </a:rPr>
              <a:t>Livestock Access, Erosion</a:t>
            </a:r>
          </a:p>
        </p:txBody>
      </p:sp>
      <p:pic>
        <p:nvPicPr>
          <p:cNvPr id="1027" name="Picture 3" descr="C:\Users\Bessie\Documents\Calapooia Watershed Council\Projects\Oak Creek\Oak Creek Photos\Fish Surveys\IMAG16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4376738"/>
            <a:ext cx="3294063" cy="2468562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110911-47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175"/>
            <a:ext cx="9220200" cy="6951663"/>
          </a:xfrm>
          <a:ln w="15875">
            <a:solidFill>
              <a:schemeClr val="tx1"/>
            </a:solidFill>
          </a:ln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352800" y="152400"/>
            <a:ext cx="5791200" cy="1006475"/>
          </a:xfrm>
          <a:prstGeom prst="rect">
            <a:avLst/>
          </a:prstGeom>
          <a:solidFill>
            <a:schemeClr val="bg1">
              <a:alpha val="4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3200">
                <a:latin typeface="Tw Cen MT" pitchFamily="34" charset="0"/>
                <a:ea typeface="MS PGothic" pitchFamily="34" charset="-128"/>
              </a:rPr>
              <a:t>Calapooia Fish Passage Restored</a:t>
            </a:r>
            <a:r>
              <a:rPr lang="en-US" sz="3600">
                <a:latin typeface="Tw Cen MT" pitchFamily="34" charset="0"/>
                <a:ea typeface="MS PGothic" pitchFamily="34" charset="-128"/>
              </a:rPr>
              <a:t> </a:t>
            </a:r>
          </a:p>
          <a:p>
            <a:pPr defTabSz="914400" eaLnBrk="0" hangingPunct="0"/>
            <a:r>
              <a:rPr lang="en-US" sz="2400" i="1">
                <a:latin typeface="Tw Cen MT" pitchFamily="34" charset="0"/>
                <a:ea typeface="MS PGothic" pitchFamily="34" charset="-128"/>
              </a:rPr>
              <a:t>November 2011</a:t>
            </a:r>
            <a:endParaRPr lang="en-US" sz="2400">
              <a:latin typeface="Tw Cen MT" pitchFamily="34" charset="0"/>
              <a:ea typeface="MS PGothic" pitchFamily="34" charset="-128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629400" y="5426075"/>
            <a:ext cx="1143000" cy="2444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</a:pPr>
            <a:r>
              <a:rPr lang="en-US" sz="1000">
                <a:ea typeface="MS PGothic" pitchFamily="34" charset="-128"/>
              </a:rPr>
              <a:t>Former dam site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324600" y="4765675"/>
            <a:ext cx="609600" cy="2444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</a:pPr>
            <a:r>
              <a:rPr lang="en-US" sz="1000">
                <a:ea typeface="MS PGothic" pitchFamily="34" charset="-128"/>
              </a:rPr>
              <a:t>Riffle 1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1981200" y="787400"/>
            <a:ext cx="1066800" cy="2444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</a:pPr>
            <a:r>
              <a:rPr lang="en-US" sz="1000">
                <a:ea typeface="MS PGothic" pitchFamily="34" charset="-128"/>
              </a:rPr>
              <a:t>Calapooia inlet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4114800" y="4437063"/>
            <a:ext cx="990600" cy="2444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</a:pPr>
            <a:r>
              <a:rPr lang="en-US" sz="1000">
                <a:ea typeface="MS PGothic" pitchFamily="34" charset="-128"/>
              </a:rPr>
              <a:t>Large wood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914400" y="1630363"/>
            <a:ext cx="609600" cy="2444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000">
                <a:ea typeface="MS PGothic" pitchFamily="34" charset="-128"/>
              </a:rPr>
              <a:t>Riffle 3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3276600" y="3124200"/>
            <a:ext cx="609600" cy="2444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000">
                <a:ea typeface="MS PGothic" pitchFamily="34" charset="-128"/>
              </a:rPr>
              <a:t>Riffle 2</a:t>
            </a: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3733800" y="2590800"/>
            <a:ext cx="914400" cy="2444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000">
                <a:ea typeface="MS PGothic" pitchFamily="34" charset="-128"/>
              </a:rPr>
              <a:t>Large wood</a:t>
            </a:r>
          </a:p>
        </p:txBody>
      </p:sp>
      <p:sp>
        <p:nvSpPr>
          <p:cNvPr id="29706" name="Text Box 12"/>
          <p:cNvSpPr txBox="1">
            <a:spLocks noChangeArrowheads="1"/>
          </p:cNvSpPr>
          <p:nvPr/>
        </p:nvSpPr>
        <p:spPr bwMode="auto">
          <a:xfrm>
            <a:off x="685800" y="2438400"/>
            <a:ext cx="914400" cy="2444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000">
                <a:ea typeface="MS PGothic" pitchFamily="34" charset="-128"/>
              </a:rPr>
              <a:t>Large wood</a:t>
            </a: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5715000" y="5791200"/>
            <a:ext cx="914400" cy="2444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000">
                <a:ea typeface="MS PGothic" pitchFamily="34" charset="-128"/>
              </a:rPr>
              <a:t>Large wood</a:t>
            </a:r>
          </a:p>
        </p:txBody>
      </p: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4724400" y="3124200"/>
            <a:ext cx="914400" cy="2444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000">
                <a:ea typeface="MS PGothic" pitchFamily="34" charset="-128"/>
              </a:rPr>
              <a:t>Large wood</a:t>
            </a:r>
          </a:p>
        </p:txBody>
      </p:sp>
      <p:sp>
        <p:nvSpPr>
          <p:cNvPr id="29709" name="Text Box 15"/>
          <p:cNvSpPr txBox="1">
            <a:spLocks noChangeArrowheads="1"/>
          </p:cNvSpPr>
          <p:nvPr/>
        </p:nvSpPr>
        <p:spPr bwMode="auto">
          <a:xfrm>
            <a:off x="2438400" y="1630363"/>
            <a:ext cx="838200" cy="3968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000">
                <a:ea typeface="MS PGothic" pitchFamily="34" charset="-128"/>
              </a:rPr>
              <a:t>Floodplain bench</a:t>
            </a:r>
          </a:p>
        </p:txBody>
      </p:sp>
      <p:sp>
        <p:nvSpPr>
          <p:cNvPr id="29710" name="Line 16"/>
          <p:cNvSpPr>
            <a:spLocks noChangeShapeType="1"/>
          </p:cNvSpPr>
          <p:nvPr/>
        </p:nvSpPr>
        <p:spPr bwMode="auto">
          <a:xfrm>
            <a:off x="4191000" y="3246438"/>
            <a:ext cx="822325" cy="944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11" name="Picture 12" descr="File0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2950" y="1295400"/>
            <a:ext cx="3128963" cy="23002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12" name="Picture 13" descr="D7K_04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4303713"/>
            <a:ext cx="3875088" cy="25161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9713" name="Text Box 13"/>
          <p:cNvSpPr txBox="1">
            <a:spLocks noChangeArrowheads="1"/>
          </p:cNvSpPr>
          <p:nvPr/>
        </p:nvSpPr>
        <p:spPr bwMode="auto">
          <a:xfrm>
            <a:off x="1968500" y="3276600"/>
            <a:ext cx="914400" cy="3968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000">
                <a:ea typeface="MS PGothic" pitchFamily="34" charset="-128"/>
              </a:rPr>
              <a:t>Riparian Planting</a:t>
            </a:r>
          </a:p>
        </p:txBody>
      </p:sp>
      <p:sp>
        <p:nvSpPr>
          <p:cNvPr id="29714" name="Text Box 13"/>
          <p:cNvSpPr txBox="1">
            <a:spLocks noChangeArrowheads="1"/>
          </p:cNvSpPr>
          <p:nvPr/>
        </p:nvSpPr>
        <p:spPr bwMode="auto">
          <a:xfrm>
            <a:off x="7896225" y="4208463"/>
            <a:ext cx="1087438" cy="5492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000">
                <a:ea typeface="MS PGothic" pitchFamily="34" charset="-128"/>
              </a:rPr>
              <a:t>25 acres Floodplain Re-Vegetation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11"/>
          <p:cNvPicPr>
            <a:picLocks noChangeAspect="1"/>
          </p:cNvPicPr>
          <p:nvPr/>
        </p:nvPicPr>
        <p:blipFill>
          <a:blip r:embed="rId3"/>
          <a:srcRect b="22488"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  <a:cs typeface="+mn-cs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Rectangle 7"/>
          <p:cNvSpPr>
            <a:spLocks/>
          </p:cNvSpPr>
          <p:nvPr/>
        </p:nvSpPr>
        <p:spPr bwMode="auto">
          <a:xfrm>
            <a:off x="628650" y="1733550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 b="1">
                <a:latin typeface="Calibri" pitchFamily="34" charset="0"/>
              </a:rPr>
              <a:t>Innovative Partnerships- </a:t>
            </a:r>
          </a:p>
          <a:p>
            <a:pPr marL="22860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 b="1">
                <a:latin typeface="Calibri" pitchFamily="34" charset="0"/>
              </a:rPr>
              <a:t>Calapooia’s Youth Watershed </a:t>
            </a:r>
          </a:p>
          <a:p>
            <a:pPr marL="22860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 b="1">
                <a:latin typeface="Calibri" pitchFamily="34" charset="0"/>
              </a:rPr>
              <a:t>Education Program</a:t>
            </a: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The Nature Conservancy </a:t>
            </a:r>
          </a:p>
          <a:p>
            <a:pPr marL="1143000" lvl="2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>
                <a:solidFill>
                  <a:schemeClr val="hlink"/>
                </a:solidFill>
                <a:latin typeface="Calibri" pitchFamily="34" charset="0"/>
              </a:rPr>
              <a:t>1.3 million-15 years</a:t>
            </a:r>
          </a:p>
          <a:p>
            <a:pPr marL="1143000" lvl="2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>
                <a:solidFill>
                  <a:schemeClr val="hlink"/>
                </a:solidFill>
                <a:latin typeface="Calibri" pitchFamily="34" charset="0"/>
              </a:rPr>
              <a:t>Leveraged with other private foundations, state and federal grants</a:t>
            </a: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Universities for student stream monitoring</a:t>
            </a: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Primary and secondary school teachers</a:t>
            </a: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Local municipality urban stream restoration</a:t>
            </a: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</p:txBody>
      </p:sp>
      <p:pic>
        <p:nvPicPr>
          <p:cNvPr id="30727" name="Picture 2" descr="C:\Users\Bessie\Documents\Calapooia Watershed Council\Photos_Videos_Media\Education Photos\2015 Salmon Watch\Timber Ridge at Wiley\IMG_20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5250" y="1751013"/>
            <a:ext cx="396875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11"/>
          <p:cNvPicPr>
            <a:picLocks noChangeAspect="1"/>
          </p:cNvPicPr>
          <p:nvPr/>
        </p:nvPicPr>
        <p:blipFill>
          <a:blip r:embed="rId3"/>
          <a:srcRect b="22488"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  <a:cs typeface="+mn-cs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Rectangle 7"/>
          <p:cNvSpPr>
            <a:spLocks/>
          </p:cNvSpPr>
          <p:nvPr/>
        </p:nvSpPr>
        <p:spPr bwMode="auto">
          <a:xfrm>
            <a:off x="296863" y="1825625"/>
            <a:ext cx="376713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 b="1">
                <a:latin typeface="Calibri" pitchFamily="34" charset="0"/>
              </a:rPr>
              <a:t>Model Benefits</a:t>
            </a:r>
            <a:endParaRPr lang="en-US" sz="2800">
              <a:latin typeface="Calibri" pitchFamily="34" charset="0"/>
            </a:endParaRP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Place-based river strategies</a:t>
            </a: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Grassroots-driven restoration</a:t>
            </a: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Nimble and dynamic</a:t>
            </a: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Creation of local restoration economies</a:t>
            </a: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</p:txBody>
      </p:sp>
      <p:sp>
        <p:nvSpPr>
          <p:cNvPr id="31751" name="Rectangle 7"/>
          <p:cNvSpPr>
            <a:spLocks/>
          </p:cNvSpPr>
          <p:nvPr/>
        </p:nvSpPr>
        <p:spPr bwMode="auto">
          <a:xfrm>
            <a:off x="4606925" y="1822450"/>
            <a:ext cx="395128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 b="1">
                <a:latin typeface="Calibri" pitchFamily="34" charset="0"/>
              </a:rPr>
              <a:t>Model Challenges</a:t>
            </a:r>
          </a:p>
          <a:p>
            <a:pPr marL="22860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Single major restoration funder, OWEB</a:t>
            </a:r>
          </a:p>
          <a:p>
            <a:pPr marL="22860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Insularity in basins with single large owner or federal manager</a:t>
            </a:r>
          </a:p>
          <a:p>
            <a:pPr marL="22860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Long-term monitoring</a:t>
            </a:r>
          </a:p>
          <a:p>
            <a:pPr marL="22860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Lacking in regional networks or collective impact models</a:t>
            </a:r>
          </a:p>
          <a:p>
            <a:pPr marL="22860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11"/>
          <p:cNvPicPr>
            <a:picLocks noChangeAspect="1"/>
          </p:cNvPicPr>
          <p:nvPr/>
        </p:nvPicPr>
        <p:blipFill>
          <a:blip r:embed="rId3"/>
          <a:srcRect b="22488"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  <a:cs typeface="+mn-cs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Rectangle 3"/>
          <p:cNvSpPr>
            <a:spLocks/>
          </p:cNvSpPr>
          <p:nvPr/>
        </p:nvSpPr>
        <p:spPr bwMode="auto">
          <a:xfrm>
            <a:off x="596900" y="1812925"/>
            <a:ext cx="804545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9144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Calapooia Watershed Council</a:t>
            </a:r>
          </a:p>
          <a:p>
            <a:pPr marL="685800" lvl="1" indent="-228600" defTabSz="914400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  <a:hlinkClick r:id="rId5"/>
              </a:rPr>
              <a:t>www.calapooia.org</a:t>
            </a:r>
            <a:endParaRPr lang="en-US" sz="2400">
              <a:latin typeface="Calibri" pitchFamily="34" charset="0"/>
            </a:endParaRP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Oregon Watershed Enhancement Board</a:t>
            </a:r>
          </a:p>
          <a:p>
            <a:pPr marL="685800" lvl="1" indent="-228600" defTabSz="914400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  <a:hlinkClick r:id="rId6"/>
              </a:rPr>
              <a:t>www.oregon.gov/oweb/</a:t>
            </a:r>
            <a:endParaRPr lang="en-US" sz="2400">
              <a:latin typeface="Calibri" pitchFamily="34" charset="0"/>
            </a:endParaRP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Network of Oregon Watershed Councils</a:t>
            </a:r>
          </a:p>
          <a:p>
            <a:pPr marL="685800" lvl="1" indent="-228600" defTabSz="914400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  <a:hlinkClick r:id="rId7"/>
              </a:rPr>
              <a:t>www.oregonwatersheds/org</a:t>
            </a:r>
            <a:endParaRPr lang="en-US" sz="2400">
              <a:latin typeface="Calibri" pitchFamily="34" charset="0"/>
            </a:endParaRP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Coos Watershed Association</a:t>
            </a:r>
          </a:p>
          <a:p>
            <a:pPr marL="685800" lvl="1" indent="-228600" defTabSz="914400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  <a:hlinkClick r:id="rId8"/>
              </a:rPr>
              <a:t>http://www.cooswatershed.org/home.html</a:t>
            </a:r>
            <a:r>
              <a:rPr lang="en-US" sz="2400">
                <a:latin typeface="Calibri" pitchFamily="34" charset="0"/>
              </a:rPr>
              <a:t>  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Upper Deschutes Watershed Council</a:t>
            </a:r>
          </a:p>
          <a:p>
            <a:pPr marL="685800" lvl="1" indent="-228600" defTabSz="914400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  <a:hlinkClick r:id="rId9"/>
              </a:rPr>
              <a:t>http://www.upperdeschuteswatershedcouncil.org/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11"/>
          <p:cNvPicPr>
            <a:picLocks noChangeAspect="1"/>
          </p:cNvPicPr>
          <p:nvPr/>
        </p:nvPicPr>
        <p:blipFill>
          <a:blip r:embed="rId3"/>
          <a:srcRect b="22488"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  <a:cs typeface="+mn-cs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Rectangle 7"/>
          <p:cNvSpPr>
            <a:spLocks/>
          </p:cNvSpPr>
          <p:nvPr/>
        </p:nvSpPr>
        <p:spPr bwMode="auto">
          <a:xfrm>
            <a:off x="615950" y="1547813"/>
            <a:ext cx="78867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 b="1">
                <a:latin typeface="Calibri" pitchFamily="34" charset="0"/>
              </a:rPr>
              <a:t>Presentation Outline</a:t>
            </a:r>
          </a:p>
          <a:p>
            <a:pPr marL="22860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Oregon’s Watershed Councils- Foundation &amp; Policy</a:t>
            </a:r>
          </a:p>
          <a:p>
            <a:pPr marL="22860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Calapooia Watershed Council Example</a:t>
            </a:r>
          </a:p>
          <a:p>
            <a:pPr marL="22860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Innovative Partnerships Example</a:t>
            </a:r>
          </a:p>
          <a:p>
            <a:pPr marL="22860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Discussion</a:t>
            </a:r>
          </a:p>
        </p:txBody>
      </p:sp>
      <p:pic>
        <p:nvPicPr>
          <p:cNvPr id="1536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62413"/>
            <a:ext cx="42195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Content Placeholder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1463" y="4059238"/>
            <a:ext cx="5062537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7" name="Picture 4" descr="WCMap_Jan_2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9144000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oregon-location-on-the-us-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3175" y="4197350"/>
            <a:ext cx="27908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1"/>
          <p:cNvPicPr>
            <a:picLocks noChangeAspect="1"/>
          </p:cNvPicPr>
          <p:nvPr/>
        </p:nvPicPr>
        <p:blipFill>
          <a:blip r:embed="rId3"/>
          <a:srcRect b="22488"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  <a:cs typeface="+mn-cs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Rectangle 7"/>
          <p:cNvSpPr>
            <a:spLocks/>
          </p:cNvSpPr>
          <p:nvPr/>
        </p:nvSpPr>
        <p:spPr bwMode="auto">
          <a:xfrm>
            <a:off x="879475" y="1798638"/>
            <a:ext cx="7978775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 b="1">
                <a:latin typeface="Calibri" pitchFamily="34" charset="0"/>
              </a:rPr>
              <a:t>Policy- Watershed Councils &amp; Oregon Plan</a:t>
            </a:r>
          </a:p>
          <a:p>
            <a:pPr marL="685800" lvl="1" indent="-228600" defTabSz="9144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1995 Oregon Legislature unanimously passed House Bill 3441 providing guidance in establishing watershed councils </a:t>
            </a:r>
            <a:r>
              <a:rPr lang="en-US" sz="2800" i="1" u="sng">
                <a:latin typeface="Calibri" pitchFamily="34" charset="0"/>
              </a:rPr>
              <a:t>with local recognition</a:t>
            </a:r>
            <a:r>
              <a:rPr lang="en-US" sz="2800">
                <a:latin typeface="Calibri" pitchFamily="34" charset="0"/>
              </a:rPr>
              <a:t> (not state)</a:t>
            </a:r>
          </a:p>
          <a:p>
            <a:pPr marL="685800" lvl="1" indent="-228600" defTabSz="9144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State statute declares </a:t>
            </a:r>
            <a:r>
              <a:rPr lang="en-US" sz="2800" i="1">
                <a:latin typeface="Calibri" pitchFamily="34" charset="0"/>
              </a:rPr>
              <a:t>“The long-term protection of the water resources of the Oregon, including sustainable watershed function, is an essential component of Oregon’s environmental and economic stability and growth.”</a:t>
            </a:r>
            <a:r>
              <a:rPr lang="en-US" sz="2800">
                <a:latin typeface="Calibri" pitchFamily="34" charset="0"/>
              </a:rPr>
              <a:t> –ORS 541.350</a:t>
            </a:r>
          </a:p>
          <a:p>
            <a:pPr marL="22860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</p:txBody>
      </p:sp>
      <p:pic>
        <p:nvPicPr>
          <p:cNvPr id="17415" name="Picture 10" descr="oregon-plan-logo-color-tex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857750"/>
            <a:ext cx="1347788" cy="1924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6" name="AutoShape 10" descr="Image result for state of oregon USA ma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AutoShape 12" descr="Image result for state of oregon USA ma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1"/>
          <p:cNvPicPr>
            <a:picLocks noChangeAspect="1"/>
          </p:cNvPicPr>
          <p:nvPr/>
        </p:nvPicPr>
        <p:blipFill>
          <a:blip r:embed="rId3"/>
          <a:srcRect b="22488"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  <a:cs typeface="+mn-cs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Rectangle 7"/>
          <p:cNvSpPr>
            <a:spLocks/>
          </p:cNvSpPr>
          <p:nvPr/>
        </p:nvSpPr>
        <p:spPr bwMode="auto">
          <a:xfrm>
            <a:off x="363538" y="1825625"/>
            <a:ext cx="78867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lvl="1" indent="-228600" defTabSz="9144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800" b="1">
                <a:latin typeface="Calibri" pitchFamily="34" charset="0"/>
              </a:rPr>
              <a:t>Foundation- Oregon Watershed Council Model</a:t>
            </a:r>
          </a:p>
          <a:p>
            <a:pPr marL="1143000" lvl="2" indent="-228600" defTabSz="9144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Locally organized, </a:t>
            </a:r>
            <a:r>
              <a:rPr lang="en-US" sz="2800">
                <a:solidFill>
                  <a:schemeClr val="hlink"/>
                </a:solidFill>
                <a:latin typeface="Calibri" pitchFamily="34" charset="0"/>
              </a:rPr>
              <a:t>voluntary, non-regulatory</a:t>
            </a:r>
            <a:r>
              <a:rPr lang="en-US" sz="2800">
                <a:latin typeface="Calibri" pitchFamily="34" charset="0"/>
              </a:rPr>
              <a:t> groups recognized and approved by a local government group (i.e. County or city)</a:t>
            </a:r>
          </a:p>
          <a:p>
            <a:pPr marL="1143000" lvl="2" indent="-228600" defTabSz="9144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Represent a balance of interested and affected persons within the watershed</a:t>
            </a:r>
          </a:p>
          <a:p>
            <a:pPr marL="1143000" lvl="2" indent="-228600" defTabSz="9144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Typically use consensus decision making process</a:t>
            </a:r>
          </a:p>
          <a:p>
            <a:pPr marL="1143000" lvl="2" indent="-228600" defTabSz="9144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Alignment with the Oregon Plan and required to be performing restoration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19088" indent="-319088"/>
            <a:endParaRPr lang="en-US" smtClean="0"/>
          </a:p>
        </p:txBody>
      </p:sp>
      <p:pic>
        <p:nvPicPr>
          <p:cNvPr id="20482" name="Picture 4" descr="Willamet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-66675"/>
            <a:ext cx="4586287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Watershed Council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6402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11"/>
          <p:cNvPicPr>
            <a:picLocks noChangeAspect="1"/>
          </p:cNvPicPr>
          <p:nvPr/>
        </p:nvPicPr>
        <p:blipFill>
          <a:blip r:embed="rId3"/>
          <a:srcRect b="22488"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  <a:cs typeface="+mn-cs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7400" y="1671638"/>
            <a:ext cx="45466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3"/>
          <p:cNvSpPr>
            <a:spLocks/>
          </p:cNvSpPr>
          <p:nvPr/>
        </p:nvSpPr>
        <p:spPr bwMode="auto">
          <a:xfrm>
            <a:off x="687388" y="1598613"/>
            <a:ext cx="3830637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 b="1">
                <a:latin typeface="Calibri" pitchFamily="34" charset="0"/>
              </a:rPr>
              <a:t>Oregon Watershed Enhancement Board </a:t>
            </a:r>
            <a:r>
              <a:rPr lang="en-US" sz="2800">
                <a:latin typeface="Calibri" pitchFamily="34" charset="0"/>
              </a:rPr>
              <a:t>or</a:t>
            </a:r>
            <a:r>
              <a:rPr lang="en-US" sz="2800" b="1">
                <a:latin typeface="Calibri" pitchFamily="34" charset="0"/>
              </a:rPr>
              <a:t> (OWEB)</a:t>
            </a:r>
            <a:r>
              <a:rPr lang="en-US" sz="2800">
                <a:latin typeface="Calibri" pitchFamily="34" charset="0"/>
              </a:rPr>
              <a:t> </a:t>
            </a:r>
          </a:p>
          <a:p>
            <a:pPr marL="685800" lvl="1" indent="-228600" defTabSz="9144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Diverse state board representation</a:t>
            </a:r>
          </a:p>
          <a:p>
            <a:pPr marL="685800" lvl="1" indent="-228600" defTabSz="9144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Oregon Lottery dollars- leveraged at 25% minimum</a:t>
            </a:r>
          </a:p>
          <a:p>
            <a:pPr marL="685800" lvl="1" indent="-228600" defTabSz="9144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800" i="1" u="sng">
                <a:latin typeface="Calibri" pitchFamily="34" charset="0"/>
              </a:rPr>
              <a:t>Capacity support for</a:t>
            </a:r>
          </a:p>
          <a:p>
            <a:pPr marL="685800" lvl="1" indent="-228600" defTabSz="9144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n-US" sz="2800">
                <a:latin typeface="Calibri" pitchFamily="34" charset="0"/>
              </a:rPr>
              <a:t>   watershed councils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625975" y="5732463"/>
            <a:ext cx="3554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>
                <a:latin typeface="Calibri" pitchFamily="34" charset="0"/>
              </a:rPr>
              <a:t>2013-2015 Oregon Plan Biennial Report, www.oregon.gov/OWEB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11"/>
          <p:cNvPicPr>
            <a:picLocks noChangeAspect="1"/>
          </p:cNvPicPr>
          <p:nvPr/>
        </p:nvPicPr>
        <p:blipFill>
          <a:blip r:embed="rId3"/>
          <a:srcRect b="22488"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  <a:cs typeface="+mn-cs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Rectangle 3"/>
          <p:cNvSpPr>
            <a:spLocks/>
          </p:cNvSpPr>
          <p:nvPr/>
        </p:nvSpPr>
        <p:spPr bwMode="auto">
          <a:xfrm>
            <a:off x="615950" y="1693863"/>
            <a:ext cx="78867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9144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 b="1">
                <a:latin typeface="Calibri" pitchFamily="34" charset="0"/>
              </a:rPr>
              <a:t>OWEB Grant Programs</a:t>
            </a:r>
          </a:p>
          <a:p>
            <a:pPr marL="228600" indent="-228600" defTabSz="9144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Assessments</a:t>
            </a:r>
          </a:p>
          <a:p>
            <a:pPr marL="228600" indent="-228600" defTabSz="9144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Landowner recruitment </a:t>
            </a:r>
          </a:p>
          <a:p>
            <a:pPr marL="228600" indent="-228600" defTabSz="9144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Project Design</a:t>
            </a:r>
          </a:p>
          <a:p>
            <a:pPr marL="228600" indent="-228600" defTabSz="9144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Restoration</a:t>
            </a:r>
          </a:p>
          <a:p>
            <a:pPr marL="685800" lvl="1" indent="-228600" defTabSz="914400" eaLnBrk="0" hangingPunct="0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400">
                <a:solidFill>
                  <a:schemeClr val="hlink"/>
                </a:solidFill>
                <a:latin typeface="Calibri" pitchFamily="34" charset="0"/>
              </a:rPr>
              <a:t>Project contracts and materials</a:t>
            </a:r>
          </a:p>
          <a:p>
            <a:pPr marL="685800" lvl="1" indent="-228600" defTabSz="914400" eaLnBrk="0" hangingPunct="0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400">
                <a:solidFill>
                  <a:schemeClr val="hlink"/>
                </a:solidFill>
                <a:latin typeface="Calibri" pitchFamily="34" charset="0"/>
              </a:rPr>
              <a:t>Plant establishment (5 years)</a:t>
            </a:r>
          </a:p>
          <a:p>
            <a:pPr marL="685800" lvl="1" indent="-228600" defTabSz="914400" eaLnBrk="0" hangingPunct="0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400">
                <a:solidFill>
                  <a:schemeClr val="hlink"/>
                </a:solidFill>
                <a:latin typeface="Calibri" pitchFamily="34" charset="0"/>
              </a:rPr>
              <a:t>Project effectiveness monitoring</a:t>
            </a:r>
          </a:p>
          <a:p>
            <a:pPr marL="228600" indent="-228600" defTabSz="9144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Monitoring</a:t>
            </a:r>
          </a:p>
          <a:p>
            <a:pPr marL="228600" indent="-228600" defTabSz="9144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i="1" u="sng">
                <a:latin typeface="Calibri" pitchFamily="34" charset="0"/>
              </a:rPr>
              <a:t>Focused Investment Partnerships (FIP’s)</a:t>
            </a:r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1663" y="1362075"/>
            <a:ext cx="4732337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414838" y="3797300"/>
            <a:ext cx="3554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2013-2015 Oregon Plan Biennial Report, www.oregon.gov/OWEB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4389</TotalTime>
  <Words>549</Words>
  <Application>Microsoft Office PowerPoint</Application>
  <PresentationFormat>On-screen Show (4:3)</PresentationFormat>
  <Paragraphs>112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 Light</vt:lpstr>
      <vt:lpstr>Calibri</vt:lpstr>
      <vt:lpstr>MS PGothic</vt:lpstr>
      <vt:lpstr>Tw Cen MT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Calapooia</cp:lastModifiedBy>
  <cp:revision>80</cp:revision>
  <dcterms:created xsi:type="dcterms:W3CDTF">2016-07-18T05:53:10Z</dcterms:created>
  <dcterms:modified xsi:type="dcterms:W3CDTF">2016-08-17T19:30:06Z</dcterms:modified>
</cp:coreProperties>
</file>