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72" r:id="rId3"/>
  </p:sldMasterIdLst>
  <p:notesMasterIdLst>
    <p:notesMasterId r:id="rId23"/>
  </p:notesMasterIdLst>
  <p:sldIdLst>
    <p:sldId id="276" r:id="rId4"/>
    <p:sldId id="27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2" r:id="rId16"/>
    <p:sldId id="270" r:id="rId17"/>
    <p:sldId id="274" r:id="rId18"/>
    <p:sldId id="269" r:id="rId19"/>
    <p:sldId id="275" r:id="rId20"/>
    <p:sldId id="268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>
      <p:cViewPr varScale="1">
        <p:scale>
          <a:sx n="61" d="100"/>
          <a:sy n="61" d="100"/>
        </p:scale>
        <p:origin x="1388" y="5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227FF0-71C2-4BE8-8AFD-F423F93D9FFC}" type="datetimeFigureOut">
              <a:rPr lang="en-US"/>
              <a:pPr>
                <a:defRPr/>
              </a:pPr>
              <a:t>9/4/2016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B0BA47-6F5F-49C1-AC4F-24C4BA5929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Thank you Mr. Chairman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Thanks to IRF for cooperation and invitation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Good afternoon ladies and gentlemen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Who are from Europe, Asia, Ociania, Africa and Americas? </a:t>
            </a: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15F82C-72F7-4CB2-9EC9-A08E1B0B7A15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 explanation</a:t>
            </a: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01125E-B941-4BAF-9B81-3DD983919A6D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Real debates between different (type of) organisations</a:t>
            </a:r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2B9208-B7CD-4A32-AE46-F0E7F852FE86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Not technical</a:t>
            </a:r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BB92-4AE6-42E3-8FE5-C7698EB3B169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nl-NL"/>
              <a:t>Not technical</a:t>
            </a: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060B0-9642-4D24-94AA-3F742AD1CD23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Riverprize gala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Fieldexcursions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Breaks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Reflection and discussions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320CA6-CFE6-41CF-91BE-A5AA9CA4EBA9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Common findings</a:t>
            </a:r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9C087-68E4-45AE-A1A4-1759AE28327F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Post conference communications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Newsletter report ECRR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International River Symposium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International River Restoration Symposium Poland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EUROPE – INBO France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National River Restoration Conferences (own languages!)</a:t>
            </a:r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E6CC4-5FC1-4F0A-A46F-F27D1295AAB2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Partnerships building is capacity development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nl-NL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B9DE8-BF29-41C7-881B-B090F3054231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A high structural degree of impact faces complexity and long time of change</a:t>
            </a:r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F32A4-3243-4A4A-9FE8-D08C5B3D8C67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Like to know your comments and questions</a:t>
            </a: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F6DCD5-241B-4F70-8CFC-A4CD7F6777B1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ECRR: Promote ecological restoration &amp; Dissemination of river restoration information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ECRR is initiator, pioneer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River restoration conference 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Established 1996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17FBD-4C95-4DCE-B6F3-0C283C9F4C9F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Centres are actually Networks like ECRR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Two EU Life projects; Start and Communication and Information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RiverWiki</a:t>
            </a:r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18858-AC93-4EA9-B645-7CFCDE43A8EC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International / transboundary cooperation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Integrated planning and management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WFD is conceptual, holistic approach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Planning cycles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Results are far behind the (national) plans</a:t>
            </a: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BF6B66-BC0B-4791-BEE6-C46ECB4F58FD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Main sectors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Not agriculture!</a:t>
            </a:r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84D458-9356-470C-900A-21A171781840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Workshops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Extra workshops before and after the symposium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Woman and Water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WWF Europe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GWPCEE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IAWD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Technical discussions unavoidable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ADCD6-0C09-4E22-A1DF-F8B8F6324AA7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 explanation</a:t>
            </a: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E65018-4C27-4934-B851-84DBAF4433B4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 explanation</a:t>
            </a: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C9697B-5BD6-4B27-A13F-90303A5C1F78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nl-NL"/>
              <a:t>No explanation</a:t>
            </a:r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6525F9-D345-4BDE-B6B1-B6A38CCC9D1B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C16A-C200-456A-90B1-287CC002038C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41823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F5D9-C348-4E10-A818-D9075400EA31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6786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D515-56C5-4831-817B-8F3A5D53F057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21411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ECRR_nieuwsbrief_head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10F01602-005E-48D6-AF7D-7A4CB0FA3CD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65369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0A42E095-7F10-4670-929E-332A6ADB1F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25328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A827EF95-D633-4871-A313-73BEAF086B1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56595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A44977FC-BB51-44EE-B64D-2DFE9FEB7BE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299387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0454690A-FC02-4402-AB35-455E9AF3B5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714930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27A1978C-EEB0-4A56-943D-C17F1342EFE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149195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/>
          <p:cNvCxnSpPr/>
          <p:nvPr userDrawn="1"/>
        </p:nvCxnSpPr>
        <p:spPr>
          <a:xfrm>
            <a:off x="11196638" y="35004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B22EAE71-9C8E-41BC-A9C7-BB444CC78DC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811957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B30E6528-CD71-4CA2-B88F-5B94AF4351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6304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3852-1D2A-4A42-B865-7D92681115B7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01303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211FDF15-02E0-4745-B5E1-8353B8C1042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40999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92891057-1539-4455-9FBB-28FC4689ACD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138730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C31EBCF3-94F4-4B1E-A4FF-A59E7A6B934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942441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het </a:t>
            </a:r>
            <a:r>
              <a:rPr lang="en-US" dirty="0" err="1"/>
              <a:t>opmaakprofiel</a:t>
            </a:r>
            <a:r>
              <a:rPr lang="en-US" dirty="0"/>
              <a:t> van de </a:t>
            </a:r>
            <a:r>
              <a:rPr lang="en-US" dirty="0" err="1"/>
              <a:t>modelondertitel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2006444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8"/>
          </p:nvPr>
        </p:nvSpPr>
        <p:spPr>
          <a:xfrm>
            <a:off x="4000500" y="4500563"/>
            <a:ext cx="914400" cy="91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9"/>
          </p:nvPr>
        </p:nvSpPr>
        <p:spPr/>
        <p:txBody>
          <a:bodyPr/>
          <a:lstStyle>
            <a:lvl1pPr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  <a:endParaRPr lang="en-US" alt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>
              <a:defRPr sz="1800" b="1">
                <a:solidFill>
                  <a:srgbClr val="000000"/>
                </a:solidFill>
              </a:defRPr>
            </a:lvl1pPr>
          </a:lstStyle>
          <a:p>
            <a:fld id="{3F99CE24-B9ED-4D02-B7E1-7BE35C4E8893}" type="datetime4">
              <a:rPr lang="en-GB" altLang="nl-NL"/>
              <a:pPr/>
              <a:t>04 September 2016</a:t>
            </a:fld>
            <a:endParaRPr lang="en-US" alt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endParaRPr lang="en-GB" altLang="nl-NL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0B629D5D-C60E-4CBF-B779-56C9CF0F03A7}" type="slidenum">
              <a:rPr lang="en-GB" altLang="nl-NL"/>
              <a:pPr/>
              <a:t>‹nr.›</a:t>
            </a:fld>
            <a:endParaRPr lang="en-GB" altLang="nl-NL"/>
          </a:p>
        </p:txBody>
      </p:sp>
      <p:sp>
        <p:nvSpPr>
          <p:cNvPr id="8" name="Tijdelijke aanduiding voor voettekst 1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1791660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-!- CONFERENCE -!-\Rother - Shopham Loop - Phase 2 - 1108\Conference\Web Images\main_title_image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2148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828800" y="627063"/>
            <a:ext cx="68548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en-US" altLang="nl-NL" sz="4400">
                <a:cs typeface="Arial" panose="020B0604020202020204" pitchFamily="34" charset="0"/>
              </a:rPr>
              <a:t>Click to edit Master title style</a:t>
            </a:r>
            <a:endParaRPr lang="en-GB" altLang="nl-NL" sz="4400">
              <a:cs typeface="Arial" panose="020B0604020202020204" pitchFamily="34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  <a:endParaRPr lang="en-GB" alt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en-GB" alt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9DFFEB97-9A52-492D-AFC5-C3D9D8F465B1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9339760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-!- CONFERENCE -!-\Rother - Shopham Loop - Phase 2 - 1108\Conference\Web Images\main_title_image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2148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828800" y="627063"/>
            <a:ext cx="68548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en-US" altLang="nl-NL" sz="4400">
                <a:cs typeface="Arial" panose="020B0604020202020204" pitchFamily="34" charset="0"/>
              </a:rPr>
              <a:t>Click to edit Master title style</a:t>
            </a:r>
            <a:endParaRPr lang="en-GB" altLang="nl-NL" sz="4400">
              <a:cs typeface="Arial" panose="020B0604020202020204" pitchFamily="34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4/09/2016</a:t>
            </a:r>
            <a:endParaRPr lang="en-GB" alt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en-GB" alt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fld id="{F3BFEDFD-ADF6-43DA-87C2-6653C8FE8112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226181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7D7D-EEE7-4398-A19A-D094ED98A42A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3207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63DF-3ECF-4417-B5AB-971DE0EA43AB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8867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C7740-68A2-4A8F-97F6-D602F8D68605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4289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D900-C2BA-4E3D-88AE-180BF44E0119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9416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24BD9-428C-4010-B6F9-76DAFF68E5F1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31353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A7AE-1A93-4861-BA94-44AA43B653B4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417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ED20-80AC-4C27-9024-AF421AEC1E23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02638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4/09/2016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D25208-FD01-491B-B5A2-D5470259C677}" type="slidenum">
              <a:rPr lang="en-AU"/>
              <a:pPr>
                <a:defRPr/>
              </a:pPr>
              <a:t>‹nr.›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052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2053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2054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D802C14-903A-4998-B1EB-3B64372F2C0C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2055" name="Afbeelding 6" descr="ECRR_nieuwsbrief_head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3076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nl-NL" altLang="nl-NL"/>
              <a:t>4/09/2016</a:t>
            </a:r>
          </a:p>
        </p:txBody>
      </p:sp>
      <p:sp>
        <p:nvSpPr>
          <p:cNvPr id="3077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nl-NL"/>
              <a:t>Building sustainable Partnerships                                    in River Basin Management</a:t>
            </a:r>
            <a:endParaRPr lang="nl-NL" altLang="nl-NL"/>
          </a:p>
        </p:txBody>
      </p:sp>
      <p:sp>
        <p:nvSpPr>
          <p:cNvPr id="3078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BC138-B9AE-46F0-8C9E-E6C1D7DBE5C3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3079" name="Afbeelding 6" descr="ECRR_nieuwsbrief_hea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6"/>
          <a:stretch>
            <a:fillRect/>
          </a:stretch>
        </p:blipFill>
        <p:spPr bwMode="auto">
          <a:xfrm>
            <a:off x="0" y="0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rr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itel 2"/>
          <p:cNvSpPr>
            <a:spLocks noGrp="1"/>
          </p:cNvSpPr>
          <p:nvPr>
            <p:ph type="ctrTitle"/>
          </p:nvPr>
        </p:nvSpPr>
        <p:spPr>
          <a:xfrm>
            <a:off x="357188" y="1663700"/>
            <a:ext cx="8429625" cy="2306638"/>
          </a:xfrm>
        </p:spPr>
        <p:txBody>
          <a:bodyPr/>
          <a:lstStyle/>
          <a:p>
            <a:r>
              <a:rPr lang="en-US" altLang="nl-NL" sz="4000" b="1"/>
              <a:t>BUILDING SUSTAINABLE PARTNERSHIPS </a:t>
            </a:r>
            <a:br>
              <a:rPr lang="en-US" altLang="nl-NL" sz="4000" b="1"/>
            </a:br>
            <a:r>
              <a:rPr lang="en-US" altLang="nl-NL" sz="4000" b="1"/>
              <a:t>IN RIVER BASIN MANAGEMENT</a:t>
            </a:r>
            <a:br>
              <a:rPr lang="en-US" altLang="nl-NL" sz="4000" b="1"/>
            </a:br>
            <a:br>
              <a:rPr lang="en-US" altLang="nl-NL" sz="4000" b="1"/>
            </a:br>
            <a:r>
              <a:rPr lang="en-US" altLang="nl-NL" sz="2400" b="1"/>
              <a:t>Report on the European River Symposium 2016</a:t>
            </a:r>
            <a:br>
              <a:rPr lang="en-US" altLang="nl-NL" sz="2400" b="1"/>
            </a:br>
            <a:r>
              <a:rPr lang="en-US" altLang="nl-NL" sz="2400" b="1"/>
              <a:t> March 2 - 3, Vienna, Austria</a:t>
            </a:r>
            <a:endParaRPr lang="en-US" altLang="nl-NL" sz="4000" b="1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274763" y="4995863"/>
            <a:ext cx="6858000" cy="12112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Bart Fokkens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Chairman European Centre for River Restoration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hlinkClick r:id="rId6"/>
              </a:rPr>
              <a:t>www.ecrr.org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1357313"/>
            <a:ext cx="7886700" cy="43513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Collective action towards the private sector Water Stewardship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It is inevitable that the private sector will get more involved in water issues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Private sector interventions will take place in a wider water governance context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This context is political, messy and multi scale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Guidance and examples will be needed on how to shape water stewardship approaches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077913"/>
            <a:ext cx="38242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8" y="3627438"/>
            <a:ext cx="38338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Afbeelding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38" y="1077913"/>
            <a:ext cx="382428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Afbeelding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38" y="3627438"/>
            <a:ext cx="38338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23900" y="1311275"/>
            <a:ext cx="7886700" cy="47117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QUOTES 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+mj-lt"/>
              </a:rPr>
              <a:t>“We want to keep our soils and not to have them flushed away; this increases the number of partnerships, but includes the need to manage the expectations”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+mj-lt"/>
              </a:rPr>
              <a:t>“European energy generation is not about the more the better, as the energy policy has different components, which merge into a vision – towards low carbon emitting Europe”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23900" y="1311275"/>
            <a:ext cx="7886700" cy="47117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QUOTES 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+mj-lt"/>
              </a:rPr>
              <a:t>“Approaching river management with a ‘technical blueprint’ is no longer feasible’’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+mj-lt"/>
              </a:rPr>
              <a:t>“Not much progress has been achieved so far with integrating the agricultural sector, itself often an important driver for heavy river modifications”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>
                <a:latin typeface="+mj-lt"/>
              </a:rPr>
              <a:t>“Respect and accept partners equally; do not ask technical planners to learn ecological planning but accept ecologists as equal planners”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Afbeelding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1084263"/>
            <a:ext cx="4303713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1096963"/>
            <a:ext cx="40338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Afbeelding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3433763"/>
            <a:ext cx="403383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Afbeelding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427413"/>
            <a:ext cx="352583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6613" y="1255713"/>
            <a:ext cx="7886700" cy="4351337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LESSONS LEARNT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Organisations</a:t>
            </a:r>
            <a:r>
              <a:rPr lang="en-US" dirty="0">
                <a:latin typeface="+mj-lt"/>
              </a:rPr>
              <a:t> and institutions dealing with hydropower show more and more flexibility in finding solutions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role of water utilities is beyond water sector business towards public interest and sustainability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There is a need to strengthen the role of wetlands in water management and policies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challenge for the future is to harmonize the objectives of agriculture and water management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To build trust, share information and communicate are the keys for a good dialogue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7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6613" y="1255713"/>
            <a:ext cx="7886700" cy="4827587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KEY MESSAGES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Communications should be more sexy: Good communication is a success factor implementing partnerships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Many dialogues just started and should first hit the ground to get real effective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Define milestones for and monitor the development of the cooperation to be able to see the progress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Twinning is a good concept for exchange of knowledge and experiences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Promotion of successes is often very important to get political support and funding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 water management should reach out to scientists for dissemination of results.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6613" y="1255713"/>
            <a:ext cx="7886700" cy="43513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IN CONCLUSION: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CAPACITY DEVELOPMENT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+mj-lt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UNDP DEFINITION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+mj-lt"/>
              </a:rPr>
              <a:t>Capacity development is the process by which individuals, organizations and institutions develop, individually and collectively abilities to perform functions to solve problems and achieve objectives </a:t>
            </a:r>
            <a:endParaRPr lang="en-US" dirty="0">
              <a:latin typeface="+mj-lt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3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1870075"/>
            <a:ext cx="7162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itel 2"/>
          <p:cNvSpPr>
            <a:spLocks noGrp="1"/>
          </p:cNvSpPr>
          <p:nvPr>
            <p:ph type="title"/>
          </p:nvPr>
        </p:nvSpPr>
        <p:spPr>
          <a:xfrm>
            <a:off x="628650" y="1138238"/>
            <a:ext cx="7886700" cy="552450"/>
          </a:xfrm>
        </p:spPr>
        <p:txBody>
          <a:bodyPr/>
          <a:lstStyle/>
          <a:p>
            <a:pPr algn="ctr"/>
            <a:r>
              <a:rPr lang="en-US" altLang="nl-NL" sz="3600"/>
              <a:t>CAPACITY DEVELOPMENT FRAMEWORK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itel 2"/>
          <p:cNvSpPr>
            <a:spLocks noGrp="1"/>
          </p:cNvSpPr>
          <p:nvPr>
            <p:ph type="title"/>
          </p:nvPr>
        </p:nvSpPr>
        <p:spPr>
          <a:xfrm>
            <a:off x="628650" y="1077913"/>
            <a:ext cx="7886700" cy="760412"/>
          </a:xfrm>
        </p:spPr>
        <p:txBody>
          <a:bodyPr/>
          <a:lstStyle/>
          <a:p>
            <a:pPr algn="ctr"/>
            <a:r>
              <a:rPr lang="en-US" altLang="nl-NL" sz="3600"/>
              <a:t>THANK YOU FOR YOUR ATTENTION</a:t>
            </a:r>
          </a:p>
        </p:txBody>
      </p:sp>
      <p:pic>
        <p:nvPicPr>
          <p:cNvPr id="57353" name="Afbeelding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 bwMode="auto">
          <a:xfrm>
            <a:off x="0" y="1763713"/>
            <a:ext cx="9144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  <p:pic>
        <p:nvPicPr>
          <p:cNvPr id="22536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1612900"/>
            <a:ext cx="20351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1612900"/>
            <a:ext cx="29940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742950" y="2794000"/>
            <a:ext cx="397668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+mj-lt"/>
              </a:rPr>
              <a:t>2013: first European </a:t>
            </a:r>
            <a:r>
              <a:rPr lang="nl-NL" sz="2400" dirty="0" err="1">
                <a:latin typeface="+mj-lt"/>
              </a:rPr>
              <a:t>River</a:t>
            </a:r>
            <a:r>
              <a:rPr lang="nl-NL" sz="2400" i="1" dirty="0" err="1">
                <a:latin typeface="+mj-lt"/>
              </a:rPr>
              <a:t>prize</a:t>
            </a:r>
            <a:endParaRPr lang="nl-NL" sz="2400" i="1" dirty="0">
              <a:latin typeface="+mj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+mj-lt"/>
              </a:rPr>
              <a:t>2013 &amp; 2014: ECRR 5th &amp; 6th International River Restoration Conference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+mj-lt"/>
              </a:rPr>
              <a:t>2016: IAWD/IRF &amp; Partners: European River Symposium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5"/>
          <p:cNvSpPr txBox="1">
            <a:spLocks/>
          </p:cNvSpPr>
          <p:nvPr/>
        </p:nvSpPr>
        <p:spPr bwMode="auto">
          <a:xfrm>
            <a:off x="0" y="13493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en-US" altLang="nl-NL" sz="4800">
                <a:latin typeface="Calibri Light" panose="020F0302020204030204" pitchFamily="34" charset="0"/>
              </a:rPr>
              <a:t>ECRR National Centres and Partners</a:t>
            </a:r>
          </a:p>
        </p:txBody>
      </p:sp>
      <p:pic>
        <p:nvPicPr>
          <p:cNvPr id="24579" name="Afbeelding 4" descr="P102037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22538"/>
            <a:ext cx="91440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41325" y="1366838"/>
            <a:ext cx="8134350" cy="49942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noProof="1">
                <a:latin typeface="+mj-lt"/>
              </a:rPr>
              <a:t>SYMPOSIUM OBJECTIVE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noProof="1">
                <a:latin typeface="+mj-lt"/>
              </a:rPr>
              <a:t>Increased uptake of partnerships and cooperation amongst sectors that influence water and leading to better outcomes.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noProof="1">
                <a:latin typeface="+mj-lt"/>
              </a:rPr>
              <a:t>EUROPEAN WATER FRAMEWORK DIRECTIVE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Ecological restoration; good ecological status / potential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Longitudional, lateral and vertical continuity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Basin approach: International cooperation &amp; integrated management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Stakeholder involvement &amp; public participation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Asking for partnerships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noProof="1">
                <a:latin typeface="+mj-lt"/>
              </a:rPr>
              <a:t>Learning by doing, consulting and listening, awareness that success takes time</a:t>
            </a:r>
          </a:p>
          <a:p>
            <a:pPr fontAlgn="auto">
              <a:spcAft>
                <a:spcPts val="0"/>
              </a:spcAft>
              <a:defRPr/>
            </a:pPr>
            <a:endParaRPr lang="en-US" noProof="1"/>
          </a:p>
          <a:p>
            <a:pPr fontAlgn="auto">
              <a:spcAft>
                <a:spcPts val="0"/>
              </a:spcAft>
              <a:defRPr/>
            </a:pPr>
            <a:endParaRPr lang="en-US" noProof="1"/>
          </a:p>
          <a:p>
            <a:pPr fontAlgn="auto">
              <a:spcAft>
                <a:spcPts val="0"/>
              </a:spcAft>
              <a:defRPr/>
            </a:pPr>
            <a:endParaRPr lang="en-US" noProof="1"/>
          </a:p>
          <a:p>
            <a:pPr fontAlgn="auto">
              <a:spcAft>
                <a:spcPts val="0"/>
              </a:spcAft>
              <a:defRPr/>
            </a:pPr>
            <a:endParaRPr lang="en-US" noProof="1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28650" y="1335088"/>
            <a:ext cx="7886700" cy="48418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3600" dirty="0">
                <a:latin typeface="+mj-lt"/>
              </a:rPr>
              <a:t>ADVANCING PARTNERSHIPS DISCUSSIONS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+mj-lt"/>
            </a:endParaRP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Navigation</a:t>
            </a:r>
            <a:r>
              <a:rPr lang="nl-NL" dirty="0">
                <a:latin typeface="+mj-lt"/>
              </a:rPr>
              <a:t>,  </a:t>
            </a:r>
            <a:r>
              <a:rPr lang="en-US" dirty="0">
                <a:latin typeface="+mj-lt"/>
              </a:rPr>
              <a:t>tourism</a:t>
            </a:r>
            <a:r>
              <a:rPr lang="nl-NL" dirty="0">
                <a:latin typeface="+mj-lt"/>
              </a:rPr>
              <a:t>, </a:t>
            </a:r>
            <a:r>
              <a:rPr lang="en-US" dirty="0">
                <a:latin typeface="+mj-lt"/>
              </a:rPr>
              <a:t>flood protection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Hydropower and river management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Water utilities and water quality and river management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Engaging in collective action towards private sector water stewardship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3600" dirty="0">
              <a:latin typeface="+mj-lt"/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1077913"/>
            <a:ext cx="392906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Afbeelding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1084263"/>
            <a:ext cx="38830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Afbeelding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38" y="3495675"/>
            <a:ext cx="3911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3495675"/>
            <a:ext cx="38830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1323975"/>
            <a:ext cx="7886700" cy="48529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NAVIGATION, TOURISM, FLOOD PROTECTION, NATURE CONSERVATION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Priority issues: built trust, mutual acceptance of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Identify priority issues and problems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How to measure and monitor relevant parameters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Create the right context to work on mutual acceptance of trade offs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Establish compromises and elaborate ‘win-win’ solutions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09575" y="1335088"/>
            <a:ext cx="8105775" cy="48418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HYDROPOWER AND RIVER MANAGEMENT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Extreme positions across sectors and stakeholders have to be ruled out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There should be a political will to reinforce a dialogue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 strategic overall planning approach should back case by case decisions for new hydro power plants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River Basin Management Planning is a good tool for assessment on such investigations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5770563"/>
            <a:ext cx="2347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45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4525"/>
            <a:ext cx="152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50" y="682625"/>
            <a:ext cx="40925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50" dirty="0">
                <a:solidFill>
                  <a:srgbClr val="008E83"/>
                </a:solidFill>
                <a:latin typeface="+mn-lt"/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238" y="1077913"/>
            <a:ext cx="8647112" cy="12700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191250"/>
            <a:ext cx="1474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1376363"/>
            <a:ext cx="7886700" cy="48006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Water Utilities and Water Quality and River Management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Create consensus about the first needed capacities and resources at the level of the water utilities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Utility managers should enter the political arena and even become lobbyists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 Water Utilities platform is needed for sharing information, knowledge and experiences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Twinning could be a first step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Building sustainable Partnerships                                    in River Basin Management</a:t>
            </a:r>
            <a:endParaRPr lang="en-A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9600" b="1" dirty="0">
            <a:solidFill>
              <a:srgbClr val="0070C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9600" b="1" dirty="0">
            <a:solidFill>
              <a:srgbClr val="0070C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1219</Words>
  <Application>Microsoft Office PowerPoint</Application>
  <PresentationFormat>Diavoorstelling (4:3)</PresentationFormat>
  <Paragraphs>178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Calibri</vt:lpstr>
      <vt:lpstr>Arial</vt:lpstr>
      <vt:lpstr>Calibri Light</vt:lpstr>
      <vt:lpstr>Office Theme</vt:lpstr>
      <vt:lpstr>1_Office-thema</vt:lpstr>
      <vt:lpstr>Office-thema</vt:lpstr>
      <vt:lpstr>BUILDING SUSTAINABLE PARTNERSHIPS  IN RIVER BASIN MANAGEMENT  Report on the European River Symposium 2016  March 2 - 3, Vienna, Austria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CAPACITY DEVELOPMENT FRAMEWORK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Bart Fokkens</cp:lastModifiedBy>
  <cp:revision>58</cp:revision>
  <dcterms:created xsi:type="dcterms:W3CDTF">2016-07-18T05:53:10Z</dcterms:created>
  <dcterms:modified xsi:type="dcterms:W3CDTF">2016-09-04T19:45:51Z</dcterms:modified>
</cp:coreProperties>
</file>