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8" r:id="rId4"/>
    <p:sldId id="265" r:id="rId5"/>
    <p:sldId id="259" r:id="rId6"/>
    <p:sldId id="263" r:id="rId7"/>
    <p:sldId id="264" r:id="rId8"/>
    <p:sldId id="257" r:id="rId9"/>
    <p:sldId id="266" r:id="rId10"/>
    <p:sldId id="267" r:id="rId11"/>
    <p:sldId id="268" r:id="rId12"/>
    <p:sldId id="275" r:id="rId13"/>
    <p:sldId id="270" r:id="rId14"/>
    <p:sldId id="279" r:id="rId15"/>
    <p:sldId id="272" r:id="rId16"/>
    <p:sldId id="280" r:id="rId17"/>
    <p:sldId id="274" r:id="rId18"/>
    <p:sldId id="281" r:id="rId19"/>
    <p:sldId id="282" r:id="rId20"/>
    <p:sldId id="288" r:id="rId21"/>
    <p:sldId id="276" r:id="rId22"/>
    <p:sldId id="283" r:id="rId23"/>
    <p:sldId id="287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0288" autoAdjust="0"/>
  </p:normalViewPr>
  <p:slideViewPr>
    <p:cSldViewPr snapToGrid="0" showGuides="1">
      <p:cViewPr varScale="1">
        <p:scale>
          <a:sx n="78" d="100"/>
          <a:sy n="78" d="100"/>
        </p:scale>
        <p:origin x="1531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25/08/2016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riversea.com/" TargetMode="External"/><Relationship Id="rId2" Type="http://schemas.openxmlformats.org/officeDocument/2006/relationships/hyperlink" Target="mailto:matthew@landriverse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3900" y="2079477"/>
            <a:ext cx="5437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Long Term Management of a Rapidly Aggrading Alluvial River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3900" y="4106977"/>
            <a:ext cx="5437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err="1">
                <a:solidFill>
                  <a:srgbClr val="C00000"/>
                </a:solidFill>
              </a:rPr>
              <a:t>Waiho</a:t>
            </a:r>
            <a:r>
              <a:rPr lang="en-NZ" sz="3600" b="1" dirty="0">
                <a:solidFill>
                  <a:srgbClr val="C00000"/>
                </a:solidFill>
              </a:rPr>
              <a:t> River – West Coast</a:t>
            </a:r>
          </a:p>
          <a:p>
            <a:pPr algn="ctr"/>
            <a:r>
              <a:rPr lang="en-NZ" sz="3600" b="1" dirty="0">
                <a:solidFill>
                  <a:srgbClr val="C00000"/>
                </a:solidFill>
              </a:rPr>
              <a:t>New Zealand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588" y="339811"/>
            <a:ext cx="4687009" cy="59481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10360" y="5132677"/>
            <a:ext cx="856034" cy="4399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63" y="339811"/>
            <a:ext cx="8322732" cy="3126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653" y="3838043"/>
            <a:ext cx="2113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Average rate of aggradation 1m / 5 years since 1990’s!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10994"/>
            <a:ext cx="234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Some years rapid aggradation of 0.5-1 m</a:t>
            </a:r>
          </a:p>
        </p:txBody>
      </p:sp>
    </p:spTree>
    <p:extLst>
      <p:ext uri="{BB962C8B-B14F-4D97-AF65-F5344CB8AC3E}">
        <p14:creationId xmlns:p14="http://schemas.microsoft.com/office/powerpoint/2010/main" val="8670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748" y="193623"/>
            <a:ext cx="4687009" cy="59481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7863239">
            <a:off x="3916125" y="2310665"/>
            <a:ext cx="1456254" cy="4399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1" y="3727343"/>
            <a:ext cx="8322732" cy="31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" y="0"/>
            <a:ext cx="8907074" cy="626099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81" y="5005951"/>
            <a:ext cx="8653002" cy="1325563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bg1"/>
                </a:solidFill>
              </a:rPr>
              <a:t>5m Contours – Natural Fan is Evident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960620" y="4351020"/>
            <a:ext cx="758190" cy="50292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52950" y="3855720"/>
            <a:ext cx="411480" cy="5067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547360" y="4280502"/>
            <a:ext cx="316992" cy="51095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718810" y="3754395"/>
            <a:ext cx="96774" cy="52610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2" idx="0"/>
          </p:cNvCxnSpPr>
          <p:nvPr/>
        </p:nvCxnSpPr>
        <p:spPr>
          <a:xfrm>
            <a:off x="5382768" y="3279648"/>
            <a:ext cx="336042" cy="48656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/>
          <p:cNvSpPr/>
          <p:nvPr/>
        </p:nvSpPr>
        <p:spPr>
          <a:xfrm>
            <a:off x="4991783" y="2804160"/>
            <a:ext cx="390985" cy="475488"/>
          </a:xfrm>
          <a:custGeom>
            <a:avLst/>
            <a:gdLst>
              <a:gd name="connsiteX0" fmla="*/ 390985 w 390985"/>
              <a:gd name="connsiteY0" fmla="*/ 475488 h 475488"/>
              <a:gd name="connsiteX1" fmla="*/ 195913 w 390985"/>
              <a:gd name="connsiteY1" fmla="*/ 164592 h 475488"/>
              <a:gd name="connsiteX2" fmla="*/ 19129 w 390985"/>
              <a:gd name="connsiteY2" fmla="*/ 115824 h 475488"/>
              <a:gd name="connsiteX3" fmla="*/ 13033 w 390985"/>
              <a:gd name="connsiteY3" fmla="*/ 0 h 47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985" h="475488">
                <a:moveTo>
                  <a:pt x="390985" y="475488"/>
                </a:moveTo>
                <a:cubicBezTo>
                  <a:pt x="324437" y="350012"/>
                  <a:pt x="257889" y="224536"/>
                  <a:pt x="195913" y="164592"/>
                </a:cubicBezTo>
                <a:cubicBezTo>
                  <a:pt x="133937" y="104648"/>
                  <a:pt x="49609" y="143256"/>
                  <a:pt x="19129" y="115824"/>
                </a:cubicBezTo>
                <a:cubicBezTo>
                  <a:pt x="-11351" y="88392"/>
                  <a:pt x="841" y="44196"/>
                  <a:pt x="13033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4" name="Freeform: Shape 23"/>
          <p:cNvSpPr/>
          <p:nvPr/>
        </p:nvSpPr>
        <p:spPr>
          <a:xfrm>
            <a:off x="3755136" y="2762131"/>
            <a:ext cx="615696" cy="523613"/>
          </a:xfrm>
          <a:custGeom>
            <a:avLst/>
            <a:gdLst>
              <a:gd name="connsiteX0" fmla="*/ 615696 w 615696"/>
              <a:gd name="connsiteY0" fmla="*/ 523613 h 523613"/>
              <a:gd name="connsiteX1" fmla="*/ 335280 w 615696"/>
              <a:gd name="connsiteY1" fmla="*/ 365117 h 523613"/>
              <a:gd name="connsiteX2" fmla="*/ 335280 w 615696"/>
              <a:gd name="connsiteY2" fmla="*/ 365117 h 523613"/>
              <a:gd name="connsiteX3" fmla="*/ 73152 w 615696"/>
              <a:gd name="connsiteY3" fmla="*/ 35933 h 523613"/>
              <a:gd name="connsiteX4" fmla="*/ 0 w 615696"/>
              <a:gd name="connsiteY4" fmla="*/ 23741 h 52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696" h="523613">
                <a:moveTo>
                  <a:pt x="615696" y="523613"/>
                </a:moveTo>
                <a:lnTo>
                  <a:pt x="335280" y="365117"/>
                </a:lnTo>
                <a:lnTo>
                  <a:pt x="335280" y="365117"/>
                </a:lnTo>
                <a:cubicBezTo>
                  <a:pt x="291592" y="310253"/>
                  <a:pt x="129032" y="92829"/>
                  <a:pt x="73152" y="35933"/>
                </a:cubicBezTo>
                <a:cubicBezTo>
                  <a:pt x="17272" y="-20963"/>
                  <a:pt x="8636" y="1389"/>
                  <a:pt x="0" y="23741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2" name="Arc 31"/>
          <p:cNvSpPr/>
          <p:nvPr/>
        </p:nvSpPr>
        <p:spPr>
          <a:xfrm rot="13948091">
            <a:off x="2481140" y="1476675"/>
            <a:ext cx="802248" cy="544229"/>
          </a:xfrm>
          <a:prstGeom prst="arc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cxnSp>
        <p:nvCxnSpPr>
          <p:cNvPr id="34" name="Straight Connector 33"/>
          <p:cNvCxnSpPr>
            <a:stCxn id="32" idx="2"/>
          </p:cNvCxnSpPr>
          <p:nvPr/>
        </p:nvCxnSpPr>
        <p:spPr>
          <a:xfrm flipV="1">
            <a:off x="2637899" y="1264919"/>
            <a:ext cx="63391" cy="16577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2" idx="0"/>
          </p:cNvCxnSpPr>
          <p:nvPr/>
        </p:nvCxnSpPr>
        <p:spPr>
          <a:xfrm>
            <a:off x="2666473" y="1914562"/>
            <a:ext cx="3121" cy="31809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01" y="1773118"/>
            <a:ext cx="5241946" cy="4354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59" y="289360"/>
            <a:ext cx="7886700" cy="1325563"/>
          </a:xfrm>
        </p:spPr>
        <p:txBody>
          <a:bodyPr/>
          <a:lstStyle/>
          <a:p>
            <a:pPr algn="ctr"/>
            <a:r>
              <a:rPr lang="en-NZ" b="1" dirty="0"/>
              <a:t>River Alignment </a:t>
            </a:r>
            <a:br>
              <a:rPr lang="en-NZ" b="1" dirty="0"/>
            </a:br>
            <a:r>
              <a:rPr lang="en-NZ" b="1" dirty="0"/>
              <a:t>23-3-2016</a:t>
            </a:r>
          </a:p>
        </p:txBody>
      </p:sp>
      <p:sp>
        <p:nvSpPr>
          <p:cNvPr id="5" name="Oval 4"/>
          <p:cNvSpPr/>
          <p:nvPr/>
        </p:nvSpPr>
        <p:spPr>
          <a:xfrm rot="19767971">
            <a:off x="4460827" y="1404026"/>
            <a:ext cx="1536756" cy="25873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2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40" y="1090445"/>
            <a:ext cx="6075680" cy="4078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7569" y="308102"/>
            <a:ext cx="4687009" cy="594817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9112596">
            <a:off x="1018664" y="3905450"/>
            <a:ext cx="1456254" cy="4399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Oval 6"/>
          <p:cNvSpPr/>
          <p:nvPr/>
        </p:nvSpPr>
        <p:spPr>
          <a:xfrm>
            <a:off x="6858000" y="2570480"/>
            <a:ext cx="1981200" cy="16154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4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181" y="1079089"/>
            <a:ext cx="5712542" cy="4284407"/>
          </a:xfrm>
        </p:spPr>
      </p:pic>
    </p:spTree>
    <p:extLst>
      <p:ext uri="{BB962C8B-B14F-4D97-AF65-F5344CB8AC3E}">
        <p14:creationId xmlns:p14="http://schemas.microsoft.com/office/powerpoint/2010/main" val="147483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410" y="2265046"/>
            <a:ext cx="7886700" cy="1325563"/>
          </a:xfrm>
        </p:spPr>
        <p:txBody>
          <a:bodyPr/>
          <a:lstStyle/>
          <a:p>
            <a:r>
              <a:rPr lang="en-NZ" dirty="0"/>
              <a:t>Long / Short Term Options??</a:t>
            </a:r>
          </a:p>
        </p:txBody>
      </p:sp>
    </p:spTree>
    <p:extLst>
      <p:ext uri="{BB962C8B-B14F-4D97-AF65-F5344CB8AC3E}">
        <p14:creationId xmlns:p14="http://schemas.microsoft.com/office/powerpoint/2010/main" val="338692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257" y="2229464"/>
            <a:ext cx="4060723" cy="30455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382905"/>
            <a:ext cx="7886700" cy="866775"/>
          </a:xfrm>
        </p:spPr>
        <p:txBody>
          <a:bodyPr>
            <a:normAutofit fontScale="70000" lnSpcReduction="20000"/>
          </a:bodyPr>
          <a:lstStyle/>
          <a:p>
            <a:r>
              <a:rPr lang="en-NZ" dirty="0"/>
              <a:t>Raise bridge in short term to allow continued access to town and entire West Coast of South Island</a:t>
            </a:r>
          </a:p>
          <a:p>
            <a:r>
              <a:rPr lang="en-NZ" dirty="0"/>
              <a:t>Estimated economic impact of road closure is $1 - $1.5 Million per day </a:t>
            </a:r>
          </a:p>
        </p:txBody>
      </p:sp>
    </p:spTree>
    <p:extLst>
      <p:ext uri="{BB962C8B-B14F-4D97-AF65-F5344CB8AC3E}">
        <p14:creationId xmlns:p14="http://schemas.microsoft.com/office/powerpoint/2010/main" val="1398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De-armour river in short term – recover boulders for use in rock lining</a:t>
            </a:r>
          </a:p>
        </p:txBody>
      </p:sp>
    </p:spTree>
    <p:extLst>
      <p:ext uri="{BB962C8B-B14F-4D97-AF65-F5344CB8AC3E}">
        <p14:creationId xmlns:p14="http://schemas.microsoft.com/office/powerpoint/2010/main" val="164745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82" y="0"/>
            <a:ext cx="7886700" cy="737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82" y="-254306"/>
            <a:ext cx="7886700" cy="1325563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Prevent Avulsion into </a:t>
            </a:r>
            <a:r>
              <a:rPr lang="en-NZ" b="1" dirty="0" err="1">
                <a:solidFill>
                  <a:schemeClr val="bg1"/>
                </a:solidFill>
              </a:rPr>
              <a:t>Tatare</a:t>
            </a:r>
            <a:r>
              <a:rPr lang="en-NZ" b="1" dirty="0">
                <a:solidFill>
                  <a:schemeClr val="bg1"/>
                </a:solidFill>
              </a:rPr>
              <a:t> River</a:t>
            </a:r>
          </a:p>
        </p:txBody>
      </p:sp>
      <p:sp>
        <p:nvSpPr>
          <p:cNvPr id="7" name="Freeform: Shape 6"/>
          <p:cNvSpPr/>
          <p:nvPr/>
        </p:nvSpPr>
        <p:spPr>
          <a:xfrm>
            <a:off x="4630994" y="599768"/>
            <a:ext cx="1828800" cy="2094271"/>
          </a:xfrm>
          <a:custGeom>
            <a:avLst/>
            <a:gdLst>
              <a:gd name="connsiteX0" fmla="*/ 0 w 1828800"/>
              <a:gd name="connsiteY0" fmla="*/ 0 h 2094271"/>
              <a:gd name="connsiteX1" fmla="*/ 39329 w 1828800"/>
              <a:gd name="connsiteY1" fmla="*/ 49161 h 2094271"/>
              <a:gd name="connsiteX2" fmla="*/ 49161 w 1828800"/>
              <a:gd name="connsiteY2" fmla="*/ 78658 h 2094271"/>
              <a:gd name="connsiteX3" fmla="*/ 108154 w 1828800"/>
              <a:gd name="connsiteY3" fmla="*/ 117987 h 2094271"/>
              <a:gd name="connsiteX4" fmla="*/ 137651 w 1828800"/>
              <a:gd name="connsiteY4" fmla="*/ 147484 h 2094271"/>
              <a:gd name="connsiteX5" fmla="*/ 176980 w 1828800"/>
              <a:gd name="connsiteY5" fmla="*/ 206477 h 2094271"/>
              <a:gd name="connsiteX6" fmla="*/ 186812 w 1828800"/>
              <a:gd name="connsiteY6" fmla="*/ 245806 h 2094271"/>
              <a:gd name="connsiteX7" fmla="*/ 216309 w 1828800"/>
              <a:gd name="connsiteY7" fmla="*/ 275303 h 2094271"/>
              <a:gd name="connsiteX8" fmla="*/ 235974 w 1828800"/>
              <a:gd name="connsiteY8" fmla="*/ 304800 h 2094271"/>
              <a:gd name="connsiteX9" fmla="*/ 265471 w 1828800"/>
              <a:gd name="connsiteY9" fmla="*/ 363793 h 2094271"/>
              <a:gd name="connsiteX10" fmla="*/ 304800 w 1828800"/>
              <a:gd name="connsiteY10" fmla="*/ 373626 h 2094271"/>
              <a:gd name="connsiteX11" fmla="*/ 334296 w 1828800"/>
              <a:gd name="connsiteY11" fmla="*/ 393290 h 2094271"/>
              <a:gd name="connsiteX12" fmla="*/ 363793 w 1828800"/>
              <a:gd name="connsiteY12" fmla="*/ 403122 h 2094271"/>
              <a:gd name="connsiteX13" fmla="*/ 422787 w 1828800"/>
              <a:gd name="connsiteY13" fmla="*/ 462116 h 2094271"/>
              <a:gd name="connsiteX14" fmla="*/ 452283 w 1828800"/>
              <a:gd name="connsiteY14" fmla="*/ 501445 h 2094271"/>
              <a:gd name="connsiteX15" fmla="*/ 540774 w 1828800"/>
              <a:gd name="connsiteY15" fmla="*/ 550606 h 2094271"/>
              <a:gd name="connsiteX16" fmla="*/ 629264 w 1828800"/>
              <a:gd name="connsiteY16" fmla="*/ 648929 h 2094271"/>
              <a:gd name="connsiteX17" fmla="*/ 639096 w 1828800"/>
              <a:gd name="connsiteY17" fmla="*/ 678426 h 2094271"/>
              <a:gd name="connsiteX18" fmla="*/ 658761 w 1828800"/>
              <a:gd name="connsiteY18" fmla="*/ 747251 h 2094271"/>
              <a:gd name="connsiteX19" fmla="*/ 678425 w 1828800"/>
              <a:gd name="connsiteY19" fmla="*/ 806245 h 2094271"/>
              <a:gd name="connsiteX20" fmla="*/ 737419 w 1828800"/>
              <a:gd name="connsiteY20" fmla="*/ 894735 h 2094271"/>
              <a:gd name="connsiteX21" fmla="*/ 766916 w 1828800"/>
              <a:gd name="connsiteY21" fmla="*/ 914400 h 2094271"/>
              <a:gd name="connsiteX22" fmla="*/ 796412 w 1828800"/>
              <a:gd name="connsiteY22" fmla="*/ 943897 h 2094271"/>
              <a:gd name="connsiteX23" fmla="*/ 855406 w 1828800"/>
              <a:gd name="connsiteY23" fmla="*/ 973393 h 2094271"/>
              <a:gd name="connsiteX24" fmla="*/ 914400 w 1828800"/>
              <a:gd name="connsiteY24" fmla="*/ 1032387 h 2094271"/>
              <a:gd name="connsiteX25" fmla="*/ 924232 w 1828800"/>
              <a:gd name="connsiteY25" fmla="*/ 1061884 h 2094271"/>
              <a:gd name="connsiteX26" fmla="*/ 953729 w 1828800"/>
              <a:gd name="connsiteY26" fmla="*/ 1071716 h 2094271"/>
              <a:gd name="connsiteX27" fmla="*/ 1022554 w 1828800"/>
              <a:gd name="connsiteY27" fmla="*/ 1130709 h 2094271"/>
              <a:gd name="connsiteX28" fmla="*/ 1061883 w 1828800"/>
              <a:gd name="connsiteY28" fmla="*/ 1140542 h 2094271"/>
              <a:gd name="connsiteX29" fmla="*/ 1091380 w 1828800"/>
              <a:gd name="connsiteY29" fmla="*/ 1179871 h 2094271"/>
              <a:gd name="connsiteX30" fmla="*/ 1150374 w 1828800"/>
              <a:gd name="connsiteY30" fmla="*/ 1288026 h 2094271"/>
              <a:gd name="connsiteX31" fmla="*/ 1179871 w 1828800"/>
              <a:gd name="connsiteY31" fmla="*/ 1307690 h 2094271"/>
              <a:gd name="connsiteX32" fmla="*/ 1209367 w 1828800"/>
              <a:gd name="connsiteY32" fmla="*/ 1337187 h 2094271"/>
              <a:gd name="connsiteX33" fmla="*/ 1268361 w 1828800"/>
              <a:gd name="connsiteY33" fmla="*/ 1386348 h 2094271"/>
              <a:gd name="connsiteX34" fmla="*/ 1288025 w 1828800"/>
              <a:gd name="connsiteY34" fmla="*/ 1504335 h 2094271"/>
              <a:gd name="connsiteX35" fmla="*/ 1278193 w 1828800"/>
              <a:gd name="connsiteY35" fmla="*/ 1533832 h 2094271"/>
              <a:gd name="connsiteX36" fmla="*/ 1258529 w 1828800"/>
              <a:gd name="connsiteY36" fmla="*/ 1691148 h 2094271"/>
              <a:gd name="connsiteX37" fmla="*/ 1327354 w 1828800"/>
              <a:gd name="connsiteY37" fmla="*/ 1740309 h 2094271"/>
              <a:gd name="connsiteX38" fmla="*/ 1337187 w 1828800"/>
              <a:gd name="connsiteY38" fmla="*/ 1769806 h 2094271"/>
              <a:gd name="connsiteX39" fmla="*/ 1356851 w 1828800"/>
              <a:gd name="connsiteY39" fmla="*/ 1799303 h 2094271"/>
              <a:gd name="connsiteX40" fmla="*/ 1366683 w 1828800"/>
              <a:gd name="connsiteY40" fmla="*/ 1828800 h 2094271"/>
              <a:gd name="connsiteX41" fmla="*/ 1396180 w 1828800"/>
              <a:gd name="connsiteY41" fmla="*/ 1858297 h 2094271"/>
              <a:gd name="connsiteX42" fmla="*/ 1445341 w 1828800"/>
              <a:gd name="connsiteY42" fmla="*/ 1917290 h 2094271"/>
              <a:gd name="connsiteX43" fmla="*/ 1474838 w 1828800"/>
              <a:gd name="connsiteY43" fmla="*/ 1927122 h 2094271"/>
              <a:gd name="connsiteX44" fmla="*/ 1504335 w 1828800"/>
              <a:gd name="connsiteY44" fmla="*/ 1946787 h 2094271"/>
              <a:gd name="connsiteX45" fmla="*/ 1533832 w 1828800"/>
              <a:gd name="connsiteY45" fmla="*/ 1976284 h 2094271"/>
              <a:gd name="connsiteX46" fmla="*/ 1563329 w 1828800"/>
              <a:gd name="connsiteY46" fmla="*/ 1986116 h 2094271"/>
              <a:gd name="connsiteX47" fmla="*/ 1671483 w 1828800"/>
              <a:gd name="connsiteY47" fmla="*/ 2015613 h 2094271"/>
              <a:gd name="connsiteX48" fmla="*/ 1700980 w 1828800"/>
              <a:gd name="connsiteY48" fmla="*/ 2035277 h 2094271"/>
              <a:gd name="connsiteX49" fmla="*/ 1730477 w 1828800"/>
              <a:gd name="connsiteY49" fmla="*/ 2045109 h 2094271"/>
              <a:gd name="connsiteX50" fmla="*/ 1799303 w 1828800"/>
              <a:gd name="connsiteY50" fmla="*/ 2064774 h 2094271"/>
              <a:gd name="connsiteX51" fmla="*/ 1828800 w 1828800"/>
              <a:gd name="connsiteY51" fmla="*/ 2094271 h 20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828800" h="2094271">
                <a:moveTo>
                  <a:pt x="0" y="0"/>
                </a:moveTo>
                <a:cubicBezTo>
                  <a:pt x="13110" y="16387"/>
                  <a:pt x="28207" y="31365"/>
                  <a:pt x="39329" y="49161"/>
                </a:cubicBezTo>
                <a:cubicBezTo>
                  <a:pt x="44822" y="57950"/>
                  <a:pt x="41832" y="71329"/>
                  <a:pt x="49161" y="78658"/>
                </a:cubicBezTo>
                <a:cubicBezTo>
                  <a:pt x="65872" y="95370"/>
                  <a:pt x="91442" y="101275"/>
                  <a:pt x="108154" y="117987"/>
                </a:cubicBezTo>
                <a:lnTo>
                  <a:pt x="137651" y="147484"/>
                </a:lnTo>
                <a:cubicBezTo>
                  <a:pt x="168349" y="239577"/>
                  <a:pt x="118059" y="103365"/>
                  <a:pt x="176980" y="206477"/>
                </a:cubicBezTo>
                <a:cubicBezTo>
                  <a:pt x="183684" y="218210"/>
                  <a:pt x="180108" y="234073"/>
                  <a:pt x="186812" y="245806"/>
                </a:cubicBezTo>
                <a:cubicBezTo>
                  <a:pt x="193711" y="257879"/>
                  <a:pt x="207407" y="264621"/>
                  <a:pt x="216309" y="275303"/>
                </a:cubicBezTo>
                <a:cubicBezTo>
                  <a:pt x="223874" y="284381"/>
                  <a:pt x="229419" y="294968"/>
                  <a:pt x="235974" y="304800"/>
                </a:cubicBezTo>
                <a:cubicBezTo>
                  <a:pt x="241583" y="321628"/>
                  <a:pt x="249132" y="352901"/>
                  <a:pt x="265471" y="363793"/>
                </a:cubicBezTo>
                <a:cubicBezTo>
                  <a:pt x="276715" y="371289"/>
                  <a:pt x="291690" y="370348"/>
                  <a:pt x="304800" y="373626"/>
                </a:cubicBezTo>
                <a:cubicBezTo>
                  <a:pt x="314632" y="380181"/>
                  <a:pt x="323727" y="388006"/>
                  <a:pt x="334296" y="393290"/>
                </a:cubicBezTo>
                <a:cubicBezTo>
                  <a:pt x="343566" y="397925"/>
                  <a:pt x="355612" y="396759"/>
                  <a:pt x="363793" y="403122"/>
                </a:cubicBezTo>
                <a:cubicBezTo>
                  <a:pt x="385745" y="420196"/>
                  <a:pt x="406101" y="439868"/>
                  <a:pt x="422787" y="462116"/>
                </a:cubicBezTo>
                <a:cubicBezTo>
                  <a:pt x="432619" y="475226"/>
                  <a:pt x="439951" y="490654"/>
                  <a:pt x="452283" y="501445"/>
                </a:cubicBezTo>
                <a:cubicBezTo>
                  <a:pt x="468745" y="515849"/>
                  <a:pt x="519070" y="539754"/>
                  <a:pt x="540774" y="550606"/>
                </a:cubicBezTo>
                <a:cubicBezTo>
                  <a:pt x="566256" y="576088"/>
                  <a:pt x="610433" y="611266"/>
                  <a:pt x="629264" y="648929"/>
                </a:cubicBezTo>
                <a:cubicBezTo>
                  <a:pt x="633899" y="658199"/>
                  <a:pt x="636118" y="668499"/>
                  <a:pt x="639096" y="678426"/>
                </a:cubicBezTo>
                <a:cubicBezTo>
                  <a:pt x="645952" y="701279"/>
                  <a:pt x="651744" y="724446"/>
                  <a:pt x="658761" y="747251"/>
                </a:cubicBezTo>
                <a:cubicBezTo>
                  <a:pt x="664857" y="767063"/>
                  <a:pt x="663768" y="791588"/>
                  <a:pt x="678425" y="806245"/>
                </a:cubicBezTo>
                <a:cubicBezTo>
                  <a:pt x="768646" y="896466"/>
                  <a:pt x="630272" y="751874"/>
                  <a:pt x="737419" y="894735"/>
                </a:cubicBezTo>
                <a:cubicBezTo>
                  <a:pt x="744509" y="904189"/>
                  <a:pt x="757838" y="906835"/>
                  <a:pt x="766916" y="914400"/>
                </a:cubicBezTo>
                <a:cubicBezTo>
                  <a:pt x="777598" y="923302"/>
                  <a:pt x="785730" y="934995"/>
                  <a:pt x="796412" y="943897"/>
                </a:cubicBezTo>
                <a:cubicBezTo>
                  <a:pt x="821824" y="965074"/>
                  <a:pt x="825845" y="963540"/>
                  <a:pt x="855406" y="973393"/>
                </a:cubicBezTo>
                <a:cubicBezTo>
                  <a:pt x="875071" y="993058"/>
                  <a:pt x="905606" y="1006004"/>
                  <a:pt x="914400" y="1032387"/>
                </a:cubicBezTo>
                <a:cubicBezTo>
                  <a:pt x="917677" y="1042219"/>
                  <a:pt x="916903" y="1054555"/>
                  <a:pt x="924232" y="1061884"/>
                </a:cubicBezTo>
                <a:cubicBezTo>
                  <a:pt x="931561" y="1069213"/>
                  <a:pt x="943897" y="1068439"/>
                  <a:pt x="953729" y="1071716"/>
                </a:cubicBezTo>
                <a:cubicBezTo>
                  <a:pt x="973410" y="1091397"/>
                  <a:pt x="997324" y="1118094"/>
                  <a:pt x="1022554" y="1130709"/>
                </a:cubicBezTo>
                <a:cubicBezTo>
                  <a:pt x="1034641" y="1136752"/>
                  <a:pt x="1048773" y="1137264"/>
                  <a:pt x="1061883" y="1140542"/>
                </a:cubicBezTo>
                <a:cubicBezTo>
                  <a:pt x="1071715" y="1153652"/>
                  <a:pt x="1083123" y="1165716"/>
                  <a:pt x="1091380" y="1179871"/>
                </a:cubicBezTo>
                <a:cubicBezTo>
                  <a:pt x="1091457" y="1180004"/>
                  <a:pt x="1132402" y="1270054"/>
                  <a:pt x="1150374" y="1288026"/>
                </a:cubicBezTo>
                <a:cubicBezTo>
                  <a:pt x="1158730" y="1296382"/>
                  <a:pt x="1170793" y="1300125"/>
                  <a:pt x="1179871" y="1307690"/>
                </a:cubicBezTo>
                <a:cubicBezTo>
                  <a:pt x="1190553" y="1316592"/>
                  <a:pt x="1198685" y="1328285"/>
                  <a:pt x="1209367" y="1337187"/>
                </a:cubicBezTo>
                <a:cubicBezTo>
                  <a:pt x="1291508" y="1405638"/>
                  <a:pt x="1182176" y="1300163"/>
                  <a:pt x="1268361" y="1386348"/>
                </a:cubicBezTo>
                <a:cubicBezTo>
                  <a:pt x="1274916" y="1425677"/>
                  <a:pt x="1285373" y="1464552"/>
                  <a:pt x="1288025" y="1504335"/>
                </a:cubicBezTo>
                <a:cubicBezTo>
                  <a:pt x="1288714" y="1514676"/>
                  <a:pt x="1279809" y="1523595"/>
                  <a:pt x="1278193" y="1533832"/>
                </a:cubicBezTo>
                <a:cubicBezTo>
                  <a:pt x="1269951" y="1586032"/>
                  <a:pt x="1265084" y="1638709"/>
                  <a:pt x="1258529" y="1691148"/>
                </a:cubicBezTo>
                <a:cubicBezTo>
                  <a:pt x="1305168" y="1784429"/>
                  <a:pt x="1241585" y="1683130"/>
                  <a:pt x="1327354" y="1740309"/>
                </a:cubicBezTo>
                <a:cubicBezTo>
                  <a:pt x="1335978" y="1746058"/>
                  <a:pt x="1332552" y="1760536"/>
                  <a:pt x="1337187" y="1769806"/>
                </a:cubicBezTo>
                <a:cubicBezTo>
                  <a:pt x="1342472" y="1780375"/>
                  <a:pt x="1351566" y="1788734"/>
                  <a:pt x="1356851" y="1799303"/>
                </a:cubicBezTo>
                <a:cubicBezTo>
                  <a:pt x="1361486" y="1808573"/>
                  <a:pt x="1360934" y="1820176"/>
                  <a:pt x="1366683" y="1828800"/>
                </a:cubicBezTo>
                <a:cubicBezTo>
                  <a:pt x="1374396" y="1840370"/>
                  <a:pt x="1387278" y="1847615"/>
                  <a:pt x="1396180" y="1858297"/>
                </a:cubicBezTo>
                <a:cubicBezTo>
                  <a:pt x="1418849" y="1885500"/>
                  <a:pt x="1413030" y="1895749"/>
                  <a:pt x="1445341" y="1917290"/>
                </a:cubicBezTo>
                <a:cubicBezTo>
                  <a:pt x="1453964" y="1923039"/>
                  <a:pt x="1465006" y="1923845"/>
                  <a:pt x="1474838" y="1927122"/>
                </a:cubicBezTo>
                <a:cubicBezTo>
                  <a:pt x="1484670" y="1933677"/>
                  <a:pt x="1495257" y="1939222"/>
                  <a:pt x="1504335" y="1946787"/>
                </a:cubicBezTo>
                <a:cubicBezTo>
                  <a:pt x="1515017" y="1955689"/>
                  <a:pt x="1522262" y="1968571"/>
                  <a:pt x="1533832" y="1976284"/>
                </a:cubicBezTo>
                <a:cubicBezTo>
                  <a:pt x="1542456" y="1982033"/>
                  <a:pt x="1553625" y="1982477"/>
                  <a:pt x="1563329" y="1986116"/>
                </a:cubicBezTo>
                <a:cubicBezTo>
                  <a:pt x="1639122" y="2014538"/>
                  <a:pt x="1585907" y="2001349"/>
                  <a:pt x="1671483" y="2015613"/>
                </a:cubicBezTo>
                <a:cubicBezTo>
                  <a:pt x="1681315" y="2022168"/>
                  <a:pt x="1690411" y="2029992"/>
                  <a:pt x="1700980" y="2035277"/>
                </a:cubicBezTo>
                <a:cubicBezTo>
                  <a:pt x="1710250" y="2039912"/>
                  <a:pt x="1720550" y="2042131"/>
                  <a:pt x="1730477" y="2045109"/>
                </a:cubicBezTo>
                <a:cubicBezTo>
                  <a:pt x="1753331" y="2051965"/>
                  <a:pt x="1776361" y="2058219"/>
                  <a:pt x="1799303" y="2064774"/>
                </a:cubicBezTo>
                <a:lnTo>
                  <a:pt x="1828800" y="2094271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785178" y="2324707"/>
            <a:ext cx="184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>
                <a:solidFill>
                  <a:schemeClr val="bg1"/>
                </a:solidFill>
              </a:rPr>
              <a:t>Tatare</a:t>
            </a:r>
            <a:r>
              <a:rPr lang="en-NZ" dirty="0">
                <a:solidFill>
                  <a:schemeClr val="bg1"/>
                </a:solidFill>
              </a:rPr>
              <a:t> River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668" y="1143984"/>
            <a:ext cx="184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FF00"/>
                </a:solidFill>
              </a:rPr>
              <a:t>15m Terrace</a:t>
            </a:r>
          </a:p>
        </p:txBody>
      </p:sp>
    </p:spTree>
    <p:extLst>
      <p:ext uri="{BB962C8B-B14F-4D97-AF65-F5344CB8AC3E}">
        <p14:creationId xmlns:p14="http://schemas.microsoft.com/office/powerpoint/2010/main" val="31831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err="1"/>
              <a:t>Waiho</a:t>
            </a:r>
            <a:r>
              <a:rPr lang="en-NZ" dirty="0"/>
              <a:t> river runs through a small town called Franz Josef – permanent population ~500</a:t>
            </a:r>
          </a:p>
          <a:p>
            <a:r>
              <a:rPr lang="en-NZ" dirty="0"/>
              <a:t>Entire population of West Coast of South Island is ~33,000</a:t>
            </a:r>
          </a:p>
          <a:p>
            <a:r>
              <a:rPr lang="en-NZ" dirty="0"/>
              <a:t>Very popular tourist town due to the Franz Josef Glacier.</a:t>
            </a:r>
          </a:p>
          <a:p>
            <a:r>
              <a:rPr lang="en-NZ" dirty="0"/>
              <a:t>Busiest heliport in the Southern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18668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5303" y="-552450"/>
            <a:ext cx="10511198" cy="741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43" y="-293635"/>
            <a:ext cx="7886700" cy="1325563"/>
          </a:xfrm>
        </p:spPr>
        <p:txBody>
          <a:bodyPr/>
          <a:lstStyle/>
          <a:p>
            <a:r>
              <a:rPr lang="en-NZ" b="1" dirty="0">
                <a:solidFill>
                  <a:schemeClr val="bg1"/>
                </a:solidFill>
              </a:rPr>
              <a:t>Allow river to reclaim natural fan</a:t>
            </a:r>
          </a:p>
        </p:txBody>
      </p:sp>
    </p:spTree>
    <p:extLst>
      <p:ext uri="{BB962C8B-B14F-4D97-AF65-F5344CB8AC3E}">
        <p14:creationId xmlns:p14="http://schemas.microsoft.com/office/powerpoint/2010/main" val="330849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NZ" dirty="0"/>
              <a:t>Microscale Modelling</a:t>
            </a:r>
            <a:br>
              <a:rPr lang="en-NZ" sz="2000" dirty="0"/>
            </a:br>
            <a:r>
              <a:rPr lang="en-NZ" sz="2000" dirty="0"/>
              <a:t>Professor Tim Davies (University of Canterbury)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537" y="1690689"/>
            <a:ext cx="6270925" cy="45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Expensive solution</a:t>
            </a:r>
          </a:p>
          <a:p>
            <a:r>
              <a:rPr lang="en-NZ" dirty="0"/>
              <a:t>Need to buy out large amount of land</a:t>
            </a:r>
          </a:p>
          <a:p>
            <a:r>
              <a:rPr lang="en-NZ" dirty="0"/>
              <a:t>Realign state highway</a:t>
            </a:r>
          </a:p>
          <a:p>
            <a:r>
              <a:rPr lang="en-NZ" dirty="0"/>
              <a:t>Risk that desired affects won’t occur!!</a:t>
            </a:r>
          </a:p>
          <a:p>
            <a:endParaRPr lang="en-NZ" dirty="0"/>
          </a:p>
          <a:p>
            <a:r>
              <a:rPr lang="en-NZ" dirty="0"/>
              <a:t>However potentially inevitable that will occur with no intervention  - consequences may be deadly.</a:t>
            </a:r>
          </a:p>
        </p:txBody>
      </p:sp>
    </p:spTree>
    <p:extLst>
      <p:ext uri="{BB962C8B-B14F-4D97-AF65-F5344CB8AC3E}">
        <p14:creationId xmlns:p14="http://schemas.microsoft.com/office/powerpoint/2010/main" val="28513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91" y="1"/>
            <a:ext cx="11717382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91" y="2"/>
            <a:ext cx="1171738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Further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Recommendation for 2D morphological modelling to test hypothesis and compare with microscale modelling.</a:t>
            </a:r>
          </a:p>
          <a:p>
            <a:r>
              <a:rPr lang="en-NZ" dirty="0"/>
              <a:t>Potential for full physical scale model?</a:t>
            </a:r>
          </a:p>
          <a:p>
            <a:r>
              <a:rPr lang="en-NZ" dirty="0"/>
              <a:t>Consultation / discussions with affected communities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63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Questions/Comments/Ideas?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  <a:p>
            <a:endParaRPr lang="en-NZ" dirty="0"/>
          </a:p>
          <a:p>
            <a:pPr marL="0" indent="0" algn="ctr">
              <a:buNone/>
            </a:pPr>
            <a:r>
              <a:rPr lang="en-NZ" dirty="0">
                <a:hlinkClick r:id="rId2"/>
              </a:rPr>
              <a:t>matthew@landriversea.com</a:t>
            </a:r>
            <a:endParaRPr lang="en-NZ" dirty="0"/>
          </a:p>
          <a:p>
            <a:endParaRPr lang="en-NZ" dirty="0"/>
          </a:p>
          <a:p>
            <a:pPr marL="0" indent="0" algn="ctr">
              <a:buNone/>
            </a:pPr>
            <a:r>
              <a:rPr lang="en-NZ" dirty="0">
                <a:hlinkClick r:id="rId3"/>
              </a:rPr>
              <a:t>www.landriversea.com</a:t>
            </a:r>
            <a:endParaRPr lang="en-NZ" dirty="0"/>
          </a:p>
          <a:p>
            <a:pPr marL="0" indent="0" algn="ctr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196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SH6 Catchments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242" y="1950444"/>
            <a:ext cx="5348729" cy="4408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3868" y="1486008"/>
            <a:ext cx="26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Total Catchment Area</a:t>
            </a:r>
          </a:p>
          <a:p>
            <a:r>
              <a:rPr lang="en-NZ" b="1" dirty="0"/>
              <a:t>  ~170 km</a:t>
            </a:r>
            <a:r>
              <a:rPr lang="en-NZ" b="1" baseline="30000" dirty="0"/>
              <a:t>2</a:t>
            </a:r>
            <a:endParaRPr lang="en-NZ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71768" y="704741"/>
            <a:ext cx="267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/>
              <a:t>6 to 8 metres annual rainfall</a:t>
            </a:r>
          </a:p>
        </p:txBody>
      </p:sp>
    </p:spTree>
    <p:extLst>
      <p:ext uri="{BB962C8B-B14F-4D97-AF65-F5344CB8AC3E}">
        <p14:creationId xmlns:p14="http://schemas.microsoft.com/office/powerpoint/2010/main" val="2014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t access to Franz Josef Glacier was lost several years ago because of disappearing ic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291" y="1915070"/>
            <a:ext cx="5872232" cy="329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8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147" y="2052723"/>
            <a:ext cx="5864403" cy="27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0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118" y="559165"/>
            <a:ext cx="9224118" cy="60346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0793" y="98323"/>
            <a:ext cx="338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/>
              <a:t>Longsection</a:t>
            </a:r>
            <a:r>
              <a:rPr lang="en-NZ" dirty="0"/>
              <a:t> – Mean Bed Level (m)</a:t>
            </a:r>
          </a:p>
        </p:txBody>
      </p:sp>
    </p:spTree>
    <p:extLst>
      <p:ext uri="{BB962C8B-B14F-4D97-AF65-F5344CB8AC3E}">
        <p14:creationId xmlns:p14="http://schemas.microsoft.com/office/powerpoint/2010/main" val="106220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186" y="570974"/>
            <a:ext cx="9278186" cy="6070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116" y="103319"/>
            <a:ext cx="338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/>
              <a:t>Longsection</a:t>
            </a:r>
            <a:r>
              <a:rPr lang="en-NZ" dirty="0"/>
              <a:t> – Mean Bed Level (m)</a:t>
            </a:r>
          </a:p>
        </p:txBody>
      </p:sp>
    </p:spTree>
    <p:extLst>
      <p:ext uri="{BB962C8B-B14F-4D97-AF65-F5344CB8AC3E}">
        <p14:creationId xmlns:p14="http://schemas.microsoft.com/office/powerpoint/2010/main" val="396704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Advance / Retreat of Glacier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7" y="1592582"/>
            <a:ext cx="8373638" cy="52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59" y="529580"/>
            <a:ext cx="5019675" cy="5553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94513" y="4824073"/>
            <a:ext cx="856034" cy="4399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28" y="672379"/>
            <a:ext cx="93154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1543</TotalTime>
  <Words>272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General Information</vt:lpstr>
      <vt:lpstr>SH6 Catchments</vt:lpstr>
      <vt:lpstr>PowerPoint Presentation</vt:lpstr>
      <vt:lpstr>PowerPoint Presentation</vt:lpstr>
      <vt:lpstr>PowerPoint Presentation</vt:lpstr>
      <vt:lpstr>PowerPoint Presentation</vt:lpstr>
      <vt:lpstr>Advance / Retreat of Glacier</vt:lpstr>
      <vt:lpstr>PowerPoint Presentation</vt:lpstr>
      <vt:lpstr>PowerPoint Presentation</vt:lpstr>
      <vt:lpstr>PowerPoint Presentation</vt:lpstr>
      <vt:lpstr>5m Contours – Natural Fan is Evident</vt:lpstr>
      <vt:lpstr>River Alignment  23-3-2016</vt:lpstr>
      <vt:lpstr>PowerPoint Presentation</vt:lpstr>
      <vt:lpstr>PowerPoint Presentation</vt:lpstr>
      <vt:lpstr>Long / Short Term Options??</vt:lpstr>
      <vt:lpstr>PowerPoint Presentation</vt:lpstr>
      <vt:lpstr>PowerPoint Presentation</vt:lpstr>
      <vt:lpstr>Prevent Avulsion into Tatare River</vt:lpstr>
      <vt:lpstr>Allow river to reclaim natural fan</vt:lpstr>
      <vt:lpstr>Microscale Modelling Professor Tim Davies (University of Canterbury)</vt:lpstr>
      <vt:lpstr>PowerPoint Presentation</vt:lpstr>
      <vt:lpstr>PowerPoint Presentation</vt:lpstr>
      <vt:lpstr>Further Investigations</vt:lpstr>
      <vt:lpstr>Questions/Comments/Ideas?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Matthew Gardner</cp:lastModifiedBy>
  <cp:revision>54</cp:revision>
  <dcterms:created xsi:type="dcterms:W3CDTF">2016-07-18T05:53:10Z</dcterms:created>
  <dcterms:modified xsi:type="dcterms:W3CDTF">2016-08-25T05:37:33Z</dcterms:modified>
</cp:coreProperties>
</file>