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83" r:id="rId4"/>
    <p:sldId id="259" r:id="rId5"/>
    <p:sldId id="260" r:id="rId6"/>
    <p:sldId id="261" r:id="rId7"/>
    <p:sldId id="262" r:id="rId8"/>
    <p:sldId id="284" r:id="rId9"/>
    <p:sldId id="263" r:id="rId10"/>
    <p:sldId id="264" r:id="rId11"/>
    <p:sldId id="265" r:id="rId12"/>
    <p:sldId id="266" r:id="rId13"/>
    <p:sldId id="267" r:id="rId14"/>
    <p:sldId id="268" r:id="rId15"/>
    <p:sldId id="269" r:id="rId16"/>
    <p:sldId id="282" r:id="rId17"/>
    <p:sldId id="270" r:id="rId18"/>
    <p:sldId id="271" r:id="rId19"/>
    <p:sldId id="272" r:id="rId20"/>
    <p:sldId id="273" r:id="rId21"/>
    <p:sldId id="274" r:id="rId22"/>
    <p:sldId id="275" r:id="rId23"/>
    <p:sldId id="276" r:id="rId24"/>
    <p:sldId id="277" r:id="rId25"/>
    <p:sldId id="278" r:id="rId26"/>
    <p:sldId id="279" r:id="rId27"/>
    <p:sldId id="280" r:id="rId28"/>
    <p:sldId id="286" r:id="rId29"/>
    <p:sldId id="287" r:id="rId30"/>
    <p:sldId id="289" r:id="rId31"/>
    <p:sldId id="290" r:id="rId32"/>
    <p:sldId id="291" r:id="rId33"/>
    <p:sldId id="281"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0288" autoAdjust="0"/>
  </p:normalViewPr>
  <p:slideViewPr>
    <p:cSldViewPr snapToGrid="0" showGuides="1">
      <p:cViewPr varScale="1">
        <p:scale>
          <a:sx n="67" d="100"/>
          <a:sy n="67" d="100"/>
        </p:scale>
        <p:origin x="708" y="72"/>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07E68-469F-4E36-8D22-76607AD4B261}" type="datetimeFigureOut">
              <a:rPr lang="en-US" smtClean="0"/>
              <a:t>8/17/2016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D475-2DAA-438A-AEAC-C4D6F7864E60}" type="slidenum">
              <a:rPr lang="en-US" smtClean="0"/>
              <a:t>‹#›</a:t>
            </a:fld>
            <a:endParaRPr lang="en-US"/>
          </a:p>
        </p:txBody>
      </p:sp>
    </p:spTree>
    <p:extLst>
      <p:ext uri="{BB962C8B-B14F-4D97-AF65-F5344CB8AC3E}">
        <p14:creationId xmlns:p14="http://schemas.microsoft.com/office/powerpoint/2010/main" val="11014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9D475-2DAA-438A-AEAC-C4D6F7864E60}" type="slidenum">
              <a:rPr lang="en-US" smtClean="0"/>
              <a:t>2</a:t>
            </a:fld>
            <a:endParaRPr lang="en-US"/>
          </a:p>
        </p:txBody>
      </p:sp>
    </p:spTree>
    <p:extLst>
      <p:ext uri="{BB962C8B-B14F-4D97-AF65-F5344CB8AC3E}">
        <p14:creationId xmlns:p14="http://schemas.microsoft.com/office/powerpoint/2010/main" val="18204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River various ecotourism activities include Nature therapy in the vicinity of rivers and streams, watching wildlife and biodiversity surrounding rivers and streams, staying and walking around river’s calm nature, winter sports in river, mountainous sports in the mountains surrounding river, as well as exciting sports. However, in the meantime, popularity of many rivers in the world among tourism professionals is due to the possibility of adventure activities like river rafting at different wavelength and intensity, sport fishing, and excursions with ships and special boats. Considering that the present study deals with the development of river ecotourism in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rowing activities including rafting and kayaking are among the studied areas.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11</a:t>
            </a:fld>
            <a:endParaRPr lang="en-US"/>
          </a:p>
        </p:txBody>
      </p:sp>
    </p:spTree>
    <p:extLst>
      <p:ext uri="{BB962C8B-B14F-4D97-AF65-F5344CB8AC3E}">
        <p14:creationId xmlns:p14="http://schemas.microsoft.com/office/powerpoint/2010/main" val="22718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Raft is one of the oldest means of transportation used for human displacement, hunting, carrying food and equipment. Early rafts were made of trunks and tree branches, bamboo sticks, straw or cloth. River trips in our country have a long history, Iranian tribes have been using raft since thousands of years ago for migration .The first rafting adventure recorded in 1842 by the US Army, where rafts made by automobile tires and fabric. This field, from 1960s, began as a tourist - sport form in the United States in </a:t>
            </a:r>
            <a:r>
              <a:rPr lang="en-US" sz="1200" i="1" kern="1200" dirty="0" smtClean="0">
                <a:solidFill>
                  <a:schemeClr val="tx1"/>
                </a:solidFill>
                <a:effectLst/>
                <a:latin typeface="+mn-lt"/>
                <a:ea typeface="+mn-ea"/>
                <a:cs typeface="+mn-cs"/>
              </a:rPr>
              <a:t>Grand Canyon</a:t>
            </a:r>
            <a:r>
              <a:rPr lang="en-US" sz="1200" kern="1200" dirty="0" smtClean="0">
                <a:solidFill>
                  <a:schemeClr val="tx1"/>
                </a:solidFill>
                <a:effectLst/>
                <a:latin typeface="+mn-lt"/>
                <a:ea typeface="+mn-ea"/>
                <a:cs typeface="+mn-cs"/>
              </a:rPr>
              <a:t> and many companies started working on. From the early 1980, as a branch of adventure, tourism and ecotourism spread across the world and attracted many fans . Rafting means boating or canoeing in White Water Rivers. This recreational-sporting activity is very interesting and exciting and is one of the best instances of adventure ecotourism travels. In this activity, passengers board on specific windy boats enjoying the thrill of passing rapid waves through river, in addition to passing through the fields, plains, mountains, jungles watching the sceneries that are invisible by any other tools . Rapid parts of river referred as "White Water" as water will foam in rapid parts and turns out in white color . Rafting is highly attractive; however, like other adventure activities it has some risks, too. For this reason, rafting organizers spend various training courses and use various specialized individual and group tools and equipment. Many dangerous river currents are apparently calm not detectable by ordinary people. In order to avoid putting people at risk, it is necessary to prevent abdicating these activities to amateur individuals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12</a:t>
            </a:fld>
            <a:endParaRPr lang="en-US"/>
          </a:p>
        </p:txBody>
      </p:sp>
    </p:spTree>
    <p:extLst>
      <p:ext uri="{BB962C8B-B14F-4D97-AF65-F5344CB8AC3E}">
        <p14:creationId xmlns:p14="http://schemas.microsoft.com/office/powerpoint/2010/main" val="73734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Rafting is an exciting adventure and recreational action inspired by nature. Therefore, it is a tourist activity covers a kind of adventure and sport tourism following all ecotourism principles. As we know, "ecotourism means a responsible travel at natural environments protecting and benefiting local communities.”</a:t>
            </a:r>
          </a:p>
          <a:p>
            <a:r>
              <a:rPr lang="en-US" sz="1200" kern="1200" dirty="0" smtClean="0">
                <a:solidFill>
                  <a:schemeClr val="tx1"/>
                </a:solidFill>
                <a:effectLst/>
                <a:latin typeface="+mn-lt"/>
                <a:ea typeface="+mn-ea"/>
                <a:cs typeface="+mn-cs"/>
              </a:rPr>
              <a:t>In this field, the passengers respect ecotourism principles as follows: </a:t>
            </a:r>
            <a:r>
              <a:rPr lang="en-US" sz="1200" u="none" strike="noStrike" kern="1200" dirty="0" smtClean="0">
                <a:solidFill>
                  <a:schemeClr val="tx1"/>
                </a:solidFill>
                <a:effectLst/>
                <a:latin typeface="+mn-lt"/>
                <a:ea typeface="+mn-ea"/>
                <a:cs typeface="+mn-cs"/>
                <a:hlinkClick r:id="rId3" action="ppaction://hlinkfile" tooltip="MNZ Consolidation, 2011 #30"/>
              </a:rPr>
              <a:t>MNZ Consolidation (2011</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All passengers must responsibly and consciously travel natural areas (environment of the river, beach, and riversides).</a:t>
            </a:r>
          </a:p>
          <a:p>
            <a:pPr lvl="0"/>
            <a:r>
              <a:rPr lang="en-US" sz="1200" kern="1200" dirty="0" smtClean="0">
                <a:solidFill>
                  <a:schemeClr val="tx1"/>
                </a:solidFill>
                <a:effectLst/>
                <a:latin typeface="+mn-lt"/>
                <a:ea typeface="+mn-ea"/>
                <a:cs typeface="+mn-cs"/>
              </a:rPr>
              <a:t>They lead to protecting natural environment and not polluting it. This means that not only they respect environment avoiding its polluting, but also try to collect garbage training other tourists and local people how to protect environment </a:t>
            </a:r>
          </a:p>
          <a:p>
            <a:pPr lvl="0"/>
            <a:r>
              <a:rPr lang="en-US" sz="1200" kern="1200" dirty="0" smtClean="0">
                <a:solidFill>
                  <a:schemeClr val="tx1"/>
                </a:solidFill>
                <a:effectLst/>
                <a:latin typeface="+mn-lt"/>
                <a:ea typeface="+mn-ea"/>
                <a:cs typeface="+mn-cs"/>
              </a:rPr>
              <a:t>They cause employment and contribute in economic development of local community. Executive team including boating guides, paramedics, group procurement, cooks, etc. all consist of local community (the host community); and costs paid by passengers directly contribute in developing local economy and indirectly protect environment. It means that the local organizers will help protect the environment because of their job and income. The locals reiterated their commitment to support sustainable tourism practices that is capable of meeting their community’s needs with minimal damage to their environment. One best way to measure ecotourism’s positive effect on the economy is through the multiplier effect. The revenue received will be spent and resent, causing direct and indirect financial benefits to the community. Collective economic benefits also include improvement in human capital; source of income through tourist receipts and taxes; development of infrastructure and vital facilities like electricity, water, communication, health services, etc. Ultimately, the local residents will benefit from all these developments. </a:t>
            </a:r>
          </a:p>
          <a:p>
            <a:pPr lvl="0"/>
            <a:r>
              <a:rPr lang="en-US" sz="1200" kern="1200" dirty="0" smtClean="0">
                <a:solidFill>
                  <a:schemeClr val="tx1"/>
                </a:solidFill>
                <a:effectLst/>
                <a:latin typeface="+mn-lt"/>
                <a:ea typeface="+mn-ea"/>
                <a:cs typeface="+mn-cs"/>
              </a:rPr>
              <a:t>They cause environmental and cultural awareness and respect (environmental issues) tourists with their presence in natural areas; and collecting garbage practically train environment protection against pollution, as well as respecting culture, beliefs, and attitudes of the host community. On the other hand, their awareness to lifestyle, cultural and religious beliefs will increase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Tourists respect the culture, values, and beliefs, social and political sensitivities. It is evident that, in such trips, in addition to creating a positive experience for both tourists and the host community, the costs will be spent on improving the residents’ quality of life, protecting natural environment; largely spending on protecting natural areas is not necessary. However, the various stakeholder must educate the people on the need for the local people to have direct contact with tourist, this can be done through providing incentive to rural families that would enhanced their invitation of tourists to their community and residents.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13</a:t>
            </a:fld>
            <a:endParaRPr lang="en-US"/>
          </a:p>
        </p:txBody>
      </p:sp>
    </p:spTree>
    <p:extLst>
      <p:ext uri="{BB962C8B-B14F-4D97-AF65-F5344CB8AC3E}">
        <p14:creationId xmlns:p14="http://schemas.microsoft.com/office/powerpoint/2010/main" val="3081366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early 1980, River Tourism as a branch of adventure tourism and ecotourism was pervasive in the world and many rivers in developed countries such as America, Canada, England, New Zealand, and Australia were exploited for river tourism. Moreover, these countries have made much progress in this area. Then, this expertise transferred to Asia, Africa, South America, and partially Africa leading to development of these regions in the area of river tourism. One of the best examples for river ecotourism in rural areas is India, Nepal, etc.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14</a:t>
            </a:fld>
            <a:endParaRPr lang="en-US"/>
          </a:p>
        </p:txBody>
      </p:sp>
    </p:spTree>
    <p:extLst>
      <p:ext uri="{BB962C8B-B14F-4D97-AF65-F5344CB8AC3E}">
        <p14:creationId xmlns:p14="http://schemas.microsoft.com/office/powerpoint/2010/main" val="171931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River ecotourism is a modern, newly arrived activity in Iran. In Year 2006, two projects entitled "river ecotourism in Iran” and “establishing rafting sport in Iran" were approved and  presented to "Cultural Heritage Organization" and "Tourism and Handicrafts and Sailing Federation". The projects designed according to country's natural potentials and considering country’s specific characteristics valuable purposes were determined. Unfortunately, due to managers and decision-makers’ lack of awareness, despite the great potentials, the area was ignored by relevant organizations . Since most rafting rivers of Iran located in remote areas of Zagros Mountains, i.e., areas where employment is poor and economic development is very difficult, development of this branch of tourism in these areas can serve the government as a valuable way. In "Iran river ecotourism project ", rivers, and the surrounding environment considered as tourist attraction planned for sustainable exploitation.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15</a:t>
            </a:fld>
            <a:endParaRPr lang="en-US"/>
          </a:p>
        </p:txBody>
      </p:sp>
    </p:spTree>
    <p:extLst>
      <p:ext uri="{BB962C8B-B14F-4D97-AF65-F5344CB8AC3E}">
        <p14:creationId xmlns:p14="http://schemas.microsoft.com/office/powerpoint/2010/main" val="149224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descriptive research examined and identified tourism potentials of this region by using, geographical, natural, and anthropogenic situation of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as good as qualifications and the tourism potentials. The sample was analytically studied based on descriptive findings, possibilities, and limitations of the region.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Due to the nature of the issue, research variables include factors contributing to the development of tourism industry in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Furthermore, the influential factors on ecology in </a:t>
            </a:r>
            <a:r>
              <a:rPr lang="en-US" sz="1200" kern="1200" dirty="0" err="1" smtClean="0">
                <a:solidFill>
                  <a:schemeClr val="tx1"/>
                </a:solidFill>
                <a:effectLst/>
                <a:latin typeface="+mn-lt"/>
                <a:ea typeface="+mn-ea"/>
                <a:cs typeface="+mn-cs"/>
              </a:rPr>
              <a:t>McHurg</a:t>
            </a:r>
            <a:r>
              <a:rPr lang="en-US" sz="1200" kern="1200" dirty="0" smtClean="0">
                <a:solidFill>
                  <a:schemeClr val="tx1"/>
                </a:solidFill>
                <a:effectLst/>
                <a:latin typeface="+mn-lt"/>
                <a:ea typeface="+mn-ea"/>
                <a:cs typeface="+mn-cs"/>
              </a:rPr>
              <a:t> Approach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environmental and natural conditions, economic factors, infrastructures, facilities and tourism services, attractions, and tourism resources of the region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material and non-material factors are identified and studied. The research methodology, according to the nature and subject of the research, is an observational and descriptive-analytical librarian survey; the data obtained from satellite images and GIS to represent the status quo. A comprehensive study was conducted by using library method regarding the basic concepts of tourism industry, eco-tourism, adventure tourism, region natural geography, regional tourism attractions, etc., according to Persian and Latin references; the findings were practically and academically analyzed and described. The second method is the field research. The area studied by taking photographs, maps and videos; the river was frequently visited, and a specialized sailing team identified the river. The third method used satellite maps and GIS software to map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17</a:t>
            </a:fld>
            <a:endParaRPr lang="en-US"/>
          </a:p>
        </p:txBody>
      </p:sp>
    </p:spTree>
    <p:extLst>
      <p:ext uri="{BB962C8B-B14F-4D97-AF65-F5344CB8AC3E}">
        <p14:creationId xmlns:p14="http://schemas.microsoft.com/office/powerpoint/2010/main" val="197681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18</a:t>
            </a:fld>
            <a:endParaRPr lang="en-US"/>
          </a:p>
        </p:txBody>
      </p:sp>
    </p:spTree>
    <p:extLst>
      <p:ext uri="{BB962C8B-B14F-4D97-AF65-F5344CB8AC3E}">
        <p14:creationId xmlns:p14="http://schemas.microsoft.com/office/powerpoint/2010/main" val="315805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places including ?, ?, and ? were evaluated to investigate river tourism proposed activities, i.e., rafting and camping. A collection of environmental factors generally classified in climatic, geologic, physiographic, hydrologic, soil, natural vegetation, wildlife habitat, and land function items</a:t>
            </a:r>
          </a:p>
          <a:p>
            <a:r>
              <a:rPr lang="en-US" sz="1200" kern="1200" dirty="0" smtClean="0">
                <a:solidFill>
                  <a:schemeClr val="tx1"/>
                </a:solidFill>
                <a:effectLst/>
                <a:latin typeface="+mn-lt"/>
                <a:ea typeface="+mn-ea"/>
                <a:cs typeface="+mn-cs"/>
              </a:rPr>
              <a:t>According to collected data, the three places rated using ecological </a:t>
            </a:r>
            <a:r>
              <a:rPr lang="en-US" sz="1200" kern="1200" dirty="0" err="1" smtClean="0">
                <a:solidFill>
                  <a:schemeClr val="tx1"/>
                </a:solidFill>
                <a:effectLst/>
                <a:latin typeface="+mn-lt"/>
                <a:ea typeface="+mn-ea"/>
                <a:cs typeface="+mn-cs"/>
              </a:rPr>
              <a:t>McHurg</a:t>
            </a:r>
            <a:r>
              <a:rPr lang="en-US" sz="1200" kern="1200" dirty="0" smtClean="0">
                <a:solidFill>
                  <a:schemeClr val="tx1"/>
                </a:solidFill>
                <a:effectLst/>
                <a:latin typeface="+mn-lt"/>
                <a:ea typeface="+mn-ea"/>
                <a:cs typeface="+mn-cs"/>
              </a:rPr>
              <a:t>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observed that ? option has the most points, according to 12 km distances for rafting and place activities for team camping.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19</a:t>
            </a:fld>
            <a:endParaRPr lang="en-US"/>
          </a:p>
        </p:txBody>
      </p:sp>
    </p:spTree>
    <p:extLst>
      <p:ext uri="{BB962C8B-B14F-4D97-AF65-F5344CB8AC3E}">
        <p14:creationId xmlns:p14="http://schemas.microsoft.com/office/powerpoint/2010/main" val="297774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By rafting on River in addition to experiencing the thrill of crossing rapid waves, you can watch the beautiful and unique sceneries, peculiar to this region. This river is wide and deep enough for sailing. High-speeded parts of river start about 15 kilometers to </a:t>
            </a:r>
            <a:r>
              <a:rPr lang="en-US" sz="1200" u="sng" kern="1200" dirty="0" err="1" smtClean="0">
                <a:solidFill>
                  <a:schemeClr val="tx1"/>
                </a:solidFill>
                <a:effectLst/>
                <a:latin typeface="+mn-lt"/>
                <a:ea typeface="+mn-ea"/>
                <a:cs typeface="+mn-cs"/>
              </a:rPr>
              <a:t>Amol</a:t>
            </a:r>
            <a:r>
              <a:rPr lang="en-US" sz="1200" u="sng" kern="1200" dirty="0" smtClean="0">
                <a:solidFill>
                  <a:schemeClr val="tx1"/>
                </a:solidFill>
                <a:effectLst/>
                <a:latin typeface="+mn-lt"/>
                <a:ea typeface="+mn-ea"/>
                <a:cs typeface="+mn-cs"/>
              </a:rPr>
              <a:t>, given a particular name by local rowers. Degree of hardness of different parts of this rapid river is between 3 to 4. The gap between rapid parts is such good that passengers experience a quiet part making them feels relax after high excitement of passing through a turbulent area. This is a positive feature of the river in terms of Rafting. At the beach of this part, there is a good place for launching Rafts along the way. There are places to get the raft out. The existence of proper harbor points is essential as, if required, transporting the injured (if any) to medical centers took less time. Since </a:t>
            </a:r>
            <a:r>
              <a:rPr lang="en-US" sz="1200" u="sng" kern="1200" dirty="0" err="1" smtClean="0">
                <a:solidFill>
                  <a:schemeClr val="tx1"/>
                </a:solidFill>
                <a:effectLst/>
                <a:latin typeface="+mn-lt"/>
                <a:ea typeface="+mn-ea"/>
                <a:cs typeface="+mn-cs"/>
              </a:rPr>
              <a:t>Haraz</a:t>
            </a:r>
            <a:r>
              <a:rPr lang="en-US" sz="1200" u="sng" kern="1200" dirty="0" smtClean="0">
                <a:solidFill>
                  <a:schemeClr val="tx1"/>
                </a:solidFill>
                <a:effectLst/>
                <a:latin typeface="+mn-lt"/>
                <a:ea typeface="+mn-ea"/>
                <a:cs typeface="+mn-cs"/>
              </a:rPr>
              <a:t> road is along the river; thus, the possibility to implement the program and catering passengers has been provided that is one of the obvious advantages of the river in comparing many other rivers around country. Along </a:t>
            </a:r>
            <a:r>
              <a:rPr lang="en-US" sz="1200" u="sng" kern="1200" dirty="0" err="1" smtClean="0">
                <a:solidFill>
                  <a:schemeClr val="tx1"/>
                </a:solidFill>
                <a:effectLst/>
                <a:latin typeface="+mn-lt"/>
                <a:ea typeface="+mn-ea"/>
                <a:cs typeface="+mn-cs"/>
              </a:rPr>
              <a:t>Haraz</a:t>
            </a:r>
            <a:r>
              <a:rPr lang="en-US" sz="1200" u="sng" kern="1200" dirty="0" smtClean="0">
                <a:solidFill>
                  <a:schemeClr val="tx1"/>
                </a:solidFill>
                <a:effectLst/>
                <a:latin typeface="+mn-lt"/>
                <a:ea typeface="+mn-ea"/>
                <a:cs typeface="+mn-cs"/>
              </a:rPr>
              <a:t> River, forest is unique; the cool and delightful wind blowing takes the summer heat out. The sceneries are trees in landscapes, high rocks, fertile plains, and rice farms. Passing along the beautiful landscapes is attractions of rafting in river.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20</a:t>
            </a:fld>
            <a:endParaRPr lang="en-US"/>
          </a:p>
        </p:txBody>
      </p:sp>
    </p:spTree>
    <p:extLst>
      <p:ext uri="{BB962C8B-B14F-4D97-AF65-F5344CB8AC3E}">
        <p14:creationId xmlns:p14="http://schemas.microsoft.com/office/powerpoint/2010/main" val="232556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much potentials of rafting, some factors limit sailing trips on the river such as seasonal programs,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21</a:t>
            </a:fld>
            <a:endParaRPr lang="en-US"/>
          </a:p>
        </p:txBody>
      </p:sp>
    </p:spTree>
    <p:extLst>
      <p:ext uri="{BB962C8B-B14F-4D97-AF65-F5344CB8AC3E}">
        <p14:creationId xmlns:p14="http://schemas.microsoft.com/office/powerpoint/2010/main" val="176763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travel is as old as history. Travel and movement dates back to creation of humankind. In addition, tourism industry, for many centuries, has passed through ups and downs, now became one of the biggest industries in the world. In many countries, tourism miraculously has led to economic growth and saved nations from poverty. Iran is a rich country in terms of tourist attractions as well as natural, cultural, and historical attractions. Geographically and strategically, this region is an outstanding position in the Middle East and the world. Considering Iran’s high potentials and talents, growing different branches of tourism especially branches associated with nature, adventure activities, and proper planning seems necessary to exploit such rich tourist resources. The growth of tourism in Iran will bring many benefits some of which are as follows:</a:t>
            </a:r>
          </a:p>
          <a:p>
            <a:pPr lvl="0"/>
            <a:r>
              <a:rPr lang="en-US" sz="1200" kern="1200" dirty="0" smtClean="0">
                <a:solidFill>
                  <a:schemeClr val="tx1"/>
                </a:solidFill>
                <a:effectLst/>
                <a:latin typeface="+mn-lt"/>
                <a:ea typeface="+mn-ea"/>
                <a:cs typeface="+mn-cs"/>
              </a:rPr>
              <a:t>Economic growth at the regional, national, and international level</a:t>
            </a:r>
          </a:p>
          <a:p>
            <a:pPr lvl="0"/>
            <a:r>
              <a:rPr lang="en-US" sz="1200" kern="1200" dirty="0" smtClean="0">
                <a:solidFill>
                  <a:schemeClr val="tx1"/>
                </a:solidFill>
                <a:effectLst/>
                <a:latin typeface="+mn-lt"/>
                <a:ea typeface="+mn-ea"/>
                <a:cs typeface="+mn-cs"/>
              </a:rPr>
              <a:t>Cultural promotion and protection of cultural values</a:t>
            </a:r>
          </a:p>
          <a:p>
            <a:pPr lvl="0"/>
            <a:r>
              <a:rPr lang="en-US" sz="1200" kern="1200" dirty="0" smtClean="0">
                <a:solidFill>
                  <a:schemeClr val="tx1"/>
                </a:solidFill>
                <a:effectLst/>
                <a:latin typeface="+mn-lt"/>
                <a:ea typeface="+mn-ea"/>
                <a:cs typeface="+mn-cs"/>
              </a:rPr>
              <a:t>Conserving Nature</a:t>
            </a:r>
          </a:p>
          <a:p>
            <a:pPr lvl="0"/>
            <a:r>
              <a:rPr lang="en-US" sz="1200" kern="1200" dirty="0" smtClean="0">
                <a:solidFill>
                  <a:schemeClr val="tx1"/>
                </a:solidFill>
                <a:effectLst/>
                <a:latin typeface="+mn-lt"/>
                <a:ea typeface="+mn-ea"/>
                <a:cs typeface="+mn-cs"/>
              </a:rPr>
              <a:t>Better introducing the country at international level</a:t>
            </a:r>
          </a:p>
          <a:p>
            <a:pPr lvl="0"/>
            <a:r>
              <a:rPr lang="en-US" sz="1200" kern="1200" dirty="0" smtClean="0">
                <a:solidFill>
                  <a:schemeClr val="tx1"/>
                </a:solidFill>
                <a:effectLst/>
                <a:latin typeface="+mn-lt"/>
                <a:ea typeface="+mn-ea"/>
                <a:cs typeface="+mn-cs"/>
              </a:rPr>
              <a:t>Local community Employment</a:t>
            </a:r>
          </a:p>
          <a:p>
            <a:pPr lvl="0"/>
            <a:r>
              <a:rPr lang="en-US" sz="1200" kern="1200" dirty="0" smtClean="0">
                <a:solidFill>
                  <a:schemeClr val="tx1"/>
                </a:solidFill>
                <a:effectLst/>
                <a:latin typeface="+mn-lt"/>
                <a:ea typeface="+mn-ea"/>
                <a:cs typeface="+mn-cs"/>
              </a:rPr>
              <a:t>Proximity to different people in the world</a:t>
            </a:r>
          </a:p>
          <a:p>
            <a:endParaRPr lang="en-US" dirty="0"/>
          </a:p>
        </p:txBody>
      </p:sp>
      <p:sp>
        <p:nvSpPr>
          <p:cNvPr id="4" name="Slide Number Placeholder 3"/>
          <p:cNvSpPr>
            <a:spLocks noGrp="1"/>
          </p:cNvSpPr>
          <p:nvPr>
            <p:ph type="sldNum" sz="quarter" idx="10"/>
          </p:nvPr>
        </p:nvSpPr>
        <p:spPr/>
        <p:txBody>
          <a:bodyPr/>
          <a:lstStyle/>
          <a:p>
            <a:fld id="{50E9D475-2DAA-438A-AEAC-C4D6F7864E60}" type="slidenum">
              <a:rPr lang="en-US" smtClean="0"/>
              <a:t>3</a:t>
            </a:fld>
            <a:endParaRPr lang="en-US"/>
          </a:p>
        </p:txBody>
      </p:sp>
    </p:spTree>
    <p:extLst>
      <p:ext uri="{BB962C8B-B14F-4D97-AF65-F5344CB8AC3E}">
        <p14:creationId xmlns:p14="http://schemas.microsoft.com/office/powerpoint/2010/main" val="86007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fall and winter, sailing is difficult due to cold weather. You can use special sailing clothes for cold water. However, it is difficult to afford them, as they are too expensive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22</a:t>
            </a:fld>
            <a:endParaRPr lang="en-US"/>
          </a:p>
        </p:txBody>
      </p:sp>
    </p:spTree>
    <p:extLst>
      <p:ext uri="{BB962C8B-B14F-4D97-AF65-F5344CB8AC3E}">
        <p14:creationId xmlns:p14="http://schemas.microsoft.com/office/powerpoint/2010/main" val="420792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all areas of river passing, it accessed by paved roads.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23</a:t>
            </a:fld>
            <a:endParaRPr lang="en-US"/>
          </a:p>
        </p:txBody>
      </p:sp>
    </p:spTree>
    <p:extLst>
      <p:ext uri="{BB962C8B-B14F-4D97-AF65-F5344CB8AC3E}">
        <p14:creationId xmlns:p14="http://schemas.microsoft.com/office/powerpoint/2010/main" val="159448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Accommodation facilities offered in </a:t>
            </a:r>
            <a:r>
              <a:rPr lang="en-US" sz="1200" kern="1200" dirty="0" err="1" smtClean="0">
                <a:solidFill>
                  <a:schemeClr val="tx1"/>
                </a:solidFill>
                <a:effectLst/>
                <a:latin typeface="+mn-lt"/>
                <a:ea typeface="+mn-ea"/>
                <a:cs typeface="+mn-cs"/>
              </a:rPr>
              <a:t>Mirza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koochak</a:t>
            </a:r>
            <a:r>
              <a:rPr lang="en-US" sz="1200" kern="1200" dirty="0" smtClean="0">
                <a:solidFill>
                  <a:schemeClr val="tx1"/>
                </a:solidFill>
                <a:effectLst/>
                <a:latin typeface="+mn-lt"/>
                <a:ea typeface="+mn-ea"/>
                <a:cs typeface="+mn-cs"/>
              </a:rPr>
              <a:t> khan forest camp with access to health services; surrounding cities such as </a:t>
            </a:r>
            <a:r>
              <a:rPr lang="en-US" sz="1200" kern="1200" dirty="0" err="1" smtClean="0">
                <a:solidFill>
                  <a:schemeClr val="tx1"/>
                </a:solidFill>
                <a:effectLst/>
                <a:latin typeface="+mn-lt"/>
                <a:ea typeface="+mn-ea"/>
                <a:cs typeface="+mn-cs"/>
              </a:rPr>
              <a:t>Amol</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Noshahr</a:t>
            </a:r>
            <a:r>
              <a:rPr lang="en-US" sz="1200" kern="1200" dirty="0" smtClean="0">
                <a:solidFill>
                  <a:schemeClr val="tx1"/>
                </a:solidFill>
                <a:effectLst/>
                <a:latin typeface="+mn-lt"/>
                <a:ea typeface="+mn-ea"/>
                <a:cs typeface="+mn-cs"/>
              </a:rPr>
              <a:t>, also provide suitable accommodations.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24</a:t>
            </a:fld>
            <a:endParaRPr lang="en-US"/>
          </a:p>
        </p:txBody>
      </p:sp>
    </p:spTree>
    <p:extLst>
      <p:ext uri="{BB962C8B-B14F-4D97-AF65-F5344CB8AC3E}">
        <p14:creationId xmlns:p14="http://schemas.microsoft.com/office/powerpoint/2010/main" val="71621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the proximity of river to ? and ? and ? Villages, fortunately, it easily accesses to medical centers; however, the nearest equipped hospitals located in </a:t>
            </a:r>
            <a:r>
              <a:rPr lang="en-US" sz="1200" kern="1200" dirty="0" err="1" smtClean="0">
                <a:solidFill>
                  <a:schemeClr val="tx1"/>
                </a:solidFill>
                <a:effectLst/>
                <a:latin typeface="+mn-lt"/>
                <a:ea typeface="+mn-ea"/>
                <a:cs typeface="+mn-cs"/>
              </a:rPr>
              <a:t>Amol</a:t>
            </a:r>
            <a:r>
              <a:rPr lang="en-US" sz="1200" kern="1200" dirty="0" smtClean="0">
                <a:solidFill>
                  <a:schemeClr val="tx1"/>
                </a:solidFill>
                <a:effectLst/>
                <a:latin typeface="+mn-lt"/>
                <a:ea typeface="+mn-ea"/>
                <a:cs typeface="+mn-cs"/>
              </a:rPr>
              <a:t> and Tehran Cities. In addition, there is a Red Crescent site along with river.</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25</a:t>
            </a:fld>
            <a:endParaRPr lang="en-US"/>
          </a:p>
        </p:txBody>
      </p:sp>
    </p:spTree>
    <p:extLst>
      <p:ext uri="{BB962C8B-B14F-4D97-AF65-F5344CB8AC3E}">
        <p14:creationId xmlns:p14="http://schemas.microsoft.com/office/powerpoint/2010/main" val="371237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studied area has much natural potentials for boating in the wild river. Geomorphologic features and presence of beautiful geologic features around river make boating activities in the area very attractive. In beginning of boating route, there are high mountains around the river observed on river path. The surrounding mountains, rocky walls, forest, fields, farms,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are also available. Land slope and river water is to the extent making River flows suitable for boating. Due to climatic characteristics and after examining the climate elements such as temperature, number of frost days, precipitation, cloudiness, and the number of hours of sunshine  it was found that the spring and summer seasons are appropriate for boating ; whereas, fall and winter limit this activity. This area has abundant natural, historical, cultural, and rural attractions. Thus, tourism activity here is not restricted only to rowing on the river and tourists can visit other attractions when sailing is not possible, for instance, in afternoons or in fall and cold winter days. Therefore, River Ecotourism Project and other attractions make it possible to utilize this region throughout the year; further, the project is not bounded to specific seasons.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from ? to the ? is particularly suited for boating as its technical characteristics. It has sufficient width and depth with suitable flow for boating lacking any dangerous obstacles on the way; on the other hand, it has various rapid, high-speeded sections as characteristics of tourist sailing.</a:t>
            </a:r>
          </a:p>
          <a:p>
            <a:r>
              <a:rPr lang="en-US" sz="1200" kern="1200" dirty="0" smtClean="0">
                <a:solidFill>
                  <a:schemeClr val="tx1"/>
                </a:solidFill>
                <a:effectLst/>
                <a:latin typeface="+mn-lt"/>
                <a:ea typeface="+mn-ea"/>
                <a:cs typeface="+mn-cs"/>
              </a:rPr>
              <a:t>Existence of these fast-flow sections makes sailing more attractive; another good feature of the river is the distance of fast-flow sections so that making tourists relax after the excitement of facing the waves, and in case that a tourist fall into water in the rapid parts it is possible to pull him/her out to boat in the quiet parts. In the rivers with close, near fast-flow sections, it is difficult to save the passengers.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hardness is between 2 and 3. Rivers with higher hardness are not suitable for tourism due to their specific risks. Road proximity and the existence of medical centers, fire and police stations, and the existence of </a:t>
            </a:r>
            <a:r>
              <a:rPr lang="en-US" sz="1200" kern="1200" dirty="0" err="1" smtClean="0">
                <a:solidFill>
                  <a:schemeClr val="tx1"/>
                </a:solidFill>
                <a:effectLst/>
                <a:latin typeface="+mn-lt"/>
                <a:ea typeface="+mn-ea"/>
                <a:cs typeface="+mn-cs"/>
              </a:rPr>
              <a:t>Amol</a:t>
            </a:r>
            <a:r>
              <a:rPr lang="en-US" sz="1200" kern="1200" dirty="0" smtClean="0">
                <a:solidFill>
                  <a:schemeClr val="tx1"/>
                </a:solidFill>
                <a:effectLst/>
                <a:latin typeface="+mn-lt"/>
                <a:ea typeface="+mn-ea"/>
                <a:cs typeface="+mn-cs"/>
              </a:rPr>
              <a:t> City near the river make the river susceptible to river ecotourism activities. In total, as the need of tourism and ecotourism development, great natural abilities of the region, existence of many attractions nearby river and the characteristics of the river in terms of boating, river ecotourism project was made possible; moreover, establishing camps and setting this project, tourism development objectives achieve.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26</a:t>
            </a:fld>
            <a:endParaRPr lang="en-US"/>
          </a:p>
        </p:txBody>
      </p:sp>
    </p:spTree>
    <p:extLst>
      <p:ext uri="{BB962C8B-B14F-4D97-AF65-F5344CB8AC3E}">
        <p14:creationId xmlns:p14="http://schemas.microsoft.com/office/powerpoint/2010/main" val="37348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conducted studies and in response to research questions it concluded that:  </a:t>
            </a:r>
          </a:p>
          <a:p>
            <a:pPr lvl="0"/>
            <a:r>
              <a:rPr lang="en-US" sz="1200" kern="1200" dirty="0" smtClean="0">
                <a:solidFill>
                  <a:schemeClr val="tx1"/>
                </a:solidFill>
                <a:effectLst/>
                <a:latin typeface="+mn-lt"/>
                <a:ea typeface="+mn-ea"/>
                <a:cs typeface="+mn-cs"/>
              </a:rPr>
              <a:t>The area has abundant natural attractions and ecotourism planning for tourism.</a:t>
            </a:r>
          </a:p>
          <a:p>
            <a:pPr lvl="0"/>
            <a:r>
              <a:rPr lang="en-US" sz="1200" kern="1200" dirty="0" smtClean="0">
                <a:solidFill>
                  <a:schemeClr val="tx1"/>
                </a:solidFill>
                <a:effectLst/>
                <a:latin typeface="+mn-lt"/>
                <a:ea typeface="+mn-ea"/>
                <a:cs typeface="+mn-cs"/>
              </a:rPr>
              <a:t>Development of ecotourism will lead to job-creation in the region.</a:t>
            </a:r>
          </a:p>
          <a:p>
            <a:pPr lvl="0"/>
            <a:r>
              <a:rPr lang="en-US" sz="1200" kern="1200" dirty="0" smtClean="0">
                <a:solidFill>
                  <a:schemeClr val="tx1"/>
                </a:solidFill>
                <a:effectLst/>
                <a:latin typeface="+mn-lt"/>
                <a:ea typeface="+mn-ea"/>
                <a:cs typeface="+mn-cs"/>
              </a:rPr>
              <a:t>The area has great potential for the development of ecotourism.</a:t>
            </a:r>
          </a:p>
          <a:p>
            <a:pPr lvl="0"/>
            <a:r>
              <a:rPr lang="en-US" sz="1200" kern="1200" dirty="0" smtClean="0">
                <a:solidFill>
                  <a:schemeClr val="tx1"/>
                </a:solidFill>
                <a:effectLst/>
                <a:latin typeface="+mn-lt"/>
                <a:ea typeface="+mn-ea"/>
                <a:cs typeface="+mn-cs"/>
              </a:rPr>
              <a:t>The area has extensive capabilities for developing ecotourism.</a:t>
            </a:r>
          </a:p>
          <a:p>
            <a:pPr lvl="0"/>
            <a:r>
              <a:rPr lang="en-US" sz="1200" kern="1200" dirty="0" smtClean="0">
                <a:solidFill>
                  <a:schemeClr val="tx1"/>
                </a:solidFill>
                <a:effectLst/>
                <a:latin typeface="+mn-lt"/>
                <a:ea typeface="+mn-ea"/>
                <a:cs typeface="+mn-cs"/>
              </a:rPr>
              <a:t>Launching of the river tourism branch and establishing river camp makes ecotourism development possible here.</a:t>
            </a:r>
          </a:p>
          <a:p>
            <a:pPr lvl="0"/>
            <a:r>
              <a:rPr lang="en-US" sz="1200" kern="1200" dirty="0" smtClean="0">
                <a:solidFill>
                  <a:schemeClr val="tx1"/>
                </a:solidFill>
                <a:effectLst/>
                <a:latin typeface="+mn-lt"/>
                <a:ea typeface="+mn-ea"/>
                <a:cs typeface="+mn-cs"/>
              </a:rPr>
              <a:t>Local communities crucially play in implementing the proposed plan.</a:t>
            </a:r>
          </a:p>
          <a:p>
            <a:pPr lvl="0"/>
            <a:r>
              <a:rPr lang="en-US" sz="1200" kern="1200" dirty="0" smtClean="0">
                <a:solidFill>
                  <a:schemeClr val="tx1"/>
                </a:solidFill>
                <a:effectLst/>
                <a:latin typeface="+mn-lt"/>
                <a:ea typeface="+mn-ea"/>
                <a:cs typeface="+mn-cs"/>
              </a:rPr>
              <a:t>Protecting ecotourism leads to protecting in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27</a:t>
            </a:fld>
            <a:endParaRPr lang="en-US"/>
          </a:p>
        </p:txBody>
      </p:sp>
    </p:spTree>
    <p:extLst>
      <p:ext uri="{BB962C8B-B14F-4D97-AF65-F5344CB8AC3E}">
        <p14:creationId xmlns:p14="http://schemas.microsoft.com/office/powerpoint/2010/main" val="2697778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28</a:t>
            </a:fld>
            <a:endParaRPr lang="en-US"/>
          </a:p>
        </p:txBody>
      </p:sp>
    </p:spTree>
    <p:extLst>
      <p:ext uri="{BB962C8B-B14F-4D97-AF65-F5344CB8AC3E}">
        <p14:creationId xmlns:p14="http://schemas.microsoft.com/office/powerpoint/2010/main" val="187173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29</a:t>
            </a:fld>
            <a:endParaRPr lang="en-US"/>
          </a:p>
        </p:txBody>
      </p:sp>
    </p:spTree>
    <p:extLst>
      <p:ext uri="{BB962C8B-B14F-4D97-AF65-F5344CB8AC3E}">
        <p14:creationId xmlns:p14="http://schemas.microsoft.com/office/powerpoint/2010/main" val="58649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30</a:t>
            </a:fld>
            <a:endParaRPr lang="en-US"/>
          </a:p>
        </p:txBody>
      </p:sp>
    </p:spTree>
    <p:extLst>
      <p:ext uri="{BB962C8B-B14F-4D97-AF65-F5344CB8AC3E}">
        <p14:creationId xmlns:p14="http://schemas.microsoft.com/office/powerpoint/2010/main" val="3608094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31</a:t>
            </a:fld>
            <a:endParaRPr lang="en-US"/>
          </a:p>
        </p:txBody>
      </p:sp>
    </p:spTree>
    <p:extLst>
      <p:ext uri="{BB962C8B-B14F-4D97-AF65-F5344CB8AC3E}">
        <p14:creationId xmlns:p14="http://schemas.microsoft.com/office/powerpoint/2010/main" val="68352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know, air pollution, natural pollutions, and industrial lifestyle of noisy urban life have exhausted people. Moreover, young population in Iran lacks particular excitement places. Many young people evacuate their excitement in streets and public places through crazily and dangerously driving a car or riding a motorcycle. Such investigations in addition to local community Employment, protection of nature and raise of awareness of visitors, cause evacuation of excitement of the youth and satisfying families’ adventure spirit, providing entertainment for families as well as many other benefits . Since the beginning of human life, rivers played an indispensable role in life, progress, and recently in economic development. In past, rivers in addition to facilitating travel at near, and far distances, offered the possibility of trading and hunting for humans . Moreover, rivers significantly influenced industrial revolution and was one of the major natural resources to take industrialized population evasive from urban and industrial centers particularly to meet the leisure-recreational Direct relationships between tourism and the rivers were studied. The first feature of rivers is their aesthetic values and natural charm considered as a basis of forming tourism activity. The second characteristic is rivers role as transit and transportation corridors . However, it is necessary to note here that river systems are complex ecosystems significantly influences many human activities including tourism and fun. In order to continually use of rivers, they require permanent monitoring and considering management plans. Protecting natural environment and cultural values for the current and future generations requires financial systems .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4</a:t>
            </a:fld>
            <a:endParaRPr lang="en-US"/>
          </a:p>
        </p:txBody>
      </p:sp>
    </p:spTree>
    <p:extLst>
      <p:ext uri="{BB962C8B-B14F-4D97-AF65-F5344CB8AC3E}">
        <p14:creationId xmlns:p14="http://schemas.microsoft.com/office/powerpoint/2010/main" val="621466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32</a:t>
            </a:fld>
            <a:endParaRPr lang="en-US"/>
          </a:p>
        </p:txBody>
      </p:sp>
    </p:spTree>
    <p:extLst>
      <p:ext uri="{BB962C8B-B14F-4D97-AF65-F5344CB8AC3E}">
        <p14:creationId xmlns:p14="http://schemas.microsoft.com/office/powerpoint/2010/main" val="3114834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Diversification of the tourism centers of the region through the development of talented centers;</a:t>
            </a:r>
          </a:p>
          <a:p>
            <a:r>
              <a:rPr lang="en-US" sz="1200" kern="1200" dirty="0" smtClean="0">
                <a:solidFill>
                  <a:schemeClr val="tx1"/>
                </a:solidFill>
                <a:effectLst/>
                <a:latin typeface="+mn-lt"/>
                <a:ea typeface="+mn-ea"/>
                <a:cs typeface="+mn-cs"/>
              </a:rPr>
              <a:t>Diversification of residential centers in </a:t>
            </a:r>
            <a:r>
              <a:rPr lang="en-US" sz="1200" kern="1200" dirty="0" err="1" smtClean="0">
                <a:solidFill>
                  <a:schemeClr val="tx1"/>
                </a:solidFill>
                <a:effectLst/>
                <a:latin typeface="+mn-lt"/>
                <a:ea typeface="+mn-ea"/>
                <a:cs typeface="+mn-cs"/>
              </a:rPr>
              <a:t>Amol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Road in order to respond the tourists with different financial capabilities In this regard, establishing camps can be recommended;</a:t>
            </a:r>
          </a:p>
          <a:p>
            <a:pPr lvl="0"/>
            <a:r>
              <a:rPr lang="en-US" sz="1200" kern="1200" dirty="0" smtClean="0">
                <a:solidFill>
                  <a:schemeClr val="tx1"/>
                </a:solidFill>
                <a:effectLst/>
                <a:latin typeface="+mn-lt"/>
                <a:ea typeface="+mn-ea"/>
                <a:cs typeface="+mn-cs"/>
              </a:rPr>
              <a:t>Creating diverse recreational centers to attract more tourists from Tehran;</a:t>
            </a:r>
          </a:p>
          <a:p>
            <a:pPr lvl="0"/>
            <a:r>
              <a:rPr lang="en-US" sz="1200" kern="1200" dirty="0" smtClean="0">
                <a:solidFill>
                  <a:schemeClr val="tx1"/>
                </a:solidFill>
                <a:effectLst/>
                <a:latin typeface="+mn-lt"/>
                <a:ea typeface="+mn-ea"/>
                <a:cs typeface="+mn-cs"/>
              </a:rPr>
              <a:t>Training local people to protect local traditions and cultures without negative impact and contacting with tourists;</a:t>
            </a:r>
          </a:p>
          <a:p>
            <a:pPr lvl="0"/>
            <a:r>
              <a:rPr lang="en-US" sz="1200" kern="1200" dirty="0" smtClean="0">
                <a:solidFill>
                  <a:schemeClr val="tx1"/>
                </a:solidFill>
                <a:effectLst/>
                <a:latin typeface="+mn-lt"/>
                <a:ea typeface="+mn-ea"/>
                <a:cs typeface="+mn-cs"/>
              </a:rPr>
              <a:t>Applying regulations regarding construction of parking (at road edges);</a:t>
            </a:r>
          </a:p>
          <a:p>
            <a:pPr lvl="0"/>
            <a:r>
              <a:rPr lang="en-US" sz="1200" kern="1200" dirty="0" smtClean="0">
                <a:solidFill>
                  <a:schemeClr val="tx1"/>
                </a:solidFill>
                <a:effectLst/>
                <a:latin typeface="+mn-lt"/>
                <a:ea typeface="+mn-ea"/>
                <a:cs typeface="+mn-cs"/>
              </a:rPr>
              <a:t>Substantial planning to promote the level of environmental culture;</a:t>
            </a:r>
          </a:p>
          <a:p>
            <a:pPr lvl="0"/>
            <a:r>
              <a:rPr lang="en-US" sz="1200" kern="1200" dirty="0" smtClean="0">
                <a:solidFill>
                  <a:schemeClr val="tx1"/>
                </a:solidFill>
                <a:effectLst/>
                <a:latin typeface="+mn-lt"/>
                <a:ea typeface="+mn-ea"/>
                <a:cs typeface="+mn-cs"/>
              </a:rPr>
              <a:t>Informing local people to the benefits of tourism in the region and the role that tourism plays in generating employment and income for rural residents;</a:t>
            </a:r>
          </a:p>
          <a:p>
            <a:pPr lvl="0"/>
            <a:r>
              <a:rPr lang="en-US" sz="1200" kern="1200" dirty="0" smtClean="0">
                <a:solidFill>
                  <a:schemeClr val="tx1"/>
                </a:solidFill>
                <a:effectLst/>
                <a:latin typeface="+mn-lt"/>
                <a:ea typeface="+mn-ea"/>
                <a:cs typeface="+mn-cs"/>
              </a:rPr>
              <a:t>Training people to increase the knowledge and expertise of the natives that increases public employment and  prevents migration to cities;</a:t>
            </a:r>
          </a:p>
          <a:p>
            <a:pPr lvl="0"/>
            <a:r>
              <a:rPr lang="en-US" sz="1200" kern="1200" dirty="0" smtClean="0">
                <a:solidFill>
                  <a:schemeClr val="tx1"/>
                </a:solidFill>
                <a:effectLst/>
                <a:latin typeface="+mn-lt"/>
                <a:ea typeface="+mn-ea"/>
                <a:cs typeface="+mn-cs"/>
              </a:rPr>
              <a:t>Constructing a place to serve tourists and building parking areas to stop passing cars traveling to northern cities</a:t>
            </a:r>
          </a:p>
          <a:p>
            <a:r>
              <a:rPr lang="en-US" sz="1200" kern="1200" dirty="0" smtClean="0">
                <a:solidFill>
                  <a:schemeClr val="tx1"/>
                </a:solidFill>
                <a:effectLst/>
                <a:latin typeface="+mn-lt"/>
                <a:ea typeface="+mn-ea"/>
                <a:cs typeface="+mn-cs"/>
              </a:rPr>
              <a:t>It is better that responsible organizations consider aforementioned suggestions and establish required infrastructures to attract domestic and foreign tourists. Moreover, development of tourism industry also can benefit rural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33</a:t>
            </a:fld>
            <a:endParaRPr lang="en-US"/>
          </a:p>
        </p:txBody>
      </p:sp>
    </p:spTree>
    <p:extLst>
      <p:ext uri="{BB962C8B-B14F-4D97-AF65-F5344CB8AC3E}">
        <p14:creationId xmlns:p14="http://schemas.microsoft.com/office/powerpoint/2010/main" val="1079053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34</a:t>
            </a:fld>
            <a:endParaRPr lang="en-US"/>
          </a:p>
        </p:txBody>
      </p:sp>
    </p:spTree>
    <p:extLst>
      <p:ext uri="{BB962C8B-B14F-4D97-AF65-F5344CB8AC3E}">
        <p14:creationId xmlns:p14="http://schemas.microsoft.com/office/powerpoint/2010/main" val="283220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eco-system of the eco-tourism zone is fragile, the setting of the eco-tourism projects should uphold the following principles: 1) causing least damage to the ecological environment; 2) enabling the tourists to participate in the experimental activities and easy to control and manage; and 3) returning to and understanding nature while strengthening the awareness to protect the environment </a:t>
            </a:r>
          </a:p>
          <a:p>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has large potentials for implementing river ecotourism project and, if planned correctly, it can become the hub of river tourism, creating economic growth and reaching to noble goals of tourism development in the area. With planning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ecotourism, as enjoying sustainable ecotourism principles, in addition to creating a positive experience for both tourism and host community, costs spent on improving residents’ quality of life and protecting the natural environment; while, the need to spend a huge cost to protect natural areas was ignored.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5</a:t>
            </a:fld>
            <a:endParaRPr lang="en-US"/>
          </a:p>
        </p:txBody>
      </p:sp>
    </p:spTree>
    <p:extLst>
      <p:ext uri="{BB962C8B-B14F-4D97-AF65-F5344CB8AC3E}">
        <p14:creationId xmlns:p14="http://schemas.microsoft.com/office/powerpoint/2010/main" val="69172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Rivers are one of the complex ecosystems considerably influence human activities including tourism and recreation. Utilizing rivers for the purpose of tourism requires regular monitoring and managing to maintain cultural, natural values, and the river unique ecosystem to help future generations benefit from it as well. Ecotourism activities include activities like canoeing (rafting, kayaking, etc.), pristine natural sightseeing, and sailing, staying on river banks, swimming, walking, hiking, mountaineering, rock climbing, and various activities related to the river or its surroundings. River ecotourism is running in many countries around the world and many tourists eager to experience such activities. Implementing such plans in country seems very necessary. Ecotourism development in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is in line with the objectives of tourism-related organizations and nature such as Cultural Heritage, Department of Environment, Department of Natural Resources, Ministry of Energy, Water Management Organization,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that directly or indirectly relate to corresponding organizational goals and have effective cooperation in this regard.</a:t>
            </a:r>
          </a:p>
          <a:p>
            <a:r>
              <a:rPr lang="en-US" sz="1200" kern="1200" dirty="0" smtClean="0">
                <a:solidFill>
                  <a:schemeClr val="tx1"/>
                </a:solidFill>
                <a:effectLst/>
                <a:latin typeface="+mn-lt"/>
                <a:ea typeface="+mn-ea"/>
                <a:cs typeface="+mn-cs"/>
              </a:rPr>
              <a:t>The present research tries to answer the following questions:</a:t>
            </a:r>
          </a:p>
          <a:p>
            <a:pPr lvl="0"/>
            <a:r>
              <a:rPr lang="en-US" sz="1200" kern="1200" dirty="0" smtClean="0">
                <a:solidFill>
                  <a:schemeClr val="tx1"/>
                </a:solidFill>
                <a:effectLst/>
                <a:latin typeface="+mn-lt"/>
                <a:ea typeface="+mn-ea"/>
                <a:cs typeface="+mn-cs"/>
              </a:rPr>
              <a:t>Does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have the ability to attract tourists?</a:t>
            </a:r>
          </a:p>
          <a:p>
            <a:pPr lvl="0"/>
            <a:r>
              <a:rPr lang="en-US" sz="1200" kern="1200" dirty="0" smtClean="0">
                <a:solidFill>
                  <a:schemeClr val="tx1"/>
                </a:solidFill>
                <a:effectLst/>
                <a:latin typeface="+mn-lt"/>
                <a:ea typeface="+mn-ea"/>
                <a:cs typeface="+mn-cs"/>
              </a:rPr>
              <a:t>Does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have river ecotourism?</a:t>
            </a:r>
          </a:p>
          <a:p>
            <a:pPr lvl="0"/>
            <a:r>
              <a:rPr lang="en-US" sz="1200" kern="1200" dirty="0" smtClean="0">
                <a:solidFill>
                  <a:schemeClr val="tx1"/>
                </a:solidFill>
                <a:effectLst/>
                <a:latin typeface="+mn-lt"/>
                <a:ea typeface="+mn-ea"/>
                <a:cs typeface="+mn-cs"/>
              </a:rPr>
              <a:t>Does </a:t>
            </a:r>
            <a:r>
              <a:rPr lang="en-US" sz="1200" kern="1200" dirty="0" err="1" smtClean="0">
                <a:solidFill>
                  <a:schemeClr val="tx1"/>
                </a:solidFill>
                <a:effectLst/>
                <a:latin typeface="+mn-lt"/>
                <a:ea typeface="+mn-ea"/>
                <a:cs typeface="+mn-cs"/>
              </a:rPr>
              <a:t>Haraz</a:t>
            </a:r>
            <a:r>
              <a:rPr lang="en-US" sz="1200" kern="1200" dirty="0" smtClean="0">
                <a:solidFill>
                  <a:schemeClr val="tx1"/>
                </a:solidFill>
                <a:effectLst/>
                <a:latin typeface="+mn-lt"/>
                <a:ea typeface="+mn-ea"/>
                <a:cs typeface="+mn-cs"/>
              </a:rPr>
              <a:t> River have the capability of planning adventure tourism such as rafting and camping?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6</a:t>
            </a:fld>
            <a:endParaRPr lang="en-US"/>
          </a:p>
        </p:txBody>
      </p:sp>
    </p:spTree>
    <p:extLst>
      <p:ext uri="{BB962C8B-B14F-4D97-AF65-F5344CB8AC3E}">
        <p14:creationId xmlns:p14="http://schemas.microsoft.com/office/powerpoint/2010/main" val="258814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International Ecotourism Society (TIES), ecotourism is a responsible travel to natural areas preserving the nature and improving the lives of local people (the host community) </a:t>
            </a:r>
          </a:p>
          <a:p>
            <a:r>
              <a:rPr lang="en-US" sz="1200" kern="1200" dirty="0" smtClean="0">
                <a:solidFill>
                  <a:schemeClr val="tx1"/>
                </a:solidFill>
                <a:effectLst/>
                <a:latin typeface="+mn-lt"/>
                <a:ea typeface="+mn-ea"/>
                <a:cs typeface="+mn-cs"/>
              </a:rPr>
              <a:t>Ecotourism is a component of sustainable tourism. In many ways, sustainable tourism exemplifies the relationship between ecotourism and sustainable development .</a:t>
            </a:r>
          </a:p>
          <a:p>
            <a:r>
              <a:rPr lang="en-US" sz="1200" kern="1200" dirty="0" smtClean="0">
                <a:solidFill>
                  <a:schemeClr val="tx1"/>
                </a:solidFill>
                <a:effectLst/>
                <a:latin typeface="+mn-lt"/>
                <a:ea typeface="+mn-ea"/>
                <a:cs typeface="+mn-cs"/>
              </a:rPr>
              <a:t>Sustainable tourism will focus on three areas:</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 Quality – valuable experience for visitors and increased life quality for host communities through cultural identity, poverty reduction and environmental quality;</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 Continuity – exploitation is made at the optimum level that allows the preservation and regeneration of the natural resources;</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Symbol" panose="05050102010706020507" pitchFamily="18" charset="2"/>
              </a:rPr>
              <a:t></a:t>
            </a:r>
            <a:r>
              <a:rPr lang="en-US" sz="1200" kern="1200" dirty="0" smtClean="0">
                <a:solidFill>
                  <a:schemeClr val="tx1"/>
                </a:solidFill>
                <a:effectLst/>
                <a:latin typeface="+mn-lt"/>
                <a:ea typeface="+mn-ea"/>
                <a:cs typeface="+mn-cs"/>
              </a:rPr>
              <a:t> Balance between the needs of tourism industry, environmental protection, and local communities by an equitable distribution of benefits among stakeholders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7</a:t>
            </a:fld>
            <a:endParaRPr lang="en-US"/>
          </a:p>
        </p:txBody>
      </p:sp>
    </p:spTree>
    <p:extLst>
      <p:ext uri="{BB962C8B-B14F-4D97-AF65-F5344CB8AC3E}">
        <p14:creationId xmlns:p14="http://schemas.microsoft.com/office/powerpoint/2010/main" val="28980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8</a:t>
            </a:fld>
            <a:endParaRPr lang="en-US"/>
          </a:p>
        </p:txBody>
      </p:sp>
    </p:spTree>
    <p:extLst>
      <p:ext uri="{BB962C8B-B14F-4D97-AF65-F5344CB8AC3E}">
        <p14:creationId xmlns:p14="http://schemas.microsoft.com/office/powerpoint/2010/main" val="377342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9</a:t>
            </a:fld>
            <a:endParaRPr lang="en-US"/>
          </a:p>
        </p:txBody>
      </p:sp>
    </p:spTree>
    <p:extLst>
      <p:ext uri="{BB962C8B-B14F-4D97-AF65-F5344CB8AC3E}">
        <p14:creationId xmlns:p14="http://schemas.microsoft.com/office/powerpoint/2010/main" val="397208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Various explanations offered for adventure. To provide a correct definition of adventure and adventurous trips, first, it requires investigating components of this reality. These components include activity, motivation, risk, performance, and experience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9D475-2DAA-438A-AEAC-C4D6F7864E60}" type="slidenum">
              <a:rPr lang="en-US" smtClean="0"/>
              <a:t>10</a:t>
            </a:fld>
            <a:endParaRPr lang="en-US"/>
          </a:p>
        </p:txBody>
      </p:sp>
    </p:spTree>
    <p:extLst>
      <p:ext uri="{BB962C8B-B14F-4D97-AF65-F5344CB8AC3E}">
        <p14:creationId xmlns:p14="http://schemas.microsoft.com/office/powerpoint/2010/main" val="125122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17/08/2016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17/08/2016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17/08/2016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17/08/2016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47829" y="1138969"/>
            <a:ext cx="7886700" cy="2852737"/>
          </a:xfrm>
        </p:spPr>
        <p:txBody>
          <a:bodyPr>
            <a:normAutofit/>
          </a:bodyPr>
          <a:lstStyle/>
          <a:p>
            <a:r>
              <a:rPr lang="en-US" sz="6600" b="1" dirty="0"/>
              <a:t>RIVER ECOTOURISM </a:t>
            </a:r>
            <a:r>
              <a:rPr lang="en-US" sz="6600" b="1" dirty="0" smtClean="0"/>
              <a:t/>
            </a:r>
            <a:br>
              <a:rPr lang="en-US" sz="6600" b="1" dirty="0" smtClean="0"/>
            </a:br>
            <a:r>
              <a:rPr lang="en-US" sz="6600" b="1" dirty="0" smtClean="0"/>
              <a:t>Case study: </a:t>
            </a:r>
            <a:r>
              <a:rPr lang="en-US" sz="6600" b="1" dirty="0" err="1" smtClean="0"/>
              <a:t>Haraz</a:t>
            </a:r>
            <a:r>
              <a:rPr lang="en-US" sz="6600" b="1" dirty="0" smtClean="0"/>
              <a:t> River</a:t>
            </a:r>
            <a:endParaRPr lang="en-US" sz="6600" b="1" dirty="0"/>
          </a:p>
        </p:txBody>
      </p:sp>
      <p:sp>
        <p:nvSpPr>
          <p:cNvPr id="6" name="Text Placeholder 5"/>
          <p:cNvSpPr>
            <a:spLocks noGrp="1"/>
          </p:cNvSpPr>
          <p:nvPr>
            <p:ph type="body" idx="1"/>
          </p:nvPr>
        </p:nvSpPr>
        <p:spPr/>
        <p:txBody>
          <a:bodyPr/>
          <a:lstStyle/>
          <a:p>
            <a:pPr algn="ctr"/>
            <a:r>
              <a:rPr lang="en-US" b="1" dirty="0" smtClean="0"/>
              <a:t>Hanieh </a:t>
            </a:r>
            <a:r>
              <a:rPr lang="en-US" b="1" dirty="0" err="1" smtClean="0"/>
              <a:t>Goharipour</a:t>
            </a:r>
            <a:endParaRPr lang="en-US" b="1" dirty="0" smtClean="0"/>
          </a:p>
          <a:p>
            <a:pPr algn="ctr"/>
            <a:endParaRPr lang="en-US" dirty="0" smtClean="0"/>
          </a:p>
          <a:p>
            <a:pPr algn="ctr"/>
            <a:r>
              <a:rPr lang="en-US" sz="1800" dirty="0" err="1" smtClean="0"/>
              <a:t>Septamber</a:t>
            </a:r>
            <a:r>
              <a:rPr lang="en-US" sz="1800" dirty="0" smtClean="0"/>
              <a:t> 2016</a:t>
            </a:r>
          </a:p>
          <a:p>
            <a:pPr algn="ctr"/>
            <a:endParaRPr lang="en-US" dirty="0"/>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Adventure Trips</a:t>
            </a:r>
            <a:endParaRPr lang="en-US" dirty="0"/>
          </a:p>
        </p:txBody>
      </p:sp>
      <p:pic>
        <p:nvPicPr>
          <p:cNvPr id="9" name="Content Placeholder 8"/>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1804987" y="2615406"/>
            <a:ext cx="5534025" cy="2771775"/>
          </a:xfrm>
        </p:spPr>
      </p:pic>
    </p:spTree>
    <p:extLst>
      <p:ext uri="{BB962C8B-B14F-4D97-AF65-F5344CB8AC3E}">
        <p14:creationId xmlns:p14="http://schemas.microsoft.com/office/powerpoint/2010/main" val="116295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River Ecotourism </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085975"/>
            <a:ext cx="6136482" cy="4090988"/>
          </a:xfrm>
        </p:spPr>
      </p:pic>
    </p:spTree>
    <p:extLst>
      <p:ext uri="{BB962C8B-B14F-4D97-AF65-F5344CB8AC3E}">
        <p14:creationId xmlns:p14="http://schemas.microsoft.com/office/powerpoint/2010/main" val="200197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Rafting History</a:t>
            </a:r>
            <a:endParaRPr lang="en-US" dirty="0"/>
          </a:p>
        </p:txBody>
      </p:sp>
      <p:pic>
        <p:nvPicPr>
          <p:cNvPr id="5" name="Content Placeholder 4"/>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1342273" y="2085975"/>
            <a:ext cx="6459454" cy="4090988"/>
          </a:xfrm>
        </p:spPr>
      </p:pic>
    </p:spTree>
    <p:extLst>
      <p:ext uri="{BB962C8B-B14F-4D97-AF65-F5344CB8AC3E}">
        <p14:creationId xmlns:p14="http://schemas.microsoft.com/office/powerpoint/2010/main" val="3304645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dirty="0"/>
              <a:t>Rafting As a Tourist Activity</a:t>
            </a:r>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100263"/>
            <a:ext cx="6136482" cy="4090988"/>
          </a:xfrm>
        </p:spPr>
      </p:pic>
    </p:spTree>
    <p:extLst>
      <p:ext uri="{BB962C8B-B14F-4D97-AF65-F5344CB8AC3E}">
        <p14:creationId xmlns:p14="http://schemas.microsoft.com/office/powerpoint/2010/main" val="4156390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River Ecotourism in the World</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100263"/>
            <a:ext cx="6136482" cy="4090988"/>
          </a:xfrm>
        </p:spPr>
      </p:pic>
    </p:spTree>
    <p:extLst>
      <p:ext uri="{BB962C8B-B14F-4D97-AF65-F5344CB8AC3E}">
        <p14:creationId xmlns:p14="http://schemas.microsoft.com/office/powerpoint/2010/main" val="67812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River Ecotourism in Iran</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844675" y="2085975"/>
            <a:ext cx="5454650" cy="4090988"/>
          </a:xfrm>
        </p:spPr>
      </p:pic>
    </p:spTree>
    <p:extLst>
      <p:ext uri="{BB962C8B-B14F-4D97-AF65-F5344CB8AC3E}">
        <p14:creationId xmlns:p14="http://schemas.microsoft.com/office/powerpoint/2010/main" val="283168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dirty="0" smtClean="0"/>
              <a:t>Iran rafting association</a:t>
            </a:r>
            <a:endParaRPr lang="en-US" dirty="0"/>
          </a:p>
        </p:txBody>
      </p:sp>
      <p:pic>
        <p:nvPicPr>
          <p:cNvPr id="7" name="Content Placeholder 6"/>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1671108" y="1825625"/>
            <a:ext cx="5801784" cy="4351338"/>
          </a:xfrm>
        </p:spPr>
      </p:pic>
    </p:spTree>
    <p:extLst>
      <p:ext uri="{BB962C8B-B14F-4D97-AF65-F5344CB8AC3E}">
        <p14:creationId xmlns:p14="http://schemas.microsoft.com/office/powerpoint/2010/main" val="113920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RESEARCH METHODOLOGY</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085975"/>
            <a:ext cx="6136482" cy="4090988"/>
          </a:xfrm>
        </p:spPr>
      </p:pic>
    </p:spTree>
    <p:extLst>
      <p:ext uri="{BB962C8B-B14F-4D97-AF65-F5344CB8AC3E}">
        <p14:creationId xmlns:p14="http://schemas.microsoft.com/office/powerpoint/2010/main" val="244706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Autofit/>
          </a:bodyPr>
          <a:lstStyle/>
          <a:p>
            <a:r>
              <a:rPr lang="en-US" sz="2800" b="1" dirty="0"/>
              <a:t>Implementation plan model for developing river ecotourism in </a:t>
            </a:r>
            <a:r>
              <a:rPr lang="en-US" sz="2800" b="1" dirty="0" err="1"/>
              <a:t>Haraz</a:t>
            </a:r>
            <a:r>
              <a:rPr lang="en-US" sz="2800" b="1" dirty="0"/>
              <a:t> River</a:t>
            </a:r>
          </a:p>
        </p:txBody>
      </p:sp>
      <p:sp>
        <p:nvSpPr>
          <p:cNvPr id="5" name="Rectangle 2"/>
          <p:cNvSpPr>
            <a:spLocks noChangeArrowheads="1"/>
          </p:cNvSpPr>
          <p:nvPr/>
        </p:nvSpPr>
        <p:spPr bwMode="auto">
          <a:xfrm>
            <a:off x="1914525" y="21896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58908498"/>
              </p:ext>
            </p:extLst>
          </p:nvPr>
        </p:nvGraphicFramePr>
        <p:xfrm>
          <a:off x="1128713" y="1857956"/>
          <a:ext cx="5409187" cy="4632926"/>
        </p:xfrm>
        <a:graphic>
          <a:graphicData uri="http://schemas.openxmlformats.org/presentationml/2006/ole">
            <mc:AlternateContent xmlns:mc="http://schemas.openxmlformats.org/markup-compatibility/2006">
              <mc:Choice xmlns:v="urn:schemas-microsoft-com:vml" Requires="v">
                <p:oleObj spid="_x0000_s1034" name="Bitmap Image" r:id="rId7" imgW="4180952" imgH="4866667" progId="Paint.Picture">
                  <p:embed/>
                </p:oleObj>
              </mc:Choice>
              <mc:Fallback>
                <p:oleObj name="Bitmap Image" r:id="rId7" imgW="4180952" imgH="4866667"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713" y="1857956"/>
                        <a:ext cx="5409187" cy="4632926"/>
                      </a:xfrm>
                      <a:prstGeom prst="rect">
                        <a:avLst/>
                      </a:prstGeom>
                      <a:noFill/>
                    </p:spPr>
                  </p:pic>
                </p:oleObj>
              </mc:Fallback>
            </mc:AlternateContent>
          </a:graphicData>
        </a:graphic>
      </p:graphicFrame>
    </p:spTree>
    <p:extLst>
      <p:ext uri="{BB962C8B-B14F-4D97-AF65-F5344CB8AC3E}">
        <p14:creationId xmlns:p14="http://schemas.microsoft.com/office/powerpoint/2010/main" val="428461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Ecotourism Plan in </a:t>
            </a:r>
            <a:r>
              <a:rPr lang="en-US" b="1" dirty="0" err="1"/>
              <a:t>Haraz</a:t>
            </a:r>
            <a:r>
              <a:rPr lang="en-US" b="1" dirty="0"/>
              <a:t> River</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085975"/>
            <a:ext cx="6136482" cy="4090988"/>
          </a:xfrm>
        </p:spPr>
      </p:pic>
    </p:spTree>
    <p:extLst>
      <p:ext uri="{BB962C8B-B14F-4D97-AF65-F5344CB8AC3E}">
        <p14:creationId xmlns:p14="http://schemas.microsoft.com/office/powerpoint/2010/main" val="326389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smtClean="0"/>
              <a:t>Abstract</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100263"/>
            <a:ext cx="6136482" cy="4090988"/>
          </a:xfrm>
          <a:prstGeom prst="rect">
            <a:avLst/>
          </a:prstGeom>
          <a:noFill/>
          <a:ln>
            <a:noFill/>
          </a:ln>
        </p:spPr>
      </p:pic>
    </p:spTree>
    <p:extLst>
      <p:ext uri="{BB962C8B-B14F-4D97-AF65-F5344CB8AC3E}">
        <p14:creationId xmlns:p14="http://schemas.microsoft.com/office/powerpoint/2010/main" val="1250052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River Status in Terms of </a:t>
            </a:r>
            <a:r>
              <a:rPr lang="en-US" b="1" dirty="0" smtClean="0"/>
              <a:t>Rafting</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085975"/>
            <a:ext cx="6136482" cy="4090988"/>
          </a:xfrm>
        </p:spPr>
      </p:pic>
    </p:spTree>
    <p:extLst>
      <p:ext uri="{BB962C8B-B14F-4D97-AF65-F5344CB8AC3E}">
        <p14:creationId xmlns:p14="http://schemas.microsoft.com/office/powerpoint/2010/main" val="7530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Limitations of Rafting on the River</a:t>
            </a:r>
            <a:endParaRPr lang="en-US" dirty="0"/>
          </a:p>
        </p:txBody>
      </p:sp>
      <p:pic>
        <p:nvPicPr>
          <p:cNvPr id="7" name="Content Placeholder 6"/>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308496" y="1825625"/>
            <a:ext cx="6527007" cy="4351338"/>
          </a:xfrm>
        </p:spPr>
      </p:pic>
    </p:spTree>
    <p:extLst>
      <p:ext uri="{BB962C8B-B14F-4D97-AF65-F5344CB8AC3E}">
        <p14:creationId xmlns:p14="http://schemas.microsoft.com/office/powerpoint/2010/main" val="2353327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Seasonality of Plans</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59" y="2085975"/>
            <a:ext cx="6136482" cy="4090988"/>
          </a:xfrm>
        </p:spPr>
      </p:pic>
    </p:spTree>
    <p:extLst>
      <p:ext uri="{BB962C8B-B14F-4D97-AF65-F5344CB8AC3E}">
        <p14:creationId xmlns:p14="http://schemas.microsoft.com/office/powerpoint/2010/main" val="4183187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Access Roads</a:t>
            </a:r>
            <a:endParaRPr lang="en-US" dirty="0"/>
          </a:p>
        </p:txBody>
      </p:sp>
      <p:pic>
        <p:nvPicPr>
          <p:cNvPr id="6" name="Content Placeholder 5"/>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2396331" y="1825625"/>
            <a:ext cx="4351338" cy="4351338"/>
          </a:xfrm>
        </p:spPr>
      </p:pic>
    </p:spTree>
    <p:extLst>
      <p:ext uri="{BB962C8B-B14F-4D97-AF65-F5344CB8AC3E}">
        <p14:creationId xmlns:p14="http://schemas.microsoft.com/office/powerpoint/2010/main" val="1076925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Residential Facilities</a:t>
            </a:r>
            <a:endParaRPr lang="en-US" dirty="0"/>
          </a:p>
        </p:txBody>
      </p:sp>
      <p:pic>
        <p:nvPicPr>
          <p:cNvPr id="7" name="Content Placeholder 6"/>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2396331" y="1825625"/>
            <a:ext cx="4351338" cy="4351338"/>
          </a:xfrm>
        </p:spPr>
      </p:pic>
    </p:spTree>
    <p:extLst>
      <p:ext uri="{BB962C8B-B14F-4D97-AF65-F5344CB8AC3E}">
        <p14:creationId xmlns:p14="http://schemas.microsoft.com/office/powerpoint/2010/main" val="2353741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Treatment Facilities</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760" y="2071687"/>
            <a:ext cx="6136480" cy="4090987"/>
          </a:xfrm>
        </p:spPr>
      </p:pic>
    </p:spTree>
    <p:extLst>
      <p:ext uri="{BB962C8B-B14F-4D97-AF65-F5344CB8AC3E}">
        <p14:creationId xmlns:p14="http://schemas.microsoft.com/office/powerpoint/2010/main" val="409184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CONCLUSIONS</a:t>
            </a:r>
            <a:endParaRPr lang="en-US" dirty="0"/>
          </a:p>
        </p:txBody>
      </p:sp>
      <p:graphicFrame>
        <p:nvGraphicFramePr>
          <p:cNvPr id="5" name="Content Placeholder 4"/>
          <p:cNvGraphicFramePr>
            <a:graphicFrameLocks noGrp="1"/>
          </p:cNvGraphicFramePr>
          <p:nvPr>
            <p:ph idx="1"/>
          </p:nvPr>
        </p:nvGraphicFramePr>
        <p:xfrm>
          <a:off x="2119312" y="2291239"/>
          <a:ext cx="4905375" cy="3680460"/>
        </p:xfrm>
        <a:graphic>
          <a:graphicData uri="http://schemas.openxmlformats.org/drawingml/2006/table">
            <a:tbl>
              <a:tblPr firstRow="1" firstCol="1" bandRow="1">
                <a:tableStyleId>{5C22544A-7EE6-4342-B048-85BDC9FD1C3A}</a:tableStyleId>
              </a:tblPr>
              <a:tblGrid>
                <a:gridCol w="1956439"/>
                <a:gridCol w="2948936"/>
              </a:tblGrid>
              <a:tr h="91440">
                <a:tc>
                  <a:txBody>
                    <a:bodyPr/>
                    <a:lstStyle/>
                    <a:p>
                      <a:pPr marL="0" marR="0" algn="ctr">
                        <a:lnSpc>
                          <a:spcPct val="115000"/>
                        </a:lnSpc>
                        <a:spcBef>
                          <a:spcPts val="0"/>
                        </a:spcBef>
                        <a:spcAft>
                          <a:spcPts val="0"/>
                        </a:spcAft>
                      </a:pPr>
                      <a:r>
                        <a:rPr lang="en-US" sz="1000">
                          <a:effectLst/>
                        </a:rPr>
                        <a:t>The positive environmental effects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-protecting river and the surrounding natural environment</a:t>
                      </a:r>
                      <a:endParaRPr lang="en-US" sz="1100">
                        <a:effectLst/>
                      </a:endParaRPr>
                    </a:p>
                    <a:p>
                      <a:pPr marL="0" marR="0">
                        <a:lnSpc>
                          <a:spcPct val="115000"/>
                        </a:lnSpc>
                        <a:spcBef>
                          <a:spcPts val="0"/>
                        </a:spcBef>
                        <a:spcAft>
                          <a:spcPts val="0"/>
                        </a:spcAft>
                      </a:pPr>
                      <a:r>
                        <a:rPr lang="en-US" sz="1000">
                          <a:effectLst/>
                        </a:rPr>
                        <a:t>-preventing uncontrolled urban development and lands around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36525">
                <a:tc>
                  <a:txBody>
                    <a:bodyPr/>
                    <a:lstStyle/>
                    <a:p>
                      <a:pPr marL="0" marR="0" algn="ctr">
                        <a:lnSpc>
                          <a:spcPct val="115000"/>
                        </a:lnSpc>
                        <a:spcBef>
                          <a:spcPts val="0"/>
                        </a:spcBef>
                        <a:spcAft>
                          <a:spcPts val="0"/>
                        </a:spcAft>
                      </a:pPr>
                      <a:r>
                        <a:rPr lang="en-US" sz="1000">
                          <a:effectLst/>
                        </a:rPr>
                        <a:t>Positive effects of infrastructure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-Increasing accommodation capacity in the region</a:t>
                      </a:r>
                      <a:endParaRPr lang="en-US" sz="1100">
                        <a:effectLst/>
                      </a:endParaRPr>
                    </a:p>
                    <a:p>
                      <a:pPr marL="0" marR="0">
                        <a:lnSpc>
                          <a:spcPct val="115000"/>
                        </a:lnSpc>
                        <a:spcBef>
                          <a:spcPts val="0"/>
                        </a:spcBef>
                        <a:spcAft>
                          <a:spcPts val="0"/>
                        </a:spcAft>
                      </a:pPr>
                      <a:r>
                        <a:rPr lang="en-US" sz="1000">
                          <a:effectLst/>
                        </a:rPr>
                        <a:t>-Increasing capacity to serve in the region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4300">
                <a:tc>
                  <a:txBody>
                    <a:bodyPr/>
                    <a:lstStyle/>
                    <a:p>
                      <a:pPr marL="0" marR="0" algn="ctr">
                        <a:lnSpc>
                          <a:spcPct val="115000"/>
                        </a:lnSpc>
                        <a:spcBef>
                          <a:spcPts val="0"/>
                        </a:spcBef>
                        <a:spcAft>
                          <a:spcPts val="0"/>
                        </a:spcAft>
                      </a:pPr>
                      <a:r>
                        <a:rPr lang="en-US" sz="1000">
                          <a:effectLst/>
                        </a:rPr>
                        <a:t>Positive social effects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-Employment</a:t>
                      </a:r>
                      <a:endParaRPr lang="en-US" sz="1100">
                        <a:effectLst/>
                      </a:endParaRPr>
                    </a:p>
                    <a:p>
                      <a:pPr marL="0" marR="0">
                        <a:lnSpc>
                          <a:spcPct val="115000"/>
                        </a:lnSpc>
                        <a:spcBef>
                          <a:spcPts val="0"/>
                        </a:spcBef>
                        <a:spcAft>
                          <a:spcPts val="0"/>
                        </a:spcAft>
                      </a:pPr>
                      <a:r>
                        <a:rPr lang="en-US" sz="1000">
                          <a:effectLst/>
                        </a:rPr>
                        <a:t>-Preventing migration of local people</a:t>
                      </a:r>
                      <a:endParaRPr lang="en-US" sz="1100">
                        <a:effectLst/>
                      </a:endParaRPr>
                    </a:p>
                    <a:p>
                      <a:pPr marL="0" marR="0">
                        <a:lnSpc>
                          <a:spcPct val="115000"/>
                        </a:lnSpc>
                        <a:spcBef>
                          <a:spcPts val="0"/>
                        </a:spcBef>
                        <a:spcAft>
                          <a:spcPts val="0"/>
                        </a:spcAft>
                      </a:pPr>
                      <a:r>
                        <a:rPr lang="en-US" sz="1000">
                          <a:effectLst/>
                        </a:rPr>
                        <a:t>-Creating entertainment</a:t>
                      </a:r>
                      <a:endParaRPr lang="en-US" sz="1100">
                        <a:effectLst/>
                      </a:endParaRPr>
                    </a:p>
                    <a:p>
                      <a:pPr marL="0" marR="0">
                        <a:lnSpc>
                          <a:spcPct val="115000"/>
                        </a:lnSpc>
                        <a:spcBef>
                          <a:spcPts val="0"/>
                        </a:spcBef>
                        <a:spcAft>
                          <a:spcPts val="0"/>
                        </a:spcAft>
                      </a:pPr>
                      <a:r>
                        <a:rPr lang="en-US" sz="1000">
                          <a:effectLst/>
                        </a:rPr>
                        <a:t>-Recreational spaces capacity</a:t>
                      </a:r>
                      <a:endParaRPr lang="en-US" sz="1100">
                        <a:effectLst/>
                      </a:endParaRPr>
                    </a:p>
                    <a:p>
                      <a:pPr marL="0" marR="0">
                        <a:lnSpc>
                          <a:spcPct val="115000"/>
                        </a:lnSpc>
                        <a:spcBef>
                          <a:spcPts val="0"/>
                        </a:spcBef>
                        <a:spcAft>
                          <a:spcPts val="0"/>
                        </a:spcAft>
                      </a:pPr>
                      <a:r>
                        <a:rPr lang="en-US" sz="1000">
                          <a:effectLst/>
                        </a:rPr>
                        <a:t>-Increasing the capacity of sport spaces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4935">
                <a:tc>
                  <a:txBody>
                    <a:bodyPr/>
                    <a:lstStyle/>
                    <a:p>
                      <a:pPr marL="0" marR="0" algn="ctr">
                        <a:lnSpc>
                          <a:spcPct val="115000"/>
                        </a:lnSpc>
                        <a:spcBef>
                          <a:spcPts val="0"/>
                        </a:spcBef>
                        <a:spcAft>
                          <a:spcPts val="0"/>
                        </a:spcAft>
                      </a:pPr>
                      <a:r>
                        <a:rPr lang="en-US" sz="1000">
                          <a:effectLst/>
                        </a:rPr>
                        <a:t>Positive cultural effects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-Maintaining culture, traditions, customs and local traditions</a:t>
                      </a:r>
                      <a:endParaRPr lang="en-US" sz="1100">
                        <a:effectLst/>
                      </a:endParaRPr>
                    </a:p>
                    <a:p>
                      <a:pPr marL="0" marR="0">
                        <a:lnSpc>
                          <a:spcPct val="115000"/>
                        </a:lnSpc>
                        <a:spcBef>
                          <a:spcPts val="0"/>
                        </a:spcBef>
                        <a:spcAft>
                          <a:spcPts val="0"/>
                        </a:spcAft>
                      </a:pPr>
                      <a:r>
                        <a:rPr lang="en-US" sz="1000">
                          <a:effectLst/>
                        </a:rPr>
                        <a:t>-Establishing reputation and credibility in the region</a:t>
                      </a:r>
                      <a:endParaRPr lang="en-US" sz="1100">
                        <a:effectLst/>
                      </a:endParaRPr>
                    </a:p>
                    <a:p>
                      <a:pPr marL="0" marR="0">
                        <a:lnSpc>
                          <a:spcPct val="115000"/>
                        </a:lnSpc>
                        <a:spcBef>
                          <a:spcPts val="0"/>
                        </a:spcBef>
                        <a:spcAft>
                          <a:spcPts val="0"/>
                        </a:spcAft>
                      </a:pPr>
                      <a:r>
                        <a:rPr lang="en-US" sz="1000">
                          <a:effectLst/>
                        </a:rPr>
                        <a:t>-Maintaining and developing local businesses and crafts</a:t>
                      </a:r>
                      <a:endParaRPr lang="en-US" sz="1100">
                        <a:effectLst/>
                      </a:endParaRPr>
                    </a:p>
                    <a:p>
                      <a:pPr marL="0" marR="0">
                        <a:lnSpc>
                          <a:spcPct val="115000"/>
                        </a:lnSpc>
                        <a:spcBef>
                          <a:spcPts val="0"/>
                        </a:spcBef>
                        <a:spcAft>
                          <a:spcPts val="0"/>
                        </a:spcAft>
                      </a:pPr>
                      <a:r>
                        <a:rPr lang="en-US" sz="1000">
                          <a:effectLst/>
                        </a:rPr>
                        <a:t>-Creating a sense of pride in region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40690">
                <a:tc>
                  <a:txBody>
                    <a:bodyPr/>
                    <a:lstStyle/>
                    <a:p>
                      <a:pPr marL="0" marR="0" algn="ctr">
                        <a:lnSpc>
                          <a:spcPct val="115000"/>
                        </a:lnSpc>
                        <a:spcBef>
                          <a:spcPts val="0"/>
                        </a:spcBef>
                        <a:spcAft>
                          <a:spcPts val="0"/>
                        </a:spcAft>
                      </a:pPr>
                      <a:r>
                        <a:rPr lang="en-US" sz="1000">
                          <a:effectLst/>
                        </a:rPr>
                        <a:t>Positive economic effects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dirty="0">
                          <a:effectLst/>
                        </a:rPr>
                        <a:t>-Employment in the region</a:t>
                      </a:r>
                      <a:endParaRPr lang="en-US" sz="1100" dirty="0">
                        <a:effectLst/>
                      </a:endParaRPr>
                    </a:p>
                    <a:p>
                      <a:pPr marL="0" marR="0">
                        <a:lnSpc>
                          <a:spcPct val="115000"/>
                        </a:lnSpc>
                        <a:spcBef>
                          <a:spcPts val="0"/>
                        </a:spcBef>
                        <a:spcAft>
                          <a:spcPts val="0"/>
                        </a:spcAft>
                      </a:pPr>
                      <a:r>
                        <a:rPr lang="en-US" sz="1000" dirty="0">
                          <a:effectLst/>
                        </a:rPr>
                        <a:t>-Currency making</a:t>
                      </a:r>
                      <a:endParaRPr lang="en-US" sz="1100" dirty="0">
                        <a:effectLst/>
                      </a:endParaRPr>
                    </a:p>
                    <a:p>
                      <a:pPr marL="0" marR="0">
                        <a:lnSpc>
                          <a:spcPct val="115000"/>
                        </a:lnSpc>
                        <a:spcBef>
                          <a:spcPts val="0"/>
                        </a:spcBef>
                        <a:spcAft>
                          <a:spcPts val="0"/>
                        </a:spcAft>
                      </a:pPr>
                      <a:r>
                        <a:rPr lang="en-US" sz="1000" dirty="0">
                          <a:effectLst/>
                        </a:rPr>
                        <a:t>-Attracting savings for developing</a:t>
                      </a:r>
                      <a:endParaRPr lang="en-US" sz="1100" dirty="0">
                        <a:effectLst/>
                      </a:endParaRPr>
                    </a:p>
                    <a:p>
                      <a:pPr marL="0" marR="0">
                        <a:lnSpc>
                          <a:spcPct val="115000"/>
                        </a:lnSpc>
                        <a:spcBef>
                          <a:spcPts val="0"/>
                        </a:spcBef>
                        <a:spcAft>
                          <a:spcPts val="0"/>
                        </a:spcAft>
                      </a:pPr>
                      <a:r>
                        <a:rPr lang="en-US" sz="1000" dirty="0">
                          <a:effectLst/>
                        </a:rPr>
                        <a:t>-Increased income of local people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48162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CONCLUSIONS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area has abundant natural attractions and ecotourism planning for tourism.</a:t>
            </a:r>
          </a:p>
          <a:p>
            <a:pPr lvl="0"/>
            <a:r>
              <a:rPr lang="en-US" dirty="0"/>
              <a:t>Development of ecotourism will lead to job-creation in the region.</a:t>
            </a:r>
          </a:p>
          <a:p>
            <a:pPr lvl="0"/>
            <a:r>
              <a:rPr lang="en-US" dirty="0"/>
              <a:t>The area has great potential for the development of ecotourism.</a:t>
            </a:r>
          </a:p>
          <a:p>
            <a:pPr lvl="0"/>
            <a:r>
              <a:rPr lang="en-US" dirty="0"/>
              <a:t>The area has extensive capabilities for developing ecotourism.</a:t>
            </a:r>
          </a:p>
          <a:p>
            <a:pPr lvl="0"/>
            <a:r>
              <a:rPr lang="en-US" dirty="0"/>
              <a:t>Launching of the river tourism branch and establishing river camp makes ecotourism development possible here.</a:t>
            </a:r>
          </a:p>
          <a:p>
            <a:pPr lvl="0"/>
            <a:r>
              <a:rPr lang="en-US" dirty="0"/>
              <a:t>Local communities crucially play in implementing the proposed plan.</a:t>
            </a:r>
          </a:p>
          <a:p>
            <a:pPr lvl="0"/>
            <a:r>
              <a:rPr lang="en-US" dirty="0"/>
              <a:t>Protecting ecotourism leads to protecting in the region.</a:t>
            </a:r>
          </a:p>
          <a:p>
            <a:endParaRPr lang="en-US" dirty="0"/>
          </a:p>
        </p:txBody>
      </p:sp>
    </p:spTree>
    <p:extLst>
      <p:ext uri="{BB962C8B-B14F-4D97-AF65-F5344CB8AC3E}">
        <p14:creationId xmlns:p14="http://schemas.microsoft.com/office/powerpoint/2010/main" val="4253942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671108" y="1825625"/>
            <a:ext cx="5801784" cy="4351338"/>
          </a:xfrm>
        </p:spPr>
      </p:pic>
    </p:spTree>
    <p:extLst>
      <p:ext uri="{BB962C8B-B14F-4D97-AF65-F5344CB8AC3E}">
        <p14:creationId xmlns:p14="http://schemas.microsoft.com/office/powerpoint/2010/main" val="1923888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671108" y="1825625"/>
            <a:ext cx="5801784" cy="4351338"/>
          </a:xfrm>
        </p:spPr>
      </p:pic>
    </p:spTree>
    <p:extLst>
      <p:ext uri="{BB962C8B-B14F-4D97-AF65-F5344CB8AC3E}">
        <p14:creationId xmlns:p14="http://schemas.microsoft.com/office/powerpoint/2010/main" val="3057319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INTRODUCTION</a:t>
            </a:r>
            <a:endParaRPr lang="en-US" dirty="0"/>
          </a:p>
        </p:txBody>
      </p:sp>
      <p:sp>
        <p:nvSpPr>
          <p:cNvPr id="3" name="Content Placeholder 2"/>
          <p:cNvSpPr>
            <a:spLocks noGrp="1"/>
          </p:cNvSpPr>
          <p:nvPr>
            <p:ph idx="1"/>
          </p:nvPr>
        </p:nvSpPr>
        <p:spPr>
          <a:xfrm>
            <a:off x="628650" y="2085975"/>
            <a:ext cx="7886700" cy="4090988"/>
          </a:xfrm>
        </p:spPr>
        <p:txBody>
          <a:bodyPr>
            <a:normAutofit fontScale="92500"/>
          </a:bodyPr>
          <a:lstStyle/>
          <a:p>
            <a:pPr marL="0" indent="0">
              <a:buNone/>
            </a:pPr>
            <a:r>
              <a:rPr lang="en-US" dirty="0"/>
              <a:t>The growth of tourism in Iran will bring many benefits some of which are as follows:</a:t>
            </a:r>
          </a:p>
          <a:p>
            <a:pPr lvl="0"/>
            <a:r>
              <a:rPr lang="en-US" dirty="0"/>
              <a:t>Economic growth at the regional, national, and international level</a:t>
            </a:r>
          </a:p>
          <a:p>
            <a:pPr lvl="0"/>
            <a:r>
              <a:rPr lang="en-US" dirty="0"/>
              <a:t>Cultural promotion and protection of cultural values</a:t>
            </a:r>
          </a:p>
          <a:p>
            <a:pPr lvl="0"/>
            <a:r>
              <a:rPr lang="en-US" dirty="0"/>
              <a:t>Conserving Nature</a:t>
            </a:r>
          </a:p>
          <a:p>
            <a:pPr lvl="0"/>
            <a:r>
              <a:rPr lang="en-US" dirty="0"/>
              <a:t>Better introducing the country at international level</a:t>
            </a:r>
          </a:p>
          <a:p>
            <a:pPr lvl="0"/>
            <a:r>
              <a:rPr lang="en-US" dirty="0"/>
              <a:t>Local community Employment</a:t>
            </a:r>
          </a:p>
          <a:p>
            <a:pPr lvl="0"/>
            <a:r>
              <a:rPr lang="en-US" dirty="0"/>
              <a:t>Proximity to different people in the world</a:t>
            </a:r>
          </a:p>
          <a:p>
            <a:endParaRPr lang="en-US" dirty="0"/>
          </a:p>
        </p:txBody>
      </p:sp>
    </p:spTree>
    <p:extLst>
      <p:ext uri="{BB962C8B-B14F-4D97-AF65-F5344CB8AC3E}">
        <p14:creationId xmlns:p14="http://schemas.microsoft.com/office/powerpoint/2010/main" val="3519829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307221" y="1825625"/>
            <a:ext cx="6529557" cy="4351338"/>
          </a:xfrm>
        </p:spPr>
      </p:pic>
    </p:spTree>
    <p:extLst>
      <p:ext uri="{BB962C8B-B14F-4D97-AF65-F5344CB8AC3E}">
        <p14:creationId xmlns:p14="http://schemas.microsoft.com/office/powerpoint/2010/main" val="45020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308496" y="1811337"/>
            <a:ext cx="6527007" cy="4351338"/>
          </a:xfrm>
        </p:spPr>
      </p:pic>
    </p:spTree>
    <p:extLst>
      <p:ext uri="{BB962C8B-B14F-4D97-AF65-F5344CB8AC3E}">
        <p14:creationId xmlns:p14="http://schemas.microsoft.com/office/powerpoint/2010/main" val="1287765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308496" y="1825625"/>
            <a:ext cx="6527007" cy="4351338"/>
          </a:xfrm>
        </p:spPr>
      </p:pic>
    </p:spTree>
    <p:extLst>
      <p:ext uri="{BB962C8B-B14F-4D97-AF65-F5344CB8AC3E}">
        <p14:creationId xmlns:p14="http://schemas.microsoft.com/office/powerpoint/2010/main" val="1118787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Strategies and Suggestions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Diversification of the tourism centers of the region through the development of talented centers;</a:t>
            </a:r>
          </a:p>
          <a:p>
            <a:r>
              <a:rPr lang="en-US" dirty="0"/>
              <a:t>Diversification of residential centers in </a:t>
            </a:r>
            <a:r>
              <a:rPr lang="en-US" dirty="0" err="1"/>
              <a:t>Amol</a:t>
            </a:r>
            <a:r>
              <a:rPr lang="en-US" dirty="0"/>
              <a:t> </a:t>
            </a:r>
            <a:r>
              <a:rPr lang="en-US" dirty="0" err="1"/>
              <a:t>Haraz</a:t>
            </a:r>
            <a:r>
              <a:rPr lang="en-US" dirty="0"/>
              <a:t> Road in order to respond the tourists with different financial capabilities In this regard, establishing camps can be recommended;</a:t>
            </a:r>
          </a:p>
          <a:p>
            <a:pPr lvl="0"/>
            <a:r>
              <a:rPr lang="en-US" dirty="0"/>
              <a:t>Creating diverse recreational centers to attract more tourists from Tehran;</a:t>
            </a:r>
          </a:p>
          <a:p>
            <a:pPr lvl="0"/>
            <a:r>
              <a:rPr lang="en-US" dirty="0"/>
              <a:t>Training local people to protect local traditions and cultures without negative impact and contacting with tourists;</a:t>
            </a:r>
          </a:p>
          <a:p>
            <a:pPr lvl="0"/>
            <a:r>
              <a:rPr lang="en-US" dirty="0"/>
              <a:t>Applying regulations regarding construction of parking (at road edges);</a:t>
            </a:r>
          </a:p>
          <a:p>
            <a:pPr lvl="0"/>
            <a:r>
              <a:rPr lang="en-US" dirty="0"/>
              <a:t>Substantial planning to promote the level of environmental culture;</a:t>
            </a:r>
          </a:p>
          <a:p>
            <a:pPr lvl="0"/>
            <a:r>
              <a:rPr lang="en-US" dirty="0"/>
              <a:t>Informing local people to the benefits of tourism in the region and the role that tourism plays in generating employment and income for rural residents;</a:t>
            </a:r>
          </a:p>
          <a:p>
            <a:pPr lvl="0"/>
            <a:r>
              <a:rPr lang="en-US" dirty="0"/>
              <a:t>Training people to increase the knowledge and expertise of the natives that increases public employment and  prevents migration to cities;</a:t>
            </a:r>
          </a:p>
          <a:p>
            <a:pPr lvl="0"/>
            <a:r>
              <a:rPr lang="en-US" dirty="0"/>
              <a:t>Constructing a place to serve tourists and building parking areas to stop passing cars traveling to northern cities</a:t>
            </a:r>
          </a:p>
          <a:p>
            <a:r>
              <a:rPr lang="en-US" dirty="0"/>
              <a:t>It is better that responsible organizations consider aforementioned suggestions and establish required infrastructures to attract domestic and foreign tourists. Moreover, development of tourism industry also can benefit rural people.</a:t>
            </a:r>
          </a:p>
        </p:txBody>
      </p:sp>
    </p:spTree>
    <p:extLst>
      <p:ext uri="{BB962C8B-B14F-4D97-AF65-F5344CB8AC3E}">
        <p14:creationId xmlns:p14="http://schemas.microsoft.com/office/powerpoint/2010/main" val="4162004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307221" y="1825625"/>
            <a:ext cx="6529557" cy="4351338"/>
          </a:xfrm>
        </p:spPr>
      </p:pic>
    </p:spTree>
    <p:extLst>
      <p:ext uri="{BB962C8B-B14F-4D97-AF65-F5344CB8AC3E}">
        <p14:creationId xmlns:p14="http://schemas.microsoft.com/office/powerpoint/2010/main" val="143770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INTRODUCTION</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2590800" y="2150269"/>
            <a:ext cx="3962400" cy="3962400"/>
          </a:xfrm>
        </p:spPr>
      </p:pic>
    </p:spTree>
    <p:extLst>
      <p:ext uri="{BB962C8B-B14F-4D97-AF65-F5344CB8AC3E}">
        <p14:creationId xmlns:p14="http://schemas.microsoft.com/office/powerpoint/2010/main" val="297136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INTRODUCTION</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03363" y="2085975"/>
            <a:ext cx="6137274" cy="4090988"/>
          </a:xfrm>
        </p:spPr>
      </p:pic>
    </p:spTree>
    <p:extLst>
      <p:ext uri="{BB962C8B-B14F-4D97-AF65-F5344CB8AC3E}">
        <p14:creationId xmlns:p14="http://schemas.microsoft.com/office/powerpoint/2010/main" val="327668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smtClean="0"/>
              <a:t>Research questions</a:t>
            </a:r>
            <a:endParaRPr lang="en-US" dirty="0"/>
          </a:p>
        </p:txBody>
      </p:sp>
      <p:sp>
        <p:nvSpPr>
          <p:cNvPr id="3" name="Content Placeholder 2"/>
          <p:cNvSpPr>
            <a:spLocks noGrp="1"/>
          </p:cNvSpPr>
          <p:nvPr>
            <p:ph idx="1"/>
          </p:nvPr>
        </p:nvSpPr>
        <p:spPr>
          <a:xfrm>
            <a:off x="628650" y="2085975"/>
            <a:ext cx="7886700" cy="4090988"/>
          </a:xfrm>
        </p:spPr>
        <p:txBody>
          <a:bodyPr>
            <a:normAutofit/>
          </a:bodyPr>
          <a:lstStyle/>
          <a:p>
            <a:pPr lvl="0"/>
            <a:r>
              <a:rPr lang="en-US" dirty="0"/>
              <a:t>Does </a:t>
            </a:r>
            <a:r>
              <a:rPr lang="en-US" dirty="0" err="1"/>
              <a:t>Haraz</a:t>
            </a:r>
            <a:r>
              <a:rPr lang="en-US" dirty="0"/>
              <a:t> River have the ability to attract tourists?</a:t>
            </a:r>
          </a:p>
          <a:p>
            <a:pPr lvl="0"/>
            <a:r>
              <a:rPr lang="en-US" dirty="0"/>
              <a:t>Does </a:t>
            </a:r>
            <a:r>
              <a:rPr lang="en-US" dirty="0" err="1"/>
              <a:t>Haraz</a:t>
            </a:r>
            <a:r>
              <a:rPr lang="en-US" dirty="0"/>
              <a:t> River have river ecotourism?</a:t>
            </a:r>
          </a:p>
          <a:p>
            <a:pPr lvl="0"/>
            <a:r>
              <a:rPr lang="en-US" dirty="0"/>
              <a:t>Does </a:t>
            </a:r>
            <a:r>
              <a:rPr lang="en-US" dirty="0" err="1"/>
              <a:t>Haraz</a:t>
            </a:r>
            <a:r>
              <a:rPr lang="en-US" dirty="0"/>
              <a:t> River have the capability of planning adventure tourism such as rafting and camping?</a:t>
            </a:r>
          </a:p>
          <a:p>
            <a:endParaRPr lang="en-US" dirty="0"/>
          </a:p>
        </p:txBody>
      </p:sp>
    </p:spTree>
    <p:extLst>
      <p:ext uri="{BB962C8B-B14F-4D97-AF65-F5344CB8AC3E}">
        <p14:creationId xmlns:p14="http://schemas.microsoft.com/office/powerpoint/2010/main" val="128288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Ecotourism</a:t>
            </a:r>
            <a:endParaRPr lang="en-US" dirty="0"/>
          </a:p>
        </p:txBody>
      </p:sp>
      <p:sp>
        <p:nvSpPr>
          <p:cNvPr id="3" name="Content Placeholder 2"/>
          <p:cNvSpPr>
            <a:spLocks noGrp="1"/>
          </p:cNvSpPr>
          <p:nvPr>
            <p:ph idx="1"/>
          </p:nvPr>
        </p:nvSpPr>
        <p:spPr>
          <a:xfrm>
            <a:off x="628650" y="2085975"/>
            <a:ext cx="7886700" cy="4090988"/>
          </a:xfrm>
        </p:spPr>
        <p:txBody>
          <a:bodyPr>
            <a:normAutofit/>
          </a:bodyPr>
          <a:lstStyle/>
          <a:p>
            <a:r>
              <a:rPr lang="en-US" dirty="0"/>
              <a:t>According to International Ecotourism Society (TIES), ecotourism is a responsible travel to natural areas preserving the nature and improving the lives of local people (the host community) </a:t>
            </a:r>
          </a:p>
        </p:txBody>
      </p:sp>
    </p:spTree>
    <p:extLst>
      <p:ext uri="{BB962C8B-B14F-4D97-AF65-F5344CB8AC3E}">
        <p14:creationId xmlns:p14="http://schemas.microsoft.com/office/powerpoint/2010/main" val="3943452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Ecotourism</a:t>
            </a:r>
            <a:endParaRPr lang="en-US" dirty="0"/>
          </a:p>
        </p:txBody>
      </p:sp>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2926080" y="2485549"/>
            <a:ext cx="3291840" cy="3291840"/>
          </a:xfrm>
        </p:spPr>
      </p:pic>
    </p:spTree>
    <p:extLst>
      <p:ext uri="{BB962C8B-B14F-4D97-AF65-F5344CB8AC3E}">
        <p14:creationId xmlns:p14="http://schemas.microsoft.com/office/powerpoint/2010/main" val="1415270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85157"/>
            <a:ext cx="7886700" cy="640467"/>
          </a:xfrm>
        </p:spPr>
        <p:txBody>
          <a:bodyPr>
            <a:normAutofit fontScale="90000"/>
          </a:bodyPr>
          <a:lstStyle/>
          <a:p>
            <a:r>
              <a:rPr lang="en-US" b="1" dirty="0"/>
              <a:t>Principles of Ecotourism</a:t>
            </a:r>
            <a:endParaRPr lang="en-US" dirty="0"/>
          </a:p>
        </p:txBody>
      </p:sp>
      <p:sp>
        <p:nvSpPr>
          <p:cNvPr id="3" name="Content Placeholder 2"/>
          <p:cNvSpPr>
            <a:spLocks noGrp="1"/>
          </p:cNvSpPr>
          <p:nvPr>
            <p:ph idx="1"/>
          </p:nvPr>
        </p:nvSpPr>
        <p:spPr>
          <a:xfrm>
            <a:off x="628650" y="2085975"/>
            <a:ext cx="7886700" cy="4090988"/>
          </a:xfrm>
        </p:spPr>
        <p:txBody>
          <a:bodyPr>
            <a:normAutofit fontScale="92500" lnSpcReduction="10000"/>
          </a:bodyPr>
          <a:lstStyle/>
          <a:p>
            <a:pPr>
              <a:buFont typeface="Wingdings" panose="05000000000000000000" pitchFamily="2" charset="2"/>
              <a:buChar char="ü"/>
            </a:pPr>
            <a:r>
              <a:rPr lang="en-US" dirty="0" smtClean="0"/>
              <a:t> </a:t>
            </a:r>
            <a:r>
              <a:rPr lang="en-US" dirty="0"/>
              <a:t>Directing tourism to the destination of nature</a:t>
            </a:r>
          </a:p>
          <a:p>
            <a:pPr>
              <a:buFont typeface="Wingdings" panose="05000000000000000000" pitchFamily="2" charset="2"/>
              <a:buChar char="ü"/>
            </a:pPr>
            <a:r>
              <a:rPr lang="en-US" dirty="0" smtClean="0"/>
              <a:t>Minimizing </a:t>
            </a:r>
            <a:r>
              <a:rPr lang="en-US" dirty="0"/>
              <a:t>Exposures and Damages to the </a:t>
            </a:r>
            <a:r>
              <a:rPr lang="en-US" dirty="0" smtClean="0"/>
              <a:t>Environment</a:t>
            </a:r>
          </a:p>
          <a:p>
            <a:pPr>
              <a:buFont typeface="Wingdings" panose="05000000000000000000" pitchFamily="2" charset="2"/>
              <a:buChar char="ü"/>
            </a:pPr>
            <a:r>
              <a:rPr lang="en-US" dirty="0" smtClean="0"/>
              <a:t>Raising Environmental Awareness</a:t>
            </a:r>
            <a:endParaRPr lang="en-US" dirty="0"/>
          </a:p>
          <a:p>
            <a:pPr>
              <a:buFont typeface="Wingdings" panose="05000000000000000000" pitchFamily="2" charset="2"/>
              <a:buChar char="ü"/>
            </a:pPr>
            <a:r>
              <a:rPr lang="en-US" dirty="0" smtClean="0"/>
              <a:t>The </a:t>
            </a:r>
            <a:r>
              <a:rPr lang="en-US" dirty="0"/>
              <a:t>Provision of Financial Resources for Environmental </a:t>
            </a:r>
            <a:r>
              <a:rPr lang="en-US" dirty="0" smtClean="0"/>
              <a:t>Protection</a:t>
            </a:r>
            <a:endParaRPr lang="en-US" dirty="0"/>
          </a:p>
          <a:p>
            <a:pPr>
              <a:buFont typeface="Wingdings" panose="05000000000000000000" pitchFamily="2" charset="2"/>
              <a:buChar char="ü"/>
            </a:pPr>
            <a:r>
              <a:rPr lang="en-US" dirty="0" smtClean="0"/>
              <a:t>Preparation </a:t>
            </a:r>
            <a:r>
              <a:rPr lang="en-US" dirty="0"/>
              <a:t>of Income and Financial Resources to Improve Local Environments for Tourists Attraction </a:t>
            </a:r>
            <a:r>
              <a:rPr lang="en-US" dirty="0" smtClean="0"/>
              <a:t>Respecting </a:t>
            </a:r>
            <a:r>
              <a:rPr lang="en-US" dirty="0"/>
              <a:t>Local Culture</a:t>
            </a:r>
          </a:p>
          <a:p>
            <a:pPr>
              <a:buFont typeface="Wingdings" panose="05000000000000000000" pitchFamily="2" charset="2"/>
              <a:buChar char="ü"/>
            </a:pPr>
            <a:r>
              <a:rPr lang="en-US" dirty="0" smtClean="0"/>
              <a:t>Supporting </a:t>
            </a:r>
            <a:r>
              <a:rPr lang="en-US" dirty="0"/>
              <a:t>Human </a:t>
            </a:r>
            <a:r>
              <a:rPr lang="en-US" dirty="0" smtClean="0"/>
              <a:t>Rights</a:t>
            </a:r>
            <a:endParaRPr lang="en-US" dirty="0"/>
          </a:p>
        </p:txBody>
      </p:sp>
    </p:spTree>
    <p:extLst>
      <p:ext uri="{BB962C8B-B14F-4D97-AF65-F5344CB8AC3E}">
        <p14:creationId xmlns:p14="http://schemas.microsoft.com/office/powerpoint/2010/main" val="19371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2015</Words>
  <Application>Microsoft Office PowerPoint</Application>
  <PresentationFormat>On-screen Show (4:3)</PresentationFormat>
  <Paragraphs>218</Paragraphs>
  <Slides>34</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Calibri Light</vt:lpstr>
      <vt:lpstr>Symbol</vt:lpstr>
      <vt:lpstr>Times New Roman</vt:lpstr>
      <vt:lpstr>Wingdings</vt:lpstr>
      <vt:lpstr>Office Theme</vt:lpstr>
      <vt:lpstr>Bitmap Image</vt:lpstr>
      <vt:lpstr>RIVER ECOTOURISM  Case study: Haraz River</vt:lpstr>
      <vt:lpstr>Abstract</vt:lpstr>
      <vt:lpstr>INTRODUCTION</vt:lpstr>
      <vt:lpstr>INTRODUCTION</vt:lpstr>
      <vt:lpstr>INTRODUCTION</vt:lpstr>
      <vt:lpstr>Research questions</vt:lpstr>
      <vt:lpstr>Ecotourism</vt:lpstr>
      <vt:lpstr>Ecotourism</vt:lpstr>
      <vt:lpstr>Principles of Ecotourism</vt:lpstr>
      <vt:lpstr>Adventure Trips</vt:lpstr>
      <vt:lpstr>River Ecotourism </vt:lpstr>
      <vt:lpstr>Rafting History</vt:lpstr>
      <vt:lpstr>Rafting As a Tourist Activity</vt:lpstr>
      <vt:lpstr>River Ecotourism in the World</vt:lpstr>
      <vt:lpstr>River Ecotourism in Iran</vt:lpstr>
      <vt:lpstr>Iran rafting association</vt:lpstr>
      <vt:lpstr>RESEARCH METHODOLOGY</vt:lpstr>
      <vt:lpstr>Implementation plan model for developing river ecotourism in Haraz River</vt:lpstr>
      <vt:lpstr>Ecotourism Plan in Haraz River</vt:lpstr>
      <vt:lpstr>River Status in Terms of Rafting</vt:lpstr>
      <vt:lpstr>Limitations of Rafting on the River</vt:lpstr>
      <vt:lpstr>Seasonality of Plans</vt:lpstr>
      <vt:lpstr>Access Roads</vt:lpstr>
      <vt:lpstr>Residential Facilities</vt:lpstr>
      <vt:lpstr>Treatment Facilities</vt:lpstr>
      <vt:lpstr>CONCLUSIONS</vt:lpstr>
      <vt:lpstr>CONCLUSIONS</vt:lpstr>
      <vt:lpstr>PowerPoint Presentation</vt:lpstr>
      <vt:lpstr>PowerPoint Presentation</vt:lpstr>
      <vt:lpstr>PowerPoint Presentation</vt:lpstr>
      <vt:lpstr>PowerPoint Presentation</vt:lpstr>
      <vt:lpstr>PowerPoint Presentation</vt:lpstr>
      <vt:lpstr>Strategies and Suggestions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Hanieh</cp:lastModifiedBy>
  <cp:revision>18</cp:revision>
  <dcterms:created xsi:type="dcterms:W3CDTF">2016-07-18T05:53:10Z</dcterms:created>
  <dcterms:modified xsi:type="dcterms:W3CDTF">2016-08-17T15:19:05Z</dcterms:modified>
</cp:coreProperties>
</file>