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3" r:id="rId3"/>
    <p:sldId id="278" r:id="rId4"/>
    <p:sldId id="274" r:id="rId5"/>
    <p:sldId id="279" r:id="rId6"/>
    <p:sldId id="258" r:id="rId7"/>
    <p:sldId id="275" r:id="rId8"/>
    <p:sldId id="262" r:id="rId9"/>
    <p:sldId id="266" r:id="rId10"/>
    <p:sldId id="263" r:id="rId11"/>
    <p:sldId id="280" r:id="rId12"/>
    <p:sldId id="264" r:id="rId13"/>
    <p:sldId id="265" r:id="rId14"/>
    <p:sldId id="261" r:id="rId15"/>
    <p:sldId id="267" r:id="rId16"/>
    <p:sldId id="272" r:id="rId17"/>
    <p:sldId id="268" r:id="rId18"/>
    <p:sldId id="269" r:id="rId19"/>
    <p:sldId id="270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0288" autoAdjust="0"/>
  </p:normalViewPr>
  <p:slideViewPr>
    <p:cSldViewPr snapToGrid="0" showGuides="1">
      <p:cViewPr>
        <p:scale>
          <a:sx n="50" d="100"/>
          <a:sy n="50" d="100"/>
        </p:scale>
        <p:origin x="-189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C6D41-526C-45E1-A8A9-42E7BE41A6F5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A90D1-57AB-4BBB-B366-B05508012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1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A90D1-57AB-4BBB-B366-B055080126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5219700" y="1361514"/>
            <a:ext cx="3675957" cy="51435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Riverbed faming Technology adoption by landless and land poor farmers of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Tarai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districts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Nepal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de-CH" b="1" dirty="0" smtClean="0"/>
              <a:t>  </a:t>
            </a:r>
          </a:p>
          <a:p>
            <a:endParaRPr lang="de-CH" b="1" dirty="0"/>
          </a:p>
          <a:p>
            <a:pPr algn="ctr"/>
            <a:endParaRPr lang="de-CH" b="1" dirty="0" smtClean="0"/>
          </a:p>
          <a:p>
            <a:pPr algn="ctr"/>
            <a:r>
              <a:rPr lang="de-CH" b="1" dirty="0" smtClean="0"/>
              <a:t>Hari Gurung </a:t>
            </a:r>
          </a:p>
          <a:p>
            <a:pPr algn="ctr"/>
            <a:r>
              <a:rPr lang="de-CH" b="1" dirty="0" smtClean="0"/>
              <a:t>and </a:t>
            </a:r>
          </a:p>
          <a:p>
            <a:pPr algn="ctr"/>
            <a:r>
              <a:rPr lang="de-CH" b="1" dirty="0" smtClean="0"/>
              <a:t>Juerg Merz </a:t>
            </a:r>
          </a:p>
          <a:p>
            <a:pPr algn="ctr"/>
            <a:r>
              <a:rPr lang="de-CH" b="1" dirty="0" smtClean="0"/>
              <a:t>HELVETAS Swiss Intercooperation Nepal </a:t>
            </a:r>
          </a:p>
          <a:p>
            <a:pPr algn="ctr"/>
            <a:r>
              <a:rPr lang="de-CH" b="1" dirty="0" smtClean="0"/>
              <a:t>   </a:t>
            </a:r>
          </a:p>
          <a:p>
            <a:pPr algn="ctr"/>
            <a:r>
              <a:rPr lang="de-CH" b="1" dirty="0" smtClean="0"/>
              <a:t>River Symosium , New Delhi</a:t>
            </a:r>
            <a:endParaRPr lang="de-CH" b="1" dirty="0"/>
          </a:p>
          <a:p>
            <a:pPr algn="ctr"/>
            <a:r>
              <a:rPr lang="de-CH" b="1" dirty="0" smtClean="0"/>
              <a:t>12-14 September 2016</a:t>
            </a:r>
            <a:endParaRPr lang="de-CH" b="1" dirty="0"/>
          </a:p>
        </p:txBody>
      </p:sp>
      <p:pic>
        <p:nvPicPr>
          <p:cNvPr id="5122" name="Picture 2" descr="E:\HBG\Program\photos_farm\RBF.photo\Rphhoto_Katrina.Khutiy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31" y="1361514"/>
            <a:ext cx="51233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11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Technical </a:t>
            </a:r>
            <a:r>
              <a:rPr lang="en-US" dirty="0">
                <a:latin typeface="Arial" pitchFamily="34" charset="0"/>
                <a:cs typeface="Arial" pitchFamily="34" charset="0"/>
              </a:rPr>
              <a:t>aspects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6699" y="1006252"/>
            <a:ext cx="4952999" cy="5661248"/>
          </a:xfrm>
        </p:spPr>
        <p:txBody>
          <a:bodyPr>
            <a:noAutofit/>
          </a:bodyPr>
          <a:lstStyle/>
          <a:p>
            <a:pPr marL="401638" lvl="0" indent="-4016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i="1" u="sng" dirty="0" smtClean="0">
                <a:latin typeface="Arial" pitchFamily="34" charset="0"/>
                <a:cs typeface="Arial" pitchFamily="34" charset="0"/>
              </a:rPr>
              <a:t>Trained Local resource persons (LRP)</a:t>
            </a:r>
            <a:r>
              <a:rPr lang="en-US" sz="2200" i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are mobilized for providing </a:t>
            </a:r>
            <a:r>
              <a:rPr lang="en-US" sz="2200" i="1" u="sng" dirty="0" smtClean="0">
                <a:latin typeface="Arial" pitchFamily="34" charset="0"/>
                <a:cs typeface="Arial" pitchFamily="34" charset="0"/>
              </a:rPr>
              <a:t>extension services to riverbed farmers.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401638" lvl="0" indent="-4016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Riverbed of less than 1 meter </a:t>
            </a:r>
            <a:r>
              <a:rPr lang="en-US" sz="2200" i="1" u="sng" dirty="0" smtClean="0">
                <a:latin typeface="Arial" pitchFamily="34" charset="0"/>
                <a:cs typeface="Arial" pitchFamily="34" charset="0"/>
              </a:rPr>
              <a:t>soil moisture</a:t>
            </a:r>
            <a:r>
              <a:rPr lang="en-US" sz="2200" i="1" u="sng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200" i="1" u="sng" dirty="0" smtClean="0">
                <a:latin typeface="Arial" pitchFamily="34" charset="0"/>
                <a:cs typeface="Arial" pitchFamily="34" charset="0"/>
              </a:rPr>
              <a:t>depth and fine </a:t>
            </a:r>
            <a:r>
              <a:rPr lang="en-US" sz="2200" i="1" u="sng" dirty="0">
                <a:latin typeface="Arial" pitchFamily="34" charset="0"/>
                <a:cs typeface="Arial" pitchFamily="34" charset="0"/>
              </a:rPr>
              <a:t>sand </a:t>
            </a:r>
            <a:r>
              <a:rPr lang="en-US" sz="2200" i="1" u="sng" dirty="0" smtClean="0">
                <a:latin typeface="Arial" pitchFamily="34" charset="0"/>
                <a:cs typeface="Arial" pitchFamily="34" charset="0"/>
              </a:rPr>
              <a:t>mixed with silt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better for riverbed v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egetable cultivation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401638" lvl="0" indent="-4016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Riverbed plots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are </a:t>
            </a:r>
            <a:r>
              <a:rPr lang="en-US" sz="2200" i="1" u="sng" dirty="0">
                <a:latin typeface="Arial" pitchFamily="34" charset="0"/>
                <a:cs typeface="Arial" pitchFamily="34" charset="0"/>
              </a:rPr>
              <a:t>allocated perpendicular to the river flow </a:t>
            </a:r>
            <a:r>
              <a:rPr lang="en-US" sz="2200" i="1" u="sng" dirty="0" smtClean="0">
                <a:latin typeface="Arial" pitchFamily="34" charset="0"/>
                <a:cs typeface="Arial" pitchFamily="34" charset="0"/>
              </a:rPr>
              <a:t>that allows 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grow different types of vegetables by each farmers.</a:t>
            </a:r>
          </a:p>
          <a:p>
            <a:pPr marL="401638" lvl="0" indent="-4016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Mulching with thatch/dry leaf is practiced that helps maintain to moisture level, spreading of branches and protect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discolouring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of fruit from direct sand contact.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00" y="1076350"/>
            <a:ext cx="3417544" cy="253434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699" y="3810000"/>
            <a:ext cx="3595615" cy="2415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9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0223"/>
          </a:xfrm>
        </p:spPr>
        <p:txBody>
          <a:bodyPr/>
          <a:lstStyle/>
          <a:p>
            <a:r>
              <a:rPr lang="de-CH" sz="3000" cap="small" dirty="0" smtClean="0">
                <a:latin typeface="+mj-lt"/>
              </a:rPr>
              <a:t>Cross </a:t>
            </a:r>
            <a:r>
              <a:rPr lang="de-CH" sz="3200" cap="small" dirty="0" err="1" smtClean="0">
                <a:latin typeface="+mj-lt"/>
              </a:rPr>
              <a:t>section</a:t>
            </a:r>
            <a:r>
              <a:rPr lang="de-CH" sz="3000" cap="small" dirty="0" smtClean="0">
                <a:latin typeface="+mj-lt"/>
              </a:rPr>
              <a:t> </a:t>
            </a:r>
            <a:r>
              <a:rPr lang="de-CH" sz="3000" cap="small" dirty="0" err="1" smtClean="0">
                <a:latin typeface="+mj-lt"/>
              </a:rPr>
              <a:t>drawing</a:t>
            </a:r>
            <a:endParaRPr lang="de-CH" sz="3000" cap="small" dirty="0">
              <a:latin typeface="+mj-lt"/>
            </a:endParaRPr>
          </a:p>
        </p:txBody>
      </p:sp>
      <p:pic>
        <p:nvPicPr>
          <p:cNvPr id="5" name="Picture 2" descr="C:\Users\Daniel\Dropbox\HELVETAS\Geomorphological study\Data from Suryaman\Folder 2_Cross sections and Excels\Freehand_Cross sections\N 03_DOD 01_Banahara 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00" y="1028700"/>
            <a:ext cx="85344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7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400050"/>
            <a:ext cx="7886700" cy="51435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continued…..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1950" y="923478"/>
            <a:ext cx="4400550" cy="5299075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Ditch to ditch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2 - 3 meters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plant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plant: 0.5 - 1 meters based crop type</a:t>
            </a:r>
          </a:p>
          <a:p>
            <a:pPr marL="342900" lvl="0" indent="-3429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East west direction ditches in line </a:t>
            </a: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wind </a:t>
            </a:r>
            <a:r>
              <a:rPr lang="en-US" sz="2000" i="1" u="sng" dirty="0">
                <a:latin typeface="Arial" pitchFamily="34" charset="0"/>
                <a:cs typeface="Arial" pitchFamily="34" charset="0"/>
              </a:rPr>
              <a:t>direction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ease for sunlight for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early growing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stage</a:t>
            </a:r>
          </a:p>
          <a:p>
            <a:pPr marL="342900" lvl="0" indent="-3429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Pits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(3 feet depth, 3 feet width and 3 feet length) and pit to pit is 1-2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metres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Appropriate vegetables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Cucurbits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(Water melon, musk melon, cucumber, bottle gourds, bitter gourds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Trained farmers on </a:t>
            </a:r>
            <a:r>
              <a:rPr lang="en-US" sz="2000" i="1" u="sng" dirty="0">
                <a:latin typeface="Arial" pitchFamily="34" charset="0"/>
                <a:cs typeface="Arial" pitchFamily="34" charset="0"/>
              </a:rPr>
              <a:t>environment friendly </a:t>
            </a: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technologies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(use organic manures, urine application, bio-pesticides applications)</a:t>
            </a:r>
          </a:p>
        </p:txBody>
      </p:sp>
      <p:pic>
        <p:nvPicPr>
          <p:cNvPr id="5" name="Picture 4" descr="C:\HBG\Program\photos_farm\RBF.photo\RbF_art_sketch\4.Ditch prepar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88598"/>
            <a:ext cx="3617976" cy="22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617976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058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741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Key achievements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6034" y="912542"/>
            <a:ext cx="4030216" cy="5489711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tilizes </a:t>
            </a:r>
            <a:r>
              <a:rPr lang="en-US" sz="2000" i="1" u="sng" dirty="0">
                <a:latin typeface="Arial" pitchFamily="34" charset="0"/>
                <a:cs typeface="Arial" pitchFamily="34" charset="0"/>
              </a:rPr>
              <a:t>unutilized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land resources for  </a:t>
            </a:r>
            <a:r>
              <a:rPr lang="en-US" sz="2000" i="1" u="sng" dirty="0">
                <a:latin typeface="Arial" pitchFamily="34" charset="0"/>
                <a:cs typeface="Arial" pitchFamily="34" charset="0"/>
              </a:rPr>
              <a:t>market oriented vegetable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production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enerates </a:t>
            </a:r>
            <a:r>
              <a:rPr lang="en-US" sz="2000" i="1" u="sng" dirty="0">
                <a:latin typeface="Arial" pitchFamily="34" charset="0"/>
                <a:cs typeface="Arial" pitchFamily="34" charset="0"/>
              </a:rPr>
              <a:t>meaningful </a:t>
            </a: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income, seasonal employment and support in food security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primary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stakeholders engaged in riverbed farming.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Local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resource persons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improved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accessto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quality extension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service to the landless/land poor and severely flood affected households.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6" name="Picture 4" descr="C:\HBG\Program\photos_farm\RBF.photo\Photo_Manure_top_dressing\DSC004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912542"/>
            <a:ext cx="4248472" cy="26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HBG\Program\photos_farm\RBF.photo\Photo_Bihari\IMG_1916 (5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739532"/>
            <a:ext cx="4248472" cy="254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7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Riverbed farming progress trend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831505"/>
              </p:ext>
            </p:extLst>
          </p:nvPr>
        </p:nvGraphicFramePr>
        <p:xfrm>
          <a:off x="628650" y="1143000"/>
          <a:ext cx="8039099" cy="431292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268305"/>
                <a:gridCol w="1391094"/>
                <a:gridCol w="1112501"/>
                <a:gridCol w="876300"/>
                <a:gridCol w="1061816"/>
                <a:gridCol w="1414684"/>
                <a:gridCol w="914399"/>
              </a:tblGrid>
              <a:tr h="714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Farming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House-hold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 Area </a:t>
                      </a:r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 (hectare)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 Ha</a:t>
                      </a:r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/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household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District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VDC</a:t>
                      </a:r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/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Municipality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Group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2006/07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0.078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2012/13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4,400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500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      </a:t>
                      </a:r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0.11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202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2013/14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5600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650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       0.11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72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2014/15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6219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850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0.13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182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</a:rPr>
                        <a:t>430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2015/16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9123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946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0.11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192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 Black" pitchFamily="34" charset="0"/>
                        </a:rPr>
                        <a:t>506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800350" y="5695950"/>
            <a:ext cx="20955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Average Incomes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Nrs:29,000/ household (2015)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7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Key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achievements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(continued)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7650" y="1216112"/>
            <a:ext cx="5067300" cy="52989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Riverbed incomes and learning are </a:t>
            </a:r>
            <a:r>
              <a:rPr lang="en-US" sz="1900" i="1" u="sng" dirty="0">
                <a:latin typeface="Arial" pitchFamily="34" charset="0"/>
                <a:cs typeface="Arial" pitchFamily="34" charset="0"/>
              </a:rPr>
              <a:t>reinvested </a:t>
            </a: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900" i="1" u="sng" dirty="0">
                <a:latin typeface="Arial" pitchFamily="34" charset="0"/>
                <a:cs typeface="Arial" pitchFamily="34" charset="0"/>
              </a:rPr>
              <a:t>arable lands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for vegetable production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throughout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the year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900" i="1" u="sng" dirty="0" smtClean="0">
                <a:latin typeface="Arial" pitchFamily="34" charset="0"/>
                <a:cs typeface="Arial" pitchFamily="34" charset="0"/>
              </a:rPr>
              <a:t>Bartering </a:t>
            </a:r>
            <a:r>
              <a:rPr lang="en-US" sz="1900" i="1" u="sng" dirty="0">
                <a:latin typeface="Arial" pitchFamily="34" charset="0"/>
                <a:cs typeface="Arial" pitchFamily="34" charset="0"/>
              </a:rPr>
              <a:t>of riverbed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produce with food grains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enhanced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food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sufficiency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ontributes to </a:t>
            </a:r>
            <a:r>
              <a:rPr lang="en-GB" sz="1900" i="1" u="sng" dirty="0" smtClean="0">
                <a:latin typeface="Arial" pitchFamily="34" charset="0"/>
                <a:cs typeface="Arial" pitchFamily="34" charset="0"/>
              </a:rPr>
              <a:t>regeneration </a:t>
            </a:r>
            <a:r>
              <a:rPr lang="en-GB" sz="1900" i="1" u="sng" dirty="0">
                <a:latin typeface="Arial" pitchFamily="34" charset="0"/>
                <a:cs typeface="Arial" pitchFamily="34" charset="0"/>
              </a:rPr>
              <a:t>of riverine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ecosystem by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free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range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grazing, encroachment of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sand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extraction and green coverage minimizing fine sand loss from wind erosion.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900" dirty="0">
                <a:latin typeface="Arial" pitchFamily="34" charset="0"/>
                <a:cs typeface="Arial" pitchFamily="34" charset="0"/>
              </a:rPr>
              <a:t>Local government and agriculture department has given due priority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of riverbed in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their local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plan.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Riverbed farming alliance functionalized to create learning sharing forum and lobbying for riverbed farming promotion policy.</a:t>
            </a: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900" dirty="0"/>
          </a:p>
        </p:txBody>
      </p:sp>
      <p:pic>
        <p:nvPicPr>
          <p:cNvPr id="5" name="Picture 2" descr="Photo_YPO-13–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550" y="1216112"/>
            <a:ext cx="3397250" cy="24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:\HBG\Program\photos_farm\RBF.photo\Photo.Tanka_2015\Photo Marketing\DSC017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550" y="3676650"/>
            <a:ext cx="3424540" cy="25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68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Lessons learned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85850"/>
            <a:ext cx="8286750" cy="527685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 make meaningful income, riverbed farmers need to cultivate at least 0.2 hectares. However, there should be support mechanism needed for land lease management, access to finance and entrepreneurship skills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Current contractual riverbed land leasing process is not in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favour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landless/land poor riverbed farmers that demands advocacy works  for lobbying landless/land poor farmers friendly local policies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Riverbed produce is negatively influenced by market influx from outside supply that demands production of lot system.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Riverbed farming is found one of the important adaptive activity for climate change vulnerable communities residing along river corridor. However, the farming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prone to climatic hazards (flood, hailstorm, cold wave), 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 crop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security/insurance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schemes needs to be effectively applied.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09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984" y="220663"/>
            <a:ext cx="7886700" cy="5984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Challenges of riverbed farming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819150"/>
            <a:ext cx="3924300" cy="535781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Incidence of </a:t>
            </a:r>
            <a:r>
              <a:rPr lang="en-US" sz="2400" i="1" u="sng" dirty="0" smtClean="0">
                <a:latin typeface="Arial Narrow" pitchFamily="34" charset="0"/>
              </a:rPr>
              <a:t>winter flood, cold spells and drought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i="1" u="sng" dirty="0" smtClean="0">
                <a:latin typeface="Arial Narrow" pitchFamily="34" charset="0"/>
              </a:rPr>
              <a:t>Thieves and wild animals </a:t>
            </a:r>
            <a:r>
              <a:rPr lang="en-US" sz="2400" dirty="0" smtClean="0">
                <a:latin typeface="Arial Narrow" pitchFamily="34" charset="0"/>
              </a:rPr>
              <a:t>(antelope, jackal, </a:t>
            </a:r>
            <a:r>
              <a:rPr lang="en-US" sz="2400" dirty="0" err="1" smtClean="0">
                <a:latin typeface="Arial Narrow" pitchFamily="34" charset="0"/>
              </a:rPr>
              <a:t>etc</a:t>
            </a:r>
            <a:r>
              <a:rPr lang="en-US" sz="2400" dirty="0" smtClean="0">
                <a:latin typeface="Arial Narrow" pitchFamily="34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i="1" u="sng" dirty="0" smtClean="0">
                <a:latin typeface="Arial Narrow" pitchFamily="34" charset="0"/>
              </a:rPr>
              <a:t>Low investment capacity </a:t>
            </a:r>
            <a:r>
              <a:rPr lang="en-US" sz="2400" dirty="0" smtClean="0">
                <a:latin typeface="Arial Narrow" pitchFamily="34" charset="0"/>
              </a:rPr>
              <a:t>of landless and land-poor farmers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Change of riverbeds by </a:t>
            </a:r>
            <a:r>
              <a:rPr lang="en-US" sz="2400" i="1" u="sng" dirty="0" smtClean="0">
                <a:latin typeface="Arial Narrow" pitchFamily="34" charset="0"/>
              </a:rPr>
              <a:t>shifting the river course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with monsoon floods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3074" name="Picture 2" descr="E:\HBG\Program\photos_farm\RBF.photo\Photo.flood.affected.KL.KCP\IMG_03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334" y="3429000"/>
            <a:ext cx="442798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HBG\Program\photos_farm\RBF.photo\Photo.Rajdevi\DSC034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334" y="819150"/>
            <a:ext cx="442798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7886700" cy="56832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Opportunities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9550" y="819150"/>
            <a:ext cx="5029200" cy="588645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Increasing trend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riverbed areas (78,000 hectare) and additional larger areas  of raised bed and riverbank can be productively used  for benefitting larger land poor people.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Local </a:t>
            </a:r>
            <a:r>
              <a:rPr lang="en-US" sz="2000" b="1" i="1" u="sng" dirty="0">
                <a:latin typeface="Arial" pitchFamily="34" charset="0"/>
                <a:cs typeface="Arial" pitchFamily="34" charset="0"/>
              </a:rPr>
              <a:t>government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authorities are positive for promoting riverbed farming - incorporation in their local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plans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 resource sharing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Local Riverbed Farming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Promotion Policy-2070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” by the Government of Nepal is in the approval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process that will create enable environment for the promotion riverbed farming.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Riverbed farming technology 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 process to incorporate agriculture in university/college that could be useful for wider knowledge dissemination.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/>
              <a:t>   </a:t>
            </a:r>
            <a:endParaRPr lang="en-US" sz="2000" dirty="0"/>
          </a:p>
        </p:txBody>
      </p:sp>
      <p:pic>
        <p:nvPicPr>
          <p:cNvPr id="4098" name="Picture 2" descr="E:\HBG\Program\photos_farm\RBF.photo\Photo.PAF.Kailali.visit\Picture 1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00" y="514350"/>
            <a:ext cx="3295650" cy="30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HBG\Program\photos_farm\RBF.photo\Photo_stakeholder_visit_Jhapa\DSC042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00" y="3589123"/>
            <a:ext cx="3295650" cy="277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7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12727"/>
            <a:ext cx="7886700" cy="60642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9550" y="800100"/>
            <a:ext cx="8572500" cy="59055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Riverbed farming is appropriate technology for landless, land poor and smallholders for improving income and food security. However, lobbying for crop security/insurance and land lease/contract system demands advocacy works with concerned stakeholders.</a:t>
            </a:r>
            <a:endParaRPr lang="en-US" sz="2200" i="1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Seasonal riverbed farming by primary stakeholders demonstrated </a:t>
            </a:r>
            <a:r>
              <a:rPr lang="en-US" sz="2200" i="1" u="sng" dirty="0" smtClean="0">
                <a:latin typeface="Arial" pitchFamily="34" charset="0"/>
                <a:cs typeface="Arial" pitchFamily="34" charset="0"/>
              </a:rPr>
              <a:t>visible differences in income-earning, food security condition and welfare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of the family from riverbed farming. Income and food security of the larger primary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stakheholders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can be could be improved further utilizing  larger areas of riverbed along with raised and river bank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Based on the learning the </a:t>
            </a:r>
            <a:r>
              <a:rPr lang="en-US" sz="2200" b="1" i="1" u="sng" dirty="0" smtClean="0">
                <a:latin typeface="Arial" pitchFamily="34" charset="0"/>
                <a:cs typeface="Arial" pitchFamily="34" charset="0"/>
              </a:rPr>
              <a:t>Government of Nepal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is willing to promote the technology and approach further as a result Riverbed Farming Promotion Policy is in the approval process.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Ministry of Agriculture has also given due priority to riverbed farming with fund leveraging initiated from for 5 districts.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780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Introduction to riverbed farming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7650" y="1125924"/>
            <a:ext cx="4533900" cy="5236776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900" dirty="0">
                <a:latin typeface="Arial" charset="0"/>
                <a:cs typeface="Arial" charset="0"/>
              </a:rPr>
              <a:t>Hills </a:t>
            </a:r>
            <a:r>
              <a:rPr lang="en-US" sz="1900" dirty="0" smtClean="0">
                <a:latin typeface="Arial" charset="0"/>
                <a:cs typeface="Arial" charset="0"/>
              </a:rPr>
              <a:t>(river</a:t>
            </a:r>
            <a:r>
              <a:rPr lang="en-US" sz="1900" dirty="0">
                <a:latin typeface="Arial" charset="0"/>
                <a:cs typeface="Arial" charset="0"/>
              </a:rPr>
              <a:t>) </a:t>
            </a:r>
            <a:r>
              <a:rPr lang="en-US" sz="1900" dirty="0">
                <a:latin typeface="Arial" charset="0"/>
                <a:cs typeface="Arial" charset="0"/>
                <a:sym typeface="Wingdings 3"/>
              </a:rPr>
              <a:t></a:t>
            </a:r>
            <a:r>
              <a:rPr lang="en-US" sz="1900" dirty="0">
                <a:latin typeface="Arial" charset="0"/>
                <a:cs typeface="Arial" charset="0"/>
              </a:rPr>
              <a:t> </a:t>
            </a:r>
            <a:r>
              <a:rPr lang="en-US" sz="1900" dirty="0" smtClean="0">
                <a:latin typeface="Arial" charset="0"/>
                <a:cs typeface="Arial" charset="0"/>
              </a:rPr>
              <a:t>narrow </a:t>
            </a:r>
            <a:r>
              <a:rPr lang="en-US" sz="1900" dirty="0">
                <a:latin typeface="Arial" charset="0"/>
                <a:cs typeface="Arial" charset="0"/>
              </a:rPr>
              <a:t>valley </a:t>
            </a:r>
            <a:r>
              <a:rPr lang="en-US" sz="1900" dirty="0">
                <a:latin typeface="Arial" charset="0"/>
                <a:cs typeface="Arial" charset="0"/>
                <a:sym typeface="Wingdings 3"/>
              </a:rPr>
              <a:t></a:t>
            </a:r>
            <a:r>
              <a:rPr lang="en-US" sz="1900" dirty="0">
                <a:latin typeface="Arial" charset="0"/>
                <a:cs typeface="Arial" charset="0"/>
              </a:rPr>
              <a:t> Tarai: </a:t>
            </a:r>
            <a:r>
              <a:rPr lang="en-US" sz="1900" i="1" u="sng" dirty="0">
                <a:latin typeface="Arial" charset="0"/>
                <a:cs typeface="Arial" charset="0"/>
              </a:rPr>
              <a:t>silt and sand deposition </a:t>
            </a:r>
            <a:r>
              <a:rPr lang="en-US" sz="1900" dirty="0">
                <a:latin typeface="Arial" charset="0"/>
                <a:cs typeface="Arial" charset="0"/>
                <a:sym typeface="Wingdings 3"/>
              </a:rPr>
              <a:t></a:t>
            </a:r>
            <a:r>
              <a:rPr lang="en-US" sz="1900" dirty="0">
                <a:latin typeface="Arial" charset="0"/>
                <a:cs typeface="Arial" charset="0"/>
              </a:rPr>
              <a:t>    </a:t>
            </a:r>
            <a:r>
              <a:rPr lang="en-US" sz="1900" i="1" u="sng" dirty="0" smtClean="0">
                <a:latin typeface="Arial" charset="0"/>
                <a:cs typeface="Arial" charset="0"/>
              </a:rPr>
              <a:t>dry </a:t>
            </a:r>
            <a:r>
              <a:rPr lang="en-US" sz="1900" i="1" u="sng" dirty="0">
                <a:latin typeface="Arial" charset="0"/>
                <a:cs typeface="Arial" charset="0"/>
              </a:rPr>
              <a:t>riverbeds </a:t>
            </a:r>
            <a:r>
              <a:rPr lang="en-US" sz="1900" dirty="0">
                <a:latin typeface="Arial" charset="0"/>
                <a:cs typeface="Arial" charset="0"/>
              </a:rPr>
              <a:t>(November to May) </a:t>
            </a:r>
            <a:r>
              <a:rPr lang="en-US" sz="1900" dirty="0">
                <a:latin typeface="Arial" charset="0"/>
                <a:cs typeface="Arial" charset="0"/>
                <a:sym typeface="Wingdings 3"/>
              </a:rPr>
              <a:t></a:t>
            </a:r>
            <a:r>
              <a:rPr lang="en-US" sz="1900" dirty="0">
                <a:latin typeface="Arial" charset="0"/>
                <a:cs typeface="Arial" charset="0"/>
              </a:rPr>
              <a:t> </a:t>
            </a:r>
            <a:r>
              <a:rPr lang="en-US" sz="1900" dirty="0" smtClean="0">
                <a:latin typeface="Arial" charset="0"/>
                <a:cs typeface="Arial" charset="0"/>
              </a:rPr>
              <a:t>spring </a:t>
            </a:r>
            <a:r>
              <a:rPr lang="en-US" sz="1900" dirty="0">
                <a:latin typeface="Arial" charset="0"/>
                <a:cs typeface="Arial" charset="0"/>
              </a:rPr>
              <a:t>vegetable </a:t>
            </a:r>
            <a:r>
              <a:rPr lang="en-US" sz="1900" dirty="0" smtClean="0">
                <a:latin typeface="Arial" charset="0"/>
                <a:cs typeface="Arial" charset="0"/>
              </a:rPr>
              <a:t>cultivation</a:t>
            </a:r>
          </a:p>
          <a:p>
            <a:pPr marL="70485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900" dirty="0" smtClean="0">
                <a:latin typeface="Arial" charset="0"/>
                <a:cs typeface="Arial" charset="0"/>
              </a:rPr>
              <a:t>Measured </a:t>
            </a:r>
            <a:r>
              <a:rPr lang="en-US" sz="1900" b="1" u="sng" dirty="0" smtClean="0">
                <a:latin typeface="Arial" charset="0"/>
                <a:cs typeface="Arial" charset="0"/>
              </a:rPr>
              <a:t>78,000</a:t>
            </a:r>
            <a:r>
              <a:rPr lang="en-US" sz="1900" dirty="0" smtClean="0">
                <a:latin typeface="Arial" charset="0"/>
                <a:cs typeface="Arial" charset="0"/>
              </a:rPr>
              <a:t> ha riverbed in 21 </a:t>
            </a:r>
            <a:r>
              <a:rPr lang="en-US" sz="1900" dirty="0" err="1" smtClean="0">
                <a:latin typeface="Arial" charset="0"/>
                <a:cs typeface="Arial" charset="0"/>
              </a:rPr>
              <a:t>Tarai</a:t>
            </a:r>
            <a:r>
              <a:rPr lang="en-US" sz="1900" dirty="0" smtClean="0">
                <a:latin typeface="Arial" charset="0"/>
                <a:cs typeface="Arial" charset="0"/>
              </a:rPr>
              <a:t> districts and it is in increasing trend</a:t>
            </a:r>
            <a:endParaRPr lang="en-US" sz="19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900" i="1" u="sng" dirty="0">
                <a:latin typeface="Arial" charset="0"/>
                <a:cs typeface="Arial" charset="0"/>
              </a:rPr>
              <a:t>Landlessness</a:t>
            </a:r>
            <a:r>
              <a:rPr lang="en-US" sz="1900" dirty="0">
                <a:latin typeface="Arial" charset="0"/>
                <a:cs typeface="Arial" charset="0"/>
              </a:rPr>
              <a:t> is widespread in </a:t>
            </a:r>
            <a:r>
              <a:rPr lang="en-US" sz="1900" dirty="0" err="1">
                <a:latin typeface="Arial" charset="0"/>
                <a:cs typeface="Arial" charset="0"/>
              </a:rPr>
              <a:t>Tarai</a:t>
            </a:r>
            <a:r>
              <a:rPr lang="en-US" sz="1900" dirty="0">
                <a:latin typeface="Arial" charset="0"/>
                <a:cs typeface="Arial" charset="0"/>
              </a:rPr>
              <a:t> region: more than </a:t>
            </a:r>
            <a:r>
              <a:rPr lang="en-US" sz="1900" i="1" u="sng" dirty="0">
                <a:latin typeface="Arial" charset="0"/>
                <a:cs typeface="Arial" charset="0"/>
              </a:rPr>
              <a:t>20%</a:t>
            </a:r>
            <a:r>
              <a:rPr lang="en-US" sz="1900" dirty="0">
                <a:latin typeface="Arial" charset="0"/>
                <a:cs typeface="Arial" charset="0"/>
              </a:rPr>
              <a:t> </a:t>
            </a:r>
            <a:r>
              <a:rPr lang="en-US" sz="1900" dirty="0" smtClean="0">
                <a:latin typeface="Arial" charset="0"/>
                <a:cs typeface="Arial" charset="0"/>
              </a:rPr>
              <a:t>households</a:t>
            </a:r>
            <a:endParaRPr lang="en-US" sz="19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900" dirty="0">
                <a:latin typeface="Arial" charset="0"/>
                <a:cs typeface="Arial" charset="0"/>
              </a:rPr>
              <a:t>Income sources of landless and land-poor (0.25 hectares) households are </a:t>
            </a:r>
            <a:r>
              <a:rPr lang="en-US" sz="1900" i="1" u="sng" dirty="0">
                <a:latin typeface="Arial" charset="0"/>
                <a:cs typeface="Arial" charset="0"/>
              </a:rPr>
              <a:t>sharecropping, wage </a:t>
            </a:r>
            <a:r>
              <a:rPr lang="en-GB" sz="1900" i="1" u="sng" dirty="0">
                <a:latin typeface="Arial" charset="0"/>
                <a:cs typeface="Arial" charset="0"/>
              </a:rPr>
              <a:t>labour</a:t>
            </a:r>
            <a:r>
              <a:rPr lang="en-US" sz="1900" i="1" u="sng" dirty="0">
                <a:latin typeface="Arial" charset="0"/>
                <a:cs typeface="Arial" charset="0"/>
              </a:rPr>
              <a:t> and seasonal migration </a:t>
            </a:r>
            <a:r>
              <a:rPr lang="en-US" sz="1900" dirty="0">
                <a:latin typeface="Arial" charset="0"/>
                <a:cs typeface="Arial" charset="0"/>
              </a:rPr>
              <a:t>for employment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900" dirty="0">
                <a:latin typeface="Arial" charset="0"/>
                <a:cs typeface="Arial" charset="0"/>
              </a:rPr>
              <a:t>Increasing trend of soil erosion and flooding - widening riverbed areas in </a:t>
            </a:r>
            <a:r>
              <a:rPr lang="en-US" sz="1900" dirty="0" err="1">
                <a:latin typeface="Arial" charset="0"/>
                <a:cs typeface="Arial" charset="0"/>
              </a:rPr>
              <a:t>Tarai</a:t>
            </a:r>
            <a:r>
              <a:rPr lang="en-US" sz="1900" dirty="0">
                <a:latin typeface="Arial" charset="0"/>
                <a:cs typeface="Arial" charset="0"/>
              </a:rPr>
              <a:t> </a:t>
            </a:r>
            <a:r>
              <a:rPr lang="en-US" sz="1900" dirty="0" smtClean="0">
                <a:latin typeface="Arial" charset="0"/>
                <a:cs typeface="Arial" charset="0"/>
              </a:rPr>
              <a:t>region- agriculture land cut + Sand cover</a:t>
            </a:r>
            <a:endParaRPr lang="en-US" sz="1900" dirty="0">
              <a:latin typeface="Arial" charset="0"/>
              <a:cs typeface="Arial" charset="0"/>
            </a:endParaRPr>
          </a:p>
          <a:p>
            <a:endParaRPr lang="en-US" sz="19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1155254"/>
            <a:ext cx="3571291" cy="244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50" y="3771900"/>
            <a:ext cx="3323641" cy="23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21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2450" y="523786"/>
            <a:ext cx="79628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Riverbed farming do not have negative impact on environment as it minimizes free animal grazing, uncontrolled sand extraction, top soil/sand loss due to wind erosion and improves soil formation process by organic manure application.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448" y="2686050"/>
            <a:ext cx="7962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There is scope of transferring riverbed farming technology having similar context in other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countries with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exchange of knowledge.</a:t>
            </a:r>
          </a:p>
        </p:txBody>
      </p:sp>
    </p:spTree>
    <p:extLst>
      <p:ext uri="{BB962C8B-B14F-4D97-AF65-F5344CB8AC3E}">
        <p14:creationId xmlns:p14="http://schemas.microsoft.com/office/powerpoint/2010/main" val="194379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01" y="874931"/>
            <a:ext cx="5973020" cy="437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9701" y="5245534"/>
            <a:ext cx="5973020" cy="914400"/>
          </a:xfrm>
          <a:prstGeom prst="rect">
            <a:avLst/>
          </a:prstGeom>
          <a:solidFill>
            <a:srgbClr val="A3231D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en-IN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</a:t>
            </a:r>
            <a:endParaRPr lang="en-GB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2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3"/>
          </a:xfrm>
        </p:spPr>
        <p:txBody>
          <a:bodyPr/>
          <a:lstStyle/>
          <a:p>
            <a:r>
              <a:rPr lang="en-US" sz="3200" dirty="0"/>
              <a:t>Flood Characterizes in </a:t>
            </a:r>
            <a:r>
              <a:rPr lang="en-US" sz="3200" dirty="0" err="1"/>
              <a:t>Tarai</a:t>
            </a:r>
            <a:r>
              <a:rPr lang="en-US" sz="3200" dirty="0"/>
              <a:t> River</a:t>
            </a:r>
            <a:endParaRPr lang="de-CH" sz="32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488" y="1295401"/>
            <a:ext cx="3890324" cy="503396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88" y="1295401"/>
            <a:ext cx="4075212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0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1100"/>
            <a:ext cx="7886700" cy="53530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                                   Upstream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         					        Mid stream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Down stream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87373"/>
          </a:xfrm>
        </p:spPr>
        <p:txBody>
          <a:bodyPr>
            <a:normAutofit fontScale="90000"/>
          </a:bodyPr>
          <a:lstStyle/>
          <a:p>
            <a:r>
              <a:rPr lang="en-US" dirty="0"/>
              <a:t>Vertical classification of rivers in </a:t>
            </a:r>
            <a:r>
              <a:rPr lang="en-US" dirty="0" err="1"/>
              <a:t>Tarai</a:t>
            </a:r>
            <a:endParaRPr lang="en-US" dirty="0"/>
          </a:p>
        </p:txBody>
      </p:sp>
      <p:pic>
        <p:nvPicPr>
          <p:cNvPr id="5" name="Picture 2" descr="C:\1. Prasad Chhetry\Photos of khola\Lakhandehi_upstre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9" y="1268760"/>
            <a:ext cx="3950325" cy="201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HBG\Program\photos_farm\RBF.photo\RbF.Rautahat_Sarlahi\DSC006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0" y="2693306"/>
            <a:ext cx="3912146" cy="210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HBG\Program\photos_farm\RBF.photo\Copy of Picture 9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501" y="4525463"/>
            <a:ext cx="3842999" cy="20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4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Sediment Composition</a:t>
            </a:r>
            <a:endParaRPr lang="en-US" dirty="0"/>
          </a:p>
        </p:txBody>
      </p:sp>
      <p:sp>
        <p:nvSpPr>
          <p:cNvPr id="7" name="Inhaltsplatzhalter 3"/>
          <p:cNvSpPr txBox="1">
            <a:spLocks/>
          </p:cNvSpPr>
          <p:nvPr/>
        </p:nvSpPr>
        <p:spPr>
          <a:xfrm>
            <a:off x="457200" y="1988840"/>
            <a:ext cx="5651102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mtClean="0"/>
              <a:t>Clay</a:t>
            </a:r>
          </a:p>
          <a:p>
            <a:r>
              <a:rPr lang="de-CH" smtClean="0"/>
              <a:t>Silt</a:t>
            </a:r>
          </a:p>
          <a:p>
            <a:r>
              <a:rPr lang="de-CH" smtClean="0"/>
              <a:t>Sand</a:t>
            </a:r>
          </a:p>
          <a:p>
            <a:r>
              <a:rPr lang="de-CH" smtClean="0"/>
              <a:t>Gravel</a:t>
            </a:r>
          </a:p>
          <a:p>
            <a:r>
              <a:rPr lang="de-CH" smtClean="0"/>
              <a:t>Pebble</a:t>
            </a:r>
          </a:p>
          <a:p>
            <a:r>
              <a:rPr lang="de-CH" smtClean="0"/>
              <a:t>Cobble</a:t>
            </a:r>
          </a:p>
          <a:p>
            <a:r>
              <a:rPr lang="de-CH" smtClean="0"/>
              <a:t>Boulder</a:t>
            </a:r>
            <a:endParaRPr lang="de-CH" dirty="0"/>
          </a:p>
        </p:txBody>
      </p:sp>
      <p:grpSp>
        <p:nvGrpSpPr>
          <p:cNvPr id="8" name="Gruppieren 14"/>
          <p:cNvGrpSpPr/>
          <p:nvPr/>
        </p:nvGrpSpPr>
        <p:grpSpPr>
          <a:xfrm>
            <a:off x="1982401" y="1988840"/>
            <a:ext cx="2093201" cy="1152128"/>
            <a:chOff x="2339752" y="2051224"/>
            <a:chExt cx="2093201" cy="1152128"/>
          </a:xfrm>
        </p:grpSpPr>
        <p:sp>
          <p:nvSpPr>
            <p:cNvPr id="9" name="Geschweifte Klammer rechts 6"/>
            <p:cNvSpPr/>
            <p:nvPr/>
          </p:nvSpPr>
          <p:spPr>
            <a:xfrm>
              <a:off x="2339752" y="2051224"/>
              <a:ext cx="216024" cy="1152128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767112" y="2442622"/>
              <a:ext cx="1665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>
                  <a:latin typeface="+mj-lt"/>
                </a:rPr>
                <a:t>Down stream</a:t>
              </a:r>
              <a:endParaRPr lang="de-CH" dirty="0">
                <a:latin typeface="+mj-lt"/>
              </a:endParaRPr>
            </a:p>
          </p:txBody>
        </p:sp>
      </p:grpSp>
      <p:grpSp>
        <p:nvGrpSpPr>
          <p:cNvPr id="11" name="Gruppieren 12"/>
          <p:cNvGrpSpPr/>
          <p:nvPr/>
        </p:nvGrpSpPr>
        <p:grpSpPr>
          <a:xfrm>
            <a:off x="2198425" y="3284984"/>
            <a:ext cx="1537350" cy="2016224"/>
            <a:chOff x="2513472" y="3429000"/>
            <a:chExt cx="1537350" cy="1584176"/>
          </a:xfrm>
        </p:grpSpPr>
        <p:sp>
          <p:nvSpPr>
            <p:cNvPr id="12" name="Geschweifte Klammer rechts 7"/>
            <p:cNvSpPr/>
            <p:nvPr/>
          </p:nvSpPr>
          <p:spPr>
            <a:xfrm>
              <a:off x="2513472" y="3429000"/>
              <a:ext cx="216024" cy="1584176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" name="Textfeld 10"/>
            <p:cNvSpPr txBox="1"/>
            <p:nvPr/>
          </p:nvSpPr>
          <p:spPr>
            <a:xfrm>
              <a:off x="2732832" y="4036422"/>
              <a:ext cx="1317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>
                  <a:latin typeface="+mj-lt"/>
                </a:rPr>
                <a:t>Up stream</a:t>
              </a:r>
              <a:endParaRPr lang="de-CH" dirty="0">
                <a:latin typeface="+mj-lt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4716016" y="2564904"/>
            <a:ext cx="2283716" cy="1584176"/>
            <a:chOff x="4716016" y="2492896"/>
            <a:chExt cx="2283716" cy="1584176"/>
          </a:xfrm>
        </p:grpSpPr>
        <p:sp>
          <p:nvSpPr>
            <p:cNvPr id="15" name="Geschweifte Klammer rechts 8"/>
            <p:cNvSpPr/>
            <p:nvPr/>
          </p:nvSpPr>
          <p:spPr>
            <a:xfrm>
              <a:off x="4716016" y="2492896"/>
              <a:ext cx="216024" cy="1584176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Textfeld 11"/>
            <p:cNvSpPr txBox="1"/>
            <p:nvPr/>
          </p:nvSpPr>
          <p:spPr>
            <a:xfrm>
              <a:off x="5216872" y="3134708"/>
              <a:ext cx="178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>
                  <a:latin typeface="+mj-lt"/>
                </a:rPr>
                <a:t>Middle stream</a:t>
              </a:r>
              <a:endParaRPr lang="de-CH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09" y="365127"/>
            <a:ext cx="8248260" cy="10344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Riverbed Farming implementation working districts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3" descr="C:\Users\Administrator\AppData\Local\Microsoft\Windows\Temporary Internet Files\Content.IE5\9A6DDFFG\Nepal_working districts in 2015.pn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8362950" cy="4729163"/>
          </a:xfrm>
        </p:spPr>
      </p:pic>
    </p:spTree>
    <p:extLst>
      <p:ext uri="{BB962C8B-B14F-4D97-AF65-F5344CB8AC3E}">
        <p14:creationId xmlns:p14="http://schemas.microsoft.com/office/powerpoint/2010/main" val="333887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977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HELVETAS Swiss Intercooperation Nepal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238250"/>
            <a:ext cx="7886700" cy="4938713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Swiss non-governmental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organisation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Started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Nepal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1956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Programme coverage: all 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75 districts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Five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working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areas with more than 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15 Projects</a:t>
            </a:r>
            <a:endParaRPr lang="en-US" sz="2400" i="1" u="sng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Water and Infrastructure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Environment and Climate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Education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and Skills Development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Rural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Economy-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Riverbed farming project- 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Governance </a:t>
            </a:r>
            <a:r>
              <a:rPr lang="en-US" dirty="0">
                <a:latin typeface="Arial" pitchFamily="34" charset="0"/>
                <a:cs typeface="Arial" pitchFamily="34" charset="0"/>
              </a:rPr>
              <a:t>and Peace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946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304802"/>
            <a:ext cx="3829050" cy="584120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Goal: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mproved </a:t>
            </a:r>
            <a:r>
              <a:rPr lang="en-GB" sz="2000" i="1" u="sng" dirty="0">
                <a:latin typeface="Arial" pitchFamily="34" charset="0"/>
                <a:cs typeface="Arial" pitchFamily="34" charset="0"/>
              </a:rPr>
              <a:t>food security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sz="2000" i="1" u="sng" dirty="0">
                <a:latin typeface="Arial" pitchFamily="34" charset="0"/>
                <a:cs typeface="Arial" pitchFamily="34" charset="0"/>
              </a:rPr>
              <a:t>incomes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of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landless, land-poor and severely flood-affected households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in Tarai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region through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seasonal cultivation in the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riverbeds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Outcome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A: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15,000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landless and land-poor households farm dry riverbeds with the support of </a:t>
            </a:r>
            <a:r>
              <a:rPr lang="en-GB" sz="2000" i="1" u="sng" dirty="0">
                <a:latin typeface="Arial" pitchFamily="34" charset="0"/>
                <a:cs typeface="Arial" pitchFamily="34" charset="0"/>
              </a:rPr>
              <a:t>localized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support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systems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dirty="0">
                <a:latin typeface="Arial" pitchFamily="34" charset="0"/>
                <a:cs typeface="Arial" pitchFamily="34" charset="0"/>
              </a:rPr>
              <a:t>Outcome B: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Government of Nepal implements local and national policies that enable landless and land-poor to benefit from riverbed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farming</a:t>
            </a:r>
            <a:endParaRPr lang="en-GB" sz="2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33900" y="1257301"/>
            <a:ext cx="409575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2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026" name="Picture 2" descr="E:\HBG\Program\photos_farm\RBF.photo\RbF.phot.R&amp;S.PC\DSC032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551" y="304801"/>
            <a:ext cx="4376736" cy="261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HBG\Program\photos_farm\RBF.photo\Photo_stakeholder_visit_Jhapa\DSC042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551" y="3164541"/>
            <a:ext cx="4314824" cy="31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Key features of riverbed farming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067300" cy="55245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Riverbeds / primary stakeholders </a:t>
            </a: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selection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group formation, and </a:t>
            </a:r>
            <a:r>
              <a:rPr lang="en-US" sz="2000" i="1" u="sng" dirty="0">
                <a:latin typeface="Arial" pitchFamily="34" charset="0"/>
                <a:cs typeface="Arial" pitchFamily="34" charset="0"/>
              </a:rPr>
              <a:t>land </a:t>
            </a: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allocation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000" i="1" u="sng" dirty="0">
                <a:latin typeface="Arial" pitchFamily="34" charset="0"/>
                <a:cs typeface="Arial" pitchFamily="34" charset="0"/>
              </a:rPr>
              <a:t>Leasehold contract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with the land owner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(local government authorities,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forest user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groups 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private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landholders);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Agriculture input supply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through private sector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Promotion of </a:t>
            </a: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environment friendly technology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(use of organic manure and bio-pesticides; urine application);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Agriculture </a:t>
            </a:r>
            <a:r>
              <a:rPr lang="en-US" sz="2000" i="1" u="sng" dirty="0">
                <a:latin typeface="Arial" pitchFamily="34" charset="0"/>
                <a:cs typeface="Arial" pitchFamily="34" charset="0"/>
              </a:rPr>
              <a:t>extension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support through local </a:t>
            </a: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resource persons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Marketing through local </a:t>
            </a:r>
            <a:r>
              <a:rPr lang="en-US" sz="2000" i="1" u="sng" dirty="0">
                <a:latin typeface="Arial" pitchFamily="34" charset="0"/>
                <a:cs typeface="Arial" pitchFamily="34" charset="0"/>
              </a:rPr>
              <a:t>marketing </a:t>
            </a: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committees/ 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farmers business schools</a:t>
            </a:r>
            <a:endParaRPr lang="en-US" sz="2000" b="1" i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HBG\Program\photos_farm\RBF.photo\Photo_Manure_top_dressing\DSC004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170092"/>
            <a:ext cx="3532956" cy="215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HBG\Program\photos_farm\RBF.photo\LRP trg.Dhanusha.2014\DSC036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181100"/>
            <a:ext cx="3532956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48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</TotalTime>
  <Words>1096</Words>
  <Application>Microsoft Office PowerPoint</Application>
  <PresentationFormat>On-screen Show (4:3)</PresentationFormat>
  <Paragraphs>173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Introduction to riverbed farming</vt:lpstr>
      <vt:lpstr>Flood Characterizes in Tarai River</vt:lpstr>
      <vt:lpstr>Vertical classification of rivers in Tarai</vt:lpstr>
      <vt:lpstr>Sediment Composition</vt:lpstr>
      <vt:lpstr>Riverbed Farming implementation working districts</vt:lpstr>
      <vt:lpstr>HELVETAS Swiss Intercooperation Nepal</vt:lpstr>
      <vt:lpstr>PowerPoint Presentation</vt:lpstr>
      <vt:lpstr>Key features of riverbed farming</vt:lpstr>
      <vt:lpstr>Technical aspects</vt:lpstr>
      <vt:lpstr>Cross section drawing</vt:lpstr>
      <vt:lpstr> continued….. </vt:lpstr>
      <vt:lpstr>Key achievements</vt:lpstr>
      <vt:lpstr>Riverbed farming progress trend</vt:lpstr>
      <vt:lpstr>Key achievements (continued)</vt:lpstr>
      <vt:lpstr>Lessons learned</vt:lpstr>
      <vt:lpstr>Challenges of riverbed farming</vt:lpstr>
      <vt:lpstr>Opportunities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USER</cp:lastModifiedBy>
  <cp:revision>68</cp:revision>
  <dcterms:created xsi:type="dcterms:W3CDTF">2016-07-18T05:53:10Z</dcterms:created>
  <dcterms:modified xsi:type="dcterms:W3CDTF">2016-08-19T04:26:33Z</dcterms:modified>
</cp:coreProperties>
</file>