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8" r:id="rId2"/>
    <p:sldId id="277" r:id="rId3"/>
    <p:sldId id="271" r:id="rId4"/>
    <p:sldId id="291" r:id="rId5"/>
    <p:sldId id="268" r:id="rId6"/>
    <p:sldId id="269" r:id="rId7"/>
    <p:sldId id="280" r:id="rId8"/>
    <p:sldId id="281" r:id="rId9"/>
    <p:sldId id="292" r:id="rId10"/>
    <p:sldId id="273" r:id="rId11"/>
    <p:sldId id="283" r:id="rId12"/>
    <p:sldId id="285" r:id="rId13"/>
    <p:sldId id="293" r:id="rId14"/>
    <p:sldId id="284" r:id="rId15"/>
    <p:sldId id="294" r:id="rId16"/>
    <p:sldId id="288" r:id="rId17"/>
    <p:sldId id="289" r:id="rId18"/>
    <p:sldId id="290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8FFC1"/>
    <a:srgbClr val="E2FFD9"/>
    <a:srgbClr val="152572"/>
    <a:srgbClr val="203882"/>
    <a:srgbClr val="152543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7" autoAdjust="0"/>
    <p:restoredTop sz="90288" autoAdjust="0"/>
  </p:normalViewPr>
  <p:slideViewPr>
    <p:cSldViewPr snapToGrid="0" showGuides="1">
      <p:cViewPr varScale="1">
        <p:scale>
          <a:sx n="67" d="100"/>
          <a:sy n="67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D467E-EF14-4BF6-A6B9-A1541FBAF04C}" type="datetimeFigureOut">
              <a:rPr lang="en-ZA" smtClean="0"/>
              <a:t>14/09/2016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FBEC0-380E-404F-B6FE-8294F52157A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605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FBEC0-380E-404F-B6FE-8294F52157AE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234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21270"/>
            <a:ext cx="6858000" cy="126513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CC9B-B272-41E8-9F94-B03CB1EF255F}" type="datetime1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066F-43B7-4DE2-BBCC-CF45BBC049C1}" type="datetime1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90BA-FA28-4107-9D74-19C65C83FF7E}" type="datetime1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9660"/>
            <a:ext cx="7920000" cy="68725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008"/>
            <a:ext cx="7886700" cy="424795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87E6-85CC-4A59-A8F4-44E053EFFC4D}" type="datetime1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6108151"/>
            <a:ext cx="1620000" cy="74984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626300" y="1728592"/>
            <a:ext cx="79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5962"/>
            <a:ext cx="1116000" cy="707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223458"/>
            <a:ext cx="1224000" cy="27275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444458" y="229030"/>
            <a:ext cx="4093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98936"/>
            <a:ext cx="9144000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74F6-FD6D-4BC9-8F55-B00E44F96352}" type="datetime1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A28DF-010B-4659-AE0C-247F612BAF5A}" type="datetime1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420B-B11C-494B-8ABD-FEFBEBEEAED9}" type="datetime1">
              <a:rPr lang="en-AU" smtClean="0"/>
              <a:t>14/09/2016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CD35-9748-402F-9A85-F249397FF2C1}" type="datetime1">
              <a:rPr lang="en-AU" smtClean="0"/>
              <a:t>14/09/2016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8667-EC25-49C5-9A4B-D4943CDE7A78}" type="datetime1">
              <a:rPr lang="en-AU" smtClean="0"/>
              <a:t>14/09/2016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C57A-7E80-4B79-88E3-911F46E5F7CB}" type="datetime1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2C9E-F1A3-459C-9BBD-5FC6730214F8}" type="datetime1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2E6E-CADC-468D-8459-35A1C5151C0B}" type="datetime1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Comparing </a:t>
            </a:r>
            <a:r>
              <a:rPr lang="en-GB" b="1" dirty="0" err="1"/>
              <a:t>incomparables</a:t>
            </a:r>
            <a:r>
              <a:rPr lang="en-GB" b="1" dirty="0"/>
              <a:t> in DRIFT </a:t>
            </a:r>
            <a:r>
              <a:rPr lang="en-GB" b="1" dirty="0" err="1"/>
              <a:t>EFlows</a:t>
            </a:r>
            <a:r>
              <a:rPr lang="en-GB" b="1" dirty="0"/>
              <a:t> assessments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Alison Joubert</a:t>
            </a:r>
            <a:r>
              <a:rPr lang="en-ZA" baseline="30000" dirty="0" smtClean="0"/>
              <a:t>1</a:t>
            </a:r>
            <a:r>
              <a:rPr lang="en-ZA" dirty="0" smtClean="0"/>
              <a:t>, Cate Brown</a:t>
            </a:r>
            <a:r>
              <a:rPr lang="en-ZA" baseline="30000" dirty="0" smtClean="0"/>
              <a:t>1</a:t>
            </a:r>
            <a:r>
              <a:rPr lang="en-ZA" dirty="0" smtClean="0"/>
              <a:t>, Jackie King</a:t>
            </a:r>
            <a:r>
              <a:rPr lang="en-ZA" baseline="30000" dirty="0" smtClean="0"/>
              <a:t>2</a:t>
            </a:r>
          </a:p>
          <a:p>
            <a:r>
              <a:rPr lang="en-ZA" baseline="30000" dirty="0" smtClean="0"/>
              <a:t>1</a:t>
            </a:r>
            <a:r>
              <a:rPr lang="en-ZA" dirty="0" smtClean="0"/>
              <a:t> Southern Waters, </a:t>
            </a:r>
            <a:r>
              <a:rPr lang="en-ZA" baseline="30000" dirty="0" smtClean="0"/>
              <a:t>2</a:t>
            </a:r>
            <a:r>
              <a:rPr lang="en-ZA" dirty="0" smtClean="0"/>
              <a:t> Water Matters</a:t>
            </a:r>
          </a:p>
          <a:p>
            <a:r>
              <a:rPr lang="en-ZA" dirty="0" smtClean="0"/>
              <a:t>South Africa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54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1"/>
    </mc:Choice>
    <mc:Fallback xmlns="">
      <p:transition spd="slow" advTm="889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500" dirty="0" err="1" smtClean="0"/>
              <a:t>Multicriteria</a:t>
            </a:r>
            <a:r>
              <a:rPr lang="en-ZA" sz="3500" dirty="0" smtClean="0"/>
              <a:t> analysis: Weighted summation</a:t>
            </a:r>
            <a:endParaRPr lang="en-ZA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Of the weighted sum conditions:</a:t>
            </a:r>
          </a:p>
          <a:p>
            <a:pPr lvl="1"/>
            <a:r>
              <a:rPr lang="en-ZA" dirty="0" smtClean="0"/>
              <a:t>Assumption of linear value-function when it is non-linear - has largest effect on results</a:t>
            </a:r>
          </a:p>
          <a:p>
            <a:pPr lvl="1"/>
            <a:endParaRPr lang="en-ZA" sz="1600" dirty="0" smtClean="0"/>
          </a:p>
          <a:p>
            <a:pPr lvl="1"/>
            <a:endParaRPr lang="en-ZA" sz="1600" dirty="0" smtClean="0"/>
          </a:p>
          <a:p>
            <a:pPr lvl="1"/>
            <a:endParaRPr lang="en-ZA" sz="1600" dirty="0"/>
          </a:p>
          <a:p>
            <a:pPr lvl="1"/>
            <a:endParaRPr lang="en-ZA" sz="1600" dirty="0" smtClean="0"/>
          </a:p>
          <a:p>
            <a:pPr lvl="1"/>
            <a:endParaRPr lang="en-ZA" sz="1600" dirty="0"/>
          </a:p>
          <a:p>
            <a:pPr lvl="1"/>
            <a:endParaRPr lang="en-ZA" sz="1600" dirty="0" smtClean="0"/>
          </a:p>
          <a:p>
            <a:pPr lvl="1"/>
            <a:endParaRPr lang="en-ZA" sz="1600" dirty="0"/>
          </a:p>
          <a:p>
            <a:pPr lvl="1"/>
            <a:r>
              <a:rPr lang="en-ZA" dirty="0" smtClean="0"/>
              <a:t>i.e. “inaccuracies” in swing weights and judgemental independence have less effect on results than assumption of linearity.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3040066"/>
            <a:ext cx="2304000" cy="198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281133" y="3662928"/>
            <a:ext cx="2186532" cy="462200"/>
            <a:chOff x="1281133" y="3662928"/>
            <a:chExt cx="2186532" cy="462200"/>
          </a:xfrm>
        </p:grpSpPr>
        <p:sp>
          <p:nvSpPr>
            <p:cNvPr id="9" name="Rectangle 8"/>
            <p:cNvSpPr/>
            <p:nvPr/>
          </p:nvSpPr>
          <p:spPr>
            <a:xfrm>
              <a:off x="3395665" y="3662928"/>
              <a:ext cx="72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81133" y="4017128"/>
              <a:ext cx="72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6" name="Straight Connector 5"/>
            <p:cNvCxnSpPr>
              <a:stCxn id="7" idx="3"/>
              <a:endCxn id="9" idx="1"/>
            </p:cNvCxnSpPr>
            <p:nvPr/>
          </p:nvCxnSpPr>
          <p:spPr>
            <a:xfrm flipV="1">
              <a:off x="1353133" y="3716928"/>
              <a:ext cx="2042532" cy="354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014789" y="2357427"/>
            <a:ext cx="1800000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2000" dirty="0" smtClean="0"/>
              <a:t>Response curve</a:t>
            </a:r>
            <a:endParaRPr lang="en-ZA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5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47"/>
    </mc:Choice>
    <mc:Fallback xmlns="">
      <p:transition spd="slow" advTm="80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Comparisons: biophysical; ecosystem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Can compare relative % abundances of different indicators</a:t>
            </a:r>
          </a:p>
          <a:p>
            <a:endParaRPr lang="en-ZA" dirty="0"/>
          </a:p>
          <a:p>
            <a:r>
              <a:rPr lang="en-ZA" dirty="0" smtClean="0"/>
              <a:t>Can compare Discipline Integrity (esp. as all relative to an “A” condition)</a:t>
            </a:r>
          </a:p>
          <a:p>
            <a:endParaRPr lang="en-ZA" dirty="0"/>
          </a:p>
          <a:p>
            <a:r>
              <a:rPr lang="en-ZA" dirty="0" smtClean="0"/>
              <a:t>Can compare Site Integrity (esp. as all relative to an “A” condition)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42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3"/>
    </mc:Choice>
    <mc:Fallback xmlns="">
      <p:transition spd="slow" advTm="3096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Comparisons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606426" y="1726645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Disciplines</a:t>
            </a:r>
            <a:endParaRPr lang="en-ZA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27968" y="1737289"/>
            <a:ext cx="63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Sites</a:t>
            </a:r>
            <a:endParaRPr lang="en-ZA" b="1" dirty="0"/>
          </a:p>
        </p:txBody>
      </p:sp>
      <p:pic>
        <p:nvPicPr>
          <p:cNvPr id="205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6" y="2043217"/>
            <a:ext cx="3600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6" y="4106264"/>
            <a:ext cx="3600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68" y="4106264"/>
            <a:ext cx="3960000" cy="198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68" y="2043217"/>
            <a:ext cx="3960000" cy="198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r="19740"/>
          <a:stretch/>
        </p:blipFill>
        <p:spPr>
          <a:xfrm>
            <a:off x="43076" y="2022289"/>
            <a:ext cx="4536000" cy="3993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426" y="6015702"/>
            <a:ext cx="2116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 smtClean="0"/>
              <a:t>Okavango River Basing</a:t>
            </a:r>
            <a:endParaRPr lang="en-ZA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3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10"/>
    </mc:Choice>
    <mc:Fallback xmlns="">
      <p:transition spd="slow" advTm="96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C:\Users\Alison\AppData\Local\Microsoft\Windows\INetCache\IE\5BP4GRF3\Worldmap_LandAndPolitical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t="13111" r="17443" b="21827"/>
          <a:stretch/>
        </p:blipFill>
        <p:spPr bwMode="auto">
          <a:xfrm>
            <a:off x="437465" y="1966947"/>
            <a:ext cx="8100305" cy="40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08358" y="4382481"/>
            <a:ext cx="155771" cy="141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4551325" y="4783777"/>
            <a:ext cx="155771" cy="141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4786124" y="5176393"/>
            <a:ext cx="155771" cy="141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 dirty="0"/>
          </a:p>
        </p:txBody>
      </p:sp>
      <p:sp>
        <p:nvSpPr>
          <p:cNvPr id="13" name="Oval 12"/>
          <p:cNvSpPr/>
          <p:nvPr/>
        </p:nvSpPr>
        <p:spPr>
          <a:xfrm>
            <a:off x="4950126" y="5204447"/>
            <a:ext cx="155771" cy="141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/>
          <p:cNvSpPr/>
          <p:nvPr/>
        </p:nvSpPr>
        <p:spPr>
          <a:xfrm>
            <a:off x="4595401" y="4995029"/>
            <a:ext cx="155771" cy="141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/>
          <p:cNvSpPr/>
          <p:nvPr/>
        </p:nvSpPr>
        <p:spPr>
          <a:xfrm>
            <a:off x="5143673" y="4771915"/>
            <a:ext cx="155771" cy="141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Oval 15"/>
          <p:cNvSpPr/>
          <p:nvPr/>
        </p:nvSpPr>
        <p:spPr>
          <a:xfrm>
            <a:off x="5038149" y="4275325"/>
            <a:ext cx="155771" cy="141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Oval 16"/>
          <p:cNvSpPr/>
          <p:nvPr/>
        </p:nvSpPr>
        <p:spPr>
          <a:xfrm>
            <a:off x="6217631" y="2773147"/>
            <a:ext cx="155771" cy="141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Oval 17"/>
          <p:cNvSpPr/>
          <p:nvPr/>
        </p:nvSpPr>
        <p:spPr>
          <a:xfrm>
            <a:off x="7596312" y="3451694"/>
            <a:ext cx="155771" cy="141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Oval 18"/>
          <p:cNvSpPr/>
          <p:nvPr/>
        </p:nvSpPr>
        <p:spPr>
          <a:xfrm>
            <a:off x="4551325" y="5345790"/>
            <a:ext cx="155771" cy="141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 dirty="0"/>
          </a:p>
        </p:txBody>
      </p:sp>
      <p:sp>
        <p:nvSpPr>
          <p:cNvPr id="21" name="Oval 20"/>
          <p:cNvSpPr/>
          <p:nvPr/>
        </p:nvSpPr>
        <p:spPr>
          <a:xfrm>
            <a:off x="6212863" y="2854107"/>
            <a:ext cx="155771" cy="141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/>
          <p:cNvSpPr/>
          <p:nvPr/>
        </p:nvSpPr>
        <p:spPr>
          <a:xfrm>
            <a:off x="6265247" y="2706459"/>
            <a:ext cx="155771" cy="141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r="19740"/>
          <a:stretch/>
        </p:blipFill>
        <p:spPr>
          <a:xfrm>
            <a:off x="437465" y="1960691"/>
            <a:ext cx="2880000" cy="2535499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09731" y="4561946"/>
            <a:ext cx="155771" cy="1413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" name="Straight Connector 4"/>
          <p:cNvCxnSpPr>
            <a:stCxn id="20" idx="3"/>
            <a:endCxn id="11" idx="0"/>
          </p:cNvCxnSpPr>
          <p:nvPr/>
        </p:nvCxnSpPr>
        <p:spPr>
          <a:xfrm>
            <a:off x="3317465" y="3228441"/>
            <a:ext cx="1311746" cy="155533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2"/>
            <a:endCxn id="11" idx="4"/>
          </p:cNvCxnSpPr>
          <p:nvPr/>
        </p:nvCxnSpPr>
        <p:spPr>
          <a:xfrm>
            <a:off x="1877465" y="4496190"/>
            <a:ext cx="2751746" cy="42893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41310" y="1960690"/>
            <a:ext cx="1676155" cy="288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ZA" sz="1400" b="1" dirty="0" smtClean="0"/>
              <a:t>Okavango River Basin</a:t>
            </a:r>
            <a:endParaRPr lang="en-ZA" sz="1400" b="1" dirty="0"/>
          </a:p>
        </p:txBody>
      </p:sp>
      <p:cxnSp>
        <p:nvCxnSpPr>
          <p:cNvPr id="26" name="Straight Connector 25"/>
          <p:cNvCxnSpPr>
            <a:stCxn id="35" idx="1"/>
            <a:endCxn id="13" idx="4"/>
          </p:cNvCxnSpPr>
          <p:nvPr/>
        </p:nvCxnSpPr>
        <p:spPr>
          <a:xfrm flipH="1" flipV="1">
            <a:off x="5028012" y="5345790"/>
            <a:ext cx="1545422" cy="116583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2" idx="1"/>
            <a:endCxn id="13" idx="7"/>
          </p:cNvCxnSpPr>
          <p:nvPr/>
        </p:nvCxnSpPr>
        <p:spPr>
          <a:xfrm flipH="1" flipV="1">
            <a:off x="5083085" y="5225146"/>
            <a:ext cx="1490349" cy="104099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6573434" y="4090787"/>
            <a:ext cx="2052000" cy="2476916"/>
            <a:chOff x="6637532" y="829004"/>
            <a:chExt cx="3800475" cy="4587457"/>
          </a:xfrm>
        </p:grpSpPr>
        <p:sp>
          <p:nvSpPr>
            <p:cNvPr id="35" name="Rectangle 34"/>
            <p:cNvSpPr/>
            <p:nvPr/>
          </p:nvSpPr>
          <p:spPr>
            <a:xfrm>
              <a:off x="6637532" y="5208744"/>
              <a:ext cx="328613" cy="207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0" r="27188" b="951"/>
            <a:stretch/>
          </p:blipFill>
          <p:spPr>
            <a:xfrm>
              <a:off x="6637532" y="829004"/>
              <a:ext cx="3800475" cy="4587457"/>
            </a:xfrm>
            <a:prstGeom prst="rect">
              <a:avLst/>
            </a:prstGeom>
          </p:spPr>
        </p:pic>
      </p:grpSp>
      <p:cxnSp>
        <p:nvCxnSpPr>
          <p:cNvPr id="39" name="Straight Connector 38"/>
          <p:cNvCxnSpPr>
            <a:stCxn id="46" idx="1"/>
            <a:endCxn id="16" idx="6"/>
          </p:cNvCxnSpPr>
          <p:nvPr/>
        </p:nvCxnSpPr>
        <p:spPr>
          <a:xfrm flipH="1">
            <a:off x="5193920" y="3946734"/>
            <a:ext cx="1018943" cy="399263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26" idx="1"/>
            <a:endCxn id="16" idx="7"/>
          </p:cNvCxnSpPr>
          <p:nvPr/>
        </p:nvCxnSpPr>
        <p:spPr>
          <a:xfrm flipH="1">
            <a:off x="5171108" y="2732938"/>
            <a:ext cx="1046030" cy="156308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6212863" y="1433275"/>
            <a:ext cx="2628000" cy="2599325"/>
            <a:chOff x="6212863" y="1294371"/>
            <a:chExt cx="2931137" cy="2899153"/>
          </a:xfrm>
        </p:grpSpPr>
        <p:sp>
          <p:nvSpPr>
            <p:cNvPr id="46" name="Rectangle 45"/>
            <p:cNvSpPr/>
            <p:nvPr/>
          </p:nvSpPr>
          <p:spPr>
            <a:xfrm>
              <a:off x="6212863" y="4001982"/>
              <a:ext cx="360571" cy="1915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7631" y="1294371"/>
              <a:ext cx="2926369" cy="2899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2" name="TextBox 51"/>
          <p:cNvSpPr txBox="1"/>
          <p:nvPr/>
        </p:nvSpPr>
        <p:spPr>
          <a:xfrm>
            <a:off x="7541492" y="6259781"/>
            <a:ext cx="1093945" cy="288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ZA" sz="1400" b="1" dirty="0" smtClean="0"/>
              <a:t>Pongola River</a:t>
            </a:r>
            <a:endParaRPr lang="en-ZA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237963" y="1332295"/>
            <a:ext cx="1526371" cy="2881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ZA" sz="1400" b="1" dirty="0" err="1" smtClean="0"/>
              <a:t>Pangani</a:t>
            </a:r>
            <a:r>
              <a:rPr lang="en-ZA" sz="1400" b="1" dirty="0" smtClean="0"/>
              <a:t> River Basin</a:t>
            </a:r>
            <a:endParaRPr lang="en-ZA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9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0"/>
    </mc:Choice>
    <mc:Fallback xmlns="">
      <p:transition spd="slow" advTm="10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9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Social well-being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DRIFT does in same way:</a:t>
            </a:r>
          </a:p>
          <a:p>
            <a:r>
              <a:rPr lang="en-ZA" dirty="0" smtClean="0"/>
              <a:t>Response curves </a:t>
            </a:r>
            <a:r>
              <a:rPr lang="en-ZA" dirty="0" smtClean="0">
                <a:sym typeface="Wingdings" panose="05000000000000000000" pitchFamily="2" charset="2"/>
              </a:rPr>
              <a:t> % “</a:t>
            </a:r>
            <a:r>
              <a:rPr lang="en-ZA" dirty="0" smtClean="0"/>
              <a:t>abundance” relative to baseline</a:t>
            </a:r>
          </a:p>
          <a:p>
            <a:endParaRPr lang="en-ZA" sz="1200" dirty="0"/>
          </a:p>
          <a:p>
            <a:r>
              <a:rPr lang="en-ZA" dirty="0" smtClean="0"/>
              <a:t>Where “abundance” might be:</a:t>
            </a:r>
          </a:p>
          <a:p>
            <a:pPr lvl="1"/>
            <a:r>
              <a:rPr lang="en-ZA" dirty="0" smtClean="0"/>
              <a:t>Fish catch</a:t>
            </a:r>
          </a:p>
          <a:p>
            <a:pPr lvl="1"/>
            <a:r>
              <a:rPr lang="en-ZA" dirty="0" smtClean="0"/>
              <a:t>Income from fishing</a:t>
            </a:r>
          </a:p>
          <a:p>
            <a:pPr lvl="1"/>
            <a:r>
              <a:rPr lang="en-ZA" dirty="0" smtClean="0"/>
              <a:t>Health effects from water quality</a:t>
            </a:r>
          </a:p>
          <a:p>
            <a:pPr lvl="1"/>
            <a:r>
              <a:rPr lang="en-ZA" dirty="0" smtClean="0"/>
              <a:t>Recreational, cultural, spiritual value</a:t>
            </a:r>
          </a:p>
          <a:p>
            <a:pPr lvl="1"/>
            <a:r>
              <a:rPr lang="en-ZA" dirty="0" smtClean="0"/>
              <a:t>etc.</a:t>
            </a:r>
          </a:p>
          <a:p>
            <a:pPr lvl="1"/>
            <a:endParaRPr lang="en-ZA" dirty="0" smtClean="0"/>
          </a:p>
          <a:p>
            <a:r>
              <a:rPr lang="en-ZA" dirty="0" smtClean="0"/>
              <a:t>And “Integrity” might be:</a:t>
            </a:r>
          </a:p>
          <a:p>
            <a:pPr lvl="1"/>
            <a:r>
              <a:rPr lang="en-ZA" dirty="0" smtClean="0"/>
              <a:t>Livelihoods, household income</a:t>
            </a:r>
          </a:p>
          <a:p>
            <a:pPr lvl="1"/>
            <a:r>
              <a:rPr lang="en-ZA" dirty="0" smtClean="0"/>
              <a:t>Social well-being</a:t>
            </a:r>
          </a:p>
          <a:p>
            <a:pPr lvl="1"/>
            <a:r>
              <a:rPr lang="en-ZA" dirty="0" smtClean="0"/>
              <a:t>Etc.</a:t>
            </a:r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7185022" y="6057900"/>
            <a:ext cx="1958978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67" y="2620756"/>
            <a:ext cx="3204910" cy="146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2567" y="4085208"/>
            <a:ext cx="330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/>
              <a:t>e.g. Okavango river and Delta:</a:t>
            </a:r>
          </a:p>
          <a:p>
            <a:r>
              <a:rPr lang="en-ZA" sz="1600" b="1" dirty="0" smtClean="0"/>
              <a:t>Indicator time-series: e.g. fish catch</a:t>
            </a:r>
            <a:endParaRPr lang="en-ZA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52097" y="6057900"/>
            <a:ext cx="35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 smtClean="0"/>
              <a:t>e.g. Pongola River, floodplain and pans:</a:t>
            </a:r>
          </a:p>
          <a:p>
            <a:r>
              <a:rPr lang="en-ZA" sz="1600" b="1" dirty="0" smtClean="0"/>
              <a:t>Site level: Livelihoods</a:t>
            </a:r>
            <a:endParaRPr lang="en-ZA" sz="16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66" y="4679801"/>
            <a:ext cx="3204911" cy="137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72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78"/>
    </mc:Choice>
    <mc:Fallback xmlns="">
      <p:transition spd="slow" advTm="36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Social well-being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008"/>
            <a:ext cx="3195205" cy="4247955"/>
          </a:xfrm>
        </p:spPr>
        <p:txBody>
          <a:bodyPr/>
          <a:lstStyle/>
          <a:p>
            <a:r>
              <a:rPr lang="en-ZA" dirty="0" smtClean="0"/>
              <a:t>Can we compare % changes at different sites?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15</a:t>
            </a:fld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6" y="1945986"/>
            <a:ext cx="4463886" cy="424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9174" y="1945986"/>
            <a:ext cx="612000" cy="288147"/>
          </a:xfrm>
          <a:prstGeom prst="rect">
            <a:avLst/>
          </a:prstGeom>
          <a:solidFill>
            <a:srgbClr val="FFC000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ZA" sz="1400" dirty="0" smtClean="0"/>
              <a:t>France</a:t>
            </a:r>
            <a:endParaRPr lang="en-Z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925122" y="5470236"/>
            <a:ext cx="789566" cy="288147"/>
          </a:xfrm>
          <a:prstGeom prst="rect">
            <a:avLst/>
          </a:prstGeom>
          <a:solidFill>
            <a:srgbClr val="C8FFC1"/>
          </a:solidFill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ZA" sz="1400" dirty="0" smtClean="0"/>
              <a:t>Botswana</a:t>
            </a:r>
            <a:endParaRPr lang="en-ZA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" y="3052963"/>
            <a:ext cx="2700000" cy="17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4613852"/>
            <a:ext cx="2700000" cy="17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1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8"/>
    </mc:Choice>
    <mc:Fallback xmlns="">
      <p:transition spd="slow" advTm="13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2" y="2339985"/>
            <a:ext cx="3960000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Ecosystem &amp; Those depending on it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Percentage change from Baseline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16</a:t>
            </a:fld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2" y="2339985"/>
            <a:ext cx="3960000" cy="20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7113" y="2334286"/>
            <a:ext cx="1910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/>
              <a:t>Ecosystem Integrity</a:t>
            </a:r>
            <a:endParaRPr lang="en-ZA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67706" y="3502177"/>
            <a:ext cx="364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/>
              <a:t>But – </a:t>
            </a:r>
          </a:p>
          <a:p>
            <a:r>
              <a:rPr lang="en-ZA" sz="1600" b="1" dirty="0" smtClean="0"/>
              <a:t>% point on one scale </a:t>
            </a:r>
            <a:r>
              <a:rPr lang="en-ZA" sz="1600" b="1" dirty="0"/>
              <a:t>not </a:t>
            </a:r>
            <a:r>
              <a:rPr lang="en-ZA" sz="1600" b="1" dirty="0" smtClean="0"/>
              <a:t>necessarily equivalent to one on the other</a:t>
            </a:r>
            <a:endParaRPr lang="en-ZA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1836" y="4387414"/>
            <a:ext cx="3539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 smtClean="0"/>
              <a:t>e.g. Pongola River, floodplain and </a:t>
            </a:r>
            <a:r>
              <a:rPr lang="en-ZA" sz="1600" b="1" dirty="0" smtClean="0"/>
              <a:t>pans</a:t>
            </a:r>
            <a:endParaRPr lang="en-ZA" sz="16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687113" y="2538175"/>
            <a:ext cx="114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600" b="1" dirty="0" smtClean="0"/>
              <a:t>Livelihoods</a:t>
            </a:r>
            <a:endParaRPr lang="en-ZA" sz="1600" dirty="0"/>
          </a:p>
        </p:txBody>
      </p:sp>
      <p:sp>
        <p:nvSpPr>
          <p:cNvPr id="6" name="Rectangle 5"/>
          <p:cNvSpPr/>
          <p:nvPr/>
        </p:nvSpPr>
        <p:spPr>
          <a:xfrm>
            <a:off x="1516281" y="2707452"/>
            <a:ext cx="252000" cy="639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9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45"/>
    </mc:Choice>
    <mc:Fallback xmlns="">
      <p:transition spd="slow" advTm="94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“Three pillars”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% change from Baseline gives a useful overview, but:</a:t>
            </a:r>
          </a:p>
          <a:p>
            <a:r>
              <a:rPr lang="en-ZA" dirty="0" smtClean="0"/>
              <a:t>Scales not </a:t>
            </a:r>
            <a:r>
              <a:rPr lang="en-ZA" dirty="0" smtClean="0"/>
              <a:t>comparable </a:t>
            </a:r>
            <a:r>
              <a:rPr lang="en-ZA" sz="2400" dirty="0" smtClean="0"/>
              <a:t>(need swing weights to combine)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789113" y="6088057"/>
            <a:ext cx="1698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 smtClean="0"/>
              <a:t>e.g. </a:t>
            </a:r>
            <a:r>
              <a:rPr lang="en-ZA" sz="1600" b="1" dirty="0" err="1" smtClean="0"/>
              <a:t>Pangani</a:t>
            </a:r>
            <a:r>
              <a:rPr lang="en-ZA" sz="1600" b="1" dirty="0" smtClean="0"/>
              <a:t> River</a:t>
            </a:r>
            <a:endParaRPr lang="en-ZA" sz="16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21" y="3216242"/>
            <a:ext cx="5256000" cy="288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21" y="3216242"/>
            <a:ext cx="5256000" cy="288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21" y="3216242"/>
            <a:ext cx="5256000" cy="288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388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10"/>
    </mc:Choice>
    <mc:Fallback xmlns="">
      <p:transition spd="slow" advTm="111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Next steps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600"/>
              </a:spcBef>
            </a:pPr>
            <a:r>
              <a:rPr lang="en-ZA" sz="2800" dirty="0"/>
              <a:t>DRIFT can provide information on ecosystem and social dimensions</a:t>
            </a:r>
          </a:p>
          <a:p>
            <a:endParaRPr lang="en-ZA" dirty="0" smtClean="0"/>
          </a:p>
          <a:p>
            <a:r>
              <a:rPr lang="en-ZA" dirty="0" smtClean="0"/>
              <a:t>Social </a:t>
            </a:r>
            <a:r>
              <a:rPr lang="en-ZA" dirty="0" smtClean="0"/>
              <a:t>process:</a:t>
            </a:r>
          </a:p>
          <a:p>
            <a:pPr lvl="1"/>
            <a:r>
              <a:rPr lang="en-ZA" dirty="0" smtClean="0"/>
              <a:t>comparison of scenarios;</a:t>
            </a:r>
          </a:p>
          <a:p>
            <a:pPr lvl="1"/>
            <a:r>
              <a:rPr lang="en-ZA" dirty="0" smtClean="0"/>
              <a:t>assessment of preferences;</a:t>
            </a:r>
          </a:p>
          <a:p>
            <a:pPr lvl="1"/>
            <a:endParaRPr lang="en-ZA" dirty="0"/>
          </a:p>
          <a:p>
            <a:r>
              <a:rPr lang="en-ZA" dirty="0" smtClean="0"/>
              <a:t>Are various tools including from MCA world that can assist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16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64"/>
    </mc:Choice>
    <mc:Fallback xmlns="">
      <p:transition spd="slow" advTm="3516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Thank you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19</a:t>
            </a:fld>
            <a:endParaRPr lang="en-AU"/>
          </a:p>
        </p:txBody>
      </p:sp>
      <p:pic>
        <p:nvPicPr>
          <p:cNvPr id="1026" name="Picture 2" descr="C:\Users\Alison\AppData\Local\Microsoft\Windows\INetCache\IE\F3FK8MU7\large-orange-fruit--66.6-15427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1401265"/>
            <a:ext cx="2933409" cy="327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ison\AppData\Local\Microsoft\Windows\INetCache\IE\F3FK8MU7\PngMedium-Orange-Fruit-549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36" y="3966598"/>
            <a:ext cx="2223112" cy="24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ison\AppData\Local\Microsoft\Windows\INetCache\IE\GOQTCLX5\Orange-Fruit-Pieces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98" y="1785938"/>
            <a:ext cx="4294845" cy="27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ison\AppData\Local\Microsoft\Windows\INetCache\IE\ZA82L363\orange-fruit-5643-lar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76" y="2446559"/>
            <a:ext cx="2145938" cy="15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ison\AppData\Local\Microsoft\Windows\INetCache\IE\F3FK8MU7\09_08_14_web[1]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4" y="4223722"/>
            <a:ext cx="3951417" cy="263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lison\AppData\Local\Microsoft\Windows\INetCache\IE\4X1X010G\orange-fruit--15427-large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9756"/>
            <a:ext cx="3247836" cy="362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40"/>
    </mc:Choice>
    <mc:Fallback xmlns="">
      <p:transition spd="slow" advTm="1894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/>
          </a:p>
          <a:p>
            <a:r>
              <a:rPr lang="en-ZA" dirty="0" smtClean="0"/>
              <a:t>Brief outline of </a:t>
            </a:r>
            <a:r>
              <a:rPr lang="en-ZA" dirty="0" smtClean="0"/>
              <a:t>DRIFT </a:t>
            </a:r>
            <a:r>
              <a:rPr lang="en-ZA" dirty="0" err="1" smtClean="0"/>
              <a:t>EFlows</a:t>
            </a:r>
            <a:r>
              <a:rPr lang="en-ZA" dirty="0" smtClean="0"/>
              <a:t> assessment process</a:t>
            </a:r>
            <a:endParaRPr lang="en-ZA" dirty="0" smtClean="0"/>
          </a:p>
          <a:p>
            <a:r>
              <a:rPr lang="en-ZA" dirty="0" smtClean="0"/>
              <a:t>Some multi-criteria analysis notes</a:t>
            </a:r>
          </a:p>
          <a:p>
            <a:r>
              <a:rPr lang="en-ZA" dirty="0" smtClean="0"/>
              <a:t>Examples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000125" y="579074"/>
            <a:ext cx="7244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 smtClean="0"/>
              <a:t>Can we compare apples and oranges?</a:t>
            </a:r>
          </a:p>
          <a:p>
            <a:r>
              <a:rPr lang="en-ZA" sz="3600" dirty="0" smtClean="0"/>
              <a:t>How?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46612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95"/>
    </mc:Choice>
    <mc:Fallback xmlns="">
      <p:transition spd="slow" advTm="211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71771" y="2843204"/>
            <a:ext cx="5688000" cy="36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ZA" dirty="0" smtClean="0">
                <a:solidFill>
                  <a:sysClr val="windowText" lastClr="000000"/>
                </a:solidFill>
              </a:rPr>
              <a:t>DRIFT software</a:t>
            </a:r>
            <a:endParaRPr lang="en-ZA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 </a:t>
            </a:r>
            <a:r>
              <a:rPr lang="en-ZA" dirty="0"/>
              <a:t>to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DRIFT : </a:t>
            </a:r>
            <a:r>
              <a:rPr lang="en-ZA" sz="2000" dirty="0"/>
              <a:t>Downstream Response to Imposed Flow </a:t>
            </a:r>
            <a:r>
              <a:rPr lang="en-ZA" sz="2000" dirty="0" smtClean="0"/>
              <a:t>Transformations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542916" y="3369988"/>
            <a:ext cx="1980000" cy="132873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Time-series of flow for </a:t>
            </a:r>
            <a:r>
              <a:rPr lang="en-ZA" sz="2000" b="1" dirty="0" smtClean="0"/>
              <a:t>scenarios</a:t>
            </a:r>
            <a:endParaRPr lang="en-ZA" sz="2000" b="1" dirty="0"/>
          </a:p>
        </p:txBody>
      </p:sp>
      <p:sp>
        <p:nvSpPr>
          <p:cNvPr id="6" name="Oval 5"/>
          <p:cNvSpPr/>
          <p:nvPr/>
        </p:nvSpPr>
        <p:spPr>
          <a:xfrm>
            <a:off x="5881703" y="3369988"/>
            <a:ext cx="2592000" cy="1328738"/>
          </a:xfrm>
          <a:prstGeom prst="ellipse">
            <a:avLst/>
          </a:prstGeom>
          <a:solidFill>
            <a:srgbClr val="203882"/>
          </a:solidFill>
          <a:effectLst>
            <a:outerShdw blurRad="50800" dist="38100" dir="8100000" algn="tr" rotWithShape="0">
              <a:schemeClr val="accent5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en-ZA" b="1" dirty="0"/>
              <a:t>Seasonal time-series of indicator </a:t>
            </a:r>
            <a:r>
              <a:rPr lang="en-ZA" b="1" dirty="0" smtClean="0"/>
              <a:t>responses (as % of baseline)</a:t>
            </a:r>
            <a:endParaRPr lang="en-ZA" b="1" dirty="0"/>
          </a:p>
        </p:txBody>
      </p:sp>
      <p:sp>
        <p:nvSpPr>
          <p:cNvPr id="7" name="Oval 6"/>
          <p:cNvSpPr/>
          <p:nvPr/>
        </p:nvSpPr>
        <p:spPr>
          <a:xfrm>
            <a:off x="5881703" y="5117350"/>
            <a:ext cx="2592000" cy="936000"/>
          </a:xfrm>
          <a:prstGeom prst="ellipse">
            <a:avLst/>
          </a:prstGeom>
          <a:solidFill>
            <a:srgbClr val="203882"/>
          </a:solidFill>
          <a:effectLst>
            <a:outerShdw blurRad="50800" dist="38100" dir="8100000" algn="tr" rotWithShape="0">
              <a:schemeClr val="accent5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en-ZA" b="1" dirty="0" smtClean="0"/>
              <a:t>Ecosystem Integrity</a:t>
            </a:r>
            <a:endParaRPr lang="en-ZA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928924" y="2900357"/>
            <a:ext cx="2664000" cy="22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ZA" b="1" dirty="0" smtClean="0">
                <a:solidFill>
                  <a:schemeClr val="tx1"/>
                </a:solidFill>
              </a:rPr>
              <a:t>Flow indicators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ZA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ZA" b="1" dirty="0" smtClean="0">
                <a:solidFill>
                  <a:schemeClr val="tx1"/>
                </a:solidFill>
              </a:rPr>
              <a:t>Specialists &amp; Response curves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ZA" sz="1700" dirty="0" smtClean="0">
                <a:solidFill>
                  <a:schemeClr val="tx1"/>
                </a:solidFill>
              </a:rPr>
              <a:t>Structured scoring system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ZA" sz="1700" dirty="0" smtClean="0">
                <a:solidFill>
                  <a:schemeClr val="tx1"/>
                </a:solidFill>
              </a:rPr>
              <a:t>Structured, consistent aggregation of results</a:t>
            </a:r>
          </a:p>
        </p:txBody>
      </p:sp>
      <p:cxnSp>
        <p:nvCxnSpPr>
          <p:cNvPr id="9" name="Straight Arrow Connector 8"/>
          <p:cNvCxnSpPr>
            <a:stCxn id="5" idx="6"/>
            <a:endCxn id="8" idx="1"/>
          </p:cNvCxnSpPr>
          <p:nvPr/>
        </p:nvCxnSpPr>
        <p:spPr>
          <a:xfrm>
            <a:off x="2522916" y="4034357"/>
            <a:ext cx="406008" cy="0"/>
          </a:xfrm>
          <a:prstGeom prst="straightConnector1">
            <a:avLst/>
          </a:prstGeom>
          <a:ln w="38100">
            <a:solidFill>
              <a:srgbClr val="15257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  <a:endCxn id="6" idx="2"/>
          </p:cNvCxnSpPr>
          <p:nvPr/>
        </p:nvCxnSpPr>
        <p:spPr>
          <a:xfrm>
            <a:off x="5592924" y="4034357"/>
            <a:ext cx="288779" cy="0"/>
          </a:xfrm>
          <a:prstGeom prst="straightConnector1">
            <a:avLst/>
          </a:prstGeom>
          <a:ln w="38100">
            <a:solidFill>
              <a:srgbClr val="15257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  <a:endCxn id="7" idx="0"/>
          </p:cNvCxnSpPr>
          <p:nvPr/>
        </p:nvCxnSpPr>
        <p:spPr>
          <a:xfrm>
            <a:off x="7177703" y="4698726"/>
            <a:ext cx="0" cy="418624"/>
          </a:xfrm>
          <a:prstGeom prst="straightConnector1">
            <a:avLst/>
          </a:prstGeom>
          <a:ln w="38100">
            <a:solidFill>
              <a:srgbClr val="15257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020713" y="5510302"/>
            <a:ext cx="1832414" cy="93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8100000" algn="tr" rotWithShape="0">
              <a:schemeClr val="accent5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en-ZA" b="1" dirty="0" smtClean="0"/>
              <a:t>Social well-being</a:t>
            </a:r>
            <a:endParaRPr lang="en-ZA" b="1" dirty="0"/>
          </a:p>
        </p:txBody>
      </p:sp>
      <p:cxnSp>
        <p:nvCxnSpPr>
          <p:cNvPr id="13" name="Straight Arrow Connector 12"/>
          <p:cNvCxnSpPr>
            <a:stCxn id="6" idx="4"/>
            <a:endCxn id="12" idx="0"/>
          </p:cNvCxnSpPr>
          <p:nvPr/>
        </p:nvCxnSpPr>
        <p:spPr>
          <a:xfrm flipH="1">
            <a:off x="4936920" y="4698726"/>
            <a:ext cx="2240783" cy="81157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12" idx="7"/>
          </p:cNvCxnSpPr>
          <p:nvPr/>
        </p:nvCxnSpPr>
        <p:spPr>
          <a:xfrm flipH="1">
            <a:off x="5584776" y="5585350"/>
            <a:ext cx="296927" cy="6202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4586" r="3306" b="4845"/>
          <a:stretch/>
        </p:blipFill>
        <p:spPr bwMode="auto">
          <a:xfrm>
            <a:off x="7321703" y="754105"/>
            <a:ext cx="1152000" cy="110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1391" y="4698726"/>
            <a:ext cx="1543050" cy="4057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 smtClean="0"/>
              <a:t>Primary driver</a:t>
            </a:r>
            <a:endParaRPr lang="en-ZA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16"/>
    </mc:Choice>
    <mc:Fallback xmlns="">
      <p:transition spd="slow" advTm="45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ZA" sz="2400" dirty="0" smtClean="0"/>
              <a:t>Relationship between driver indicator &amp; response indicator</a:t>
            </a:r>
          </a:p>
          <a:p>
            <a:pPr>
              <a:spcBef>
                <a:spcPts val="400"/>
              </a:spcBef>
            </a:pPr>
            <a:r>
              <a:rPr lang="en-ZA" sz="2400" dirty="0" smtClean="0"/>
              <a:t>e.g. </a:t>
            </a:r>
            <a:r>
              <a:rPr lang="en-ZA" sz="2400" dirty="0" smtClean="0">
                <a:solidFill>
                  <a:srgbClr val="0000CC"/>
                </a:solidFill>
              </a:rPr>
              <a:t>Abundance of fish </a:t>
            </a:r>
            <a:r>
              <a:rPr lang="en-ZA" sz="2400" dirty="0" err="1" smtClean="0">
                <a:solidFill>
                  <a:srgbClr val="0000CC"/>
                </a:solidFill>
              </a:rPr>
              <a:t>spp</a:t>
            </a:r>
            <a:r>
              <a:rPr lang="en-ZA" sz="2400" dirty="0" smtClean="0">
                <a:solidFill>
                  <a:srgbClr val="0000CC"/>
                </a:solidFill>
              </a:rPr>
              <a:t> </a:t>
            </a:r>
            <a:r>
              <a:rPr lang="en-ZA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ZA" sz="2400" dirty="0" smtClean="0"/>
              <a:t> </a:t>
            </a:r>
            <a:r>
              <a:rPr lang="en-ZA" sz="2400" dirty="0" err="1" smtClean="0"/>
              <a:t>vs</a:t>
            </a:r>
            <a:r>
              <a:rPr lang="en-ZA" sz="2400" dirty="0" smtClean="0"/>
              <a:t> </a:t>
            </a:r>
            <a:r>
              <a:rPr lang="en-ZA" sz="2400" dirty="0" smtClean="0">
                <a:solidFill>
                  <a:srgbClr val="7030A0"/>
                </a:solidFill>
              </a:rPr>
              <a:t>duration of wet season</a:t>
            </a:r>
          </a:p>
          <a:p>
            <a:pPr>
              <a:spcBef>
                <a:spcPts val="400"/>
              </a:spcBef>
            </a:pPr>
            <a:r>
              <a:rPr lang="en-ZA" sz="2400" dirty="0" smtClean="0"/>
              <a:t>Severity score</a:t>
            </a:r>
          </a:p>
          <a:p>
            <a:pPr>
              <a:spcBef>
                <a:spcPts val="400"/>
              </a:spcBef>
            </a:pPr>
            <a:r>
              <a:rPr lang="en-ZA" sz="2400" dirty="0" smtClean="0"/>
              <a:t>% change from baseline / reference</a:t>
            </a:r>
          </a:p>
          <a:p>
            <a:pPr>
              <a:spcBef>
                <a:spcPts val="400"/>
              </a:spcBef>
            </a:pPr>
            <a:r>
              <a:rPr lang="en-ZA" sz="2400" dirty="0" smtClean="0">
                <a:sym typeface="Wingdings" panose="05000000000000000000" pitchFamily="2" charset="2"/>
              </a:rPr>
              <a:t> percentage </a:t>
            </a:r>
            <a:r>
              <a:rPr lang="en-ZA" sz="2400" u="sng" dirty="0" smtClean="0">
                <a:sym typeface="Wingdings" panose="05000000000000000000" pitchFamily="2" charset="2"/>
              </a:rPr>
              <a:t>of</a:t>
            </a:r>
            <a:r>
              <a:rPr lang="en-ZA" sz="2400" dirty="0" smtClean="0">
                <a:sym typeface="Wingdings" panose="05000000000000000000" pitchFamily="2" charset="2"/>
              </a:rPr>
              <a:t> baseline</a:t>
            </a:r>
            <a:endParaRPr lang="en-ZA" sz="2400" dirty="0" smtClean="0"/>
          </a:p>
          <a:p>
            <a:pPr marL="0" indent="0">
              <a:buNone/>
            </a:pPr>
            <a:endParaRPr lang="en-ZA" sz="2400" dirty="0"/>
          </a:p>
        </p:txBody>
      </p:sp>
      <p:sp>
        <p:nvSpPr>
          <p:cNvPr id="24" name="Rectangle 23"/>
          <p:cNvSpPr/>
          <p:nvPr/>
        </p:nvSpPr>
        <p:spPr>
          <a:xfrm>
            <a:off x="4375354" y="4716041"/>
            <a:ext cx="1440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652571" y="3669969"/>
            <a:ext cx="2664000" cy="2293065"/>
            <a:chOff x="7205662" y="3000374"/>
            <a:chExt cx="2520000" cy="15132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83"/>
            <a:stretch/>
          </p:blipFill>
          <p:spPr bwMode="auto">
            <a:xfrm>
              <a:off x="7205662" y="3000374"/>
              <a:ext cx="2520000" cy="1208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56"/>
            <a:stretch/>
          </p:blipFill>
          <p:spPr bwMode="auto">
            <a:xfrm>
              <a:off x="7205662" y="4208640"/>
              <a:ext cx="2520000" cy="30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9473349" y="4216222"/>
              <a:ext cx="122630" cy="14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Response curves (biophysical)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27775"/>
            <a:ext cx="2057400" cy="365125"/>
          </a:xfrm>
        </p:spPr>
        <p:txBody>
          <a:bodyPr/>
          <a:lstStyle/>
          <a:p>
            <a:fld id="{1C238C77-FDCD-4874-B3FF-6CCFD4A0B09A}" type="slidenum">
              <a:rPr lang="en-AU" smtClean="0"/>
              <a:pPr/>
              <a:t>4</a:t>
            </a:fld>
            <a:endParaRPr lang="en-AU"/>
          </a:p>
        </p:txBody>
      </p:sp>
      <p:cxnSp>
        <p:nvCxnSpPr>
          <p:cNvPr id="7" name="Straight Arrow Connector 6"/>
          <p:cNvCxnSpPr>
            <a:stCxn id="18" idx="0"/>
          </p:cNvCxnSpPr>
          <p:nvPr/>
        </p:nvCxnSpPr>
        <p:spPr>
          <a:xfrm flipV="1">
            <a:off x="4465355" y="4817177"/>
            <a:ext cx="10575" cy="1233959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9026" y="6051136"/>
            <a:ext cx="1932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/>
              <a:t>Duration is 87 days in a particular year</a:t>
            </a:r>
            <a:endParaRPr lang="en-ZA" sz="16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4519354" y="4547710"/>
            <a:ext cx="4003180" cy="492443"/>
            <a:chOff x="6019594" y="4233374"/>
            <a:chExt cx="4003180" cy="492443"/>
          </a:xfrm>
        </p:grpSpPr>
        <p:cxnSp>
          <p:nvCxnSpPr>
            <p:cNvPr id="19" name="Straight Arrow Connector 18"/>
            <p:cNvCxnSpPr>
              <a:stCxn id="24" idx="3"/>
              <a:endCxn id="23" idx="1"/>
            </p:cNvCxnSpPr>
            <p:nvPr/>
          </p:nvCxnSpPr>
          <p:spPr>
            <a:xfrm>
              <a:off x="6019594" y="4459417"/>
              <a:ext cx="2023180" cy="20179"/>
            </a:xfrm>
            <a:prstGeom prst="straightConnector1">
              <a:avLst/>
            </a:prstGeom>
            <a:ln w="381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042774" y="4233374"/>
              <a:ext cx="198000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600" b="1"/>
              </a:lvl1pPr>
            </a:lstStyle>
            <a:p>
              <a:r>
                <a:rPr lang="en-ZA" dirty="0" smtClean="0">
                  <a:sym typeface="Symbol"/>
                </a:rPr>
                <a:t>~ </a:t>
              </a:r>
              <a:r>
                <a:rPr lang="en-ZA" dirty="0">
                  <a:sym typeface="Symbol"/>
                </a:rPr>
                <a:t>5</a:t>
              </a:r>
              <a:r>
                <a:rPr lang="en-ZA" dirty="0" smtClean="0"/>
                <a:t>% decrease </a:t>
              </a:r>
              <a:r>
                <a:rPr lang="en-ZA" dirty="0" smtClean="0">
                  <a:sym typeface="Wingdings" panose="05000000000000000000" pitchFamily="2" charset="2"/>
                </a:rPr>
                <a:t></a:t>
              </a:r>
            </a:p>
            <a:p>
              <a:r>
                <a:rPr lang="en-ZA" dirty="0" smtClean="0">
                  <a:sym typeface="Symbol"/>
                </a:rPr>
                <a:t>~ </a:t>
              </a:r>
              <a:r>
                <a:rPr lang="en-ZA" dirty="0" smtClean="0">
                  <a:sym typeface="Wingdings" panose="05000000000000000000" pitchFamily="2" charset="2"/>
                </a:rPr>
                <a:t>95% </a:t>
              </a:r>
              <a:r>
                <a:rPr lang="en-ZA" dirty="0">
                  <a:sym typeface="Wingdings" panose="05000000000000000000" pitchFamily="2" charset="2"/>
                </a:rPr>
                <a:t>of </a:t>
              </a:r>
              <a:r>
                <a:rPr lang="en-ZA" dirty="0" smtClean="0">
                  <a:sym typeface="Wingdings" panose="05000000000000000000" pitchFamily="2" charset="2"/>
                </a:rPr>
                <a:t>baseline (100)</a:t>
              </a:r>
              <a:endParaRPr lang="en-ZA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3807851"/>
            <a:ext cx="2628000" cy="216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594" y="5808240"/>
            <a:ext cx="240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i="1" dirty="0" smtClean="0"/>
              <a:t>Duration of wet season (days)</a:t>
            </a:r>
            <a:endParaRPr lang="en-ZA" sz="14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95594" y="3670247"/>
            <a:ext cx="400110" cy="206428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ZA" sz="1400" b="1" i="1" dirty="0" smtClean="0"/>
              <a:t>Abundance (% of baseline)</a:t>
            </a:r>
            <a:endParaRPr lang="en-ZA" sz="1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0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51"/>
    </mc:Choice>
    <mc:Fallback xmlns="">
      <p:transition spd="slow" advTm="21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  <p:bldP spid="18" grpId="0"/>
      <p:bldP spid="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3" y="4310056"/>
            <a:ext cx="86455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3" y="4310056"/>
            <a:ext cx="86455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Time series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Time-series of % </a:t>
            </a:r>
            <a:r>
              <a:rPr lang="en-ZA" dirty="0" smtClean="0"/>
              <a:t>change from each response </a:t>
            </a:r>
            <a:r>
              <a:rPr lang="en-ZA" dirty="0" smtClean="0"/>
              <a:t>curve</a:t>
            </a:r>
            <a:endParaRPr lang="en-ZA" dirty="0" smtClean="0"/>
          </a:p>
          <a:p>
            <a:pPr lvl="1"/>
            <a:r>
              <a:rPr lang="en-ZA" dirty="0" smtClean="0"/>
              <a:t>Sum to get seasonal response</a:t>
            </a:r>
          </a:p>
          <a:p>
            <a:pPr lvl="1"/>
            <a:r>
              <a:rPr lang="en-ZA" dirty="0" smtClean="0"/>
              <a:t>Add </a:t>
            </a:r>
            <a:r>
              <a:rPr lang="en-ZA" dirty="0" smtClean="0"/>
              <a:t>to / </a:t>
            </a:r>
            <a:r>
              <a:rPr lang="en-ZA" dirty="0" smtClean="0"/>
              <a:t>subtract </a:t>
            </a:r>
            <a:r>
              <a:rPr lang="en-ZA" dirty="0" smtClean="0"/>
              <a:t>from previous season</a:t>
            </a:r>
          </a:p>
          <a:p>
            <a:r>
              <a:rPr lang="en-ZA" dirty="0" smtClean="0"/>
              <a:t>Thus: develop time-series of abundance</a:t>
            </a:r>
          </a:p>
          <a:p>
            <a:pPr lvl="1"/>
            <a:r>
              <a:rPr lang="en-ZA" dirty="0" smtClean="0"/>
              <a:t>as percentage relative to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3" y="4310056"/>
            <a:ext cx="86455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553" y="5307287"/>
            <a:ext cx="792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All indicators represented in the same way (abundance, area, concentration, etc.)</a:t>
            </a:r>
            <a:endParaRPr lang="en-ZA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8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95"/>
    </mc:Choice>
    <mc:Fallback xmlns="">
      <p:transition spd="slow" advTm="45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Abundance translated to INTEGRITY</a:t>
            </a:r>
          </a:p>
          <a:p>
            <a:r>
              <a:rPr lang="en-ZA" dirty="0" smtClean="0"/>
              <a:t>On a scale from </a:t>
            </a:r>
            <a:r>
              <a:rPr lang="en-ZA" dirty="0" smtClean="0"/>
              <a:t>0 to -5</a:t>
            </a:r>
            <a:endParaRPr lang="en-ZA" dirty="0" smtClean="0"/>
          </a:p>
          <a:p>
            <a:pPr lvl="1"/>
            <a:r>
              <a:rPr lang="en-ZA" dirty="0" smtClean="0"/>
              <a:t>0 = </a:t>
            </a:r>
            <a:r>
              <a:rPr lang="en-ZA" dirty="0" err="1" smtClean="0"/>
              <a:t>unimpacted</a:t>
            </a:r>
            <a:endParaRPr lang="en-ZA" dirty="0" smtClean="0"/>
          </a:p>
          <a:p>
            <a:pPr lvl="1"/>
            <a:r>
              <a:rPr lang="en-ZA" dirty="0" smtClean="0"/>
              <a:t>-5 = critically severe; unsustainable</a:t>
            </a:r>
          </a:p>
          <a:p>
            <a:endParaRPr lang="en-ZA" dirty="0" smtClean="0"/>
          </a:p>
          <a:p>
            <a:r>
              <a:rPr lang="en-ZA" dirty="0" smtClean="0"/>
              <a:t>Integrity ratings combined </a:t>
            </a:r>
            <a:r>
              <a:rPr lang="en-ZA" dirty="0" smtClean="0">
                <a:sym typeface="Symbol"/>
              </a:rPr>
              <a:t></a:t>
            </a:r>
            <a:r>
              <a:rPr lang="en-ZA" dirty="0" smtClean="0"/>
              <a:t> discipline Integrity</a:t>
            </a:r>
          </a:p>
          <a:p>
            <a:r>
              <a:rPr lang="en-ZA" dirty="0" smtClean="0"/>
              <a:t>Discipline integrities combined </a:t>
            </a:r>
            <a:r>
              <a:rPr lang="en-ZA" dirty="0" smtClean="0">
                <a:sym typeface="Symbol"/>
              </a:rPr>
              <a:t></a:t>
            </a:r>
            <a:r>
              <a:rPr lang="en-ZA" dirty="0" smtClean="0"/>
              <a:t>site Integrity</a:t>
            </a:r>
          </a:p>
          <a:p>
            <a:endParaRPr lang="en-ZA" dirty="0"/>
          </a:p>
          <a:p>
            <a:r>
              <a:rPr lang="en-ZA" dirty="0" smtClean="0"/>
              <a:t>Integrities are combined with a weighted sum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Ecosystem Integrity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14375" y="1817725"/>
            <a:ext cx="7200900" cy="266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09" y="1806570"/>
            <a:ext cx="4572000" cy="268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8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87"/>
    </mc:Choice>
    <mc:Fallback xmlns="">
      <p:transition spd="slow" advTm="53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Summing and comparing scales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Multi-criteria analysis (MCDA, MCA)</a:t>
            </a:r>
          </a:p>
          <a:p>
            <a:endParaRPr lang="en-ZA" dirty="0" smtClean="0"/>
          </a:p>
          <a:p>
            <a:pPr lvl="1"/>
            <a:r>
              <a:rPr lang="en-ZA" dirty="0" smtClean="0"/>
              <a:t>Value function approach; Weighted summation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05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9"/>
    </mc:Choice>
    <mc:Fallback xmlns="">
      <p:transition spd="slow" advTm="1031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500" dirty="0" err="1" smtClean="0"/>
              <a:t>Multicriteria</a:t>
            </a:r>
            <a:r>
              <a:rPr lang="en-ZA" sz="3500" dirty="0" smtClean="0"/>
              <a:t> analysis: Weighted summation</a:t>
            </a:r>
            <a:endParaRPr lang="en-ZA" sz="3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929008"/>
                <a:ext cx="7886700" cy="424795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ZA" i="1">
                        <a:latin typeface="Cambria Math"/>
                      </a:rPr>
                      <m:t>𝑉</m:t>
                    </m:r>
                    <m:r>
                      <a:rPr lang="en-ZA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ZA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ZA" i="1">
                            <a:latin typeface="Cambria Math"/>
                          </a:rPr>
                          <m:t>𝑖</m:t>
                        </m:r>
                        <m:r>
                          <a:rPr lang="en-ZA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ZA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Z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ZA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ZA" i="1">
                            <a:latin typeface="Cambria Math"/>
                          </a:rPr>
                        </m:ctrlPr>
                      </m:sSubPr>
                      <m:e>
                        <m:r>
                          <a:rPr lang="en-ZA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ZA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ZA" dirty="0" smtClean="0"/>
              </a:p>
              <a:p>
                <a:pPr marL="0" indent="0">
                  <a:buNone/>
                </a:pPr>
                <a:endParaRPr lang="en-ZA" sz="2400" dirty="0" smtClean="0"/>
              </a:p>
              <a:p>
                <a:pPr marL="0" indent="0">
                  <a:buNone/>
                </a:pPr>
                <a:endParaRPr lang="en-ZA" sz="2400" dirty="0" smtClean="0"/>
              </a:p>
              <a:p>
                <a:r>
                  <a:rPr lang="en-ZA" dirty="0" smtClean="0"/>
                  <a:t>“Value functions” should be on interval scales</a:t>
                </a:r>
              </a:p>
              <a:p>
                <a:endParaRPr lang="en-ZA" sz="4000" dirty="0"/>
              </a:p>
              <a:p>
                <a:r>
                  <a:rPr lang="en-ZA" dirty="0" smtClean="0"/>
                  <a:t>Swing weights </a:t>
                </a:r>
                <a:r>
                  <a:rPr lang="en-ZA" sz="2300" dirty="0" smtClean="0"/>
                  <a:t>(importance of contribution to overall </a:t>
                </a:r>
                <a:r>
                  <a:rPr lang="en-ZA" sz="2300" dirty="0" smtClean="0"/>
                  <a:t>value)</a:t>
                </a:r>
                <a:endParaRPr lang="en-ZA" sz="2300" dirty="0" smtClean="0"/>
              </a:p>
              <a:p>
                <a:endParaRPr lang="en-ZA" sz="4000" dirty="0"/>
              </a:p>
              <a:p>
                <a:r>
                  <a:rPr lang="en-ZA" dirty="0" smtClean="0"/>
                  <a:t>Judgemental independence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929008"/>
                <a:ext cx="7886700" cy="4247955"/>
              </a:xfrm>
              <a:blipFill rotWithShape="1">
                <a:blip r:embed="rId3"/>
                <a:stretch>
                  <a:fillRect l="-1314" r="-30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143000" y="3600631"/>
            <a:ext cx="502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ZA" b="1" dirty="0" smtClean="0">
                <a:solidFill>
                  <a:srgbClr val="FF0000"/>
                </a:solidFill>
              </a:rPr>
              <a:t>Response curves (Severity</a:t>
            </a:r>
            <a:r>
              <a:rPr lang="en-ZA" b="1" dirty="0">
                <a:solidFill>
                  <a:srgbClr val="FF0000"/>
                </a:solidFill>
              </a:rPr>
              <a:t>, % of baseline, </a:t>
            </a:r>
            <a:r>
              <a:rPr lang="en-ZA" b="1" dirty="0" smtClean="0">
                <a:solidFill>
                  <a:srgbClr val="FF0000"/>
                </a:solidFill>
              </a:rPr>
              <a:t>Integrity)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2521" y="3551297"/>
            <a:ext cx="538930" cy="46800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ZA" sz="3600" b="1" dirty="0">
                <a:sym typeface="Wingdings 2"/>
              </a:rPr>
              <a:t></a:t>
            </a:r>
            <a:endParaRPr lang="en-ZA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4716782"/>
            <a:ext cx="2770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ZA" b="1" dirty="0" smtClean="0">
                <a:solidFill>
                  <a:srgbClr val="FF0000"/>
                </a:solidFill>
              </a:rPr>
              <a:t>Discipline and site integrity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2521" y="4667448"/>
            <a:ext cx="538930" cy="46800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ZA" sz="3600" b="1" dirty="0">
                <a:sym typeface="Wingdings 2"/>
              </a:rPr>
              <a:t></a:t>
            </a:r>
            <a:endParaRPr lang="en-ZA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5729215"/>
            <a:ext cx="1764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ZA" b="1" dirty="0" smtClean="0">
                <a:solidFill>
                  <a:srgbClr val="FF0000"/>
                </a:solidFill>
              </a:rPr>
              <a:t>Response curves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2521" y="5679881"/>
            <a:ext cx="538929" cy="46800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ZA" sz="3600" b="1" dirty="0">
                <a:solidFill>
                  <a:srgbClr val="C00000"/>
                </a:solidFill>
                <a:sym typeface="Wingdings 2"/>
              </a:rPr>
              <a:t></a:t>
            </a:r>
            <a:endParaRPr lang="en-ZA" sz="3600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51240" y="1914525"/>
            <a:ext cx="434872" cy="514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8" name="Curved Connector 17"/>
          <p:cNvCxnSpPr>
            <a:stCxn id="16" idx="4"/>
            <a:endCxn id="19" idx="2"/>
          </p:cNvCxnSpPr>
          <p:nvPr/>
        </p:nvCxnSpPr>
        <p:spPr>
          <a:xfrm rot="5400000">
            <a:off x="1357328" y="1800233"/>
            <a:ext cx="982707" cy="2239991"/>
          </a:xfrm>
          <a:prstGeom prst="curvedConnector4">
            <a:avLst>
              <a:gd name="adj1" fmla="val 47252"/>
              <a:gd name="adj2" fmla="val 1102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28685" y="3357582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Oval 20"/>
          <p:cNvSpPr/>
          <p:nvPr/>
        </p:nvSpPr>
        <p:spPr>
          <a:xfrm>
            <a:off x="723945" y="4430856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Oval 21"/>
          <p:cNvSpPr/>
          <p:nvPr/>
        </p:nvSpPr>
        <p:spPr>
          <a:xfrm>
            <a:off x="2353604" y="1914525"/>
            <a:ext cx="434872" cy="5143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3" name="Curved Connector 22"/>
          <p:cNvCxnSpPr>
            <a:endCxn id="21" idx="2"/>
          </p:cNvCxnSpPr>
          <p:nvPr/>
        </p:nvCxnSpPr>
        <p:spPr>
          <a:xfrm rot="5400000">
            <a:off x="583837" y="2540406"/>
            <a:ext cx="2084558" cy="1804342"/>
          </a:xfrm>
          <a:prstGeom prst="curvedConnector4">
            <a:avLst>
              <a:gd name="adj1" fmla="val 9637"/>
              <a:gd name="adj2" fmla="val 112669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86112" y="1987034"/>
            <a:ext cx="556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Site Ecosystem Integrity = </a:t>
            </a:r>
            <a:r>
              <a:rPr lang="en-ZA" b="1" dirty="0" err="1" smtClean="0"/>
              <a:t>wtd</a:t>
            </a:r>
            <a:r>
              <a:rPr lang="en-ZA" b="1" dirty="0" smtClean="0"/>
              <a:t> sum of discipline integrity</a:t>
            </a:r>
            <a:endParaRPr lang="en-ZA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9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51"/>
    </mc:Choice>
    <mc:Fallback xmlns="">
      <p:transition spd="slow" advTm="134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9" grpId="0"/>
      <p:bldP spid="12" grpId="0"/>
      <p:bldP spid="14" grpId="0"/>
      <p:bldP spid="15" grpId="0"/>
      <p:bldP spid="16" grpId="0" animBg="1"/>
      <p:bldP spid="19" grpId="0" animBg="1"/>
      <p:bldP spid="21" grpId="0" animBg="1"/>
      <p:bldP spid="2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500" dirty="0" err="1" smtClean="0"/>
              <a:t>Multicriteria</a:t>
            </a:r>
            <a:r>
              <a:rPr lang="en-ZA" sz="3500" dirty="0" smtClean="0"/>
              <a:t> analysis: Weighted summation</a:t>
            </a:r>
            <a:endParaRPr lang="en-ZA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Judgemental independence:</a:t>
            </a:r>
          </a:p>
          <a:p>
            <a:pPr marL="457200" lvl="1" indent="0">
              <a:buNone/>
            </a:pPr>
            <a:r>
              <a:rPr lang="en-ZA" sz="2000" dirty="0"/>
              <a:t>Can determine </a:t>
            </a:r>
            <a:r>
              <a:rPr lang="en-ZA" sz="2000" dirty="0" smtClean="0"/>
              <a:t>response </a:t>
            </a:r>
            <a:r>
              <a:rPr lang="en-ZA" sz="2000" dirty="0" smtClean="0"/>
              <a:t>to one input </a:t>
            </a:r>
            <a:r>
              <a:rPr lang="en-ZA" sz="2000" dirty="0" smtClean="0"/>
              <a:t>indicator </a:t>
            </a:r>
            <a:r>
              <a:rPr lang="en-ZA" sz="2000" dirty="0"/>
              <a:t>without referring to the </a:t>
            </a:r>
            <a:r>
              <a:rPr lang="en-ZA" sz="2000" u="sng" dirty="0"/>
              <a:t>level</a:t>
            </a:r>
            <a:r>
              <a:rPr lang="en-ZA" sz="2000" dirty="0"/>
              <a:t> of another </a:t>
            </a:r>
            <a:r>
              <a:rPr lang="en-ZA" sz="2000" dirty="0" smtClean="0"/>
              <a:t>indicator</a:t>
            </a:r>
            <a:endParaRPr lang="en-ZA" sz="2000" dirty="0" smtClean="0"/>
          </a:p>
          <a:p>
            <a:pPr marL="457200" lvl="1" indent="0">
              <a:buNone/>
            </a:pPr>
            <a:endParaRPr lang="en-ZA" sz="2000" dirty="0"/>
          </a:p>
          <a:p>
            <a:pPr marL="457200" lvl="1" indent="0">
              <a:buNone/>
            </a:pPr>
            <a:r>
              <a:rPr lang="en-ZA" sz="2000" dirty="0" smtClean="0"/>
              <a:t>In DRIFT:</a:t>
            </a:r>
            <a:endParaRPr lang="en-ZA" sz="2000" dirty="0" smtClean="0"/>
          </a:p>
          <a:p>
            <a:pPr lvl="2"/>
            <a:r>
              <a:rPr lang="en-ZA" dirty="0"/>
              <a:t>Assess response to one driver “all else remaining as is”</a:t>
            </a:r>
          </a:p>
          <a:p>
            <a:pPr lvl="2"/>
            <a:r>
              <a:rPr lang="en-ZA" dirty="0"/>
              <a:t>If not possible then combine two driver indicators to create a new driver</a:t>
            </a:r>
          </a:p>
          <a:p>
            <a:pPr lvl="2"/>
            <a:r>
              <a:rPr lang="en-ZA" dirty="0"/>
              <a:t>e.g. depth of </a:t>
            </a:r>
            <a:r>
              <a:rPr lang="en-ZA" dirty="0" smtClean="0"/>
              <a:t>inundation of floodplain</a:t>
            </a:r>
            <a:endParaRPr lang="en-ZA" dirty="0" smtClean="0"/>
          </a:p>
          <a:p>
            <a:pPr lvl="2"/>
            <a:r>
              <a:rPr lang="en-ZA" dirty="0" smtClean="0">
                <a:sym typeface="Wingdings" panose="05000000000000000000" pitchFamily="2" charset="2"/>
              </a:rPr>
              <a:t>  </a:t>
            </a:r>
            <a:r>
              <a:rPr lang="en-ZA" dirty="0" smtClean="0"/>
              <a:t>Duration </a:t>
            </a:r>
            <a:r>
              <a:rPr lang="en-ZA" dirty="0"/>
              <a:t>of inundation with depth 1 to 2 m</a:t>
            </a:r>
          </a:p>
          <a:p>
            <a:pPr marL="457200" lvl="1" indent="0">
              <a:buNone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1685944" y="5186271"/>
            <a:ext cx="1764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ZA" b="1" dirty="0" smtClean="0">
                <a:solidFill>
                  <a:srgbClr val="FF0000"/>
                </a:solidFill>
              </a:rPr>
              <a:t>Response curves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5465" y="5136937"/>
            <a:ext cx="538929" cy="46800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ZA" sz="3600" b="1" dirty="0">
                <a:solidFill>
                  <a:srgbClr val="C00000"/>
                </a:solidFill>
                <a:sym typeface="Wingdings 2"/>
              </a:rPr>
              <a:t></a:t>
            </a:r>
            <a:endParaRPr lang="en-ZA" sz="36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8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37"/>
    </mc:Choice>
    <mc:Fallback xmlns="">
      <p:transition spd="slow" advTm="75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6|22.8|7.3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|12|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1.5|40.4|39.7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8.6|2.5|0.6|0.8|0.8|1.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6|1.2|0.7|7.5|16.7|0.6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.6|1.7|10.4|5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9.2|0.3|17.3|11.8|16.6|32.5|9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7|2.5|4.3|29.4|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2.5|2.5|23.3|1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9|4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|1.8|1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4535</TotalTime>
  <Words>739</Words>
  <Application>Microsoft Office PowerPoint</Application>
  <PresentationFormat>On-screen Show (4:3)</PresentationFormat>
  <Paragraphs>170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Comparing incomparables in DRIFT EFlows assessments</vt:lpstr>
      <vt:lpstr>PowerPoint Presentation</vt:lpstr>
      <vt:lpstr>Intro to DRIFT</vt:lpstr>
      <vt:lpstr>Response curves (biophysical)</vt:lpstr>
      <vt:lpstr>Time series</vt:lpstr>
      <vt:lpstr>Ecosystem Integrity</vt:lpstr>
      <vt:lpstr>Summing and comparing scales</vt:lpstr>
      <vt:lpstr>Multicriteria analysis: Weighted summation</vt:lpstr>
      <vt:lpstr>Multicriteria analysis: Weighted summation</vt:lpstr>
      <vt:lpstr>Multicriteria analysis: Weighted summation</vt:lpstr>
      <vt:lpstr>Comparisons: biophysical; ecosystem</vt:lpstr>
      <vt:lpstr>Comparisons</vt:lpstr>
      <vt:lpstr>PowerPoint Presentation</vt:lpstr>
      <vt:lpstr>Social well-being</vt:lpstr>
      <vt:lpstr>Social well-being</vt:lpstr>
      <vt:lpstr>Ecosystem &amp; Those depending on it</vt:lpstr>
      <vt:lpstr>“Three pillars”</vt:lpstr>
      <vt:lpstr>Next steps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Alison</cp:lastModifiedBy>
  <cp:revision>215</cp:revision>
  <dcterms:created xsi:type="dcterms:W3CDTF">2016-07-18T05:53:10Z</dcterms:created>
  <dcterms:modified xsi:type="dcterms:W3CDTF">2016-09-14T04:15:24Z</dcterms:modified>
</cp:coreProperties>
</file>