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8" r:id="rId3"/>
    <p:sldId id="302" r:id="rId4"/>
    <p:sldId id="292" r:id="rId5"/>
    <p:sldId id="271" r:id="rId6"/>
    <p:sldId id="293" r:id="rId7"/>
    <p:sldId id="294" r:id="rId8"/>
    <p:sldId id="296" r:id="rId9"/>
    <p:sldId id="299" r:id="rId10"/>
    <p:sldId id="275" r:id="rId11"/>
    <p:sldId id="298" r:id="rId12"/>
    <p:sldId id="295" r:id="rId13"/>
    <p:sldId id="276" r:id="rId14"/>
    <p:sldId id="300" r:id="rId15"/>
    <p:sldId id="297" r:id="rId16"/>
    <p:sldId id="301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0288" autoAdjust="0"/>
  </p:normalViewPr>
  <p:slideViewPr>
    <p:cSldViewPr snapToGrid="0" showGuides="1">
      <p:cViewPr>
        <p:scale>
          <a:sx n="100" d="100"/>
          <a:sy n="100" d="100"/>
        </p:scale>
        <p:origin x="-15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3F7F0-1FD6-C748-82E9-C949A071E489}" type="datetimeFigureOut">
              <a:rPr lang="en-US" smtClean="0"/>
              <a:t>8/19/16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54A8-4EE8-3148-A4FD-5DA296861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7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F54A8-4EE8-3148-A4FD-5DA2968615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1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8/19/16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8/19/16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8/19/16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8/19/16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jpeg"/><Relationship Id="rId6" Type="http://schemas.openxmlformats.org/officeDocument/2006/relationships/image" Target="../media/image7.JP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jpe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42506" y="1615099"/>
            <a:ext cx="803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ACADEMIC DOCUMENTATION TO RESTORE RIVER: A SUCCESS STORY ON BORAL RIVER, BANGLADESH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81300" y="4639695"/>
            <a:ext cx="448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Presented by </a:t>
            </a:r>
          </a:p>
          <a:p>
            <a:pPr algn="r"/>
            <a:r>
              <a:rPr lang="en-US" b="1" dirty="0" smtClean="0"/>
              <a:t>Nusrat Islam Khan</a:t>
            </a:r>
          </a:p>
          <a:p>
            <a:pPr algn="r"/>
            <a:r>
              <a:rPr lang="en-US" dirty="0" smtClean="0"/>
              <a:t>Director of Communications and Campaign</a:t>
            </a:r>
          </a:p>
          <a:p>
            <a:pPr algn="r"/>
            <a:r>
              <a:rPr lang="en-US" dirty="0" smtClean="0"/>
              <a:t>Riverine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07556" y="1435100"/>
            <a:ext cx="405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By whom and how this model works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41500" y="2755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13000" y="2159000"/>
            <a:ext cx="1473200" cy="14859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River Committee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5143500" y="2159000"/>
            <a:ext cx="1498600" cy="1473200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University Committee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5" idx="6"/>
            <a:endCxn id="8" idx="2"/>
          </p:cNvCxnSpPr>
          <p:nvPr/>
        </p:nvCxnSpPr>
        <p:spPr>
          <a:xfrm flipV="1">
            <a:off x="3886200" y="2895600"/>
            <a:ext cx="1257300" cy="63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835400" y="3505200"/>
            <a:ext cx="1638300" cy="1600200"/>
          </a:xfrm>
          <a:prstGeom prst="ellipse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Riverine People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8" idx="4"/>
          </p:cNvCxnSpPr>
          <p:nvPr/>
        </p:nvCxnSpPr>
        <p:spPr>
          <a:xfrm flipH="1">
            <a:off x="5422900" y="3632200"/>
            <a:ext cx="4699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52800" y="3632200"/>
            <a:ext cx="546100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92400" y="5575300"/>
            <a:ext cx="3860800" cy="77470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Strengthen the rivers and river movers</a:t>
            </a:r>
            <a:endParaRPr lang="en-US" dirty="0"/>
          </a:p>
        </p:txBody>
      </p:sp>
      <p:cxnSp>
        <p:nvCxnSpPr>
          <p:cNvPr id="60" name="Straight Arrow Connector 59"/>
          <p:cNvCxnSpPr>
            <a:endCxn id="43" idx="0"/>
          </p:cNvCxnSpPr>
          <p:nvPr/>
        </p:nvCxnSpPr>
        <p:spPr>
          <a:xfrm flipH="1">
            <a:off x="4622800" y="4851400"/>
            <a:ext cx="12700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64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82800" y="1320800"/>
            <a:ext cx="5162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Benefits of Academic Documentation of a river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01701" y="1943100"/>
            <a:ext cx="7366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600" dirty="0"/>
              <a:t>It is an approach to archive the </a:t>
            </a:r>
            <a:r>
              <a:rPr lang="en-US" sz="1600" dirty="0" smtClean="0"/>
              <a:t>present situation, glorious past and potentiality of a river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Through </a:t>
            </a:r>
            <a:r>
              <a:rPr lang="en-US" sz="1600" dirty="0" smtClean="0"/>
              <a:t>this documentation local peoples’ voice can be delivered to the relevant authorities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The views and actions of river practitioners can be documented time to time to change the social perspective for rivers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It is used as an advocacy material as well as help to develop a river based knowledge hub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This tool helps academicians to make their ground work for developing a research concept on rivers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Academic </a:t>
            </a:r>
            <a:r>
              <a:rPr lang="en-US" sz="1600" dirty="0"/>
              <a:t>documentation </a:t>
            </a:r>
            <a:r>
              <a:rPr lang="en-US" sz="1600" dirty="0" smtClean="0"/>
              <a:t>may </a:t>
            </a:r>
            <a:r>
              <a:rPr lang="en-US" sz="1600" dirty="0"/>
              <a:t>become a popular </a:t>
            </a:r>
            <a:r>
              <a:rPr lang="en-US" sz="1600" dirty="0" smtClean="0"/>
              <a:t>process through engaging the youth for restoring and re-mainstreaming rivers in our society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851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57600" y="1219200"/>
            <a:ext cx="1972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River Committee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3300" y="1866900"/>
            <a:ext cx="7124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en-US" sz="1600" dirty="0"/>
              <a:t>River </a:t>
            </a:r>
            <a:r>
              <a:rPr lang="en-US" sz="1600" dirty="0" smtClean="0"/>
              <a:t>committees are an independent committee of youth which formed </a:t>
            </a:r>
            <a:r>
              <a:rPr lang="en-US" sz="1600" dirty="0"/>
              <a:t>centering the local </a:t>
            </a:r>
            <a:r>
              <a:rPr lang="en-US" sz="1600" dirty="0" smtClean="0"/>
              <a:t>rivers</a:t>
            </a:r>
          </a:p>
          <a:p>
            <a:pPr marL="171450" indent="-171450" algn="just">
              <a:buFont typeface="Arial"/>
              <a:buChar char="•"/>
            </a:pPr>
            <a:endParaRPr lang="en-US" sz="1600" dirty="0"/>
          </a:p>
          <a:p>
            <a:pPr marL="171450" indent="-171450" algn="just">
              <a:buFont typeface="Arial"/>
              <a:buChar char="•"/>
            </a:pPr>
            <a:r>
              <a:rPr lang="en-US" sz="1600" dirty="0" smtClean="0"/>
              <a:t>It will make a national movement for the welfare of rivers in Bangladesh</a:t>
            </a:r>
          </a:p>
          <a:p>
            <a:pPr marL="171450" indent="-171450" algn="just">
              <a:buFont typeface="Arial"/>
              <a:buChar char="•"/>
            </a:pPr>
            <a:endParaRPr lang="en-US" sz="1600" dirty="0"/>
          </a:p>
          <a:p>
            <a:pPr marL="171450" indent="-171450" algn="just">
              <a:buFont typeface="Arial"/>
              <a:buChar char="•"/>
            </a:pPr>
            <a:r>
              <a:rPr lang="en-US" sz="1600" dirty="0" smtClean="0"/>
              <a:t>This unit is the </a:t>
            </a:r>
            <a:r>
              <a:rPr lang="en-US" sz="1600" dirty="0"/>
              <a:t>living link between the Riverine People and other </a:t>
            </a:r>
            <a:r>
              <a:rPr lang="en-US" sz="1600" dirty="0" smtClean="0"/>
              <a:t>stakeholders</a:t>
            </a:r>
            <a:endParaRPr lang="en-US" sz="1600" dirty="0"/>
          </a:p>
          <a:p>
            <a:pPr marL="171450" indent="-171450" algn="just">
              <a:buFont typeface="Arial"/>
              <a:buChar char="•"/>
            </a:pPr>
            <a:endParaRPr lang="en-US" sz="1600" dirty="0"/>
          </a:p>
          <a:p>
            <a:pPr marL="171450" indent="-171450" algn="just">
              <a:buFont typeface="Arial"/>
              <a:buChar char="•"/>
            </a:pPr>
            <a:r>
              <a:rPr lang="en-US" sz="1600" dirty="0" smtClean="0"/>
              <a:t>To </a:t>
            </a:r>
            <a:r>
              <a:rPr lang="en-US" sz="1600" dirty="0"/>
              <a:t>undertake all possible initiatives, programs, and efforts to protect, restore, manage, and explore the respective </a:t>
            </a:r>
            <a:r>
              <a:rPr lang="en-US" sz="1600" dirty="0" smtClean="0"/>
              <a:t>rivers are the major activities of River Committee</a:t>
            </a:r>
          </a:p>
          <a:p>
            <a:pPr marL="171450" indent="-171450" algn="just">
              <a:buFont typeface="Arial"/>
              <a:buChar char="•"/>
            </a:pPr>
            <a:endParaRPr lang="en-US" sz="1600" dirty="0"/>
          </a:p>
          <a:p>
            <a:pPr marL="171450" indent="-171450" algn="just">
              <a:buFont typeface="Arial"/>
              <a:buChar char="•"/>
            </a:pPr>
            <a:r>
              <a:rPr lang="en-US" sz="1600" dirty="0" smtClean="0"/>
              <a:t>To </a:t>
            </a:r>
            <a:r>
              <a:rPr lang="en-US" sz="1600" dirty="0"/>
              <a:t>involve the riparian people of the respective </a:t>
            </a:r>
            <a:r>
              <a:rPr lang="en-US" sz="1600" dirty="0" smtClean="0"/>
              <a:t>rivers</a:t>
            </a:r>
            <a:endParaRPr lang="en-US" sz="1600" dirty="0"/>
          </a:p>
          <a:p>
            <a:pPr marL="171450" indent="-171450" algn="just">
              <a:buFont typeface="Arial"/>
              <a:buChar char="•"/>
            </a:pPr>
            <a:endParaRPr lang="en-US" sz="1600" dirty="0"/>
          </a:p>
          <a:p>
            <a:pPr marL="171450" indent="-171450" algn="just">
              <a:buFont typeface="Arial"/>
              <a:buChar char="•"/>
            </a:pPr>
            <a:r>
              <a:rPr lang="en-US" sz="1600" dirty="0" smtClean="0"/>
              <a:t>To </a:t>
            </a:r>
            <a:r>
              <a:rPr lang="en-US" sz="1600" dirty="0"/>
              <a:t>recruit and regulate members and nurture them towards a ‘riverine life</a:t>
            </a:r>
            <a:r>
              <a:rPr lang="en-US" sz="1600" dirty="0" smtClean="0"/>
              <a:t>’</a:t>
            </a:r>
          </a:p>
          <a:p>
            <a:pPr marL="171450" indent="-171450" algn="just">
              <a:buFont typeface="Arial"/>
              <a:buChar char="•"/>
            </a:pPr>
            <a:endParaRPr lang="en-US" sz="1600" dirty="0"/>
          </a:p>
          <a:p>
            <a:pPr marL="171450" indent="-171450" algn="just">
              <a:buFont typeface="Arial"/>
              <a:buChar char="•"/>
            </a:pPr>
            <a:r>
              <a:rPr lang="en-US" sz="1600" dirty="0" smtClean="0"/>
              <a:t>To </a:t>
            </a:r>
            <a:r>
              <a:rPr lang="en-US" sz="1600" dirty="0"/>
              <a:t>pledge a hand to the university </a:t>
            </a:r>
            <a:r>
              <a:rPr lang="en-US" sz="1600" dirty="0" smtClean="0"/>
              <a:t>committees</a:t>
            </a:r>
            <a:endParaRPr lang="en-US" sz="1600" dirty="0"/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9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01708" y="1282700"/>
            <a:ext cx="2508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University Committee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92200" y="2070099"/>
            <a:ext cx="6769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600" dirty="0"/>
              <a:t>University </a:t>
            </a:r>
            <a:r>
              <a:rPr lang="en-US" sz="1600" dirty="0" smtClean="0"/>
              <a:t>Committees are the center </a:t>
            </a:r>
            <a:r>
              <a:rPr lang="en-US" sz="1600" dirty="0"/>
              <a:t>of 'Focusing Future' to expand Riverine People's commitments and programs to educational </a:t>
            </a:r>
            <a:r>
              <a:rPr lang="en-US" sz="1600" dirty="0" smtClean="0"/>
              <a:t>institutions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This active body of youth is the operational </a:t>
            </a:r>
            <a:r>
              <a:rPr lang="en-US" sz="1600" dirty="0"/>
              <a:t>unit for research, documentation, campaign and mobilization in respective </a:t>
            </a:r>
            <a:r>
              <a:rPr lang="en-US" sz="1600" dirty="0" smtClean="0"/>
              <a:t>areas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Being a coordinator </a:t>
            </a:r>
            <a:r>
              <a:rPr lang="en-US" sz="1600" dirty="0"/>
              <a:t>and provide intellectual support to the river-centered community </a:t>
            </a:r>
            <a:r>
              <a:rPr lang="en-US" sz="1600" dirty="0" smtClean="0"/>
              <a:t>movement</a:t>
            </a:r>
            <a:endParaRPr lang="en-US" sz="1600" dirty="0"/>
          </a:p>
          <a:p>
            <a:pPr marL="285750" indent="-285750" algn="just">
              <a:buFont typeface="Arial"/>
              <a:buChar char="•"/>
            </a:pPr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They act as river volunteers and apex of Riverine People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To </a:t>
            </a:r>
            <a:r>
              <a:rPr lang="en-US" sz="1600" dirty="0"/>
              <a:t>form units at </a:t>
            </a:r>
            <a:r>
              <a:rPr lang="en-US" sz="1600" dirty="0" smtClean="0"/>
              <a:t>schools and colleges respective University Committees regulate </a:t>
            </a:r>
            <a:r>
              <a:rPr lang="en-US" sz="1600" dirty="0"/>
              <a:t>the general </a:t>
            </a:r>
            <a:r>
              <a:rPr lang="en-US" sz="1600" dirty="0" smtClean="0"/>
              <a:t>members</a:t>
            </a:r>
            <a:endParaRPr lang="en-US" sz="1600" dirty="0"/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064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59461" y="1373427"/>
            <a:ext cx="3022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Identity of Riverine People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117600" y="1930400"/>
            <a:ext cx="6807200" cy="4171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600" dirty="0"/>
              <a:t>Riverine People perceives that river is the lifeline of ecology, economy, culture and heritage of </a:t>
            </a:r>
            <a:r>
              <a:rPr lang="en-US" sz="1600" dirty="0" smtClean="0"/>
              <a:t>Bangladesh</a:t>
            </a:r>
            <a:endParaRPr lang="en-US" sz="1600" dirty="0"/>
          </a:p>
          <a:p>
            <a:pPr algn="just"/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Re</a:t>
            </a:r>
            <a:r>
              <a:rPr lang="en-US" sz="1600" dirty="0"/>
              <a:t>-mainstreaming river in all the policies and practices is the prime aim of Riverine </a:t>
            </a:r>
            <a:r>
              <a:rPr lang="en-US" sz="1600" dirty="0" smtClean="0"/>
              <a:t>People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Riverine </a:t>
            </a:r>
            <a:r>
              <a:rPr lang="en-US" sz="1600" dirty="0"/>
              <a:t>People believes in potentiality and innovation of individual and perceives that direct or indirect beneficiaries of river should personally be responsive to riverine </a:t>
            </a:r>
            <a:r>
              <a:rPr lang="en-US" sz="1600" dirty="0" smtClean="0"/>
              <a:t>causes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Riverine People is the confluence of river sensitive individuals to stream their excellence towards collective </a:t>
            </a:r>
            <a:r>
              <a:rPr lang="en-US" sz="1600" dirty="0" smtClean="0"/>
              <a:t>goals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Riverine </a:t>
            </a:r>
            <a:r>
              <a:rPr lang="en-US" sz="1600" dirty="0"/>
              <a:t>People stands on knowledge based movement. It is commissioning own research, studies, documentations, programs as well as building information </a:t>
            </a:r>
            <a:r>
              <a:rPr lang="en-US" sz="1600" dirty="0" smtClean="0"/>
              <a:t>hub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593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57861" y="1500427"/>
            <a:ext cx="2993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Actions of Riverine People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63799" y="2867659"/>
            <a:ext cx="3429001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Focusing Future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Concerning Community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Re-mainstreaming </a:t>
            </a:r>
            <a:r>
              <a:rPr lang="en-US" sz="2000" dirty="0" smtClean="0"/>
              <a:t>River</a:t>
            </a:r>
            <a:endParaRPr lang="en-US" sz="20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Institutional </a:t>
            </a:r>
            <a:r>
              <a:rPr lang="en-US" sz="2000" dirty="0" smtClean="0"/>
              <a:t>Integration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Knowledge </a:t>
            </a:r>
            <a:r>
              <a:rPr lang="en-US" sz="2000" dirty="0" smtClean="0"/>
              <a:t>Hub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103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15061" y="14369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Recommendations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55700" y="2171700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Academic documentation </a:t>
            </a:r>
            <a:r>
              <a:rPr lang="en-US" sz="1600" dirty="0" smtClean="0"/>
              <a:t>of all rivers </a:t>
            </a:r>
            <a:r>
              <a:rPr lang="en-US" sz="1600" dirty="0" smtClean="0"/>
              <a:t>can develop a river based knowledge hub in future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Throughout the documentation process youth group can improve their river understanding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River practitioners, activists and academicians can get information about alternate solutions or common peoples’ recommendations through these documents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To unite knowledge based movement for river restoration, this is the best way to advocate people as well as authorities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172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1122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144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8528" y="2737036"/>
            <a:ext cx="791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Picture 29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26" y="2246559"/>
            <a:ext cx="5790329" cy="3860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394507" y="1582192"/>
            <a:ext cx="409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River Boral Was Almost a Dead River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7064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oral-Narod River 22 Dec 201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17600"/>
            <a:ext cx="8712200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5000" y="5295900"/>
            <a:ext cx="3306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 location map of River Boral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835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4500" y="2190392"/>
            <a:ext cx="754576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600" dirty="0"/>
              <a:t>Boral is a 220 kilometer long and large river of </a:t>
            </a:r>
            <a:r>
              <a:rPr lang="en-US" sz="1600" dirty="0" err="1"/>
              <a:t>Rajshahi</a:t>
            </a:r>
            <a:r>
              <a:rPr lang="en-US" sz="1600" dirty="0"/>
              <a:t> and </a:t>
            </a:r>
            <a:r>
              <a:rPr lang="en-US" sz="1600" dirty="0" err="1"/>
              <a:t>Pabna</a:t>
            </a:r>
            <a:r>
              <a:rPr lang="en-US" sz="1600" dirty="0"/>
              <a:t> region of northwestern </a:t>
            </a:r>
            <a:r>
              <a:rPr lang="en-US" sz="1600" dirty="0" smtClean="0"/>
              <a:t>Bangladesh, generated from River Padma and passes through </a:t>
            </a:r>
            <a:r>
              <a:rPr lang="en-US" sz="1600" dirty="0" err="1" smtClean="0"/>
              <a:t>Chalanbeel</a:t>
            </a:r>
            <a:endParaRPr lang="en-US" sz="1600" dirty="0" smtClean="0"/>
          </a:p>
          <a:p>
            <a:pPr algn="just"/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It used to an important role in communication, agriculture, environment and culture of that area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An issue never treated as national issue before raising the voice from local community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 Boral was </a:t>
            </a:r>
            <a:r>
              <a:rPr lang="en-US" sz="1600" dirty="0"/>
              <a:t>the worst victim of sluice gate and earthen cross dam by government </a:t>
            </a:r>
            <a:r>
              <a:rPr lang="en-US" sz="1600" dirty="0" smtClean="0"/>
              <a:t>agencies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Boral was turned into a logged water body and used as </a:t>
            </a:r>
            <a:r>
              <a:rPr lang="en-US" sz="1600" dirty="0"/>
              <a:t>fish </a:t>
            </a:r>
            <a:r>
              <a:rPr lang="en-US" sz="1600" dirty="0" smtClean="0"/>
              <a:t>hatchery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The farming of </a:t>
            </a:r>
            <a:r>
              <a:rPr lang="en-US" sz="1600" dirty="0"/>
              <a:t>cultivable fish species </a:t>
            </a:r>
            <a:r>
              <a:rPr lang="en-US" sz="1600" dirty="0" smtClean="0"/>
              <a:t>became a threat to local species for the benefit of politically powerful entity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1100" y="1370416"/>
            <a:ext cx="708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Why Boral restoration became a burning issue among people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1217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71202" y="1516466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smtClean="0"/>
              <a:t>River Boral </a:t>
            </a:r>
            <a:r>
              <a:rPr lang="en-US" sz="2000" b="1" dirty="0"/>
              <a:t>Movement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533400" y="2108200"/>
            <a:ext cx="77851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600" dirty="0"/>
              <a:t>The movement was conduct by Riverine People and the 'Boral </a:t>
            </a:r>
            <a:r>
              <a:rPr lang="en-US" sz="1600" dirty="0" err="1"/>
              <a:t>Rakkha</a:t>
            </a:r>
            <a:r>
              <a:rPr lang="en-US" sz="1600" dirty="0"/>
              <a:t> </a:t>
            </a:r>
            <a:r>
              <a:rPr lang="en-US" sz="1600" dirty="0" err="1" smtClean="0"/>
              <a:t>Andolon</a:t>
            </a:r>
            <a:r>
              <a:rPr lang="en-US" sz="1600" dirty="0" smtClean="0"/>
              <a:t>’ – A River Committee and </a:t>
            </a:r>
            <a:r>
              <a:rPr lang="en-US" sz="1600" dirty="0" err="1" smtClean="0"/>
              <a:t>Chalanbeel</a:t>
            </a:r>
            <a:r>
              <a:rPr lang="en-US" sz="1600" dirty="0" smtClean="0"/>
              <a:t> </a:t>
            </a:r>
            <a:r>
              <a:rPr lang="en-US" sz="1600" dirty="0" err="1" smtClean="0"/>
              <a:t>Rokkha</a:t>
            </a:r>
            <a:r>
              <a:rPr lang="en-US" sz="1600" dirty="0" smtClean="0"/>
              <a:t> </a:t>
            </a:r>
            <a:r>
              <a:rPr lang="en-US" sz="1600" dirty="0" err="1" smtClean="0"/>
              <a:t>Andolon</a:t>
            </a:r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In 2008, a joint movement made a huge outcome by Boral </a:t>
            </a:r>
            <a:r>
              <a:rPr lang="en-US" sz="1600" dirty="0" err="1"/>
              <a:t>Rokkha</a:t>
            </a:r>
            <a:r>
              <a:rPr lang="en-US" sz="1600" dirty="0"/>
              <a:t> </a:t>
            </a:r>
            <a:r>
              <a:rPr lang="en-US" sz="1600" dirty="0" err="1" smtClean="0"/>
              <a:t>Andolon</a:t>
            </a:r>
            <a:r>
              <a:rPr lang="en-US" sz="1600" dirty="0" smtClean="0"/>
              <a:t>, </a:t>
            </a:r>
            <a:r>
              <a:rPr lang="en-US" sz="1600" dirty="0" err="1" smtClean="0"/>
              <a:t>Chalanbeel</a:t>
            </a:r>
            <a:r>
              <a:rPr lang="en-US" sz="1600" dirty="0" smtClean="0"/>
              <a:t> </a:t>
            </a:r>
            <a:r>
              <a:rPr lang="en-US" sz="1600" dirty="0" err="1" smtClean="0"/>
              <a:t>Rokkha</a:t>
            </a:r>
            <a:r>
              <a:rPr lang="en-US" sz="1600" dirty="0" smtClean="0"/>
              <a:t> </a:t>
            </a:r>
            <a:r>
              <a:rPr lang="en-US" sz="1600" dirty="0" err="1" smtClean="0"/>
              <a:t>Andolon</a:t>
            </a:r>
            <a:r>
              <a:rPr lang="en-US" sz="1600" dirty="0" smtClean="0"/>
              <a:t>, Riverine </a:t>
            </a:r>
            <a:r>
              <a:rPr lang="en-US" sz="1600" dirty="0"/>
              <a:t>People, Bangladesh </a:t>
            </a:r>
            <a:r>
              <a:rPr lang="en-US" sz="1600" dirty="0" err="1"/>
              <a:t>Poribesh</a:t>
            </a:r>
            <a:r>
              <a:rPr lang="en-US" sz="1600" dirty="0"/>
              <a:t> </a:t>
            </a:r>
            <a:r>
              <a:rPr lang="en-US" sz="1600" dirty="0" err="1"/>
              <a:t>Andolon</a:t>
            </a:r>
            <a:r>
              <a:rPr lang="en-US" sz="1600" dirty="0"/>
              <a:t>- BAPA </a:t>
            </a:r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Engaging community people, journalists, writers, development workers, teachers and students through developing an academic document for </a:t>
            </a:r>
            <a:r>
              <a:rPr lang="en-US" sz="1600" dirty="0" smtClean="0"/>
              <a:t>River </a:t>
            </a:r>
            <a:r>
              <a:rPr lang="en-US" sz="1600" dirty="0"/>
              <a:t>Boral restoration </a:t>
            </a:r>
            <a:r>
              <a:rPr lang="en-US" sz="1600" dirty="0" smtClean="0"/>
              <a:t>movement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/>
              <a:t>The academic documentation helped to </a:t>
            </a:r>
            <a:r>
              <a:rPr lang="en-US" sz="1600" dirty="0" smtClean="0"/>
              <a:t>communicate </a:t>
            </a:r>
            <a:r>
              <a:rPr lang="en-US" sz="1600" dirty="0"/>
              <a:t>c</a:t>
            </a:r>
            <a:r>
              <a:rPr lang="en-US" sz="1600" dirty="0" smtClean="0"/>
              <a:t>ommon </a:t>
            </a:r>
            <a:r>
              <a:rPr lang="en-US" sz="1600" dirty="0"/>
              <a:t>people to involve </a:t>
            </a:r>
            <a:r>
              <a:rPr lang="en-US" sz="1600" dirty="0" smtClean="0"/>
              <a:t>into </a:t>
            </a:r>
            <a:r>
              <a:rPr lang="en-US" sz="1600" dirty="0"/>
              <a:t>the </a:t>
            </a:r>
            <a:r>
              <a:rPr lang="en-US" sz="1600" dirty="0" smtClean="0"/>
              <a:t>movement as well as the authorities were advocate by the alternate solutions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Through the documented movement, Government </a:t>
            </a:r>
            <a:r>
              <a:rPr lang="en-US" sz="1600" dirty="0"/>
              <a:t>agencies </a:t>
            </a:r>
            <a:r>
              <a:rPr lang="en-US" sz="1600" dirty="0" smtClean="0"/>
              <a:t>had </a:t>
            </a:r>
            <a:r>
              <a:rPr lang="en-US" sz="1600" dirty="0"/>
              <a:t>removed the earthen cross </a:t>
            </a:r>
            <a:r>
              <a:rPr lang="en-US" sz="1600" dirty="0" smtClean="0"/>
              <a:t>roads; </a:t>
            </a:r>
            <a:r>
              <a:rPr lang="en-US" sz="1600" dirty="0"/>
              <a:t>implemented a dredging </a:t>
            </a:r>
            <a:r>
              <a:rPr lang="en-US" sz="1600" dirty="0" smtClean="0"/>
              <a:t>project </a:t>
            </a:r>
            <a:r>
              <a:rPr lang="en-US" sz="1600" dirty="0"/>
              <a:t>and decommissioning the sluice gates under process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7064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56331" y="1442492"/>
            <a:ext cx="469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Glimpse of the movement for Boral restoration</a:t>
            </a:r>
            <a:endParaRPr lang="en-US" b="1" dirty="0"/>
          </a:p>
        </p:txBody>
      </p:sp>
      <p:pic>
        <p:nvPicPr>
          <p:cNvPr id="5" name="Picture 4" descr="P103045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9" y="2366837"/>
            <a:ext cx="2860762" cy="214557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" name="Picture 5" descr="PIC_37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97" y="4201787"/>
            <a:ext cx="3142978" cy="2357234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" name="Picture 6" descr="Picture 35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60" y="2278466"/>
            <a:ext cx="3221462" cy="214764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1589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2800" y="1409700"/>
            <a:ext cx="7545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Academic documentation- A model of sustainable activation for river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1" y="2324100"/>
            <a:ext cx="59563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Four flows to believe for academic documentation-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2000" dirty="0"/>
          </a:p>
          <a:p>
            <a:pPr marL="1657350" lvl="3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People </a:t>
            </a:r>
            <a:r>
              <a:rPr lang="en-US" sz="2000" dirty="0"/>
              <a:t>are the </a:t>
            </a:r>
            <a:r>
              <a:rPr lang="en-US" sz="2000" dirty="0" smtClean="0"/>
              <a:t>actor</a:t>
            </a:r>
          </a:p>
          <a:p>
            <a:pPr marL="1657350" lvl="3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Knowledge </a:t>
            </a:r>
            <a:r>
              <a:rPr lang="en-US" sz="2000" dirty="0"/>
              <a:t>is the </a:t>
            </a:r>
            <a:r>
              <a:rPr lang="en-US" sz="2000" dirty="0" smtClean="0"/>
              <a:t>base</a:t>
            </a:r>
            <a:endParaRPr lang="en-US" sz="2000" dirty="0"/>
          </a:p>
          <a:p>
            <a:pPr marL="1657350" lvl="3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Independence </a:t>
            </a:r>
            <a:r>
              <a:rPr lang="en-US" sz="2000" dirty="0"/>
              <a:t>is the </a:t>
            </a:r>
            <a:r>
              <a:rPr lang="en-US" sz="2000" dirty="0" smtClean="0"/>
              <a:t>power</a:t>
            </a:r>
          </a:p>
          <a:p>
            <a:pPr marL="1657350" lvl="3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Inclusion </a:t>
            </a:r>
            <a:r>
              <a:rPr lang="en-US" sz="2000" dirty="0"/>
              <a:t>is the </a:t>
            </a:r>
            <a:r>
              <a:rPr lang="en-US" sz="2000" dirty="0" smtClean="0"/>
              <a:t>beauty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771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06600" y="1295400"/>
            <a:ext cx="5464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How this model </a:t>
            </a:r>
            <a:r>
              <a:rPr lang="en-US" sz="2000" b="1" dirty="0"/>
              <a:t>worked </a:t>
            </a:r>
            <a:r>
              <a:rPr lang="en-US" sz="2000" b="1" dirty="0" smtClean="0"/>
              <a:t>at River Boral restoration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3600" y="1875063"/>
            <a:ext cx="7658100" cy="442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Academic documentation was a </a:t>
            </a:r>
            <a:r>
              <a:rPr lang="en-US" sz="1600" dirty="0"/>
              <a:t>process to archive the past, present and </a:t>
            </a:r>
            <a:r>
              <a:rPr lang="en-US" sz="1600" dirty="0" smtClean="0"/>
              <a:t>potentiality </a:t>
            </a:r>
            <a:r>
              <a:rPr lang="en-US" sz="1600" dirty="0"/>
              <a:t>of River Boral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endParaRPr lang="en-US" sz="1600" dirty="0" smtClean="0"/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That documentation was not any research or any fact based report but an approach to give strength to the Boral river movement</a:t>
            </a:r>
          </a:p>
          <a:p>
            <a:pPr algn="just">
              <a:lnSpc>
                <a:spcPct val="110000"/>
              </a:lnSpc>
            </a:pPr>
            <a:endParaRPr lang="en-US" sz="1600" dirty="0" smtClean="0"/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The documentation on Boral had been done by using few social research work tools</a:t>
            </a:r>
          </a:p>
          <a:p>
            <a:pPr algn="just">
              <a:lnSpc>
                <a:spcPct val="110000"/>
              </a:lnSpc>
            </a:pPr>
            <a:endParaRPr lang="en-US" sz="1600" dirty="0" smtClean="0"/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The language of this documentation was easy to readout and targeted non-academic stakeholders of river Boral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endParaRPr lang="en-US" sz="1600" dirty="0" smtClean="0"/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That tool was a wonderful advocacy tool to convince the Government authorities as well as to get national attention</a:t>
            </a:r>
          </a:p>
          <a:p>
            <a:pPr algn="just">
              <a:lnSpc>
                <a:spcPct val="110000"/>
              </a:lnSpc>
            </a:pPr>
            <a:endParaRPr lang="en-US" sz="1600" dirty="0" smtClean="0"/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Through this initiative for Boral River, a huge number of people engaged in the river restoration movement with own views and innovative solutions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061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97200" y="1282700"/>
            <a:ext cx="2949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Impact of Restoration</a:t>
            </a:r>
            <a:endParaRPr lang="en-US" sz="2000" b="1" dirty="0"/>
          </a:p>
        </p:txBody>
      </p:sp>
      <p:pic>
        <p:nvPicPr>
          <p:cNvPr id="7" name="Picture 6" descr="Picture 33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082800"/>
            <a:ext cx="4305300" cy="287020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8" name="Picture 7" descr="Shamim, Chatmohar Boral Photo-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22" y="3302000"/>
            <a:ext cx="4496978" cy="290804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1612900" y="4965700"/>
            <a:ext cx="896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Before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235700" y="6235700"/>
            <a:ext cx="73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After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4682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1217</TotalTime>
  <Words>1137</Words>
  <Application>Microsoft Macintosh PowerPoint</Application>
  <PresentationFormat>On-screen Show (4:3)</PresentationFormat>
  <Paragraphs>135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Nusrat</cp:lastModifiedBy>
  <cp:revision>150</cp:revision>
  <dcterms:created xsi:type="dcterms:W3CDTF">2016-07-18T05:53:10Z</dcterms:created>
  <dcterms:modified xsi:type="dcterms:W3CDTF">2016-08-19T11:54:19Z</dcterms:modified>
</cp:coreProperties>
</file>