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42479913" cy="30275213"/>
  <p:notesSz cx="6858000" cy="9144000"/>
  <p:defaultTextStyle>
    <a:defPPr>
      <a:defRPr lang="en-US"/>
    </a:defPPr>
    <a:lvl1pPr marL="0" algn="l" defTabSz="783915" rtl="0" eaLnBrk="1" latinLnBrk="0" hangingPunct="1">
      <a:defRPr sz="3086" kern="1200">
        <a:solidFill>
          <a:schemeClr val="tx1"/>
        </a:solidFill>
        <a:latin typeface="+mn-lt"/>
        <a:ea typeface="+mn-ea"/>
        <a:cs typeface="+mn-cs"/>
      </a:defRPr>
    </a:lvl1pPr>
    <a:lvl2pPr marL="783915" algn="l" defTabSz="783915" rtl="0" eaLnBrk="1" latinLnBrk="0" hangingPunct="1">
      <a:defRPr sz="3086" kern="1200">
        <a:solidFill>
          <a:schemeClr val="tx1"/>
        </a:solidFill>
        <a:latin typeface="+mn-lt"/>
        <a:ea typeface="+mn-ea"/>
        <a:cs typeface="+mn-cs"/>
      </a:defRPr>
    </a:lvl2pPr>
    <a:lvl3pPr marL="1567830" algn="l" defTabSz="783915" rtl="0" eaLnBrk="1" latinLnBrk="0" hangingPunct="1">
      <a:defRPr sz="3086" kern="1200">
        <a:solidFill>
          <a:schemeClr val="tx1"/>
        </a:solidFill>
        <a:latin typeface="+mn-lt"/>
        <a:ea typeface="+mn-ea"/>
        <a:cs typeface="+mn-cs"/>
      </a:defRPr>
    </a:lvl3pPr>
    <a:lvl4pPr marL="2351745" algn="l" defTabSz="783915" rtl="0" eaLnBrk="1" latinLnBrk="0" hangingPunct="1">
      <a:defRPr sz="3086" kern="1200">
        <a:solidFill>
          <a:schemeClr val="tx1"/>
        </a:solidFill>
        <a:latin typeface="+mn-lt"/>
        <a:ea typeface="+mn-ea"/>
        <a:cs typeface="+mn-cs"/>
      </a:defRPr>
    </a:lvl4pPr>
    <a:lvl5pPr marL="3135660" algn="l" defTabSz="783915" rtl="0" eaLnBrk="1" latinLnBrk="0" hangingPunct="1">
      <a:defRPr sz="3086" kern="1200">
        <a:solidFill>
          <a:schemeClr val="tx1"/>
        </a:solidFill>
        <a:latin typeface="+mn-lt"/>
        <a:ea typeface="+mn-ea"/>
        <a:cs typeface="+mn-cs"/>
      </a:defRPr>
    </a:lvl5pPr>
    <a:lvl6pPr marL="3919576" algn="l" defTabSz="783915" rtl="0" eaLnBrk="1" latinLnBrk="0" hangingPunct="1">
      <a:defRPr sz="3086" kern="1200">
        <a:solidFill>
          <a:schemeClr val="tx1"/>
        </a:solidFill>
        <a:latin typeface="+mn-lt"/>
        <a:ea typeface="+mn-ea"/>
        <a:cs typeface="+mn-cs"/>
      </a:defRPr>
    </a:lvl6pPr>
    <a:lvl7pPr marL="4703491" algn="l" defTabSz="783915" rtl="0" eaLnBrk="1" latinLnBrk="0" hangingPunct="1">
      <a:defRPr sz="3086" kern="1200">
        <a:solidFill>
          <a:schemeClr val="tx1"/>
        </a:solidFill>
        <a:latin typeface="+mn-lt"/>
        <a:ea typeface="+mn-ea"/>
        <a:cs typeface="+mn-cs"/>
      </a:defRPr>
    </a:lvl7pPr>
    <a:lvl8pPr marL="5487406" algn="l" defTabSz="783915" rtl="0" eaLnBrk="1" latinLnBrk="0" hangingPunct="1">
      <a:defRPr sz="3086" kern="1200">
        <a:solidFill>
          <a:schemeClr val="tx1"/>
        </a:solidFill>
        <a:latin typeface="+mn-lt"/>
        <a:ea typeface="+mn-ea"/>
        <a:cs typeface="+mn-cs"/>
      </a:defRPr>
    </a:lvl8pPr>
    <a:lvl9pPr marL="6271321" algn="l" defTabSz="783915" rtl="0" eaLnBrk="1" latinLnBrk="0" hangingPunct="1">
      <a:defRPr sz="3086" kern="1200">
        <a:solidFill>
          <a:schemeClr val="tx1"/>
        </a:solidFill>
        <a:latin typeface="+mn-lt"/>
        <a:ea typeface="+mn-ea"/>
        <a:cs typeface="+mn-cs"/>
      </a:defRPr>
    </a:lvl9pPr>
  </p:defaultTextStyle>
  <p:extLst>
    <p:ext uri="{EFAFB233-063F-42B5-8137-9DF3F51BA10A}">
      <p15:sldGuideLst xmlns:p15="http://schemas.microsoft.com/office/powerpoint/2012/main">
        <p15:guide id="2" pos="13380" userDrawn="1">
          <p15:clr>
            <a:srgbClr val="A4A3A4"/>
          </p15:clr>
        </p15:guide>
        <p15:guide id="3" orient="horz"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19" autoAdjust="0"/>
    <p:restoredTop sz="95046" autoAdjust="0"/>
  </p:normalViewPr>
  <p:slideViewPr>
    <p:cSldViewPr snapToGrid="0" showGuides="1">
      <p:cViewPr>
        <p:scale>
          <a:sx n="34" d="100"/>
          <a:sy n="34" d="100"/>
        </p:scale>
        <p:origin x="144" y="144"/>
      </p:cViewPr>
      <p:guideLst>
        <p:guide pos="13380"/>
        <p:guide orient="horz"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185994" y="4954765"/>
            <a:ext cx="36107926" cy="10540259"/>
          </a:xfrm>
        </p:spPr>
        <p:txBody>
          <a:bodyPr anchor="b"/>
          <a:lstStyle>
            <a:lvl1pPr algn="ctr">
              <a:defRPr sz="26488"/>
            </a:lvl1pPr>
          </a:lstStyle>
          <a:p>
            <a:r>
              <a:rPr lang="pt-BR" smtClean="0"/>
              <a:t>Clique para editar o título mestre</a:t>
            </a:r>
            <a:endParaRPr lang="en-US" dirty="0"/>
          </a:p>
        </p:txBody>
      </p:sp>
      <p:sp>
        <p:nvSpPr>
          <p:cNvPr id="3" name="Subtitle 2"/>
          <p:cNvSpPr>
            <a:spLocks noGrp="1"/>
          </p:cNvSpPr>
          <p:nvPr>
            <p:ph type="subTitle" idx="1"/>
          </p:nvPr>
        </p:nvSpPr>
        <p:spPr>
          <a:xfrm>
            <a:off x="5309989" y="15901497"/>
            <a:ext cx="31859935"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t>15/08/2016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193633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t>15/08/2016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1188815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399690" y="1611875"/>
            <a:ext cx="9159731" cy="25656844"/>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920496" y="1611875"/>
            <a:ext cx="26948195" cy="2565684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t>15/08/2016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21413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t>15/08/2016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119678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898371" y="7547788"/>
            <a:ext cx="36638925" cy="12593645"/>
          </a:xfrm>
        </p:spPr>
        <p:txBody>
          <a:bodyPr anchor="b"/>
          <a:lstStyle>
            <a:lvl1pPr>
              <a:defRPr sz="26488"/>
            </a:lvl1pPr>
          </a:lstStyle>
          <a:p>
            <a:r>
              <a:rPr lang="pt-BR" smtClean="0"/>
              <a:t>Clique para editar o título mestre</a:t>
            </a:r>
            <a:endParaRPr lang="en-US" dirty="0"/>
          </a:p>
        </p:txBody>
      </p:sp>
      <p:sp>
        <p:nvSpPr>
          <p:cNvPr id="3" name="Text Placeholder 2"/>
          <p:cNvSpPr>
            <a:spLocks noGrp="1"/>
          </p:cNvSpPr>
          <p:nvPr>
            <p:ph type="body" idx="1"/>
          </p:nvPr>
        </p:nvSpPr>
        <p:spPr>
          <a:xfrm>
            <a:off x="2898371" y="20260574"/>
            <a:ext cx="36638925"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55AD5A3-6871-4623-BDBC-0A043D365282}" type="datetimeFigureOut">
              <a:rPr lang="en-AU" smtClean="0"/>
              <a:t>15/08/2016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2622293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920494" y="8059374"/>
            <a:ext cx="18053963" cy="1920934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21505456" y="8059374"/>
            <a:ext cx="18053963" cy="1920934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55AD5A3-6871-4623-BDBC-0A043D365282}" type="datetimeFigureOut">
              <a:rPr lang="en-AU" smtClean="0"/>
              <a:t>15/08/2016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89943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926027" y="1611882"/>
            <a:ext cx="36638925" cy="5851808"/>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26031" y="7421634"/>
            <a:ext cx="17970992"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pt-BR" smtClean="0"/>
              <a:t>Clique para editar o texto mestre</a:t>
            </a:r>
          </a:p>
        </p:txBody>
      </p:sp>
      <p:sp>
        <p:nvSpPr>
          <p:cNvPr id="4" name="Content Placeholder 3"/>
          <p:cNvSpPr>
            <a:spLocks noGrp="1"/>
          </p:cNvSpPr>
          <p:nvPr>
            <p:ph sz="half" idx="2"/>
          </p:nvPr>
        </p:nvSpPr>
        <p:spPr>
          <a:xfrm>
            <a:off x="2926031" y="11058863"/>
            <a:ext cx="17970992" cy="16265921"/>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21505458" y="7421634"/>
            <a:ext cx="18059496"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pt-BR" smtClean="0"/>
              <a:t>Clique para editar o texto mestre</a:t>
            </a:r>
          </a:p>
        </p:txBody>
      </p:sp>
      <p:sp>
        <p:nvSpPr>
          <p:cNvPr id="6" name="Content Placeholder 5"/>
          <p:cNvSpPr>
            <a:spLocks noGrp="1"/>
          </p:cNvSpPr>
          <p:nvPr>
            <p:ph sz="quarter" idx="4"/>
          </p:nvPr>
        </p:nvSpPr>
        <p:spPr>
          <a:xfrm>
            <a:off x="21505458" y="11058863"/>
            <a:ext cx="18059496" cy="16265921"/>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E55AD5A3-6871-4623-BDBC-0A043D365282}" type="datetimeFigureOut">
              <a:rPr lang="en-AU" smtClean="0"/>
              <a:t>15/08/2016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235950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E55AD5A3-6871-4623-BDBC-0A043D365282}" type="datetimeFigureOut">
              <a:rPr lang="en-AU" smtClean="0"/>
              <a:t>15/08/2016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279469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AD5A3-6871-4623-BDBC-0A043D365282}" type="datetimeFigureOut">
              <a:rPr lang="en-AU" smtClean="0"/>
              <a:t>15/08/2016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785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926027" y="2018348"/>
            <a:ext cx="13700878" cy="7064216"/>
          </a:xfrm>
        </p:spPr>
        <p:txBody>
          <a:bodyPr anchor="b"/>
          <a:lstStyle>
            <a:lvl1pPr>
              <a:defRPr sz="14127"/>
            </a:lvl1pPr>
          </a:lstStyle>
          <a:p>
            <a:r>
              <a:rPr lang="pt-BR" smtClean="0"/>
              <a:t>Clique para editar o título mestre</a:t>
            </a:r>
            <a:endParaRPr lang="en-US" dirty="0"/>
          </a:p>
        </p:txBody>
      </p:sp>
      <p:sp>
        <p:nvSpPr>
          <p:cNvPr id="3" name="Content Placeholder 2"/>
          <p:cNvSpPr>
            <a:spLocks noGrp="1"/>
          </p:cNvSpPr>
          <p:nvPr>
            <p:ph idx="1"/>
          </p:nvPr>
        </p:nvSpPr>
        <p:spPr>
          <a:xfrm>
            <a:off x="18059496" y="4359077"/>
            <a:ext cx="21505456"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926027" y="9082564"/>
            <a:ext cx="1370087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55AD5A3-6871-4623-BDBC-0A043D365282}" type="datetimeFigureOut">
              <a:rPr lang="en-AU" smtClean="0"/>
              <a:t>15/08/2016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113296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926027" y="2018348"/>
            <a:ext cx="13700878" cy="7064216"/>
          </a:xfrm>
        </p:spPr>
        <p:txBody>
          <a:bodyPr anchor="b"/>
          <a:lstStyle>
            <a:lvl1pPr>
              <a:defRPr sz="14127"/>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8059496" y="4359077"/>
            <a:ext cx="21505456"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926027" y="9082564"/>
            <a:ext cx="1370087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55AD5A3-6871-4623-BDBC-0A043D365282}" type="datetimeFigureOut">
              <a:rPr lang="en-AU" smtClean="0"/>
              <a:t>15/08/2016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t>‹n.º›</a:t>
            </a:fld>
            <a:endParaRPr lang="en-AU"/>
          </a:p>
        </p:txBody>
      </p:sp>
    </p:spTree>
    <p:extLst>
      <p:ext uri="{BB962C8B-B14F-4D97-AF65-F5344CB8AC3E}">
        <p14:creationId xmlns:p14="http://schemas.microsoft.com/office/powerpoint/2010/main" val="33364364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20494" y="1611882"/>
            <a:ext cx="36638925" cy="585180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920494" y="8059374"/>
            <a:ext cx="36638925" cy="19209345"/>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2920494" y="28060644"/>
            <a:ext cx="9557980"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E55AD5A3-6871-4623-BDBC-0A043D365282}" type="datetimeFigureOut">
              <a:rPr lang="en-AU" smtClean="0"/>
              <a:t>15/08/2016</a:t>
            </a:fld>
            <a:endParaRPr lang="en-AU"/>
          </a:p>
        </p:txBody>
      </p:sp>
      <p:sp>
        <p:nvSpPr>
          <p:cNvPr id="5" name="Footer Placeholder 4"/>
          <p:cNvSpPr>
            <a:spLocks noGrp="1"/>
          </p:cNvSpPr>
          <p:nvPr>
            <p:ph type="ftr" sz="quarter" idx="3"/>
          </p:nvPr>
        </p:nvSpPr>
        <p:spPr>
          <a:xfrm>
            <a:off x="14071471" y="28060644"/>
            <a:ext cx="14336971"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30001439" y="28060644"/>
            <a:ext cx="9557980"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1C238C77-FDCD-4874-B3FF-6CCFD4A0B09A}" type="slidenum">
              <a:rPr lang="en-AU" smtClean="0"/>
              <a:t>‹n.º›</a:t>
            </a:fld>
            <a:endParaRPr lang="en-AU"/>
          </a:p>
        </p:txBody>
      </p:sp>
    </p:spTree>
    <p:extLst>
      <p:ext uri="{BB962C8B-B14F-4D97-AF65-F5344CB8AC3E}">
        <p14:creationId xmlns:p14="http://schemas.microsoft.com/office/powerpoint/2010/main" val="361387592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5071" y="265016"/>
            <a:ext cx="10366956" cy="4798525"/>
          </a:xfrm>
          <a:prstGeom prst="rect">
            <a:avLst/>
          </a:prstGeom>
        </p:spPr>
      </p:pic>
      <p:cxnSp>
        <p:nvCxnSpPr>
          <p:cNvPr id="18" name="Straight Connector 17"/>
          <p:cNvCxnSpPr/>
          <p:nvPr/>
        </p:nvCxnSpPr>
        <p:spPr>
          <a:xfrm>
            <a:off x="2157405" y="5081086"/>
            <a:ext cx="38169702" cy="55045"/>
          </a:xfrm>
          <a:prstGeom prst="line">
            <a:avLst/>
          </a:prstGeom>
          <a:ln>
            <a:solidFill>
              <a:srgbClr val="008E83"/>
            </a:solidFill>
          </a:ln>
        </p:spPr>
        <p:style>
          <a:lnRef idx="1">
            <a:schemeClr val="accent1"/>
          </a:lnRef>
          <a:fillRef idx="0">
            <a:schemeClr val="accent1"/>
          </a:fillRef>
          <a:effectRef idx="0">
            <a:schemeClr val="accent1"/>
          </a:effectRef>
          <a:fontRef idx="minor">
            <a:schemeClr val="tx1"/>
          </a:fontRef>
        </p:style>
      </p:cxnSp>
      <p:sp>
        <p:nvSpPr>
          <p:cNvPr id="2" name="Retângulo 1"/>
          <p:cNvSpPr/>
          <p:nvPr/>
        </p:nvSpPr>
        <p:spPr>
          <a:xfrm>
            <a:off x="1756008" y="5699180"/>
            <a:ext cx="18135816" cy="4031873"/>
          </a:xfrm>
          <a:prstGeom prst="rect">
            <a:avLst/>
          </a:prstGeom>
        </p:spPr>
        <p:txBody>
          <a:bodyPr wrap="square">
            <a:spAutoFit/>
          </a:bodyPr>
          <a:lstStyle/>
          <a:p>
            <a:pPr algn="just"/>
            <a:r>
              <a:rPr lang="en-US" sz="3200" b="1" dirty="0">
                <a:cs typeface="Arial" panose="020B0604020202020204" pitchFamily="34" charset="0"/>
              </a:rPr>
              <a:t>INTRODUCTION</a:t>
            </a:r>
          </a:p>
          <a:p>
            <a:pPr algn="just"/>
            <a:r>
              <a:rPr lang="en-US" sz="3200" dirty="0">
                <a:cs typeface="Arial" panose="020B0604020202020204" pitchFamily="34" charset="0"/>
              </a:rPr>
              <a:t>The rivers revitalization in the world have currently been the focus of visionary strategic actions at urban planning and management actions for better quality of life and for recreational provision to population at riparian spaces in cities. In Brazil, several cities have suffered constantly with problems related to intense urbanization along the riverbanks (with drastic reduction of natural areas and biodiversity; pollution of water and soil; many environmental problems of health; and economic losses), demanding solutions for urban watersheds management. This current scenery has required the application of rainwater drainage alternatives and the development of new rivers revitalization technologies. </a:t>
            </a:r>
            <a:endParaRPr lang="pt-BR" sz="3200" dirty="0">
              <a:cs typeface="Arial" panose="020B0604020202020204" pitchFamily="34" charset="0"/>
            </a:endParaRPr>
          </a:p>
        </p:txBody>
      </p:sp>
      <p:sp>
        <p:nvSpPr>
          <p:cNvPr id="3" name="Retângulo 2"/>
          <p:cNvSpPr/>
          <p:nvPr/>
        </p:nvSpPr>
        <p:spPr>
          <a:xfrm>
            <a:off x="1756007" y="10513406"/>
            <a:ext cx="18135816" cy="2554545"/>
          </a:xfrm>
          <a:prstGeom prst="rect">
            <a:avLst/>
          </a:prstGeom>
        </p:spPr>
        <p:txBody>
          <a:bodyPr wrap="square">
            <a:spAutoFit/>
          </a:bodyPr>
          <a:lstStyle/>
          <a:p>
            <a:pPr algn="just"/>
            <a:r>
              <a:rPr lang="en-US" sz="3200" b="1" dirty="0"/>
              <a:t>OBJECTIVE</a:t>
            </a:r>
          </a:p>
          <a:p>
            <a:pPr algn="just"/>
            <a:r>
              <a:rPr lang="en-US" sz="3200" dirty="0"/>
              <a:t>This research aims to identify, study and analyze current technologies for urban rivers revitalization and sustainable </a:t>
            </a:r>
            <a:r>
              <a:rPr lang="en-US" sz="3200" dirty="0" err="1"/>
              <a:t>stormwater</a:t>
            </a:r>
            <a:r>
              <a:rPr lang="en-US" sz="3200" dirty="0"/>
              <a:t> management concepts, to establish elements, guidelines and alternatives applicable to the context of revitalization of Brazil urban streams, taking into account the relationship between the man in his anthropic environment and urban riparian environment. </a:t>
            </a:r>
            <a:endParaRPr lang="pt-BR" sz="3200" dirty="0"/>
          </a:p>
        </p:txBody>
      </p:sp>
      <p:graphicFrame>
        <p:nvGraphicFramePr>
          <p:cNvPr id="5" name="Tabela 4"/>
          <p:cNvGraphicFramePr>
            <a:graphicFrameLocks noGrp="1"/>
          </p:cNvGraphicFramePr>
          <p:nvPr>
            <p:extLst>
              <p:ext uri="{D42A27DB-BD31-4B8C-83A1-F6EECF244321}">
                <p14:modId xmlns:p14="http://schemas.microsoft.com/office/powerpoint/2010/main" val="1265204346"/>
              </p:ext>
            </p:extLst>
          </p:nvPr>
        </p:nvGraphicFramePr>
        <p:xfrm>
          <a:off x="20872682" y="6189290"/>
          <a:ext cx="20183475" cy="15362188"/>
        </p:xfrm>
        <a:graphic>
          <a:graphicData uri="http://schemas.openxmlformats.org/drawingml/2006/table">
            <a:tbl>
              <a:tblPr firstRow="1" firstCol="1" bandRow="1">
                <a:tableStyleId>{5C22544A-7EE6-4342-B048-85BDC9FD1C3A}</a:tableStyleId>
              </a:tblPr>
              <a:tblGrid>
                <a:gridCol w="3339504"/>
                <a:gridCol w="2624138"/>
                <a:gridCol w="3339504"/>
                <a:gridCol w="3102172"/>
                <a:gridCol w="2624138"/>
                <a:gridCol w="2624138"/>
                <a:gridCol w="2529881"/>
              </a:tblGrid>
              <a:tr h="714508">
                <a:tc>
                  <a:txBody>
                    <a:bodyPr/>
                    <a:lstStyle/>
                    <a:p>
                      <a:pPr>
                        <a:lnSpc>
                          <a:spcPct val="107000"/>
                        </a:lnSpc>
                        <a:spcAft>
                          <a:spcPts val="0"/>
                        </a:spcAft>
                      </a:pPr>
                      <a:r>
                        <a:rPr lang="pt-BR" sz="2800" dirty="0" err="1">
                          <a:solidFill>
                            <a:schemeClr val="bg1"/>
                          </a:solidFill>
                          <a:effectLst/>
                        </a:rPr>
                        <a:t>Name</a:t>
                      </a:r>
                      <a:r>
                        <a:rPr lang="pt-BR" sz="2800" dirty="0">
                          <a:solidFill>
                            <a:schemeClr val="bg1"/>
                          </a:solidFill>
                          <a:effectLst/>
                        </a:rPr>
                        <a:t> </a:t>
                      </a:r>
                      <a:r>
                        <a:rPr lang="pt-BR" sz="2800" dirty="0" err="1">
                          <a:solidFill>
                            <a:schemeClr val="bg1"/>
                          </a:solidFill>
                          <a:effectLst/>
                        </a:rPr>
                        <a:t>of</a:t>
                      </a:r>
                      <a:r>
                        <a:rPr lang="pt-BR" sz="2800" dirty="0">
                          <a:solidFill>
                            <a:schemeClr val="bg1"/>
                          </a:solidFill>
                          <a:effectLst/>
                        </a:rPr>
                        <a:t> </a:t>
                      </a:r>
                      <a:r>
                        <a:rPr lang="pt-BR" sz="2800" dirty="0" err="1">
                          <a:solidFill>
                            <a:schemeClr val="bg1"/>
                          </a:solidFill>
                          <a:effectLst/>
                        </a:rPr>
                        <a:t>the</a:t>
                      </a:r>
                      <a:r>
                        <a:rPr lang="pt-BR" sz="2800" dirty="0">
                          <a:solidFill>
                            <a:schemeClr val="bg1"/>
                          </a:solidFill>
                          <a:effectLst/>
                        </a:rPr>
                        <a:t> R</a:t>
                      </a:r>
                      <a:r>
                        <a:rPr lang="pt-BR" sz="2800" dirty="0" smtClean="0">
                          <a:solidFill>
                            <a:schemeClr val="bg1"/>
                          </a:solidFill>
                          <a:effectLst/>
                        </a:rPr>
                        <a:t>iver</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800" dirty="0" err="1">
                          <a:solidFill>
                            <a:schemeClr val="bg1"/>
                          </a:solidFill>
                          <a:effectLst/>
                        </a:rPr>
                        <a:t>Location</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800" dirty="0" err="1" smtClean="0">
                          <a:solidFill>
                            <a:schemeClr val="bg1"/>
                          </a:solidFill>
                          <a:effectLst/>
                        </a:rPr>
                        <a:t>Technics</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800" dirty="0" err="1" smtClean="0">
                          <a:solidFill>
                            <a:schemeClr val="bg1"/>
                          </a:solidFill>
                          <a:effectLst/>
                        </a:rPr>
                        <a:t>Strenghts</a:t>
                      </a:r>
                      <a:r>
                        <a:rPr lang="pt-BR" sz="2800" dirty="0" smtClean="0">
                          <a:solidFill>
                            <a:schemeClr val="bg1"/>
                          </a:solidFill>
                          <a:effectLst/>
                        </a:rPr>
                        <a:t> </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800" dirty="0" err="1">
                          <a:solidFill>
                            <a:schemeClr val="bg1"/>
                          </a:solidFill>
                          <a:effectLst/>
                        </a:rPr>
                        <a:t>Weaknesses</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800" dirty="0" err="1">
                          <a:solidFill>
                            <a:schemeClr val="bg1"/>
                          </a:solidFill>
                          <a:effectLst/>
                        </a:rPr>
                        <a:t>Opportunities</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800" dirty="0" err="1">
                          <a:solidFill>
                            <a:schemeClr val="bg1"/>
                          </a:solidFill>
                          <a:effectLst/>
                        </a:rPr>
                        <a:t>Threats</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1517728">
                <a:tc rowSpan="3">
                  <a:txBody>
                    <a:bodyPr/>
                    <a:lstStyle/>
                    <a:p>
                      <a:pPr>
                        <a:lnSpc>
                          <a:spcPct val="107000"/>
                        </a:lnSpc>
                        <a:spcAft>
                          <a:spcPts val="0"/>
                        </a:spcAft>
                      </a:pPr>
                      <a:r>
                        <a:rPr lang="pt-BR" sz="2400" dirty="0">
                          <a:solidFill>
                            <a:schemeClr val="bg1"/>
                          </a:solidFill>
                          <a:effectLst/>
                        </a:rPr>
                        <a:t>River </a:t>
                      </a:r>
                      <a:r>
                        <a:rPr lang="pt-BR" sz="2400" dirty="0" err="1">
                          <a:solidFill>
                            <a:schemeClr val="bg1"/>
                          </a:solidFill>
                          <a:effectLst/>
                        </a:rPr>
                        <a:t>Anacostia</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rowSpan="3">
                  <a:txBody>
                    <a:bodyPr/>
                    <a:lstStyle/>
                    <a:p>
                      <a:pPr>
                        <a:lnSpc>
                          <a:spcPct val="107000"/>
                        </a:lnSpc>
                        <a:spcAft>
                          <a:spcPts val="0"/>
                        </a:spcAft>
                      </a:pPr>
                      <a:r>
                        <a:rPr lang="pt-BR" sz="2400" dirty="0">
                          <a:effectLst/>
                        </a:rPr>
                        <a:t>Washington, DC, United </a:t>
                      </a:r>
                      <a:r>
                        <a:rPr lang="pt-BR" sz="2400" dirty="0" err="1">
                          <a:effectLst/>
                        </a:rPr>
                        <a:t>States</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err="1" smtClean="0">
                          <a:solidFill>
                            <a:schemeClr val="tx1"/>
                          </a:solidFill>
                          <a:effectLst/>
                        </a:rPr>
                        <a:t>Heaths</a:t>
                      </a:r>
                      <a:r>
                        <a:rPr lang="pt-BR" sz="2400" dirty="0" smtClean="0">
                          <a:solidFill>
                            <a:schemeClr val="tx1"/>
                          </a:solidFill>
                          <a:effectLst/>
                        </a:rPr>
                        <a:t> </a:t>
                      </a:r>
                      <a:r>
                        <a:rPr lang="pt-BR" sz="2400" dirty="0" err="1" smtClean="0">
                          <a:solidFill>
                            <a:schemeClr val="tx1"/>
                          </a:solidFill>
                          <a:effectLst/>
                        </a:rPr>
                        <a:t>recovery</a:t>
                      </a:r>
                      <a:r>
                        <a:rPr lang="pt-BR" sz="2400" dirty="0" smtClean="0">
                          <a:solidFill>
                            <a:schemeClr val="tx1"/>
                          </a:solidFill>
                          <a:effectLst/>
                        </a:rPr>
                        <a:t> </a:t>
                      </a:r>
                      <a:r>
                        <a:rPr lang="pt-BR" sz="2400" dirty="0" err="1" smtClean="0">
                          <a:solidFill>
                            <a:schemeClr val="tx1"/>
                          </a:solidFill>
                          <a:effectLst/>
                        </a:rPr>
                        <a:t>of</a:t>
                      </a:r>
                      <a:r>
                        <a:rPr lang="pt-BR" sz="2400" dirty="0" smtClean="0">
                          <a:solidFill>
                            <a:schemeClr val="tx1"/>
                          </a:solidFill>
                          <a:effectLst/>
                        </a:rPr>
                        <a:t> </a:t>
                      </a:r>
                      <a:r>
                        <a:rPr lang="pt-BR" sz="2400" dirty="0" err="1" smtClean="0">
                          <a:solidFill>
                            <a:schemeClr val="tx1"/>
                          </a:solidFill>
                          <a:effectLst/>
                        </a:rPr>
                        <a:t>riverbanks</a:t>
                      </a:r>
                      <a:endParaRPr lang="pt-B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err="1" smtClean="0">
                          <a:solidFill>
                            <a:schemeClr val="tx1"/>
                          </a:solidFill>
                          <a:effectLst/>
                        </a:rPr>
                        <a:t>Renaturalisation</a:t>
                      </a:r>
                      <a:r>
                        <a:rPr lang="pt-BR" sz="2400" dirty="0" smtClean="0">
                          <a:solidFill>
                            <a:schemeClr val="tx1"/>
                          </a:solidFill>
                          <a:effectLst/>
                        </a:rPr>
                        <a:t> </a:t>
                      </a:r>
                      <a:r>
                        <a:rPr lang="pt-BR" sz="2400" dirty="0" err="1" smtClean="0">
                          <a:solidFill>
                            <a:schemeClr val="tx1"/>
                          </a:solidFill>
                          <a:effectLst/>
                        </a:rPr>
                        <a:t>of</a:t>
                      </a:r>
                      <a:r>
                        <a:rPr lang="pt-BR" sz="2400" dirty="0" smtClean="0">
                          <a:solidFill>
                            <a:schemeClr val="tx1"/>
                          </a:solidFill>
                          <a:effectLst/>
                        </a:rPr>
                        <a:t> </a:t>
                      </a:r>
                      <a:r>
                        <a:rPr lang="pt-BR" sz="2400" dirty="0" err="1" smtClean="0">
                          <a:solidFill>
                            <a:schemeClr val="tx1"/>
                          </a:solidFill>
                          <a:effectLst/>
                        </a:rPr>
                        <a:t>the</a:t>
                      </a:r>
                      <a:r>
                        <a:rPr lang="pt-BR" sz="2400" dirty="0" smtClean="0">
                          <a:solidFill>
                            <a:schemeClr val="tx1"/>
                          </a:solidFill>
                          <a:effectLst/>
                        </a:rPr>
                        <a:t> River</a:t>
                      </a:r>
                    </a:p>
                    <a:p>
                      <a:pPr>
                        <a:lnSpc>
                          <a:spcPct val="107000"/>
                        </a:lnSpc>
                        <a:spcAft>
                          <a:spcPts val="0"/>
                        </a:spcAft>
                      </a:pPr>
                      <a:r>
                        <a:rPr lang="pt-BR" sz="2400" dirty="0" err="1" smtClean="0">
                          <a:solidFill>
                            <a:schemeClr val="tx1"/>
                          </a:solidFill>
                          <a:effectLst/>
                        </a:rPr>
                        <a:t>Quality</a:t>
                      </a:r>
                      <a:r>
                        <a:rPr lang="pt-BR" sz="2400" dirty="0" smtClean="0">
                          <a:solidFill>
                            <a:schemeClr val="tx1"/>
                          </a:solidFill>
                          <a:effectLst/>
                        </a:rPr>
                        <a:t> </a:t>
                      </a:r>
                      <a:r>
                        <a:rPr lang="pt-BR" sz="2400" dirty="0" err="1" smtClean="0">
                          <a:solidFill>
                            <a:schemeClr val="tx1"/>
                          </a:solidFill>
                          <a:effectLst/>
                        </a:rPr>
                        <a:t>of</a:t>
                      </a:r>
                      <a:r>
                        <a:rPr lang="pt-BR" sz="2400" dirty="0" smtClean="0">
                          <a:solidFill>
                            <a:schemeClr val="tx1"/>
                          </a:solidFill>
                          <a:effectLst/>
                        </a:rPr>
                        <a:t> </a:t>
                      </a:r>
                      <a:r>
                        <a:rPr lang="pt-BR" sz="2400" dirty="0" err="1" smtClean="0">
                          <a:solidFill>
                            <a:schemeClr val="tx1"/>
                          </a:solidFill>
                          <a:effectLst/>
                        </a:rPr>
                        <a:t>water</a:t>
                      </a:r>
                      <a:endParaRPr lang="pt-BR" sz="2400" dirty="0" smtClean="0">
                        <a:solidFill>
                          <a:schemeClr val="tx1"/>
                        </a:solidFill>
                        <a:effectLst/>
                      </a:endParaRPr>
                    </a:p>
                    <a:p>
                      <a:pPr>
                        <a:lnSpc>
                          <a:spcPct val="107000"/>
                        </a:lnSpc>
                        <a:spcAft>
                          <a:spcPts val="0"/>
                        </a:spcAft>
                      </a:pPr>
                      <a:r>
                        <a:rPr lang="pt-BR" sz="2400" dirty="0" smtClean="0">
                          <a:solidFill>
                            <a:schemeClr val="tx1"/>
                          </a:solidFill>
                          <a:effectLst/>
                        </a:rPr>
                        <a:t>Recovery Biota</a:t>
                      </a:r>
                      <a:endParaRPr lang="pt-B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err="1" smtClean="0">
                          <a:effectLst/>
                        </a:rPr>
                        <a:t>Not</a:t>
                      </a:r>
                      <a:r>
                        <a:rPr lang="pt-BR" sz="2400" dirty="0" smtClean="0">
                          <a:effectLst/>
                        </a:rPr>
                        <a:t> </a:t>
                      </a:r>
                      <a:r>
                        <a:rPr lang="pt-BR" sz="2400" dirty="0" err="1" smtClean="0">
                          <a:effectLst/>
                        </a:rPr>
                        <a:t>identified</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-Matrix </a:t>
                      </a:r>
                      <a:r>
                        <a:rPr lang="pt-BR" sz="2400" dirty="0" err="1">
                          <a:effectLst/>
                        </a:rPr>
                        <a:t>of</a:t>
                      </a:r>
                      <a:r>
                        <a:rPr lang="pt-BR" sz="2400" dirty="0">
                          <a:effectLst/>
                        </a:rPr>
                        <a:t> </a:t>
                      </a:r>
                      <a:r>
                        <a:rPr lang="pt-BR" sz="2400" dirty="0" err="1">
                          <a:effectLst/>
                        </a:rPr>
                        <a:t>transition</a:t>
                      </a:r>
                      <a:r>
                        <a:rPr lang="pt-BR" sz="2400" dirty="0">
                          <a:effectLst/>
                        </a:rPr>
                        <a:t>.</a:t>
                      </a:r>
                    </a:p>
                    <a:p>
                      <a:pPr>
                        <a:lnSpc>
                          <a:spcPct val="107000"/>
                        </a:lnSpc>
                        <a:spcAft>
                          <a:spcPts val="0"/>
                        </a:spcAft>
                      </a:pPr>
                      <a:r>
                        <a:rPr lang="pt-BR" sz="2400" dirty="0">
                          <a:effectLst/>
                        </a:rPr>
                        <a:t>-Nursery for </a:t>
                      </a:r>
                      <a:r>
                        <a:rPr lang="pt-BR" sz="2400" dirty="0" err="1">
                          <a:effectLst/>
                        </a:rPr>
                        <a:t>fish</a:t>
                      </a:r>
                      <a:r>
                        <a:rPr lang="pt-BR" sz="2400" dirty="0">
                          <a:effectLst/>
                        </a:rPr>
                        <a:t>.</a:t>
                      </a:r>
                    </a:p>
                    <a:p>
                      <a:pPr>
                        <a:lnSpc>
                          <a:spcPct val="107000"/>
                        </a:lnSpc>
                        <a:spcAft>
                          <a:spcPts val="0"/>
                        </a:spcAft>
                      </a:pPr>
                      <a:r>
                        <a:rPr lang="pt-BR" sz="2400" dirty="0" smtClean="0">
                          <a:effectLst/>
                        </a:rPr>
                        <a:t>-</a:t>
                      </a:r>
                      <a:r>
                        <a:rPr lang="pt-BR" sz="2400" dirty="0" err="1" smtClean="0">
                          <a:effectLst/>
                        </a:rPr>
                        <a:t>Contact</a:t>
                      </a:r>
                      <a:r>
                        <a:rPr lang="pt-BR" sz="2400" dirty="0" smtClean="0">
                          <a:effectLst/>
                        </a:rPr>
                        <a:t> </a:t>
                      </a:r>
                      <a:r>
                        <a:rPr lang="pt-BR" sz="2400" dirty="0" err="1">
                          <a:effectLst/>
                        </a:rPr>
                        <a:t>man</a:t>
                      </a:r>
                      <a:r>
                        <a:rPr lang="pt-BR" sz="2400" dirty="0">
                          <a:effectLst/>
                        </a:rPr>
                        <a:t> </a:t>
                      </a:r>
                      <a:r>
                        <a:rPr lang="pt-BR" sz="2400" dirty="0" err="1">
                          <a:effectLst/>
                        </a:rPr>
                        <a:t>water</a:t>
                      </a:r>
                      <a:r>
                        <a:rPr lang="pt-BR" sz="2400" dirty="0">
                          <a:effectLst/>
                        </a:rPr>
                        <a:t>.</a:t>
                      </a:r>
                    </a:p>
                    <a:p>
                      <a:pPr>
                        <a:lnSpc>
                          <a:spcPct val="107000"/>
                        </a:lnSpc>
                        <a:spcAft>
                          <a:spcPts val="0"/>
                        </a:spcAft>
                      </a:pPr>
                      <a:r>
                        <a:rPr lang="pt-BR" sz="2400" dirty="0">
                          <a:effectLst/>
                        </a:rPr>
                        <a:t> </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Availability of space.</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1047017">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2400" dirty="0" err="1">
                          <a:effectLst/>
                        </a:rPr>
                        <a:t>Redirection</a:t>
                      </a:r>
                      <a:r>
                        <a:rPr lang="pt-BR" sz="2400" dirty="0">
                          <a:effectLst/>
                        </a:rPr>
                        <a:t> </a:t>
                      </a:r>
                      <a:r>
                        <a:rPr lang="pt-BR" sz="2400" dirty="0" err="1">
                          <a:effectLst/>
                        </a:rPr>
                        <a:t>of</a:t>
                      </a:r>
                      <a:r>
                        <a:rPr lang="pt-BR" sz="2400" dirty="0">
                          <a:effectLst/>
                        </a:rPr>
                        <a:t> Rainwater </a:t>
                      </a:r>
                      <a:r>
                        <a:rPr lang="pt-BR" sz="2400" dirty="0" err="1">
                          <a:effectLst/>
                        </a:rPr>
                        <a:t>drainage</a:t>
                      </a:r>
                      <a:r>
                        <a:rPr lang="pt-BR" sz="2400" dirty="0">
                          <a:effectLst/>
                        </a:rPr>
                        <a:t> networks.</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a:t>
                      </a:r>
                      <a:r>
                        <a:rPr lang="pt-BR" sz="2400" dirty="0" err="1">
                          <a:effectLst/>
                        </a:rPr>
                        <a:t>Avoiding</a:t>
                      </a:r>
                      <a:r>
                        <a:rPr lang="pt-BR" sz="2400" dirty="0">
                          <a:effectLst/>
                        </a:rPr>
                        <a:t> </a:t>
                      </a:r>
                      <a:r>
                        <a:rPr lang="pt-BR" sz="2400" dirty="0" err="1">
                          <a:effectLst/>
                        </a:rPr>
                        <a:t>diffuse</a:t>
                      </a:r>
                      <a:r>
                        <a:rPr lang="pt-BR" sz="2400" dirty="0">
                          <a:effectLst/>
                        </a:rPr>
                        <a:t> </a:t>
                      </a:r>
                      <a:r>
                        <a:rPr lang="pt-BR" sz="2400" dirty="0" err="1">
                          <a:effectLst/>
                        </a:rPr>
                        <a:t>pollution</a:t>
                      </a:r>
                      <a:r>
                        <a:rPr lang="pt-BR" sz="2400" dirty="0">
                          <a:effectLst/>
                        </a:rPr>
                        <a:t>.</a:t>
                      </a:r>
                    </a:p>
                    <a:p>
                      <a:pPr>
                        <a:lnSpc>
                          <a:spcPct val="107000"/>
                        </a:lnSpc>
                        <a:spcAft>
                          <a:spcPts val="0"/>
                        </a:spcAft>
                      </a:pPr>
                      <a:r>
                        <a:rPr lang="pt-BR" sz="2400" dirty="0">
                          <a:effectLst/>
                        </a:rPr>
                        <a:t>-</a:t>
                      </a:r>
                      <a:r>
                        <a:rPr lang="pt-BR" sz="2400" dirty="0" err="1">
                          <a:effectLst/>
                        </a:rPr>
                        <a:t>reduce</a:t>
                      </a:r>
                      <a:r>
                        <a:rPr lang="pt-BR" sz="2400" dirty="0">
                          <a:effectLst/>
                        </a:rPr>
                        <a:t> </a:t>
                      </a:r>
                      <a:r>
                        <a:rPr lang="pt-BR" sz="2400" dirty="0" err="1">
                          <a:effectLst/>
                        </a:rPr>
                        <a:t>flooding</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-Interruption of the hydrologic cycle.</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-Reduces erosion.</a:t>
                      </a:r>
                    </a:p>
                    <a:p>
                      <a:pPr>
                        <a:lnSpc>
                          <a:spcPct val="107000"/>
                        </a:lnSpc>
                        <a:spcAft>
                          <a:spcPts val="0"/>
                        </a:spcAft>
                      </a:pPr>
                      <a:r>
                        <a:rPr lang="pt-BR" sz="2400">
                          <a:effectLst/>
                        </a:rPr>
                        <a:t>-Prevents silting.</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a:t>
                      </a:r>
                      <a:r>
                        <a:rPr lang="pt-BR" sz="2400" dirty="0" err="1">
                          <a:effectLst/>
                        </a:rPr>
                        <a:t>Unexpected</a:t>
                      </a:r>
                      <a:r>
                        <a:rPr lang="pt-BR" sz="2400" dirty="0">
                          <a:effectLst/>
                        </a:rPr>
                        <a:t> </a:t>
                      </a:r>
                      <a:r>
                        <a:rPr lang="pt-BR" sz="2400" dirty="0" err="1" smtClean="0">
                          <a:effectLst/>
                        </a:rPr>
                        <a:t>quantity</a:t>
                      </a:r>
                      <a:r>
                        <a:rPr lang="pt-BR" sz="2400" dirty="0" smtClean="0">
                          <a:effectLst/>
                        </a:rPr>
                        <a:t> </a:t>
                      </a:r>
                      <a:r>
                        <a:rPr lang="pt-BR" sz="2400" dirty="0" err="1" smtClean="0">
                          <a:effectLst/>
                        </a:rPr>
                        <a:t>of</a:t>
                      </a:r>
                      <a:r>
                        <a:rPr lang="pt-BR" sz="2400" dirty="0" smtClean="0">
                          <a:effectLst/>
                        </a:rPr>
                        <a:t> </a:t>
                      </a:r>
                      <a:r>
                        <a:rPr lang="pt-BR" sz="2400" dirty="0" err="1">
                          <a:effectLst/>
                        </a:rPr>
                        <a:t>rain</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885609">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2400" dirty="0" err="1">
                          <a:effectLst/>
                        </a:rPr>
                        <a:t>Solid</a:t>
                      </a:r>
                      <a:r>
                        <a:rPr lang="pt-BR" sz="2400" dirty="0">
                          <a:effectLst/>
                        </a:rPr>
                        <a:t> </a:t>
                      </a:r>
                      <a:r>
                        <a:rPr lang="pt-BR" sz="2400" dirty="0" err="1">
                          <a:effectLst/>
                        </a:rPr>
                        <a:t>waste</a:t>
                      </a:r>
                      <a:r>
                        <a:rPr lang="pt-BR" sz="2400" dirty="0">
                          <a:effectLst/>
                        </a:rPr>
                        <a:t> </a:t>
                      </a:r>
                      <a:r>
                        <a:rPr lang="pt-BR" sz="2400" dirty="0" err="1">
                          <a:effectLst/>
                        </a:rPr>
                        <a:t>removal</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-Visual </a:t>
                      </a:r>
                      <a:r>
                        <a:rPr lang="pt-BR" sz="2400" dirty="0" err="1" smtClean="0">
                          <a:effectLst/>
                        </a:rPr>
                        <a:t>impact</a:t>
                      </a:r>
                      <a:r>
                        <a:rPr lang="pt-BR" sz="2400" dirty="0" smtClean="0">
                          <a:effectLst/>
                        </a:rPr>
                        <a:t> </a:t>
                      </a:r>
                      <a:r>
                        <a:rPr lang="pt-BR" sz="2400" dirty="0" err="1" smtClean="0">
                          <a:effectLst/>
                        </a:rPr>
                        <a:t>on</a:t>
                      </a:r>
                      <a:r>
                        <a:rPr lang="pt-BR" sz="2400" dirty="0" smtClean="0">
                          <a:effectLst/>
                        </a:rPr>
                        <a:t> </a:t>
                      </a:r>
                      <a:r>
                        <a:rPr lang="pt-BR" sz="2400" dirty="0" err="1">
                          <a:effectLst/>
                        </a:rPr>
                        <a:t>people</a:t>
                      </a:r>
                      <a:r>
                        <a:rPr lang="pt-BR" sz="2400" dirty="0">
                          <a:effectLst/>
                        </a:rPr>
                        <a:t>.</a:t>
                      </a:r>
                    </a:p>
                    <a:p>
                      <a:pPr>
                        <a:lnSpc>
                          <a:spcPct val="107000"/>
                        </a:lnSpc>
                        <a:spcAft>
                          <a:spcPts val="0"/>
                        </a:spcAft>
                      </a:pPr>
                      <a:r>
                        <a:rPr lang="pt-BR" sz="2400" dirty="0">
                          <a:effectLst/>
                        </a:rPr>
                        <a:t>-</a:t>
                      </a:r>
                      <a:r>
                        <a:rPr lang="pt-BR" sz="2400" dirty="0" err="1">
                          <a:effectLst/>
                        </a:rPr>
                        <a:t>Anables</a:t>
                      </a:r>
                      <a:r>
                        <a:rPr lang="pt-BR" sz="2400" dirty="0">
                          <a:effectLst/>
                        </a:rPr>
                        <a:t> </a:t>
                      </a:r>
                      <a:r>
                        <a:rPr lang="pt-BR" sz="2400" dirty="0" err="1">
                          <a:effectLst/>
                        </a:rPr>
                        <a:t>recycling</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-Manpower.</a:t>
                      </a:r>
                    </a:p>
                    <a:p>
                      <a:pPr>
                        <a:lnSpc>
                          <a:spcPct val="107000"/>
                        </a:lnSpc>
                        <a:spcAft>
                          <a:spcPts val="0"/>
                        </a:spcAft>
                      </a:pPr>
                      <a:r>
                        <a:rPr lang="pt-BR" sz="2400">
                          <a:effectLst/>
                        </a:rPr>
                        <a:t> </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Generation of Jobs.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-Proper disposal of human waste.</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1499073">
                <a:tc>
                  <a:txBody>
                    <a:bodyPr/>
                    <a:lstStyle/>
                    <a:p>
                      <a:pPr>
                        <a:lnSpc>
                          <a:spcPct val="107000"/>
                        </a:lnSpc>
                        <a:spcAft>
                          <a:spcPts val="0"/>
                        </a:spcAft>
                      </a:pPr>
                      <a:r>
                        <a:rPr lang="pt-BR" sz="2400" dirty="0">
                          <a:solidFill>
                            <a:schemeClr val="bg1"/>
                          </a:solidFill>
                          <a:effectLst/>
                        </a:rPr>
                        <a:t>River Sena</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Paris, France</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en-US" sz="2400" dirty="0" smtClean="0">
                          <a:effectLst/>
                        </a:rPr>
                        <a:t>treatment of industrial and domestic sewage</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a:t>
                      </a:r>
                      <a:r>
                        <a:rPr lang="pt-BR" sz="2400" dirty="0" err="1">
                          <a:effectLst/>
                        </a:rPr>
                        <a:t>Improvement</a:t>
                      </a:r>
                      <a:r>
                        <a:rPr lang="pt-BR" sz="2400" dirty="0">
                          <a:effectLst/>
                        </a:rPr>
                        <a:t> in </a:t>
                      </a:r>
                      <a:r>
                        <a:rPr lang="pt-BR" sz="2400" dirty="0" err="1">
                          <a:effectLst/>
                        </a:rPr>
                        <a:t>water</a:t>
                      </a:r>
                      <a:r>
                        <a:rPr lang="pt-BR" sz="2400" dirty="0">
                          <a:effectLst/>
                        </a:rPr>
                        <a:t> </a:t>
                      </a:r>
                      <a:r>
                        <a:rPr lang="pt-BR" sz="2400" dirty="0" err="1">
                          <a:effectLst/>
                        </a:rPr>
                        <a:t>quality</a:t>
                      </a:r>
                      <a:r>
                        <a:rPr lang="pt-BR" sz="2400" dirty="0">
                          <a:effectLst/>
                        </a:rPr>
                        <a:t>.</a:t>
                      </a:r>
                    </a:p>
                    <a:p>
                      <a:pPr>
                        <a:lnSpc>
                          <a:spcPct val="107000"/>
                        </a:lnSpc>
                        <a:spcAft>
                          <a:spcPts val="0"/>
                        </a:spcAft>
                      </a:pPr>
                      <a:r>
                        <a:rPr lang="pt-BR" sz="2400" dirty="0">
                          <a:effectLst/>
                        </a:rPr>
                        <a:t>-</a:t>
                      </a:r>
                      <a:r>
                        <a:rPr lang="pt-BR" sz="2400" dirty="0" err="1">
                          <a:effectLst/>
                        </a:rPr>
                        <a:t>Fish</a:t>
                      </a:r>
                      <a:r>
                        <a:rPr lang="pt-BR" sz="2400" dirty="0">
                          <a:effectLst/>
                        </a:rPr>
                        <a:t> </a:t>
                      </a:r>
                      <a:r>
                        <a:rPr lang="pt-BR" sz="2400" dirty="0" err="1">
                          <a:effectLst/>
                        </a:rPr>
                        <a:t>back</a:t>
                      </a:r>
                      <a:r>
                        <a:rPr lang="pt-BR" sz="2400" dirty="0">
                          <a:effectLst/>
                        </a:rPr>
                        <a:t>.</a:t>
                      </a:r>
                    </a:p>
                    <a:p>
                      <a:pPr>
                        <a:lnSpc>
                          <a:spcPct val="107000"/>
                        </a:lnSpc>
                        <a:spcAft>
                          <a:spcPts val="0"/>
                        </a:spcAft>
                      </a:pPr>
                      <a:r>
                        <a:rPr lang="pt-BR" sz="2400" dirty="0">
                          <a:effectLst/>
                        </a:rPr>
                        <a:t>-Improves </a:t>
                      </a:r>
                      <a:r>
                        <a:rPr lang="pt-BR" sz="2400" dirty="0" err="1">
                          <a:effectLst/>
                        </a:rPr>
                        <a:t>the</a:t>
                      </a:r>
                      <a:r>
                        <a:rPr lang="pt-BR" sz="2400" dirty="0">
                          <a:effectLst/>
                        </a:rPr>
                        <a:t> </a:t>
                      </a:r>
                      <a:r>
                        <a:rPr lang="pt-BR" sz="2400" dirty="0" err="1">
                          <a:effectLst/>
                        </a:rPr>
                        <a:t>quality</a:t>
                      </a:r>
                      <a:r>
                        <a:rPr lang="pt-BR" sz="2400" dirty="0">
                          <a:effectLst/>
                        </a:rPr>
                        <a:t> </a:t>
                      </a:r>
                      <a:r>
                        <a:rPr lang="pt-BR" sz="2400" dirty="0" err="1">
                          <a:effectLst/>
                        </a:rPr>
                        <a:t>of</a:t>
                      </a:r>
                      <a:r>
                        <a:rPr lang="pt-BR" sz="2400" dirty="0">
                          <a:effectLst/>
                        </a:rPr>
                        <a:t> </a:t>
                      </a:r>
                      <a:r>
                        <a:rPr lang="pt-BR" sz="2400" dirty="0" err="1">
                          <a:effectLst/>
                        </a:rPr>
                        <a:t>human</a:t>
                      </a:r>
                      <a:r>
                        <a:rPr lang="pt-BR" sz="2400" dirty="0">
                          <a:effectLst/>
                        </a:rPr>
                        <a:t> </a:t>
                      </a:r>
                      <a:r>
                        <a:rPr lang="pt-BR" sz="2400" dirty="0" err="1">
                          <a:effectLst/>
                        </a:rPr>
                        <a:t>life</a:t>
                      </a:r>
                      <a:r>
                        <a:rPr lang="pt-BR" sz="2400" dirty="0">
                          <a:effectLst/>
                        </a:rPr>
                        <a:t>. </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-Transport sewage to treatment.</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-Enables contact man water.</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a:t>
                      </a:r>
                      <a:r>
                        <a:rPr lang="pt-BR" sz="2400" dirty="0" err="1">
                          <a:effectLst/>
                        </a:rPr>
                        <a:t>Cost</a:t>
                      </a:r>
                      <a:r>
                        <a:rPr lang="pt-BR" sz="2400" dirty="0">
                          <a:effectLst/>
                        </a:rPr>
                        <a:t> </a:t>
                      </a:r>
                      <a:r>
                        <a:rPr lang="pt-BR" sz="2400" dirty="0" err="1">
                          <a:effectLst/>
                        </a:rPr>
                        <a:t>of</a:t>
                      </a:r>
                      <a:r>
                        <a:rPr lang="pt-BR" sz="2400" dirty="0">
                          <a:effectLst/>
                        </a:rPr>
                        <a:t> </a:t>
                      </a:r>
                      <a:r>
                        <a:rPr lang="pt-BR" sz="2400" dirty="0" err="1" smtClean="0">
                          <a:effectLst/>
                        </a:rPr>
                        <a:t>implementation</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908323">
                <a:tc>
                  <a:txBody>
                    <a:bodyPr/>
                    <a:lstStyle/>
                    <a:p>
                      <a:pPr>
                        <a:lnSpc>
                          <a:spcPct val="107000"/>
                        </a:lnSpc>
                        <a:spcAft>
                          <a:spcPts val="0"/>
                        </a:spcAft>
                      </a:pPr>
                      <a:r>
                        <a:rPr lang="pt-BR" sz="2400" dirty="0">
                          <a:solidFill>
                            <a:schemeClr val="bg1"/>
                          </a:solidFill>
                          <a:effectLst/>
                        </a:rPr>
                        <a:t>River Tâmisa</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London, </a:t>
                      </a:r>
                      <a:r>
                        <a:rPr lang="pt-BR" sz="2400" dirty="0" err="1">
                          <a:effectLst/>
                        </a:rPr>
                        <a:t>England</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err="1">
                          <a:effectLst/>
                        </a:rPr>
                        <a:t>Sensors</a:t>
                      </a:r>
                      <a:r>
                        <a:rPr lang="pt-BR" sz="2400" dirty="0">
                          <a:effectLst/>
                        </a:rPr>
                        <a:t> </a:t>
                      </a:r>
                      <a:r>
                        <a:rPr lang="pt-BR" sz="2400" dirty="0" err="1">
                          <a:effectLst/>
                        </a:rPr>
                        <a:t>that</a:t>
                      </a:r>
                      <a:r>
                        <a:rPr lang="pt-BR" sz="2400" dirty="0">
                          <a:effectLst/>
                        </a:rPr>
                        <a:t> monitor </a:t>
                      </a:r>
                      <a:r>
                        <a:rPr lang="pt-BR" sz="2400" dirty="0" err="1">
                          <a:effectLst/>
                        </a:rPr>
                        <a:t>water</a:t>
                      </a:r>
                      <a:r>
                        <a:rPr lang="pt-BR" sz="2400" dirty="0">
                          <a:effectLst/>
                        </a:rPr>
                        <a:t> </a:t>
                      </a:r>
                      <a:r>
                        <a:rPr lang="pt-BR" sz="2400" dirty="0" err="1">
                          <a:effectLst/>
                        </a:rPr>
                        <a:t>quality</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-More eficiente controlo f </a:t>
                      </a:r>
                      <a:r>
                        <a:rPr lang="pt-BR" sz="2400" dirty="0" err="1">
                          <a:effectLst/>
                        </a:rPr>
                        <a:t>water</a:t>
                      </a:r>
                      <a:r>
                        <a:rPr lang="pt-BR" sz="2400" dirty="0">
                          <a:effectLst/>
                        </a:rPr>
                        <a:t> </a:t>
                      </a:r>
                      <a:r>
                        <a:rPr lang="pt-BR" sz="2400" dirty="0" err="1">
                          <a:effectLst/>
                        </a:rPr>
                        <a:t>quality</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a:t>
                      </a:r>
                      <a:r>
                        <a:rPr lang="pt-BR" sz="2400" dirty="0" err="1">
                          <a:effectLst/>
                        </a:rPr>
                        <a:t>Cost</a:t>
                      </a:r>
                      <a:r>
                        <a:rPr lang="pt-BR" sz="2400" dirty="0">
                          <a:effectLst/>
                        </a:rPr>
                        <a:t> </a:t>
                      </a:r>
                      <a:r>
                        <a:rPr lang="pt-BR" sz="2400" dirty="0" err="1">
                          <a:effectLst/>
                        </a:rPr>
                        <a:t>of</a:t>
                      </a:r>
                      <a:r>
                        <a:rPr lang="pt-BR" sz="2400" dirty="0">
                          <a:effectLst/>
                        </a:rPr>
                        <a:t> </a:t>
                      </a:r>
                      <a:r>
                        <a:rPr lang="pt-BR" sz="2400" dirty="0" err="1">
                          <a:effectLst/>
                        </a:rPr>
                        <a:t>implementing</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Constant </a:t>
                      </a:r>
                      <a:r>
                        <a:rPr lang="pt-BR" sz="2400" dirty="0" err="1">
                          <a:effectLst/>
                        </a:rPr>
                        <a:t>monitoring</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err="1">
                          <a:effectLst/>
                        </a:rPr>
                        <a:t>Cost</a:t>
                      </a:r>
                      <a:r>
                        <a:rPr lang="pt-BR" sz="2400" dirty="0">
                          <a:effectLst/>
                        </a:rPr>
                        <a:t> </a:t>
                      </a:r>
                      <a:r>
                        <a:rPr lang="pt-BR" sz="2400" dirty="0" err="1">
                          <a:effectLst/>
                        </a:rPr>
                        <a:t>of</a:t>
                      </a:r>
                      <a:r>
                        <a:rPr lang="pt-BR" sz="2400" dirty="0">
                          <a:effectLst/>
                        </a:rPr>
                        <a:t> </a:t>
                      </a:r>
                      <a:r>
                        <a:rPr lang="pt-BR" sz="2400" dirty="0" err="1">
                          <a:effectLst/>
                        </a:rPr>
                        <a:t>maintaining</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1046483">
                <a:tc rowSpan="4">
                  <a:txBody>
                    <a:bodyPr/>
                    <a:lstStyle/>
                    <a:p>
                      <a:pPr>
                        <a:lnSpc>
                          <a:spcPct val="107000"/>
                        </a:lnSpc>
                        <a:spcAft>
                          <a:spcPts val="0"/>
                        </a:spcAft>
                      </a:pPr>
                      <a:r>
                        <a:rPr lang="pt-BR" sz="2400" dirty="0">
                          <a:solidFill>
                            <a:schemeClr val="bg1"/>
                          </a:solidFill>
                          <a:effectLst/>
                        </a:rPr>
                        <a:t>River </a:t>
                      </a:r>
                      <a:r>
                        <a:rPr lang="pt-BR" sz="2400" dirty="0" err="1">
                          <a:solidFill>
                            <a:schemeClr val="bg1"/>
                          </a:solidFill>
                          <a:effectLst/>
                        </a:rPr>
                        <a:t>Isar</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rowSpan="4">
                  <a:txBody>
                    <a:bodyPr/>
                    <a:lstStyle/>
                    <a:p>
                      <a:pPr>
                        <a:lnSpc>
                          <a:spcPct val="107000"/>
                        </a:lnSpc>
                        <a:spcAft>
                          <a:spcPts val="0"/>
                        </a:spcAft>
                      </a:pPr>
                      <a:r>
                        <a:rPr lang="pt-BR" sz="2400">
                          <a:effectLst/>
                        </a:rPr>
                        <a:t>Munich, Germany</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err="1">
                          <a:effectLst/>
                        </a:rPr>
                        <a:t>Removal</a:t>
                      </a:r>
                      <a:r>
                        <a:rPr lang="pt-BR" sz="2400" dirty="0">
                          <a:effectLst/>
                        </a:rPr>
                        <a:t> </a:t>
                      </a:r>
                      <a:r>
                        <a:rPr lang="pt-BR" sz="2400" dirty="0" err="1">
                          <a:effectLst/>
                        </a:rPr>
                        <a:t>on</a:t>
                      </a:r>
                      <a:r>
                        <a:rPr lang="pt-BR" sz="2400" dirty="0">
                          <a:effectLst/>
                        </a:rPr>
                        <a:t> concrete </a:t>
                      </a:r>
                      <a:r>
                        <a:rPr lang="pt-BR" sz="2400" dirty="0" err="1">
                          <a:effectLst/>
                        </a:rPr>
                        <a:t>dikes</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a:t>
                      </a:r>
                      <a:r>
                        <a:rPr lang="pt-BR" sz="2400" dirty="0" err="1">
                          <a:effectLst/>
                        </a:rPr>
                        <a:t>Allows</a:t>
                      </a:r>
                      <a:r>
                        <a:rPr lang="pt-BR" sz="2400" dirty="0">
                          <a:effectLst/>
                        </a:rPr>
                        <a:t> </a:t>
                      </a:r>
                      <a:r>
                        <a:rPr lang="pt-BR" sz="2400" dirty="0" err="1">
                          <a:effectLst/>
                        </a:rPr>
                        <a:t>the</a:t>
                      </a:r>
                      <a:r>
                        <a:rPr lang="pt-BR" sz="2400" dirty="0">
                          <a:effectLst/>
                        </a:rPr>
                        <a:t> </a:t>
                      </a:r>
                      <a:r>
                        <a:rPr lang="pt-BR" sz="2400" dirty="0" err="1" smtClean="0">
                          <a:effectLst/>
                        </a:rPr>
                        <a:t>migration</a:t>
                      </a:r>
                      <a:r>
                        <a:rPr lang="pt-BR" sz="2400" dirty="0" smtClean="0">
                          <a:effectLst/>
                        </a:rPr>
                        <a:t> </a:t>
                      </a:r>
                      <a:r>
                        <a:rPr lang="pt-BR" sz="2400" dirty="0" err="1" smtClean="0">
                          <a:effectLst/>
                        </a:rPr>
                        <a:t>of</a:t>
                      </a:r>
                      <a:r>
                        <a:rPr lang="pt-BR" sz="2400" dirty="0" smtClean="0">
                          <a:effectLst/>
                        </a:rPr>
                        <a:t> </a:t>
                      </a:r>
                      <a:r>
                        <a:rPr lang="pt-BR" sz="2400" dirty="0" err="1">
                          <a:effectLst/>
                        </a:rPr>
                        <a:t>fish</a:t>
                      </a:r>
                      <a:r>
                        <a:rPr lang="pt-BR" sz="2400" dirty="0">
                          <a:effectLst/>
                        </a:rPr>
                        <a:t>.</a:t>
                      </a:r>
                    </a:p>
                    <a:p>
                      <a:pPr>
                        <a:lnSpc>
                          <a:spcPct val="107000"/>
                        </a:lnSpc>
                        <a:spcAft>
                          <a:spcPts val="0"/>
                        </a:spcAft>
                      </a:pPr>
                      <a:r>
                        <a:rPr lang="pt-BR" sz="2400" dirty="0">
                          <a:effectLst/>
                        </a:rPr>
                        <a:t> </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a:t>
                      </a:r>
                      <a:r>
                        <a:rPr lang="pt-BR" sz="2400" dirty="0" err="1">
                          <a:effectLst/>
                        </a:rPr>
                        <a:t>Eviromental</a:t>
                      </a:r>
                      <a:r>
                        <a:rPr lang="pt-BR" sz="2400" dirty="0">
                          <a:effectLst/>
                        </a:rPr>
                        <a:t> </a:t>
                      </a:r>
                      <a:r>
                        <a:rPr lang="pt-BR" sz="2400" dirty="0" err="1">
                          <a:effectLst/>
                        </a:rPr>
                        <a:t>readaptation</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Recuperation oh the natural characteristics oh the river.</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-New alterations.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824788">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2400" dirty="0" err="1">
                          <a:effectLst/>
                        </a:rPr>
                        <a:t>Removal</a:t>
                      </a:r>
                      <a:r>
                        <a:rPr lang="pt-BR" sz="2400" dirty="0">
                          <a:effectLst/>
                        </a:rPr>
                        <a:t> </a:t>
                      </a:r>
                      <a:r>
                        <a:rPr lang="pt-BR" sz="2400" dirty="0" err="1">
                          <a:effectLst/>
                        </a:rPr>
                        <a:t>of</a:t>
                      </a:r>
                      <a:r>
                        <a:rPr lang="pt-BR" sz="2400" dirty="0">
                          <a:effectLst/>
                        </a:rPr>
                        <a:t> </a:t>
                      </a:r>
                      <a:r>
                        <a:rPr lang="pt-BR" sz="2400" dirty="0" err="1">
                          <a:effectLst/>
                        </a:rPr>
                        <a:t>the</a:t>
                      </a:r>
                      <a:r>
                        <a:rPr lang="pt-BR" sz="2400" dirty="0">
                          <a:effectLst/>
                        </a:rPr>
                        <a:t> </a:t>
                      </a:r>
                      <a:r>
                        <a:rPr lang="pt-BR" sz="2400" dirty="0" smtClean="0">
                          <a:effectLst/>
                        </a:rPr>
                        <a:t>concrete </a:t>
                      </a:r>
                      <a:r>
                        <a:rPr lang="pt-BR" sz="2400" dirty="0" err="1">
                          <a:effectLst/>
                        </a:rPr>
                        <a:t>edge</a:t>
                      </a:r>
                      <a:r>
                        <a:rPr lang="pt-BR" sz="2400" dirty="0">
                          <a:effectLst/>
                        </a:rPr>
                        <a:t> </a:t>
                      </a:r>
                      <a:r>
                        <a:rPr lang="pt-BR" sz="2400" dirty="0" err="1">
                          <a:effectLst/>
                        </a:rPr>
                        <a:t>walls</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-Restore hydrological changes.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-Political support.</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-Recuperation of biodiversity.</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-Erosion.</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1270994">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2400" dirty="0">
                          <a:effectLst/>
                        </a:rPr>
                        <a:t>Use </a:t>
                      </a:r>
                      <a:r>
                        <a:rPr lang="pt-BR" sz="2400" dirty="0" err="1">
                          <a:effectLst/>
                        </a:rPr>
                        <a:t>of</a:t>
                      </a:r>
                      <a:r>
                        <a:rPr lang="pt-BR" sz="2400" dirty="0">
                          <a:effectLst/>
                        </a:rPr>
                        <a:t> </a:t>
                      </a:r>
                      <a:r>
                        <a:rPr lang="pt-BR" sz="2400" dirty="0" err="1">
                          <a:effectLst/>
                        </a:rPr>
                        <a:t>the</a:t>
                      </a:r>
                      <a:r>
                        <a:rPr lang="pt-BR" sz="2400" dirty="0">
                          <a:effectLst/>
                        </a:rPr>
                        <a:t> concrete </a:t>
                      </a:r>
                      <a:r>
                        <a:rPr lang="pt-BR" sz="2400" dirty="0" err="1">
                          <a:effectLst/>
                        </a:rPr>
                        <a:t>removed</a:t>
                      </a:r>
                      <a:r>
                        <a:rPr lang="pt-BR" sz="2400" dirty="0">
                          <a:effectLst/>
                        </a:rPr>
                        <a:t> </a:t>
                      </a:r>
                      <a:r>
                        <a:rPr lang="pt-BR" sz="2400" dirty="0" err="1">
                          <a:effectLst/>
                        </a:rPr>
                        <a:t>to</a:t>
                      </a:r>
                      <a:r>
                        <a:rPr lang="pt-BR" sz="2400" dirty="0">
                          <a:effectLst/>
                        </a:rPr>
                        <a:t> </a:t>
                      </a:r>
                      <a:r>
                        <a:rPr lang="pt-BR" sz="2400" dirty="0" err="1">
                          <a:effectLst/>
                        </a:rPr>
                        <a:t>strengthen</a:t>
                      </a:r>
                      <a:r>
                        <a:rPr lang="pt-BR" sz="2400" dirty="0">
                          <a:effectLst/>
                        </a:rPr>
                        <a:t> </a:t>
                      </a:r>
                      <a:r>
                        <a:rPr lang="pt-BR" sz="2400" dirty="0" err="1">
                          <a:effectLst/>
                        </a:rPr>
                        <a:t>the</a:t>
                      </a:r>
                      <a:r>
                        <a:rPr lang="pt-BR" sz="2400" dirty="0">
                          <a:effectLst/>
                        </a:rPr>
                        <a:t> </a:t>
                      </a:r>
                      <a:r>
                        <a:rPr lang="pt-BR" sz="2400" dirty="0" err="1">
                          <a:effectLst/>
                        </a:rPr>
                        <a:t>bed</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a:t>
                      </a:r>
                      <a:r>
                        <a:rPr lang="pt-BR" sz="2400" dirty="0" err="1">
                          <a:effectLst/>
                        </a:rPr>
                        <a:t>Replace</a:t>
                      </a:r>
                      <a:r>
                        <a:rPr lang="pt-BR" sz="2400" dirty="0">
                          <a:effectLst/>
                        </a:rPr>
                        <a:t> </a:t>
                      </a:r>
                      <a:r>
                        <a:rPr lang="pt-BR" sz="2400" dirty="0" err="1">
                          <a:effectLst/>
                        </a:rPr>
                        <a:t>the</a:t>
                      </a:r>
                      <a:r>
                        <a:rPr lang="pt-BR" sz="2400" dirty="0">
                          <a:effectLst/>
                        </a:rPr>
                        <a:t> </a:t>
                      </a:r>
                      <a:r>
                        <a:rPr lang="pt-BR" sz="2400" dirty="0" err="1">
                          <a:effectLst/>
                        </a:rPr>
                        <a:t>native</a:t>
                      </a:r>
                      <a:r>
                        <a:rPr lang="pt-BR" sz="2400" dirty="0">
                          <a:effectLst/>
                        </a:rPr>
                        <a:t> componentes.</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-It may not be the ideal material for use in the revitalization.</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-Slows water.</a:t>
                      </a:r>
                    </a:p>
                    <a:p>
                      <a:pPr>
                        <a:lnSpc>
                          <a:spcPct val="107000"/>
                        </a:lnSpc>
                        <a:spcAft>
                          <a:spcPts val="0"/>
                        </a:spcAft>
                      </a:pPr>
                      <a:r>
                        <a:rPr lang="pt-BR" sz="2400">
                          <a:effectLst/>
                        </a:rPr>
                        <a:t>- Shelter for aquatic fauna.</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smtClean="0">
                          <a:effectLst/>
                        </a:rPr>
                        <a:t>-</a:t>
                      </a:r>
                      <a:r>
                        <a:rPr lang="pt-BR" sz="2400" dirty="0" err="1" smtClean="0">
                          <a:effectLst/>
                        </a:rPr>
                        <a:t>Waste</a:t>
                      </a:r>
                      <a:r>
                        <a:rPr lang="pt-BR" sz="2400" dirty="0" smtClean="0">
                          <a:effectLst/>
                        </a:rPr>
                        <a:t> </a:t>
                      </a:r>
                      <a:r>
                        <a:rPr lang="pt-BR" sz="2400" dirty="0" err="1">
                          <a:effectLst/>
                        </a:rPr>
                        <a:t>generation</a:t>
                      </a:r>
                      <a:r>
                        <a:rPr lang="pt-BR" sz="2400" dirty="0">
                          <a:effectLst/>
                        </a:rPr>
                        <a:t>.</a:t>
                      </a:r>
                    </a:p>
                    <a:p>
                      <a:pPr>
                        <a:lnSpc>
                          <a:spcPct val="107000"/>
                        </a:lnSpc>
                        <a:spcAft>
                          <a:spcPts val="0"/>
                        </a:spcAft>
                      </a:pPr>
                      <a:r>
                        <a:rPr lang="pt-BR" sz="2400" dirty="0">
                          <a:effectLst/>
                        </a:rPr>
                        <a:t>- </a:t>
                      </a:r>
                      <a:r>
                        <a:rPr lang="pt-BR" sz="2400" dirty="0" err="1">
                          <a:effectLst/>
                        </a:rPr>
                        <a:t>Loss</a:t>
                      </a:r>
                      <a:r>
                        <a:rPr lang="pt-BR" sz="2400" dirty="0">
                          <a:effectLst/>
                        </a:rPr>
                        <a:t> </a:t>
                      </a:r>
                      <a:r>
                        <a:rPr lang="pt-BR" sz="2400" dirty="0" err="1">
                          <a:effectLst/>
                        </a:rPr>
                        <a:t>of</a:t>
                      </a:r>
                      <a:r>
                        <a:rPr lang="pt-BR" sz="2400" dirty="0">
                          <a:effectLst/>
                        </a:rPr>
                        <a:t> </a:t>
                      </a:r>
                      <a:r>
                        <a:rPr lang="pt-BR" sz="2400" dirty="0" err="1">
                          <a:effectLst/>
                        </a:rPr>
                        <a:t>public</a:t>
                      </a:r>
                      <a:r>
                        <a:rPr lang="pt-BR" sz="2400" dirty="0">
                          <a:effectLst/>
                        </a:rPr>
                        <a:t> </a:t>
                      </a:r>
                      <a:r>
                        <a:rPr lang="pt-BR" sz="2400" dirty="0" err="1">
                          <a:effectLst/>
                        </a:rPr>
                        <a:t>money</a:t>
                      </a:r>
                      <a:r>
                        <a:rPr lang="pt-BR" sz="2400" dirty="0">
                          <a:effectLst/>
                        </a:rPr>
                        <a:t> </a:t>
                      </a:r>
                      <a:r>
                        <a:rPr lang="pt-BR" sz="2400" dirty="0" err="1">
                          <a:effectLst/>
                        </a:rPr>
                        <a:t>invested</a:t>
                      </a:r>
                      <a:r>
                        <a:rPr lang="pt-BR" sz="2400" dirty="0">
                          <a:effectLst/>
                        </a:rPr>
                        <a:t>.</a:t>
                      </a:r>
                    </a:p>
                    <a:p>
                      <a:pPr>
                        <a:lnSpc>
                          <a:spcPct val="107000"/>
                        </a:lnSpc>
                        <a:spcAft>
                          <a:spcPts val="0"/>
                        </a:spcAft>
                      </a:pPr>
                      <a:r>
                        <a:rPr lang="pt-BR" sz="2400" dirty="0">
                          <a:effectLst/>
                        </a:rPr>
                        <a:t> </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756636">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2400" dirty="0" err="1">
                          <a:effectLst/>
                        </a:rPr>
                        <a:t>Expansion</a:t>
                      </a:r>
                      <a:r>
                        <a:rPr lang="pt-BR" sz="2400" dirty="0">
                          <a:effectLst/>
                        </a:rPr>
                        <a:t> </a:t>
                      </a:r>
                      <a:r>
                        <a:rPr lang="pt-BR" sz="2400" dirty="0" err="1">
                          <a:effectLst/>
                        </a:rPr>
                        <a:t>of</a:t>
                      </a:r>
                      <a:r>
                        <a:rPr lang="pt-BR" sz="2400" dirty="0">
                          <a:effectLst/>
                        </a:rPr>
                        <a:t> </a:t>
                      </a:r>
                      <a:r>
                        <a:rPr lang="pt-BR" sz="2400" dirty="0" err="1">
                          <a:effectLst/>
                        </a:rPr>
                        <a:t>areas</a:t>
                      </a:r>
                      <a:r>
                        <a:rPr lang="pt-BR" sz="2400" dirty="0">
                          <a:effectLst/>
                        </a:rPr>
                        <a:t> for </a:t>
                      </a:r>
                      <a:r>
                        <a:rPr lang="pt-BR" sz="2400" dirty="0" err="1">
                          <a:effectLst/>
                        </a:rPr>
                        <a:t>full</a:t>
                      </a:r>
                      <a:r>
                        <a:rPr lang="pt-BR" sz="2400" dirty="0">
                          <a:effectLst/>
                        </a:rPr>
                        <a:t> </a:t>
                      </a:r>
                      <a:r>
                        <a:rPr lang="pt-BR" sz="2400" dirty="0" err="1">
                          <a:effectLst/>
                        </a:rPr>
                        <a:t>seasons</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 Prevents losses from floods.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-Available space.</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Maintaining biodiversity.</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err="1">
                          <a:effectLst/>
                        </a:rPr>
                        <a:t>Oversight</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1194364">
                <a:tc rowSpan="2">
                  <a:txBody>
                    <a:bodyPr/>
                    <a:lstStyle/>
                    <a:p>
                      <a:pPr>
                        <a:lnSpc>
                          <a:spcPct val="107000"/>
                        </a:lnSpc>
                        <a:spcAft>
                          <a:spcPts val="0"/>
                        </a:spcAft>
                      </a:pPr>
                      <a:r>
                        <a:rPr lang="pt-BR" sz="2400" dirty="0">
                          <a:solidFill>
                            <a:schemeClr val="bg1"/>
                          </a:solidFill>
                          <a:effectLst/>
                        </a:rPr>
                        <a:t>River </a:t>
                      </a:r>
                      <a:r>
                        <a:rPr lang="pt-BR" sz="2400" dirty="0" err="1">
                          <a:solidFill>
                            <a:schemeClr val="bg1"/>
                          </a:solidFill>
                          <a:effectLst/>
                        </a:rPr>
                        <a:t>Cheonggyecheon</a:t>
                      </a:r>
                      <a:r>
                        <a:rPr lang="pt-BR" sz="2400" dirty="0">
                          <a:solidFill>
                            <a:schemeClr val="bg1"/>
                          </a:solidFill>
                          <a:effectLst/>
                        </a:rPr>
                        <a:t> </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rowSpan="2">
                  <a:txBody>
                    <a:bodyPr/>
                    <a:lstStyle/>
                    <a:p>
                      <a:pPr>
                        <a:lnSpc>
                          <a:spcPct val="107000"/>
                        </a:lnSpc>
                        <a:spcAft>
                          <a:spcPts val="0"/>
                        </a:spcAft>
                      </a:pPr>
                      <a:r>
                        <a:rPr lang="pt-BR" sz="2400" dirty="0">
                          <a:effectLst/>
                        </a:rPr>
                        <a:t>Seoul, South </a:t>
                      </a:r>
                      <a:r>
                        <a:rPr lang="pt-BR" sz="2400" dirty="0" err="1">
                          <a:effectLst/>
                        </a:rPr>
                        <a:t>Korea</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err="1">
                          <a:effectLst/>
                        </a:rPr>
                        <a:t>Creating</a:t>
                      </a:r>
                      <a:r>
                        <a:rPr lang="pt-BR" sz="2400" dirty="0">
                          <a:effectLst/>
                        </a:rPr>
                        <a:t> a </a:t>
                      </a:r>
                      <a:r>
                        <a:rPr lang="pt-BR" sz="2400" dirty="0" err="1">
                          <a:effectLst/>
                        </a:rPr>
                        <a:t>downstream</a:t>
                      </a:r>
                      <a:r>
                        <a:rPr lang="pt-BR" sz="2400" dirty="0">
                          <a:effectLst/>
                        </a:rPr>
                        <a:t> </a:t>
                      </a:r>
                      <a:r>
                        <a:rPr lang="pt-BR" sz="2400" dirty="0" err="1">
                          <a:effectLst/>
                        </a:rPr>
                        <a:t>water</a:t>
                      </a:r>
                      <a:r>
                        <a:rPr lang="pt-BR" sz="2400" dirty="0">
                          <a:effectLst/>
                        </a:rPr>
                        <a:t> </a:t>
                      </a:r>
                      <a:r>
                        <a:rPr lang="pt-BR" sz="2400" dirty="0" err="1">
                          <a:effectLst/>
                        </a:rPr>
                        <a:t>supply</a:t>
                      </a:r>
                      <a:r>
                        <a:rPr lang="pt-BR" sz="2400" dirty="0">
                          <a:effectLst/>
                        </a:rPr>
                        <a:t> </a:t>
                      </a:r>
                      <a:r>
                        <a:rPr lang="pt-BR" sz="2400" dirty="0" err="1">
                          <a:effectLst/>
                        </a:rPr>
                        <a:t>station</a:t>
                      </a:r>
                      <a:r>
                        <a:rPr lang="pt-BR" sz="2400" dirty="0">
                          <a:effectLst/>
                        </a:rPr>
                        <a:t> </a:t>
                      </a:r>
                      <a:r>
                        <a:rPr lang="pt-BR" sz="2400" dirty="0" err="1">
                          <a:effectLst/>
                        </a:rPr>
                        <a:t>upstream</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-Always keeps the mighty river with amount of water always constant.</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-Can influence the natural dynamics of the river.</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-Makes beautiful scenery.</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-Energy </a:t>
                      </a:r>
                      <a:r>
                        <a:rPr lang="pt-BR" sz="2400" dirty="0" err="1">
                          <a:effectLst/>
                        </a:rPr>
                        <a:t>expenditure</a:t>
                      </a:r>
                      <a:r>
                        <a:rPr lang="pt-BR" sz="2400" dirty="0">
                          <a:effectLst/>
                        </a:rPr>
                        <a:t>.</a:t>
                      </a:r>
                    </a:p>
                    <a:p>
                      <a:pPr>
                        <a:lnSpc>
                          <a:spcPct val="107000"/>
                        </a:lnSpc>
                        <a:spcAft>
                          <a:spcPts val="0"/>
                        </a:spcAft>
                      </a:pPr>
                      <a:r>
                        <a:rPr lang="pt-BR" sz="2400" dirty="0">
                          <a:effectLst/>
                        </a:rPr>
                        <a:t> </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r h="0">
                <a:tc vMerge="1">
                  <a:txBody>
                    <a:bodyPr/>
                    <a:lstStyle/>
                    <a:p>
                      <a:endParaRPr lang="pt-BR"/>
                    </a:p>
                  </a:txBody>
                  <a:tcPr/>
                </a:tc>
                <a:tc vMerge="1">
                  <a:txBody>
                    <a:bodyPr/>
                    <a:lstStyle/>
                    <a:p>
                      <a:endParaRPr lang="pt-BR"/>
                    </a:p>
                  </a:txBody>
                  <a:tcPr/>
                </a:tc>
                <a:tc>
                  <a:txBody>
                    <a:bodyPr/>
                    <a:lstStyle/>
                    <a:p>
                      <a:pPr>
                        <a:lnSpc>
                          <a:spcPct val="107000"/>
                        </a:lnSpc>
                        <a:spcAft>
                          <a:spcPts val="0"/>
                        </a:spcAft>
                      </a:pPr>
                      <a:r>
                        <a:rPr lang="pt-BR" sz="2400" dirty="0" err="1">
                          <a:effectLst/>
                        </a:rPr>
                        <a:t>Lighting</a:t>
                      </a:r>
                      <a:r>
                        <a:rPr lang="pt-BR" sz="2400" dirty="0">
                          <a:effectLst/>
                        </a:rPr>
                        <a:t> </a:t>
                      </a:r>
                      <a:r>
                        <a:rPr lang="pt-BR" sz="2400" dirty="0" err="1">
                          <a:effectLst/>
                        </a:rPr>
                        <a:t>Landscaping</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 Promotes the approach of the man with the river.</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-Can influence nocturnal animals.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a:effectLst/>
                        </a:rPr>
                        <a:t>-Increase nocturnal visitations.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c>
                  <a:txBody>
                    <a:bodyPr/>
                    <a:lstStyle/>
                    <a:p>
                      <a:pPr>
                        <a:lnSpc>
                          <a:spcPct val="107000"/>
                        </a:lnSpc>
                        <a:spcAft>
                          <a:spcPts val="0"/>
                        </a:spcAft>
                      </a:pPr>
                      <a:r>
                        <a:rPr lang="pt-BR" sz="2400" dirty="0">
                          <a:effectLst/>
                        </a:rPr>
                        <a:t>- </a:t>
                      </a:r>
                      <a:r>
                        <a:rPr lang="pt-BR" sz="2400" dirty="0" err="1">
                          <a:effectLst/>
                        </a:rPr>
                        <a:t>To</a:t>
                      </a:r>
                      <a:r>
                        <a:rPr lang="pt-BR" sz="2400" dirty="0">
                          <a:effectLst/>
                        </a:rPr>
                        <a:t> </a:t>
                      </a:r>
                      <a:r>
                        <a:rPr lang="pt-BR" sz="2400" dirty="0" err="1">
                          <a:effectLst/>
                        </a:rPr>
                        <a:t>make</a:t>
                      </a:r>
                      <a:r>
                        <a:rPr lang="pt-BR" sz="2400" dirty="0">
                          <a:effectLst/>
                        </a:rPr>
                        <a:t> artificial </a:t>
                      </a:r>
                      <a:r>
                        <a:rPr lang="pt-BR" sz="2400" dirty="0" err="1">
                          <a:effectLst/>
                        </a:rPr>
                        <a:t>river</a:t>
                      </a:r>
                      <a:r>
                        <a:rPr lang="pt-BR" sz="2400" dirty="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9338" marR="39338" marT="0" marB="0"/>
                </a:tc>
              </a:tr>
            </a:tbl>
          </a:graphicData>
        </a:graphic>
      </p:graphicFrame>
      <p:sp>
        <p:nvSpPr>
          <p:cNvPr id="6" name="Retângulo 5"/>
          <p:cNvSpPr/>
          <p:nvPr/>
        </p:nvSpPr>
        <p:spPr>
          <a:xfrm>
            <a:off x="1756007" y="13709665"/>
            <a:ext cx="17726025" cy="3046988"/>
          </a:xfrm>
          <a:prstGeom prst="rect">
            <a:avLst/>
          </a:prstGeom>
        </p:spPr>
        <p:txBody>
          <a:bodyPr wrap="square">
            <a:spAutoFit/>
          </a:bodyPr>
          <a:lstStyle/>
          <a:p>
            <a:pPr algn="just"/>
            <a:r>
              <a:rPr lang="en-US" sz="3200" b="1" dirty="0"/>
              <a:t>METHODOLOGY</a:t>
            </a:r>
          </a:p>
          <a:p>
            <a:pPr algn="just"/>
            <a:r>
              <a:rPr lang="en-US" sz="3200" dirty="0"/>
              <a:t>Methodological steps: the literature and theoretical background on river revitalization; and </a:t>
            </a:r>
            <a:r>
              <a:rPr lang="en-US" sz="3200" dirty="0" err="1"/>
              <a:t>stormwater</a:t>
            </a:r>
            <a:r>
              <a:rPr lang="en-US" sz="3200" dirty="0"/>
              <a:t> management; the survey and the detailed study of experiences and river revitalization projects; the identification and recognition of sustainable technologies for the </a:t>
            </a:r>
            <a:r>
              <a:rPr lang="en-US" sz="3200" dirty="0" err="1"/>
              <a:t>stormwater</a:t>
            </a:r>
            <a:r>
              <a:rPr lang="en-US" sz="3200" dirty="0"/>
              <a:t> management; comparative analysis of the identified technologies, that are able to be adopted and applied in the context of Brazil urban streams. </a:t>
            </a:r>
            <a:endParaRPr lang="pt-BR" sz="3200" dirty="0"/>
          </a:p>
        </p:txBody>
      </p:sp>
      <p:graphicFrame>
        <p:nvGraphicFramePr>
          <p:cNvPr id="7" name="Tabela 6"/>
          <p:cNvGraphicFramePr>
            <a:graphicFrameLocks noGrp="1"/>
          </p:cNvGraphicFramePr>
          <p:nvPr>
            <p:extLst>
              <p:ext uri="{D42A27DB-BD31-4B8C-83A1-F6EECF244321}">
                <p14:modId xmlns:p14="http://schemas.microsoft.com/office/powerpoint/2010/main" val="1315209188"/>
              </p:ext>
            </p:extLst>
          </p:nvPr>
        </p:nvGraphicFramePr>
        <p:xfrm>
          <a:off x="1764401" y="18221505"/>
          <a:ext cx="17726024" cy="10429472"/>
        </p:xfrm>
        <a:graphic>
          <a:graphicData uri="http://schemas.openxmlformats.org/drawingml/2006/table">
            <a:tbl>
              <a:tblPr firstRow="1" firstCol="1" bandRow="1">
                <a:tableStyleId>{5C22544A-7EE6-4342-B048-85BDC9FD1C3A}</a:tableStyleId>
              </a:tblPr>
              <a:tblGrid>
                <a:gridCol w="2665919"/>
                <a:gridCol w="3399092"/>
                <a:gridCol w="3847252"/>
                <a:gridCol w="3892514"/>
                <a:gridCol w="3921247"/>
              </a:tblGrid>
              <a:tr h="687443">
                <a:tc>
                  <a:txBody>
                    <a:bodyPr/>
                    <a:lstStyle/>
                    <a:p>
                      <a:pPr>
                        <a:lnSpc>
                          <a:spcPct val="107000"/>
                        </a:lnSpc>
                        <a:spcAft>
                          <a:spcPts val="0"/>
                        </a:spcAft>
                      </a:pPr>
                      <a:r>
                        <a:rPr lang="pt-BR" sz="2400" dirty="0" err="1">
                          <a:effectLst/>
                        </a:rPr>
                        <a:t>Techiniques</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a:effectLst/>
                        </a:rPr>
                        <a:t>Strenghts, </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a:effectLst/>
                        </a:rPr>
                        <a:t>Weaknesses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dirty="0" err="1">
                          <a:effectLst/>
                        </a:rPr>
                        <a:t>Opportunities</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a:effectLst/>
                        </a:rPr>
                        <a:t>Threats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r>
              <a:tr h="1427444">
                <a:tc>
                  <a:txBody>
                    <a:bodyPr/>
                    <a:lstStyle/>
                    <a:p>
                      <a:pPr>
                        <a:lnSpc>
                          <a:spcPct val="107000"/>
                        </a:lnSpc>
                        <a:spcAft>
                          <a:spcPts val="0"/>
                        </a:spcAft>
                      </a:pPr>
                      <a:r>
                        <a:rPr lang="pt-BR" sz="2400" dirty="0">
                          <a:effectLst/>
                        </a:rPr>
                        <a:t>Green </a:t>
                      </a:r>
                      <a:r>
                        <a:rPr lang="pt-BR" sz="2400" dirty="0" err="1">
                          <a:effectLst/>
                        </a:rPr>
                        <a:t>roof</a:t>
                      </a:r>
                      <a:r>
                        <a:rPr lang="pt-BR" sz="2400" dirty="0">
                          <a:effectLst/>
                        </a:rPr>
                        <a:t> </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dirty="0" err="1">
                          <a:effectLst/>
                        </a:rPr>
                        <a:t>Great</a:t>
                      </a:r>
                      <a:r>
                        <a:rPr lang="pt-BR" sz="2400" dirty="0">
                          <a:effectLst/>
                        </a:rPr>
                        <a:t> </a:t>
                      </a:r>
                      <a:r>
                        <a:rPr lang="pt-BR" sz="2400" dirty="0" err="1">
                          <a:effectLst/>
                        </a:rPr>
                        <a:t>landscape</a:t>
                      </a:r>
                      <a:endParaRPr lang="pt-BR" sz="2400" dirty="0">
                        <a:effectLst/>
                      </a:endParaRPr>
                    </a:p>
                    <a:p>
                      <a:pPr>
                        <a:lnSpc>
                          <a:spcPct val="107000"/>
                        </a:lnSpc>
                        <a:spcAft>
                          <a:spcPts val="0"/>
                        </a:spcAft>
                      </a:pPr>
                      <a:r>
                        <a:rPr lang="en-US" sz="2400" dirty="0">
                          <a:effectLst/>
                        </a:rPr>
                        <a:t>Providing spaces for social interaction and recreation</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a:effectLst/>
                        </a:rPr>
                        <a:t>It has a high cost and skilled labor.</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smtClean="0">
                          <a:effectLst/>
                          <a:latin typeface="+mn-lt"/>
                          <a:ea typeface="+mn-ea"/>
                          <a:cs typeface="+mn-cs"/>
                        </a:rPr>
                        <a:t>Planned in the early design phase replaces spending on conventional roofs</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dirty="0" err="1" smtClean="0">
                          <a:effectLst/>
                        </a:rPr>
                        <a:t>Requires</a:t>
                      </a:r>
                      <a:r>
                        <a:rPr lang="pt-BR" sz="2400" dirty="0" smtClean="0">
                          <a:effectLst/>
                        </a:rPr>
                        <a:t> </a:t>
                      </a:r>
                      <a:r>
                        <a:rPr lang="pt-BR" sz="2400" dirty="0" err="1" smtClean="0">
                          <a:effectLst/>
                        </a:rPr>
                        <a:t>periodic</a:t>
                      </a:r>
                      <a:r>
                        <a:rPr lang="pt-BR" sz="2400" dirty="0" smtClean="0">
                          <a:effectLst/>
                        </a:rPr>
                        <a:t> </a:t>
                      </a:r>
                      <a:r>
                        <a:rPr lang="pt-BR" sz="2400" dirty="0" err="1" smtClean="0">
                          <a:effectLst/>
                        </a:rPr>
                        <a:t>maintenance</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r>
              <a:tr h="1079138">
                <a:tc>
                  <a:txBody>
                    <a:bodyPr/>
                    <a:lstStyle/>
                    <a:p>
                      <a:pPr>
                        <a:lnSpc>
                          <a:spcPct val="107000"/>
                        </a:lnSpc>
                        <a:spcAft>
                          <a:spcPts val="0"/>
                        </a:spcAft>
                      </a:pPr>
                      <a:r>
                        <a:rPr lang="pt-BR" sz="2400">
                          <a:effectLst/>
                        </a:rPr>
                        <a:t>Wetland</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dirty="0" err="1">
                          <a:effectLst/>
                        </a:rPr>
                        <a:t>Controls</a:t>
                      </a:r>
                      <a:r>
                        <a:rPr lang="pt-BR" sz="2400" dirty="0">
                          <a:effectLst/>
                        </a:rPr>
                        <a:t> </a:t>
                      </a:r>
                      <a:r>
                        <a:rPr lang="pt-BR" sz="2400" dirty="0" err="1">
                          <a:effectLst/>
                        </a:rPr>
                        <a:t>the</a:t>
                      </a:r>
                      <a:r>
                        <a:rPr lang="pt-BR" sz="2400" dirty="0">
                          <a:effectLst/>
                        </a:rPr>
                        <a:t> </a:t>
                      </a:r>
                      <a:r>
                        <a:rPr lang="pt-BR" sz="2400" dirty="0" err="1">
                          <a:effectLst/>
                        </a:rPr>
                        <a:t>rain</a:t>
                      </a:r>
                      <a:r>
                        <a:rPr lang="pt-BR" sz="2400" dirty="0">
                          <a:effectLst/>
                        </a:rPr>
                        <a:t> </a:t>
                      </a:r>
                      <a:r>
                        <a:rPr lang="pt-BR" sz="2400" dirty="0" err="1">
                          <a:effectLst/>
                        </a:rPr>
                        <a:t>impact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a:effectLst/>
                        </a:rPr>
                        <a:t>Need spaces suitable for application</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dirty="0" err="1" smtClean="0">
                          <a:effectLst/>
                        </a:rPr>
                        <a:t>landscaped</a:t>
                      </a:r>
                      <a:r>
                        <a:rPr lang="pt-BR" sz="2400" dirty="0" smtClean="0">
                          <a:effectLst/>
                        </a:rPr>
                        <a:t> </a:t>
                      </a:r>
                      <a:r>
                        <a:rPr lang="pt-BR" sz="2400" dirty="0" err="1" smtClean="0">
                          <a:effectLst/>
                        </a:rPr>
                        <a:t>benefits</a:t>
                      </a:r>
                      <a:r>
                        <a:rPr lang="pt-BR" sz="2400" dirty="0" smtClean="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smtClean="0">
                          <a:effectLst/>
                        </a:rPr>
                        <a:t>It requires a lot of maintenance</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r>
              <a:tr h="1659148">
                <a:tc>
                  <a:txBody>
                    <a:bodyPr/>
                    <a:lstStyle/>
                    <a:p>
                      <a:pPr>
                        <a:lnSpc>
                          <a:spcPct val="107000"/>
                        </a:lnSpc>
                        <a:spcAft>
                          <a:spcPts val="0"/>
                        </a:spcAft>
                      </a:pPr>
                      <a:r>
                        <a:rPr lang="pt-BR" sz="2400">
                          <a:effectLst/>
                        </a:rPr>
                        <a:t>Trenches Infiltration and detention</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a:effectLst/>
                        </a:rPr>
                        <a:t>Decreases runoff using low-cost materials</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a:effectLst/>
                        </a:rPr>
                        <a:t>Requires periodic maintenance and lose efficiency with increasing steepness of the terrain</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smtClean="0">
                          <a:effectLst/>
                        </a:rPr>
                        <a:t>It allows the recharge of aquifers</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dirty="0" err="1" smtClean="0">
                          <a:effectLst/>
                        </a:rPr>
                        <a:t>Can</a:t>
                      </a:r>
                      <a:r>
                        <a:rPr lang="pt-BR" sz="2400" dirty="0" smtClean="0">
                          <a:effectLst/>
                        </a:rPr>
                        <a:t> </a:t>
                      </a:r>
                      <a:r>
                        <a:rPr lang="pt-BR" sz="2400" dirty="0" err="1" smtClean="0">
                          <a:effectLst/>
                        </a:rPr>
                        <a:t>contaminate</a:t>
                      </a:r>
                      <a:r>
                        <a:rPr lang="pt-BR" sz="2400" dirty="0" smtClean="0">
                          <a:effectLst/>
                        </a:rPr>
                        <a:t> </a:t>
                      </a:r>
                      <a:r>
                        <a:rPr lang="pt-BR" sz="2400" dirty="0" err="1" smtClean="0">
                          <a:effectLst/>
                        </a:rPr>
                        <a:t>groundwater</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r>
              <a:tr h="2041500">
                <a:tc>
                  <a:txBody>
                    <a:bodyPr/>
                    <a:lstStyle/>
                    <a:p>
                      <a:pPr>
                        <a:lnSpc>
                          <a:spcPct val="107000"/>
                        </a:lnSpc>
                        <a:spcAft>
                          <a:spcPts val="0"/>
                        </a:spcAft>
                      </a:pPr>
                      <a:r>
                        <a:rPr lang="pt-BR" sz="2400">
                          <a:effectLst/>
                        </a:rPr>
                        <a:t>Wells infiltration</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a:effectLst/>
                        </a:rPr>
                        <a:t>Can drain areas of a few square meters to thousands of square meters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a:effectLst/>
                        </a:rPr>
                        <a:t>Requires periodic maintenance and lose efficiency with increasing land slope</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smtClean="0">
                          <a:effectLst/>
                        </a:rPr>
                        <a:t>It allows the recharge of aquifers is discreet small footprint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dirty="0" err="1" smtClean="0">
                          <a:effectLst/>
                        </a:rPr>
                        <a:t>Can</a:t>
                      </a:r>
                      <a:r>
                        <a:rPr lang="pt-BR" sz="2400" dirty="0" smtClean="0">
                          <a:effectLst/>
                        </a:rPr>
                        <a:t> </a:t>
                      </a:r>
                      <a:r>
                        <a:rPr lang="pt-BR" sz="2400" dirty="0" err="1" smtClean="0">
                          <a:effectLst/>
                        </a:rPr>
                        <a:t>contaminate</a:t>
                      </a:r>
                      <a:r>
                        <a:rPr lang="pt-BR" sz="2400" dirty="0" smtClean="0">
                          <a:effectLst/>
                        </a:rPr>
                        <a:t> </a:t>
                      </a:r>
                      <a:r>
                        <a:rPr lang="pt-BR" sz="2400" dirty="0" err="1" smtClean="0">
                          <a:effectLst/>
                        </a:rPr>
                        <a:t>groundwater</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r>
              <a:tr h="1425835">
                <a:tc>
                  <a:txBody>
                    <a:bodyPr/>
                    <a:lstStyle/>
                    <a:p>
                      <a:pPr>
                        <a:lnSpc>
                          <a:spcPct val="107000"/>
                        </a:lnSpc>
                        <a:spcAft>
                          <a:spcPts val="0"/>
                        </a:spcAft>
                      </a:pPr>
                      <a:r>
                        <a:rPr lang="pt-BR" sz="2400">
                          <a:effectLst/>
                        </a:rPr>
                        <a:t>Vegetated ditches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a:effectLst/>
                        </a:rPr>
                        <a:t>Low cost of deployment</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a:effectLst/>
                        </a:rPr>
                        <a:t>The water can accumulate causing the proliferation of diseases and bad smell</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smtClean="0">
                          <a:effectLst/>
                        </a:rPr>
                        <a:t>It provides landscape harmony and expansion of green areas and aquifer recharge</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pt-BR" sz="2400" dirty="0" err="1" smtClean="0">
                          <a:effectLst/>
                        </a:rPr>
                        <a:t>Can</a:t>
                      </a:r>
                      <a:r>
                        <a:rPr lang="pt-BR" sz="2400" dirty="0" smtClean="0">
                          <a:effectLst/>
                        </a:rPr>
                        <a:t> </a:t>
                      </a:r>
                      <a:r>
                        <a:rPr lang="pt-BR" sz="2400" dirty="0" err="1" smtClean="0">
                          <a:effectLst/>
                        </a:rPr>
                        <a:t>contaminate</a:t>
                      </a:r>
                      <a:r>
                        <a:rPr lang="pt-BR" sz="2400" dirty="0" smtClean="0">
                          <a:effectLst/>
                        </a:rPr>
                        <a:t> </a:t>
                      </a:r>
                      <a:r>
                        <a:rPr lang="pt-BR" sz="2400" dirty="0" err="1" smtClean="0">
                          <a:effectLst/>
                        </a:rPr>
                        <a:t>groundwater</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r>
              <a:tr h="2108964">
                <a:tc>
                  <a:txBody>
                    <a:bodyPr/>
                    <a:lstStyle/>
                    <a:p>
                      <a:pPr>
                        <a:lnSpc>
                          <a:spcPct val="107000"/>
                        </a:lnSpc>
                        <a:spcAft>
                          <a:spcPts val="0"/>
                        </a:spcAft>
                      </a:pPr>
                      <a:r>
                        <a:rPr lang="pt-BR" sz="2400">
                          <a:effectLst/>
                        </a:rPr>
                        <a:t>Porous or permeable paving </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a:effectLst/>
                        </a:rPr>
                        <a:t>It allows infiltration into the soil allowing the recharge of aquifers and partially absorbs the impact of the rains</a:t>
                      </a:r>
                      <a:endParaRPr lang="pt-BR" sz="240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a:effectLst/>
                        </a:rPr>
                        <a:t>premature clogging risk is high, high costs for repair</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a:lnSpc>
                          <a:spcPct val="107000"/>
                        </a:lnSpc>
                        <a:spcAft>
                          <a:spcPts val="0"/>
                        </a:spcAft>
                      </a:pPr>
                      <a:r>
                        <a:rPr lang="en-US" sz="2400" dirty="0" smtClean="0">
                          <a:effectLst/>
                        </a:rPr>
                        <a:t>It provides landscape harmony and expansion of green areas and aquifer recharge</a:t>
                      </a:r>
                      <a:r>
                        <a:rPr lang="pt-BR" sz="2400" dirty="0" smtClean="0">
                          <a:effectLst/>
                        </a:rPr>
                        <a:t> </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c>
                  <a:txBody>
                    <a:bodyPr/>
                    <a:lstStyle/>
                    <a:p>
                      <a:pPr marL="0" marR="0" lvl="0" indent="0" algn="l" defTabSz="4677613" rtl="0" eaLnBrk="1" fontAlgn="auto" latinLnBrk="0" hangingPunct="1">
                        <a:lnSpc>
                          <a:spcPct val="107000"/>
                        </a:lnSpc>
                        <a:spcBef>
                          <a:spcPts val="0"/>
                        </a:spcBef>
                        <a:spcAft>
                          <a:spcPts val="0"/>
                        </a:spcAft>
                        <a:buClrTx/>
                        <a:buSzTx/>
                        <a:buFontTx/>
                        <a:buNone/>
                        <a:tabLst/>
                        <a:defRPr/>
                      </a:pPr>
                      <a:r>
                        <a:rPr lang="pt-BR" sz="2400" dirty="0" err="1" smtClean="0">
                          <a:effectLst/>
                        </a:rPr>
                        <a:t>Can</a:t>
                      </a:r>
                      <a:r>
                        <a:rPr lang="pt-BR" sz="2400" dirty="0" smtClean="0">
                          <a:effectLst/>
                        </a:rPr>
                        <a:t> </a:t>
                      </a:r>
                      <a:r>
                        <a:rPr lang="pt-BR" sz="2400" dirty="0" err="1" smtClean="0">
                          <a:effectLst/>
                        </a:rPr>
                        <a:t>contaminate</a:t>
                      </a:r>
                      <a:r>
                        <a:rPr lang="pt-BR" sz="2400" dirty="0" smtClean="0">
                          <a:effectLst/>
                        </a:rPr>
                        <a:t> </a:t>
                      </a:r>
                      <a:r>
                        <a:rPr lang="pt-BR" sz="2400" dirty="0" err="1" smtClean="0">
                          <a:effectLst/>
                        </a:rPr>
                        <a:t>groundwater</a:t>
                      </a:r>
                      <a:endParaRPr lang="pt-B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pt-BR" sz="2400" dirty="0" smtClean="0">
                          <a:effectLst/>
                        </a:rPr>
                        <a: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1033" marR="41033" marT="0" marB="0"/>
                </a:tc>
              </a:tr>
            </a:tbl>
          </a:graphicData>
        </a:graphic>
      </p:graphicFrame>
      <p:sp>
        <p:nvSpPr>
          <p:cNvPr id="8" name="Retângulo 7"/>
          <p:cNvSpPr/>
          <p:nvPr/>
        </p:nvSpPr>
        <p:spPr>
          <a:xfrm>
            <a:off x="20872682" y="21751197"/>
            <a:ext cx="20144690" cy="4524315"/>
          </a:xfrm>
          <a:prstGeom prst="rect">
            <a:avLst/>
          </a:prstGeom>
        </p:spPr>
        <p:txBody>
          <a:bodyPr wrap="square">
            <a:spAutoFit/>
          </a:bodyPr>
          <a:lstStyle/>
          <a:p>
            <a:r>
              <a:rPr lang="en-US" sz="3200" b="1" dirty="0"/>
              <a:t>RESULTS</a:t>
            </a:r>
          </a:p>
          <a:p>
            <a:r>
              <a:rPr lang="en-US" sz="3200" dirty="0"/>
              <a:t>The research aims to provide results that will assist in future urban streams revitalization projects and will contribute to the establishment of effective public actions to stablish the best use of riparian areas in cities, providing the desired contact of the residents with the urban river.</a:t>
            </a:r>
          </a:p>
          <a:p>
            <a:r>
              <a:rPr lang="en-US" sz="3200" dirty="0"/>
              <a:t>Through literature we found that in most developed countries have adopted techniques for handling </a:t>
            </a:r>
            <a:r>
              <a:rPr lang="en-US" sz="3200" dirty="0" err="1"/>
              <a:t>stormwater</a:t>
            </a:r>
            <a:r>
              <a:rPr lang="en-US" sz="3200" dirty="0"/>
              <a:t>, along with the rivers revitalization projects applying an integrated revitalization of the basin. One application of this project is to show that the engineering works implemented in most of the cities in Brazil that waterproofs the soil of urban centers, rectify and channel rivers are less efficient compared to methods that restore the natural features of the landscape respecting the dynamics of the hydrological cycle.</a:t>
            </a:r>
            <a:endParaRPr lang="pt-BR" sz="3200" dirty="0"/>
          </a:p>
        </p:txBody>
      </p:sp>
      <p:sp>
        <p:nvSpPr>
          <p:cNvPr id="9" name="Retângulo 8"/>
          <p:cNvSpPr/>
          <p:nvPr/>
        </p:nvSpPr>
        <p:spPr>
          <a:xfrm>
            <a:off x="20872682" y="26582006"/>
            <a:ext cx="20144690" cy="3166251"/>
          </a:xfrm>
          <a:prstGeom prst="rect">
            <a:avLst/>
          </a:prstGeom>
        </p:spPr>
        <p:txBody>
          <a:bodyPr wrap="square">
            <a:spAutoFit/>
          </a:bodyPr>
          <a:lstStyle/>
          <a:p>
            <a:pPr>
              <a:lnSpc>
                <a:spcPct val="107000"/>
              </a:lnSpc>
              <a:spcAft>
                <a:spcPts val="800"/>
              </a:spcAft>
            </a:pPr>
            <a:r>
              <a:rPr lang="pt-BR" sz="2800" b="1" dirty="0">
                <a:ea typeface="Calibri" panose="020F0502020204030204" pitchFamily="34" charset="0"/>
                <a:cs typeface="Arial" panose="020B0604020202020204" pitchFamily="34" charset="0"/>
              </a:rPr>
              <a:t>REFERENCES</a:t>
            </a:r>
          </a:p>
          <a:p>
            <a:pPr>
              <a:lnSpc>
                <a:spcPct val="107000"/>
              </a:lnSpc>
              <a:spcAft>
                <a:spcPts val="800"/>
              </a:spcAft>
            </a:pPr>
            <a:r>
              <a:rPr lang="pt-BR" sz="2800" dirty="0">
                <a:ea typeface="Calibri" panose="020F0502020204030204" pitchFamily="34" charset="0"/>
                <a:cs typeface="Arial" panose="020B0604020202020204" pitchFamily="34" charset="0"/>
              </a:rPr>
              <a:t>MACHADO, A. T. M. et al. </a:t>
            </a:r>
            <a:r>
              <a:rPr lang="pt-BR" sz="2800" b="1" dirty="0">
                <a:ea typeface="Calibri" panose="020F0502020204030204" pitchFamily="34" charset="0"/>
                <a:cs typeface="Arial" panose="020B0604020202020204" pitchFamily="34" charset="0"/>
              </a:rPr>
              <a:t>Revitalização de Rios no Mundo: América, Europa e </a:t>
            </a:r>
            <a:r>
              <a:rPr lang="pt-BR" sz="2800" b="1" dirty="0" err="1">
                <a:ea typeface="Calibri" panose="020F0502020204030204" pitchFamily="34" charset="0"/>
                <a:cs typeface="Arial" panose="020B0604020202020204" pitchFamily="34" charset="0"/>
              </a:rPr>
              <a:t>Asia</a:t>
            </a:r>
            <a:r>
              <a:rPr lang="pt-BR" sz="2800" dirty="0">
                <a:ea typeface="Calibri" panose="020F0502020204030204" pitchFamily="34" charset="0"/>
                <a:cs typeface="Arial" panose="020B0604020202020204" pitchFamily="34" charset="0"/>
              </a:rPr>
              <a:t>. Belo Horizonte, 2010, 344 p. </a:t>
            </a:r>
          </a:p>
          <a:p>
            <a:pPr>
              <a:lnSpc>
                <a:spcPct val="107000"/>
              </a:lnSpc>
              <a:spcAft>
                <a:spcPts val="800"/>
              </a:spcAft>
            </a:pPr>
            <a:r>
              <a:rPr lang="pt-BR" sz="2800" dirty="0">
                <a:solidFill>
                  <a:srgbClr val="000000"/>
                </a:solidFill>
                <a:ea typeface="Calibri" panose="020F0502020204030204" pitchFamily="34" charset="0"/>
                <a:cs typeface="Arial" panose="020B0604020202020204" pitchFamily="34" charset="0"/>
              </a:rPr>
              <a:t>PINTO, N.L.S. et al. </a:t>
            </a:r>
            <a:r>
              <a:rPr lang="pt-BR" sz="2800" b="1" dirty="0">
                <a:solidFill>
                  <a:srgbClr val="000000"/>
                </a:solidFill>
                <a:ea typeface="Calibri" panose="020F0502020204030204" pitchFamily="34" charset="0"/>
                <a:cs typeface="Arial" panose="020B0604020202020204" pitchFamily="34" charset="0"/>
              </a:rPr>
              <a:t>Hidrologia Básica</a:t>
            </a:r>
            <a:r>
              <a:rPr lang="pt-BR" sz="2800" dirty="0">
                <a:solidFill>
                  <a:srgbClr val="000000"/>
                </a:solidFill>
                <a:ea typeface="Calibri" panose="020F0502020204030204" pitchFamily="34" charset="0"/>
                <a:cs typeface="Arial" panose="020B0604020202020204" pitchFamily="34" charset="0"/>
              </a:rPr>
              <a:t>. São Paulo: Edgard </a:t>
            </a:r>
            <a:r>
              <a:rPr lang="pt-BR" sz="2800" dirty="0" err="1">
                <a:solidFill>
                  <a:srgbClr val="000000"/>
                </a:solidFill>
                <a:ea typeface="Calibri" panose="020F0502020204030204" pitchFamily="34" charset="0"/>
                <a:cs typeface="Arial" panose="020B0604020202020204" pitchFamily="34" charset="0"/>
              </a:rPr>
              <a:t>Blucher</a:t>
            </a:r>
            <a:r>
              <a:rPr lang="pt-BR" sz="2800" dirty="0">
                <a:solidFill>
                  <a:srgbClr val="000000"/>
                </a:solidFill>
                <a:ea typeface="Calibri" panose="020F0502020204030204" pitchFamily="34" charset="0"/>
                <a:cs typeface="Arial" panose="020B0604020202020204" pitchFamily="34" charset="0"/>
              </a:rPr>
              <a:t>, 1976. 278 p</a:t>
            </a:r>
            <a:r>
              <a:rPr lang="pt-BR" sz="2800" dirty="0" smtClean="0">
                <a:solidFill>
                  <a:srgbClr val="000000"/>
                </a:solidFill>
                <a:ea typeface="Calibri" panose="020F0502020204030204" pitchFamily="34" charset="0"/>
                <a:cs typeface="Arial" panose="020B0604020202020204" pitchFamily="34" charset="0"/>
              </a:rPr>
              <a:t>.</a:t>
            </a:r>
            <a:endParaRPr lang="pt-BR" sz="2800" dirty="0">
              <a:ea typeface="Calibri" panose="020F0502020204030204" pitchFamily="34" charset="0"/>
              <a:cs typeface="Arial" panose="020B0604020202020204" pitchFamily="34" charset="0"/>
            </a:endParaRPr>
          </a:p>
          <a:p>
            <a:pPr>
              <a:lnSpc>
                <a:spcPct val="107000"/>
              </a:lnSpc>
              <a:spcAft>
                <a:spcPts val="800"/>
              </a:spcAft>
            </a:pPr>
            <a:r>
              <a:rPr lang="pt-BR" sz="2800" dirty="0">
                <a:solidFill>
                  <a:srgbClr val="000000"/>
                </a:solidFill>
                <a:ea typeface="Calibri" panose="020F0502020204030204" pitchFamily="34" charset="0"/>
                <a:cs typeface="Arial" panose="020B0604020202020204" pitchFamily="34" charset="0"/>
              </a:rPr>
              <a:t>TONINI, A.C.; SPÍNOLO, M. de M.; LAURINDO, F.J.B. </a:t>
            </a:r>
            <a:r>
              <a:rPr lang="pt-BR" sz="2800" b="1" dirty="0">
                <a:solidFill>
                  <a:srgbClr val="000000"/>
                </a:solidFill>
                <a:ea typeface="Calibri" panose="020F0502020204030204" pitchFamily="34" charset="0"/>
                <a:cs typeface="Arial" panose="020B0604020202020204" pitchFamily="34" charset="0"/>
              </a:rPr>
              <a:t>A análise SWOT:</a:t>
            </a:r>
            <a:r>
              <a:rPr lang="pt-BR" sz="2800" dirty="0">
                <a:solidFill>
                  <a:srgbClr val="000000"/>
                </a:solidFill>
                <a:ea typeface="Calibri" panose="020F0502020204030204" pitchFamily="34" charset="0"/>
                <a:cs typeface="Arial" panose="020B0604020202020204" pitchFamily="34" charset="0"/>
              </a:rPr>
              <a:t> </a:t>
            </a:r>
            <a:r>
              <a:rPr lang="pt-BR" sz="2800" b="1" dirty="0">
                <a:solidFill>
                  <a:srgbClr val="000000"/>
                </a:solidFill>
                <a:ea typeface="Calibri" panose="020F0502020204030204" pitchFamily="34" charset="0"/>
                <a:cs typeface="Arial" panose="020B0604020202020204" pitchFamily="34" charset="0"/>
              </a:rPr>
              <a:t>uma nova perspectiva para aplicação do Seis Sigma no Desenvolvimento de software</a:t>
            </a:r>
            <a:r>
              <a:rPr lang="pt-BR" sz="2800" dirty="0">
                <a:solidFill>
                  <a:srgbClr val="000000"/>
                </a:solidFill>
                <a:ea typeface="Calibri" panose="020F0502020204030204" pitchFamily="34" charset="0"/>
                <a:cs typeface="Arial" panose="020B0604020202020204" pitchFamily="34" charset="0"/>
              </a:rPr>
              <a:t>. In: XXVII Encontro de Engenharia de Produção, 2007, Foz do Iguaçu, Paraná. Anais... Foz do Iguaçu: ENEGEP, 2007. p.1-10.</a:t>
            </a:r>
            <a:endParaRPr lang="pt-BR" sz="2800" dirty="0"/>
          </a:p>
        </p:txBody>
      </p:sp>
      <p:pic>
        <p:nvPicPr>
          <p:cNvPr id="15" name="Picture 11"/>
          <p:cNvPicPr>
            <a:picLocks noChangeAspect="1"/>
          </p:cNvPicPr>
          <p:nvPr/>
        </p:nvPicPr>
        <p:blipFill rotWithShape="1">
          <a:blip r:embed="rId3">
            <a:extLst>
              <a:ext uri="{28A0092B-C50C-407E-A947-70E740481C1C}">
                <a14:useLocalDpi xmlns:a14="http://schemas.microsoft.com/office/drawing/2010/main" val="0"/>
              </a:ext>
            </a:extLst>
          </a:blip>
          <a:srcRect b="22489"/>
          <a:stretch/>
        </p:blipFill>
        <p:spPr>
          <a:xfrm>
            <a:off x="1911798" y="419631"/>
            <a:ext cx="5496387" cy="3485715"/>
          </a:xfrm>
          <a:prstGeom prst="rect">
            <a:avLst/>
          </a:prstGeom>
        </p:spPr>
      </p:pic>
      <p:sp>
        <p:nvSpPr>
          <p:cNvPr id="17" name="Retângulo 16"/>
          <p:cNvSpPr/>
          <p:nvPr/>
        </p:nvSpPr>
        <p:spPr>
          <a:xfrm>
            <a:off x="12112027" y="272117"/>
            <a:ext cx="24775757" cy="4770537"/>
          </a:xfrm>
          <a:prstGeom prst="rect">
            <a:avLst/>
          </a:prstGeom>
        </p:spPr>
        <p:txBody>
          <a:bodyPr wrap="square">
            <a:spAutoFit/>
          </a:bodyPr>
          <a:lstStyle/>
          <a:p>
            <a:pPr algn="ctr"/>
            <a:r>
              <a:rPr lang="en-US" sz="4400" b="1" dirty="0" smtClean="0"/>
              <a:t>URBAN RIVERS REVITALIZATION AND STORMWATER SUSTAINABLE MANAGEMENT : </a:t>
            </a:r>
            <a:endParaRPr lang="en-US" sz="4400" b="1" dirty="0" smtClean="0"/>
          </a:p>
          <a:p>
            <a:pPr algn="ctr"/>
            <a:r>
              <a:rPr lang="en-US" sz="4400" b="1" dirty="0" smtClean="0"/>
              <a:t>CONCEPTIONS</a:t>
            </a:r>
            <a:r>
              <a:rPr lang="en-US" sz="4400" b="1" dirty="0" smtClean="0"/>
              <a:t>, GUIDELINES AND ALTERNATIVES IN </a:t>
            </a:r>
            <a:r>
              <a:rPr lang="en-US" sz="4400" b="1" dirty="0" smtClean="0"/>
              <a:t>BRAZIL</a:t>
            </a:r>
            <a:endParaRPr lang="pt-BR" sz="3600" dirty="0" smtClean="0"/>
          </a:p>
          <a:p>
            <a:pPr algn="ctr"/>
            <a:r>
              <a:rPr lang="pt-BR" sz="3600" dirty="0" smtClean="0"/>
              <a:t>ADAIR AMARO DE LIMA NETO</a:t>
            </a:r>
          </a:p>
          <a:p>
            <a:pPr algn="ctr"/>
            <a:r>
              <a:rPr lang="pt-BR" sz="3600" dirty="0" smtClean="0"/>
              <a:t>Environmental </a:t>
            </a:r>
            <a:r>
              <a:rPr lang="pt-BR" sz="3600" dirty="0"/>
              <a:t>Management </a:t>
            </a:r>
            <a:r>
              <a:rPr lang="pt-BR" sz="3600" dirty="0" err="1"/>
              <a:t>and</a:t>
            </a:r>
            <a:r>
              <a:rPr lang="pt-BR" sz="3600" dirty="0"/>
              <a:t> </a:t>
            </a:r>
            <a:r>
              <a:rPr lang="pt-BR" sz="3600" dirty="0" err="1"/>
              <a:t>Analysis</a:t>
            </a:r>
            <a:r>
              <a:rPr lang="pt-BR" sz="3600" dirty="0"/>
              <a:t> </a:t>
            </a:r>
            <a:r>
              <a:rPr lang="pt-BR" sz="3600" dirty="0" smtClean="0"/>
              <a:t>- </a:t>
            </a:r>
            <a:r>
              <a:rPr lang="pt-BR" sz="3600" dirty="0"/>
              <a:t>Federal </a:t>
            </a:r>
            <a:r>
              <a:rPr lang="pt-BR" sz="3600" dirty="0" err="1"/>
              <a:t>University</a:t>
            </a:r>
            <a:r>
              <a:rPr lang="pt-BR" sz="3600" dirty="0"/>
              <a:t> </a:t>
            </a:r>
            <a:r>
              <a:rPr lang="pt-BR" sz="3600" dirty="0" err="1"/>
              <a:t>of</a:t>
            </a:r>
            <a:r>
              <a:rPr lang="pt-BR" sz="3600" dirty="0"/>
              <a:t> São </a:t>
            </a:r>
            <a:r>
              <a:rPr lang="pt-BR" sz="3600" dirty="0" smtClean="0"/>
              <a:t>Carlos (</a:t>
            </a:r>
            <a:r>
              <a:rPr lang="pt-BR" sz="3600" dirty="0"/>
              <a:t>UFSCar</a:t>
            </a:r>
            <a:r>
              <a:rPr lang="pt-BR" sz="3600" dirty="0" smtClean="0"/>
              <a:t>) – </a:t>
            </a:r>
            <a:r>
              <a:rPr lang="pt-BR" sz="3600" dirty="0" err="1" smtClean="0"/>
              <a:t>Brazil</a:t>
            </a:r>
            <a:endParaRPr lang="pt-BR" sz="3600" dirty="0" smtClean="0"/>
          </a:p>
          <a:p>
            <a:pPr algn="ctr"/>
            <a:r>
              <a:rPr lang="pt-BR" sz="3600" dirty="0" err="1" smtClean="0"/>
              <a:t>netoamaroazevedo@gmail.com</a:t>
            </a:r>
            <a:endParaRPr lang="pt-BR" sz="3600" dirty="0" smtClean="0"/>
          </a:p>
          <a:p>
            <a:pPr algn="ctr"/>
            <a:r>
              <a:rPr lang="pt-BR" sz="3600" dirty="0" smtClean="0"/>
              <a:t>FREDERICO YURI HANAI</a:t>
            </a:r>
          </a:p>
          <a:p>
            <a:pPr algn="ctr"/>
            <a:r>
              <a:rPr lang="pt-BR" sz="3600" dirty="0" smtClean="0"/>
              <a:t>Environmental </a:t>
            </a:r>
            <a:r>
              <a:rPr lang="pt-BR" sz="3600" dirty="0" err="1" smtClean="0"/>
              <a:t>Sciences</a:t>
            </a:r>
            <a:r>
              <a:rPr lang="pt-BR" sz="3600" dirty="0" smtClean="0"/>
              <a:t> </a:t>
            </a:r>
            <a:r>
              <a:rPr lang="pt-BR" sz="3600" dirty="0" err="1" smtClean="0"/>
              <a:t>Department</a:t>
            </a:r>
            <a:r>
              <a:rPr lang="pt-BR" sz="3600" dirty="0" smtClean="0"/>
              <a:t> </a:t>
            </a:r>
            <a:r>
              <a:rPr lang="pt-BR" sz="3600" dirty="0"/>
              <a:t>(</a:t>
            </a:r>
            <a:r>
              <a:rPr lang="pt-BR" sz="3600" dirty="0" err="1" smtClean="0"/>
              <a:t>DCAm</a:t>
            </a:r>
            <a:r>
              <a:rPr lang="pt-BR" sz="3600" dirty="0" smtClean="0"/>
              <a:t>) </a:t>
            </a:r>
            <a:r>
              <a:rPr lang="pt-BR" sz="3600" dirty="0"/>
              <a:t>- Federal </a:t>
            </a:r>
            <a:r>
              <a:rPr lang="pt-BR" sz="3600" dirty="0" err="1"/>
              <a:t>University</a:t>
            </a:r>
            <a:r>
              <a:rPr lang="pt-BR" sz="3600" dirty="0"/>
              <a:t> </a:t>
            </a:r>
            <a:r>
              <a:rPr lang="pt-BR" sz="3600" dirty="0" err="1"/>
              <a:t>of</a:t>
            </a:r>
            <a:r>
              <a:rPr lang="pt-BR" sz="3600" dirty="0"/>
              <a:t> São </a:t>
            </a:r>
            <a:r>
              <a:rPr lang="pt-BR" sz="3600" dirty="0" smtClean="0"/>
              <a:t>Carlos (</a:t>
            </a:r>
            <a:r>
              <a:rPr lang="pt-BR" sz="3600" dirty="0"/>
              <a:t>UFSCar</a:t>
            </a:r>
            <a:r>
              <a:rPr lang="pt-BR" sz="3600" dirty="0" smtClean="0"/>
              <a:t>) – </a:t>
            </a:r>
            <a:r>
              <a:rPr lang="pt-BR" sz="3600" dirty="0" err="1" smtClean="0"/>
              <a:t>Brazil</a:t>
            </a:r>
            <a:endParaRPr lang="pt-BR" sz="3600" dirty="0" smtClean="0"/>
          </a:p>
          <a:p>
            <a:pPr algn="ctr"/>
            <a:r>
              <a:rPr lang="pt-BR" sz="3600" dirty="0" err="1" smtClean="0"/>
              <a:t>fredyuri@ufscar.br</a:t>
            </a:r>
            <a:endParaRPr lang="pt-BR" sz="4400" dirty="0"/>
          </a:p>
        </p:txBody>
      </p:sp>
      <p:pic>
        <p:nvPicPr>
          <p:cNvPr id="19" name="Picture 27" descr="C:\Users\Principal\Documents\2 - UFSCar\Departamento Ciencias Ambientais\Logos\UFSCa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65047" y="261258"/>
            <a:ext cx="2981084" cy="2388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6" descr="C:\Users\Principal\Documents\2 - UFSCar\Departamento Ciencias Ambientais\Logos\Logo_DCAm_1_com text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65047" y="3081318"/>
            <a:ext cx="3343104" cy="195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aixaDeTexto 10"/>
          <p:cNvSpPr txBox="1"/>
          <p:nvPr/>
        </p:nvSpPr>
        <p:spPr>
          <a:xfrm>
            <a:off x="20872682" y="5539623"/>
            <a:ext cx="6692025" cy="567207"/>
          </a:xfrm>
          <a:prstGeom prst="rect">
            <a:avLst/>
          </a:prstGeom>
          <a:noFill/>
        </p:spPr>
        <p:txBody>
          <a:bodyPr wrap="none" rtlCol="0">
            <a:spAutoFit/>
          </a:bodyPr>
          <a:lstStyle/>
          <a:p>
            <a:r>
              <a:rPr lang="pt-BR" dirty="0" err="1" smtClean="0"/>
              <a:t>Table</a:t>
            </a:r>
            <a:r>
              <a:rPr lang="pt-BR" dirty="0" smtClean="0"/>
              <a:t> 2 - Rivers </a:t>
            </a:r>
            <a:r>
              <a:rPr lang="pt-BR" dirty="0" err="1"/>
              <a:t>Revitalization</a:t>
            </a:r>
            <a:r>
              <a:rPr lang="pt-BR" dirty="0"/>
              <a:t> </a:t>
            </a:r>
            <a:r>
              <a:rPr lang="pt-BR" dirty="0" err="1" smtClean="0"/>
              <a:t>Techniques</a:t>
            </a:r>
            <a:endParaRPr lang="pt-BR" dirty="0"/>
          </a:p>
        </p:txBody>
      </p:sp>
      <p:sp>
        <p:nvSpPr>
          <p:cNvPr id="22" name="CaixaDeTexto 21"/>
          <p:cNvSpPr txBox="1"/>
          <p:nvPr/>
        </p:nvSpPr>
        <p:spPr>
          <a:xfrm>
            <a:off x="1756007" y="17348610"/>
            <a:ext cx="6967741" cy="567207"/>
          </a:xfrm>
          <a:prstGeom prst="rect">
            <a:avLst/>
          </a:prstGeom>
          <a:noFill/>
        </p:spPr>
        <p:txBody>
          <a:bodyPr wrap="none" rtlCol="0">
            <a:spAutoFit/>
          </a:bodyPr>
          <a:lstStyle/>
          <a:p>
            <a:r>
              <a:rPr lang="pt-BR" dirty="0" err="1" smtClean="0"/>
              <a:t>Table</a:t>
            </a:r>
            <a:r>
              <a:rPr lang="pt-BR" dirty="0" smtClean="0"/>
              <a:t> 1 - </a:t>
            </a:r>
            <a:r>
              <a:rPr lang="pt-BR" dirty="0" err="1" smtClean="0"/>
              <a:t>Sustainable</a:t>
            </a:r>
            <a:r>
              <a:rPr lang="pt-BR" dirty="0" smtClean="0"/>
              <a:t> </a:t>
            </a:r>
            <a:r>
              <a:rPr lang="pt-BR" dirty="0" err="1" smtClean="0"/>
              <a:t>Drainage</a:t>
            </a:r>
            <a:r>
              <a:rPr lang="pt-BR" dirty="0" smtClean="0"/>
              <a:t> </a:t>
            </a:r>
            <a:r>
              <a:rPr lang="pt-BR" dirty="0" err="1" smtClean="0"/>
              <a:t>Techniques</a:t>
            </a:r>
            <a:endParaRPr lang="pt-BR" dirty="0"/>
          </a:p>
        </p:txBody>
      </p:sp>
    </p:spTree>
    <p:extLst>
      <p:ext uri="{BB962C8B-B14F-4D97-AF65-F5344CB8AC3E}">
        <p14:creationId xmlns:p14="http://schemas.microsoft.com/office/powerpoint/2010/main" val="3734424996"/>
      </p:ext>
    </p:extLst>
  </p:cSld>
  <p:clrMapOvr>
    <a:masterClrMapping/>
  </p:clrMapOvr>
</p:sld>
</file>

<file path=ppt/theme/theme1.xml><?xml version="1.0" encoding="utf-8"?>
<a:theme xmlns:a="http://schemas.openxmlformats.org/drawingml/2006/main" name="Office Them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1154</Words>
  <Application>Microsoft Macintosh PowerPoint</Application>
  <PresentationFormat>Personalizar</PresentationFormat>
  <Paragraphs>148</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Calibri</vt:lpstr>
      <vt:lpstr>Calibri Light</vt:lpstr>
      <vt:lpstr>Times New Roman</vt:lpstr>
      <vt:lpstr>Arial</vt:lpstr>
      <vt:lpstr>Office Theme</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Tanushree Rao</dc:creator>
  <cp:lastModifiedBy>Usuário do Microsoft Office</cp:lastModifiedBy>
  <cp:revision>24</cp:revision>
  <dcterms:created xsi:type="dcterms:W3CDTF">2016-07-18T05:53:10Z</dcterms:created>
  <dcterms:modified xsi:type="dcterms:W3CDTF">2016-08-15T21:59:57Z</dcterms:modified>
</cp:coreProperties>
</file>