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2" r:id="rId1"/>
  </p:sldMasterIdLst>
  <p:notesMasterIdLst>
    <p:notesMasterId r:id="rId11"/>
  </p:notesMasterIdLst>
  <p:sldIdLst>
    <p:sldId id="276" r:id="rId2"/>
    <p:sldId id="259" r:id="rId3"/>
    <p:sldId id="281" r:id="rId4"/>
    <p:sldId id="278" r:id="rId5"/>
    <p:sldId id="256" r:id="rId6"/>
    <p:sldId id="279" r:id="rId7"/>
    <p:sldId id="282" r:id="rId8"/>
    <p:sldId id="283" r:id="rId9"/>
    <p:sldId id="28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03" autoAdjust="0"/>
    <p:restoredTop sz="65877" autoAdjust="0"/>
  </p:normalViewPr>
  <p:slideViewPr>
    <p:cSldViewPr snapToGrid="0" snapToObjects="1">
      <p:cViewPr varScale="1">
        <p:scale>
          <a:sx n="54" d="100"/>
          <a:sy n="54" d="100"/>
        </p:scale>
        <p:origin x="-112" y="-600"/>
      </p:cViewPr>
      <p:guideLst>
        <p:guide orient="horz" pos="2160"/>
        <p:guide pos="2880"/>
      </p:guideLst>
    </p:cSldViewPr>
  </p:slideViewPr>
  <p:notesTextViewPr>
    <p:cViewPr>
      <p:scale>
        <a:sx n="100" d="100"/>
        <a:sy n="100" d="100"/>
      </p:scale>
      <p:origin x="0" y="0"/>
    </p:cViewPr>
  </p:notesTextViewPr>
  <p:sorterViewPr>
    <p:cViewPr>
      <p:scale>
        <a:sx n="111" d="100"/>
        <a:sy n="111"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B2454A-9A33-A841-8055-B91CFE98A41E}" type="datetimeFigureOut">
              <a:rPr lang="en-US" smtClean="0"/>
              <a:t>19/08/16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67A4F8-6570-444B-8413-650871B52556}" type="slidenum">
              <a:rPr lang="en-US" smtClean="0"/>
              <a:t>‹#›</a:t>
            </a:fld>
            <a:endParaRPr lang="en-US"/>
          </a:p>
        </p:txBody>
      </p:sp>
    </p:spTree>
    <p:extLst>
      <p:ext uri="{BB962C8B-B14F-4D97-AF65-F5344CB8AC3E}">
        <p14:creationId xmlns:p14="http://schemas.microsoft.com/office/powerpoint/2010/main" val="8622436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285750" indent="-285750">
              <a:spcBef>
                <a:spcPts val="600"/>
              </a:spcBef>
              <a:spcAft>
                <a:spcPts val="600"/>
              </a:spcAft>
              <a:buFont typeface="Arial"/>
              <a:buChar cha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667A4F8-6570-444B-8413-650871B52556}" type="slidenum">
              <a:rPr lang="en-US" smtClean="0"/>
              <a:t>2</a:t>
            </a:fld>
            <a:endParaRPr lang="en-US"/>
          </a:p>
        </p:txBody>
      </p:sp>
    </p:spTree>
    <p:extLst>
      <p:ext uri="{BB962C8B-B14F-4D97-AF65-F5344CB8AC3E}">
        <p14:creationId xmlns:p14="http://schemas.microsoft.com/office/powerpoint/2010/main" val="3457479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spcAft>
                <a:spcPts val="600"/>
              </a:spcAft>
              <a:buFont typeface="Arial"/>
              <a:buNone/>
            </a:pPr>
            <a:endParaRPr lang="en-US" dirty="0" smtClean="0"/>
          </a:p>
          <a:p>
            <a:pPr marL="0" indent="0">
              <a:spcBef>
                <a:spcPts val="600"/>
              </a:spcBef>
              <a:spcAft>
                <a:spcPts val="600"/>
              </a:spcAft>
              <a:buFont typeface="Arial"/>
              <a:buNone/>
            </a:pPr>
            <a:endParaRPr lang="en-US" dirty="0" smtClean="0"/>
          </a:p>
          <a:p>
            <a:pPr marL="285750" indent="-285750">
              <a:spcBef>
                <a:spcPts val="600"/>
              </a:spcBef>
              <a:spcAft>
                <a:spcPts val="600"/>
              </a:spcAft>
              <a:buFont typeface="Arial"/>
              <a:buChar char="•"/>
            </a:pPr>
            <a:r>
              <a:rPr lang="en-US" b="1" dirty="0" smtClean="0"/>
              <a:t>Water resources data &amp; information is limited &amp; disparate </a:t>
            </a:r>
            <a:r>
              <a:rPr lang="en-US" dirty="0" smtClean="0"/>
              <a:t>-  they did have one system- </a:t>
            </a:r>
            <a:r>
              <a:rPr lang="en-US" dirty="0" err="1" smtClean="0"/>
              <a:t>Hydata</a:t>
            </a:r>
            <a:r>
              <a:rPr lang="en-US" dirty="0" smtClean="0"/>
              <a:t>. Software</a:t>
            </a:r>
            <a:r>
              <a:rPr lang="en-US" baseline="0" dirty="0" smtClean="0"/>
              <a:t> not supported; finished in 2008. On one old computer filled with virus. Data storage was at risk. </a:t>
            </a:r>
            <a:endParaRPr lang="en-US" dirty="0" smtClean="0"/>
          </a:p>
          <a:p>
            <a:pPr marL="285750" indent="-285750">
              <a:spcBef>
                <a:spcPts val="600"/>
              </a:spcBef>
              <a:spcAft>
                <a:spcPts val="600"/>
              </a:spcAft>
              <a:buFont typeface="Arial"/>
              <a:buChar char="•"/>
            </a:pPr>
            <a:r>
              <a:rPr lang="en-US" dirty="0" smtClean="0"/>
              <a:t>Limited systematic data collection </a:t>
            </a:r>
          </a:p>
          <a:p>
            <a:pPr marL="285750" indent="-285750">
              <a:spcBef>
                <a:spcPts val="600"/>
              </a:spcBef>
              <a:spcAft>
                <a:spcPts val="600"/>
              </a:spcAft>
              <a:buFont typeface="Arial"/>
              <a:buChar char="•"/>
            </a:pPr>
            <a:r>
              <a:rPr lang="en-US" dirty="0" smtClean="0"/>
              <a:t>Collections mainly project related &amp; not centrally stored</a:t>
            </a:r>
          </a:p>
          <a:p>
            <a:pPr marL="285750" indent="-285750">
              <a:spcBef>
                <a:spcPts val="600"/>
              </a:spcBef>
              <a:spcAft>
                <a:spcPts val="600"/>
              </a:spcAft>
              <a:buFont typeface="Arial"/>
              <a:buChar char="•"/>
            </a:pPr>
            <a:endParaRPr lang="en-US" dirty="0" smtClean="0"/>
          </a:p>
          <a:p>
            <a:pPr marL="285750" indent="-285750">
              <a:spcBef>
                <a:spcPts val="600"/>
              </a:spcBef>
              <a:spcAft>
                <a:spcPts val="600"/>
              </a:spcAft>
              <a:buFont typeface="Arial"/>
              <a:buChar char="•"/>
            </a:pPr>
            <a:r>
              <a:rPr lang="en-US" b="1" dirty="0" smtClean="0"/>
              <a:t>Duplication; uncoordinated advancement of water resources knowledge</a:t>
            </a:r>
          </a:p>
          <a:p>
            <a:pPr marL="285750" indent="-285750">
              <a:spcBef>
                <a:spcPts val="600"/>
              </a:spcBef>
              <a:spcAft>
                <a:spcPts val="600"/>
              </a:spcAft>
              <a:buFont typeface="Arial"/>
              <a:buChar char="•"/>
            </a:pPr>
            <a:r>
              <a:rPr lang="en-US" dirty="0" smtClean="0"/>
              <a:t>Poor decision making </a:t>
            </a:r>
          </a:p>
          <a:p>
            <a:pPr marL="285750" indent="-285750">
              <a:spcBef>
                <a:spcPts val="600"/>
              </a:spcBef>
              <a:spcAft>
                <a:spcPts val="600"/>
              </a:spcAft>
              <a:buFont typeface="Arial"/>
              <a:buChar char="•"/>
            </a:pPr>
            <a:r>
              <a:rPr lang="en-US" dirty="0" smtClean="0"/>
              <a:t>Disconnect between water resources, water supply &amp; sanitation efforts </a:t>
            </a:r>
          </a:p>
          <a:p>
            <a:pPr marL="285750" indent="-285750">
              <a:spcBef>
                <a:spcPts val="600"/>
              </a:spcBef>
              <a:spcAft>
                <a:spcPts val="600"/>
              </a:spcAft>
              <a:buFont typeface="Arial"/>
              <a:buChar char="•"/>
            </a:pPr>
            <a:r>
              <a:rPr lang="en-US" dirty="0" smtClean="0"/>
              <a:t>No reporting on water resources</a:t>
            </a:r>
          </a:p>
          <a:p>
            <a:pPr>
              <a:spcBef>
                <a:spcPts val="600"/>
              </a:spcBef>
              <a:spcAft>
                <a:spcPts val="600"/>
              </a:spcAft>
            </a:pPr>
            <a:endParaRPr lang="en-US" dirty="0" smtClean="0"/>
          </a:p>
          <a:p>
            <a:pPr marL="285750" indent="-285750">
              <a:spcBef>
                <a:spcPts val="600"/>
              </a:spcBef>
              <a:spcAft>
                <a:spcPts val="600"/>
              </a:spcAft>
              <a:buFont typeface="Arial"/>
              <a:buChar char="•"/>
            </a:pPr>
            <a:r>
              <a:rPr lang="en-US" b="1" dirty="0" smtClean="0"/>
              <a:t>Capacity and resourcing are low</a:t>
            </a:r>
          </a:p>
          <a:p>
            <a:pPr marL="285750" indent="-285750">
              <a:spcBef>
                <a:spcPts val="600"/>
              </a:spcBef>
              <a:spcAft>
                <a:spcPts val="600"/>
              </a:spcAft>
              <a:buFont typeface="Arial"/>
              <a:buChar char="•"/>
            </a:pPr>
            <a:r>
              <a:rPr lang="en-US" b="1" dirty="0" smtClean="0"/>
              <a:t>Immature governance systems</a:t>
            </a:r>
          </a:p>
          <a:p>
            <a:pPr marL="285750" indent="-285750">
              <a:spcBef>
                <a:spcPts val="600"/>
              </a:spcBef>
              <a:spcAft>
                <a:spcPts val="600"/>
              </a:spcAft>
              <a:buFont typeface="Arial"/>
              <a:buChar char="•"/>
            </a:pPr>
            <a:r>
              <a:rPr lang="en-US" dirty="0" smtClean="0"/>
              <a:t>IT infrastructure &amp; support limited</a:t>
            </a:r>
          </a:p>
          <a:p>
            <a:pPr marL="285750" indent="-285750">
              <a:spcBef>
                <a:spcPts val="600"/>
              </a:spcBef>
              <a:spcAft>
                <a:spcPts val="600"/>
              </a:spcAft>
              <a:buFont typeface="Arial"/>
              <a:buChar char="•"/>
            </a:pPr>
            <a:r>
              <a:rPr lang="en-US" dirty="0" smtClean="0"/>
              <a:t>Poor standards and standard setting processes</a:t>
            </a:r>
          </a:p>
          <a:p>
            <a:pPr marL="285750" indent="-285750">
              <a:spcBef>
                <a:spcPts val="600"/>
              </a:spcBef>
              <a:spcAft>
                <a:spcPts val="600"/>
              </a:spcAft>
              <a:buFont typeface="Arial"/>
              <a:buChar char="•"/>
            </a:pPr>
            <a:r>
              <a:rPr lang="en-US" dirty="0" smtClean="0"/>
              <a:t>Limited vision; resistance to change</a:t>
            </a:r>
          </a:p>
          <a:p>
            <a:pPr marL="285750" indent="-285750">
              <a:spcBef>
                <a:spcPts val="600"/>
              </a:spcBef>
              <a:spcAft>
                <a:spcPts val="600"/>
              </a:spcAft>
              <a:buFont typeface="Arial"/>
              <a:buChar char="•"/>
            </a:pPr>
            <a:endParaRPr lang="en-US" dirty="0" smtClean="0"/>
          </a:p>
          <a:p>
            <a:pPr marL="0" indent="0">
              <a:spcBef>
                <a:spcPts val="600"/>
              </a:spcBef>
              <a:spcAft>
                <a:spcPts val="600"/>
              </a:spcAft>
              <a:buFont typeface="Arial"/>
              <a:buNone/>
            </a:pPr>
            <a:r>
              <a:rPr lang="en-US" dirty="0" smtClean="0"/>
              <a:t>We</a:t>
            </a:r>
            <a:r>
              <a:rPr lang="en-US" baseline="0" dirty="0" smtClean="0"/>
              <a:t> were really at the starting point for water resource data and information management in TL </a:t>
            </a:r>
            <a:endParaRPr lang="en-US" dirty="0" smtClean="0"/>
          </a:p>
          <a:p>
            <a:endParaRPr lang="en-US" dirty="0"/>
          </a:p>
        </p:txBody>
      </p:sp>
      <p:sp>
        <p:nvSpPr>
          <p:cNvPr id="4" name="Slide Number Placeholder 3"/>
          <p:cNvSpPr>
            <a:spLocks noGrp="1"/>
          </p:cNvSpPr>
          <p:nvPr>
            <p:ph type="sldNum" sz="quarter" idx="10"/>
          </p:nvPr>
        </p:nvSpPr>
        <p:spPr/>
        <p:txBody>
          <a:bodyPr/>
          <a:lstStyle/>
          <a:p>
            <a:fld id="{A667A4F8-6570-444B-8413-650871B52556}" type="slidenum">
              <a:rPr lang="en-US" smtClean="0"/>
              <a:t>3</a:t>
            </a:fld>
            <a:endParaRPr lang="en-US"/>
          </a:p>
        </p:txBody>
      </p:sp>
    </p:spTree>
    <p:extLst>
      <p:ext uri="{BB962C8B-B14F-4D97-AF65-F5344CB8AC3E}">
        <p14:creationId xmlns:p14="http://schemas.microsoft.com/office/powerpoint/2010/main" val="3707452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Initially database was created in MS Access to match other Government systems. We spent</a:t>
            </a:r>
            <a:r>
              <a:rPr lang="en-US" baseline="0" dirty="0" smtClean="0"/>
              <a:t> a lot of time scoping all the data parameters and fields and building the relationships between the data and information. This was a very important step and took a few months.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skills we had on offer were based in MS Access and this was also what some of the systems that other areas of government were using too.  So it seemed like a good approach to follow this lead. </a:t>
            </a:r>
            <a:endParaRPr lang="en-US" dirty="0" smtClean="0"/>
          </a:p>
          <a:p>
            <a:endParaRPr lang="en-US" dirty="0" smtClean="0"/>
          </a:p>
          <a:p>
            <a:r>
              <a:rPr lang="en-US" dirty="0" smtClean="0"/>
              <a:t>When</a:t>
            </a:r>
            <a:r>
              <a:rPr lang="en-US" baseline="0" dirty="0" smtClean="0"/>
              <a:t> we had the first showing of the MS Access systems it was met with interest, but it was soon apparent that it </a:t>
            </a:r>
            <a:r>
              <a:rPr lang="en-US" baseline="0" dirty="0" err="1" smtClean="0"/>
              <a:t>wasn</a:t>
            </a:r>
            <a:r>
              <a:rPr lang="uk-UA" baseline="0" dirty="0" smtClean="0"/>
              <a:t>’</a:t>
            </a:r>
            <a:r>
              <a:rPr lang="en-US" baseline="0" dirty="0" smtClean="0"/>
              <a:t>t a platform that would be picked up by the staff. </a:t>
            </a:r>
          </a:p>
          <a:p>
            <a:endParaRPr lang="en-US" baseline="0" dirty="0" smtClean="0"/>
          </a:p>
          <a:p>
            <a:r>
              <a:rPr lang="en-US" baseline="0" dirty="0" smtClean="0"/>
              <a:t>Many had no prior experience with Access; it was just about a new place for entering data, there was a  </a:t>
            </a:r>
            <a:r>
              <a:rPr lang="en-US" baseline="0" dirty="0" err="1" smtClean="0"/>
              <a:t>didn</a:t>
            </a:r>
            <a:r>
              <a:rPr lang="uk-UA" baseline="0" dirty="0" smtClean="0"/>
              <a:t>’</a:t>
            </a:r>
            <a:r>
              <a:rPr lang="en-US" baseline="0" dirty="0" smtClean="0"/>
              <a:t>t work across the network easily; difficult to have different levels of access and permissions to browse, enter and export data. </a:t>
            </a:r>
          </a:p>
          <a:p>
            <a:endParaRPr lang="en-US" baseline="0" dirty="0" smtClean="0"/>
          </a:p>
          <a:p>
            <a:r>
              <a:rPr lang="en-US" baseline="0" dirty="0" smtClean="0"/>
              <a:t>Overwhelmingly, staff found the interface too wordy, too many options at once. The logic </a:t>
            </a:r>
            <a:r>
              <a:rPr lang="en-US" baseline="0" dirty="0" err="1" smtClean="0"/>
              <a:t>didn</a:t>
            </a:r>
            <a:r>
              <a:rPr lang="uk-UA" baseline="0" dirty="0" smtClean="0"/>
              <a:t>’</a:t>
            </a:r>
            <a:r>
              <a:rPr lang="en-US" baseline="0" dirty="0" smtClean="0"/>
              <a:t>t follow there’s.   </a:t>
            </a:r>
            <a:endParaRPr lang="en-US" dirty="0" smtClean="0"/>
          </a:p>
          <a:p>
            <a:endParaRPr lang="en-US" dirty="0" smtClean="0"/>
          </a:p>
          <a:p>
            <a:r>
              <a:rPr lang="en-US" dirty="0" smtClean="0"/>
              <a:t>We </a:t>
            </a:r>
            <a:r>
              <a:rPr lang="en-US" dirty="0" err="1" smtClean="0"/>
              <a:t>realised</a:t>
            </a:r>
            <a:r>
              <a:rPr lang="en-US" baseline="0" dirty="0" smtClean="0"/>
              <a:t> that we need to re-access our approach. This initial solution was </a:t>
            </a:r>
            <a:r>
              <a:rPr lang="en-US" baseline="0" dirty="0" err="1" smtClean="0"/>
              <a:t>focussed</a:t>
            </a:r>
            <a:r>
              <a:rPr lang="en-US" baseline="0" dirty="0" smtClean="0"/>
              <a:t> on the tool, not the user!</a:t>
            </a:r>
          </a:p>
          <a:p>
            <a:endParaRPr lang="en-US" baseline="0" dirty="0" smtClean="0"/>
          </a:p>
          <a:p>
            <a:r>
              <a:rPr lang="en-US" baseline="0" dirty="0" smtClean="0"/>
              <a:t>We then developed another phase for the project where we </a:t>
            </a:r>
            <a:r>
              <a:rPr lang="en-US" baseline="0" dirty="0" err="1" smtClean="0"/>
              <a:t>focussed</a:t>
            </a:r>
            <a:r>
              <a:rPr lang="en-US" baseline="0" dirty="0" smtClean="0"/>
              <a:t> on the user experience. </a:t>
            </a:r>
            <a:endParaRPr lang="en-US" dirty="0"/>
          </a:p>
        </p:txBody>
      </p:sp>
      <p:sp>
        <p:nvSpPr>
          <p:cNvPr id="4" name="Slide Number Placeholder 3"/>
          <p:cNvSpPr>
            <a:spLocks noGrp="1"/>
          </p:cNvSpPr>
          <p:nvPr>
            <p:ph type="sldNum" sz="quarter" idx="10"/>
          </p:nvPr>
        </p:nvSpPr>
        <p:spPr/>
        <p:txBody>
          <a:bodyPr/>
          <a:lstStyle/>
          <a:p>
            <a:fld id="{A667A4F8-6570-444B-8413-650871B52556}" type="slidenum">
              <a:rPr lang="en-US" smtClean="0"/>
              <a:t>4</a:t>
            </a:fld>
            <a:endParaRPr lang="en-US"/>
          </a:p>
        </p:txBody>
      </p:sp>
    </p:spTree>
    <p:extLst>
      <p:ext uri="{BB962C8B-B14F-4D97-AF65-F5344CB8AC3E}">
        <p14:creationId xmlns:p14="http://schemas.microsoft.com/office/powerpoint/2010/main" val="164214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were</a:t>
            </a:r>
            <a:r>
              <a:rPr lang="en-US" baseline="0" dirty="0" smtClean="0"/>
              <a:t> happy they liked it. By taking this step back we had great impact on the interest and adoption. </a:t>
            </a:r>
          </a:p>
          <a:p>
            <a:endParaRPr lang="en-US" baseline="0" dirty="0" smtClean="0"/>
          </a:p>
          <a:p>
            <a:r>
              <a:rPr lang="en-US" baseline="0" dirty="0" smtClean="0"/>
              <a:t>Our experience in TL and it is something that we here often is that TL people are very visual. We tried to understand this and reflect it in a way we developed the interface. We drew on the </a:t>
            </a:r>
            <a:r>
              <a:rPr lang="en-US" baseline="0" dirty="0" err="1" smtClean="0"/>
              <a:t>similie</a:t>
            </a:r>
            <a:r>
              <a:rPr lang="en-US" baseline="0" dirty="0" smtClean="0"/>
              <a:t> experience of working in software development in the E-Learning sector to understand that simplicity in design communicates effectively. </a:t>
            </a:r>
          </a:p>
          <a:p>
            <a:endParaRPr lang="en-US" baseline="0" dirty="0" smtClean="0"/>
          </a:p>
          <a:p>
            <a:r>
              <a:rPr lang="en-US" baseline="0" dirty="0" smtClean="0"/>
              <a:t>Building on the iconography we used </a:t>
            </a:r>
            <a:r>
              <a:rPr lang="en-US" baseline="0" dirty="0" err="1" smtClean="0"/>
              <a:t>colour</a:t>
            </a:r>
            <a:r>
              <a:rPr lang="en-US" baseline="0" dirty="0" smtClean="0"/>
              <a:t> themes and repeated processes to create familiarity at any location within the database. Data is entered in the same way for any type of data. Data is viewed, edited and exported in the same too. </a:t>
            </a:r>
          </a:p>
          <a:p>
            <a:endParaRPr lang="en-US" baseline="0" dirty="0" smtClean="0"/>
          </a:p>
          <a:p>
            <a:r>
              <a:rPr lang="en-US" baseline="0" dirty="0" smtClean="0"/>
              <a:t>We also address the language issue by  making it multilingual and users could swap between </a:t>
            </a:r>
            <a:r>
              <a:rPr lang="en-US" baseline="0" dirty="0" err="1" smtClean="0"/>
              <a:t>Tetum</a:t>
            </a:r>
            <a:r>
              <a:rPr lang="en-US" baseline="0" dirty="0" smtClean="0"/>
              <a:t>, the local language, Portuguese and English at anytime. We also built into workflows so that it was more than just a system that staff looked at from time to time; they needed to interact with it more frequently.</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built on </a:t>
            </a:r>
            <a:r>
              <a:rPr lang="en-US" dirty="0" smtClean="0"/>
              <a:t>powerful, robust, modular open source software so that there are no</a:t>
            </a:r>
            <a:r>
              <a:rPr lang="en-US" baseline="0" dirty="0" smtClean="0"/>
              <a:t> ongoing </a:t>
            </a:r>
            <a:r>
              <a:rPr lang="en-US" baseline="0" dirty="0" err="1" smtClean="0"/>
              <a:t>licence</a:t>
            </a:r>
            <a:r>
              <a:rPr lang="en-US" baseline="0" dirty="0" smtClean="0"/>
              <a:t> fees and that it can always be upgraded.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And as a big step in the advancement of the way in which these systems operate we linked all the data to other areas of the </a:t>
            </a:r>
            <a:r>
              <a:rPr lang="en-US" baseline="0" dirty="0" err="1" smtClean="0"/>
              <a:t>WaSH</a:t>
            </a:r>
            <a:r>
              <a:rPr lang="en-US" baseline="0" dirty="0" smtClean="0"/>
              <a:t> sector. </a:t>
            </a:r>
            <a:endParaRPr lang="en-US" dirty="0" smtClean="0"/>
          </a:p>
          <a:p>
            <a:endParaRPr lang="en-US" dirty="0" smtClean="0"/>
          </a:p>
          <a:p>
            <a:r>
              <a:rPr lang="en-US" dirty="0" smtClean="0"/>
              <a:t>We</a:t>
            </a:r>
            <a:r>
              <a:rPr lang="en-US" baseline="0" dirty="0" smtClean="0"/>
              <a:t> hit a little hiccup at one point though which impacted on the up take and adoption. There was some resistance to the new system. </a:t>
            </a:r>
          </a:p>
          <a:p>
            <a:endParaRPr lang="en-US" dirty="0" smtClean="0"/>
          </a:p>
          <a:p>
            <a:r>
              <a:rPr lang="en-US" dirty="0" smtClean="0"/>
              <a:t>Looks great only</a:t>
            </a:r>
            <a:r>
              <a:rPr lang="en-US" baseline="0" dirty="0" smtClean="0"/>
              <a:t> problem rainfall </a:t>
            </a:r>
            <a:endParaRPr lang="en-US" dirty="0"/>
          </a:p>
        </p:txBody>
      </p:sp>
      <p:sp>
        <p:nvSpPr>
          <p:cNvPr id="4" name="Slide Number Placeholder 3"/>
          <p:cNvSpPr>
            <a:spLocks noGrp="1"/>
          </p:cNvSpPr>
          <p:nvPr>
            <p:ph type="sldNum" sz="quarter" idx="10"/>
          </p:nvPr>
        </p:nvSpPr>
        <p:spPr/>
        <p:txBody>
          <a:bodyPr/>
          <a:lstStyle/>
          <a:p>
            <a:fld id="{A667A4F8-6570-444B-8413-650871B52556}" type="slidenum">
              <a:rPr lang="en-US" smtClean="0"/>
              <a:t>5</a:t>
            </a:fld>
            <a:endParaRPr lang="en-US"/>
          </a:p>
        </p:txBody>
      </p:sp>
    </p:spTree>
    <p:extLst>
      <p:ext uri="{BB962C8B-B14F-4D97-AF65-F5344CB8AC3E}">
        <p14:creationId xmlns:p14="http://schemas.microsoft.com/office/powerpoint/2010/main" val="4031678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Spoke to people and the key barrier</a:t>
            </a:r>
            <a:r>
              <a:rPr lang="en-US" baseline="0" dirty="0" smtClean="0"/>
              <a:t> was that it </a:t>
            </a:r>
            <a:r>
              <a:rPr lang="en-US" baseline="0" dirty="0" err="1" smtClean="0"/>
              <a:t>didn</a:t>
            </a:r>
            <a:r>
              <a:rPr lang="uk-UA" baseline="0" dirty="0" smtClean="0"/>
              <a:t>’</a:t>
            </a:r>
            <a:r>
              <a:rPr lang="en-US" baseline="0" dirty="0" smtClean="0"/>
              <a:t>t look like the original thing  (20/80 rule). By making a small change we had a great impact on the staff and how they </a:t>
            </a:r>
            <a:r>
              <a:rPr lang="en-US" baseline="0" dirty="0" err="1" smtClean="0"/>
              <a:t>didf</a:t>
            </a:r>
            <a:r>
              <a:rPr lang="en-US" baseline="0" dirty="0" smtClean="0"/>
              <a:t> there work and what they were about to provide there manager with. We thought we had scoped these issues out completely earlier and had dealt with these issues with staff, but no.</a:t>
            </a:r>
          </a:p>
          <a:p>
            <a:endParaRPr lang="en-US" baseline="0" dirty="0" smtClean="0"/>
          </a:p>
          <a:p>
            <a:r>
              <a:rPr lang="en-US" baseline="0" dirty="0" smtClean="0"/>
              <a:t>We went back to the listening stage and heard what the key issues were for the staff and then offered them a way forward to address the issue. </a:t>
            </a:r>
          </a:p>
          <a:p>
            <a:endParaRPr lang="en-US" baseline="0" dirty="0" smtClean="0"/>
          </a:p>
          <a:p>
            <a:r>
              <a:rPr lang="en-US" baseline="0" dirty="0" smtClean="0"/>
              <a:t>The basic issue was that they </a:t>
            </a:r>
            <a:r>
              <a:rPr lang="en-US" baseline="0" dirty="0" err="1" smtClean="0"/>
              <a:t>werent</a:t>
            </a:r>
            <a:r>
              <a:rPr lang="en-US" baseline="0" dirty="0" smtClean="0"/>
              <a:t> able to get exactly the same output as they were before form the old system; which was important for them as it was these outputs that they submitted to their managers monthly</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So what happened?</a:t>
            </a:r>
          </a:p>
          <a:p>
            <a:endParaRPr lang="en-US" baseline="0" dirty="0" smtClean="0"/>
          </a:p>
          <a:p>
            <a:r>
              <a:rPr lang="en-US" baseline="0" dirty="0" smtClean="0"/>
              <a:t>After addressing the problem, </a:t>
            </a:r>
            <a:r>
              <a:rPr lang="en-US" baseline="0" dirty="0" err="1" smtClean="0"/>
              <a:t>ther</a:t>
            </a:r>
            <a:r>
              <a:rPr lang="en-US" baseline="0" dirty="0" smtClean="0"/>
              <a:t> result was:</a:t>
            </a:r>
          </a:p>
          <a:p>
            <a:pPr marL="342900" indent="-342900">
              <a:spcBef>
                <a:spcPts val="600"/>
              </a:spcBef>
              <a:spcAft>
                <a:spcPts val="600"/>
              </a:spcAft>
              <a:buFont typeface="Arial"/>
              <a:buChar char="•"/>
            </a:pPr>
            <a:r>
              <a:rPr lang="en-US" baseline="0" dirty="0" smtClean="0"/>
              <a:t> </a:t>
            </a:r>
            <a:r>
              <a:rPr lang="en-US" sz="1200" dirty="0" smtClean="0"/>
              <a:t>Increased engagement</a:t>
            </a:r>
          </a:p>
          <a:p>
            <a:pPr marL="342900" indent="-342900">
              <a:spcBef>
                <a:spcPts val="600"/>
              </a:spcBef>
              <a:spcAft>
                <a:spcPts val="600"/>
              </a:spcAft>
              <a:buFont typeface="Arial"/>
              <a:buChar char="•"/>
            </a:pPr>
            <a:r>
              <a:rPr lang="en-US" sz="1200" dirty="0" smtClean="0"/>
              <a:t>Increased motivation </a:t>
            </a:r>
          </a:p>
          <a:p>
            <a:pPr marL="342900" indent="-342900">
              <a:spcBef>
                <a:spcPts val="600"/>
              </a:spcBef>
              <a:spcAft>
                <a:spcPts val="600"/>
              </a:spcAft>
              <a:buFont typeface="Arial"/>
              <a:buChar char="•"/>
            </a:pPr>
            <a:r>
              <a:rPr lang="en-US" sz="1200" dirty="0" smtClean="0"/>
              <a:t>System better suited to their needs</a:t>
            </a:r>
          </a:p>
          <a:p>
            <a:r>
              <a:rPr lang="en-US" baseline="0" dirty="0" smtClean="0"/>
              <a:t> </a:t>
            </a:r>
          </a:p>
          <a:p>
            <a:endParaRPr lang="en-US" baseline="0" dirty="0" smtClean="0"/>
          </a:p>
          <a:p>
            <a:endParaRPr lang="en-US" baseline="0" dirty="0" smtClean="0"/>
          </a:p>
          <a:p>
            <a:endParaRPr lang="en-US" baseline="0" dirty="0" smtClean="0"/>
          </a:p>
          <a:p>
            <a:endParaRPr lang="en-US" baseline="0" dirty="0" smtClean="0"/>
          </a:p>
          <a:p>
            <a:r>
              <a:rPr lang="en-US" baseline="0" dirty="0" smtClean="0"/>
              <a:t> then listened and recreated the output.</a:t>
            </a:r>
          </a:p>
          <a:p>
            <a:endParaRPr lang="en-US" baseline="0" dirty="0" smtClean="0"/>
          </a:p>
          <a:p>
            <a:r>
              <a:rPr lang="en-US" baseline="0" dirty="0" smtClean="0"/>
              <a:t>We </a:t>
            </a:r>
            <a:r>
              <a:rPr lang="en-US" baseline="0" dirty="0" err="1" smtClean="0"/>
              <a:t>sloweed</a:t>
            </a:r>
            <a:r>
              <a:rPr lang="en-US" baseline="0" dirty="0" smtClean="0"/>
              <a:t> and listen to understand the root cause of the limited uptake.  One small change – one or two days of work – resulted in greater up take. The system </a:t>
            </a:r>
            <a:r>
              <a:rPr lang="en-US" baseline="0" dirty="0" err="1" smtClean="0"/>
              <a:t>didn</a:t>
            </a:r>
            <a:r>
              <a:rPr lang="uk-UA" baseline="0" dirty="0" smtClean="0"/>
              <a:t>’</a:t>
            </a:r>
            <a:r>
              <a:rPr lang="en-US" baseline="0" dirty="0" smtClean="0"/>
              <a:t>t change the. </a:t>
            </a:r>
          </a:p>
          <a:p>
            <a:endParaRPr lang="en-US" baseline="0" dirty="0" smtClean="0"/>
          </a:p>
          <a:p>
            <a:r>
              <a:rPr lang="en-US" baseline="0" dirty="0" smtClean="0"/>
              <a:t>To familiarity we </a:t>
            </a:r>
            <a:r>
              <a:rPr lang="en-US" baseline="0" dirty="0" err="1" smtClean="0"/>
              <a:t>mimmiced</a:t>
            </a:r>
            <a:r>
              <a:rPr lang="en-US" baseline="0" dirty="0" smtClean="0"/>
              <a:t> the old system. Less foreign; easier to understand.  A small tweak so that it became more familiar and more inclined to use the system. </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667A4F8-6570-444B-8413-650871B52556}" type="slidenum">
              <a:rPr lang="en-US" smtClean="0"/>
              <a:t>6</a:t>
            </a:fld>
            <a:endParaRPr lang="en-US"/>
          </a:p>
        </p:txBody>
      </p:sp>
    </p:spTree>
    <p:extLst>
      <p:ext uri="{BB962C8B-B14F-4D97-AF65-F5344CB8AC3E}">
        <p14:creationId xmlns:p14="http://schemas.microsoft.com/office/powerpoint/2010/main" val="3925266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Approaches to address these issues are not always universal and solutions cannot always be transferred from one country to another.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Correct use of new technology can have an impact on the capacity of low resourced, capacity Governments to managed there water resources.</a:t>
            </a:r>
          </a:p>
          <a:p>
            <a:endParaRPr lang="en-US" dirty="0" smtClean="0"/>
          </a:p>
          <a:p>
            <a:endParaRPr lang="en-US" dirty="0" smtClean="0"/>
          </a:p>
          <a:p>
            <a:r>
              <a:rPr lang="en-US" dirty="0" smtClean="0"/>
              <a:t>So the</a:t>
            </a:r>
            <a:r>
              <a:rPr lang="en-US" baseline="0" dirty="0" smtClean="0"/>
              <a:t> lessons for you in the WASH sector are these things. </a:t>
            </a:r>
          </a:p>
          <a:p>
            <a:endParaRPr lang="en-US" baseline="0" dirty="0" smtClean="0"/>
          </a:p>
          <a:p>
            <a:endParaRPr lang="en-US" baseline="0" dirty="0" smtClean="0"/>
          </a:p>
          <a:p>
            <a:r>
              <a:rPr lang="en-US" baseline="0" dirty="0" smtClean="0"/>
              <a:t>Tech: not as scary; </a:t>
            </a:r>
            <a:r>
              <a:rPr lang="en-US" baseline="0" dirty="0" err="1" smtClean="0"/>
              <a:t>theres</a:t>
            </a:r>
            <a:r>
              <a:rPr lang="en-US" baseline="0" dirty="0" smtClean="0"/>
              <a:t> more than just access</a:t>
            </a:r>
            <a:endParaRPr lang="en-US" dirty="0"/>
          </a:p>
        </p:txBody>
      </p:sp>
      <p:sp>
        <p:nvSpPr>
          <p:cNvPr id="4" name="Slide Number Placeholder 3"/>
          <p:cNvSpPr>
            <a:spLocks noGrp="1"/>
          </p:cNvSpPr>
          <p:nvPr>
            <p:ph type="sldNum" sz="quarter" idx="10"/>
          </p:nvPr>
        </p:nvSpPr>
        <p:spPr/>
        <p:txBody>
          <a:bodyPr/>
          <a:lstStyle/>
          <a:p>
            <a:fld id="{A667A4F8-6570-444B-8413-650871B52556}" type="slidenum">
              <a:rPr lang="en-US" smtClean="0"/>
              <a:t>7</a:t>
            </a:fld>
            <a:endParaRPr lang="en-US"/>
          </a:p>
        </p:txBody>
      </p:sp>
    </p:spTree>
    <p:extLst>
      <p:ext uri="{BB962C8B-B14F-4D97-AF65-F5344CB8AC3E}">
        <p14:creationId xmlns:p14="http://schemas.microsoft.com/office/powerpoint/2010/main" val="1149114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this is the philosophy that </a:t>
            </a:r>
            <a:r>
              <a:rPr lang="en-US" baseline="0" dirty="0" err="1" smtClean="0"/>
              <a:t>Similie</a:t>
            </a:r>
            <a:r>
              <a:rPr lang="en-US" baseline="0" dirty="0" smtClean="0"/>
              <a:t> takes to its projects.</a:t>
            </a:r>
          </a:p>
          <a:p>
            <a:endParaRPr lang="en-US" baseline="0" dirty="0" smtClean="0"/>
          </a:p>
          <a:p>
            <a:r>
              <a:rPr lang="en-US" baseline="0" dirty="0" smtClean="0"/>
              <a:t>At the core of the lessons from the development of the water resources data and information system is that the success of any new system is: simplicity of the system; sustainability of the adoption; and engagement of the those impacted by the changes along the way.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667A4F8-6570-444B-8413-650871B52556}" type="slidenum">
              <a:rPr lang="en-US" smtClean="0"/>
              <a:t>8</a:t>
            </a:fld>
            <a:endParaRPr lang="en-US"/>
          </a:p>
        </p:txBody>
      </p:sp>
    </p:spTree>
    <p:extLst>
      <p:ext uri="{BB962C8B-B14F-4D97-AF65-F5344CB8AC3E}">
        <p14:creationId xmlns:p14="http://schemas.microsoft.com/office/powerpoint/2010/main" val="114517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0C924F25-38E9-41A5-B69A-40BAF491FA51}" type="datetimeFigureOut">
              <a:rPr lang="en-AU" smtClean="0">
                <a:solidFill>
                  <a:prstClr val="black">
                    <a:tint val="75000"/>
                  </a:prstClr>
                </a:solidFill>
                <a:latin typeface="Calibri"/>
              </a:rPr>
              <a:pPr/>
              <a:t>19/08/16</a:t>
            </a:fld>
            <a:endParaRPr lang="en-AU">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AU">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516C421-B159-42DD-8F20-E2C8FF930E59}" type="slidenum">
              <a:rPr lang="en-AU" smtClean="0">
                <a:solidFill>
                  <a:prstClr val="black">
                    <a:tint val="75000"/>
                  </a:prstClr>
                </a:solidFill>
                <a:latin typeface="Calibri"/>
              </a:rPr>
              <a:pPr/>
              <a:t>‹#›</a:t>
            </a:fld>
            <a:endParaRPr lang="en-AU">
              <a:solidFill>
                <a:prstClr val="black">
                  <a:tint val="75000"/>
                </a:prstClr>
              </a:solidFill>
              <a:latin typeface="Calibri"/>
            </a:endParaRPr>
          </a:p>
        </p:txBody>
      </p:sp>
    </p:spTree>
    <p:extLst>
      <p:ext uri="{BB962C8B-B14F-4D97-AF65-F5344CB8AC3E}">
        <p14:creationId xmlns:p14="http://schemas.microsoft.com/office/powerpoint/2010/main" val="1916926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pPr defTabSz="914400"/>
            <a:fld id="{0C924F25-38E9-41A5-B69A-40BAF491FA51}" type="datetimeFigureOut">
              <a:rPr lang="en-AU" smtClean="0">
                <a:solidFill>
                  <a:prstClr val="black">
                    <a:tint val="75000"/>
                  </a:prstClr>
                </a:solidFill>
                <a:latin typeface="Calibri"/>
              </a:rPr>
              <a:pPr defTabSz="914400"/>
              <a:t>19/08/16</a:t>
            </a:fld>
            <a:endParaRPr lang="en-AU">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914400"/>
            <a:endParaRPr lang="en-AU">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914400"/>
            <a:fld id="{B516C421-B159-42DD-8F20-E2C8FF930E59}" type="slidenum">
              <a:rPr lang="en-AU" smtClean="0">
                <a:solidFill>
                  <a:prstClr val="black">
                    <a:tint val="75000"/>
                  </a:prstClr>
                </a:solidFill>
                <a:latin typeface="Calibri"/>
              </a:rPr>
              <a:pPr defTabSz="914400"/>
              <a:t>‹#›</a:t>
            </a:fld>
            <a:endParaRPr lang="en-AU">
              <a:solidFill>
                <a:prstClr val="black">
                  <a:tint val="75000"/>
                </a:prstClr>
              </a:solidFill>
              <a:latin typeface="Calibri"/>
            </a:endParaRPr>
          </a:p>
        </p:txBody>
      </p:sp>
    </p:spTree>
    <p:extLst>
      <p:ext uri="{BB962C8B-B14F-4D97-AF65-F5344CB8AC3E}">
        <p14:creationId xmlns:p14="http://schemas.microsoft.com/office/powerpoint/2010/main" val="2190981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pPr defTabSz="914400"/>
            <a:fld id="{0C924F25-38E9-41A5-B69A-40BAF491FA51}" type="datetimeFigureOut">
              <a:rPr lang="en-AU" smtClean="0">
                <a:solidFill>
                  <a:prstClr val="black">
                    <a:tint val="75000"/>
                  </a:prstClr>
                </a:solidFill>
                <a:latin typeface="Calibri"/>
              </a:rPr>
              <a:pPr defTabSz="914400"/>
              <a:t>19/08/16</a:t>
            </a:fld>
            <a:endParaRPr lang="en-AU">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914400"/>
            <a:endParaRPr lang="en-AU">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914400"/>
            <a:fld id="{B516C421-B159-42DD-8F20-E2C8FF930E59}" type="slidenum">
              <a:rPr lang="en-AU" smtClean="0">
                <a:solidFill>
                  <a:prstClr val="black">
                    <a:tint val="75000"/>
                  </a:prstClr>
                </a:solidFill>
                <a:latin typeface="Calibri"/>
              </a:rPr>
              <a:pPr defTabSz="914400"/>
              <a:t>‹#›</a:t>
            </a:fld>
            <a:endParaRPr lang="en-AU">
              <a:solidFill>
                <a:prstClr val="black">
                  <a:tint val="75000"/>
                </a:prstClr>
              </a:solidFill>
              <a:latin typeface="Calibri"/>
            </a:endParaRPr>
          </a:p>
        </p:txBody>
      </p:sp>
    </p:spTree>
    <p:extLst>
      <p:ext uri="{BB962C8B-B14F-4D97-AF65-F5344CB8AC3E}">
        <p14:creationId xmlns:p14="http://schemas.microsoft.com/office/powerpoint/2010/main" val="128187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0C924F25-38E9-41A5-B69A-40BAF491FA51}" type="datetimeFigureOut">
              <a:rPr lang="en-AU" smtClean="0">
                <a:solidFill>
                  <a:prstClr val="black">
                    <a:tint val="75000"/>
                  </a:prstClr>
                </a:solidFill>
                <a:latin typeface="Calibri"/>
              </a:rPr>
              <a:pPr/>
              <a:t>19/08/16</a:t>
            </a:fld>
            <a:endParaRPr lang="en-AU">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AU">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516C421-B159-42DD-8F20-E2C8FF930E59}" type="slidenum">
              <a:rPr lang="en-AU" smtClean="0">
                <a:solidFill>
                  <a:prstClr val="black">
                    <a:tint val="75000"/>
                  </a:prstClr>
                </a:solidFill>
                <a:latin typeface="Calibri"/>
              </a:rPr>
              <a:pPr/>
              <a:t>‹#›</a:t>
            </a:fld>
            <a:endParaRPr lang="en-AU">
              <a:solidFill>
                <a:prstClr val="black">
                  <a:tint val="75000"/>
                </a:prstClr>
              </a:solidFill>
              <a:latin typeface="Calibri"/>
            </a:endParaRPr>
          </a:p>
        </p:txBody>
      </p:sp>
      <p:sp>
        <p:nvSpPr>
          <p:cNvPr id="6" name="Title 1"/>
          <p:cNvSpPr txBox="1">
            <a:spLocks/>
          </p:cNvSpPr>
          <p:nvPr userDrawn="1"/>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solidFill>
                  <a:prstClr val="black"/>
                </a:solidFill>
                <a:latin typeface="Calibri Light"/>
              </a:rPr>
              <a:t>Click to edit Master title style</a:t>
            </a:r>
            <a:endParaRPr lang="en-AU">
              <a:solidFill>
                <a:prstClr val="black"/>
              </a:solidFill>
              <a:latin typeface="Calibri Light"/>
            </a:endParaRPr>
          </a:p>
        </p:txBody>
      </p:sp>
      <p:sp>
        <p:nvSpPr>
          <p:cNvPr id="7" name="Content Placeholder 2"/>
          <p:cNvSpPr>
            <a:spLocks noGrp="1"/>
          </p:cNvSpPr>
          <p:nvPr>
            <p:ph idx="1"/>
          </p:nvPr>
        </p:nvSpPr>
        <p:spPr>
          <a:xfrm>
            <a:off x="628650" y="182562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8" name="Date Placeholder 3"/>
          <p:cNvSpPr txBox="1">
            <a:spLocks/>
          </p:cNvSpPr>
          <p:nvPr userDrawn="1"/>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24F25-38E9-41A5-B69A-40BAF491FA51}" type="datetimeFigureOut">
              <a:rPr lang="en-AU" smtClean="0">
                <a:solidFill>
                  <a:prstClr val="black">
                    <a:tint val="75000"/>
                  </a:prstClr>
                </a:solidFill>
                <a:latin typeface="Calibri"/>
              </a:rPr>
              <a:pPr/>
              <a:t>19/08/16</a:t>
            </a:fld>
            <a:endParaRPr lang="en-AU">
              <a:solidFill>
                <a:prstClr val="black">
                  <a:tint val="75000"/>
                </a:prstClr>
              </a:solidFill>
              <a:latin typeface="Calibri"/>
            </a:endParaRPr>
          </a:p>
        </p:txBody>
      </p:sp>
      <p:sp>
        <p:nvSpPr>
          <p:cNvPr id="9" name="Slide Number Placeholder 5"/>
          <p:cNvSpPr txBox="1">
            <a:spLocks/>
          </p:cNvSpPr>
          <p:nvPr userDrawn="1"/>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6C421-B159-42DD-8F20-E2C8FF930E59}" type="slidenum">
              <a:rPr lang="en-AU" smtClean="0">
                <a:solidFill>
                  <a:prstClr val="black">
                    <a:tint val="75000"/>
                  </a:prstClr>
                </a:solidFill>
                <a:latin typeface="Calibri"/>
              </a:rPr>
              <a:pPr/>
              <a:t>‹#›</a:t>
            </a:fld>
            <a:endParaRPr lang="en-AU">
              <a:solidFill>
                <a:prstClr val="black">
                  <a:tint val="75000"/>
                </a:prstClr>
              </a:solidFill>
              <a:latin typeface="Calibri"/>
            </a:endParaRPr>
          </a:p>
        </p:txBody>
      </p:sp>
    </p:spTree>
    <p:extLst>
      <p:ext uri="{BB962C8B-B14F-4D97-AF65-F5344CB8AC3E}">
        <p14:creationId xmlns:p14="http://schemas.microsoft.com/office/powerpoint/2010/main" val="1979521783"/>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0C924F25-38E9-41A5-B69A-40BAF491FA51}" type="datetimeFigureOut">
              <a:rPr lang="en-AU" smtClean="0">
                <a:solidFill>
                  <a:prstClr val="black">
                    <a:tint val="75000"/>
                  </a:prstClr>
                </a:solidFill>
                <a:latin typeface="Calibri"/>
              </a:rPr>
              <a:pPr/>
              <a:t>19/08/16</a:t>
            </a:fld>
            <a:endParaRPr lang="en-AU">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AU">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516C421-B159-42DD-8F20-E2C8FF930E59}" type="slidenum">
              <a:rPr lang="en-AU" smtClean="0">
                <a:solidFill>
                  <a:prstClr val="black">
                    <a:tint val="75000"/>
                  </a:prstClr>
                </a:solidFill>
                <a:latin typeface="Calibri"/>
              </a:rPr>
              <a:pPr/>
              <a:t>‹#›</a:t>
            </a:fld>
            <a:endParaRPr lang="en-AU">
              <a:solidFill>
                <a:prstClr val="black">
                  <a:tint val="75000"/>
                </a:prstClr>
              </a:solidFill>
              <a:latin typeface="Calibri"/>
            </a:endParaRPr>
          </a:p>
        </p:txBody>
      </p:sp>
      <p:sp>
        <p:nvSpPr>
          <p:cNvPr id="6" name="Title 1"/>
          <p:cNvSpPr txBox="1">
            <a:spLocks/>
          </p:cNvSpPr>
          <p:nvPr userDrawn="1"/>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solidFill>
                  <a:prstClr val="black"/>
                </a:solidFill>
                <a:latin typeface="Calibri Light"/>
              </a:rPr>
              <a:t>Click to edit Master title style</a:t>
            </a:r>
            <a:endParaRPr lang="en-AU">
              <a:solidFill>
                <a:prstClr val="black"/>
              </a:solidFill>
              <a:latin typeface="Calibri Light"/>
            </a:endParaRPr>
          </a:p>
        </p:txBody>
      </p:sp>
      <p:sp>
        <p:nvSpPr>
          <p:cNvPr id="7" name="Content Placeholder 2"/>
          <p:cNvSpPr>
            <a:spLocks noGrp="1"/>
          </p:cNvSpPr>
          <p:nvPr>
            <p:ph idx="1"/>
          </p:nvPr>
        </p:nvSpPr>
        <p:spPr>
          <a:xfrm>
            <a:off x="628650" y="182562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8" name="Date Placeholder 3"/>
          <p:cNvSpPr txBox="1">
            <a:spLocks/>
          </p:cNvSpPr>
          <p:nvPr userDrawn="1"/>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24F25-38E9-41A5-B69A-40BAF491FA51}" type="datetimeFigureOut">
              <a:rPr lang="en-AU" smtClean="0">
                <a:solidFill>
                  <a:prstClr val="black">
                    <a:tint val="75000"/>
                  </a:prstClr>
                </a:solidFill>
                <a:latin typeface="Calibri"/>
              </a:rPr>
              <a:pPr/>
              <a:t>19/08/16</a:t>
            </a:fld>
            <a:endParaRPr lang="en-AU">
              <a:solidFill>
                <a:prstClr val="black">
                  <a:tint val="75000"/>
                </a:prstClr>
              </a:solidFill>
              <a:latin typeface="Calibri"/>
            </a:endParaRPr>
          </a:p>
        </p:txBody>
      </p:sp>
      <p:sp>
        <p:nvSpPr>
          <p:cNvPr id="9" name="Slide Number Placeholder 5"/>
          <p:cNvSpPr txBox="1">
            <a:spLocks/>
          </p:cNvSpPr>
          <p:nvPr userDrawn="1"/>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6C421-B159-42DD-8F20-E2C8FF930E59}" type="slidenum">
              <a:rPr lang="en-AU" smtClean="0">
                <a:solidFill>
                  <a:prstClr val="black">
                    <a:tint val="75000"/>
                  </a:prstClr>
                </a:solidFill>
                <a:latin typeface="Calibri"/>
              </a:rPr>
              <a:pPr/>
              <a:t>‹#›</a:t>
            </a:fld>
            <a:endParaRPr lang="en-AU">
              <a:solidFill>
                <a:prstClr val="black">
                  <a:tint val="75000"/>
                </a:prstClr>
              </a:solidFill>
              <a:latin typeface="Calibri"/>
            </a:endParaRPr>
          </a:p>
        </p:txBody>
      </p:sp>
    </p:spTree>
    <p:extLst>
      <p:ext uri="{BB962C8B-B14F-4D97-AF65-F5344CB8AC3E}">
        <p14:creationId xmlns:p14="http://schemas.microsoft.com/office/powerpoint/2010/main" val="337648645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0C924F25-38E9-41A5-B69A-40BAF491FA51}" type="datetimeFigureOut">
              <a:rPr lang="en-AU" smtClean="0">
                <a:solidFill>
                  <a:prstClr val="black">
                    <a:tint val="75000"/>
                  </a:prstClr>
                </a:solidFill>
                <a:latin typeface="Calibri"/>
              </a:rPr>
              <a:pPr/>
              <a:t>19/08/16</a:t>
            </a:fld>
            <a:endParaRPr lang="en-AU">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AU">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516C421-B159-42DD-8F20-E2C8FF930E59}" type="slidenum">
              <a:rPr lang="en-AU" smtClean="0">
                <a:solidFill>
                  <a:prstClr val="black">
                    <a:tint val="75000"/>
                  </a:prstClr>
                </a:solidFill>
                <a:latin typeface="Calibri"/>
              </a:rPr>
              <a:pPr/>
              <a:t>‹#›</a:t>
            </a:fld>
            <a:endParaRPr lang="en-AU">
              <a:solidFill>
                <a:prstClr val="black">
                  <a:tint val="75000"/>
                </a:prstClr>
              </a:solidFill>
              <a:latin typeface="Calibri"/>
            </a:endParaRPr>
          </a:p>
        </p:txBody>
      </p:sp>
    </p:spTree>
    <p:extLst>
      <p:ext uri="{BB962C8B-B14F-4D97-AF65-F5344CB8AC3E}">
        <p14:creationId xmlns:p14="http://schemas.microsoft.com/office/powerpoint/2010/main" val="156859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pPr defTabSz="914400"/>
            <a:fld id="{0C924F25-38E9-41A5-B69A-40BAF491FA51}" type="datetimeFigureOut">
              <a:rPr lang="en-AU" smtClean="0">
                <a:solidFill>
                  <a:prstClr val="black">
                    <a:tint val="75000"/>
                  </a:prstClr>
                </a:solidFill>
                <a:latin typeface="Calibri"/>
              </a:rPr>
              <a:pPr defTabSz="914400"/>
              <a:t>19/08/16</a:t>
            </a:fld>
            <a:endParaRPr lang="en-AU">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914400"/>
            <a:endParaRPr lang="en-AU">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914400"/>
            <a:fld id="{B516C421-B159-42DD-8F20-E2C8FF930E59}" type="slidenum">
              <a:rPr lang="en-AU" smtClean="0">
                <a:solidFill>
                  <a:prstClr val="black">
                    <a:tint val="75000"/>
                  </a:prstClr>
                </a:solidFill>
                <a:latin typeface="Calibri"/>
              </a:rPr>
              <a:pPr defTabSz="914400"/>
              <a:t>‹#›</a:t>
            </a:fld>
            <a:endParaRPr lang="en-AU">
              <a:solidFill>
                <a:prstClr val="black">
                  <a:tint val="75000"/>
                </a:prstClr>
              </a:solidFill>
              <a:latin typeface="Calibri"/>
            </a:endParaRPr>
          </a:p>
        </p:txBody>
      </p:sp>
    </p:spTree>
    <p:extLst>
      <p:ext uri="{BB962C8B-B14F-4D97-AF65-F5344CB8AC3E}">
        <p14:creationId xmlns:p14="http://schemas.microsoft.com/office/powerpoint/2010/main" val="1851525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0C924F25-38E9-41A5-B69A-40BAF491FA51}" type="datetimeFigureOut">
              <a:rPr lang="en-AU" smtClean="0">
                <a:solidFill>
                  <a:prstClr val="black">
                    <a:tint val="75000"/>
                  </a:prstClr>
                </a:solidFill>
                <a:latin typeface="Calibri"/>
              </a:rPr>
              <a:pPr/>
              <a:t>19/08/16</a:t>
            </a:fld>
            <a:endParaRPr lang="en-AU">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AU">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516C421-B159-42DD-8F20-E2C8FF930E59}" type="slidenum">
              <a:rPr lang="en-AU" smtClean="0">
                <a:solidFill>
                  <a:prstClr val="black">
                    <a:tint val="75000"/>
                  </a:prstClr>
                </a:solidFill>
                <a:latin typeface="Calibri"/>
              </a:rPr>
              <a:pPr/>
              <a:t>‹#›</a:t>
            </a:fld>
            <a:endParaRPr lang="en-AU">
              <a:solidFill>
                <a:prstClr val="black">
                  <a:tint val="75000"/>
                </a:prstClr>
              </a:solidFill>
              <a:latin typeface="Calibri"/>
            </a:endParaRPr>
          </a:p>
        </p:txBody>
      </p:sp>
    </p:spTree>
    <p:extLst>
      <p:ext uri="{BB962C8B-B14F-4D97-AF65-F5344CB8AC3E}">
        <p14:creationId xmlns:p14="http://schemas.microsoft.com/office/powerpoint/2010/main" val="511954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pPr defTabSz="914400"/>
            <a:fld id="{0C924F25-38E9-41A5-B69A-40BAF491FA51}" type="datetimeFigureOut">
              <a:rPr lang="en-AU" smtClean="0">
                <a:solidFill>
                  <a:prstClr val="black">
                    <a:tint val="75000"/>
                  </a:prstClr>
                </a:solidFill>
                <a:latin typeface="Calibri"/>
              </a:rPr>
              <a:pPr defTabSz="914400"/>
              <a:t>19/08/16</a:t>
            </a:fld>
            <a:endParaRPr lang="en-AU">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pPr defTabSz="914400"/>
            <a:endParaRPr lang="en-AU">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pPr defTabSz="914400"/>
            <a:fld id="{B516C421-B159-42DD-8F20-E2C8FF930E59}" type="slidenum">
              <a:rPr lang="en-AU" smtClean="0">
                <a:solidFill>
                  <a:prstClr val="black">
                    <a:tint val="75000"/>
                  </a:prstClr>
                </a:solidFill>
                <a:latin typeface="Calibri"/>
              </a:rPr>
              <a:pPr defTabSz="914400"/>
              <a:t>‹#›</a:t>
            </a:fld>
            <a:endParaRPr lang="en-AU">
              <a:solidFill>
                <a:prstClr val="black">
                  <a:tint val="75000"/>
                </a:prstClr>
              </a:solidFill>
              <a:latin typeface="Calibri"/>
            </a:endParaRPr>
          </a:p>
        </p:txBody>
      </p:sp>
    </p:spTree>
    <p:extLst>
      <p:ext uri="{BB962C8B-B14F-4D97-AF65-F5344CB8AC3E}">
        <p14:creationId xmlns:p14="http://schemas.microsoft.com/office/powerpoint/2010/main" val="2528261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0C924F25-38E9-41A5-B69A-40BAF491FA51}" type="datetimeFigureOut">
              <a:rPr lang="en-AU" smtClean="0">
                <a:solidFill>
                  <a:prstClr val="black">
                    <a:tint val="75000"/>
                  </a:prstClr>
                </a:solidFill>
                <a:latin typeface="Calibri"/>
              </a:rPr>
              <a:pPr/>
              <a:t>19/08/16</a:t>
            </a:fld>
            <a:endParaRPr lang="en-AU">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AU">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516C421-B159-42DD-8F20-E2C8FF930E59}" type="slidenum">
              <a:rPr lang="en-AU" smtClean="0">
                <a:solidFill>
                  <a:prstClr val="black">
                    <a:tint val="75000"/>
                  </a:prstClr>
                </a:solidFill>
                <a:latin typeface="Calibri"/>
              </a:rPr>
              <a:pPr/>
              <a:t>‹#›</a:t>
            </a:fld>
            <a:endParaRPr lang="en-AU">
              <a:solidFill>
                <a:prstClr val="black">
                  <a:tint val="75000"/>
                </a:prstClr>
              </a:solidFill>
              <a:latin typeface="Calibri"/>
            </a:endParaRPr>
          </a:p>
        </p:txBody>
      </p:sp>
    </p:spTree>
    <p:extLst>
      <p:ext uri="{BB962C8B-B14F-4D97-AF65-F5344CB8AC3E}">
        <p14:creationId xmlns:p14="http://schemas.microsoft.com/office/powerpoint/2010/main" val="1325513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24F25-38E9-41A5-B69A-40BAF491FA51}" type="datetimeFigureOut">
              <a:rPr lang="en-AU" smtClean="0">
                <a:solidFill>
                  <a:prstClr val="black">
                    <a:tint val="75000"/>
                  </a:prstClr>
                </a:solidFill>
                <a:latin typeface="Calibri"/>
              </a:rPr>
              <a:pPr/>
              <a:t>19/08/16</a:t>
            </a:fld>
            <a:endParaRPr lang="en-AU">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AU">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516C421-B159-42DD-8F20-E2C8FF930E59}" type="slidenum">
              <a:rPr lang="en-AU" smtClean="0">
                <a:solidFill>
                  <a:prstClr val="black">
                    <a:tint val="75000"/>
                  </a:prstClr>
                </a:solidFill>
                <a:latin typeface="Calibri"/>
              </a:rPr>
              <a:pPr/>
              <a:t>‹#›</a:t>
            </a:fld>
            <a:endParaRPr lang="en-AU">
              <a:solidFill>
                <a:prstClr val="black">
                  <a:tint val="75000"/>
                </a:prstClr>
              </a:solidFill>
              <a:latin typeface="Calibri"/>
            </a:endParaRPr>
          </a:p>
        </p:txBody>
      </p:sp>
    </p:spTree>
    <p:extLst>
      <p:ext uri="{BB962C8B-B14F-4D97-AF65-F5344CB8AC3E}">
        <p14:creationId xmlns:p14="http://schemas.microsoft.com/office/powerpoint/2010/main" val="230346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pPr defTabSz="914400"/>
            <a:fld id="{0C924F25-38E9-41A5-B69A-40BAF491FA51}" type="datetimeFigureOut">
              <a:rPr lang="en-AU" smtClean="0">
                <a:solidFill>
                  <a:prstClr val="black">
                    <a:tint val="75000"/>
                  </a:prstClr>
                </a:solidFill>
                <a:latin typeface="Calibri"/>
              </a:rPr>
              <a:pPr defTabSz="914400"/>
              <a:t>19/08/16</a:t>
            </a:fld>
            <a:endParaRPr lang="en-AU">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defTabSz="914400"/>
            <a:endParaRPr lang="en-AU">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defTabSz="914400"/>
            <a:fld id="{B516C421-B159-42DD-8F20-E2C8FF930E59}" type="slidenum">
              <a:rPr lang="en-AU" smtClean="0">
                <a:solidFill>
                  <a:prstClr val="black">
                    <a:tint val="75000"/>
                  </a:prstClr>
                </a:solidFill>
                <a:latin typeface="Calibri"/>
              </a:rPr>
              <a:pPr defTabSz="914400"/>
              <a:t>‹#›</a:t>
            </a:fld>
            <a:endParaRPr lang="en-AU">
              <a:solidFill>
                <a:prstClr val="black">
                  <a:tint val="75000"/>
                </a:prstClr>
              </a:solidFill>
              <a:latin typeface="Calibri"/>
            </a:endParaRPr>
          </a:p>
        </p:txBody>
      </p:sp>
    </p:spTree>
    <p:extLst>
      <p:ext uri="{BB962C8B-B14F-4D97-AF65-F5344CB8AC3E}">
        <p14:creationId xmlns:p14="http://schemas.microsoft.com/office/powerpoint/2010/main" val="16675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pPr defTabSz="914400"/>
            <a:fld id="{0C924F25-38E9-41A5-B69A-40BAF491FA51}" type="datetimeFigureOut">
              <a:rPr lang="en-AU" smtClean="0">
                <a:solidFill>
                  <a:prstClr val="black">
                    <a:tint val="75000"/>
                  </a:prstClr>
                </a:solidFill>
                <a:latin typeface="Calibri"/>
              </a:rPr>
              <a:pPr defTabSz="914400"/>
              <a:t>19/08/16</a:t>
            </a:fld>
            <a:endParaRPr lang="en-AU">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defTabSz="914400"/>
            <a:endParaRPr lang="en-AU">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defTabSz="914400"/>
            <a:fld id="{B516C421-B159-42DD-8F20-E2C8FF930E59}" type="slidenum">
              <a:rPr lang="en-AU" smtClean="0">
                <a:solidFill>
                  <a:prstClr val="black">
                    <a:tint val="75000"/>
                  </a:prstClr>
                </a:solidFill>
                <a:latin typeface="Calibri"/>
              </a:rPr>
              <a:pPr defTabSz="914400"/>
              <a:t>‹#›</a:t>
            </a:fld>
            <a:endParaRPr lang="en-AU">
              <a:solidFill>
                <a:prstClr val="black">
                  <a:tint val="75000"/>
                </a:prstClr>
              </a:solidFill>
              <a:latin typeface="Calibri"/>
            </a:endParaRPr>
          </a:p>
        </p:txBody>
      </p:sp>
    </p:spTree>
    <p:extLst>
      <p:ext uri="{BB962C8B-B14F-4D97-AF65-F5344CB8AC3E}">
        <p14:creationId xmlns:p14="http://schemas.microsoft.com/office/powerpoint/2010/main" val="20066555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C924F25-38E9-41A5-B69A-40BAF491FA51}" type="datetimeFigureOut">
              <a:rPr lang="en-AU" smtClean="0">
                <a:solidFill>
                  <a:prstClr val="black">
                    <a:tint val="75000"/>
                  </a:prstClr>
                </a:solidFill>
                <a:latin typeface="Calibri"/>
              </a:rPr>
              <a:pPr defTabSz="914400"/>
              <a:t>19/08/16</a:t>
            </a:fld>
            <a:endParaRPr lang="en-AU">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AU">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516C421-B159-42DD-8F20-E2C8FF930E59}" type="slidenum">
              <a:rPr lang="en-AU" smtClean="0">
                <a:solidFill>
                  <a:prstClr val="black">
                    <a:tint val="75000"/>
                  </a:prstClr>
                </a:solidFill>
                <a:latin typeface="Calibri"/>
              </a:rPr>
              <a:pPr defTabSz="914400"/>
              <a:t>‹#›</a:t>
            </a:fld>
            <a:endParaRPr lang="en-AU">
              <a:solidFill>
                <a:prstClr val="black">
                  <a:tint val="75000"/>
                </a:prstClr>
              </a:solidFill>
              <a:latin typeface="Calibri"/>
            </a:endParaRPr>
          </a:p>
        </p:txBody>
      </p:sp>
    </p:spTree>
    <p:extLst>
      <p:ext uri="{BB962C8B-B14F-4D97-AF65-F5344CB8AC3E}">
        <p14:creationId xmlns:p14="http://schemas.microsoft.com/office/powerpoint/2010/main" val="351944745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663" r:id="rId12"/>
    <p:sldLayoutId id="2147483664"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065920"/>
            <a:ext cx="8229600" cy="11430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spcBef>
                <a:spcPts val="600"/>
              </a:spcBef>
              <a:spcAft>
                <a:spcPts val="600"/>
              </a:spcAft>
            </a:pPr>
            <a:r>
              <a:rPr lang="en-US" sz="2400" dirty="0" smtClean="0">
                <a:latin typeface="Arial"/>
                <a:cs typeface="Arial"/>
              </a:rPr>
              <a:t>water resources data and information management systems in a post-conflict country </a:t>
            </a:r>
            <a:endParaRPr lang="en-US" sz="3200" dirty="0">
              <a:latin typeface="Arial"/>
              <a:cs typeface="Arial"/>
            </a:endParaRPr>
          </a:p>
        </p:txBody>
      </p:sp>
      <p:pic>
        <p:nvPicPr>
          <p:cNvPr id="7" name="Picture 6" descr="BESIK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3764" y="5667477"/>
            <a:ext cx="2705830" cy="708867"/>
          </a:xfrm>
          <a:prstGeom prst="rect">
            <a:avLst/>
          </a:prstGeom>
        </p:spPr>
      </p:pic>
      <p:pic>
        <p:nvPicPr>
          <p:cNvPr id="8" name="Picture 7" descr="160110 dngra final logo bit.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615" y="5244180"/>
            <a:ext cx="1168446" cy="1354086"/>
          </a:xfrm>
          <a:prstGeom prst="rect">
            <a:avLst/>
          </a:prstGeom>
        </p:spPr>
      </p:pic>
      <p:sp>
        <p:nvSpPr>
          <p:cNvPr id="2" name="TextBox 1"/>
          <p:cNvSpPr txBox="1"/>
          <p:nvPr/>
        </p:nvSpPr>
        <p:spPr>
          <a:xfrm>
            <a:off x="239444" y="2537804"/>
            <a:ext cx="8932591" cy="661720"/>
          </a:xfrm>
          <a:prstGeom prst="rect">
            <a:avLst/>
          </a:prstGeom>
          <a:noFill/>
        </p:spPr>
        <p:txBody>
          <a:bodyPr wrap="none" rtlCol="0">
            <a:spAutoFit/>
          </a:bodyPr>
          <a:lstStyle/>
          <a:p>
            <a:r>
              <a:rPr lang="en-US" sz="3700" dirty="0">
                <a:latin typeface="Arial"/>
                <a:cs typeface="Arial"/>
              </a:rPr>
              <a:t>It’s more than just introducing technology: </a:t>
            </a:r>
            <a:endParaRPr lang="en-US" sz="3700" dirty="0"/>
          </a:p>
        </p:txBody>
      </p:sp>
      <p:pic>
        <p:nvPicPr>
          <p:cNvPr id="3" name="Picture 2" descr="Simlie P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7943" y="775374"/>
            <a:ext cx="5603301" cy="717923"/>
          </a:xfrm>
          <a:prstGeom prst="rect">
            <a:avLst/>
          </a:prstGeom>
        </p:spPr>
      </p:pic>
    </p:spTree>
    <p:extLst>
      <p:ext uri="{BB962C8B-B14F-4D97-AF65-F5344CB8AC3E}">
        <p14:creationId xmlns:p14="http://schemas.microsoft.com/office/powerpoint/2010/main" val="28872670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62683" y="450049"/>
            <a:ext cx="2418826" cy="646331"/>
          </a:xfrm>
          <a:prstGeom prst="rect">
            <a:avLst/>
          </a:prstGeom>
          <a:noFill/>
        </p:spPr>
        <p:txBody>
          <a:bodyPr wrap="none" rtlCol="0">
            <a:spAutoFit/>
          </a:bodyPr>
          <a:lstStyle/>
          <a:p>
            <a:r>
              <a:rPr lang="en-US" sz="3600" dirty="0" smtClean="0"/>
              <a:t>Timor-Leste</a:t>
            </a:r>
            <a:endParaRPr lang="en-US" sz="3600" dirty="0"/>
          </a:p>
        </p:txBody>
      </p:sp>
      <p:sp>
        <p:nvSpPr>
          <p:cNvPr id="2" name="TextBox 1"/>
          <p:cNvSpPr txBox="1"/>
          <p:nvPr/>
        </p:nvSpPr>
        <p:spPr>
          <a:xfrm>
            <a:off x="1089086" y="1407464"/>
            <a:ext cx="7495019" cy="1354217"/>
          </a:xfrm>
          <a:prstGeom prst="rect">
            <a:avLst/>
          </a:prstGeom>
          <a:noFill/>
        </p:spPr>
        <p:txBody>
          <a:bodyPr wrap="square" rtlCol="0">
            <a:spAutoFit/>
          </a:bodyPr>
          <a:lstStyle/>
          <a:p>
            <a:pPr marL="285750" indent="-285750">
              <a:spcBef>
                <a:spcPts val="600"/>
              </a:spcBef>
              <a:spcAft>
                <a:spcPts val="600"/>
              </a:spcAft>
              <a:buFont typeface="Arial"/>
              <a:buChar char="•"/>
            </a:pPr>
            <a:r>
              <a:rPr lang="en-US" sz="2400" dirty="0" smtClean="0"/>
              <a:t>25 years of Indonesian occupation</a:t>
            </a:r>
          </a:p>
          <a:p>
            <a:pPr marL="285750" indent="-285750">
              <a:buFont typeface="Arial"/>
              <a:buChar char="•"/>
              <a:defRPr/>
            </a:pPr>
            <a:r>
              <a:rPr lang="en-US" sz="2400" dirty="0"/>
              <a:t>Independence in 1999; 2002 first Government</a:t>
            </a:r>
          </a:p>
          <a:p>
            <a:pPr marL="285750" indent="-285750">
              <a:spcBef>
                <a:spcPts val="600"/>
              </a:spcBef>
              <a:spcAft>
                <a:spcPts val="600"/>
              </a:spcAft>
              <a:buFont typeface="Arial"/>
              <a:buChar char="•"/>
            </a:pPr>
            <a:r>
              <a:rPr lang="en-US" sz="2400" dirty="0" smtClean="0"/>
              <a:t>Few hydrological records survived</a:t>
            </a:r>
          </a:p>
        </p:txBody>
      </p:sp>
      <p:pic>
        <p:nvPicPr>
          <p:cNvPr id="11" name="Picture 10" descr="Screen Shot 2016-08-18 at 4.49.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093" y="3300006"/>
            <a:ext cx="7299150" cy="3193006"/>
          </a:xfrm>
          <a:prstGeom prst="rect">
            <a:avLst/>
          </a:prstGeom>
          <a:ln w="6350" cmpd="sng">
            <a:solidFill>
              <a:schemeClr val="tx1"/>
            </a:solidFill>
          </a:ln>
        </p:spPr>
      </p:pic>
    </p:spTree>
    <p:extLst>
      <p:ext uri="{BB962C8B-B14F-4D97-AF65-F5344CB8AC3E}">
        <p14:creationId xmlns:p14="http://schemas.microsoft.com/office/powerpoint/2010/main" val="16268262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82192" y="373682"/>
            <a:ext cx="7257315" cy="646331"/>
          </a:xfrm>
          <a:prstGeom prst="rect">
            <a:avLst/>
          </a:prstGeom>
          <a:noFill/>
        </p:spPr>
        <p:txBody>
          <a:bodyPr wrap="none" rtlCol="0">
            <a:spAutoFit/>
          </a:bodyPr>
          <a:lstStyle/>
          <a:p>
            <a:r>
              <a:rPr lang="is-IS" sz="3600" i="1" dirty="0" smtClean="0"/>
              <a:t>“…</a:t>
            </a:r>
            <a:r>
              <a:rPr lang="en-US" sz="3600" i="1" dirty="0"/>
              <a:t>d</a:t>
            </a:r>
            <a:r>
              <a:rPr lang="en-US" sz="3600" i="1" dirty="0" smtClean="0"/>
              <a:t>isorganized, duplicated, disaster”</a:t>
            </a:r>
          </a:p>
        </p:txBody>
      </p:sp>
      <p:pic>
        <p:nvPicPr>
          <p:cNvPr id="8" name="Picture 7" descr="Slide 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7331" y="1380847"/>
            <a:ext cx="5645589" cy="5117583"/>
          </a:xfrm>
          <a:prstGeom prst="rect">
            <a:avLst/>
          </a:prstGeom>
        </p:spPr>
      </p:pic>
    </p:spTree>
    <p:extLst>
      <p:ext uri="{BB962C8B-B14F-4D97-AF65-F5344CB8AC3E}">
        <p14:creationId xmlns:p14="http://schemas.microsoft.com/office/powerpoint/2010/main" val="25762183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3022" y="357029"/>
            <a:ext cx="6746709" cy="646331"/>
          </a:xfrm>
          <a:prstGeom prst="rect">
            <a:avLst/>
          </a:prstGeom>
          <a:noFill/>
        </p:spPr>
        <p:txBody>
          <a:bodyPr wrap="none" rtlCol="0">
            <a:spAutoFit/>
          </a:bodyPr>
          <a:lstStyle/>
          <a:p>
            <a:pPr algn="ctr"/>
            <a:r>
              <a:rPr lang="en-US" sz="3600" dirty="0" smtClean="0"/>
              <a:t>It</a:t>
            </a:r>
            <a:r>
              <a:rPr lang="uk-UA" sz="3600" dirty="0" smtClean="0"/>
              <a:t>’</a:t>
            </a:r>
            <a:r>
              <a:rPr lang="en-US" sz="3600" dirty="0" smtClean="0"/>
              <a:t>s a good tool, but will it be used?</a:t>
            </a:r>
            <a:endParaRPr lang="en-US" sz="3600" dirty="0"/>
          </a:p>
        </p:txBody>
      </p:sp>
      <p:pic>
        <p:nvPicPr>
          <p:cNvPr id="8" name="Picture 7" descr="screengrab_contra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377" y="1676743"/>
            <a:ext cx="8541696" cy="4586384"/>
          </a:xfrm>
          <a:prstGeom prst="rect">
            <a:avLst/>
          </a:prstGeom>
          <a:ln>
            <a:solidFill>
              <a:schemeClr val="tx1"/>
            </a:solidFill>
          </a:ln>
        </p:spPr>
      </p:pic>
    </p:spTree>
    <p:extLst>
      <p:ext uri="{BB962C8B-B14F-4D97-AF65-F5344CB8AC3E}">
        <p14:creationId xmlns:p14="http://schemas.microsoft.com/office/powerpoint/2010/main" val="22389090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22060" y="417661"/>
            <a:ext cx="5238634" cy="646331"/>
          </a:xfrm>
          <a:prstGeom prst="rect">
            <a:avLst/>
          </a:prstGeom>
          <a:noFill/>
        </p:spPr>
        <p:txBody>
          <a:bodyPr wrap="none" rtlCol="0">
            <a:spAutoFit/>
          </a:bodyPr>
          <a:lstStyle/>
          <a:p>
            <a:r>
              <a:rPr lang="en-US" sz="3600" dirty="0" smtClean="0"/>
              <a:t>So, we focused on the user </a:t>
            </a:r>
            <a:endParaRPr lang="en-US" sz="3600" dirty="0"/>
          </a:p>
        </p:txBody>
      </p:sp>
      <p:pic>
        <p:nvPicPr>
          <p:cNvPr id="6" name="Picture 5" descr="map_contra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561" y="1783529"/>
            <a:ext cx="8529545" cy="4489234"/>
          </a:xfrm>
          <a:prstGeom prst="rect">
            <a:avLst/>
          </a:prstGeom>
          <a:ln w="6350" cmpd="sng">
            <a:solidFill>
              <a:schemeClr val="tx1"/>
            </a:solidFill>
          </a:ln>
        </p:spPr>
      </p:pic>
    </p:spTree>
    <p:extLst>
      <p:ext uri="{BB962C8B-B14F-4D97-AF65-F5344CB8AC3E}">
        <p14:creationId xmlns:p14="http://schemas.microsoft.com/office/powerpoint/2010/main" val="10009283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5352" y="463098"/>
            <a:ext cx="4883594" cy="646331"/>
          </a:xfrm>
          <a:prstGeom prst="rect">
            <a:avLst/>
          </a:prstGeom>
          <a:noFill/>
        </p:spPr>
        <p:txBody>
          <a:bodyPr wrap="none" rtlCol="0">
            <a:spAutoFit/>
          </a:bodyPr>
          <a:lstStyle/>
          <a:p>
            <a:r>
              <a:rPr lang="en-US" sz="3600" dirty="0" smtClean="0"/>
              <a:t>A 80/20 paradigm hiccup</a:t>
            </a:r>
            <a:endParaRPr lang="en-US" sz="3600" dirty="0"/>
          </a:p>
        </p:txBody>
      </p:sp>
      <p:pic>
        <p:nvPicPr>
          <p:cNvPr id="7" name="Picture 6" descr="graph_02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99" y="1575606"/>
            <a:ext cx="8576060" cy="4832641"/>
          </a:xfrm>
          <a:prstGeom prst="rect">
            <a:avLst/>
          </a:prstGeom>
        </p:spPr>
      </p:pic>
    </p:spTree>
    <p:extLst>
      <p:ext uri="{BB962C8B-B14F-4D97-AF65-F5344CB8AC3E}">
        <p14:creationId xmlns:p14="http://schemas.microsoft.com/office/powerpoint/2010/main" val="4856760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1172" y="1795437"/>
            <a:ext cx="8521861" cy="2031325"/>
          </a:xfrm>
          <a:prstGeom prst="rect">
            <a:avLst/>
          </a:prstGeom>
          <a:noFill/>
        </p:spPr>
        <p:txBody>
          <a:bodyPr wrap="square" rtlCol="0">
            <a:spAutoFit/>
          </a:bodyPr>
          <a:lstStyle/>
          <a:p>
            <a:pPr marL="342900" indent="-342900">
              <a:spcBef>
                <a:spcPts val="600"/>
              </a:spcBef>
              <a:spcAft>
                <a:spcPts val="600"/>
              </a:spcAft>
              <a:buFont typeface="Arial"/>
              <a:buChar char="•"/>
            </a:pPr>
            <a:r>
              <a:rPr lang="en-US" sz="2400" dirty="0" smtClean="0"/>
              <a:t>Customized solutions are needed over off-the-shelf solutions</a:t>
            </a:r>
          </a:p>
          <a:p>
            <a:pPr marL="342900" indent="-342900">
              <a:spcBef>
                <a:spcPts val="600"/>
              </a:spcBef>
              <a:spcAft>
                <a:spcPts val="600"/>
              </a:spcAft>
              <a:buFont typeface="Arial"/>
              <a:buChar char="•"/>
            </a:pPr>
            <a:r>
              <a:rPr lang="en-US" sz="2400" dirty="0" smtClean="0"/>
              <a:t>It is how you work with people that matters</a:t>
            </a:r>
          </a:p>
          <a:p>
            <a:pPr marL="285750" indent="-285750">
              <a:spcBef>
                <a:spcPts val="600"/>
              </a:spcBef>
              <a:spcAft>
                <a:spcPts val="600"/>
              </a:spcAft>
              <a:buFont typeface="Arial"/>
              <a:buChar char="•"/>
            </a:pPr>
            <a:r>
              <a:rPr lang="en-US" sz="2400" dirty="0" smtClean="0"/>
              <a:t>The user experience is key to adoption</a:t>
            </a:r>
          </a:p>
          <a:p>
            <a:pPr marL="285750" indent="-285750">
              <a:spcBef>
                <a:spcPts val="600"/>
              </a:spcBef>
              <a:spcAft>
                <a:spcPts val="600"/>
              </a:spcAft>
              <a:buFont typeface="Arial"/>
              <a:buChar char="•"/>
            </a:pPr>
            <a:r>
              <a:rPr lang="en-US" sz="2400" dirty="0"/>
              <a:t>N</a:t>
            </a:r>
            <a:r>
              <a:rPr lang="en-US" sz="2400" dirty="0" smtClean="0"/>
              <a:t>ew technology provides great opportunity</a:t>
            </a:r>
          </a:p>
        </p:txBody>
      </p:sp>
      <p:sp>
        <p:nvSpPr>
          <p:cNvPr id="5" name="TextBox 4"/>
          <p:cNvSpPr txBox="1"/>
          <p:nvPr/>
        </p:nvSpPr>
        <p:spPr>
          <a:xfrm>
            <a:off x="1787804" y="522046"/>
            <a:ext cx="5736366" cy="646331"/>
          </a:xfrm>
          <a:prstGeom prst="rect">
            <a:avLst/>
          </a:prstGeom>
          <a:noFill/>
        </p:spPr>
        <p:txBody>
          <a:bodyPr wrap="none" rtlCol="0">
            <a:spAutoFit/>
          </a:bodyPr>
          <a:lstStyle/>
          <a:p>
            <a:r>
              <a:rPr lang="en-US" sz="3600" dirty="0" smtClean="0"/>
              <a:t>What can be taken from this?</a:t>
            </a:r>
            <a:endParaRPr lang="en-US" sz="3600" dirty="0"/>
          </a:p>
        </p:txBody>
      </p:sp>
      <p:grpSp>
        <p:nvGrpSpPr>
          <p:cNvPr id="6" name="Group 5"/>
          <p:cNvGrpSpPr>
            <a:grpSpLocks noChangeAspect="1"/>
          </p:cNvGrpSpPr>
          <p:nvPr/>
        </p:nvGrpSpPr>
        <p:grpSpPr>
          <a:xfrm>
            <a:off x="329717" y="4623340"/>
            <a:ext cx="8446194" cy="2017800"/>
            <a:chOff x="400115" y="4759778"/>
            <a:chExt cx="6184723" cy="1477534"/>
          </a:xfrm>
        </p:grpSpPr>
        <p:pic>
          <p:nvPicPr>
            <p:cNvPr id="7" name="Picture 6" descr="Timor_Leste 2nd visit 1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4712" y="4759778"/>
              <a:ext cx="1948795" cy="147753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 descr="C:\Users\craigm\Documents\LF Miscellaneous\Water Photo's LF\25-09-2010\DSC009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0622" y="4759778"/>
              <a:ext cx="1944216" cy="1458162"/>
            </a:xfrm>
            <a:prstGeom prst="rect">
              <a:avLst/>
            </a:prstGeom>
            <a:noFill/>
            <a:ln w="3175">
              <a:solidFill>
                <a:sysClr val="windowText" lastClr="000000"/>
              </a:solidFill>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115" y="4779150"/>
              <a:ext cx="1944215" cy="1458162"/>
            </a:xfrm>
            <a:prstGeom prst="rect">
              <a:avLst/>
            </a:prstGeom>
            <a:ln w="3175">
              <a:solidFill>
                <a:sysClr val="windowText" lastClr="000000"/>
              </a:solidFill>
            </a:ln>
          </p:spPr>
        </p:pic>
      </p:grpSp>
    </p:spTree>
    <p:extLst>
      <p:ext uri="{BB962C8B-B14F-4D97-AF65-F5344CB8AC3E}">
        <p14:creationId xmlns:p14="http://schemas.microsoft.com/office/powerpoint/2010/main" val="34373125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4626" y="2438148"/>
            <a:ext cx="509499" cy="369332"/>
          </a:xfrm>
          <a:prstGeom prst="rect">
            <a:avLst/>
          </a:prstGeom>
          <a:noFill/>
        </p:spPr>
        <p:txBody>
          <a:bodyPr wrap="none" rtlCol="0">
            <a:spAutoFit/>
          </a:bodyPr>
          <a:lstStyle/>
          <a:p>
            <a:r>
              <a:rPr lang="en-US" dirty="0" smtClean="0"/>
              <a:t>SSE</a:t>
            </a:r>
            <a:endParaRPr lang="en-US" dirty="0"/>
          </a:p>
        </p:txBody>
      </p:sp>
      <p:pic>
        <p:nvPicPr>
          <p:cNvPr id="5" name="Picture 4" descr="SSE graphic 2_vect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403" y="1479479"/>
            <a:ext cx="8437134" cy="3698695"/>
          </a:xfrm>
          <a:prstGeom prst="rect">
            <a:avLst/>
          </a:prstGeom>
        </p:spPr>
      </p:pic>
    </p:spTree>
    <p:extLst>
      <p:ext uri="{BB962C8B-B14F-4D97-AF65-F5344CB8AC3E}">
        <p14:creationId xmlns:p14="http://schemas.microsoft.com/office/powerpoint/2010/main" val="49939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imlie P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125" y="1993119"/>
            <a:ext cx="7269385" cy="931390"/>
          </a:xfrm>
          <a:prstGeom prst="rect">
            <a:avLst/>
          </a:prstGeom>
        </p:spPr>
      </p:pic>
      <p:sp>
        <p:nvSpPr>
          <p:cNvPr id="2" name="TextBox 1"/>
          <p:cNvSpPr txBox="1"/>
          <p:nvPr/>
        </p:nvSpPr>
        <p:spPr>
          <a:xfrm>
            <a:off x="216130" y="4062028"/>
            <a:ext cx="4206279" cy="1631216"/>
          </a:xfrm>
          <a:prstGeom prst="rect">
            <a:avLst/>
          </a:prstGeom>
          <a:noFill/>
        </p:spPr>
        <p:txBody>
          <a:bodyPr wrap="square" rtlCol="0">
            <a:spAutoFit/>
          </a:bodyPr>
          <a:lstStyle/>
          <a:p>
            <a:pPr algn="r"/>
            <a:r>
              <a:rPr lang="en-AU" sz="2000" dirty="0" smtClean="0">
                <a:latin typeface="Raleway" panose="020B0503030101060003" pitchFamily="2" charset="0"/>
                <a:ea typeface="Raleway" panose="020B0503030101060003" pitchFamily="2" charset="0"/>
              </a:rPr>
              <a:t>Mobile:</a:t>
            </a:r>
          </a:p>
          <a:p>
            <a:pPr algn="r"/>
            <a:r>
              <a:rPr lang="en-AU" sz="2000" dirty="0" smtClean="0">
                <a:latin typeface="Raleway" panose="020B0503030101060003" pitchFamily="2" charset="0"/>
                <a:ea typeface="Raleway" panose="020B0503030101060003" pitchFamily="2" charset="0"/>
              </a:rPr>
              <a:t>Fax:</a:t>
            </a:r>
          </a:p>
          <a:p>
            <a:pPr algn="r"/>
            <a:r>
              <a:rPr lang="en-AU" sz="2000" dirty="0" smtClean="0">
                <a:latin typeface="Raleway" panose="020B0503030101060003" pitchFamily="2" charset="0"/>
                <a:ea typeface="Raleway" panose="020B0503030101060003" pitchFamily="2" charset="0"/>
              </a:rPr>
              <a:t>Email:</a:t>
            </a:r>
          </a:p>
          <a:p>
            <a:pPr algn="r"/>
            <a:r>
              <a:rPr lang="en-AU" sz="2000" dirty="0" smtClean="0">
                <a:latin typeface="Raleway" panose="020B0503030101060003" pitchFamily="2" charset="0"/>
                <a:ea typeface="Raleway" panose="020B0503030101060003" pitchFamily="2" charset="0"/>
              </a:rPr>
              <a:t>Website:</a:t>
            </a:r>
          </a:p>
          <a:p>
            <a:pPr algn="r"/>
            <a:r>
              <a:rPr lang="en-AU" sz="2000" dirty="0" smtClean="0">
                <a:latin typeface="Raleway" panose="020B0503030101060003" pitchFamily="2" charset="0"/>
                <a:ea typeface="Raleway" panose="020B0503030101060003" pitchFamily="2" charset="0"/>
              </a:rPr>
              <a:t>Facebook:</a:t>
            </a:r>
            <a:endParaRPr lang="en-AU" sz="2000" dirty="0">
              <a:latin typeface="Raleway" panose="020B0503030101060003" pitchFamily="2" charset="0"/>
              <a:ea typeface="Raleway" panose="020B0503030101060003" pitchFamily="2" charset="0"/>
            </a:endParaRPr>
          </a:p>
        </p:txBody>
      </p:sp>
      <p:sp>
        <p:nvSpPr>
          <p:cNvPr id="3" name="TextBox 2"/>
          <p:cNvSpPr txBox="1"/>
          <p:nvPr/>
        </p:nvSpPr>
        <p:spPr>
          <a:xfrm>
            <a:off x="4505024" y="4062028"/>
            <a:ext cx="3596146" cy="1631216"/>
          </a:xfrm>
          <a:prstGeom prst="rect">
            <a:avLst/>
          </a:prstGeom>
          <a:noFill/>
        </p:spPr>
        <p:txBody>
          <a:bodyPr wrap="square" rtlCol="0">
            <a:spAutoFit/>
          </a:bodyPr>
          <a:lstStyle/>
          <a:p>
            <a:r>
              <a:rPr lang="en-AU" sz="2000" dirty="0" smtClean="0">
                <a:latin typeface="Raleway" panose="020B0503030101060003" pitchFamily="2" charset="0"/>
                <a:ea typeface="Raleway" panose="020B0503030101060003" pitchFamily="2" charset="0"/>
              </a:rPr>
              <a:t>+1 415 992 7651</a:t>
            </a:r>
          </a:p>
          <a:p>
            <a:r>
              <a:rPr lang="en-AU" sz="2000" dirty="0" smtClean="0">
                <a:latin typeface="Raleway" panose="020B0503030101060003" pitchFamily="2" charset="0"/>
                <a:ea typeface="Raleway" panose="020B0503030101060003" pitchFamily="2" charset="0"/>
              </a:rPr>
              <a:t>+1 844 774 0503</a:t>
            </a:r>
          </a:p>
          <a:p>
            <a:r>
              <a:rPr lang="en-AU" sz="2000" dirty="0" smtClean="0">
                <a:latin typeface="Raleway" panose="020B0503030101060003" pitchFamily="2" charset="0"/>
                <a:ea typeface="Raleway" panose="020B0503030101060003" pitchFamily="2" charset="0"/>
              </a:rPr>
              <a:t>info@similie.org</a:t>
            </a:r>
          </a:p>
          <a:p>
            <a:r>
              <a:rPr lang="en-AU" sz="2000" dirty="0" smtClean="0">
                <a:latin typeface="Raleway" panose="020B0503030101060003" pitchFamily="2" charset="0"/>
                <a:ea typeface="Raleway" panose="020B0503030101060003" pitchFamily="2" charset="0"/>
              </a:rPr>
              <a:t>https://similie.org</a:t>
            </a:r>
          </a:p>
          <a:p>
            <a:r>
              <a:rPr lang="en-AU" sz="2000" dirty="0" smtClean="0">
                <a:latin typeface="Raleway" panose="020B0503030101060003" pitchFamily="2" charset="0"/>
                <a:ea typeface="Raleway" panose="020B0503030101060003" pitchFamily="2" charset="0"/>
              </a:rPr>
              <a:t>@similie.org</a:t>
            </a:r>
            <a:endParaRPr lang="en-AU" sz="2000" dirty="0">
              <a:latin typeface="Raleway" panose="020B0503030101060003" pitchFamily="2" charset="0"/>
              <a:ea typeface="Raleway" panose="020B0503030101060003" pitchFamily="2" charset="0"/>
            </a:endParaRPr>
          </a:p>
        </p:txBody>
      </p:sp>
      <p:sp>
        <p:nvSpPr>
          <p:cNvPr id="4" name="TextBox 3"/>
          <p:cNvSpPr txBox="1"/>
          <p:nvPr/>
        </p:nvSpPr>
        <p:spPr>
          <a:xfrm>
            <a:off x="3857626" y="3516008"/>
            <a:ext cx="1843088" cy="369332"/>
          </a:xfrm>
          <a:prstGeom prst="rect">
            <a:avLst/>
          </a:prstGeom>
          <a:noFill/>
        </p:spPr>
        <p:txBody>
          <a:bodyPr wrap="square" rtlCol="0">
            <a:spAutoFit/>
          </a:bodyPr>
          <a:lstStyle/>
          <a:p>
            <a:r>
              <a:rPr lang="en-US" dirty="0" smtClean="0">
                <a:latin typeface="Raleway" panose="020B0503030101060003" pitchFamily="2" charset="0"/>
                <a:ea typeface="Raleway" panose="020B0503030101060003" pitchFamily="2" charset="0"/>
              </a:rPr>
              <a:t>Similie.inc</a:t>
            </a:r>
            <a:endParaRPr lang="en-AU" dirty="0">
              <a:latin typeface="Raleway" panose="020B0503030101060003" pitchFamily="2" charset="0"/>
              <a:ea typeface="Raleway" panose="020B0503030101060003" pitchFamily="2" charset="0"/>
            </a:endParaRPr>
          </a:p>
        </p:txBody>
      </p:sp>
      <p:cxnSp>
        <p:nvCxnSpPr>
          <p:cNvPr id="8" name="Straight Connector 7"/>
          <p:cNvCxnSpPr/>
          <p:nvPr/>
        </p:nvCxnSpPr>
        <p:spPr>
          <a:xfrm>
            <a:off x="2060294" y="3194613"/>
            <a:ext cx="566002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60026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4194</TotalTime>
  <Words>1155</Words>
  <Application>Microsoft Macintosh PowerPoint</Application>
  <PresentationFormat>On-screen Show (4:3)</PresentationFormat>
  <Paragraphs>117</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more than just introducing technology:  water resources data and information management systems in a post-conflict country </dc:title>
  <dc:creator>Craig McVeigh</dc:creator>
  <cp:lastModifiedBy>Craig McVeigh</cp:lastModifiedBy>
  <cp:revision>107</cp:revision>
  <dcterms:created xsi:type="dcterms:W3CDTF">2016-08-11T11:19:07Z</dcterms:created>
  <dcterms:modified xsi:type="dcterms:W3CDTF">2016-08-19T10:02:36Z</dcterms:modified>
</cp:coreProperties>
</file>