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20" r:id="rId2"/>
    <p:sldId id="424" r:id="rId3"/>
    <p:sldId id="402" r:id="rId4"/>
    <p:sldId id="363" r:id="rId5"/>
    <p:sldId id="365" r:id="rId6"/>
    <p:sldId id="367" r:id="rId7"/>
    <p:sldId id="423" r:id="rId8"/>
    <p:sldId id="408" r:id="rId9"/>
    <p:sldId id="426" r:id="rId10"/>
    <p:sldId id="429" r:id="rId11"/>
    <p:sldId id="406" r:id="rId12"/>
    <p:sldId id="425" r:id="rId13"/>
    <p:sldId id="409" r:id="rId14"/>
    <p:sldId id="418" r:id="rId15"/>
    <p:sldId id="405" r:id="rId16"/>
    <p:sldId id="413" r:id="rId17"/>
    <p:sldId id="407" r:id="rId18"/>
    <p:sldId id="427" r:id="rId19"/>
    <p:sldId id="428" r:id="rId20"/>
    <p:sldId id="398" r:id="rId21"/>
    <p:sldId id="399" r:id="rId22"/>
    <p:sldId id="377" r:id="rId23"/>
    <p:sldId id="421" r:id="rId24"/>
    <p:sldId id="422" r:id="rId25"/>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52437"/>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9" autoAdjust="0"/>
    <p:restoredTop sz="86856" autoAdjust="0"/>
  </p:normalViewPr>
  <p:slideViewPr>
    <p:cSldViewPr>
      <p:cViewPr varScale="1">
        <p:scale>
          <a:sx n="75" d="100"/>
          <a:sy n="75" d="100"/>
        </p:scale>
        <p:origin x="45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2224" y="0"/>
            <a:ext cx="4278154" cy="339884"/>
          </a:xfrm>
          <a:prstGeom prst="rect">
            <a:avLst/>
          </a:prstGeom>
        </p:spPr>
        <p:txBody>
          <a:bodyPr vert="horz" lIns="91440" tIns="45720" rIns="91440" bIns="45720" rtlCol="0"/>
          <a:lstStyle>
            <a:lvl1pPr algn="r">
              <a:defRPr sz="1200"/>
            </a:lvl1pPr>
          </a:lstStyle>
          <a:p>
            <a:fld id="{F6ACDB0A-13CC-4EC1-88B1-08C1D3396675}" type="datetimeFigureOut">
              <a:rPr lang="en-GB" smtClean="0"/>
              <a:t>22/08/2016</a:t>
            </a:fld>
            <a:endParaRPr lang="en-GB"/>
          </a:p>
        </p:txBody>
      </p:sp>
      <p:sp>
        <p:nvSpPr>
          <p:cNvPr id="4" name="Footer Placeholder 3"/>
          <p:cNvSpPr>
            <a:spLocks noGrp="1"/>
          </p:cNvSpPr>
          <p:nvPr>
            <p:ph type="ftr" sz="quarter" idx="2"/>
          </p:nvPr>
        </p:nvSpPr>
        <p:spPr>
          <a:xfrm>
            <a:off x="0" y="6456612"/>
            <a:ext cx="4278154"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2224" y="6456612"/>
            <a:ext cx="4278154" cy="339884"/>
          </a:xfrm>
          <a:prstGeom prst="rect">
            <a:avLst/>
          </a:prstGeom>
        </p:spPr>
        <p:txBody>
          <a:bodyPr vert="horz" lIns="91440" tIns="45720" rIns="91440" bIns="45720" rtlCol="0" anchor="b"/>
          <a:lstStyle>
            <a:lvl1pPr algn="r">
              <a:defRPr sz="1200"/>
            </a:lvl1pPr>
          </a:lstStyle>
          <a:p>
            <a:fld id="{2417D1BA-9C14-4CB5-BE63-3C2502A0E61F}" type="slidenum">
              <a:rPr lang="en-GB" smtClean="0"/>
              <a:t>‹#›</a:t>
            </a:fld>
            <a:endParaRPr lang="en-GB"/>
          </a:p>
        </p:txBody>
      </p:sp>
    </p:spTree>
    <p:extLst>
      <p:ext uri="{BB962C8B-B14F-4D97-AF65-F5344CB8AC3E}">
        <p14:creationId xmlns:p14="http://schemas.microsoft.com/office/powerpoint/2010/main" val="368164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224" y="0"/>
            <a:ext cx="4278154" cy="339884"/>
          </a:xfrm>
          <a:prstGeom prst="rect">
            <a:avLst/>
          </a:prstGeom>
        </p:spPr>
        <p:txBody>
          <a:bodyPr vert="horz" lIns="91440" tIns="45720" rIns="91440" bIns="45720" rtlCol="0"/>
          <a:lstStyle>
            <a:lvl1pPr algn="r">
              <a:defRPr sz="1200"/>
            </a:lvl1pPr>
          </a:lstStyle>
          <a:p>
            <a:fld id="{24294B70-1B4C-43C6-A545-5E90EA8BF0B4}" type="datetimeFigureOut">
              <a:rPr lang="en-GB" smtClean="0"/>
              <a:t>22/08/2016</a:t>
            </a:fld>
            <a:endParaRPr lang="en-GB"/>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612"/>
            <a:ext cx="4278154"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224" y="6456612"/>
            <a:ext cx="4278154" cy="339884"/>
          </a:xfrm>
          <a:prstGeom prst="rect">
            <a:avLst/>
          </a:prstGeom>
        </p:spPr>
        <p:txBody>
          <a:bodyPr vert="horz" lIns="91440" tIns="45720" rIns="91440" bIns="45720" rtlCol="0" anchor="b"/>
          <a:lstStyle>
            <a:lvl1pPr algn="r">
              <a:defRPr sz="1200"/>
            </a:lvl1pPr>
          </a:lstStyle>
          <a:p>
            <a:fld id="{E458D5CF-B5B8-4EF9-BD33-D4F5FB07DC51}" type="slidenum">
              <a:rPr lang="en-GB" smtClean="0"/>
              <a:t>‹#›</a:t>
            </a:fld>
            <a:endParaRPr lang="en-GB"/>
          </a:p>
        </p:txBody>
      </p:sp>
    </p:spTree>
    <p:extLst>
      <p:ext uri="{BB962C8B-B14F-4D97-AF65-F5344CB8AC3E}">
        <p14:creationId xmlns:p14="http://schemas.microsoft.com/office/powerpoint/2010/main" val="40622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FWW is a citizen science platform that has been developed to help scientists,</a:t>
            </a:r>
            <a:r>
              <a:rPr lang="en-GB" baseline="0" dirty="0" smtClean="0"/>
              <a:t> agencies, corporations and trusts to engage their local communities in monitoring and manage</a:t>
            </a:r>
            <a:endParaRPr lang="en-GB" dirty="0"/>
          </a:p>
        </p:txBody>
      </p:sp>
      <p:sp>
        <p:nvSpPr>
          <p:cNvPr id="4" name="Slide Number Placeholder 3"/>
          <p:cNvSpPr>
            <a:spLocks noGrp="1"/>
          </p:cNvSpPr>
          <p:nvPr>
            <p:ph type="sldNum" sz="quarter" idx="10"/>
          </p:nvPr>
        </p:nvSpPr>
        <p:spPr/>
        <p:txBody>
          <a:bodyPr/>
          <a:lstStyle/>
          <a:p>
            <a:fld id="{E458D5CF-B5B8-4EF9-BD33-D4F5FB07DC51}" type="slidenum">
              <a:rPr lang="en-GB" smtClean="0"/>
              <a:t>3</a:t>
            </a:fld>
            <a:endParaRPr lang="en-GB"/>
          </a:p>
        </p:txBody>
      </p:sp>
    </p:spTree>
    <p:extLst>
      <p:ext uri="{BB962C8B-B14F-4D97-AF65-F5344CB8AC3E}">
        <p14:creationId xmlns:p14="http://schemas.microsoft.com/office/powerpoint/2010/main" val="166775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dirty="0" smtClean="0">
                <a:solidFill>
                  <a:schemeClr val="tx2">
                    <a:lumMod val="75000"/>
                  </a:schemeClr>
                </a:solidFill>
                <a:ea typeface="ＭＳ Ｐゴシック" pitchFamily="34" charset="-128"/>
                <a:cs typeface="Tahoma" pitchFamily="34" charset="0"/>
              </a:rPr>
              <a:t>Gathering information on the local context and local point sources is proving to be very helpful in the analysis</a:t>
            </a:r>
            <a:endParaRPr lang="en-US" sz="900" b="0" dirty="0"/>
          </a:p>
        </p:txBody>
      </p:sp>
      <p:sp>
        <p:nvSpPr>
          <p:cNvPr id="4" name="Slide Number Placeholder 3"/>
          <p:cNvSpPr>
            <a:spLocks noGrp="1"/>
          </p:cNvSpPr>
          <p:nvPr>
            <p:ph type="sldNum" sz="quarter" idx="10"/>
          </p:nvPr>
        </p:nvSpPr>
        <p:spPr/>
        <p:txBody>
          <a:bodyPr/>
          <a:lstStyle/>
          <a:p>
            <a:fld id="{20337B87-8610-7644-8E1D-078F4EA89EAD}" type="slidenum">
              <a:rPr lang="en-US" smtClean="0"/>
              <a:t>16</a:t>
            </a:fld>
            <a:endParaRPr lang="en-US" dirty="0"/>
          </a:p>
        </p:txBody>
      </p:sp>
    </p:spTree>
    <p:extLst>
      <p:ext uri="{BB962C8B-B14F-4D97-AF65-F5344CB8AC3E}">
        <p14:creationId xmlns:p14="http://schemas.microsoft.com/office/powerpoint/2010/main" val="79779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soon as the data is uploaded, there is a immediate (and automatic) feedback about what the data are showing, for example, the possible causes and consequences of elevated phosphate concentrations. There is also a feedback that puts the measurements in context of all the other measurements taken in the same geographic area. All part of the learning and engagement process. </a:t>
            </a:r>
            <a:endParaRPr lang="en-GB" dirty="0"/>
          </a:p>
        </p:txBody>
      </p:sp>
      <p:sp>
        <p:nvSpPr>
          <p:cNvPr id="4" name="Slide Number Placeholder 3"/>
          <p:cNvSpPr>
            <a:spLocks noGrp="1"/>
          </p:cNvSpPr>
          <p:nvPr>
            <p:ph type="sldNum" sz="quarter" idx="10"/>
          </p:nvPr>
        </p:nvSpPr>
        <p:spPr/>
        <p:txBody>
          <a:bodyPr/>
          <a:lstStyle/>
          <a:p>
            <a:fld id="{E458D5CF-B5B8-4EF9-BD33-D4F5FB07DC51}" type="slidenum">
              <a:rPr lang="en-GB" smtClean="0"/>
              <a:t>17</a:t>
            </a:fld>
            <a:endParaRPr lang="en-GB"/>
          </a:p>
        </p:txBody>
      </p:sp>
    </p:spTree>
    <p:extLst>
      <p:ext uri="{BB962C8B-B14F-4D97-AF65-F5344CB8AC3E}">
        <p14:creationId xmlns:p14="http://schemas.microsoft.com/office/powerpoint/2010/main" val="43656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more interesting approaches that we</a:t>
            </a:r>
            <a:r>
              <a:rPr lang="en-GB" baseline="0" dirty="0" smtClean="0"/>
              <a:t> are using to support river trusts, catchment partners, water companies is the Water Blitz. </a:t>
            </a:r>
          </a:p>
          <a:p>
            <a:r>
              <a:rPr lang="en-GB" baseline="0" dirty="0" smtClean="0"/>
              <a:t>This was set up to support an analysis of the conditions of a particular catchment, taking a large number of measurements on a single day or a single week, engaging a large number of people for a single event. For example, the September Water Blitz in the Thames catchment acquired nearly 700 measurements of nitrate and phosphate concentrations across the Thames basin, making it possible to identify baseline diffuse pollution conditions, hotspot areas, and potential pollution point sources. The partners were CEH, EA, Wild Oxfordshire and a number of river trusts. It was an incredibly powerful tool that is being used by all partners to better understand/model and manage the conditions of the catchment. We will be doing another in Bristol Bath Blitz in the early summer (with river trusts and Wessex Water)</a:t>
            </a:r>
            <a:endParaRPr lang="en-GB" dirty="0"/>
          </a:p>
        </p:txBody>
      </p:sp>
      <p:sp>
        <p:nvSpPr>
          <p:cNvPr id="4" name="Slide Number Placeholder 3"/>
          <p:cNvSpPr>
            <a:spLocks noGrp="1"/>
          </p:cNvSpPr>
          <p:nvPr>
            <p:ph type="sldNum" sz="quarter" idx="10"/>
          </p:nvPr>
        </p:nvSpPr>
        <p:spPr/>
        <p:txBody>
          <a:bodyPr/>
          <a:lstStyle/>
          <a:p>
            <a:fld id="{E458D5CF-B5B8-4EF9-BD33-D4F5FB07DC51}" type="slidenum">
              <a:rPr lang="en-GB" smtClean="0"/>
              <a:t>20</a:t>
            </a:fld>
            <a:endParaRPr lang="en-GB"/>
          </a:p>
        </p:txBody>
      </p:sp>
    </p:spTree>
    <p:extLst>
      <p:ext uri="{BB962C8B-B14F-4D97-AF65-F5344CB8AC3E}">
        <p14:creationId xmlns:p14="http://schemas.microsoft.com/office/powerpoint/2010/main" val="422439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an engagement</a:t>
            </a:r>
            <a:r>
              <a:rPr lang="en-US" baseline="0" dirty="0" smtClean="0"/>
              <a:t> point of view, the participants on the on-site training have reported:</a:t>
            </a:r>
          </a:p>
          <a:p>
            <a:r>
              <a:rPr lang="en-US" baseline="0" dirty="0" smtClean="0"/>
              <a:t>93% increase in their commitment to personal action</a:t>
            </a:r>
          </a:p>
          <a:p>
            <a:r>
              <a:rPr lang="en-US" baseline="0" dirty="0" smtClean="0"/>
              <a:t>89% increase in their understanding of freshwater issues, both local and global</a:t>
            </a:r>
          </a:p>
          <a:p>
            <a:r>
              <a:rPr lang="en-US" baseline="0" dirty="0" smtClean="0"/>
              <a:t>92% </a:t>
            </a:r>
            <a:r>
              <a:rPr lang="en-US" baseline="0" dirty="0" err="1" smtClean="0"/>
              <a:t>favourable</a:t>
            </a:r>
            <a:r>
              <a:rPr lang="en-US" baseline="0" dirty="0" smtClean="0"/>
              <a:t> review of the field research experience</a:t>
            </a:r>
          </a:p>
          <a:p>
            <a:endParaRPr lang="en-US" dirty="0"/>
          </a:p>
        </p:txBody>
      </p:sp>
      <p:sp>
        <p:nvSpPr>
          <p:cNvPr id="4" name="Slide Number Placeholder 3"/>
          <p:cNvSpPr>
            <a:spLocks noGrp="1"/>
          </p:cNvSpPr>
          <p:nvPr>
            <p:ph type="sldNum" sz="quarter" idx="10"/>
          </p:nvPr>
        </p:nvSpPr>
        <p:spPr/>
        <p:txBody>
          <a:bodyPr/>
          <a:lstStyle/>
          <a:p>
            <a:fld id="{20337B87-8610-7644-8E1D-078F4EA89EAD}" type="slidenum">
              <a:rPr lang="en-US" smtClean="0"/>
              <a:t>21</a:t>
            </a:fld>
            <a:endParaRPr lang="en-US" dirty="0"/>
          </a:p>
        </p:txBody>
      </p:sp>
    </p:spTree>
    <p:extLst>
      <p:ext uri="{BB962C8B-B14F-4D97-AF65-F5344CB8AC3E}">
        <p14:creationId xmlns:p14="http://schemas.microsoft.com/office/powerpoint/2010/main" val="79779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regionally</a:t>
            </a:r>
            <a:r>
              <a:rPr lang="en-GB" baseline="0" dirty="0" smtClean="0"/>
              <a:t> different</a:t>
            </a:r>
            <a:endParaRPr lang="en-GB" dirty="0"/>
          </a:p>
        </p:txBody>
      </p:sp>
      <p:sp>
        <p:nvSpPr>
          <p:cNvPr id="4" name="Slide Number Placeholder 3"/>
          <p:cNvSpPr>
            <a:spLocks noGrp="1"/>
          </p:cNvSpPr>
          <p:nvPr>
            <p:ph type="sldNum" sz="quarter" idx="10"/>
          </p:nvPr>
        </p:nvSpPr>
        <p:spPr/>
        <p:txBody>
          <a:bodyPr/>
          <a:lstStyle/>
          <a:p>
            <a:fld id="{E458D5CF-B5B8-4EF9-BD33-D4F5FB07DC51}" type="slidenum">
              <a:rPr lang="en-GB" smtClean="0"/>
              <a:t>22</a:t>
            </a:fld>
            <a:endParaRPr lang="en-GB"/>
          </a:p>
        </p:txBody>
      </p:sp>
    </p:spTree>
    <p:extLst>
      <p:ext uri="{BB962C8B-B14F-4D97-AF65-F5344CB8AC3E}">
        <p14:creationId xmlns:p14="http://schemas.microsoft.com/office/powerpoint/2010/main" val="138621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Citizen science is increasing in importance</a:t>
            </a:r>
            <a:r>
              <a:rPr lang="en-GB" baseline="0" dirty="0" smtClean="0"/>
              <a:t> and in opportunity – there are many causes, new IT, increasing awareness, the EU Water Framework Directive requirements, ..</a:t>
            </a:r>
          </a:p>
          <a:p>
            <a:r>
              <a:rPr lang="en-GB" baseline="0" dirty="0" smtClean="0"/>
              <a:t>The reasons to include CS as part of your research, monitoring and management are multiple, they are usually focused on improving our understanding of the conditions of the environment, but other major benefits include improving the public’s understanding and appreciation of the what we are trying to accomplish as scientists or catchment managers</a:t>
            </a:r>
            <a:endParaRPr lang="en-GB" dirty="0"/>
          </a:p>
        </p:txBody>
      </p:sp>
      <p:sp>
        <p:nvSpPr>
          <p:cNvPr id="4" name="Slide Number Placeholder 3"/>
          <p:cNvSpPr>
            <a:spLocks noGrp="1"/>
          </p:cNvSpPr>
          <p:nvPr>
            <p:ph type="sldNum" sz="quarter" idx="10"/>
          </p:nvPr>
        </p:nvSpPr>
        <p:spPr/>
        <p:txBody>
          <a:bodyPr/>
          <a:lstStyle/>
          <a:p>
            <a:fld id="{E458D5CF-B5B8-4EF9-BD33-D4F5FB07DC51}" type="slidenum">
              <a:rPr lang="en-GB" smtClean="0"/>
              <a:t>4</a:t>
            </a:fld>
            <a:endParaRPr lang="en-GB"/>
          </a:p>
        </p:txBody>
      </p:sp>
    </p:spTree>
    <p:extLst>
      <p:ext uri="{BB962C8B-B14F-4D97-AF65-F5344CB8AC3E}">
        <p14:creationId xmlns:p14="http://schemas.microsoft.com/office/powerpoint/2010/main" val="221577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FWW</a:t>
            </a:r>
            <a:r>
              <a:rPr lang="en-GB" baseline="0" dirty="0" smtClean="0"/>
              <a:t> platform is being used by a large number of researchers and trusts across the UK and across the globe to bring communities and citizen scientists into their monitoring and research activities</a:t>
            </a:r>
            <a:endParaRPr lang="en-GB" dirty="0"/>
          </a:p>
        </p:txBody>
      </p:sp>
      <p:sp>
        <p:nvSpPr>
          <p:cNvPr id="4" name="Slide Number Placeholder 3"/>
          <p:cNvSpPr>
            <a:spLocks noGrp="1"/>
          </p:cNvSpPr>
          <p:nvPr>
            <p:ph type="sldNum" sz="quarter" idx="10"/>
          </p:nvPr>
        </p:nvSpPr>
        <p:spPr/>
        <p:txBody>
          <a:bodyPr/>
          <a:lstStyle/>
          <a:p>
            <a:fld id="{E458D5CF-B5B8-4EF9-BD33-D4F5FB07DC51}" type="slidenum">
              <a:rPr lang="en-GB" smtClean="0"/>
              <a:t>5</a:t>
            </a:fld>
            <a:endParaRPr lang="en-GB"/>
          </a:p>
        </p:txBody>
      </p:sp>
    </p:spTree>
    <p:extLst>
      <p:ext uri="{BB962C8B-B14F-4D97-AF65-F5344CB8AC3E}">
        <p14:creationId xmlns:p14="http://schemas.microsoft.com/office/powerpoint/2010/main" val="371427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FWW is not a data acquisition only. For CS to work there needs to be multiple strands that wind together. This includes continuous learning processes, communication and community building and the scientific aspects, obtaining data in a robust, consistent and safe manner.</a:t>
            </a:r>
          </a:p>
        </p:txBody>
      </p:sp>
      <p:sp>
        <p:nvSpPr>
          <p:cNvPr id="4" name="Slide Number Placeholder 3"/>
          <p:cNvSpPr>
            <a:spLocks noGrp="1"/>
          </p:cNvSpPr>
          <p:nvPr>
            <p:ph type="sldNum" sz="quarter" idx="10"/>
          </p:nvPr>
        </p:nvSpPr>
        <p:spPr/>
        <p:txBody>
          <a:bodyPr/>
          <a:lstStyle/>
          <a:p>
            <a:fld id="{F3B737A3-F2E3-4629-B38E-1BF9671C60D3}"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80190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D5CF-B5B8-4EF9-BD33-D4F5FB07DC51}" type="slidenum">
              <a:rPr lang="en-GB" smtClean="0"/>
              <a:t>10</a:t>
            </a:fld>
            <a:endParaRPr lang="en-GB"/>
          </a:p>
        </p:txBody>
      </p:sp>
    </p:spTree>
    <p:extLst>
      <p:ext uri="{BB962C8B-B14F-4D97-AF65-F5344CB8AC3E}">
        <p14:creationId xmlns:p14="http://schemas.microsoft.com/office/powerpoint/2010/main" val="391350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is uploaded automatically</a:t>
            </a:r>
            <a:r>
              <a:rPr lang="en-GB" baseline="0" dirty="0" smtClean="0"/>
              <a:t> to a central database and displayed on local and global maps. These maps can be queried by the participants and the public at large</a:t>
            </a:r>
            <a:endParaRPr lang="en-GB" dirty="0"/>
          </a:p>
        </p:txBody>
      </p:sp>
      <p:sp>
        <p:nvSpPr>
          <p:cNvPr id="4" name="Slide Number Placeholder 3"/>
          <p:cNvSpPr>
            <a:spLocks noGrp="1"/>
          </p:cNvSpPr>
          <p:nvPr>
            <p:ph type="sldNum" sz="quarter" idx="10"/>
          </p:nvPr>
        </p:nvSpPr>
        <p:spPr/>
        <p:txBody>
          <a:bodyPr/>
          <a:lstStyle/>
          <a:p>
            <a:fld id="{E458D5CF-B5B8-4EF9-BD33-D4F5FB07DC51}" type="slidenum">
              <a:rPr lang="en-GB" smtClean="0"/>
              <a:t>11</a:t>
            </a:fld>
            <a:endParaRPr lang="en-GB"/>
          </a:p>
        </p:txBody>
      </p:sp>
    </p:spTree>
    <p:extLst>
      <p:ext uri="{BB962C8B-B14F-4D97-AF65-F5344CB8AC3E}">
        <p14:creationId xmlns:p14="http://schemas.microsoft.com/office/powerpoint/2010/main" val="245173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have been a wide</a:t>
            </a:r>
            <a:r>
              <a:rPr lang="en-GB" baseline="0" dirty="0" smtClean="0"/>
              <a:t> range of experiences and types of citizen scientists trained and engaged. This has allowed us to identify key aspects related to creating an interesting learning experience, keeping participants engaged and supporting agency/researcher objectives.</a:t>
            </a:r>
            <a:endParaRPr lang="en-GB" dirty="0"/>
          </a:p>
        </p:txBody>
      </p:sp>
      <p:sp>
        <p:nvSpPr>
          <p:cNvPr id="4" name="Slide Number Placeholder 3"/>
          <p:cNvSpPr>
            <a:spLocks noGrp="1"/>
          </p:cNvSpPr>
          <p:nvPr>
            <p:ph type="sldNum" sz="quarter" idx="10"/>
          </p:nvPr>
        </p:nvSpPr>
        <p:spPr/>
        <p:txBody>
          <a:bodyPr/>
          <a:lstStyle/>
          <a:p>
            <a:fld id="{E458D5CF-B5B8-4EF9-BD33-D4F5FB07DC51}" type="slidenum">
              <a:rPr lang="en-GB" smtClean="0"/>
              <a:t>13</a:t>
            </a:fld>
            <a:endParaRPr lang="en-GB"/>
          </a:p>
        </p:txBody>
      </p:sp>
    </p:spTree>
    <p:extLst>
      <p:ext uri="{BB962C8B-B14F-4D97-AF65-F5344CB8AC3E}">
        <p14:creationId xmlns:p14="http://schemas.microsoft.com/office/powerpoint/2010/main" val="323581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58D5CF-B5B8-4EF9-BD33-D4F5FB07DC51}" type="slidenum">
              <a:rPr lang="en-GB" smtClean="0"/>
              <a:t>14</a:t>
            </a:fld>
            <a:endParaRPr lang="en-GB"/>
          </a:p>
        </p:txBody>
      </p:sp>
    </p:spTree>
    <p:extLst>
      <p:ext uri="{BB962C8B-B14F-4D97-AF65-F5344CB8AC3E}">
        <p14:creationId xmlns:p14="http://schemas.microsoft.com/office/powerpoint/2010/main" val="428267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dirty="0" smtClean="0">
                <a:solidFill>
                  <a:schemeClr val="tx2">
                    <a:lumMod val="75000"/>
                  </a:schemeClr>
                </a:solidFill>
                <a:ea typeface="ＭＳ Ｐゴシック" pitchFamily="34" charset="-128"/>
                <a:cs typeface="Tahoma" pitchFamily="34" charset="0"/>
              </a:rPr>
              <a:t>Gathering information on the local context and local point sources is proving to be very helpful in the analysis</a:t>
            </a:r>
            <a:endParaRPr lang="en-US" sz="900" b="0" dirty="0"/>
          </a:p>
        </p:txBody>
      </p:sp>
      <p:sp>
        <p:nvSpPr>
          <p:cNvPr id="4" name="Slide Number Placeholder 3"/>
          <p:cNvSpPr>
            <a:spLocks noGrp="1"/>
          </p:cNvSpPr>
          <p:nvPr>
            <p:ph type="sldNum" sz="quarter" idx="10"/>
          </p:nvPr>
        </p:nvSpPr>
        <p:spPr/>
        <p:txBody>
          <a:bodyPr/>
          <a:lstStyle/>
          <a:p>
            <a:fld id="{20337B87-8610-7644-8E1D-078F4EA89EAD}" type="slidenum">
              <a:rPr lang="en-US" smtClean="0"/>
              <a:t>15</a:t>
            </a:fld>
            <a:endParaRPr lang="en-US" dirty="0"/>
          </a:p>
        </p:txBody>
      </p:sp>
    </p:spTree>
    <p:extLst>
      <p:ext uri="{BB962C8B-B14F-4D97-AF65-F5344CB8AC3E}">
        <p14:creationId xmlns:p14="http://schemas.microsoft.com/office/powerpoint/2010/main" val="79779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200F38-6BE2-4C6B-AA49-3054D48A5FC9}" type="datetimeFigureOut">
              <a:rPr lang="en-GB" smtClean="0"/>
              <a:t>22/08/2016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364480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200F38-6BE2-4C6B-AA49-3054D48A5FC9}" type="datetimeFigureOut">
              <a:rPr lang="en-GB" smtClean="0"/>
              <a:t>22/08/2016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71906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200F38-6BE2-4C6B-AA49-3054D48A5FC9}" type="datetimeFigureOut">
              <a:rPr lang="en-GB" smtClean="0"/>
              <a:t>22/08/2016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49704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200F38-6BE2-4C6B-AA49-3054D48A5FC9}" type="datetimeFigureOut">
              <a:rPr lang="en-GB" smtClean="0"/>
              <a:t>22/08/2016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79866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00F38-6BE2-4C6B-AA49-3054D48A5FC9}" type="datetimeFigureOut">
              <a:rPr lang="en-GB" smtClean="0"/>
              <a:t>22/08/2016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216556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200F38-6BE2-4C6B-AA49-3054D48A5FC9}" type="datetimeFigureOut">
              <a:rPr lang="en-GB" smtClean="0"/>
              <a:t>22/08/2016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162032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200F38-6BE2-4C6B-AA49-3054D48A5FC9}" type="datetimeFigureOut">
              <a:rPr lang="en-GB" smtClean="0"/>
              <a:t>22/08/2016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222042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200F38-6BE2-4C6B-AA49-3054D48A5FC9}" type="datetimeFigureOut">
              <a:rPr lang="en-GB" smtClean="0"/>
              <a:t>22/08/2016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184725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9512" y="6381328"/>
            <a:ext cx="3528392" cy="365125"/>
          </a:xfrm>
        </p:spPr>
        <p:txBody>
          <a:bodyPr/>
          <a:lstStyle>
            <a:lvl1pPr>
              <a:defRPr lang="en-GB" sz="1000" smtClean="0">
                <a:effectLst/>
              </a:defRPr>
            </a:lvl1pPr>
          </a:lstStyle>
          <a:p>
            <a:pPr algn="l"/>
            <a:r>
              <a:rPr lang="en-GB" dirty="0" smtClean="0"/>
              <a:t>London Freshwater Group </a:t>
            </a:r>
            <a:endParaRPr lang="en-GB" dirty="0"/>
          </a:p>
        </p:txBody>
      </p:sp>
    </p:spTree>
    <p:extLst>
      <p:ext uri="{BB962C8B-B14F-4D97-AF65-F5344CB8AC3E}">
        <p14:creationId xmlns:p14="http://schemas.microsoft.com/office/powerpoint/2010/main" val="94307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00F38-6BE2-4C6B-AA49-3054D48A5FC9}" type="datetimeFigureOut">
              <a:rPr lang="en-GB" smtClean="0"/>
              <a:t>22/08/2016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205835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00F38-6BE2-4C6B-AA49-3054D48A5FC9}" type="datetimeFigureOut">
              <a:rPr lang="en-GB" smtClean="0"/>
              <a:t>22/08/2016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B046D1-6F74-46D8-BAD6-720F706CC661}" type="slidenum">
              <a:rPr lang="en-GB" smtClean="0"/>
              <a:t>‹#›</a:t>
            </a:fld>
            <a:endParaRPr lang="en-GB"/>
          </a:p>
        </p:txBody>
      </p:sp>
    </p:spTree>
    <p:extLst>
      <p:ext uri="{BB962C8B-B14F-4D97-AF65-F5344CB8AC3E}">
        <p14:creationId xmlns:p14="http://schemas.microsoft.com/office/powerpoint/2010/main" val="383333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00F38-6BE2-4C6B-AA49-3054D48A5FC9}" type="datetimeFigureOut">
              <a:rPr lang="en-GB" smtClean="0"/>
              <a:t>22/08/2016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046D1-6F74-46D8-BAD6-720F706CC661}" type="slidenum">
              <a:rPr lang="en-GB" smtClean="0"/>
              <a:t>‹#›</a:t>
            </a:fld>
            <a:endParaRPr lang="en-GB"/>
          </a:p>
        </p:txBody>
      </p:sp>
    </p:spTree>
    <p:extLst>
      <p:ext uri="{BB962C8B-B14F-4D97-AF65-F5344CB8AC3E}">
        <p14:creationId xmlns:p14="http://schemas.microsoft.com/office/powerpoint/2010/main" val="155323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freshwaterwatch.thewaterhub.org/content/data-ma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oleObject" Target="../embeddings/oleObject2.bin"/><Relationship Id="rId18" Type="http://schemas.openxmlformats.org/officeDocument/2006/relationships/image" Target="../media/image19.jpeg"/><Relationship Id="rId3" Type="http://schemas.openxmlformats.org/officeDocument/2006/relationships/notesSlide" Target="../notesSlides/notesSlide3.xml"/><Relationship Id="rId21" Type="http://schemas.openxmlformats.org/officeDocument/2006/relationships/image" Target="../media/image22.png"/><Relationship Id="rId7" Type="http://schemas.openxmlformats.org/officeDocument/2006/relationships/image" Target="../media/image12.png"/><Relationship Id="rId12" Type="http://schemas.openxmlformats.org/officeDocument/2006/relationships/image" Target="../media/image7.png"/><Relationship Id="rId17" Type="http://schemas.openxmlformats.org/officeDocument/2006/relationships/image" Target="../media/image18.jpeg"/><Relationship Id="rId25" Type="http://schemas.openxmlformats.org/officeDocument/2006/relationships/image" Target="../media/image5.gif"/><Relationship Id="rId2" Type="http://schemas.openxmlformats.org/officeDocument/2006/relationships/slideLayout" Target="../slideLayouts/slideLayout7.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oleObject" Target="../embeddings/oleObject1.bin"/><Relationship Id="rId24" Type="http://schemas.openxmlformats.org/officeDocument/2006/relationships/image" Target="../media/image25.png"/><Relationship Id="rId5" Type="http://schemas.openxmlformats.org/officeDocument/2006/relationships/image" Target="../media/image10.png"/><Relationship Id="rId15" Type="http://schemas.openxmlformats.org/officeDocument/2006/relationships/image" Target="../media/image16.jpeg"/><Relationship Id="rId23" Type="http://schemas.openxmlformats.org/officeDocument/2006/relationships/image" Target="../media/image24.jpeg"/><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8.png"/><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1"/>
            <a:ext cx="8640960" cy="1800199"/>
          </a:xfrm>
        </p:spPr>
        <p:txBody>
          <a:bodyPr>
            <a:normAutofit fontScale="90000"/>
          </a:bodyPr>
          <a:lstStyle/>
          <a:p>
            <a:r>
              <a:rPr lang="en-US" dirty="0"/>
              <a:t/>
            </a:r>
            <a:br>
              <a:rPr lang="en-US" dirty="0"/>
            </a:br>
            <a:r>
              <a:rPr lang="en-US" dirty="0">
                <a:solidFill>
                  <a:schemeClr val="accent1">
                    <a:lumMod val="75000"/>
                  </a:schemeClr>
                </a:solidFill>
              </a:rPr>
              <a:t> </a:t>
            </a:r>
            <a:r>
              <a:rPr lang="en-US" dirty="0" smtClean="0">
                <a:solidFill>
                  <a:schemeClr val="accent1">
                    <a:lumMod val="75000"/>
                  </a:schemeClr>
                </a:solidFill>
              </a:rPr>
              <a:t>“</a:t>
            </a:r>
            <a:r>
              <a:rPr lang="en-US" sz="3100" b="1" dirty="0" smtClean="0">
                <a:solidFill>
                  <a:schemeClr val="accent1">
                    <a:lumMod val="75000"/>
                  </a:schemeClr>
                </a:solidFill>
              </a:rPr>
              <a:t>Monitoring </a:t>
            </a:r>
            <a:r>
              <a:rPr lang="en-US" sz="3100" b="1" dirty="0">
                <a:solidFill>
                  <a:schemeClr val="accent1">
                    <a:lumMod val="75000"/>
                  </a:schemeClr>
                </a:solidFill>
              </a:rPr>
              <a:t>River Ecosystems Through Citizen Science and Mobile </a:t>
            </a:r>
            <a:r>
              <a:rPr lang="en-US" sz="3100" b="1" dirty="0" smtClean="0">
                <a:solidFill>
                  <a:schemeClr val="accent1">
                    <a:lumMod val="75000"/>
                  </a:schemeClr>
                </a:solidFill>
              </a:rPr>
              <a:t>Application” </a:t>
            </a:r>
            <a:endParaRPr lang="en-US" sz="3100" b="1" dirty="0">
              <a:solidFill>
                <a:schemeClr val="accent1">
                  <a:lumMod val="75000"/>
                </a:schemeClr>
              </a:solidFill>
            </a:endParaRPr>
          </a:p>
        </p:txBody>
      </p:sp>
      <p:sp>
        <p:nvSpPr>
          <p:cNvPr id="3" name="Subtitle 2"/>
          <p:cNvSpPr>
            <a:spLocks noGrp="1"/>
          </p:cNvSpPr>
          <p:nvPr>
            <p:ph type="subTitle" idx="1"/>
          </p:nvPr>
        </p:nvSpPr>
        <p:spPr>
          <a:xfrm>
            <a:off x="179512" y="3789040"/>
            <a:ext cx="8964488" cy="3068960"/>
          </a:xfrm>
        </p:spPr>
        <p:txBody>
          <a:bodyPr/>
          <a:lstStyle/>
          <a:p>
            <a:endParaRPr lang="en-US" sz="2400" b="1" dirty="0">
              <a:solidFill>
                <a:schemeClr val="tx2">
                  <a:lumMod val="75000"/>
                </a:schemeClr>
              </a:solidFill>
            </a:endParaRPr>
          </a:p>
          <a:p>
            <a:r>
              <a:rPr lang="en-US" sz="2400" b="1" dirty="0" smtClean="0">
                <a:solidFill>
                  <a:schemeClr val="tx1"/>
                </a:solidFill>
              </a:rPr>
              <a:t>Pradeep Mehta </a:t>
            </a:r>
          </a:p>
          <a:p>
            <a:r>
              <a:rPr lang="en-US" sz="2400" b="1" dirty="0" smtClean="0">
                <a:solidFill>
                  <a:schemeClr val="tx1"/>
                </a:solidFill>
              </a:rPr>
              <a:t>PhD, MSc (Forestry)</a:t>
            </a:r>
          </a:p>
          <a:p>
            <a:r>
              <a:rPr lang="en-US" sz="2400" b="1" dirty="0" smtClean="0">
                <a:solidFill>
                  <a:schemeClr val="tx1"/>
                </a:solidFill>
              </a:rPr>
              <a:t>Earthwatch Institute India</a:t>
            </a: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a:solidFill>
                <a:schemeClr val="tx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1008" y="5661248"/>
            <a:ext cx="2086000" cy="438504"/>
          </a:xfrm>
          <a:prstGeom prst="rect">
            <a:avLst/>
          </a:prstGeom>
        </p:spPr>
      </p:pic>
    </p:spTree>
    <p:extLst>
      <p:ext uri="{BB962C8B-B14F-4D97-AF65-F5344CB8AC3E}">
        <p14:creationId xmlns:p14="http://schemas.microsoft.com/office/powerpoint/2010/main" val="3387908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0980" y="704850"/>
            <a:ext cx="8702040" cy="5448300"/>
          </a:xfrm>
          <a:prstGeom prst="rect">
            <a:avLst/>
          </a:prstGeom>
        </p:spPr>
      </p:pic>
    </p:spTree>
    <p:extLst>
      <p:ext uri="{BB962C8B-B14F-4D97-AF65-F5344CB8AC3E}">
        <p14:creationId xmlns:p14="http://schemas.microsoft.com/office/powerpoint/2010/main" val="2495001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9512" y="1124744"/>
            <a:ext cx="8654171" cy="5589240"/>
          </a:xfrm>
          <a:prstGeom prst="rect">
            <a:avLst/>
          </a:prstGeom>
        </p:spPr>
        <p:txBody>
          <a:bodyPr vert="horz" lIns="91440" tIns="45720" rIns="91440" bIns="45720" rtlCol="0">
            <a:noAutofit/>
          </a:bodyPr>
          <a:lstStyle/>
          <a:p>
            <a:pPr marL="342900" lvl="0" indent="-342900">
              <a:spcBef>
                <a:spcPct val="20000"/>
              </a:spcBef>
              <a:spcAft>
                <a:spcPts val="600"/>
              </a:spcAft>
              <a:buFont typeface="Arial" charset="0"/>
              <a:buChar char="•"/>
              <a:defRPr/>
            </a:pPr>
            <a:r>
              <a:rPr lang="en-GB" sz="2400" b="1" dirty="0" smtClean="0">
                <a:solidFill>
                  <a:schemeClr val="accent2">
                    <a:lumMod val="75000"/>
                  </a:schemeClr>
                </a:solidFill>
                <a:ea typeface="ＭＳ Ｐゴシック" pitchFamily="34" charset="-128"/>
                <a:cs typeface="Tahoma" pitchFamily="34" charset="0"/>
              </a:rPr>
              <a:t>Geo-coded time stamped data uploaded to a 			global online database</a:t>
            </a:r>
          </a:p>
          <a:p>
            <a:pPr marL="342900" lvl="0" indent="-342900">
              <a:spcBef>
                <a:spcPct val="20000"/>
              </a:spcBef>
              <a:spcAft>
                <a:spcPts val="600"/>
              </a:spcAft>
              <a:buFont typeface="Arial" charset="0"/>
              <a:buChar char="•"/>
              <a:defRPr/>
            </a:pPr>
            <a:r>
              <a:rPr lang="en-GB" sz="2400" b="1" dirty="0" smtClean="0">
                <a:solidFill>
                  <a:schemeClr val="accent2">
                    <a:lumMod val="75000"/>
                  </a:schemeClr>
                </a:solidFill>
                <a:ea typeface="ＭＳ Ｐゴシック" pitchFamily="34" charset="-128"/>
                <a:cs typeface="Tahoma" pitchFamily="34" charset="0"/>
              </a:rPr>
              <a:t>Local and automatic quality control</a:t>
            </a:r>
          </a:p>
          <a:p>
            <a:pPr marR="0" lvl="0" algn="l" defTabSz="914400" rtl="0" eaLnBrk="1" fontAlgn="auto" latinLnBrk="0" hangingPunct="1">
              <a:lnSpc>
                <a:spcPct val="100000"/>
              </a:lnSpc>
              <a:spcBef>
                <a:spcPct val="20000"/>
              </a:spcBef>
              <a:spcAft>
                <a:spcPts val="600"/>
              </a:spcAft>
              <a:buClrTx/>
              <a:buSzTx/>
              <a:tabLst/>
              <a:defRPr/>
            </a:pPr>
            <a:endParaRPr kumimoji="0" lang="en-GB" sz="2400" b="1" i="0" u="none" strike="noStrike" kern="1200" cap="none" spc="0" normalizeH="0" baseline="0" noProof="0" dirty="0" smtClean="0">
              <a:ln>
                <a:noFill/>
              </a:ln>
              <a:solidFill>
                <a:schemeClr val="accent2">
                  <a:lumMod val="75000"/>
                </a:schemeClr>
              </a:solidFill>
              <a:effectLst/>
              <a:uLnTx/>
              <a:uFillTx/>
              <a:ea typeface="ＭＳ Ｐゴシック" pitchFamily="34" charset="-128"/>
              <a:cs typeface="Tahoma"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902" y="215438"/>
            <a:ext cx="2548594" cy="263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 y="3076836"/>
            <a:ext cx="9146956" cy="344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9" y="2514107"/>
            <a:ext cx="49339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13656" y="225399"/>
            <a:ext cx="6192688" cy="461665"/>
          </a:xfrm>
          <a:prstGeom prst="rect">
            <a:avLst/>
          </a:prstGeom>
          <a:noFill/>
        </p:spPr>
        <p:txBody>
          <a:bodyPr wrap="square" rtlCol="0">
            <a:spAutoFit/>
          </a:bodyPr>
          <a:lstStyle/>
          <a:p>
            <a:pPr algn="ctr"/>
            <a:r>
              <a:rPr lang="en-GB" sz="2400" b="1" dirty="0" smtClean="0">
                <a:solidFill>
                  <a:schemeClr val="tx2">
                    <a:lumMod val="75000"/>
                  </a:schemeClr>
                </a:solidFill>
                <a:ea typeface="ＭＳ Ｐゴシック" pitchFamily="34" charset="-128"/>
                <a:cs typeface="Tahoma" pitchFamily="34" charset="0"/>
              </a:rPr>
              <a:t>Collect  - consistent measurement methods </a:t>
            </a:r>
            <a:r>
              <a:rPr lang="en-GB" sz="2400" b="1" dirty="0">
                <a:solidFill>
                  <a:schemeClr val="tx2">
                    <a:lumMod val="75000"/>
                  </a:schemeClr>
                </a:solidFill>
                <a:ea typeface="ＭＳ Ｐゴシック" pitchFamily="34" charset="-128"/>
                <a:cs typeface="Tahoma" pitchFamily="34" charset="0"/>
              </a:rPr>
              <a:t>(+)</a:t>
            </a:r>
          </a:p>
        </p:txBody>
      </p:sp>
    </p:spTree>
    <p:extLst>
      <p:ext uri="{BB962C8B-B14F-4D97-AF65-F5344CB8AC3E}">
        <p14:creationId xmlns:p14="http://schemas.microsoft.com/office/powerpoint/2010/main" val="68313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Crowd Sourcing of Data</a:t>
            </a:r>
            <a:endParaRPr lang="en-US" dirty="0"/>
          </a:p>
        </p:txBody>
      </p:sp>
      <p:pic>
        <p:nvPicPr>
          <p:cNvPr id="5" name="Picture 4"/>
          <p:cNvPicPr>
            <a:picLocks noChangeAspect="1"/>
          </p:cNvPicPr>
          <p:nvPr/>
        </p:nvPicPr>
        <p:blipFill>
          <a:blip r:embed="rId2"/>
          <a:stretch>
            <a:fillRect/>
          </a:stretch>
        </p:blipFill>
        <p:spPr>
          <a:xfrm>
            <a:off x="456828" y="1052736"/>
            <a:ext cx="8473440" cy="5974080"/>
          </a:xfrm>
          <a:prstGeom prst="rect">
            <a:avLst/>
          </a:prstGeom>
        </p:spPr>
      </p:pic>
    </p:spTree>
    <p:extLst>
      <p:ext uri="{BB962C8B-B14F-4D97-AF65-F5344CB8AC3E}">
        <p14:creationId xmlns:p14="http://schemas.microsoft.com/office/powerpoint/2010/main" val="4269754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150" y="908720"/>
            <a:ext cx="8846820" cy="5113020"/>
          </a:xfrm>
          <a:prstGeom prst="rect">
            <a:avLst/>
          </a:prstGeom>
        </p:spPr>
      </p:pic>
      <p:sp>
        <p:nvSpPr>
          <p:cNvPr id="3" name="TextBox 2"/>
          <p:cNvSpPr txBox="1"/>
          <p:nvPr/>
        </p:nvSpPr>
        <p:spPr>
          <a:xfrm>
            <a:off x="4355977" y="2348880"/>
            <a:ext cx="4597993" cy="144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200" b="1" dirty="0"/>
              <a:t>&gt;</a:t>
            </a:r>
            <a:r>
              <a:rPr lang="en-GB" sz="2200" b="1" dirty="0" smtClean="0"/>
              <a:t>7500 citizen scientists trained </a:t>
            </a:r>
          </a:p>
          <a:p>
            <a:r>
              <a:rPr lang="en-GB" sz="2200" b="1" dirty="0" smtClean="0"/>
              <a:t>1500 waterbodies being studied</a:t>
            </a:r>
          </a:p>
          <a:p>
            <a:r>
              <a:rPr lang="en-GB" sz="2200" b="1" dirty="0" smtClean="0"/>
              <a:t>36 areas under study</a:t>
            </a:r>
          </a:p>
          <a:p>
            <a:r>
              <a:rPr lang="en-GB" sz="2200" b="1" dirty="0" smtClean="0"/>
              <a:t>15000 hours of sampling activity</a:t>
            </a:r>
          </a:p>
        </p:txBody>
      </p:sp>
    </p:spTree>
    <p:extLst>
      <p:ext uri="{BB962C8B-B14F-4D97-AF65-F5344CB8AC3E}">
        <p14:creationId xmlns:p14="http://schemas.microsoft.com/office/powerpoint/2010/main" val="3959638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750" y="198120"/>
            <a:ext cx="8572500" cy="6461760"/>
          </a:xfrm>
          <a:prstGeom prst="rect">
            <a:avLst/>
          </a:prstGeom>
        </p:spPr>
      </p:pic>
    </p:spTree>
    <p:extLst>
      <p:ext uri="{BB962C8B-B14F-4D97-AF65-F5344CB8AC3E}">
        <p14:creationId xmlns:p14="http://schemas.microsoft.com/office/powerpoint/2010/main" val="1953067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3608" y="1268760"/>
            <a:ext cx="6697980" cy="5364480"/>
          </a:xfrm>
          <a:prstGeom prst="rect">
            <a:avLst/>
          </a:prstGeom>
        </p:spPr>
      </p:pic>
      <p:sp>
        <p:nvSpPr>
          <p:cNvPr id="12" name="Title 1"/>
          <p:cNvSpPr txBox="1">
            <a:spLocks/>
          </p:cNvSpPr>
          <p:nvPr/>
        </p:nvSpPr>
        <p:spPr>
          <a:xfrm>
            <a:off x="478578" y="334236"/>
            <a:ext cx="7189766" cy="934524"/>
          </a:xfrm>
          <a:prstGeom prst="rect">
            <a:avLst/>
          </a:prstGeom>
        </p:spPr>
        <p:txBody>
          <a:bodyPr/>
          <a:lstStyle/>
          <a:p>
            <a:pPr lvl="0">
              <a:spcBef>
                <a:spcPct val="20000"/>
              </a:spcBef>
              <a:spcAft>
                <a:spcPts val="600"/>
              </a:spcAft>
              <a:defRPr/>
            </a:pPr>
            <a:r>
              <a:rPr lang="en-GB" sz="2400" b="1" dirty="0" smtClean="0">
                <a:solidFill>
                  <a:schemeClr val="tx2">
                    <a:lumMod val="75000"/>
                  </a:schemeClr>
                </a:solidFill>
                <a:ea typeface="ＭＳ Ｐゴシック" pitchFamily="34" charset="-128"/>
                <a:cs typeface="Tahoma" pitchFamily="34" charset="0"/>
              </a:rPr>
              <a:t>Collect – microscale observational data (support for Earth Observation and catchment modelling)</a:t>
            </a:r>
            <a:r>
              <a:rPr kumimoji="0" lang="en-GB" sz="2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mj-cs"/>
              </a:rPr>
              <a:t>	</a:t>
            </a:r>
            <a:endParaRPr lang="en-GB" sz="2400" b="1" dirty="0">
              <a:solidFill>
                <a:srgbClr val="00B0F0"/>
              </a:solidFill>
            </a:endParaRPr>
          </a:p>
        </p:txBody>
      </p:sp>
      <p:sp>
        <p:nvSpPr>
          <p:cNvPr id="2" name="TextBox 1"/>
          <p:cNvSpPr txBox="1"/>
          <p:nvPr/>
        </p:nvSpPr>
        <p:spPr>
          <a:xfrm>
            <a:off x="6125419" y="3270131"/>
            <a:ext cx="259228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t>Local microscale pollution sources </a:t>
            </a:r>
            <a:endParaRPr lang="en-GB" sz="2000" b="1" dirty="0"/>
          </a:p>
        </p:txBody>
      </p:sp>
    </p:spTree>
    <p:extLst>
      <p:ext uri="{BB962C8B-B14F-4D97-AF65-F5344CB8AC3E}">
        <p14:creationId xmlns:p14="http://schemas.microsoft.com/office/powerpoint/2010/main" val="2566203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8578" y="1242864"/>
            <a:ext cx="6964680" cy="5570220"/>
          </a:xfrm>
          <a:prstGeom prst="rect">
            <a:avLst/>
          </a:prstGeom>
        </p:spPr>
      </p:pic>
      <p:sp>
        <p:nvSpPr>
          <p:cNvPr id="12" name="Title 1"/>
          <p:cNvSpPr txBox="1">
            <a:spLocks/>
          </p:cNvSpPr>
          <p:nvPr/>
        </p:nvSpPr>
        <p:spPr>
          <a:xfrm>
            <a:off x="478578" y="334236"/>
            <a:ext cx="7189766" cy="934524"/>
          </a:xfrm>
          <a:prstGeom prst="rect">
            <a:avLst/>
          </a:prstGeom>
        </p:spPr>
        <p:txBody>
          <a:bodyPr/>
          <a:lstStyle/>
          <a:p>
            <a:pPr lvl="0">
              <a:spcBef>
                <a:spcPct val="20000"/>
              </a:spcBef>
              <a:spcAft>
                <a:spcPts val="600"/>
              </a:spcAft>
              <a:defRPr/>
            </a:pPr>
            <a:r>
              <a:rPr lang="en-GB" sz="2400" b="1" dirty="0" smtClean="0">
                <a:solidFill>
                  <a:schemeClr val="tx2">
                    <a:lumMod val="75000"/>
                  </a:schemeClr>
                </a:solidFill>
                <a:ea typeface="ＭＳ Ｐゴシック" pitchFamily="34" charset="-128"/>
                <a:cs typeface="Tahoma" pitchFamily="34" charset="0"/>
              </a:rPr>
              <a:t>Collect – microscale observational data (support for Earth Observation and catchment modelling)</a:t>
            </a:r>
            <a:r>
              <a:rPr kumimoji="0" lang="en-GB" sz="2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mj-cs"/>
              </a:rPr>
              <a:t>	</a:t>
            </a:r>
            <a:endParaRPr lang="en-GB" sz="2400" b="1" dirty="0">
              <a:solidFill>
                <a:srgbClr val="00B0F0"/>
              </a:solidFill>
            </a:endParaRPr>
          </a:p>
        </p:txBody>
      </p:sp>
      <p:sp>
        <p:nvSpPr>
          <p:cNvPr id="2" name="TextBox 1"/>
          <p:cNvSpPr txBox="1"/>
          <p:nvPr/>
        </p:nvSpPr>
        <p:spPr>
          <a:xfrm>
            <a:off x="6125419" y="3270131"/>
            <a:ext cx="259228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t>Local microscale land cover and bank vegetation</a:t>
            </a:r>
            <a:endParaRPr lang="en-GB" sz="2000" b="1" dirty="0"/>
          </a:p>
        </p:txBody>
      </p:sp>
    </p:spTree>
    <p:extLst>
      <p:ext uri="{BB962C8B-B14F-4D97-AF65-F5344CB8AC3E}">
        <p14:creationId xmlns:p14="http://schemas.microsoft.com/office/powerpoint/2010/main" val="3413095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9512" y="1124744"/>
            <a:ext cx="8654171" cy="5589240"/>
          </a:xfrm>
          <a:prstGeom prst="rect">
            <a:avLst/>
          </a:prstGeom>
        </p:spPr>
        <p:txBody>
          <a:bodyPr vert="horz" lIns="91440" tIns="45720" rIns="91440" bIns="45720" rtlCol="0">
            <a:noAutofit/>
          </a:bodyPr>
          <a:lstStyle/>
          <a:p>
            <a:pPr lvl="0">
              <a:spcBef>
                <a:spcPct val="20000"/>
              </a:spcBef>
              <a:spcAft>
                <a:spcPts val="600"/>
              </a:spcAft>
              <a:defRPr/>
            </a:pPr>
            <a:r>
              <a:rPr lang="en-GB" sz="2400" b="1" dirty="0">
                <a:solidFill>
                  <a:schemeClr val="accent2">
                    <a:lumMod val="75000"/>
                  </a:schemeClr>
                </a:solidFill>
                <a:ea typeface="ＭＳ Ｐゴシック" pitchFamily="34" charset="-128"/>
                <a:cs typeface="Tahoma" pitchFamily="34" charset="0"/>
              </a:rPr>
              <a:t>A</a:t>
            </a:r>
            <a:r>
              <a:rPr lang="en-GB" sz="2400" b="1" dirty="0" smtClean="0">
                <a:solidFill>
                  <a:schemeClr val="accent2">
                    <a:lumMod val="75000"/>
                  </a:schemeClr>
                </a:solidFill>
                <a:ea typeface="ＭＳ Ｐゴシック" pitchFamily="34" charset="-128"/>
                <a:cs typeface="Tahoma" pitchFamily="34" charset="0"/>
              </a:rPr>
              <a:t>nalysis and feedback through smartphone and online tools</a:t>
            </a:r>
          </a:p>
          <a:p>
            <a:pPr lvl="0">
              <a:spcBef>
                <a:spcPct val="20000"/>
              </a:spcBef>
              <a:spcAft>
                <a:spcPts val="600"/>
              </a:spcAft>
              <a:defRPr/>
            </a:pPr>
            <a:r>
              <a:rPr lang="en-GB" sz="1400" b="1" dirty="0" smtClean="0">
                <a:solidFill>
                  <a:schemeClr val="accent1">
                    <a:lumMod val="75000"/>
                  </a:schemeClr>
                </a:solidFill>
                <a:ea typeface="ＭＳ Ｐゴシック" pitchFamily="34" charset="-128"/>
                <a:cs typeface="Tahoma" pitchFamily="34" charset="0"/>
                <a:hlinkClick r:id="rId3"/>
              </a:rPr>
              <a:t>https</a:t>
            </a:r>
            <a:r>
              <a:rPr lang="en-GB" sz="1400" b="1" dirty="0">
                <a:solidFill>
                  <a:schemeClr val="accent1">
                    <a:lumMod val="75000"/>
                  </a:schemeClr>
                </a:solidFill>
                <a:ea typeface="ＭＳ Ｐゴシック" pitchFamily="34" charset="-128"/>
                <a:cs typeface="Tahoma" pitchFamily="34" charset="0"/>
                <a:hlinkClick r:id="rId3"/>
              </a:rPr>
              <a:t>://</a:t>
            </a:r>
            <a:r>
              <a:rPr lang="en-GB" sz="1400" b="1" dirty="0" smtClean="0">
                <a:solidFill>
                  <a:schemeClr val="accent1">
                    <a:lumMod val="75000"/>
                  </a:schemeClr>
                </a:solidFill>
                <a:ea typeface="ＭＳ Ｐゴシック" pitchFamily="34" charset="-128"/>
                <a:cs typeface="Tahoma" pitchFamily="34" charset="0"/>
                <a:hlinkClick r:id="rId3"/>
              </a:rPr>
              <a:t>freshwaterwatch.thewaterhub.org/content/data-map</a:t>
            </a:r>
            <a:endParaRPr lang="en-GB" sz="1400" b="1" dirty="0" smtClean="0">
              <a:solidFill>
                <a:schemeClr val="accent1">
                  <a:lumMod val="75000"/>
                </a:schemeClr>
              </a:solidFill>
              <a:ea typeface="ＭＳ Ｐゴシック" pitchFamily="34" charset="-128"/>
              <a:cs typeface="Tahoma" pitchFamily="34" charset="0"/>
            </a:endParaRPr>
          </a:p>
          <a:p>
            <a:pPr lvl="0">
              <a:spcBef>
                <a:spcPct val="20000"/>
              </a:spcBef>
              <a:spcAft>
                <a:spcPts val="600"/>
              </a:spcAft>
              <a:defRPr/>
            </a:pPr>
            <a:endParaRPr lang="en-GB" sz="1400" b="1" dirty="0">
              <a:solidFill>
                <a:schemeClr val="accent1">
                  <a:lumMod val="75000"/>
                </a:schemeClr>
              </a:solidFill>
              <a:ea typeface="ＭＳ Ｐゴシック" pitchFamily="34" charset="-128"/>
              <a:cs typeface="Tahoma" pitchFamily="34" charset="0"/>
            </a:endParaRPr>
          </a:p>
          <a:p>
            <a:pPr marL="342900" lvl="0" indent="-342900">
              <a:spcBef>
                <a:spcPct val="20000"/>
              </a:spcBef>
              <a:spcAft>
                <a:spcPts val="600"/>
              </a:spcAft>
              <a:buFont typeface="Arial" charset="0"/>
              <a:buChar char="•"/>
              <a:defRPr/>
            </a:pPr>
            <a:endParaRPr lang="en-GB" sz="2400" b="1" dirty="0" smtClean="0">
              <a:solidFill>
                <a:schemeClr val="accent2">
                  <a:lumMod val="75000"/>
                </a:schemeClr>
              </a:solidFill>
              <a:ea typeface="ＭＳ Ｐゴシック" pitchFamily="34" charset="-128"/>
              <a:cs typeface="Tahoma" pitchFamily="34" charset="0"/>
            </a:endParaRPr>
          </a:p>
          <a:p>
            <a:pPr marL="342900" lvl="0" indent="-342900">
              <a:spcBef>
                <a:spcPct val="20000"/>
              </a:spcBef>
              <a:spcAft>
                <a:spcPts val="600"/>
              </a:spcAft>
              <a:buFont typeface="Arial" charset="0"/>
              <a:buChar char="•"/>
              <a:defRPr/>
            </a:pPr>
            <a:endParaRPr lang="en-GB" sz="2400" b="1" dirty="0" smtClean="0">
              <a:solidFill>
                <a:schemeClr val="accent2">
                  <a:lumMod val="75000"/>
                </a:schemeClr>
              </a:solidFill>
              <a:ea typeface="ＭＳ Ｐゴシック" pitchFamily="34" charset="-128"/>
              <a:cs typeface="Tahoma" pitchFamily="34" charset="0"/>
            </a:endParaRPr>
          </a:p>
          <a:p>
            <a:pPr marR="0" lvl="0" algn="l" defTabSz="914400" rtl="0" eaLnBrk="1" fontAlgn="auto" latinLnBrk="0" hangingPunct="1">
              <a:lnSpc>
                <a:spcPct val="100000"/>
              </a:lnSpc>
              <a:spcBef>
                <a:spcPct val="20000"/>
              </a:spcBef>
              <a:spcAft>
                <a:spcPts val="600"/>
              </a:spcAft>
              <a:buClrTx/>
              <a:buSzTx/>
              <a:tabLst/>
              <a:defRPr/>
            </a:pPr>
            <a:endParaRPr kumimoji="0" lang="en-GB" sz="2400" b="1" i="0" u="none" strike="noStrike" kern="1200" cap="none" spc="0" normalizeH="0" baseline="0" noProof="0" dirty="0" smtClean="0">
              <a:ln>
                <a:noFill/>
              </a:ln>
              <a:solidFill>
                <a:schemeClr val="accent2">
                  <a:lumMod val="75000"/>
                </a:schemeClr>
              </a:solidFill>
              <a:effectLst/>
              <a:uLnTx/>
              <a:uFillTx/>
              <a:ea typeface="ＭＳ Ｐゴシック" pitchFamily="34" charset="-128"/>
              <a:cs typeface="Tahoma" pitchFamily="34" charset="0"/>
            </a:endParaRPr>
          </a:p>
        </p:txBody>
      </p:sp>
      <p:sp>
        <p:nvSpPr>
          <p:cNvPr id="8" name="TextBox 7"/>
          <p:cNvSpPr txBox="1"/>
          <p:nvPr/>
        </p:nvSpPr>
        <p:spPr>
          <a:xfrm>
            <a:off x="1475656" y="188640"/>
            <a:ext cx="6192688" cy="461665"/>
          </a:xfrm>
          <a:prstGeom prst="rect">
            <a:avLst/>
          </a:prstGeom>
          <a:noFill/>
        </p:spPr>
        <p:txBody>
          <a:bodyPr wrap="square" rtlCol="0">
            <a:spAutoFit/>
          </a:bodyPr>
          <a:lstStyle/>
          <a:p>
            <a:pPr algn="ctr"/>
            <a:r>
              <a:rPr lang="en-GB" sz="2400" b="1" dirty="0" smtClean="0">
                <a:solidFill>
                  <a:schemeClr val="tx2">
                    <a:lumMod val="75000"/>
                  </a:schemeClr>
                </a:solidFill>
                <a:ea typeface="ＭＳ Ｐゴシック" pitchFamily="34" charset="-128"/>
                <a:cs typeface="Tahoma" pitchFamily="34" charset="0"/>
              </a:rPr>
              <a:t>Discover &amp; Collect </a:t>
            </a:r>
            <a:endParaRPr lang="en-GB" sz="2400" b="1" dirty="0">
              <a:solidFill>
                <a:schemeClr val="tx2">
                  <a:lumMod val="75000"/>
                </a:schemeClr>
              </a:solidFill>
              <a:ea typeface="ＭＳ Ｐゴシック" pitchFamily="34" charset="-128"/>
              <a:cs typeface="Tahoma" pitchFamily="34" charset="0"/>
            </a:endParaRPr>
          </a:p>
        </p:txBody>
      </p:sp>
      <p:pic>
        <p:nvPicPr>
          <p:cNvPr id="2" name="Picture 1"/>
          <p:cNvPicPr>
            <a:picLocks noChangeAspect="1"/>
          </p:cNvPicPr>
          <p:nvPr/>
        </p:nvPicPr>
        <p:blipFill>
          <a:blip r:embed="rId4"/>
          <a:stretch>
            <a:fillRect/>
          </a:stretch>
        </p:blipFill>
        <p:spPr>
          <a:xfrm>
            <a:off x="68580" y="1988840"/>
            <a:ext cx="9075420" cy="3886200"/>
          </a:xfrm>
          <a:prstGeom prst="rect">
            <a:avLst/>
          </a:prstGeom>
        </p:spPr>
      </p:pic>
    </p:spTree>
    <p:extLst>
      <p:ext uri="{BB962C8B-B14F-4D97-AF65-F5344CB8AC3E}">
        <p14:creationId xmlns:p14="http://schemas.microsoft.com/office/powerpoint/2010/main" val="1687741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59636"/>
            <a:ext cx="5021580" cy="3314700"/>
          </a:xfrm>
          <a:prstGeom prst="rect">
            <a:avLst/>
          </a:prstGeom>
        </p:spPr>
      </p:pic>
      <p:pic>
        <p:nvPicPr>
          <p:cNvPr id="5" name="Picture 4"/>
          <p:cNvPicPr>
            <a:picLocks noChangeAspect="1"/>
          </p:cNvPicPr>
          <p:nvPr/>
        </p:nvPicPr>
        <p:blipFill>
          <a:blip r:embed="rId3"/>
          <a:stretch>
            <a:fillRect/>
          </a:stretch>
        </p:blipFill>
        <p:spPr>
          <a:xfrm>
            <a:off x="3275856" y="3369276"/>
            <a:ext cx="5394960" cy="3451860"/>
          </a:xfrm>
          <a:prstGeom prst="rect">
            <a:avLst/>
          </a:prstGeom>
        </p:spPr>
      </p:pic>
    </p:spTree>
    <p:extLst>
      <p:ext uri="{BB962C8B-B14F-4D97-AF65-F5344CB8AC3E}">
        <p14:creationId xmlns:p14="http://schemas.microsoft.com/office/powerpoint/2010/main" val="1527273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21373"/>
            <a:ext cx="5326380" cy="3352800"/>
          </a:xfrm>
          <a:prstGeom prst="rect">
            <a:avLst/>
          </a:prstGeom>
        </p:spPr>
      </p:pic>
      <p:pic>
        <p:nvPicPr>
          <p:cNvPr id="5" name="Picture 4"/>
          <p:cNvPicPr>
            <a:picLocks noChangeAspect="1"/>
          </p:cNvPicPr>
          <p:nvPr/>
        </p:nvPicPr>
        <p:blipFill>
          <a:blip r:embed="rId3"/>
          <a:stretch>
            <a:fillRect/>
          </a:stretch>
        </p:blipFill>
        <p:spPr>
          <a:xfrm>
            <a:off x="3563888" y="3374173"/>
            <a:ext cx="5402580" cy="3268980"/>
          </a:xfrm>
          <a:prstGeom prst="rect">
            <a:avLst/>
          </a:prstGeom>
        </p:spPr>
      </p:pic>
    </p:spTree>
    <p:extLst>
      <p:ext uri="{BB962C8B-B14F-4D97-AF65-F5344CB8AC3E}">
        <p14:creationId xmlns:p14="http://schemas.microsoft.com/office/powerpoint/2010/main" val="188258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507288" cy="5760640"/>
          </a:xfrm>
        </p:spPr>
        <p:txBody>
          <a:bodyPr>
            <a:normAutofit/>
          </a:bodyPr>
          <a:lstStyle/>
          <a:p>
            <a:r>
              <a:rPr lang="en-US" sz="2800" dirty="0" smtClean="0"/>
              <a:t>To monitor freshwater bodies including rivers through Citizen Science approach.</a:t>
            </a:r>
          </a:p>
          <a:p>
            <a:endParaRPr lang="en-US" sz="2800" dirty="0" smtClean="0"/>
          </a:p>
          <a:p>
            <a:r>
              <a:rPr lang="en-US" sz="2800" dirty="0" smtClean="0"/>
              <a:t>Use of digital medium for monitoring and data collection related to freshwater.</a:t>
            </a:r>
          </a:p>
          <a:p>
            <a:endParaRPr lang="en-US" sz="2800" dirty="0" smtClean="0"/>
          </a:p>
          <a:p>
            <a:r>
              <a:rPr lang="en-US" sz="2800" dirty="0" smtClean="0"/>
              <a:t>Crowd sourcing of data on </a:t>
            </a:r>
            <a:r>
              <a:rPr lang="en-US" sz="2800" dirty="0" err="1" smtClean="0"/>
              <a:t>FreshwaterHub</a:t>
            </a:r>
            <a:r>
              <a:rPr lang="en-US" sz="2800" dirty="0" smtClean="0"/>
              <a:t> website.</a:t>
            </a:r>
          </a:p>
          <a:p>
            <a:endParaRPr lang="en-US" sz="2800" dirty="0" smtClean="0"/>
          </a:p>
          <a:p>
            <a:pPr lvl="0"/>
            <a:r>
              <a:rPr lang="en-US" sz="2800" dirty="0" smtClean="0"/>
              <a:t>To </a:t>
            </a:r>
            <a:r>
              <a:rPr lang="en-GB" sz="2800" dirty="0" smtClean="0">
                <a:ea typeface="ＭＳ Ｐゴシック" pitchFamily="34" charset="-128"/>
                <a:cs typeface="Tahoma" pitchFamily="34" charset="0"/>
              </a:rPr>
              <a:t>analyse </a:t>
            </a:r>
            <a:r>
              <a:rPr lang="en-GB" sz="2800" dirty="0">
                <a:ea typeface="ＭＳ Ｐゴシック" pitchFamily="34" charset="-128"/>
                <a:cs typeface="Tahoma" pitchFamily="34" charset="0"/>
              </a:rPr>
              <a:t>and </a:t>
            </a:r>
            <a:r>
              <a:rPr lang="en-GB" sz="2800" dirty="0" smtClean="0">
                <a:ea typeface="ＭＳ Ｐゴシック" pitchFamily="34" charset="-128"/>
                <a:cs typeface="Tahoma" pitchFamily="34" charset="0"/>
              </a:rPr>
              <a:t>get feedback </a:t>
            </a:r>
            <a:r>
              <a:rPr lang="en-GB" sz="2800" dirty="0">
                <a:ea typeface="ＭＳ Ｐゴシック" pitchFamily="34" charset="-128"/>
                <a:cs typeface="Tahoma" pitchFamily="34" charset="0"/>
              </a:rPr>
              <a:t>through smartphone and online tools</a:t>
            </a:r>
          </a:p>
          <a:p>
            <a:endParaRPr lang="en-US" sz="2800" dirty="0" smtClean="0"/>
          </a:p>
          <a:p>
            <a:endParaRPr lang="en-US" sz="2400" dirty="0"/>
          </a:p>
        </p:txBody>
      </p:sp>
    </p:spTree>
    <p:extLst>
      <p:ext uri="{BB962C8B-B14F-4D97-AF65-F5344CB8AC3E}">
        <p14:creationId xmlns:p14="http://schemas.microsoft.com/office/powerpoint/2010/main" val="1636518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55576" y="980728"/>
            <a:ext cx="7825740" cy="5532120"/>
          </a:xfrm>
          <a:prstGeom prst="rect">
            <a:avLst/>
          </a:prstGeom>
        </p:spPr>
      </p:pic>
      <p:sp>
        <p:nvSpPr>
          <p:cNvPr id="2" name="Rectangle 1"/>
          <p:cNvSpPr/>
          <p:nvPr/>
        </p:nvSpPr>
        <p:spPr>
          <a:xfrm>
            <a:off x="1403648" y="722313"/>
            <a:ext cx="7776864" cy="830997"/>
          </a:xfrm>
          <a:prstGeom prst="rect">
            <a:avLst/>
          </a:prstGeom>
        </p:spPr>
        <p:txBody>
          <a:bodyPr wrap="square">
            <a:spAutoFit/>
          </a:bodyPr>
          <a:lstStyle/>
          <a:p>
            <a:r>
              <a:rPr lang="en-GB" sz="2400" b="1" dirty="0"/>
              <a:t>Catchment mapping and </a:t>
            </a:r>
            <a:r>
              <a:rPr lang="en-GB" sz="2400" b="1" dirty="0" smtClean="0"/>
              <a:t>prioritisation of sub-catchments</a:t>
            </a:r>
            <a:endParaRPr lang="en-GB" sz="2400" dirty="0" smtClean="0">
              <a:solidFill>
                <a:srgbClr val="FF0000"/>
              </a:solidFill>
            </a:endParaRPr>
          </a:p>
          <a:p>
            <a:endParaRPr lang="en-GB" sz="2400" dirty="0" smtClean="0"/>
          </a:p>
        </p:txBody>
      </p:sp>
      <p:sp>
        <p:nvSpPr>
          <p:cNvPr id="5" name="TextBox 4"/>
          <p:cNvSpPr txBox="1"/>
          <p:nvPr/>
        </p:nvSpPr>
        <p:spPr>
          <a:xfrm>
            <a:off x="467544" y="260648"/>
            <a:ext cx="6336704" cy="461665"/>
          </a:xfrm>
          <a:prstGeom prst="rect">
            <a:avLst/>
          </a:prstGeom>
          <a:noFill/>
        </p:spPr>
        <p:txBody>
          <a:bodyPr wrap="square" rtlCol="0">
            <a:spAutoFit/>
          </a:bodyPr>
          <a:lstStyle/>
          <a:p>
            <a:r>
              <a:rPr lang="en-GB" sz="2400" b="1" dirty="0" smtClean="0"/>
              <a:t>Monitoring and management benefits</a:t>
            </a:r>
            <a:endParaRPr lang="en-GB" sz="2400" b="1" dirty="0"/>
          </a:p>
        </p:txBody>
      </p:sp>
      <p:pic>
        <p:nvPicPr>
          <p:cNvPr id="7" name="Picture 6"/>
          <p:cNvPicPr>
            <a:picLocks noChangeAspect="1"/>
          </p:cNvPicPr>
          <p:nvPr/>
        </p:nvPicPr>
        <p:blipFill>
          <a:blip r:embed="rId4"/>
          <a:stretch>
            <a:fillRect/>
          </a:stretch>
        </p:blipFill>
        <p:spPr>
          <a:xfrm>
            <a:off x="6516216" y="4401153"/>
            <a:ext cx="1872208" cy="1936767"/>
          </a:xfrm>
          <a:prstGeom prst="rect">
            <a:avLst/>
          </a:prstGeom>
        </p:spPr>
      </p:pic>
    </p:spTree>
    <p:extLst>
      <p:ext uri="{BB962C8B-B14F-4D97-AF65-F5344CB8AC3E}">
        <p14:creationId xmlns:p14="http://schemas.microsoft.com/office/powerpoint/2010/main" val="3329561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7118" y="980728"/>
            <a:ext cx="2291916" cy="2107066"/>
            <a:chOff x="1979712" y="1471264"/>
            <a:chExt cx="1773305" cy="1741712"/>
          </a:xfrm>
        </p:grpSpPr>
        <p:sp>
          <p:nvSpPr>
            <p:cNvPr id="12" name="Oval 11"/>
            <p:cNvSpPr/>
            <p:nvPr/>
          </p:nvSpPr>
          <p:spPr>
            <a:xfrm>
              <a:off x="2001147" y="1471264"/>
              <a:ext cx="1741710" cy="1741712"/>
            </a:xfrm>
            <a:prstGeom prst="ellipse">
              <a:avLst/>
            </a:prstGeom>
            <a:solidFill>
              <a:srgbClr val="5EBDE3">
                <a:alpha val="81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B2C84E"/>
                </a:solidFill>
                <a:effectLst/>
              </a:endParaRPr>
            </a:p>
          </p:txBody>
        </p:sp>
        <p:sp>
          <p:nvSpPr>
            <p:cNvPr id="19" name="Title 1"/>
            <p:cNvSpPr txBox="1">
              <a:spLocks/>
            </p:cNvSpPr>
            <p:nvPr/>
          </p:nvSpPr>
          <p:spPr>
            <a:xfrm>
              <a:off x="1979712" y="1626378"/>
              <a:ext cx="1773305" cy="1376794"/>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solidFill>
                    <a:schemeClr val="bg1"/>
                  </a:solidFill>
                  <a:latin typeface="+mn-lt"/>
                  <a:cs typeface="Arial"/>
                </a:rPr>
                <a:t>93% </a:t>
              </a:r>
              <a:endParaRPr lang="en-GB" sz="2400" b="1" dirty="0" smtClean="0">
                <a:solidFill>
                  <a:schemeClr val="bg1"/>
                </a:solidFill>
                <a:latin typeface="+mn-lt"/>
                <a:cs typeface="Arial"/>
              </a:endParaRPr>
            </a:p>
            <a:p>
              <a:r>
                <a:rPr lang="en-GB" sz="2400" dirty="0" smtClean="0">
                  <a:solidFill>
                    <a:schemeClr val="bg1"/>
                  </a:solidFill>
                  <a:latin typeface="+mn-lt"/>
                  <a:cs typeface="Arial"/>
                </a:rPr>
                <a:t>More committed </a:t>
              </a:r>
              <a:r>
                <a:rPr lang="en-GB" sz="2400" dirty="0">
                  <a:solidFill>
                    <a:schemeClr val="bg1"/>
                  </a:solidFill>
                  <a:latin typeface="+mn-lt"/>
                  <a:cs typeface="Arial"/>
                </a:rPr>
                <a:t>to </a:t>
              </a:r>
              <a:endParaRPr lang="en-GB" sz="2400" dirty="0" smtClean="0">
                <a:solidFill>
                  <a:schemeClr val="bg1"/>
                </a:solidFill>
                <a:latin typeface="+mn-lt"/>
                <a:cs typeface="Arial"/>
              </a:endParaRPr>
            </a:p>
            <a:p>
              <a:r>
                <a:rPr lang="en-GB" sz="2400" dirty="0" smtClean="0">
                  <a:solidFill>
                    <a:schemeClr val="bg1"/>
                  </a:solidFill>
                  <a:latin typeface="+mn-lt"/>
                  <a:cs typeface="Arial"/>
                </a:rPr>
                <a:t>personal </a:t>
              </a:r>
              <a:r>
                <a:rPr lang="en-GB" sz="2400" dirty="0">
                  <a:solidFill>
                    <a:schemeClr val="bg1"/>
                  </a:solidFill>
                  <a:latin typeface="+mn-lt"/>
                  <a:cs typeface="Arial"/>
                </a:rPr>
                <a:t>action</a:t>
              </a:r>
            </a:p>
          </p:txBody>
        </p:sp>
      </p:grpSp>
      <p:grpSp>
        <p:nvGrpSpPr>
          <p:cNvPr id="5" name="Group 4"/>
          <p:cNvGrpSpPr/>
          <p:nvPr/>
        </p:nvGrpSpPr>
        <p:grpSpPr>
          <a:xfrm>
            <a:off x="3217799" y="980728"/>
            <a:ext cx="2291914" cy="2107066"/>
            <a:chOff x="4401089" y="1471264"/>
            <a:chExt cx="1773304" cy="1741712"/>
          </a:xfrm>
        </p:grpSpPr>
        <p:sp>
          <p:nvSpPr>
            <p:cNvPr id="21" name="Oval 20"/>
            <p:cNvSpPr/>
            <p:nvPr/>
          </p:nvSpPr>
          <p:spPr>
            <a:xfrm>
              <a:off x="4411249" y="1471264"/>
              <a:ext cx="1741708" cy="1741712"/>
            </a:xfrm>
            <a:prstGeom prst="ellipse">
              <a:avLst/>
            </a:prstGeom>
            <a:solidFill>
              <a:srgbClr val="5C6DD2">
                <a:alpha val="81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B2C84E"/>
                </a:solidFill>
                <a:effectLst/>
              </a:endParaRPr>
            </a:p>
          </p:txBody>
        </p:sp>
        <p:sp>
          <p:nvSpPr>
            <p:cNvPr id="23" name="Title 1"/>
            <p:cNvSpPr txBox="1">
              <a:spLocks/>
            </p:cNvSpPr>
            <p:nvPr/>
          </p:nvSpPr>
          <p:spPr>
            <a:xfrm>
              <a:off x="4401089" y="1626378"/>
              <a:ext cx="1773304" cy="1376794"/>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chemeClr val="bg1"/>
                  </a:solidFill>
                  <a:latin typeface="+mn-lt"/>
                  <a:cs typeface="Arial"/>
                </a:rPr>
                <a:t>89% </a:t>
              </a:r>
              <a:endParaRPr lang="en-GB" sz="2400" b="1" dirty="0">
                <a:solidFill>
                  <a:schemeClr val="bg1"/>
                </a:solidFill>
                <a:latin typeface="+mn-lt"/>
                <a:cs typeface="Arial"/>
              </a:endParaRPr>
            </a:p>
            <a:p>
              <a:r>
                <a:rPr lang="en-GB" sz="2400" dirty="0" smtClean="0">
                  <a:solidFill>
                    <a:schemeClr val="bg1"/>
                  </a:solidFill>
                  <a:latin typeface="+mn-lt"/>
                  <a:cs typeface="Arial"/>
                </a:rPr>
                <a:t>Improved understanding of water issues</a:t>
              </a:r>
              <a:endParaRPr lang="en-GB" sz="2400" dirty="0">
                <a:solidFill>
                  <a:schemeClr val="bg1"/>
                </a:solidFill>
                <a:latin typeface="+mn-lt"/>
                <a:cs typeface="Arial"/>
              </a:endParaRPr>
            </a:p>
          </p:txBody>
        </p:sp>
      </p:grpSp>
      <p:grpSp>
        <p:nvGrpSpPr>
          <p:cNvPr id="6" name="Group 5"/>
          <p:cNvGrpSpPr/>
          <p:nvPr/>
        </p:nvGrpSpPr>
        <p:grpSpPr>
          <a:xfrm>
            <a:off x="5808476" y="980728"/>
            <a:ext cx="2291916" cy="2107066"/>
            <a:chOff x="6152958" y="1471264"/>
            <a:chExt cx="1773305" cy="1741712"/>
          </a:xfrm>
        </p:grpSpPr>
        <p:sp>
          <p:nvSpPr>
            <p:cNvPr id="25" name="Oval 24"/>
            <p:cNvSpPr/>
            <p:nvPr/>
          </p:nvSpPr>
          <p:spPr>
            <a:xfrm>
              <a:off x="6152958" y="1471264"/>
              <a:ext cx="1741710" cy="1741712"/>
            </a:xfrm>
            <a:prstGeom prst="ellipse">
              <a:avLst/>
            </a:prstGeom>
            <a:solidFill>
              <a:srgbClr val="A0C95A">
                <a:alpha val="81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B2C84E"/>
                </a:solidFill>
                <a:effectLst/>
              </a:endParaRPr>
            </a:p>
          </p:txBody>
        </p:sp>
        <p:sp>
          <p:nvSpPr>
            <p:cNvPr id="26" name="Title 1"/>
            <p:cNvSpPr txBox="1">
              <a:spLocks/>
            </p:cNvSpPr>
            <p:nvPr/>
          </p:nvSpPr>
          <p:spPr>
            <a:xfrm>
              <a:off x="6152958" y="1626378"/>
              <a:ext cx="1773305" cy="1376794"/>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smtClean="0">
                  <a:solidFill>
                    <a:schemeClr val="bg1"/>
                  </a:solidFill>
                  <a:latin typeface="+mn-lt"/>
                  <a:cs typeface="Arial"/>
                </a:rPr>
                <a:t>92% </a:t>
              </a:r>
              <a:endParaRPr lang="en-GB" sz="2400" b="1" dirty="0">
                <a:solidFill>
                  <a:schemeClr val="bg1"/>
                </a:solidFill>
                <a:latin typeface="+mn-lt"/>
                <a:cs typeface="Arial"/>
              </a:endParaRPr>
            </a:p>
            <a:p>
              <a:r>
                <a:rPr lang="en-GB" sz="2400" dirty="0" smtClean="0">
                  <a:solidFill>
                    <a:schemeClr val="bg1"/>
                  </a:solidFill>
                  <a:latin typeface="+mn-lt"/>
                  <a:cs typeface="Arial"/>
                </a:rPr>
                <a:t>Engaging research experience</a:t>
              </a:r>
              <a:endParaRPr lang="en-GB" sz="2400" dirty="0">
                <a:solidFill>
                  <a:schemeClr val="bg1"/>
                </a:solidFill>
                <a:latin typeface="+mn-lt"/>
                <a:cs typeface="Arial"/>
              </a:endParaRPr>
            </a:p>
          </p:txBody>
        </p:sp>
      </p:grpSp>
      <p:sp>
        <p:nvSpPr>
          <p:cNvPr id="20" name="TextBox 19"/>
          <p:cNvSpPr txBox="1"/>
          <p:nvPr/>
        </p:nvSpPr>
        <p:spPr>
          <a:xfrm>
            <a:off x="451791" y="-27384"/>
            <a:ext cx="4007198" cy="1015663"/>
          </a:xfrm>
          <a:prstGeom prst="rect">
            <a:avLst/>
          </a:prstGeom>
          <a:noFill/>
        </p:spPr>
        <p:txBody>
          <a:bodyPr wrap="square" rtlCol="0">
            <a:spAutoFit/>
          </a:bodyPr>
          <a:lstStyle/>
          <a:p>
            <a:r>
              <a:rPr lang="en-GB" sz="2000" b="1" dirty="0" smtClean="0">
                <a:solidFill>
                  <a:schemeClr val="tx2">
                    <a:lumMod val="75000"/>
                  </a:schemeClr>
                </a:solidFill>
                <a:ea typeface="ＭＳ Ｐゴシック" pitchFamily="34" charset="-128"/>
                <a:cs typeface="Tahoma" pitchFamily="34" charset="0"/>
              </a:rPr>
              <a:t>In the end…</a:t>
            </a:r>
          </a:p>
          <a:p>
            <a:r>
              <a:rPr lang="en-GB" sz="2000" b="1" dirty="0" smtClean="0">
                <a:solidFill>
                  <a:schemeClr val="tx2">
                    <a:lumMod val="75000"/>
                  </a:schemeClr>
                </a:solidFill>
                <a:ea typeface="ＭＳ Ｐゴシック" pitchFamily="34" charset="-128"/>
                <a:cs typeface="Tahoma" pitchFamily="34" charset="0"/>
              </a:rPr>
              <a:t>Does it work?</a:t>
            </a:r>
          </a:p>
          <a:p>
            <a:r>
              <a:rPr lang="en-GB" sz="2000" b="1" dirty="0" smtClean="0">
                <a:solidFill>
                  <a:schemeClr val="tx2">
                    <a:lumMod val="75000"/>
                  </a:schemeClr>
                </a:solidFill>
                <a:ea typeface="ＭＳ Ｐゴシック" pitchFamily="34" charset="-128"/>
                <a:cs typeface="Tahoma" pitchFamily="34" charset="0"/>
              </a:rPr>
              <a:t>	For the participants</a:t>
            </a:r>
            <a:endParaRPr lang="en-GB" sz="2000" b="1" dirty="0">
              <a:solidFill>
                <a:schemeClr val="tx2">
                  <a:lumMod val="75000"/>
                </a:schemeClr>
              </a:solidFill>
              <a:ea typeface="ＭＳ Ｐゴシック" pitchFamily="34" charset="-128"/>
              <a:cs typeface="Tahoma" pitchFamily="34" charset="0"/>
            </a:endParaRPr>
          </a:p>
        </p:txBody>
      </p:sp>
      <p:cxnSp>
        <p:nvCxnSpPr>
          <p:cNvPr id="3" name="Straight Connector 2"/>
          <p:cNvCxnSpPr/>
          <p:nvPr/>
        </p:nvCxnSpPr>
        <p:spPr>
          <a:xfrm>
            <a:off x="179512" y="3284984"/>
            <a:ext cx="8784976" cy="0"/>
          </a:xfrm>
          <a:prstGeom prst="line">
            <a:avLst/>
          </a:prstGeom>
          <a:ln w="34925" cmpd="sng"/>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36539" y="3469828"/>
            <a:ext cx="8045474" cy="3271540"/>
            <a:chOff x="436539" y="589260"/>
            <a:chExt cx="8045474" cy="3271540"/>
          </a:xfrm>
        </p:grpSpPr>
        <p:sp>
          <p:nvSpPr>
            <p:cNvPr id="28" name="TextBox 27"/>
            <p:cNvSpPr txBox="1"/>
            <p:nvPr/>
          </p:nvSpPr>
          <p:spPr>
            <a:xfrm>
              <a:off x="451791" y="589260"/>
              <a:ext cx="4007198" cy="1015663"/>
            </a:xfrm>
            <a:prstGeom prst="rect">
              <a:avLst/>
            </a:prstGeom>
            <a:noFill/>
          </p:spPr>
          <p:txBody>
            <a:bodyPr wrap="square" rtlCol="0">
              <a:spAutoFit/>
            </a:bodyPr>
            <a:lstStyle/>
            <a:p>
              <a:r>
                <a:rPr lang="en-GB" sz="2000" b="1" dirty="0" smtClean="0">
                  <a:solidFill>
                    <a:schemeClr val="tx2">
                      <a:lumMod val="75000"/>
                    </a:schemeClr>
                  </a:solidFill>
                  <a:ea typeface="ＭＳ Ｐゴシック" pitchFamily="34" charset="-128"/>
                  <a:cs typeface="Tahoma" pitchFamily="34" charset="0"/>
                </a:rPr>
                <a:t>In the end…</a:t>
              </a:r>
            </a:p>
            <a:p>
              <a:r>
                <a:rPr lang="en-GB" sz="2000" b="1" dirty="0" smtClean="0">
                  <a:solidFill>
                    <a:schemeClr val="tx2">
                      <a:lumMod val="75000"/>
                    </a:schemeClr>
                  </a:solidFill>
                  <a:ea typeface="ＭＳ Ｐゴシック" pitchFamily="34" charset="-128"/>
                  <a:cs typeface="Tahoma" pitchFamily="34" charset="0"/>
                </a:rPr>
                <a:t>Does it work?</a:t>
              </a:r>
            </a:p>
            <a:p>
              <a:r>
                <a:rPr lang="en-GB" sz="2000" b="1" dirty="0" smtClean="0">
                  <a:solidFill>
                    <a:schemeClr val="tx2">
                      <a:lumMod val="75000"/>
                    </a:schemeClr>
                  </a:solidFill>
                  <a:ea typeface="ＭＳ Ｐゴシック" pitchFamily="34" charset="-128"/>
                  <a:cs typeface="Tahoma" pitchFamily="34" charset="0"/>
                </a:rPr>
                <a:t>For the scientists?</a:t>
              </a:r>
              <a:endParaRPr lang="en-GB" sz="2000" b="1" dirty="0">
                <a:solidFill>
                  <a:schemeClr val="tx2">
                    <a:lumMod val="75000"/>
                  </a:schemeClr>
                </a:solidFill>
                <a:ea typeface="ＭＳ Ｐゴシック" pitchFamily="34" charset="-128"/>
                <a:cs typeface="Tahoma" pitchFamily="34" charset="0"/>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1341438"/>
              <a:ext cx="2520950"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7"/>
            <p:cNvSpPr txBox="1">
              <a:spLocks noChangeArrowheads="1"/>
            </p:cNvSpPr>
            <p:nvPr/>
          </p:nvSpPr>
          <p:spPr bwMode="auto">
            <a:xfrm>
              <a:off x="4267200" y="3103563"/>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262626"/>
                  </a:solidFill>
                  <a:latin typeface="Trebuchet MS" pitchFamily="34" charset="0"/>
                  <a:ea typeface="MS PGothic" pitchFamily="34" charset="-128"/>
                  <a:cs typeface="Trebuchet MS" pitchFamily="34" charset="0"/>
                </a:defRPr>
              </a:lvl1pPr>
              <a:lvl2pPr marL="742950" indent="-285750" eaLnBrk="0" hangingPunct="0">
                <a:spcBef>
                  <a:spcPct val="20000"/>
                </a:spcBef>
                <a:buFont typeface="Arial" pitchFamily="34" charset="0"/>
                <a:buChar char="–"/>
                <a:defRPr>
                  <a:solidFill>
                    <a:srgbClr val="262626"/>
                  </a:solidFill>
                  <a:latin typeface="Trebuchet MS" pitchFamily="34" charset="0"/>
                  <a:ea typeface="MS PGothic" pitchFamily="34" charset="-128"/>
                  <a:cs typeface="Trebuchet MS" pitchFamily="34" charset="0"/>
                </a:defRPr>
              </a:lvl2pPr>
              <a:lvl3pPr marL="1143000" indent="-228600" eaLnBrk="0" hangingPunct="0">
                <a:spcBef>
                  <a:spcPct val="20000"/>
                </a:spcBef>
                <a:buFont typeface="Arial" pitchFamily="34" charset="0"/>
                <a:buChar char="•"/>
                <a:defRPr sz="1600">
                  <a:solidFill>
                    <a:srgbClr val="262626"/>
                  </a:solidFill>
                  <a:latin typeface="Trebuchet MS" pitchFamily="34" charset="0"/>
                  <a:ea typeface="MS PGothic" pitchFamily="34" charset="-128"/>
                  <a:cs typeface="Trebuchet MS" pitchFamily="34" charset="0"/>
                </a:defRPr>
              </a:lvl3pPr>
              <a:lvl4pPr marL="1600200" indent="-228600" eaLnBrk="0" hangingPunct="0">
                <a:spcBef>
                  <a:spcPct val="20000"/>
                </a:spcBef>
                <a:buFont typeface="Arial" pitchFamily="34" charset="0"/>
                <a:buChar char="–"/>
                <a:defRPr sz="1400">
                  <a:solidFill>
                    <a:srgbClr val="262626"/>
                  </a:solidFill>
                  <a:latin typeface="Trebuchet MS" pitchFamily="34" charset="0"/>
                  <a:ea typeface="MS PGothic" pitchFamily="34" charset="-128"/>
                  <a:cs typeface="Trebuchet MS" pitchFamily="34" charset="0"/>
                </a:defRPr>
              </a:lvl4pPr>
              <a:lvl5pPr marL="2057400" indent="-228600" eaLnBrk="0" hangingPunct="0">
                <a:spcBef>
                  <a:spcPct val="20000"/>
                </a:spcBef>
                <a:buFont typeface="Arial" pitchFamily="34" charset="0"/>
                <a:buChar char="»"/>
                <a:defRPr sz="1400">
                  <a:solidFill>
                    <a:srgbClr val="262626"/>
                  </a:solidFill>
                  <a:latin typeface="Trebuchet MS" pitchFamily="34" charset="0"/>
                  <a:ea typeface="MS PGothic" pitchFamily="34" charset="-128"/>
                  <a:cs typeface="Trebuchet MS" pitchFamily="34" charset="0"/>
                </a:defRPr>
              </a:lvl5pPr>
              <a:lvl6pPr marL="2514600" indent="-228600" eaLnBrk="0" fontAlgn="base" hangingPunct="0">
                <a:spcBef>
                  <a:spcPct val="20000"/>
                </a:spcBef>
                <a:spcAft>
                  <a:spcPct val="0"/>
                </a:spcAft>
                <a:buFont typeface="Arial" pitchFamily="34" charset="0"/>
                <a:buChar char="»"/>
                <a:defRPr sz="1400">
                  <a:solidFill>
                    <a:srgbClr val="262626"/>
                  </a:solidFill>
                  <a:latin typeface="Trebuchet MS" pitchFamily="34" charset="0"/>
                  <a:ea typeface="MS PGothic" pitchFamily="34" charset="-128"/>
                  <a:cs typeface="Trebuchet MS" pitchFamily="34" charset="0"/>
                </a:defRPr>
              </a:lvl6pPr>
              <a:lvl7pPr marL="2971800" indent="-228600" eaLnBrk="0" fontAlgn="base" hangingPunct="0">
                <a:spcBef>
                  <a:spcPct val="20000"/>
                </a:spcBef>
                <a:spcAft>
                  <a:spcPct val="0"/>
                </a:spcAft>
                <a:buFont typeface="Arial" pitchFamily="34" charset="0"/>
                <a:buChar char="»"/>
                <a:defRPr sz="1400">
                  <a:solidFill>
                    <a:srgbClr val="262626"/>
                  </a:solidFill>
                  <a:latin typeface="Trebuchet MS" pitchFamily="34" charset="0"/>
                  <a:ea typeface="MS PGothic" pitchFamily="34" charset="-128"/>
                  <a:cs typeface="Trebuchet MS" pitchFamily="34" charset="0"/>
                </a:defRPr>
              </a:lvl7pPr>
              <a:lvl8pPr marL="3429000" indent="-228600" eaLnBrk="0" fontAlgn="base" hangingPunct="0">
                <a:spcBef>
                  <a:spcPct val="20000"/>
                </a:spcBef>
                <a:spcAft>
                  <a:spcPct val="0"/>
                </a:spcAft>
                <a:buFont typeface="Arial" pitchFamily="34" charset="0"/>
                <a:buChar char="»"/>
                <a:defRPr sz="1400">
                  <a:solidFill>
                    <a:srgbClr val="262626"/>
                  </a:solidFill>
                  <a:latin typeface="Trebuchet MS" pitchFamily="34" charset="0"/>
                  <a:ea typeface="MS PGothic" pitchFamily="34" charset="-128"/>
                  <a:cs typeface="Trebuchet MS" pitchFamily="34" charset="0"/>
                </a:defRPr>
              </a:lvl8pPr>
              <a:lvl9pPr marL="3886200" indent="-228600" eaLnBrk="0" fontAlgn="base" hangingPunct="0">
                <a:spcBef>
                  <a:spcPct val="20000"/>
                </a:spcBef>
                <a:spcAft>
                  <a:spcPct val="0"/>
                </a:spcAft>
                <a:buFont typeface="Arial" pitchFamily="34" charset="0"/>
                <a:buChar char="»"/>
                <a:defRPr sz="1400">
                  <a:solidFill>
                    <a:srgbClr val="262626"/>
                  </a:solidFill>
                  <a:latin typeface="Trebuchet MS" pitchFamily="34" charset="0"/>
                  <a:ea typeface="MS PGothic" pitchFamily="34" charset="-128"/>
                  <a:cs typeface="Trebuchet MS" pitchFamily="34" charset="0"/>
                </a:defRPr>
              </a:lvl9pPr>
            </a:lstStyle>
            <a:p>
              <a:pPr algn="r" eaLnBrk="1" hangingPunct="1">
                <a:spcBef>
                  <a:spcPct val="0"/>
                </a:spcBef>
                <a:buFontTx/>
                <a:buNone/>
              </a:pPr>
              <a:r>
                <a:rPr lang="en-GB" altLang="en-US" sz="1800">
                  <a:solidFill>
                    <a:schemeClr val="tx1"/>
                  </a:solidFill>
                  <a:latin typeface="Calibri" pitchFamily="34" charset="0"/>
                </a:rPr>
                <a:t>Trainer time</a:t>
              </a:r>
            </a:p>
          </p:txBody>
        </p:sp>
        <p:cxnSp>
          <p:nvCxnSpPr>
            <p:cNvPr id="32" name="Straight Arrow Connector 31"/>
            <p:cNvCxnSpPr/>
            <p:nvPr/>
          </p:nvCxnSpPr>
          <p:spPr>
            <a:xfrm>
              <a:off x="5724525" y="3100388"/>
              <a:ext cx="863600" cy="0"/>
            </a:xfrm>
            <a:prstGeom prst="straightConnector1">
              <a:avLst/>
            </a:prstGeom>
            <a:ln>
              <a:tailEnd type="oval"/>
            </a:ln>
          </p:spPr>
          <p:style>
            <a:lnRef idx="1">
              <a:schemeClr val="dk1"/>
            </a:lnRef>
            <a:fillRef idx="0">
              <a:schemeClr val="dk1"/>
            </a:fillRef>
            <a:effectRef idx="0">
              <a:schemeClr val="dk1"/>
            </a:effectRef>
            <a:fontRef idx="minor">
              <a:schemeClr val="tx1"/>
            </a:fontRef>
          </p:style>
        </p:cxnSp>
        <p:sp>
          <p:nvSpPr>
            <p:cNvPr id="34" name="TextBox 11"/>
            <p:cNvSpPr txBox="1">
              <a:spLocks noChangeArrowheads="1"/>
            </p:cNvSpPr>
            <p:nvPr/>
          </p:nvSpPr>
          <p:spPr bwMode="auto">
            <a:xfrm>
              <a:off x="4356100" y="173196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000">
                  <a:solidFill>
                    <a:srgbClr val="262626"/>
                  </a:solidFill>
                  <a:latin typeface="Trebuchet MS" pitchFamily="34" charset="0"/>
                  <a:ea typeface="MS PGothic" pitchFamily="34" charset="-128"/>
                  <a:cs typeface="Trebuchet MS" pitchFamily="34" charset="0"/>
                </a:defRPr>
              </a:lvl1pPr>
              <a:lvl2pPr marL="742950" indent="-285750" eaLnBrk="0" hangingPunct="0">
                <a:spcBef>
                  <a:spcPct val="20000"/>
                </a:spcBef>
                <a:buFont typeface="Arial" pitchFamily="34" charset="0"/>
                <a:buChar char="–"/>
                <a:defRPr>
                  <a:solidFill>
                    <a:srgbClr val="262626"/>
                  </a:solidFill>
                  <a:latin typeface="Trebuchet MS" pitchFamily="34" charset="0"/>
                  <a:ea typeface="MS PGothic" pitchFamily="34" charset="-128"/>
                  <a:cs typeface="Trebuchet MS" pitchFamily="34" charset="0"/>
                </a:defRPr>
              </a:lvl2pPr>
              <a:lvl3pPr marL="1143000" indent="-228600" eaLnBrk="0" hangingPunct="0">
                <a:spcBef>
                  <a:spcPct val="20000"/>
                </a:spcBef>
                <a:buFont typeface="Arial" pitchFamily="34" charset="0"/>
                <a:buChar char="•"/>
                <a:defRPr sz="1600">
                  <a:solidFill>
                    <a:srgbClr val="262626"/>
                  </a:solidFill>
                  <a:latin typeface="Trebuchet MS" pitchFamily="34" charset="0"/>
                  <a:ea typeface="MS PGothic" pitchFamily="34" charset="-128"/>
                  <a:cs typeface="Trebuchet MS" pitchFamily="34" charset="0"/>
                </a:defRPr>
              </a:lvl3pPr>
              <a:lvl4pPr marL="1600200" indent="-228600" eaLnBrk="0" hangingPunct="0">
                <a:spcBef>
                  <a:spcPct val="20000"/>
                </a:spcBef>
                <a:buFont typeface="Arial" pitchFamily="34" charset="0"/>
                <a:buChar char="–"/>
                <a:defRPr sz="1400">
                  <a:solidFill>
                    <a:srgbClr val="262626"/>
                  </a:solidFill>
                  <a:latin typeface="Trebuchet MS" pitchFamily="34" charset="0"/>
                  <a:ea typeface="MS PGothic" pitchFamily="34" charset="-128"/>
                  <a:cs typeface="Trebuchet MS" pitchFamily="34" charset="0"/>
                </a:defRPr>
              </a:lvl4pPr>
              <a:lvl5pPr marL="2057400" indent="-228600" eaLnBrk="0" hangingPunct="0">
                <a:spcBef>
                  <a:spcPct val="20000"/>
                </a:spcBef>
                <a:buFont typeface="Arial" pitchFamily="34" charset="0"/>
                <a:buChar char="»"/>
                <a:defRPr sz="1400">
                  <a:solidFill>
                    <a:srgbClr val="262626"/>
                  </a:solidFill>
                  <a:latin typeface="Trebuchet MS" pitchFamily="34" charset="0"/>
                  <a:ea typeface="MS PGothic" pitchFamily="34" charset="-128"/>
                  <a:cs typeface="Trebuchet MS" pitchFamily="34" charset="0"/>
                </a:defRPr>
              </a:lvl5pPr>
              <a:lvl6pPr marL="2514600" indent="-228600" eaLnBrk="0" fontAlgn="base" hangingPunct="0">
                <a:spcBef>
                  <a:spcPct val="20000"/>
                </a:spcBef>
                <a:spcAft>
                  <a:spcPct val="0"/>
                </a:spcAft>
                <a:buFont typeface="Arial" pitchFamily="34" charset="0"/>
                <a:buChar char="»"/>
                <a:defRPr sz="1400">
                  <a:solidFill>
                    <a:srgbClr val="262626"/>
                  </a:solidFill>
                  <a:latin typeface="Trebuchet MS" pitchFamily="34" charset="0"/>
                  <a:ea typeface="MS PGothic" pitchFamily="34" charset="-128"/>
                  <a:cs typeface="Trebuchet MS" pitchFamily="34" charset="0"/>
                </a:defRPr>
              </a:lvl6pPr>
              <a:lvl7pPr marL="2971800" indent="-228600" eaLnBrk="0" fontAlgn="base" hangingPunct="0">
                <a:spcBef>
                  <a:spcPct val="20000"/>
                </a:spcBef>
                <a:spcAft>
                  <a:spcPct val="0"/>
                </a:spcAft>
                <a:buFont typeface="Arial" pitchFamily="34" charset="0"/>
                <a:buChar char="»"/>
                <a:defRPr sz="1400">
                  <a:solidFill>
                    <a:srgbClr val="262626"/>
                  </a:solidFill>
                  <a:latin typeface="Trebuchet MS" pitchFamily="34" charset="0"/>
                  <a:ea typeface="MS PGothic" pitchFamily="34" charset="-128"/>
                  <a:cs typeface="Trebuchet MS" pitchFamily="34" charset="0"/>
                </a:defRPr>
              </a:lvl7pPr>
              <a:lvl8pPr marL="3429000" indent="-228600" eaLnBrk="0" fontAlgn="base" hangingPunct="0">
                <a:spcBef>
                  <a:spcPct val="20000"/>
                </a:spcBef>
                <a:spcAft>
                  <a:spcPct val="0"/>
                </a:spcAft>
                <a:buFont typeface="Arial" pitchFamily="34" charset="0"/>
                <a:buChar char="»"/>
                <a:defRPr sz="1400">
                  <a:solidFill>
                    <a:srgbClr val="262626"/>
                  </a:solidFill>
                  <a:latin typeface="Trebuchet MS" pitchFamily="34" charset="0"/>
                  <a:ea typeface="MS PGothic" pitchFamily="34" charset="-128"/>
                  <a:cs typeface="Trebuchet MS" pitchFamily="34" charset="0"/>
                </a:defRPr>
              </a:lvl8pPr>
              <a:lvl9pPr marL="3886200" indent="-228600" eaLnBrk="0" fontAlgn="base" hangingPunct="0">
                <a:spcBef>
                  <a:spcPct val="20000"/>
                </a:spcBef>
                <a:spcAft>
                  <a:spcPct val="0"/>
                </a:spcAft>
                <a:buFont typeface="Arial" pitchFamily="34" charset="0"/>
                <a:buChar char="»"/>
                <a:defRPr sz="1400">
                  <a:solidFill>
                    <a:srgbClr val="262626"/>
                  </a:solidFill>
                  <a:latin typeface="Trebuchet MS" pitchFamily="34" charset="0"/>
                  <a:ea typeface="MS PGothic" pitchFamily="34" charset="-128"/>
                  <a:cs typeface="Trebuchet MS" pitchFamily="34" charset="0"/>
                </a:defRPr>
              </a:lvl9pPr>
            </a:lstStyle>
            <a:p>
              <a:pPr algn="r" eaLnBrk="1" hangingPunct="1">
                <a:spcBef>
                  <a:spcPct val="0"/>
                </a:spcBef>
                <a:buFontTx/>
                <a:buNone/>
              </a:pPr>
              <a:r>
                <a:rPr lang="en-GB" altLang="en-US" sz="1800">
                  <a:solidFill>
                    <a:schemeClr val="tx1"/>
                  </a:solidFill>
                  <a:latin typeface="Calibri" pitchFamily="34" charset="0"/>
                </a:rPr>
                <a:t>Volunteer time</a:t>
              </a:r>
            </a:p>
          </p:txBody>
        </p:sp>
        <p:cxnSp>
          <p:nvCxnSpPr>
            <p:cNvPr id="35" name="Straight Arrow Connector 34"/>
            <p:cNvCxnSpPr/>
            <p:nvPr/>
          </p:nvCxnSpPr>
          <p:spPr>
            <a:xfrm>
              <a:off x="5724525" y="2101850"/>
              <a:ext cx="1439863" cy="0"/>
            </a:xfrm>
            <a:prstGeom prst="straightConnector1">
              <a:avLst/>
            </a:prstGeom>
            <a:ln>
              <a:tailEnd type="oval"/>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436539" y="1700808"/>
              <a:ext cx="4135461" cy="1311275"/>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lIns="0" tIns="20549" rIns="0" bIns="0" anchor="ctr" anchorCtr="0"/>
            <a:lstStyle>
              <a:defPPr>
                <a:defRPr lang="en-US"/>
              </a:defPPr>
              <a:lvl1pPr marL="0" indent="0" defTabSz="855663" eaLnBrk="0" hangingPunct="0">
                <a:lnSpc>
                  <a:spcPct val="200000"/>
                </a:lnSpc>
                <a:spcBef>
                  <a:spcPts val="50"/>
                </a:spcBef>
                <a:spcAft>
                  <a:spcPts val="50"/>
                </a:spcAft>
                <a:buClr>
                  <a:schemeClr val="tx2"/>
                </a:buClr>
                <a:buFont typeface="Symbol" pitchFamily="18" charset="2"/>
                <a:buNone/>
                <a:defRPr sz="2000" kern="0">
                  <a:solidFill>
                    <a:srgbClr val="626469"/>
                  </a:solidFill>
                  <a:ea typeface="ＭＳ Ｐゴシック" charset="0"/>
                </a:defRPr>
              </a:lvl1pPr>
              <a:lvl2pPr marL="441325" indent="-225425" defTabSz="855663" eaLnBrk="0" hangingPunct="0">
                <a:spcBef>
                  <a:spcPct val="20000"/>
                </a:spcBef>
                <a:buClr>
                  <a:schemeClr val="tx2"/>
                </a:buClr>
                <a:buChar char="–"/>
                <a:defRPr sz="1600">
                  <a:solidFill>
                    <a:srgbClr val="626469"/>
                  </a:solidFill>
                  <a:ea typeface="Arial" charset="0"/>
                </a:defRPr>
              </a:lvl2pPr>
              <a:lvl3pPr marL="655638" indent="-211138" defTabSz="855663" eaLnBrk="0" hangingPunct="0">
                <a:spcBef>
                  <a:spcPct val="20000"/>
                </a:spcBef>
                <a:buClr>
                  <a:schemeClr val="tx2"/>
                </a:buClr>
                <a:buChar char="–"/>
                <a:defRPr sz="1300">
                  <a:solidFill>
                    <a:srgbClr val="626469"/>
                  </a:solidFill>
                  <a:ea typeface="Arial" charset="0"/>
                </a:defRPr>
              </a:lvl3pPr>
              <a:lvl4pPr marL="871538" indent="-211138" defTabSz="855663" eaLnBrk="0" hangingPunct="0">
                <a:spcBef>
                  <a:spcPct val="20000"/>
                </a:spcBef>
                <a:buClr>
                  <a:schemeClr val="tx2"/>
                </a:buClr>
                <a:buChar char="–"/>
                <a:defRPr sz="1100">
                  <a:solidFill>
                    <a:srgbClr val="626469"/>
                  </a:solidFill>
                  <a:ea typeface="Arial" charset="0"/>
                </a:defRPr>
              </a:lvl4pPr>
              <a:lvl5pPr marL="1085850" indent="-211138" defTabSz="855663" eaLnBrk="0" hangingPunct="0">
                <a:spcBef>
                  <a:spcPct val="20000"/>
                </a:spcBef>
                <a:buClr>
                  <a:schemeClr val="tx2"/>
                </a:buClr>
                <a:buChar char="–"/>
                <a:defRPr sz="1100">
                  <a:solidFill>
                    <a:schemeClr val="tx1"/>
                  </a:solidFill>
                  <a:ea typeface="Arial" charset="0"/>
                </a:defRPr>
              </a:lvl5pPr>
              <a:lvl6pPr marL="1469484" indent="-202375" defTabSz="1055673" eaLnBrk="0" fontAlgn="base" hangingPunct="0">
                <a:spcBef>
                  <a:spcPct val="20000"/>
                </a:spcBef>
                <a:spcAft>
                  <a:spcPct val="0"/>
                </a:spcAft>
                <a:buClr>
                  <a:schemeClr val="accent1"/>
                </a:buClr>
                <a:buFont typeface="Times New Roman" pitchFamily="18" charset="0"/>
                <a:buChar char="–"/>
                <a:defRPr sz="800">
                  <a:solidFill>
                    <a:schemeClr val="tx1"/>
                  </a:solidFill>
                  <a:ea typeface="MS PGothic" pitchFamily="34" charset="-128"/>
                </a:defRPr>
              </a:lvl6pPr>
              <a:lvl7pPr marL="1904439" indent="-202375" defTabSz="1055673" eaLnBrk="0" fontAlgn="base" hangingPunct="0">
                <a:spcBef>
                  <a:spcPct val="20000"/>
                </a:spcBef>
                <a:spcAft>
                  <a:spcPct val="0"/>
                </a:spcAft>
                <a:buClr>
                  <a:schemeClr val="accent1"/>
                </a:buClr>
                <a:buFont typeface="Times New Roman" pitchFamily="18" charset="0"/>
                <a:buChar char="–"/>
                <a:defRPr sz="800">
                  <a:solidFill>
                    <a:schemeClr val="tx1"/>
                  </a:solidFill>
                  <a:ea typeface="MS PGothic" pitchFamily="34" charset="-128"/>
                </a:defRPr>
              </a:lvl7pPr>
              <a:lvl8pPr marL="2339394" indent="-202375" defTabSz="1055673" eaLnBrk="0" fontAlgn="base" hangingPunct="0">
                <a:spcBef>
                  <a:spcPct val="20000"/>
                </a:spcBef>
                <a:spcAft>
                  <a:spcPct val="0"/>
                </a:spcAft>
                <a:buClr>
                  <a:schemeClr val="accent1"/>
                </a:buClr>
                <a:buFont typeface="Times New Roman" pitchFamily="18" charset="0"/>
                <a:buChar char="–"/>
                <a:defRPr sz="800">
                  <a:solidFill>
                    <a:schemeClr val="tx1"/>
                  </a:solidFill>
                  <a:ea typeface="MS PGothic" pitchFamily="34" charset="-128"/>
                </a:defRPr>
              </a:lvl8pPr>
              <a:lvl9pPr marL="2774348" indent="-202375" defTabSz="1055673" eaLnBrk="0" fontAlgn="base" hangingPunct="0">
                <a:spcBef>
                  <a:spcPct val="20000"/>
                </a:spcBef>
                <a:spcAft>
                  <a:spcPct val="0"/>
                </a:spcAft>
                <a:buClr>
                  <a:schemeClr val="accent1"/>
                </a:buClr>
                <a:buFont typeface="Times New Roman" pitchFamily="18" charset="0"/>
                <a:buChar char="–"/>
                <a:defRPr sz="800">
                  <a:solidFill>
                    <a:schemeClr val="tx1"/>
                  </a:solidFill>
                  <a:ea typeface="MS PGothic" pitchFamily="34" charset="-128"/>
                </a:defRPr>
              </a:lvl9pPr>
            </a:lstStyle>
            <a:p>
              <a:pPr algn="ctr">
                <a:lnSpc>
                  <a:spcPct val="100000"/>
                </a:lnSpc>
                <a:defRPr/>
              </a:pPr>
              <a:r>
                <a:rPr lang="en-GB" dirty="0" smtClean="0">
                  <a:solidFill>
                    <a:srgbClr val="FF0000"/>
                  </a:solidFill>
                </a:rPr>
                <a:t>1 hour </a:t>
              </a:r>
              <a:r>
                <a:rPr lang="en-GB" dirty="0" smtClean="0">
                  <a:solidFill>
                    <a:schemeClr val="accent3">
                      <a:lumMod val="25000"/>
                    </a:schemeClr>
                  </a:solidFill>
                </a:rPr>
                <a:t>of training and feedback equates to a volunteer ‘sampling’ time </a:t>
              </a:r>
              <a:r>
                <a:rPr lang="en-GB" dirty="0" smtClean="0"/>
                <a:t>(</a:t>
              </a:r>
              <a:r>
                <a:rPr lang="en-GB" dirty="0" smtClean="0">
                  <a:solidFill>
                    <a:srgbClr val="FF0000"/>
                  </a:solidFill>
                </a:rPr>
                <a:t>5.7hrs</a:t>
              </a:r>
              <a:r>
                <a:rPr lang="en-GB" dirty="0" smtClean="0"/>
                <a:t>)</a:t>
              </a:r>
              <a:endParaRPr lang="en-GB" dirty="0"/>
            </a:p>
          </p:txBody>
        </p:sp>
      </p:grpSp>
    </p:spTree>
    <p:extLst>
      <p:ext uri="{BB962C8B-B14F-4D97-AF65-F5344CB8AC3E}">
        <p14:creationId xmlns:p14="http://schemas.microsoft.com/office/powerpoint/2010/main" val="439083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630" y="116632"/>
            <a:ext cx="8968740" cy="6240780"/>
          </a:xfrm>
          <a:prstGeom prst="rect">
            <a:avLst/>
          </a:prstGeom>
        </p:spPr>
      </p:pic>
      <p:sp>
        <p:nvSpPr>
          <p:cNvPr id="4" name="TextBox 3"/>
          <p:cNvSpPr txBox="1"/>
          <p:nvPr/>
        </p:nvSpPr>
        <p:spPr>
          <a:xfrm>
            <a:off x="23664" y="1019637"/>
            <a:ext cx="1728192" cy="830997"/>
          </a:xfrm>
          <a:prstGeom prst="rect">
            <a:avLst/>
          </a:prstGeom>
          <a:noFill/>
        </p:spPr>
        <p:txBody>
          <a:bodyPr wrap="square" rtlCol="0">
            <a:spAutoFit/>
          </a:bodyPr>
          <a:lstStyle/>
          <a:p>
            <a:r>
              <a:rPr lang="en-GB" sz="2400" b="1" dirty="0" smtClean="0">
                <a:solidFill>
                  <a:schemeClr val="tx2">
                    <a:lumMod val="75000"/>
                  </a:schemeClr>
                </a:solidFill>
                <a:ea typeface="ＭＳ Ｐゴシック" pitchFamily="34" charset="-128"/>
                <a:cs typeface="Tahoma" pitchFamily="34" charset="0"/>
              </a:rPr>
              <a:t>Regional</a:t>
            </a:r>
          </a:p>
          <a:p>
            <a:r>
              <a:rPr lang="en-GB" sz="2400" b="1" dirty="0" smtClean="0">
                <a:solidFill>
                  <a:schemeClr val="tx2">
                    <a:lumMod val="75000"/>
                  </a:schemeClr>
                </a:solidFill>
                <a:ea typeface="ＭＳ Ｐゴシック" pitchFamily="34" charset="-128"/>
                <a:cs typeface="Tahoma" pitchFamily="34" charset="0"/>
              </a:rPr>
              <a:t>differences</a:t>
            </a:r>
            <a:endParaRPr lang="en-GB" sz="2400" b="1" dirty="0">
              <a:solidFill>
                <a:schemeClr val="tx2">
                  <a:lumMod val="75000"/>
                </a:schemeClr>
              </a:solidFill>
              <a:ea typeface="ＭＳ Ｐゴシック" pitchFamily="34" charset="-128"/>
              <a:cs typeface="Tahoma" pitchFamily="34" charset="0"/>
            </a:endParaRPr>
          </a:p>
        </p:txBody>
      </p:sp>
      <p:sp>
        <p:nvSpPr>
          <p:cNvPr id="2" name="TextBox 1"/>
          <p:cNvSpPr txBox="1"/>
          <p:nvPr/>
        </p:nvSpPr>
        <p:spPr>
          <a:xfrm>
            <a:off x="23664" y="6309320"/>
            <a:ext cx="912033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Country averaged return on time invested in training and average number of participants associated to each dataset uploaded on the FreshWater Watch database </a:t>
            </a:r>
          </a:p>
        </p:txBody>
      </p:sp>
    </p:spTree>
    <p:extLst>
      <p:ext uri="{BB962C8B-B14F-4D97-AF65-F5344CB8AC3E}">
        <p14:creationId xmlns:p14="http://schemas.microsoft.com/office/powerpoint/2010/main" val="3005431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720080"/>
          </a:xfrm>
        </p:spPr>
        <p:txBody>
          <a:bodyPr>
            <a:normAutofit fontScale="90000"/>
          </a:bodyPr>
          <a:lstStyle/>
          <a:p>
            <a:r>
              <a:rPr lang="en-US" b="1" dirty="0" smtClean="0"/>
              <a:t>Conclusion</a:t>
            </a:r>
            <a:endParaRPr lang="en-US" b="1" dirty="0"/>
          </a:p>
        </p:txBody>
      </p:sp>
      <p:sp>
        <p:nvSpPr>
          <p:cNvPr id="3" name="Subtitle 2"/>
          <p:cNvSpPr>
            <a:spLocks noGrp="1"/>
          </p:cNvSpPr>
          <p:nvPr>
            <p:ph type="subTitle" idx="1"/>
          </p:nvPr>
        </p:nvSpPr>
        <p:spPr>
          <a:xfrm>
            <a:off x="107504" y="1052736"/>
            <a:ext cx="8928992" cy="5688632"/>
          </a:xfrm>
        </p:spPr>
        <p:txBody>
          <a:bodyPr>
            <a:normAutofit/>
          </a:bodyPr>
          <a:lstStyle/>
          <a:p>
            <a:endParaRPr lang="en-US" dirty="0"/>
          </a:p>
          <a:p>
            <a:pPr algn="just"/>
            <a:r>
              <a:rPr lang="en-US" dirty="0">
                <a:solidFill>
                  <a:schemeClr val="tx1"/>
                </a:solidFill>
              </a:rPr>
              <a:t> </a:t>
            </a:r>
            <a:r>
              <a:rPr lang="en-US" dirty="0" smtClean="0">
                <a:solidFill>
                  <a:schemeClr val="tx1"/>
                </a:solidFill>
              </a:rPr>
              <a:t>Regular monitoring of river ecosystems is a mammoth task. Bust </a:t>
            </a:r>
            <a:r>
              <a:rPr lang="en-US" b="1" dirty="0" smtClean="0">
                <a:solidFill>
                  <a:schemeClr val="tx1"/>
                </a:solidFill>
              </a:rPr>
              <a:t>citizen </a:t>
            </a:r>
            <a:r>
              <a:rPr lang="en-US" b="1" dirty="0">
                <a:solidFill>
                  <a:schemeClr val="tx1"/>
                </a:solidFill>
              </a:rPr>
              <a:t>science </a:t>
            </a:r>
            <a:r>
              <a:rPr lang="en-US" dirty="0">
                <a:solidFill>
                  <a:schemeClr val="tx1"/>
                </a:solidFill>
              </a:rPr>
              <a:t>model can help scientists to do long term monitoring of rivers to influence policy decisions. </a:t>
            </a:r>
            <a:r>
              <a:rPr lang="en-US" dirty="0" smtClean="0">
                <a:solidFill>
                  <a:schemeClr val="tx1"/>
                </a:solidFill>
              </a:rPr>
              <a:t>Simple scientific kits and digital tools can play </a:t>
            </a:r>
            <a:r>
              <a:rPr lang="en-US" dirty="0">
                <a:solidFill>
                  <a:schemeClr val="tx1"/>
                </a:solidFill>
              </a:rPr>
              <a:t>an important role in bridging the gap between citizens and scientists by crowd sourcing of the data. </a:t>
            </a: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312480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764704"/>
            <a:ext cx="4042792" cy="1008112"/>
          </a:xfrm>
        </p:spPr>
        <p:txBody>
          <a:bodyPr>
            <a:normAutofit/>
          </a:bodyPr>
          <a:lstStyle/>
          <a:p>
            <a:r>
              <a:rPr lang="en-US" dirty="0" smtClean="0"/>
              <a:t>Keep Monitoring </a:t>
            </a:r>
            <a:endParaRPr lang="en-US" dirty="0"/>
          </a:p>
        </p:txBody>
      </p:sp>
      <p:sp>
        <p:nvSpPr>
          <p:cNvPr id="3" name="Content Placeholder 2"/>
          <p:cNvSpPr>
            <a:spLocks noGrp="1"/>
          </p:cNvSpPr>
          <p:nvPr>
            <p:ph idx="1"/>
          </p:nvPr>
        </p:nvSpPr>
        <p:spPr>
          <a:xfrm>
            <a:off x="4283968" y="3140968"/>
            <a:ext cx="4054748" cy="2625155"/>
          </a:xfrm>
        </p:spPr>
        <p:txBody>
          <a:bodyPr>
            <a:normAutofit/>
          </a:bodyPr>
          <a:lstStyle/>
          <a:p>
            <a:pPr marL="0" indent="0" algn="ctr">
              <a:buNone/>
            </a:pPr>
            <a:r>
              <a:rPr lang="en-US" sz="5400" b="1" dirty="0" smtClean="0">
                <a:solidFill>
                  <a:srgbClr val="002060"/>
                </a:solidFill>
              </a:rPr>
              <a:t>Thanks</a:t>
            </a:r>
            <a:endParaRPr lang="en-US" sz="5400" b="1" dirty="0">
              <a:solidFill>
                <a:srgbClr val="002060"/>
              </a:solidFill>
            </a:endParaRPr>
          </a:p>
        </p:txBody>
      </p:sp>
      <p:pic>
        <p:nvPicPr>
          <p:cNvPr id="5" name="Picture 4"/>
          <p:cNvPicPr>
            <a:picLocks noChangeAspect="1"/>
          </p:cNvPicPr>
          <p:nvPr/>
        </p:nvPicPr>
        <p:blipFill>
          <a:blip r:embed="rId2"/>
          <a:stretch>
            <a:fillRect/>
          </a:stretch>
        </p:blipFill>
        <p:spPr>
          <a:xfrm>
            <a:off x="110108" y="620688"/>
            <a:ext cx="4533900" cy="5334000"/>
          </a:xfrm>
          <a:prstGeom prst="rect">
            <a:avLst/>
          </a:prstGeom>
        </p:spPr>
      </p:pic>
    </p:spTree>
    <p:extLst>
      <p:ext uri="{BB962C8B-B14F-4D97-AF65-F5344CB8AC3E}">
        <p14:creationId xmlns:p14="http://schemas.microsoft.com/office/powerpoint/2010/main" val="10360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3543"/>
            <a:ext cx="9144000" cy="256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581128"/>
            <a:ext cx="1975383" cy="43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6" y="188640"/>
            <a:ext cx="91440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FreshWaterWatch-Final-Logo-set.gif"/>
          <p:cNvPicPr>
            <a:picLocks noChangeAspect="1"/>
          </p:cNvPicPr>
          <p:nvPr/>
        </p:nvPicPr>
        <p:blipFill>
          <a:blip r:embed="rId6" cstate="print"/>
          <a:stretch>
            <a:fillRect/>
          </a:stretch>
        </p:blipFill>
        <p:spPr>
          <a:xfrm>
            <a:off x="0" y="3396912"/>
            <a:ext cx="2918258" cy="824176"/>
          </a:xfrm>
          <a:prstGeom prst="rect">
            <a:avLst/>
          </a:prstGeom>
          <a:ln>
            <a:no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119435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31840" y="457102"/>
            <a:ext cx="4824536" cy="43338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mj-cs"/>
              </a:rPr>
              <a:t>Why Citizen Scien</a:t>
            </a:r>
            <a:r>
              <a:rPr kumimoji="0" lang="en-GB" sz="2400" b="1" i="0" u="none" strike="noStrike" kern="1200" cap="none" spc="0" normalizeH="0" baseline="0" noProof="0" dirty="0" smtClean="0">
                <a:ln>
                  <a:noFill/>
                </a:ln>
                <a:solidFill>
                  <a:schemeClr val="tx1"/>
                </a:solidFill>
                <a:effectLst/>
                <a:uLnTx/>
                <a:uFillTx/>
                <a:latin typeface="Calibri" panose="020F0502020204030204" pitchFamily="34" charset="0"/>
                <a:ea typeface="ＭＳ Ｐゴシック" pitchFamily="34" charset="-128"/>
                <a:cs typeface="+mj-cs"/>
              </a:rPr>
              <a:t>ce</a:t>
            </a:r>
          </a:p>
        </p:txBody>
      </p:sp>
      <p:pic>
        <p:nvPicPr>
          <p:cNvPr id="6" name="Picture 6" descr="Citizen_Science_Poster_Design-Low-Res"/>
          <p:cNvPicPr>
            <a:picLocks noChangeAspect="1" noChangeArrowheads="1"/>
          </p:cNvPicPr>
          <p:nvPr/>
        </p:nvPicPr>
        <p:blipFill>
          <a:blip r:embed="rId3" cstate="print"/>
          <a:srcRect/>
          <a:stretch>
            <a:fillRect/>
          </a:stretch>
        </p:blipFill>
        <p:spPr bwMode="auto">
          <a:xfrm>
            <a:off x="4018512" y="4509120"/>
            <a:ext cx="4944508" cy="2276872"/>
          </a:xfrm>
          <a:prstGeom prst="rect">
            <a:avLst/>
          </a:prstGeom>
          <a:noFill/>
          <a:ln w="9525">
            <a:noFill/>
            <a:miter lim="800000"/>
            <a:headEnd/>
            <a:tailEnd/>
          </a:ln>
        </p:spPr>
      </p:pic>
      <p:sp>
        <p:nvSpPr>
          <p:cNvPr id="7" name="Title 1"/>
          <p:cNvSpPr txBox="1">
            <a:spLocks/>
          </p:cNvSpPr>
          <p:nvPr/>
        </p:nvSpPr>
        <p:spPr>
          <a:xfrm>
            <a:off x="838198" y="1575022"/>
            <a:ext cx="3661793" cy="2249565"/>
          </a:xfrm>
          <a:prstGeom prst="rect">
            <a:avLst/>
          </a:prstGeom>
          <a:solidFill>
            <a:srgbClr val="BCD331">
              <a:alpha val="92000"/>
            </a:srgbClr>
          </a:solidFill>
          <a:effectLst>
            <a:reflection stA="28000" endPos="75000" dist="12700" dir="5400000" sy="-100000" algn="bl" rotWithShape="0"/>
          </a:effectLst>
        </p:spPr>
        <p:txBody>
          <a:bodyPr numCol="1"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GB" sz="2200" b="1" dirty="0" smtClean="0">
                <a:latin typeface="+mn-lt"/>
                <a:ea typeface="ＭＳ Ｐゴシック" pitchFamily="34" charset="-128"/>
                <a:cs typeface="Arial"/>
              </a:rPr>
              <a:t/>
            </a:r>
            <a:br>
              <a:rPr lang="en-GB" sz="2200" b="1" dirty="0" smtClean="0">
                <a:latin typeface="+mn-lt"/>
                <a:ea typeface="ＭＳ Ｐゴシック" pitchFamily="34" charset="-128"/>
                <a:cs typeface="Arial"/>
              </a:rPr>
            </a:br>
            <a:r>
              <a:rPr lang="en-GB" sz="2200" b="1" dirty="0" smtClean="0">
                <a:latin typeface="+mn-lt"/>
                <a:ea typeface="ＭＳ Ｐゴシック" pitchFamily="34" charset="-128"/>
                <a:cs typeface="Arial"/>
              </a:rPr>
              <a:t>Lack of field</a:t>
            </a:r>
            <a:br>
              <a:rPr lang="en-GB" sz="2200" b="1" dirty="0" smtClean="0">
                <a:latin typeface="+mn-lt"/>
                <a:ea typeface="ＭＳ Ｐゴシック" pitchFamily="34" charset="-128"/>
                <a:cs typeface="Arial"/>
              </a:rPr>
            </a:br>
            <a:r>
              <a:rPr lang="en-GB" sz="2200" b="1" dirty="0" smtClean="0">
                <a:latin typeface="+mn-lt"/>
                <a:ea typeface="ＭＳ Ｐゴシック" pitchFamily="34" charset="-128"/>
                <a:cs typeface="Arial"/>
              </a:rPr>
              <a:t> data for monitoring, earth observation, early warning, project validation</a:t>
            </a:r>
            <a:br>
              <a:rPr lang="en-GB" sz="2200" b="1" dirty="0" smtClean="0">
                <a:latin typeface="+mn-lt"/>
                <a:ea typeface="ＭＳ Ｐゴシック" pitchFamily="34" charset="-128"/>
                <a:cs typeface="Arial"/>
              </a:rPr>
            </a:br>
            <a:r>
              <a:rPr lang="en-GB" sz="2200" b="1" dirty="0" smtClean="0">
                <a:latin typeface="+mn-lt"/>
                <a:ea typeface="ＭＳ Ｐゴシック" pitchFamily="34" charset="-128"/>
                <a:cs typeface="Arial"/>
              </a:rPr>
              <a:t/>
            </a:r>
            <a:br>
              <a:rPr lang="en-GB" sz="2200" b="1" dirty="0" smtClean="0">
                <a:latin typeface="+mn-lt"/>
                <a:ea typeface="ＭＳ Ｐゴシック" pitchFamily="34" charset="-128"/>
                <a:cs typeface="Arial"/>
              </a:rPr>
            </a:br>
            <a:r>
              <a:rPr lang="en-GB" sz="2200" b="1" dirty="0" smtClean="0">
                <a:latin typeface="+mn-lt"/>
                <a:ea typeface="ＭＳ Ｐゴシック" pitchFamily="34" charset="-128"/>
                <a:cs typeface="Arial"/>
              </a:rPr>
              <a:t/>
            </a:r>
            <a:br>
              <a:rPr lang="en-GB" sz="2200" b="1" dirty="0" smtClean="0">
                <a:latin typeface="+mn-lt"/>
                <a:ea typeface="ＭＳ Ｐゴシック" pitchFamily="34" charset="-128"/>
                <a:cs typeface="Arial"/>
              </a:rPr>
            </a:br>
            <a:r>
              <a:rPr lang="en-GB" sz="2200" b="1" dirty="0" smtClean="0">
                <a:latin typeface="+mn-lt"/>
                <a:ea typeface="ＭＳ Ｐゴシック" pitchFamily="34" charset="-128"/>
                <a:cs typeface="Arial"/>
              </a:rPr>
              <a:t/>
            </a:r>
            <a:br>
              <a:rPr lang="en-GB" sz="2200" b="1" dirty="0" smtClean="0">
                <a:latin typeface="+mn-lt"/>
                <a:ea typeface="ＭＳ Ｐゴシック" pitchFamily="34" charset="-128"/>
                <a:cs typeface="Arial"/>
              </a:rPr>
            </a:br>
            <a:r>
              <a:rPr lang="en-GB" sz="2200" b="1" dirty="0" smtClean="0">
                <a:latin typeface="+mn-lt"/>
                <a:ea typeface="ＭＳ Ｐゴシック" pitchFamily="34" charset="-128"/>
                <a:cs typeface="Arial"/>
              </a:rPr>
              <a:t/>
            </a:r>
            <a:br>
              <a:rPr lang="en-GB" sz="2200" b="1" dirty="0" smtClean="0">
                <a:latin typeface="+mn-lt"/>
                <a:ea typeface="ＭＳ Ｐゴシック" pitchFamily="34" charset="-128"/>
                <a:cs typeface="Arial"/>
              </a:rPr>
            </a:br>
            <a:endParaRPr lang="en-GB" sz="2200" b="1" dirty="0">
              <a:latin typeface="+mn-lt"/>
              <a:ea typeface="ＭＳ Ｐゴシック" pitchFamily="34" charset="-128"/>
              <a:cs typeface="Arial"/>
            </a:endParaRPr>
          </a:p>
        </p:txBody>
      </p:sp>
      <p:sp>
        <p:nvSpPr>
          <p:cNvPr id="8" name="Title 1"/>
          <p:cNvSpPr txBox="1">
            <a:spLocks/>
          </p:cNvSpPr>
          <p:nvPr/>
        </p:nvSpPr>
        <p:spPr>
          <a:xfrm>
            <a:off x="4788024" y="1575024"/>
            <a:ext cx="3619536" cy="2249564"/>
          </a:xfrm>
          <a:prstGeom prst="rect">
            <a:avLst/>
          </a:prstGeom>
          <a:solidFill>
            <a:schemeClr val="accent3">
              <a:lumMod val="60000"/>
              <a:lumOff val="40000"/>
              <a:alpha val="88000"/>
            </a:schemeClr>
          </a:solidFill>
          <a:effectLst>
            <a:reflection stA="28000" endPos="75000" dist="12700" dir="5400000" sy="-100000" algn="bl" rotWithShape="0"/>
          </a:effectLst>
        </p:spPr>
        <p:txBody>
          <a:bodyPr vert="horz" lIns="91440" tIns="45720" rIns="91440" bIns="45720" numCol="1"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600"/>
              </a:spcAft>
            </a:pPr>
            <a:endParaRPr lang="en-GB" sz="2200" b="1" dirty="0" smtClean="0">
              <a:latin typeface="+mn-lt"/>
              <a:ea typeface="ＭＳ Ｐゴシック" pitchFamily="34" charset="-128"/>
              <a:cs typeface="Arial"/>
            </a:endParaRPr>
          </a:p>
          <a:p>
            <a:pPr>
              <a:spcAft>
                <a:spcPts val="600"/>
              </a:spcAft>
            </a:pPr>
            <a:r>
              <a:rPr lang="en-GB" sz="2200" b="1" dirty="0" smtClean="0">
                <a:latin typeface="+mn-lt"/>
                <a:ea typeface="ＭＳ Ｐゴシック" pitchFamily="34" charset="-128"/>
                <a:cs typeface="Arial"/>
              </a:rPr>
              <a:t>Active and knowledgeable communities support science to policy nexus</a:t>
            </a:r>
            <a:br>
              <a:rPr lang="en-GB" sz="2200" b="1" dirty="0" smtClean="0">
                <a:latin typeface="+mn-lt"/>
                <a:ea typeface="ＭＳ Ｐゴシック" pitchFamily="34" charset="-128"/>
                <a:cs typeface="Arial"/>
              </a:rPr>
            </a:br>
            <a:r>
              <a:rPr lang="en-GB" sz="2200" b="1" dirty="0" smtClean="0">
                <a:latin typeface="+mn-lt"/>
                <a:ea typeface="ＭＳ Ｐゴシック" pitchFamily="34" charset="-128"/>
                <a:cs typeface="Arial"/>
              </a:rPr>
              <a:t/>
            </a:r>
            <a:br>
              <a:rPr lang="en-GB" sz="2200" b="1" dirty="0" smtClean="0">
                <a:latin typeface="+mn-lt"/>
                <a:ea typeface="ＭＳ Ｐゴシック" pitchFamily="34" charset="-128"/>
                <a:cs typeface="Arial"/>
              </a:rPr>
            </a:br>
            <a:endParaRPr lang="en-GB" sz="2200" b="1" dirty="0">
              <a:latin typeface="+mn-lt"/>
              <a:ea typeface="ＭＳ Ｐゴシック" pitchFamily="34" charset="-128"/>
              <a:cs typeface="Arial"/>
            </a:endParaRPr>
          </a:p>
        </p:txBody>
      </p:sp>
      <p:sp>
        <p:nvSpPr>
          <p:cNvPr id="2" name="TextBox 1"/>
          <p:cNvSpPr txBox="1"/>
          <p:nvPr/>
        </p:nvSpPr>
        <p:spPr>
          <a:xfrm>
            <a:off x="467544" y="5445224"/>
            <a:ext cx="3204357" cy="923330"/>
          </a:xfrm>
          <a:prstGeom prst="rect">
            <a:avLst/>
          </a:prstGeom>
          <a:noFill/>
        </p:spPr>
        <p:txBody>
          <a:bodyPr wrap="square" rtlCol="0">
            <a:spAutoFit/>
          </a:bodyPr>
          <a:lstStyle/>
          <a:p>
            <a:r>
              <a:rPr lang="en-GB" dirty="0"/>
              <a:t>Citizen Observatories as support for environmental monitoring and catchment management</a:t>
            </a:r>
          </a:p>
        </p:txBody>
      </p:sp>
    </p:spTree>
    <p:extLst>
      <p:ext uri="{BB962C8B-B14F-4D97-AF65-F5344CB8AC3E}">
        <p14:creationId xmlns:p14="http://schemas.microsoft.com/office/powerpoint/2010/main" val="2717920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6" name="Picture 2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5858" y="5536260"/>
            <a:ext cx="1020032" cy="111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9061" y="4115508"/>
            <a:ext cx="10287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211" y="1234803"/>
            <a:ext cx="12255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7136" y="2639193"/>
            <a:ext cx="104616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Prof. Elsa Valiente River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650" y="1234803"/>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4831" y="1234803"/>
            <a:ext cx="11906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818" y="4115508"/>
            <a:ext cx="107156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6" name="Object 7"/>
          <p:cNvGraphicFramePr>
            <a:graphicFrameLocks noChangeAspect="1"/>
          </p:cNvGraphicFramePr>
          <p:nvPr>
            <p:extLst>
              <p:ext uri="{D42A27DB-BD31-4B8C-83A1-F6EECF244321}">
                <p14:modId xmlns:p14="http://schemas.microsoft.com/office/powerpoint/2010/main" val="4264184702"/>
              </p:ext>
            </p:extLst>
          </p:nvPr>
        </p:nvGraphicFramePr>
        <p:xfrm>
          <a:off x="4782874" y="4115508"/>
          <a:ext cx="1143000" cy="1117600"/>
        </p:xfrm>
        <a:graphic>
          <a:graphicData uri="http://schemas.openxmlformats.org/presentationml/2006/ole">
            <mc:AlternateContent xmlns:mc="http://schemas.openxmlformats.org/markup-compatibility/2006">
              <mc:Choice xmlns:v="urn:schemas-microsoft-com:vml" Requires="v">
                <p:oleObj spid="_x0000_s7532" name="Bitmap Image" r:id="rId11" imgW="895238" imgH="876190" progId="PBrush">
                  <p:embed/>
                </p:oleObj>
              </mc:Choice>
              <mc:Fallback>
                <p:oleObj name="Bitmap Image" r:id="rId11" imgW="895238" imgH="876190" progId="PBrush">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2874" y="4115508"/>
                        <a:ext cx="1143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88" name="Object 11"/>
          <p:cNvGraphicFramePr>
            <a:graphicFrameLocks noChangeAspect="1"/>
          </p:cNvGraphicFramePr>
          <p:nvPr>
            <p:extLst>
              <p:ext uri="{D42A27DB-BD31-4B8C-83A1-F6EECF244321}">
                <p14:modId xmlns:p14="http://schemas.microsoft.com/office/powerpoint/2010/main" val="1525398831"/>
              </p:ext>
            </p:extLst>
          </p:nvPr>
        </p:nvGraphicFramePr>
        <p:xfrm>
          <a:off x="2302031" y="4036256"/>
          <a:ext cx="1079500" cy="1106487"/>
        </p:xfrm>
        <a:graphic>
          <a:graphicData uri="http://schemas.openxmlformats.org/presentationml/2006/ole">
            <mc:AlternateContent xmlns:mc="http://schemas.openxmlformats.org/markup-compatibility/2006">
              <mc:Choice xmlns:v="urn:schemas-microsoft-com:vml" Requires="v">
                <p:oleObj spid="_x0000_s7533" name="Bitmap Image" r:id="rId13" imgW="1076475" imgH="1104762" progId="PBrush">
                  <p:embed/>
                </p:oleObj>
              </mc:Choice>
              <mc:Fallback>
                <p:oleObj name="Bitmap Image" r:id="rId13" imgW="1076475" imgH="1104762" progId="PBrush">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2031" y="4036256"/>
                        <a:ext cx="10795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9" name="AutoShape 2" descr="data:image/jpeg;base64,/9j/4AAQSkZJRgABAQAAAQABAAD/2wCEAAkGBxQTEhUUExQWFhUXGBwYGBgXGBwXGBgYHBgXFxgYGBcYHCggHR0lHBUXITEhJSksLi4uFx8zODMsNygtLisBCgoKDg0OGhAPFywcHBwtLCwsLCwsLCwsLCwsLCw3LCwsLCwsLCwsKywsLCwsLCwrLCwrLCssLCwsLCwrKysrLP/AABEIAQQAwgMBIgACEQEDEQH/xAAcAAACAgMBAQAAAAAAAAAAAAAEBQMGAAIHAQj/xAA+EAABAwIEAwUHAgUDBAMBAAABAAIRAyEEBRIxQVFhBiJxgZETMkKhscHw0eEUI1Ji8QdygiQzosIVU5JD/8QAGAEBAQEBAQAAAAAAAAAAAAAAAgEAAwT/xAAiEQEBAQEAAgMBAAIDAAAAAAAAARECITEDEkFRImETMkL/2gAMAwEAAhEDEQA/AKVkzoMjeelvVXvC9oC1kEEDf8uqb2dy8uc0kWnfmuoYHJWOpw5pcAIt4WubLl37KeQ2Hz+nUFyAT5DzPkq92txs0jptHnIkRK2zvs2aTnPZOkifesPtKr1UaqZB4cz+bIYYCm6XC9ybuJkz9uCHx4DS4giJMXkXAJ+agolwedW4d+6LxdRpboPGxPBsRePCVZNc6U060agTu0iPomGU1j7MstqcIl3wgXEEmL3Q+OwrWOb3tTSxruUTwtxCipGLAAkGQRMxxEjxSs1Bub4MseNUkuGokxckmSI8lDRppliddQts5xDYs07eQROFyaoYPsyBI3t9U+Z4Z1DsZlQGEIu0mNuJsRxvvsnmPqMDZlo2B7seAnhbmFV8Pj3igym0bGSYkniLzIuFFm2b1onRwuS2QD5rneatQZq4NJNKqOYMgTa5MC52VGzHNHOaWkfFZ3Gb/JMcwzUkENFzuTvwSGu4k34n5pYhZWPAxz2U+Bp94Stq1NpBE3HE8enioW4vTpHH85pMfVcQKtGkHEtfSAYyNyJcDHKSTv8A0haYzCOe59Mub7TuN93Q17KYs7nvwHNBYXAuL3VG6Qydi8B1zPdG87lXHE16NRlOrVvVc0iWmD7OmCHb7TFtt1zvn0lVXtHTpMpM0s06+AIOl7TEtcQTp2twlI6Dw1hIEkuMgju6RBned1Yu0GWN9iw03ioGvc0EXcAAKlxJF6bhvxaQg+y9Oma7GONi4tHdvcOE3MX2hPmeBuYVUMSabhE7zHSxi3l6q4YBwxLHE6ntl1TvB1r1H7jgA1zfRVrOsvdQN3Aua4h2l2otJEtlw7uwUuW4So+jVeypUpBg/m3d7OpdxDSQIDpI7pmdSfM0eszYY0K3sjVD5a3VRZqDdXswdNWpZtzLfmIV8oYttTDVGS4Nq0ninqsAX0GRue7drXDa5K5vRq6qeKa+dQbTqSQNU0ixpbPLSSY6K5dpn06QfRw77FuHNNrpIFPTq1ajwLXFu/wq/iUVhC0MYIcIaBAqNgWGyxUR2EpAkeznqHGD1F1i4Yv2v8WPKXCmAbWPnzV6y7Ng3SZIF9gN7dFzkYuBA4fQfJWvJa0tBiRe0/qtY9MPcW8P1RBaWuMy3UfLzhUE0GmpUbBHj+dFcqNam0jSY4hpBAPoq72kYKdenV7wD7ERAEyB47xKiqVi8OA4wTDjbj4eq9xeEgAgi8908Nm258U1zTKwxxDiQR8Th3T6X479FmVNdUqk2IZLBxG9zfn1Wm74c6gy3IXPHe3+id5d2dYy93HlwlOKTQwQNvn6qN+PDT4LtgyaJw+CEW7vh/hG0MO0e8h6OMkf4RlGueQPj/hKeD+tEUKQBt9/om2GwjY90fT5JYyo87WnoiqFF/E+a32i/SmTcnoVbVKbHD+5oP2SnN/9O8PUE0j7M/0uJdTPL+5vkU0oseOJ+vyRbMRUHUKfaN/x1x/O+zRwzj7bDw2ffa5zm+IP4UoxXZ4VGh1F08dJ+xhd0q1hUaWvaCCIIOx/VVKr2aaypNIQDuw+7H9p+EqYn1c1o459Kq3W1gLH3bG8gtnnI5LXN8U4P00tbKQIdDi4EgyTudiDsnHbHKo72kh9F+l8cW30vE+A+arGLzSpWDBUdIAAt0BiSOhUvP8AHPqalwmIDKVSzKjC5pNItJJJBJe17TLY5/3QosRSD6pAAaPecQdYAIBmwv6cUMXjUJcQCNxeLmbBMpY6dJc17ZDiG+8zTDSBaDvI6go+kLsbXqU9dAhobqYXEAe80GCCNgQ7kvG4ZxoNfrGh1SHgH3dIkOLOI6wnWcUX0mMqa9dRxLHSBY0naIPAzIukL/Yl8lkAmXAj3GyJAdy3PmpdjczRdas6s7TSpSAPZ6qYjUwbEiPi2JPBZiMQ+vVpMLg2oxlOjv72gFs8uIt0Vk7RYKiG0qlUvpa3MDKU3FJ0NlhaIDblxPVVWvidL30mQyk2obSSO6S0OmJMwFJ3sdPrFxw2UwxohtmgcOSxJ6WZNDQA7SIHdLnHT0mLxsvVf8QRE965sV0Tsxg36G2JBgfdULLW66g6XXX+zNMCnPECeY6bK9x2hNnWW8QDY25gjfZVLtQ9zqQaSdUCJMmxsulZj3pHI7+9ykrn2ftArRaJnkLcgueqEIFg64gTNzMCb7qXCU2s90QCZPio2RuSt3VQ0LpPDnedTY7GQgcLqedrKEVDUd0TjBiIhLXbniSDcHg4i9vVOsNRAQOGCbYVikOTPaekxH0VExiOosVLEtEIlgXracLcNRo1E/Dg8FE/B+iNC90yoNVTtB2fZiGva6Wl7Q0lvSYK5tn/AGEqUWOLe+3g5vvDhJE38l27QA4A7G3mpRgQDFiPtyXSOPUx8rvpRYmTefL5wmGDYTV0PJa52gidjB0shw4X+V11P/ULsLLXVsPLXe89rfiHEtvvzC57Re72FOnUbDnuY0H4mvY4vH/EiduSPUC+i/PqtUB9Gp3m06huP6y573EnmSSCByC2q1KVRtR251ilTAhuovaTe0nSQhq2JfUqVpbqc/8AmGD3dTWlxInbilOHxBYWE3a14fAO/wCBSjOfCbFZpXcz2VR7ntpnSGPJOiD8PIIV1SQev+futn1tdRxIPecSfMk/JRAjnb5qG91HmfmsWmpv9yxTGW/I3d8Oi0rrOQVu7bc8BNhxNvJc0wGGeBIEX/LbKy5LmRY4Aui8x16pW7Th1meKLH3iNu791VM7dqqsIgi5meg81ZsyqMIkkkb7DxIlc6xuZf8AUbGA6d+E8EMI5FSEtrVy58cAjnjdB0sPAniUuZrGGEo7Jnh6ZQGBNk0oOulHTn2aYSkm2FGyXYUhNcMFP3HWwbT3RrTshWCL8UTTHNajRFMqdrlAHBaDEjaQFvaDmLdxhC06qnlQa3qMkL2tW0w71+6xtwo67ui6Ry68iGVGvtuFxDtcWYfF1qYOn2eo3HAsJYG+YAXUhXdTJgy03HQ9Vy3/AFbpj27ajT36jaZcOcSPSG/MrX0Hogw7Nbvdv3TbZ2tolp4+YSjNMA4EkU/dMnkD16EmxTDDZl/N0FoeB3GcO9Ihxjon9d5DtADXh7alJwEG7SIjmGuIg9FytD/05wSZJ90m8qEi9v8AKs2a1abqbaJ9lLTpJklzR7wgC3AJTmWXimf5ZD2QHahJiefIqS/hF+v+0LFsaR/CsTxnWsLRIbHwwb7whTgibqCjmrnGGAATcCwjbaVacL7MU7mTF+ICl8GrmNLgI1GIvBKq2Y4Ate1xNi4ceqtuaVWhwLGxIvx4JHnVZvsyDOxiBy2UlIzDQT0KzEAfZD5fX1U2O4kX8rJbmWcaSWgSRuZsF14ngDZlQAbqfDYocLlU12ZOedgE2wWYOAs6PIFLHaLvgsSOabUsVEcVQRiXOu19x0A+ikwXaR9N+moPAgz9VzvN9u0rp+ExBdaDB2MfUqb+JcB3hf5JDlefUoEudfYNYT89kZnGbNbRc9sh9g0VAWTO5H9UC8KSVaJqZiQYkXReGwYeASY6z87rmlTHknU91+pjbkAtHZ8G3LBHNxj0mSnOKNjq7aWgXqNcOcgR81IapaYMx1C5dhu2WHdDSNPWAR6wmT6wqN1tdqHAzI8IOyv1THTKFbgpn3VGyrOjTpuDmVqrx3mMY3UYEatzYXHqj8k7a4eudLj7GqHRpqGAbkQDz6GEcce+f4cY2neQLHcfouR/6rNLa9E8A3blBMfUrrLsQHEjcFct/wBY6f8A2HR8L2k9e7A+atcq57hsa3XqcDJIvtxvM9Cn2V5mGVPaR3Bqcw6Ys73hANlVWkgHTHKPkn5pNFGk0P8AgGqLw4ueCOtmt/8A0VysDqSEWOxWupUc1obLibcvVQMeY8eHAp7lWBbUZUpuhj/5Wl0TEnSZj4TNzwF0rxNBzL1AB3nNgG8t4ffyVXQpI/P8rxa+zWJq6ZkmUkwSSBY780fnGF9jA7w43JNgbbo9tYNYQ0Az14bi3Aqu5li31nQeFo3KEn6QH+KlwPDqoM3pS09d+h4ITGYBwOpsxItey1wlbVLfWT6KyLgim8jBxxIMQYPvW2Vem5/zw6qzUMHrts0b3mwSTNsMG1CQIB25A8k+fBZgF1SFGKrzsVKG3ujKFAJ6clvpmBLz7xMf2mCmGLw7S0H2hnkRw8VozDHnHkmuV5a17w07AanHoFnTF/7BUmfw7SWNcTxc0OMcBcLTt1gGCkKtNgYWEFwbYEbTpFpk7rfso4Cm1vJPcYwFpBuDYiOHFct866fXXMXuDmgtYA48TJ+R2S6pgtRl1yrbjMncxzg0EtDS4H+3z5JcaIPAT6LpO4s5KaWVN/p/PVGYBrqLpa7TJEi+k34iPmEaykOQ81v/AA7n7NJ4WCtsTDbD50MNVD3cWOEtl0k6Yg+SV1ssr4+sagptbqtrLdMgf1OsSeqfdk+zTNJq1hMEhrSTY2uf0VkdVAiNhsBYDyXKhfFpDQ7P42g1oDqb2fEQ4lwHgRfyRWbZLRxdAU8SXNImC20THEi+wVjo17BUXtllFZ+qsKh0A2piRA4m26nVwPi4l6yuTdpchqYOq6m46m/A/g9p2PjzWYKqantHPIBaxoFrTLWj/kVae31SaGEqOALpc2/EaDE+YVQyzDNdqJc1sabOJBdMiWxvHJDd51w+bjKYU849m+qNnSNJaBIILgZ8QRvyUFfNGsfVLGtcKjdIDmyIO5vdrp4hC5o1rXag6XEN2G7oAP0WmGYWkOMTvfqF045lc8860OEd/b6rFDUxlSTcb8v2WLpir/js3JJDTEx5CAItul9LGAWabzf78ErxFWBE3/OKGpVSL3/PFHFlWLMcUWUwA2SR+TCS4MHQ8kQTCc4DBtqDW+bXufshawJ1HYTH7rnfHh1+P2YZO0eycReTdBYhjXbiVP2ecS14ja/2UONEOjzTl8F1/wBgQysE90E+BTnCdl6h2geLlvlThKtWGfCN6r0cT+E+H7Iu+OowDzKMfQp06ZZRa5zvicRcx9kbXrnYGLXUeDz6kwQ8gTxMXKP2dbyO7LP1N2/ZWjF04a22/mqv2dzBne23J8fMKxYjMgWDYxZVvKE0NTS1zGvbycAY8J2S6hk1BziP5jDykO+TmlRv7U0w72bBrdx03AjmTZMm4T21MVG91+7Ty6HoppZntLQ7NUh//ar5BjfoxZX7Nsi1at5kH/1WmXZgZLX2cLEcijatexV3XHrmwsw9Q0GezaZMkydzPgF5Sqlxva+yixVEucDvHTgpsIy7d+v6qaFPKbJb5T6JZiHB1MnhumLKuwPn+qU4ikWMiRGqPIyt36H47/k5r/qW1v8A09JpAi95i4I4DmVVcdlRohvf1OcJAbtp2JJ4Q4m3RW7PKbH4mrXcZFF7G6HDulvESZE35Kpdp8yFTEOdTGlsw1szbeJEbfdTiW3x6cPmu9gGkNJc4BxMwJ2PMx+qiFcmJMgH5oepUk7k2vPPiiMHR2Pn6L0uLcYOqb6d7rETqPP/AMliyty+V4LkfngsY0Qt8KzU4DdFjClVJbd1goq+KMtEAN/X91viWFt4t63Suu+TsSJ4oWHKtuS0w0O8tlpj8JqM8VnZl5LSCOR9N08FK/kr+Yu+dI8ukGCFZcLVsh24Abkb+V0xwdIbwVz6ev4+o3qZc99J0Ay4QOZSOn2KxVSBADf7oI5brpDAA4DgGz0PSeairY+zwIaGwBJA496x5JQOvmu+HOP/AImvhHkGC0bwbf8AHgnORUKmKlrNTWu3J4c4VsxFbCuJa5zXkgTeYtFoUmCdQw1qYcWvvwN9rAXCl40p8nWPcB2IwzBenJHEkwesBPKOEDWhoAAAtHDkg6OdMEe8Y3Okj6rZmfU9QZO/RKSRzt+QJm+Xw72rbECHb3CDMHgrP7Rrrc+HTZJamF0ugTb5I9R1472ZQFJ24G0SesD1lSYelJEfnFbiiYJG9x+i3pgSOBN7Dj1Vk/Q7ueUxba9jzSfM6wDSTMNv4mE6dUnfdVztHUGgjid7ePI3Hgledcdck7RYxx93ulxLnCxJMHdw5CPVVpx73P8AwE87Uuh2kFoHSZM+N+SR4WnLkuOccr/WMpzPimdYhrdIJuPywUGDaJJItBieHIoc15cCUhFCuef56LEudWuf1/ZYspuw22+aPyxkHURPRBtv+uylcbbcEWNq+JZDhbolFVnFaUcOXOEyneJyr+XI8evBC3CGdk6A1SOUc+XBWwUbwOPySTsoyG8TG52AvwVnpwLbk/JbWZ/DlzO6JIv4dV7SwhsCJMiRsCd/qjcPSg3HC3hPFM8PgTM8ib/dF1nWKvn+OLAWg7bm/iqBW7RsDiHF5O1xb1JXW+0WWNLe6AXbneR5lU13Z+m06qlFr9XBwt4qx34zFYZ2mcB3YEcon1CkrdsXwA2Bznf5q44bJcI8Q+hTH/AJzhMjw7ADTp0xwtTEj1m6eV255mOb0s/xLoDGvfP9LSfmLKw4XKsxqRqpsZ/udJHiAYCvtN9gBI5nh6I7DYLiZv8AQ+Km43VkKcixFZg01QCQYkEx5FWF7A4SIHH9lFWoQZAmRB6+g3CIZTcLg+RtPihrzdX9gA0LkEHp081jABvbkUfUHGEPUZO4225pSOW0BWdpsehB5zwlIO0Y1M1bAe8NuG4Vic8Hunf1I6Kqdo8TpaQRYTM8oMiPJMLXHu0lBwrP1XBdLXDYt4QR4JZSMao5RPjAP1TPMqpnpEEeBMH5pW3j1ukAupRLaBfwLgw+NnfQIDUpq+IJp6JMSHRwm/6oQFZGyxaLEVXbAYGQL2O8+sI2vQp04iIjjcnyQmKxYaAG+Pja9uSWVdT9yfHdH2x5l7A6pbcbcVaa2V66RIB2gxtPDjZU3J3ljzIkER+itlbtG6mwxxAF4JmN5Q7lt8FKE7PVQwFryJDiALz6K5YSCQZXJGZo51bW47m94JkrqvZKpNMOdFvdi8id1WWClRAgHf6eqaUXDr5Jc2t5fn3R9BvHjstrN62Ha6ZEjqoXYBsAEW4DgPFHCmLGF7UIETfotjp9qTVMjp1G2Aa4/F+wWg7OiRLjH5teycFhJ29BstXzH56q46c9XPbTCZe1kWkG2yPa0CyDwTjDgbR/lFN+SidW77aBsWXr2kLKojTA+ql1WWwOugzrhD1m+f6Il++yGquPHZKABraQZVR7e0AaD4iC10mYvEq14g6eG2y5r2+zWoxjhYtOpsHkWxMeiQ1zmm7U0NeZcTEzPj80A0Q6PwGYWweY6g/uh6lQzPGZSRlU3WhKnxEO7w47jkeKgUrMWLFii46NisFTFJuky426i3D0QT6jADaXC20Ex4KLF4xz/dMN5ARsTH54oaDN/Vach9m7arnSbwPC3BQYjEPedO8DYb+gTfA5eXNJIhvMeqnNRjLNAH19VrF0gZgKhu1jhxBhdD7KZg4QKgMhum/ETaACqlVx/Vb4TMS1wIncH5rZqu00KfxcSNuvgj6bo3gTdVLs5npeNJN+cfqrZT78HYei52YQ2k7ZTCnN/wA6Iag2Ntgt6VQgxw+SrJd/v9VpVokjzhbB1wVJMyFS1Cxlz1tZbHeOW3WApHi3nKieYhZtasfIutXuuo677yNuIXjnA3BjnyQFjqvRQVqg6LWu+PyyT4/GhjTB73COcbKysLr1Wmx4HnHIql9ruxH8WC6jiC076KgBZ4Bwu3wMoupVNQ1BFy0EcTN+nFLcuz2H6CSHDcGxC22Ljled5PXwr9FdhYZsfhcObXcQlmkFd/x7aWJpllZoewjY8DzB4Fcxz/sJVpOJww9rT3DZ/mDpHxeIXSdaNUxrokHZakKbEUiCQ4EEbgiCPI3ULirUeLFosUJb8PTLmjSJP32Kc4DJiYNQRfaU2y/LhTbHHiU1w2Gkq244+7hbjAGMsIEbKjvxRqO7s7+S6N2gw0UnW4QqZhMJpiFObrr6gShheL9/QeqLpNlwHK62q0+9HJFYalxSgbTXA4jQRBjjtyV+y7PJaA5xJjnwlc3phF4TEGm4OB2t4c1z6h8116lVECTAPLdT0n2VHyrtO2AxwkgW4zxT2nmA4EWud5nwQ0j3XsvG1O8TzH7eSVVMe2G/lln8YNrDeTM/RTWw3Ffkh8RiIj88kBSxjRYcDCDxOOAcQfXnPIq3pfqamt733PFD1ngCx43E8FX3541hMkAcz8kizPtOfhuEbSnFPs3zoMBuT81W8LiXV64My1h1TtwiPmloqPxDwGgmYJ4Ac/sr1leEZh8NaNbuPGfwJcr1nIbACar4FtIb6TP1SLPsta5xDm7GWuFi3lBVkyTi51yZPW6izrDzdPm7XLcVTKsa6TTf7zf/ACB2KeNvzVezKiWEPAu0yereIVgyx4c0GbRPylTMb2GzPJqWIEVqYcYgO2ePB265/wBpOwtWiDUoTUpi5Ed9ovwHvDa666ymtjT2U+1THzgXD8hYu/VMiwxJJoUySZJgXJ3WJfZQhoSU5yvB9FHSw1wrBl+Hst3dgyEWfYOaTrcFWcFkgLmmbCZB4QPouh5nhu4Qk+Ew81TFiGT6mPsucuE5tiMPD3zwJUmGZZPs0yzS5x2kyPDxS1uHg7brrL4StGNhbOapzTUjKP7o3poW1ZFwLi6YYTMXPM6ocN/pBHJVPMc2dUcRTMMBtzd1R2Ee7SHgd4e8OY5wh1/HWejjHdoqzBBZHCdwR6WS+p2rfAgkQZH6QUwwuLDhDhKkfk1GpfQPKy5y/wBdOc/S5/a90yN7TaL8VE/tM8zfcEet+Kb0+ymHIMtM/wC4wiGdnKDYimPO/wBVvtF2RURXfUd3QXH83TfAZE516trzAufVWajhgzYADoApI5BLx+J11W2XBlMQ1oHIJgKRFIvfy7o8divMuwkySJPAb/JMs4w4bSbq3LmwOYF/snzPDj1/slqZxRwrGOrvLGuOgEAuvpm4HQI4YylXZqovbUbxLdx4g3C5b22zX+IriiyPZUeV9TzZzp6Cyh7M5i7D12mYBMO324q+hzXQcwwYINt5S3s7U0zTPwkjyNx+nkrJXaCJ3CXjJoqe0DgNQ2jfkZS69JDikJW1YgAk8FHQEWJWteoLzf5Bc6oXQ7p6LF4axWLYywUsLfinGFpADZQilfb1RtBvgrayDF0pafBKcsw0VKhtwH7Kw1W2KU5Mw6ZO5JJ9UVK87y8mePjt+yqWKwZbvvuuoVaIgyFWc6wDQdRAF7A+G33SRTzQWmKdop1HcmO+hTCmyzuhjrB2UGaUv+mrE/8A1kesD7rRnMsLSIAnknuW4wMsRPVajAnz+yibRItyRzTh4+gP+5TPdO45JhgzskWX4hzD04hPhVYzSbhjri0+InzV+v8AV9GNJ6ka5D08ZS/qcfBpKkpYoH3adR3LuwPUqfTzsbRDKZdsEXg8BqO8DqF5haOIf7tNrP8Ae/8A9QrBg8gqGDVqgNPBgg+pKU5/UtROxVPDggTUfwa25J+yrXafGVY0ucG1HuDGgbM1deMAmSrm6lQpNIogF2zn+8eveVNfgTVrmo8WbOlvN5MD0CWiqNbsYadJ1QPDnhxs0SC0fEDvKq2Ipefgu0MbLoGzRH6qodquzzZNWkLbvbyvcj52RmLojsjm3taIpuPfYI6ltgPRWBz9TWnaABw3Fth4rl9CoWOkH0XQcixftKIJne/W8bAc4ut1WkMA66jquUPtOqzXJ+SCthRPJYmYIWLJq2aPBEMZ4ei9hSM/LJi8LEtwrbeB+6b6UuZThxHVSsmDZ3S7M8rFQgmTF4BgTzKbNC9c1KMoea4ENqslsNd3JAhsi4j5oTNcLNCo0bkAf+Qn5K7Zrl/tqT2cYlp5Obdp+SV5Vh21mh3MAkf3A3B8wUaznVfLDTdBH380bWyNtWiCO7UBt15COPgr5mOSteSdjw5RyQdHB6HxBAEevCFYuuYV8vfTdpe0tPWyedmMW1rxTqHuuNiRIa7b0NpXR8wyuniGFrhuLnjPMdVzrPOz1TDHvDUw+68Cx6Hkei18rq74ZjmxDWA7W0+sFT/wz3HYWvwhJOyuaMrBtKrOtuxmC5v3IsrgMupC8u9Up5G3ANDLXzu1omfXki//AI1pHfe4jxUjqtNnugILE4/UCBskloGsAJDBDbwPulFWpYmdzDfuVJnGMjTRb/3am39jB77z5WHVDE6nQPdaIF1ztVPhxDVBizaY4FGAQEHiiizmuNIc4kCASYHJWPshVmm5h5287t4gbtSrNsJpqOHA3Hgb/qt8jxGipBMB0CeR3B9R81evRRaZkA84KlwjZeJ4XWCJ237w4/7he9iSpsA2HI8+lMfYjovVLH5C8VBcIUjFoxbtCTNwENVZ3pRQWtQWWTUbApCFqxSpRah0pdleWewNWDLXu1NHFs3I9SU2IWrmrYmoi1RVqAIMorStSopVSJYYKnrUm1GlrwHNdYg3CkxVKVCwwsyk572SfRd7XCEujvaLaxF+6fi8N057MZmMW2CdL22e3keg5dOCsBdKrmd5c5r/AOKw9sQy7gNqzBuDHxRMFaXyywHKxxSHPcwp4ZjnkSJhjRvUebBo804p57TqYb27XQ0i/Nse8D4QVR6NU16gxVRvdEjDUzwHGq4f1FLrqY0jTD0nt1VKpnEVrvjZjfhpt5AJlh6OlZhsOZ1ONyiQFy9q1eEDXRr3IVyuIQ5/hNTdQ3b9FVHyug1mTKq+bZZp7zR3Sbj+nqtqwwyHMW1G6XmC2CSNwQLPAFzaxHVP6HAGJ6XB4S08Qud0nOY4ObYi4hWbJc6FTuGA/wDocYY83u0/A6+2xR9HYtgePz/CxA/xn9lYdNM/MbrxXwP1roQUrVixIW6wrFi6QUTFKsWI8+1r1YsWJo8WqxYisaPahKzAvViNUFWdGygdiDIC8WKMruc0GsYGNADatUF4HxTJI8DGymwdMEBx35cABYADgFixSsKch3OKxYqyNxQ7isWLM8PFRvaOIWLFKxBneXsY0OaInhw9FWsW2II3EEeN7rFihRY6eZVYHfOyxYsRN//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latin typeface="Arial" charset="0"/>
            </a:endParaRPr>
          </a:p>
        </p:txBody>
      </p:sp>
      <p:pic>
        <p:nvPicPr>
          <p:cNvPr id="3090"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98993" y="2639193"/>
            <a:ext cx="1244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91" name="AutoShape 11" descr="data:image/jpeg;base64,/9j/4AAQSkZJRgABAQAAAQABAAD/2wCEAAkGBxMSEhUUEhQUFhUXGBUVGBgXFBcVFhQdFxQWGBcUFhUYHCggGBolHBYUITEiJSkrLi4uFx8zODMsNygtLiwBCgoKDg0OGxAQGjckHSUtLCwsLDcxLSwvLCwsLCwsLCwsNywsLCwsLCssLywsLCwsLCwsLCwsLCwsLCssLCwsLP/AABEIAHQAXwMBIgACEQEDEQH/xAAbAAABBQEBAAAAAAAAAAAAAAAGAAMEBQcCAf/EAEgQAAEDAQMGBg8GAwkAAAAAAAEAAgMRBAUhBgcSMUFRIjVhcbPSExclVHJzgYSRkpOxssHRFDJCUqHhM2LwFSMkNERTgoPC/8QAGQEAAgMBAAAAAAAAAAAAAAAAAgQAAQMF/8QAJREAAgEEAgICAgMAAAAAAAAAAAECAxESITFRBBMyQWGxBSJC/9oADAMBAAIRAxEAPwCmzlZf3lZrztMMFqeyNjmhrQ2MhtY2E4lpOslDPbQvfvx/qRdRLO9xxbPDZ0UaD1ZAw7aN79+P9SLqJdtG9+/JPUi6iD0lCBh20b378f6kXUXTM597H/WSepF1EHBdCqpkDA5zr279k9SLqKQM5F7UH+Nk9SLqIHIKdbaTqIQu5eg1bnGvXv2T1Iuouu2LevfsnqRdRCNnlBT1UN2FZBL2x7179k9SLqI3zQ5X261Xh2K02h8sfYZH6LmsAq10YB4LQfxFY8tGzFcaebzfHErT2U0DGd7ji2eGzoo0HIxzu8cWzw2dFGg+i0BPE5FCXal79ncBpFppvoijJa7NM1IwQVJYq7DpwydkV9kuMu5FbMyd8iM7NdoAVhZrp0tiSdeT4H1QguTJ7ddpjJxqqe0x0K1e+rg17iP6KAbfYTG5zSExSqN6YtVpJbRRsNFZRP0mqDIMU5ZX403rV7MFokrQ8xR7qebzfHEs5kfTWtCzCyg3ph3vN8cSqJGVuc6IG9rZUD+I3oY0ORxhpAG5FOcod1rX4xvQxoYk9yYRmOXp/DpvI96N8kburGCMUFztDgAdVQTzDEhEVjljY5joGSQucKgtdpB2NKOYlvKWTsM+O8dh/HZK0GFa4jaOdW0cRY3VhvVVdNrdNA5wIBrSvzQzannSeXOtEoYC59HkNaBrqANSTglcbk3YJrzdUFBOUl36bcMHDEFWcFtglIFnkeDta46bTvx1pXowtqDuUbcZEVpIyG01rilA+jlMvqP+9dTfVQoY8QnU7oQkrMm1WiZiuNPN5viiWeALQ8xXGnm83xxKlyR8EDOPxta/GM6GNDEoRRnH42tfjG9FGh2RtQmlwY/ZNuSMOkaDiN29aNZ7tLIy4cEBvJu3rOslZqWltd1P1R/eluoWtIOsYVpUDErn+Tf2HR8W2BOueMsjDThpY+Upu13e0OLtZOvapLD2YijNGg2k48tAn3MEdHVqfxA7eZLWYzor/sTTR+g0UwFBT9FVX1LUVIoiq12rTAIoABgB7yhLKUcGqv7B4QIw5NS2tzjHTA7edQcobgisjWtMpdaCa6I+6G1pU7tSM7qmFmsr5ziG1dgcatI4PlWZ2m2unmfK/wC841O4bgOQBMwyb/ApPGK42dtGK0LMSO6nm83xxLPmrQsxXGnm83xxLVcmD4IOcpvdW1eMb0UaoW6jzK+zkSD+1rXXZI3oY0PRSD9E2uDFjFktXYpWv2A4821aTe1qZLHA8gOFRXZyHFZXbHIkyGvIvBhdjo8JvMdYSnkR/wBdDXjzs8ezUrvjs7WYGTVv1VGw1TU9n0q6PZGjDFz6+htE/dtmAGpOWiYNFXJKUtDzSuNdgAFBzlC+UkmkaDUNatbbeYocdaqX2EyMJdg06z8m7yhXbBbvoz297fI3SaK6EtaipxANNWrYFQxvoUUZU2fhDRwI/CNjRs51SCAOGG7byJ+k04iNVWkdxuWh5iuNPN5viiWcMFMFo+Yod1PN5viiV22BfRXZyoK3tbKbZG6/ExoZdEafui3OJxta/Db0MaGXJlLRkU9pBUezWh0bg9hLXDEEK3hsDpnaLfKdgRFYcmooxpuFS3a7HHm1JepNR0yvYs1BcsVxZZWuZwY0RVw4RJH6Iqju2eUh0s7eZrSac1ShmxwgPa8ilXY4Aa9WrmCMYHgCpOiBtqkajV9I6VO+P9mTLBdMLDqdK/8AmPy1AJi+JXyHRjIwwLx92P8AlaNpTcl46TSyKrRtdq9AURsoPABqRsQYti1bzo03aCyZUzXC3Grqk+UnnVZaMknHGMgc4RjHEBr/AG/dcWqHToCTTXQGleemxaQbi+RKfnTlykkZ1bMmp26gHEflNT6EW5jWEXrRwIIgmqCKEcOLYrTsIGARHkBG37cHUFexPFfK1bwqtuzApeQ28WZ3nIHdS10/O3oWIfhZpEDfQelEWcfjW1eGOhYqrJ6LSeNzcU65Yxua1JYxci/stlbG3RAp80reKNx9G8qW6OpBHlVbec4rv2Ab95PIuW22Kfxls5VZvhfsjufiABuKsaOdRzv+LUxd9npwnYk4hWHZBXlp6FRpX8qVWVl8RyFu9PQNFSRt1pmJtSpIjpwa7davdjDjY/pAJp2kcdn0XsmAqU2ZqipPIOQKlYBO97irTFEmb3/Njxb/AHtQxaDwCeQomzcV+0Cv+2//AMoqfyQdH5ov73zbXfaZ3zyxyGSQguLZpGgkNDRg11BgAvbHm3u+IUZG8f8Aa8+8pJJ57VmdKUYyVmrkgZC2L8j/AGj/AKqO3Nvd4Ol2N9deMrz80kkOEegVSglZJD4yDsQ/A/2j/qvBkDYga6D6+Nf9UklMI9F+uHQ6zIixjUx/tHfVdNyMsgNdB3tHfVJJTCPRPVDo8lyLsjtbX+0d9Vw7IWxnWx/tH/VJJTCPRPVDoUmQ1jcKFj6eMf8AVTbqyas9neHxNcHAFuL3HA0rgTyBJJRRivoipxTvY//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latin typeface="Arial" charset="0"/>
            </a:endParaRPr>
          </a:p>
        </p:txBody>
      </p:sp>
      <p:pic>
        <p:nvPicPr>
          <p:cNvPr id="3092" name="Picture 13" descr="http://ieer.bharatividyapeeth.edu/SiteData/SiteImages/environment/Kranti.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69930" y="2639193"/>
            <a:ext cx="9620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5" descr="https://freshwaterwatch.thewaterhub.org/sites/default/files/local-projects-ritu.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7718" y="4115508"/>
            <a:ext cx="1079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5818" y="2639193"/>
            <a:ext cx="11715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18" descr="http://www.cnci.org.in/research/scientist/Dr.%20Manas%20Ranjan%20Ray/image/pic.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5818" y="1234803"/>
            <a:ext cx="9064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6269" y="1234803"/>
            <a:ext cx="1047750" cy="10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9" descr="data:image/jpeg;base64,/9j/4AAQSkZJRgABAQAAAQABAAD/2wCEAAkGBhQSEBQUExQUFBQUFxUVFRcXFxQXFRcXFBQVFRQUFRQYHCYeFxwkHBQUHy8gJCcpLCwsFR4xNTAqNSYrLCkBCQoKDgwOFw8PFCkcHCQpLCkpLCkpLCkpKSksLCkpLCkpKSkpLCkpKSksKSkpKSkpKSwpKSwsKSksKSksKSkpLP/AABEIAMkA+gMBIgACEQEDEQH/xAAcAAABBQEBAQAAAAAAAAAAAAABAAIDBAUGBwj/xAA+EAACAQIDBQYEAwUHBQAAAAAAAQIDEQQhMQUGEkFRE2FxgZHwIqGxwQcyQiNSYnLxFDSCkqLR4RUzc7LC/8QAGQEBAQEBAQEAAAAAAAAAAAAAAAECAwQF/8QAIREBAQACAwEBAAIDAAAAAAAAAAECEQMhMRJBUWEEInH/2gAMAwEAAhEDEQA/AO4EINiACFcLAaILQLAANgWCABMVhMBCQ2UijitsU4J3l7XQC9xELxceuXLPU5Xa++cOFxg+V272Vr6Zfb5anKz3om5OXE9bd1lyvy10Ri5Lp6vDEJ+/uSo8upb8STVpWtna10alPe+WTlUj5Z5eCQ+ofLvoMJzmzN8KMvzVFfvTj9TbpbRptZTi/NGpdosoJHGsm7Jp+FmSgNYggsAhWCIANAY6wigWAOE0A0VggQAaG8A8XCEEQreAQoWFYNgXAArBsAAMQn71GTYDkVsZiowi22lb19Cjtba6pQbbu+Suzzvbu8cprkk+Svn4mblpZNtnam+HDN8CfNXb+j+xyGM29Nu8m3rnfqZlTEOV7qy98inUk5dyM636154nq4y+jyyGLG6FaCsPt3ZGtM7WlaXNodGbXJv1+xXgraMs0a/f8kZrUWaWLt+n5Ey2jLkre+8qVEnmRqr4mdRdtrZu2JU5KSlNeHDb0PSN3986dVKNSXDLq00n45u3qeNTrssYTGNPJ2f1RqbiXVfQqEZW7m01WoQd03wr6dDVOjBWEISAVgBsIANCCBgJgCIAWFbuEK4QQhYiqALDrAsQBjWrjmBlDSHFVVGLlJ2jG7ZMzht/tsuLjSjzzly8PEzldRZNsLb+23XqNq6gn8Kv833nL47EZ5Zlqcv3n77ipJ8UrRVkvVs4T3brr8VKl39/fQZHDvkbuC2S3a5ZqbKs8i3PTU4rXLVYNf0Inc6utsxNGZPZ3J+RZnEy4rGbGjfPmFYFs08PQSea8f8Ac2KezLrJZPoLnonHtz0MM4rMiqNG3iNjSvzRm1tntOzWt/VCZSl47GfVQaLZLUw0o8iJTt7+5v1zs07vcTeVU59nO3DJqz5xel/5XzPWInzjh8S4yTjqn7se6bnbVWIwkJX+KK4Zd1v+LFx/hK2xCQTTICEIAWBYcIACsEAAaFYQUEGwg2CVTbCsEQDbDRzGy99QGTlZHjm8G0e0xE5a5u3h+n1WZ7BXjxRa6pp+aseSb+7PVCslH9alJeHE8vRI55zbWN05mriG2+vU1tl4B24ra5Lw6/cx8Hh7zV+p3mAwq4V5HPO66duObu6kw+ESRLUwd8y3CBMoHF64oLZ+RWqbA4p+XzN+mixBCQrk6267umvfVGzgtlKnGxq8Q2RUZ1fBJlCtshOSdlz+hszI5RIWMHF7Ei75HGbV2YoSatY9Iq8zkt46edzeGWq4cmO45jDUfiXPPyfVHte5Ww/7PTnZ3hU4ZQ6rJ6+p4/gafxpdWreZ75s+jw0qcdbRis/5UeievNVkQgmmQsAcABWBYNhMAWEEQDQ2FYRUENu4IgoCYhWAaRykPbIpyAiqSPNvxOwt6lKenwuP+r/k9EqyOb3s2Z29Bpaw+JemasZy8WPM9nR+JM7jB/lRx2Ghaa63tb1Ovwv5UefL16eNegyaKKaxCRFU2xGOpzejbZgSxZh4feGD5tMura0MrPULuVfYprIoy2gkm2Z9feVWdk21l5kPGu55EbqpnI1N5K038MH5Jjv7XWX5oS8TWmfuOkqHNbehqaGC2s5NKas+T6kG8UckyT1jK7YOx8L2mIjH+JLyue50o2SS5JHlO4mzXPFqfKF2/t9T1WLPXi8eSZCv4gih1jTICsEVgAILEygADbvFYACsEVggcYuIlb7hZdAqPiBckaS5CyAgnUS5/cgqSXVFqTXQrVZ9wFKs1zZSrS6MvVZLoUq8l0M0cRvRgYwqRqRVuJ2l0uXMLK9NPuKu2cU6znTtbhbsss7dHqmHZkrUVxPTV2+qR57ZfHrmGWHqGdWUpZOyJVsyD/O2142RNT7OUmlNXte1nd8snpzRn4zBVZ3aVl+lLXXmzEldOv8Ao19m0k7xuvC/10JMNT4Xm3rdDsHRqWkpLhVlZLS61buWMdJKEVePE7K7u0s1nbK+Vy5Y/wBpjl1uzSaeF4k+jM+WEUctTQwkZunnN6clH/ZmdRnLtZRblLJ6qNsn1S95mJHS1C8fOP5Ywt3uyXiw/wDXailw1IQdnrCV181b5ll4JyTi1eN7271zZew2E4dIJfNnS/OvGNZ/XvSOnh1O0rFfb9J9mre/M0+xumk5QX8PDn6p2KuMwa4Jat5N3benLPTyMYpnKi2FOphoJxznKzlyVlou89H2fiVUpxmv1LTo+a9TiIU1aNuZ2Gw6PDRinzvL1eX2OvFlbanPhjMJf1pxQ8EbDsj0vEEkCw+yBZANYWOsgcCAaCw/gXeDgQDQXHJRDwroEISDYAUSN00nlkSMbICOaK1UsyIKiAo1SjXRoVkUK0TNHMbVwdqikv1XT8/aI9naS7n9Ua+Po3i15rxRjYOaU2tLx+jefz+R5spqvdjn9Yz+l3ibuuouxXn4B4i1Spo5vTjj0rRwj6W72Q4mEVFrV28vEvV6kY97MmvU45dw2XGLGHi7DqLtJ9/UkwlSNtfIixcle1wLkaafJ+VmS8FtLvyMmNeUXb3mXcJtS+T1Ea1tLKXdYq4x/C/fMsVq6sUsRHjVuTa9Lhz5J00MFRUnTj328ufyudjTRzWxcNeqpcop+ry+500D08U628f+TluyJ4EiI4IkOzzExCEAAiAAUxCEkA2cdOord30DINghCCwBSBILYJAMmV6iLMiCaApVSjXRo1UUayJRl10YmNoWqQku9PwN7EIxsZTbknlZeJxzjtx3V7LjsPeIstSrVQo03Y4V9Djy6Oc75szcTh6juoy4V3a/M0JTta4Y1Y82hEubKodrDJvi73ZMfLDVKjvxNeDNRTpv9SHPERWUU5clZPXpcrO1fB4ZwWbbfeGrTzUlrz7yHG7ZjBLjTinkromw1dVI5c9Mn6kamX4mdTIkptc9BvBZZ68y9saF60e5N/K33GM3dM8uWpttbCT4G7ZN5d6X9fkbNIrU0WoHsxmpp87LL6u08USEcCSxpkAoCCmArCCABBuAQQJjrjZjgEAVxMKDExMDADIahMyKaAqVSnWReqFOqgMzEIzMQjXrozMRExYsZzRNhI3yM6W06fbOkpXmk20uVravrnoW6OIszzZTVe3jy6N2lsztItcUl3xdmjGw2zp01JSfHeNotrNPP4vfQ6aUrleVNrQzL+Omp6jwWI4U/wBhB3SzutVlzRZltWooKMYwhbz5W0yIM1yRLGUje4nxh/DNqbM7ScZ1XxOOUdFzvosjVhRSsKNMkk7I527a1qI8Ra5obvU/ilLpaK+r+3qYlWtz9Dksftyth8dxU5tWUMrvhate0lzWbOvFO3Dly6e10izBGTsHascRQhVjpJZro1lJeTNemep400UPQ2I64QWxWGocFJIILiCCg2AggNlqKz9sa9R1wEwe+YhMASE2CTFJlAZHMe2RzYFeoypVLdRlWqRVCujmd69q9hRcl+eXww8evkjpsTJJNt2S1bdsl9DyjfHbCr1vhfwQVo9/WXvoSrIz92ar/tcb/qU0/wDK39js4VUnZnIbs7PfbxqPRN277pr7nWYugcOS9u/HLpbp4x8VmXVVRziq8mTUsdKOt2uq+5x07Y5adBFknHkYsdrxfMd/1eKWodPuNGrWsstb/wBSpiMZfw5mfWxzl3L5vwQynFyyWgYyy2s9rxvuWnecnvbQaxKlbJwir96vc7XD4axzm+C08fsdOO9uWc/1bf4e71woQ7Gr8MZSbjPkm0spdFlqeo0ZJpNPJ6ZpryZ86UqllY6rdffmphbRf7Slzi3nHvg+XhoepwuO/HtMWH37Rz+xN98NiXwxnwT/AHKnwvy5S8mb9yuZwRogHXCBMQDgpjRJEDZaj7jJahv7sioQGJsDChJikwSBORQmRzY4ZJgQVCrWftkG29vUcNHiqzs+UV+Z+ETzHeLfuriLwh+zp9E82v4pfYlak2l3y3u7VypUn+zTs5L9bX/zf1OOmxSY1sy06fYC/Yp9G/kzplFNLXM5fded6c49Gn6r/g6fAzysefOdu+F6U8XgsyosHLkdHVppozpxcWc3TShHDVP3R8cDUfcbWErJrlcmqvIaTTGhsyzzd2X8PhFyJY0rvMuQhZDTUQSp2RxG+FT44x55v7I7uaueZ7wYvtMRNrRPhXll/udeOdufJemehyZGhx3cEva6e9Dpdhb/AGJw9lx9pTX6J5pLulqvW3ccs9BsWUe37G/EbDV7KbdGXSf5b901l62OphNNJppp6NZq3d1PmuNWxtbF3vxGGf7Oo0ucXnF/4Xl5l2z8z8e+3Cjz7Yf4rU52jiIdm/343cfFx1Xlc7nBY+nVjx05xnHrF3Xg+nmGbLFkKGjkENnqLyE3roAIQ0LGSKFIUmRVsRGKbk1FLNt2SS6tnD7yfifTp3jh12kv33+ReC1l8irJa7PGYyFOLlUlGEVq5WSPPt5vxOVnDDLXLtHl/lj92cLtbeCtiJcVWbl0XJeCWSMyUjO25JFjGY+dSTlOTlJ6tttkCYxsMXkRdixtwgcrIg0Nj4/sail+l5SXc/dzt41FFcV0l1bSXqeYSxMvI0MTTqRUO0vZxThneLX8LWXPMmWO1mWnqOFrKSVne/oOxGFuZO6r4sNTad7Xi+6zeXpY6anSujz2dvRKw/7I08izRoPmaMsKPp4cjaClSsO7O5djRK20sdTw9Nzm7JerfJJc2NbGXvHiuxw85Xs7Wj4vJe+48rkb228fVxd6rsqcXLhhxK9opOTtrJpSV339LmHY9GM1HnzuzApgsI05nXGBQEUFBuNFcIkUjV2LvDVw01OlNxfPo10ktGjHuOiwsr3rdPe+njYco1Yr4o3/ANUeq+h0SPnTY+1Z0KsalOXDKLun9n1XI933b2/DF0FUjk9Jx/dlbPyeq/qa9Yyx13Gm3mEEnmH1DCN0H1+hn7YxscNSlVqztGPhdvlFLmzWZ59+Lv8A2aP80v8A1QreM3XDbz741cVJptxpp/DBPJd76vvOalMdMjMulBgCAjIDo6AZHV/KA6VZeIzN6jKZMioHCSPFz7Ps73gnxRTz4Xz4el+YxiRBq7tbzSws+sH+aP3XeesbL2jTrU1Om04v1T6NcmeGVDv/AMNdK3+D7mMp+u3HlfHfykMiwR1JORyemUzFYyNKnKc3aMVds8o3k3glial81BX4I9F1feztt/P7pL+eP1Z5izrhP1w5LfF3Z+1nS/TCaXE0pptJzhwNqzXK2WjsVE4qLv5Ln43GEVXU24jCt1RIpJkZHPUJtZGyG0gsBCEIoIRoSB8WdbuLvO8LXTk32c7RqLuvlK3WOvquZyMCzhNUWVqd9PpOK4kmmmmk01zvmmmHsn1+Rm7of3DDf+KH0Ng24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4" name="Picture 10"/>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05818" y="5550984"/>
            <a:ext cx="1071562"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88513" y="2841580"/>
            <a:ext cx="1126318"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8" descr="http://www.telegraphindia.com/1130121/images/21metajanta.jpg"/>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05786" y="5550984"/>
            <a:ext cx="936625"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87136" y="5550983"/>
            <a:ext cx="1190625"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18258" y="44624"/>
            <a:ext cx="6118238" cy="1200329"/>
          </a:xfrm>
          <a:prstGeom prst="rect">
            <a:avLst/>
          </a:prstGeom>
          <a:noFill/>
        </p:spPr>
        <p:txBody>
          <a:bodyPr wrap="square" rtlCol="0">
            <a:spAutoFit/>
          </a:bodyPr>
          <a:lstStyle/>
          <a:p>
            <a:r>
              <a:rPr lang="en-GB" sz="2400" b="1" dirty="0">
                <a:solidFill>
                  <a:srgbClr val="7030A0"/>
                </a:solidFill>
                <a:ea typeface="ＭＳ Ｐゴシック" pitchFamily="34" charset="-128"/>
                <a:cs typeface="Tahoma" pitchFamily="34" charset="0"/>
              </a:rPr>
              <a:t>A network of leading freshwater scientists working with a global community of citizen </a:t>
            </a:r>
            <a:r>
              <a:rPr lang="en-GB" sz="2400" b="1" dirty="0" smtClean="0">
                <a:solidFill>
                  <a:srgbClr val="7030A0"/>
                </a:solidFill>
                <a:ea typeface="ＭＳ Ｐゴシック" pitchFamily="34" charset="-128"/>
                <a:cs typeface="Tahoma" pitchFamily="34" charset="0"/>
              </a:rPr>
              <a:t>scientists</a:t>
            </a:r>
            <a:endParaRPr lang="en-GB" sz="2400" b="1" dirty="0">
              <a:solidFill>
                <a:srgbClr val="7030A0"/>
              </a:solidFill>
              <a:ea typeface="ＭＳ Ｐゴシック" pitchFamily="34" charset="-128"/>
              <a:cs typeface="Tahoma" pitchFamily="34" charset="0"/>
            </a:endParaRPr>
          </a:p>
        </p:txBody>
      </p:sp>
      <p:pic>
        <p:nvPicPr>
          <p:cNvPr id="32" name="Picture 31" descr="FreshWaterWatch-Final-Logo-set.gif"/>
          <p:cNvPicPr>
            <a:picLocks noChangeAspect="1"/>
          </p:cNvPicPr>
          <p:nvPr/>
        </p:nvPicPr>
        <p:blipFill>
          <a:blip r:embed="rId25" cstate="print"/>
          <a:stretch>
            <a:fillRect/>
          </a:stretch>
        </p:blipFill>
        <p:spPr>
          <a:xfrm>
            <a:off x="0" y="12536"/>
            <a:ext cx="2918258" cy="824176"/>
          </a:xfrm>
          <a:prstGeom prst="rect">
            <a:avLst/>
          </a:prstGeom>
          <a:ln>
            <a:no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181103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615" y="5171779"/>
            <a:ext cx="2239225" cy="1492817"/>
          </a:xfrm>
          <a:prstGeom prst="rect">
            <a:avLst/>
          </a:prstGeom>
        </p:spPr>
      </p:pic>
      <p:pic>
        <p:nvPicPr>
          <p:cNvPr id="22" name="Picture 4"/>
          <p:cNvPicPr>
            <a:picLocks noChangeAspect="1"/>
          </p:cNvPicPr>
          <p:nvPr/>
        </p:nvPicPr>
        <p:blipFill>
          <a:blip r:embed="rId4" cstate="print"/>
          <a:srcRect/>
          <a:stretch>
            <a:fillRect/>
          </a:stretch>
        </p:blipFill>
        <p:spPr bwMode="auto">
          <a:xfrm>
            <a:off x="276097" y="4602487"/>
            <a:ext cx="1566317" cy="2087795"/>
          </a:xfrm>
          <a:prstGeom prst="rect">
            <a:avLst/>
          </a:prstGeom>
          <a:noFill/>
          <a:ln w="9525">
            <a:noFill/>
            <a:miter lim="800000"/>
            <a:headEnd/>
            <a:tailEnd/>
          </a:ln>
        </p:spPr>
      </p:pic>
      <p:pic>
        <p:nvPicPr>
          <p:cNvPr id="9" name="Picture 5" descr="\\filesrv1\taurus\Charlotte Hall\Logos and images for presentation\FWW anim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97" y="1479020"/>
            <a:ext cx="2275062" cy="12191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sloiselle\AppData\Local\Microsoft\Windows\Temporary Internet Files\Content.Word\Dagenham.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4" y="980728"/>
            <a:ext cx="2753657" cy="1612768"/>
          </a:xfrm>
          <a:prstGeom prst="rect">
            <a:avLst/>
          </a:prstGeom>
          <a:noFill/>
          <a:ln>
            <a:noFill/>
          </a:ln>
        </p:spPr>
      </p:pic>
      <p:grpSp>
        <p:nvGrpSpPr>
          <p:cNvPr id="10" name="Group 9"/>
          <p:cNvGrpSpPr/>
          <p:nvPr/>
        </p:nvGrpSpPr>
        <p:grpSpPr>
          <a:xfrm>
            <a:off x="1318656" y="771590"/>
            <a:ext cx="6260762" cy="5033674"/>
            <a:chOff x="16341362" y="19281165"/>
            <a:chExt cx="9223292" cy="7100079"/>
          </a:xfrm>
        </p:grpSpPr>
        <p:grpSp>
          <p:nvGrpSpPr>
            <p:cNvPr id="13" name="Group 12"/>
            <p:cNvGrpSpPr/>
            <p:nvPr/>
          </p:nvGrpSpPr>
          <p:grpSpPr>
            <a:xfrm>
              <a:off x="18633140" y="19281165"/>
              <a:ext cx="4649984" cy="3839910"/>
              <a:chOff x="6299250" y="1568972"/>
              <a:chExt cx="5716784" cy="3839910"/>
            </a:xfrm>
          </p:grpSpPr>
          <p:sp>
            <p:nvSpPr>
              <p:cNvPr id="20" name="Oval 54"/>
              <p:cNvSpPr/>
              <p:nvPr/>
            </p:nvSpPr>
            <p:spPr>
              <a:xfrm>
                <a:off x="6299250" y="1568972"/>
                <a:ext cx="5716784" cy="3839910"/>
              </a:xfrm>
              <a:prstGeom prst="hexagon">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p:cNvSpPr/>
              <p:nvPr/>
            </p:nvSpPr>
            <p:spPr>
              <a:xfrm>
                <a:off x="6299250" y="1940359"/>
                <a:ext cx="5716784" cy="2624769"/>
              </a:xfrm>
              <a:prstGeom prst="hexagon">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b="1" kern="1200" dirty="0" smtClean="0"/>
                  <a:t>Discover</a:t>
                </a:r>
              </a:p>
              <a:p>
                <a:pPr lvl="0" algn="ctr"/>
                <a:r>
                  <a:rPr lang="en-GB" altLang="en-US" dirty="0">
                    <a:solidFill>
                      <a:sysClr val="windowText" lastClr="000000"/>
                    </a:solidFill>
                  </a:rPr>
                  <a:t>Learn about the freshwater </a:t>
                </a:r>
                <a:r>
                  <a:rPr lang="en-GB" altLang="en-US" dirty="0" smtClean="0">
                    <a:solidFill>
                      <a:sysClr val="windowText" lastClr="000000"/>
                    </a:solidFill>
                  </a:rPr>
                  <a:t>challenge, compare </a:t>
                </a:r>
                <a:r>
                  <a:rPr lang="en-GB" altLang="en-US" dirty="0">
                    <a:solidFill>
                      <a:sysClr val="windowText" lastClr="000000"/>
                    </a:solidFill>
                  </a:rPr>
                  <a:t>your results  to your local area and the global network</a:t>
                </a:r>
                <a:endParaRPr lang="en-GB" b="1" dirty="0"/>
              </a:p>
            </p:txBody>
          </p:sp>
        </p:grpSp>
        <p:grpSp>
          <p:nvGrpSpPr>
            <p:cNvPr id="14" name="Group 13"/>
            <p:cNvGrpSpPr/>
            <p:nvPr/>
          </p:nvGrpSpPr>
          <p:grpSpPr>
            <a:xfrm>
              <a:off x="16341362" y="22277320"/>
              <a:ext cx="4954546" cy="4027724"/>
              <a:chOff x="6299250" y="1641619"/>
              <a:chExt cx="5716784" cy="3839910"/>
            </a:xfrm>
          </p:grpSpPr>
          <p:sp>
            <p:nvSpPr>
              <p:cNvPr id="18" name="Oval 57"/>
              <p:cNvSpPr/>
              <p:nvPr/>
            </p:nvSpPr>
            <p:spPr>
              <a:xfrm>
                <a:off x="6299250" y="1641619"/>
                <a:ext cx="5716784" cy="3839910"/>
              </a:xfrm>
              <a:prstGeom prst="hexagon">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4"/>
              <p:cNvSpPr/>
              <p:nvPr/>
            </p:nvSpPr>
            <p:spPr>
              <a:xfrm>
                <a:off x="6739577" y="2166633"/>
                <a:ext cx="4646576" cy="2678667"/>
              </a:xfrm>
              <a:prstGeom prst="hexagon">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a:r>
                  <a:rPr lang="en-GB" b="1" dirty="0"/>
                  <a:t>Collect</a:t>
                </a:r>
              </a:p>
              <a:p>
                <a:pPr lvl="0" algn="ctr"/>
                <a:r>
                  <a:rPr lang="en-GB" altLang="en-US" dirty="0">
                    <a:solidFill>
                      <a:sysClr val="windowText" lastClr="000000"/>
                    </a:solidFill>
                  </a:rPr>
                  <a:t>Gather scientific data following globally consistent methods, upload to online database</a:t>
                </a:r>
                <a:endParaRPr lang="en-GB" b="1" dirty="0"/>
              </a:p>
            </p:txBody>
          </p:sp>
        </p:grpSp>
        <p:grpSp>
          <p:nvGrpSpPr>
            <p:cNvPr id="15" name="Group 14"/>
            <p:cNvGrpSpPr/>
            <p:nvPr/>
          </p:nvGrpSpPr>
          <p:grpSpPr>
            <a:xfrm>
              <a:off x="20610108" y="22271350"/>
              <a:ext cx="4954546" cy="4109894"/>
              <a:chOff x="6299250" y="1568972"/>
              <a:chExt cx="5716784" cy="3839910"/>
            </a:xfrm>
          </p:grpSpPr>
          <p:sp>
            <p:nvSpPr>
              <p:cNvPr id="16" name="Oval 60"/>
              <p:cNvSpPr/>
              <p:nvPr/>
            </p:nvSpPr>
            <p:spPr>
              <a:xfrm>
                <a:off x="6299250" y="1568972"/>
                <a:ext cx="5716784" cy="3839910"/>
              </a:xfrm>
              <a:prstGeom prst="hexagon">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4"/>
              <p:cNvSpPr/>
              <p:nvPr/>
            </p:nvSpPr>
            <p:spPr>
              <a:xfrm>
                <a:off x="6460675" y="2152909"/>
                <a:ext cx="5555356" cy="2625110"/>
              </a:xfrm>
              <a:prstGeom prst="hexagon">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a:r>
                  <a:rPr lang="en-GB" b="1" dirty="0"/>
                  <a:t>Discuss</a:t>
                </a:r>
              </a:p>
              <a:p>
                <a:pPr lvl="0" algn="ctr"/>
                <a:r>
                  <a:rPr lang="en-GB" altLang="en-US" dirty="0">
                    <a:solidFill>
                      <a:sysClr val="windowText" lastClr="000000"/>
                    </a:solidFill>
                  </a:rPr>
                  <a:t>Take part in forums, blogs and social media, encourage colleagues, family, students and friends to join </a:t>
                </a:r>
                <a:endParaRPr lang="en-GB" b="1" dirty="0"/>
              </a:p>
            </p:txBody>
          </p:sp>
        </p:grpSp>
      </p:grpSp>
      <p:pic>
        <p:nvPicPr>
          <p:cNvPr id="25" name="Picture 24" descr="FreshWaterWatch-Final-Logo-set.gif"/>
          <p:cNvPicPr>
            <a:picLocks noChangeAspect="1"/>
          </p:cNvPicPr>
          <p:nvPr/>
        </p:nvPicPr>
        <p:blipFill>
          <a:blip r:embed="rId7" cstate="print"/>
          <a:stretch>
            <a:fillRect/>
          </a:stretch>
        </p:blipFill>
        <p:spPr>
          <a:xfrm>
            <a:off x="0" y="660608"/>
            <a:ext cx="2918258" cy="824176"/>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26" name="TextBox 25"/>
          <p:cNvSpPr txBox="1"/>
          <p:nvPr/>
        </p:nvSpPr>
        <p:spPr>
          <a:xfrm>
            <a:off x="276097" y="188640"/>
            <a:ext cx="8705743" cy="461665"/>
          </a:xfrm>
          <a:prstGeom prst="rect">
            <a:avLst/>
          </a:prstGeom>
          <a:noFill/>
        </p:spPr>
        <p:txBody>
          <a:bodyPr wrap="square" rtlCol="0">
            <a:spAutoFit/>
          </a:bodyPr>
          <a:lstStyle/>
          <a:p>
            <a:pPr algn="ctr"/>
            <a:r>
              <a:rPr lang="en-GB" sz="2400" b="1" u="sng" dirty="0" smtClean="0">
                <a:solidFill>
                  <a:schemeClr val="accent2">
                    <a:lumMod val="75000"/>
                  </a:schemeClr>
                </a:solidFill>
                <a:ea typeface="ＭＳ Ｐゴシック" pitchFamily="34" charset="-128"/>
                <a:cs typeface="Tahoma" pitchFamily="34" charset="0"/>
              </a:rPr>
              <a:t>Learning, field data collection, creating community</a:t>
            </a:r>
            <a:endParaRPr lang="en-GB" sz="2400" b="1" u="sng" dirty="0">
              <a:solidFill>
                <a:schemeClr val="accent2">
                  <a:lumMod val="75000"/>
                </a:schemeClr>
              </a:solidFill>
              <a:ea typeface="ＭＳ Ｐゴシック" pitchFamily="34" charset="-128"/>
              <a:cs typeface="Tahoma" pitchFamily="34" charset="0"/>
            </a:endParaRPr>
          </a:p>
        </p:txBody>
      </p:sp>
    </p:spTree>
    <p:extLst>
      <p:ext uri="{BB962C8B-B14F-4D97-AF65-F5344CB8AC3E}">
        <p14:creationId xmlns:p14="http://schemas.microsoft.com/office/powerpoint/2010/main" val="188461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640960" cy="927871"/>
          </a:xfrm>
        </p:spPr>
        <p:txBody>
          <a:bodyPr>
            <a:normAutofit fontScale="90000"/>
          </a:bodyPr>
          <a:lstStyle/>
          <a:p>
            <a:r>
              <a:rPr lang="en-US" b="1" dirty="0" smtClean="0"/>
              <a:t>Citizen Science Leaders (CSL) </a:t>
            </a:r>
            <a:r>
              <a:rPr lang="en-US" b="1" dirty="0" err="1" smtClean="0"/>
              <a:t>Programme</a:t>
            </a:r>
            <a:endParaRPr lang="en-US" b="1" dirty="0"/>
          </a:p>
        </p:txBody>
      </p:sp>
      <p:pic>
        <p:nvPicPr>
          <p:cNvPr id="15" name="Picture 14"/>
          <p:cNvPicPr>
            <a:picLocks noChangeAspect="1"/>
          </p:cNvPicPr>
          <p:nvPr/>
        </p:nvPicPr>
        <p:blipFill>
          <a:blip r:embed="rId2"/>
          <a:stretch>
            <a:fillRect/>
          </a:stretch>
        </p:blipFill>
        <p:spPr>
          <a:xfrm>
            <a:off x="579120" y="670560"/>
            <a:ext cx="7985760" cy="5516880"/>
          </a:xfrm>
          <a:prstGeom prst="rect">
            <a:avLst/>
          </a:prstGeom>
        </p:spPr>
      </p:pic>
    </p:spTree>
    <p:extLst>
      <p:ext uri="{BB962C8B-B14F-4D97-AF65-F5344CB8AC3E}">
        <p14:creationId xmlns:p14="http://schemas.microsoft.com/office/powerpoint/2010/main" val="963534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9513" y="737744"/>
            <a:ext cx="6118126" cy="2403224"/>
          </a:xfrm>
          <a:prstGeom prst="rect">
            <a:avLst/>
          </a:prstGeom>
        </p:spPr>
        <p:txBody>
          <a:bodyPr vert="horz" lIns="91440" tIns="45720" rIns="91440" bIns="45720" rtlCol="0">
            <a:noAutofit/>
          </a:bodyPr>
          <a:lstStyle/>
          <a:p>
            <a:pPr marL="342900" indent="-342900">
              <a:buFont typeface="Arial" charset="0"/>
              <a:buChar char="•"/>
              <a:defRPr/>
            </a:pPr>
            <a:r>
              <a:rPr lang="en-GB" sz="2400" b="1" dirty="0" smtClean="0">
                <a:solidFill>
                  <a:srgbClr val="00B050"/>
                </a:solidFill>
                <a:ea typeface="ＭＳ Ｐゴシック" pitchFamily="34" charset="-128"/>
                <a:cs typeface="Tahoma" pitchFamily="34" charset="0"/>
              </a:rPr>
              <a:t>20 minute data acquisition and upload via mobile App</a:t>
            </a:r>
          </a:p>
          <a:p>
            <a:pPr marL="342900" indent="-342900">
              <a:buFont typeface="Arial" charset="0"/>
              <a:buChar char="•"/>
              <a:defRPr/>
            </a:pPr>
            <a:r>
              <a:rPr kumimoji="0" lang="en-GB" sz="2400" b="1" i="0" u="none" strike="noStrike" kern="1200" cap="none" spc="0" normalizeH="0" baseline="0" noProof="0" dirty="0" smtClean="0">
                <a:ln>
                  <a:noFill/>
                </a:ln>
                <a:solidFill>
                  <a:srgbClr val="00B050"/>
                </a:solidFill>
                <a:effectLst/>
                <a:uLnTx/>
                <a:uFillTx/>
                <a:ea typeface="ＭＳ Ｐゴシック" pitchFamily="34" charset="-128"/>
                <a:cs typeface="Tahoma" pitchFamily="34" charset="0"/>
              </a:rPr>
              <a:t>Same</a:t>
            </a:r>
            <a:r>
              <a:rPr kumimoji="0" lang="en-GB" sz="2400" b="1" i="0" u="none" strike="noStrike" kern="1200" cap="none" spc="0" normalizeH="0" noProof="0" dirty="0" smtClean="0">
                <a:ln>
                  <a:noFill/>
                </a:ln>
                <a:solidFill>
                  <a:srgbClr val="00B050"/>
                </a:solidFill>
                <a:effectLst/>
                <a:uLnTx/>
                <a:uFillTx/>
                <a:ea typeface="ＭＳ Ｐゴシック" pitchFamily="34" charset="-128"/>
                <a:cs typeface="Tahoma" pitchFamily="34" charset="0"/>
              </a:rPr>
              <a:t> methods across the globe</a:t>
            </a:r>
          </a:p>
          <a:p>
            <a:pPr marL="342900" indent="-342900">
              <a:buFont typeface="Arial" charset="0"/>
              <a:buChar char="•"/>
              <a:defRPr/>
            </a:pPr>
            <a:r>
              <a:rPr lang="en-GB" sz="2400" b="1" dirty="0" smtClean="0">
                <a:solidFill>
                  <a:srgbClr val="00B050"/>
                </a:solidFill>
                <a:ea typeface="ＭＳ Ｐゴシック" pitchFamily="34" charset="-128"/>
                <a:cs typeface="Tahoma" pitchFamily="34" charset="0"/>
              </a:rPr>
              <a:t>Photographic documentation</a:t>
            </a:r>
          </a:p>
          <a:p>
            <a:pPr marL="342900" indent="-342900">
              <a:buFont typeface="Arial" charset="0"/>
              <a:buChar char="•"/>
              <a:defRPr/>
            </a:pPr>
            <a:r>
              <a:rPr lang="en-GB" sz="2400" b="1" dirty="0">
                <a:solidFill>
                  <a:srgbClr val="00B050"/>
                </a:solidFill>
                <a:ea typeface="ＭＳ Ｐゴシック" pitchFamily="34" charset="-128"/>
                <a:cs typeface="Tahoma" pitchFamily="34" charset="0"/>
              </a:rPr>
              <a:t>Additional variables added to meet local research objectives</a:t>
            </a:r>
          </a:p>
          <a:p>
            <a:pPr marL="342900" indent="-342900">
              <a:buFont typeface="Arial" charset="0"/>
              <a:buChar char="•"/>
              <a:defRPr/>
            </a:pPr>
            <a:endParaRPr lang="en-GB" sz="2400" b="1" dirty="0">
              <a:solidFill>
                <a:srgbClr val="00B050"/>
              </a:solidFill>
              <a:ea typeface="ＭＳ Ｐゴシック" pitchFamily="34" charset="-128"/>
              <a:cs typeface="Tahoma" pitchFamily="34" charset="0"/>
            </a:endParaRPr>
          </a:p>
          <a:p>
            <a:pPr marL="342900" indent="-342900">
              <a:buFont typeface="Arial" charset="0"/>
              <a:buChar char="•"/>
              <a:defRPr/>
            </a:pPr>
            <a:endParaRPr kumimoji="0" lang="en-GB" sz="2400" b="1" i="0" u="none" strike="noStrike" kern="1200" cap="none" spc="0" normalizeH="0" baseline="0" noProof="0" dirty="0" smtClean="0">
              <a:ln>
                <a:noFill/>
              </a:ln>
              <a:solidFill>
                <a:schemeClr val="accent2">
                  <a:lumMod val="75000"/>
                </a:schemeClr>
              </a:solidFill>
              <a:effectLst/>
              <a:uLnTx/>
              <a:uFillTx/>
              <a:ea typeface="ＭＳ Ｐゴシック" pitchFamily="34" charset="-128"/>
              <a:cs typeface="Tahoma" pitchFamily="34" charset="0"/>
            </a:endParaRPr>
          </a:p>
        </p:txBody>
      </p:sp>
      <p:sp>
        <p:nvSpPr>
          <p:cNvPr id="8" name="TextBox 7"/>
          <p:cNvSpPr txBox="1"/>
          <p:nvPr/>
        </p:nvSpPr>
        <p:spPr>
          <a:xfrm>
            <a:off x="313656" y="225399"/>
            <a:ext cx="6192688" cy="461665"/>
          </a:xfrm>
          <a:prstGeom prst="rect">
            <a:avLst/>
          </a:prstGeom>
          <a:noFill/>
        </p:spPr>
        <p:txBody>
          <a:bodyPr wrap="square" rtlCol="0">
            <a:spAutoFit/>
          </a:bodyPr>
          <a:lstStyle/>
          <a:p>
            <a:pPr algn="ctr"/>
            <a:r>
              <a:rPr lang="en-GB" sz="2400" b="1" dirty="0" smtClean="0">
                <a:solidFill>
                  <a:schemeClr val="tx2">
                    <a:lumMod val="75000"/>
                  </a:schemeClr>
                </a:solidFill>
                <a:ea typeface="ＭＳ Ｐゴシック" pitchFamily="34" charset="-128"/>
                <a:cs typeface="Tahoma" pitchFamily="34" charset="0"/>
              </a:rPr>
              <a:t>Collect  - consistent measurement methods </a:t>
            </a:r>
            <a:r>
              <a:rPr lang="en-GB" sz="2400" b="1" dirty="0">
                <a:solidFill>
                  <a:schemeClr val="tx2">
                    <a:lumMod val="75000"/>
                  </a:schemeClr>
                </a:solidFill>
                <a:ea typeface="ＭＳ Ｐゴシック" pitchFamily="34" charset="-128"/>
                <a:cs typeface="Tahoma" pitchFamily="34" charset="0"/>
              </a:rPr>
              <a:t>(+)</a:t>
            </a:r>
          </a:p>
        </p:txBody>
      </p:sp>
      <p:pic>
        <p:nvPicPr>
          <p:cNvPr id="3" name="Picture 2"/>
          <p:cNvPicPr>
            <a:picLocks noChangeAspect="1"/>
          </p:cNvPicPr>
          <p:nvPr/>
        </p:nvPicPr>
        <p:blipFill>
          <a:blip r:embed="rId2"/>
          <a:stretch>
            <a:fillRect/>
          </a:stretch>
        </p:blipFill>
        <p:spPr>
          <a:xfrm>
            <a:off x="205532" y="3140204"/>
            <a:ext cx="5654040" cy="3573780"/>
          </a:xfrm>
          <a:prstGeom prst="rect">
            <a:avLst/>
          </a:prstGeom>
        </p:spPr>
      </p:pic>
      <p:pic>
        <p:nvPicPr>
          <p:cNvPr id="4" name="Picture 3"/>
          <p:cNvPicPr>
            <a:picLocks noChangeAspect="1"/>
          </p:cNvPicPr>
          <p:nvPr/>
        </p:nvPicPr>
        <p:blipFill>
          <a:blip r:embed="rId3"/>
          <a:stretch>
            <a:fillRect/>
          </a:stretch>
        </p:blipFill>
        <p:spPr>
          <a:xfrm>
            <a:off x="6267922" y="4146044"/>
            <a:ext cx="2583180" cy="2567940"/>
          </a:xfrm>
          <a:prstGeom prst="rect">
            <a:avLst/>
          </a:prstGeom>
        </p:spPr>
      </p:pic>
      <p:pic>
        <p:nvPicPr>
          <p:cNvPr id="5" name="Picture 4"/>
          <p:cNvPicPr>
            <a:picLocks noChangeAspect="1"/>
          </p:cNvPicPr>
          <p:nvPr/>
        </p:nvPicPr>
        <p:blipFill>
          <a:blip r:embed="rId4"/>
          <a:stretch>
            <a:fillRect/>
          </a:stretch>
        </p:blipFill>
        <p:spPr>
          <a:xfrm>
            <a:off x="6299003" y="620688"/>
            <a:ext cx="2598420" cy="3459480"/>
          </a:xfrm>
          <a:prstGeom prst="rect">
            <a:avLst/>
          </a:prstGeom>
        </p:spPr>
      </p:pic>
    </p:spTree>
    <p:extLst>
      <p:ext uri="{BB962C8B-B14F-4D97-AF65-F5344CB8AC3E}">
        <p14:creationId xmlns:p14="http://schemas.microsoft.com/office/powerpoint/2010/main" val="394300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screen"/>
          <a:srcRect/>
          <a:stretch>
            <a:fillRect/>
          </a:stretch>
        </p:blipFill>
        <p:spPr bwMode="auto">
          <a:xfrm>
            <a:off x="0" y="714569"/>
            <a:ext cx="4788023" cy="5590691"/>
          </a:xfrm>
          <a:prstGeom prst="rect">
            <a:avLst/>
          </a:prstGeom>
          <a:noFill/>
          <a:ln w="9525">
            <a:noFill/>
            <a:miter lim="800000"/>
            <a:headEnd/>
            <a:tailEnd/>
          </a:ln>
        </p:spPr>
      </p:pic>
      <p:pic>
        <p:nvPicPr>
          <p:cNvPr id="3" name="Picture 2"/>
          <p:cNvPicPr>
            <a:picLocks noChangeAspect="1" noChangeArrowheads="1"/>
          </p:cNvPicPr>
          <p:nvPr/>
        </p:nvPicPr>
        <p:blipFill>
          <a:blip r:embed="rId3" cstate="screen"/>
          <a:srcRect b="8469"/>
          <a:stretch>
            <a:fillRect/>
          </a:stretch>
        </p:blipFill>
        <p:spPr bwMode="auto">
          <a:xfrm>
            <a:off x="4559475" y="714569"/>
            <a:ext cx="4425776" cy="5522719"/>
          </a:xfrm>
          <a:prstGeom prst="rect">
            <a:avLst/>
          </a:prstGeom>
          <a:noFill/>
          <a:ln w="9525">
            <a:noFill/>
            <a:miter lim="800000"/>
            <a:headEnd/>
            <a:tailEnd/>
          </a:ln>
        </p:spPr>
      </p:pic>
      <p:sp>
        <p:nvSpPr>
          <p:cNvPr id="4" name="TextBox 3"/>
          <p:cNvSpPr txBox="1"/>
          <p:nvPr/>
        </p:nvSpPr>
        <p:spPr>
          <a:xfrm>
            <a:off x="611560" y="19720"/>
            <a:ext cx="7615825" cy="954107"/>
          </a:xfrm>
          <a:prstGeom prst="rect">
            <a:avLst/>
          </a:prstGeom>
          <a:noFill/>
        </p:spPr>
        <p:txBody>
          <a:bodyPr wrap="square" rtlCol="0">
            <a:spAutoFit/>
          </a:bodyPr>
          <a:lstStyle/>
          <a:p>
            <a:r>
              <a:rPr lang="en-GB" sz="2800" b="1" dirty="0" smtClean="0"/>
              <a:t>                     Research Techniques    </a:t>
            </a:r>
            <a:r>
              <a:rPr lang="en-GB" dirty="0" smtClean="0"/>
              <a:t>    </a:t>
            </a:r>
            <a:r>
              <a:rPr lang="en-GB" sz="2800" b="1" dirty="0" smtClean="0">
                <a:solidFill>
                  <a:schemeClr val="bg1"/>
                </a:solidFill>
              </a:rPr>
              <a:t>Research Techniques</a:t>
            </a:r>
            <a:endParaRPr lang="en-GB" sz="2800" b="1" dirty="0">
              <a:solidFill>
                <a:schemeClr val="bg1"/>
              </a:solidFill>
            </a:endParaRPr>
          </a:p>
        </p:txBody>
      </p:sp>
    </p:spTree>
    <p:extLst>
      <p:ext uri="{BB962C8B-B14F-4D97-AF65-F5344CB8AC3E}">
        <p14:creationId xmlns:p14="http://schemas.microsoft.com/office/powerpoint/2010/main" val="885232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15523</TotalTime>
  <Words>1045</Words>
  <Application>Microsoft Office PowerPoint</Application>
  <PresentationFormat>On-screen Show (4:3)</PresentationFormat>
  <Paragraphs>109</Paragraphs>
  <Slides>24</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ＭＳ Ｐゴシック</vt:lpstr>
      <vt:lpstr>ＭＳ Ｐゴシック</vt:lpstr>
      <vt:lpstr>Arial</vt:lpstr>
      <vt:lpstr>Calibri</vt:lpstr>
      <vt:lpstr>Symbol</vt:lpstr>
      <vt:lpstr>Tahoma</vt:lpstr>
      <vt:lpstr>Trebuchet MS</vt:lpstr>
      <vt:lpstr>Office Theme</vt:lpstr>
      <vt:lpstr>Bitmap Image</vt:lpstr>
      <vt:lpstr>  “Monitoring River Ecosystems Through Citizen Science and Mobile Application” </vt:lpstr>
      <vt:lpstr>PowerPoint Presentation</vt:lpstr>
      <vt:lpstr>PowerPoint Presentation</vt:lpstr>
      <vt:lpstr>PowerPoint Presentation</vt:lpstr>
      <vt:lpstr>PowerPoint Presentation</vt:lpstr>
      <vt:lpstr>PowerPoint Presentation</vt:lpstr>
      <vt:lpstr>Citizen Science Leaders (CSL) Programme</vt:lpstr>
      <vt:lpstr>PowerPoint Presentation</vt:lpstr>
      <vt:lpstr>PowerPoint Presentation</vt:lpstr>
      <vt:lpstr>PowerPoint Presentation</vt:lpstr>
      <vt:lpstr>PowerPoint Presentation</vt:lpstr>
      <vt:lpstr>Crowd Sourcing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Keep Monitoring </vt:lpstr>
    </vt:vector>
  </TitlesOfParts>
  <Company>Earthwatch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Loiselle</dc:creator>
  <cp:lastModifiedBy>Pradeep Mehta</cp:lastModifiedBy>
  <cp:revision>259</cp:revision>
  <cp:lastPrinted>2015-03-19T15:53:19Z</cp:lastPrinted>
  <dcterms:created xsi:type="dcterms:W3CDTF">2015-02-15T16:44:05Z</dcterms:created>
  <dcterms:modified xsi:type="dcterms:W3CDTF">2016-08-22T10:14:38Z</dcterms:modified>
</cp:coreProperties>
</file>