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1" r:id="rId3"/>
    <p:sldId id="260" r:id="rId4"/>
    <p:sldId id="259" r:id="rId5"/>
    <p:sldId id="258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83" r:id="rId15"/>
    <p:sldId id="282" r:id="rId16"/>
    <p:sldId id="281" r:id="rId17"/>
    <p:sldId id="280" r:id="rId18"/>
    <p:sldId id="279" r:id="rId19"/>
    <p:sldId id="278" r:id="rId20"/>
    <p:sldId id="275" r:id="rId21"/>
    <p:sldId id="274" r:id="rId22"/>
    <p:sldId id="273" r:id="rId23"/>
    <p:sldId id="272" r:id="rId24"/>
    <p:sldId id="271" r:id="rId25"/>
    <p:sldId id="270" r:id="rId26"/>
    <p:sldId id="284" r:id="rId27"/>
    <p:sldId id="285" r:id="rId28"/>
    <p:sldId id="286" r:id="rId29"/>
    <p:sldId id="287" r:id="rId30"/>
    <p:sldId id="277" r:id="rId31"/>
    <p:sldId id="276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3"/>
    <a:srgbClr val="00504A"/>
    <a:srgbClr val="EA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6" autoAdjust="0"/>
    <p:restoredTop sz="90288" autoAdjust="0"/>
  </p:normalViewPr>
  <p:slideViewPr>
    <p:cSldViewPr snapToGrid="0" showGuides="1">
      <p:cViewPr varScale="1">
        <p:scale>
          <a:sx n="74" d="100"/>
          <a:sy n="74" d="100"/>
        </p:scale>
        <p:origin x="1206" y="7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01EBD-36C2-4D21-A416-371E5BC5B733}" type="doc">
      <dgm:prSet loTypeId="urn:microsoft.com/office/officeart/2005/8/layout/hierarchy2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67FE47D-02C9-4816-9469-34964C9A33BA}">
      <dgm:prSet phldrT="[Text]"/>
      <dgm:spPr/>
      <dgm:t>
        <a:bodyPr/>
        <a:lstStyle/>
        <a:p>
          <a:r>
            <a:rPr lang="en-US" b="1" dirty="0" smtClean="0"/>
            <a:t>DRI Fulfillment </a:t>
          </a:r>
        </a:p>
        <a:p>
          <a:r>
            <a:rPr lang="en-US" b="1" dirty="0" smtClean="0"/>
            <a:t>%</a:t>
          </a:r>
          <a:endParaRPr lang="en-US" b="1" dirty="0"/>
        </a:p>
      </dgm:t>
    </dgm:pt>
    <dgm:pt modelId="{40808E20-0854-42B0-8F7B-4FD812CFAB24}" type="parTrans" cxnId="{C86C740A-ADBF-4B5E-8A7F-E63FC8F38EDC}">
      <dgm:prSet/>
      <dgm:spPr/>
      <dgm:t>
        <a:bodyPr/>
        <a:lstStyle/>
        <a:p>
          <a:endParaRPr lang="en-US" b="1"/>
        </a:p>
      </dgm:t>
    </dgm:pt>
    <dgm:pt modelId="{49EF46EF-109B-4711-AA43-9E93E874C545}" type="sibTrans" cxnId="{C86C740A-ADBF-4B5E-8A7F-E63FC8F38EDC}">
      <dgm:prSet/>
      <dgm:spPr/>
      <dgm:t>
        <a:bodyPr/>
        <a:lstStyle/>
        <a:p>
          <a:endParaRPr lang="en-US" b="1"/>
        </a:p>
      </dgm:t>
    </dgm:pt>
    <dgm:pt modelId="{86DB3DFC-B607-49D2-96AD-D3179336A80D}">
      <dgm:prSet phldrT="[Text]"/>
      <dgm:spPr/>
      <dgm:t>
        <a:bodyPr/>
        <a:lstStyle/>
        <a:p>
          <a:r>
            <a:rPr lang="en-US" b="1" dirty="0" smtClean="0"/>
            <a:t>Nutrition Intake</a:t>
          </a:r>
        </a:p>
        <a:p>
          <a:r>
            <a:rPr lang="en-US" b="1" dirty="0" smtClean="0"/>
            <a:t>mg/day</a:t>
          </a:r>
          <a:endParaRPr lang="en-US" b="1" dirty="0"/>
        </a:p>
      </dgm:t>
    </dgm:pt>
    <dgm:pt modelId="{F070AF92-6122-4CAB-BA16-E277B3A041CB}" type="parTrans" cxnId="{4E390AEE-98CE-45DA-83CC-49044CAC8359}">
      <dgm:prSet/>
      <dgm:spPr/>
      <dgm:t>
        <a:bodyPr/>
        <a:lstStyle/>
        <a:p>
          <a:endParaRPr lang="en-US" b="1"/>
        </a:p>
      </dgm:t>
    </dgm:pt>
    <dgm:pt modelId="{AF031BD7-74BB-4FA9-BA38-ED62782A65B9}" type="sibTrans" cxnId="{4E390AEE-98CE-45DA-83CC-49044CAC8359}">
      <dgm:prSet/>
      <dgm:spPr/>
      <dgm:t>
        <a:bodyPr/>
        <a:lstStyle/>
        <a:p>
          <a:endParaRPr lang="en-US" b="1"/>
        </a:p>
      </dgm:t>
    </dgm:pt>
    <dgm:pt modelId="{764BD31D-AA2A-4DAB-ADA4-21DF13BA4C7F}">
      <dgm:prSet phldrT="[Text]"/>
      <dgm:spPr/>
      <dgm:t>
        <a:bodyPr/>
        <a:lstStyle/>
        <a:p>
          <a:r>
            <a:rPr lang="en-US" b="1" dirty="0" smtClean="0"/>
            <a:t>Water Intake </a:t>
          </a:r>
        </a:p>
        <a:p>
          <a:r>
            <a:rPr lang="en-US" b="1" dirty="0" smtClean="0"/>
            <a:t>2 L/day</a:t>
          </a:r>
        </a:p>
      </dgm:t>
    </dgm:pt>
    <dgm:pt modelId="{0624C9A2-4EC9-41FF-B42E-C0A62705897F}" type="parTrans" cxnId="{8E17FCE4-70C8-4D9C-ACC3-FE931F3CC7BD}">
      <dgm:prSet/>
      <dgm:spPr/>
      <dgm:t>
        <a:bodyPr/>
        <a:lstStyle/>
        <a:p>
          <a:endParaRPr lang="en-US" b="1"/>
        </a:p>
      </dgm:t>
    </dgm:pt>
    <dgm:pt modelId="{4EBBBD81-D306-4E0B-B6B6-ECF3CA1B006D}" type="sibTrans" cxnId="{8E17FCE4-70C8-4D9C-ACC3-FE931F3CC7BD}">
      <dgm:prSet/>
      <dgm:spPr/>
      <dgm:t>
        <a:bodyPr/>
        <a:lstStyle/>
        <a:p>
          <a:endParaRPr lang="en-US" b="1"/>
        </a:p>
      </dgm:t>
    </dgm:pt>
    <dgm:pt modelId="{9DFB1C04-5DE6-4F34-A36D-AC38688362F7}">
      <dgm:prSet phldrT="[Text]"/>
      <dgm:spPr/>
      <dgm:t>
        <a:bodyPr/>
        <a:lstStyle/>
        <a:p>
          <a:r>
            <a:rPr lang="en-US" b="1" dirty="0" smtClean="0"/>
            <a:t>RDA/AI</a:t>
          </a:r>
        </a:p>
        <a:p>
          <a:r>
            <a:rPr lang="en-US" b="1" dirty="0" smtClean="0"/>
            <a:t>mg/day</a:t>
          </a:r>
          <a:endParaRPr lang="en-US" b="1" dirty="0"/>
        </a:p>
      </dgm:t>
    </dgm:pt>
    <dgm:pt modelId="{61132EC1-F757-4E8C-818F-4D2177223C28}" type="parTrans" cxnId="{F042D86E-EAD8-4E29-BE53-3CA968E0A011}">
      <dgm:prSet/>
      <dgm:spPr/>
      <dgm:t>
        <a:bodyPr/>
        <a:lstStyle/>
        <a:p>
          <a:endParaRPr lang="en-US" b="1"/>
        </a:p>
      </dgm:t>
    </dgm:pt>
    <dgm:pt modelId="{500F2CBA-E253-49AA-9132-197357BCA002}" type="sibTrans" cxnId="{F042D86E-EAD8-4E29-BE53-3CA968E0A011}">
      <dgm:prSet/>
      <dgm:spPr/>
      <dgm:t>
        <a:bodyPr/>
        <a:lstStyle/>
        <a:p>
          <a:endParaRPr lang="en-US" b="1"/>
        </a:p>
      </dgm:t>
    </dgm:pt>
    <dgm:pt modelId="{009859FA-FE77-4B12-A293-EB5CB7128DB3}">
      <dgm:prSet phldrT="[Text]"/>
      <dgm:spPr/>
      <dgm:t>
        <a:bodyPr/>
        <a:lstStyle/>
        <a:p>
          <a:r>
            <a:rPr lang="en-US" b="1" dirty="0" smtClean="0"/>
            <a:t>Concentration of Nutrients</a:t>
          </a:r>
        </a:p>
        <a:p>
          <a:r>
            <a:rPr lang="en-US" b="1" dirty="0" smtClean="0"/>
            <a:t>mg/L</a:t>
          </a:r>
          <a:endParaRPr lang="en-US" b="1" dirty="0"/>
        </a:p>
      </dgm:t>
    </dgm:pt>
    <dgm:pt modelId="{18A56592-1047-4C32-8657-58E2A4406D30}" type="parTrans" cxnId="{28FBED2F-51ED-4BCB-B30F-6B5508F35261}">
      <dgm:prSet/>
      <dgm:spPr/>
      <dgm:t>
        <a:bodyPr/>
        <a:lstStyle/>
        <a:p>
          <a:endParaRPr lang="en-US" b="1"/>
        </a:p>
      </dgm:t>
    </dgm:pt>
    <dgm:pt modelId="{298D834B-A3DA-4D76-BA3C-F2563728BD6E}" type="sibTrans" cxnId="{28FBED2F-51ED-4BCB-B30F-6B5508F35261}">
      <dgm:prSet/>
      <dgm:spPr/>
      <dgm:t>
        <a:bodyPr/>
        <a:lstStyle/>
        <a:p>
          <a:endParaRPr lang="en-US" b="1"/>
        </a:p>
      </dgm:t>
    </dgm:pt>
    <dgm:pt modelId="{0EAB14AE-1E8B-4C3A-AD4F-AB0A5C69C54F}" type="pres">
      <dgm:prSet presAssocID="{A0D01EBD-36C2-4D21-A416-371E5BC5B733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3FF402-2680-432A-9E30-335C06C365A6}" type="pres">
      <dgm:prSet presAssocID="{C67FE47D-02C9-4816-9469-34964C9A33BA}" presName="root1" presStyleCnt="0"/>
      <dgm:spPr/>
      <dgm:t>
        <a:bodyPr/>
        <a:lstStyle/>
        <a:p>
          <a:endParaRPr lang="en-US"/>
        </a:p>
      </dgm:t>
    </dgm:pt>
    <dgm:pt modelId="{5257C995-E341-44F3-ABCB-FB989114D454}" type="pres">
      <dgm:prSet presAssocID="{C67FE47D-02C9-4816-9469-34964C9A33BA}" presName="LevelOneTextNode" presStyleLbl="node0" presStyleIdx="0" presStyleCnt="1" custScaleY="1438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2FFB64-47AF-4185-A15F-214C7D21CB26}" type="pres">
      <dgm:prSet presAssocID="{C67FE47D-02C9-4816-9469-34964C9A33BA}" presName="level2hierChild" presStyleCnt="0"/>
      <dgm:spPr/>
      <dgm:t>
        <a:bodyPr/>
        <a:lstStyle/>
        <a:p>
          <a:endParaRPr lang="en-US"/>
        </a:p>
      </dgm:t>
    </dgm:pt>
    <dgm:pt modelId="{B0FCABE9-98C1-4B1F-9954-48D6615642AD}" type="pres">
      <dgm:prSet presAssocID="{F070AF92-6122-4CAB-BA16-E277B3A041C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7E33DB9-1826-4633-BECC-485C8B3D2793}" type="pres">
      <dgm:prSet presAssocID="{F070AF92-6122-4CAB-BA16-E277B3A041C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D49CFF0-3A1E-4BA3-BD6B-6BC8189EE87F}" type="pres">
      <dgm:prSet presAssocID="{86DB3DFC-B607-49D2-96AD-D3179336A80D}" presName="root2" presStyleCnt="0"/>
      <dgm:spPr/>
      <dgm:t>
        <a:bodyPr/>
        <a:lstStyle/>
        <a:p>
          <a:endParaRPr lang="en-US"/>
        </a:p>
      </dgm:t>
    </dgm:pt>
    <dgm:pt modelId="{7C406023-5EA0-4691-BAFC-B14201F47910}" type="pres">
      <dgm:prSet presAssocID="{86DB3DFC-B607-49D2-96AD-D3179336A80D}" presName="LevelTwoTextNode" presStyleLbl="node2" presStyleIdx="0" presStyleCnt="2" custScaleY="170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8539BC-7DD9-4E20-A33F-19B182D3DB5F}" type="pres">
      <dgm:prSet presAssocID="{86DB3DFC-B607-49D2-96AD-D3179336A80D}" presName="level3hierChild" presStyleCnt="0"/>
      <dgm:spPr/>
      <dgm:t>
        <a:bodyPr/>
        <a:lstStyle/>
        <a:p>
          <a:endParaRPr lang="en-US"/>
        </a:p>
      </dgm:t>
    </dgm:pt>
    <dgm:pt modelId="{7DB4B79C-F7DF-43CA-B3F7-736F67906EC6}" type="pres">
      <dgm:prSet presAssocID="{18A56592-1047-4C32-8657-58E2A4406D30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F3691390-9EA3-4BA1-A5C3-9DC39CC92959}" type="pres">
      <dgm:prSet presAssocID="{18A56592-1047-4C32-8657-58E2A4406D30}" presName="connTx" presStyleLbl="parChTrans1D3" presStyleIdx="0" presStyleCnt="2"/>
      <dgm:spPr/>
      <dgm:t>
        <a:bodyPr/>
        <a:lstStyle/>
        <a:p>
          <a:endParaRPr lang="en-US"/>
        </a:p>
      </dgm:t>
    </dgm:pt>
    <dgm:pt modelId="{B203A279-43F9-4D8F-A4B8-B8AA4C80682A}" type="pres">
      <dgm:prSet presAssocID="{009859FA-FE77-4B12-A293-EB5CB7128DB3}" presName="root2" presStyleCnt="0"/>
      <dgm:spPr/>
      <dgm:t>
        <a:bodyPr/>
        <a:lstStyle/>
        <a:p>
          <a:endParaRPr lang="en-US"/>
        </a:p>
      </dgm:t>
    </dgm:pt>
    <dgm:pt modelId="{F8095CF6-DEF8-4DD6-83EA-9CB88CCCCC11}" type="pres">
      <dgm:prSet presAssocID="{009859FA-FE77-4B12-A293-EB5CB7128DB3}" presName="LevelTwoTextNode" presStyleLbl="node3" presStyleIdx="0" presStyleCnt="2" custScaleX="138490" custScaleY="157276" custLinFactNeighborX="-13215" custLinFactNeighborY="-37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9F8620-A456-4D6D-A554-C3C42E65028F}" type="pres">
      <dgm:prSet presAssocID="{009859FA-FE77-4B12-A293-EB5CB7128DB3}" presName="level3hierChild" presStyleCnt="0"/>
      <dgm:spPr/>
      <dgm:t>
        <a:bodyPr/>
        <a:lstStyle/>
        <a:p>
          <a:endParaRPr lang="en-US"/>
        </a:p>
      </dgm:t>
    </dgm:pt>
    <dgm:pt modelId="{57AED083-AE01-4B18-8F41-2E992334944E}" type="pres">
      <dgm:prSet presAssocID="{0624C9A2-4EC9-41FF-B42E-C0A62705897F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68149D88-601C-4C36-87C4-104FD2D5299A}" type="pres">
      <dgm:prSet presAssocID="{0624C9A2-4EC9-41FF-B42E-C0A62705897F}" presName="connTx" presStyleLbl="parChTrans1D3" presStyleIdx="1" presStyleCnt="2"/>
      <dgm:spPr/>
      <dgm:t>
        <a:bodyPr/>
        <a:lstStyle/>
        <a:p>
          <a:endParaRPr lang="en-US"/>
        </a:p>
      </dgm:t>
    </dgm:pt>
    <dgm:pt modelId="{A5B54E71-206B-4F14-BBB1-73263532E9CC}" type="pres">
      <dgm:prSet presAssocID="{764BD31D-AA2A-4DAB-ADA4-21DF13BA4C7F}" presName="root2" presStyleCnt="0"/>
      <dgm:spPr/>
      <dgm:t>
        <a:bodyPr/>
        <a:lstStyle/>
        <a:p>
          <a:endParaRPr lang="en-US"/>
        </a:p>
      </dgm:t>
    </dgm:pt>
    <dgm:pt modelId="{17B8B1F4-5A67-47AA-AF71-94232F69DBFB}" type="pres">
      <dgm:prSet presAssocID="{764BD31D-AA2A-4DAB-ADA4-21DF13BA4C7F}" presName="LevelTwoTextNode" presStyleLbl="node3" presStyleIdx="1" presStyleCnt="2" custScaleX="138935" custScaleY="116269" custLinFactNeighborX="-13215" custLinFactNeighborY="-37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05594D-A994-4277-8E10-0BAF5184C857}" type="pres">
      <dgm:prSet presAssocID="{764BD31D-AA2A-4DAB-ADA4-21DF13BA4C7F}" presName="level3hierChild" presStyleCnt="0"/>
      <dgm:spPr/>
      <dgm:t>
        <a:bodyPr/>
        <a:lstStyle/>
        <a:p>
          <a:endParaRPr lang="en-US"/>
        </a:p>
      </dgm:t>
    </dgm:pt>
    <dgm:pt modelId="{C1A8EAE5-5C73-463A-9BA7-EEA373E4B2E7}" type="pres">
      <dgm:prSet presAssocID="{61132EC1-F757-4E8C-818F-4D2177223C2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E8674DF-F7BB-4C15-947F-8942A2D190B3}" type="pres">
      <dgm:prSet presAssocID="{61132EC1-F757-4E8C-818F-4D2177223C2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47BA0B8-3269-440E-B578-34B7BC195F38}" type="pres">
      <dgm:prSet presAssocID="{9DFB1C04-5DE6-4F34-A36D-AC38688362F7}" presName="root2" presStyleCnt="0"/>
      <dgm:spPr/>
      <dgm:t>
        <a:bodyPr/>
        <a:lstStyle/>
        <a:p>
          <a:endParaRPr lang="en-US"/>
        </a:p>
      </dgm:t>
    </dgm:pt>
    <dgm:pt modelId="{24D38A94-CB22-41B4-927F-617AABF36C29}" type="pres">
      <dgm:prSet presAssocID="{9DFB1C04-5DE6-4F34-A36D-AC38688362F7}" presName="LevelTwoTextNode" presStyleLbl="node2" presStyleIdx="1" presStyleCnt="2" custScaleY="136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771154-7A83-43BF-9DF1-7C498A216D4A}" type="pres">
      <dgm:prSet presAssocID="{9DFB1C04-5DE6-4F34-A36D-AC38688362F7}" presName="level3hierChild" presStyleCnt="0"/>
      <dgm:spPr/>
      <dgm:t>
        <a:bodyPr/>
        <a:lstStyle/>
        <a:p>
          <a:endParaRPr lang="en-US"/>
        </a:p>
      </dgm:t>
    </dgm:pt>
  </dgm:ptLst>
  <dgm:cxnLst>
    <dgm:cxn modelId="{F042D86E-EAD8-4E29-BE53-3CA968E0A011}" srcId="{C67FE47D-02C9-4816-9469-34964C9A33BA}" destId="{9DFB1C04-5DE6-4F34-A36D-AC38688362F7}" srcOrd="1" destOrd="0" parTransId="{61132EC1-F757-4E8C-818F-4D2177223C28}" sibTransId="{500F2CBA-E253-49AA-9132-197357BCA002}"/>
    <dgm:cxn modelId="{CBE459CC-D131-4516-8A05-310B1B1DFAF7}" type="presOf" srcId="{61132EC1-F757-4E8C-818F-4D2177223C28}" destId="{FE8674DF-F7BB-4C15-947F-8942A2D190B3}" srcOrd="1" destOrd="0" presId="urn:microsoft.com/office/officeart/2005/8/layout/hierarchy2"/>
    <dgm:cxn modelId="{7134F373-223E-4DFD-8362-9BF09A3F5E2B}" type="presOf" srcId="{764BD31D-AA2A-4DAB-ADA4-21DF13BA4C7F}" destId="{17B8B1F4-5A67-47AA-AF71-94232F69DBFB}" srcOrd="0" destOrd="0" presId="urn:microsoft.com/office/officeart/2005/8/layout/hierarchy2"/>
    <dgm:cxn modelId="{6C77932F-687B-43F0-A714-1CB5C81354A8}" type="presOf" srcId="{86DB3DFC-B607-49D2-96AD-D3179336A80D}" destId="{7C406023-5EA0-4691-BAFC-B14201F47910}" srcOrd="0" destOrd="0" presId="urn:microsoft.com/office/officeart/2005/8/layout/hierarchy2"/>
    <dgm:cxn modelId="{A7409287-6D36-4E26-B62F-F81B5DAE0066}" type="presOf" srcId="{9DFB1C04-5DE6-4F34-A36D-AC38688362F7}" destId="{24D38A94-CB22-41B4-927F-617AABF36C29}" srcOrd="0" destOrd="0" presId="urn:microsoft.com/office/officeart/2005/8/layout/hierarchy2"/>
    <dgm:cxn modelId="{5FC62638-8E16-4665-9652-6E9CBFEC3059}" type="presOf" srcId="{61132EC1-F757-4E8C-818F-4D2177223C28}" destId="{C1A8EAE5-5C73-463A-9BA7-EEA373E4B2E7}" srcOrd="0" destOrd="0" presId="urn:microsoft.com/office/officeart/2005/8/layout/hierarchy2"/>
    <dgm:cxn modelId="{8E17FCE4-70C8-4D9C-ACC3-FE931F3CC7BD}" srcId="{86DB3DFC-B607-49D2-96AD-D3179336A80D}" destId="{764BD31D-AA2A-4DAB-ADA4-21DF13BA4C7F}" srcOrd="1" destOrd="0" parTransId="{0624C9A2-4EC9-41FF-B42E-C0A62705897F}" sibTransId="{4EBBBD81-D306-4E0B-B6B6-ECF3CA1B006D}"/>
    <dgm:cxn modelId="{99D4BCD1-06CE-40E6-AE54-37B632A75F78}" type="presOf" srcId="{A0D01EBD-36C2-4D21-A416-371E5BC5B733}" destId="{0EAB14AE-1E8B-4C3A-AD4F-AB0A5C69C54F}" srcOrd="0" destOrd="0" presId="urn:microsoft.com/office/officeart/2005/8/layout/hierarchy2"/>
    <dgm:cxn modelId="{E073F3F6-4935-4EE4-8B43-0012E5482D3F}" type="presOf" srcId="{009859FA-FE77-4B12-A293-EB5CB7128DB3}" destId="{F8095CF6-DEF8-4DD6-83EA-9CB88CCCCC11}" srcOrd="0" destOrd="0" presId="urn:microsoft.com/office/officeart/2005/8/layout/hierarchy2"/>
    <dgm:cxn modelId="{172D0521-AE16-4D0E-9B1D-07E88600F300}" type="presOf" srcId="{18A56592-1047-4C32-8657-58E2A4406D30}" destId="{7DB4B79C-F7DF-43CA-B3F7-736F67906EC6}" srcOrd="0" destOrd="0" presId="urn:microsoft.com/office/officeart/2005/8/layout/hierarchy2"/>
    <dgm:cxn modelId="{9FDA5270-8A66-49D4-82A4-08A882F8262B}" type="presOf" srcId="{F070AF92-6122-4CAB-BA16-E277B3A041CB}" destId="{17E33DB9-1826-4633-BECC-485C8B3D2793}" srcOrd="1" destOrd="0" presId="urn:microsoft.com/office/officeart/2005/8/layout/hierarchy2"/>
    <dgm:cxn modelId="{CF736833-3950-4BA5-9A17-02A7853ED177}" type="presOf" srcId="{18A56592-1047-4C32-8657-58E2A4406D30}" destId="{F3691390-9EA3-4BA1-A5C3-9DC39CC92959}" srcOrd="1" destOrd="0" presId="urn:microsoft.com/office/officeart/2005/8/layout/hierarchy2"/>
    <dgm:cxn modelId="{C86C740A-ADBF-4B5E-8A7F-E63FC8F38EDC}" srcId="{A0D01EBD-36C2-4D21-A416-371E5BC5B733}" destId="{C67FE47D-02C9-4816-9469-34964C9A33BA}" srcOrd="0" destOrd="0" parTransId="{40808E20-0854-42B0-8F7B-4FD812CFAB24}" sibTransId="{49EF46EF-109B-4711-AA43-9E93E874C545}"/>
    <dgm:cxn modelId="{43FB5855-2BC5-4C62-8DCB-024AE78AAB89}" type="presOf" srcId="{C67FE47D-02C9-4816-9469-34964C9A33BA}" destId="{5257C995-E341-44F3-ABCB-FB989114D454}" srcOrd="0" destOrd="0" presId="urn:microsoft.com/office/officeart/2005/8/layout/hierarchy2"/>
    <dgm:cxn modelId="{A9787BCE-F19E-4D0C-9DFC-C79283782105}" type="presOf" srcId="{F070AF92-6122-4CAB-BA16-E277B3A041CB}" destId="{B0FCABE9-98C1-4B1F-9954-48D6615642AD}" srcOrd="0" destOrd="0" presId="urn:microsoft.com/office/officeart/2005/8/layout/hierarchy2"/>
    <dgm:cxn modelId="{932189ED-6A4D-47A9-A82D-743819643536}" type="presOf" srcId="{0624C9A2-4EC9-41FF-B42E-C0A62705897F}" destId="{57AED083-AE01-4B18-8F41-2E992334944E}" srcOrd="0" destOrd="0" presId="urn:microsoft.com/office/officeart/2005/8/layout/hierarchy2"/>
    <dgm:cxn modelId="{4E390AEE-98CE-45DA-83CC-49044CAC8359}" srcId="{C67FE47D-02C9-4816-9469-34964C9A33BA}" destId="{86DB3DFC-B607-49D2-96AD-D3179336A80D}" srcOrd="0" destOrd="0" parTransId="{F070AF92-6122-4CAB-BA16-E277B3A041CB}" sibTransId="{AF031BD7-74BB-4FA9-BA38-ED62782A65B9}"/>
    <dgm:cxn modelId="{88B18802-4414-4BA8-A83A-EC9380D2EBF5}" type="presOf" srcId="{0624C9A2-4EC9-41FF-B42E-C0A62705897F}" destId="{68149D88-601C-4C36-87C4-104FD2D5299A}" srcOrd="1" destOrd="0" presId="urn:microsoft.com/office/officeart/2005/8/layout/hierarchy2"/>
    <dgm:cxn modelId="{28FBED2F-51ED-4BCB-B30F-6B5508F35261}" srcId="{86DB3DFC-B607-49D2-96AD-D3179336A80D}" destId="{009859FA-FE77-4B12-A293-EB5CB7128DB3}" srcOrd="0" destOrd="0" parTransId="{18A56592-1047-4C32-8657-58E2A4406D30}" sibTransId="{298D834B-A3DA-4D76-BA3C-F2563728BD6E}"/>
    <dgm:cxn modelId="{23DC0C5A-ED63-42EF-8ADD-866CA18E667D}" type="presParOf" srcId="{0EAB14AE-1E8B-4C3A-AD4F-AB0A5C69C54F}" destId="{823FF402-2680-432A-9E30-335C06C365A6}" srcOrd="0" destOrd="0" presId="urn:microsoft.com/office/officeart/2005/8/layout/hierarchy2"/>
    <dgm:cxn modelId="{6BC571CD-4BDD-4C47-B73C-0590B59109E8}" type="presParOf" srcId="{823FF402-2680-432A-9E30-335C06C365A6}" destId="{5257C995-E341-44F3-ABCB-FB989114D454}" srcOrd="0" destOrd="0" presId="urn:microsoft.com/office/officeart/2005/8/layout/hierarchy2"/>
    <dgm:cxn modelId="{75EFD599-E259-4BA7-8434-AF336854A9F5}" type="presParOf" srcId="{823FF402-2680-432A-9E30-335C06C365A6}" destId="{DE2FFB64-47AF-4185-A15F-214C7D21CB26}" srcOrd="1" destOrd="0" presId="urn:microsoft.com/office/officeart/2005/8/layout/hierarchy2"/>
    <dgm:cxn modelId="{B05B0203-E3FE-4F3E-8910-57207270A2A8}" type="presParOf" srcId="{DE2FFB64-47AF-4185-A15F-214C7D21CB26}" destId="{B0FCABE9-98C1-4B1F-9954-48D6615642AD}" srcOrd="0" destOrd="0" presId="urn:microsoft.com/office/officeart/2005/8/layout/hierarchy2"/>
    <dgm:cxn modelId="{4705A7B9-8410-44AC-A12D-D156EDD1395E}" type="presParOf" srcId="{B0FCABE9-98C1-4B1F-9954-48D6615642AD}" destId="{17E33DB9-1826-4633-BECC-485C8B3D2793}" srcOrd="0" destOrd="0" presId="urn:microsoft.com/office/officeart/2005/8/layout/hierarchy2"/>
    <dgm:cxn modelId="{23D3FAF0-A9B5-4020-BD76-00E37074DA39}" type="presParOf" srcId="{DE2FFB64-47AF-4185-A15F-214C7D21CB26}" destId="{8D49CFF0-3A1E-4BA3-BD6B-6BC8189EE87F}" srcOrd="1" destOrd="0" presId="urn:microsoft.com/office/officeart/2005/8/layout/hierarchy2"/>
    <dgm:cxn modelId="{D39ECBA3-DBD5-48F8-88A3-26EC49F90394}" type="presParOf" srcId="{8D49CFF0-3A1E-4BA3-BD6B-6BC8189EE87F}" destId="{7C406023-5EA0-4691-BAFC-B14201F47910}" srcOrd="0" destOrd="0" presId="urn:microsoft.com/office/officeart/2005/8/layout/hierarchy2"/>
    <dgm:cxn modelId="{0E284112-82B7-4639-A8C2-E95E820C3865}" type="presParOf" srcId="{8D49CFF0-3A1E-4BA3-BD6B-6BC8189EE87F}" destId="{5C8539BC-7DD9-4E20-A33F-19B182D3DB5F}" srcOrd="1" destOrd="0" presId="urn:microsoft.com/office/officeart/2005/8/layout/hierarchy2"/>
    <dgm:cxn modelId="{7BC9C94F-4447-4760-85F8-68D290BD82F7}" type="presParOf" srcId="{5C8539BC-7DD9-4E20-A33F-19B182D3DB5F}" destId="{7DB4B79C-F7DF-43CA-B3F7-736F67906EC6}" srcOrd="0" destOrd="0" presId="urn:microsoft.com/office/officeart/2005/8/layout/hierarchy2"/>
    <dgm:cxn modelId="{A00D52C7-DAEF-425D-9782-6BC8B8D345CD}" type="presParOf" srcId="{7DB4B79C-F7DF-43CA-B3F7-736F67906EC6}" destId="{F3691390-9EA3-4BA1-A5C3-9DC39CC92959}" srcOrd="0" destOrd="0" presId="urn:microsoft.com/office/officeart/2005/8/layout/hierarchy2"/>
    <dgm:cxn modelId="{D46E0DF3-D6C7-4BFD-A0F2-9681D7EF7BC5}" type="presParOf" srcId="{5C8539BC-7DD9-4E20-A33F-19B182D3DB5F}" destId="{B203A279-43F9-4D8F-A4B8-B8AA4C80682A}" srcOrd="1" destOrd="0" presId="urn:microsoft.com/office/officeart/2005/8/layout/hierarchy2"/>
    <dgm:cxn modelId="{713270C0-B891-4BCA-ACAE-14A93BC5D162}" type="presParOf" srcId="{B203A279-43F9-4D8F-A4B8-B8AA4C80682A}" destId="{F8095CF6-DEF8-4DD6-83EA-9CB88CCCCC11}" srcOrd="0" destOrd="0" presId="urn:microsoft.com/office/officeart/2005/8/layout/hierarchy2"/>
    <dgm:cxn modelId="{71FAD18D-F5F1-4CD5-B5B6-D2CBE2CAEF65}" type="presParOf" srcId="{B203A279-43F9-4D8F-A4B8-B8AA4C80682A}" destId="{E09F8620-A456-4D6D-A554-C3C42E65028F}" srcOrd="1" destOrd="0" presId="urn:microsoft.com/office/officeart/2005/8/layout/hierarchy2"/>
    <dgm:cxn modelId="{B50B2C2E-17FD-4604-85DB-FEE83B6C667C}" type="presParOf" srcId="{5C8539BC-7DD9-4E20-A33F-19B182D3DB5F}" destId="{57AED083-AE01-4B18-8F41-2E992334944E}" srcOrd="2" destOrd="0" presId="urn:microsoft.com/office/officeart/2005/8/layout/hierarchy2"/>
    <dgm:cxn modelId="{42B67AD5-C537-4EA3-9D48-6D0996EE92C7}" type="presParOf" srcId="{57AED083-AE01-4B18-8F41-2E992334944E}" destId="{68149D88-601C-4C36-87C4-104FD2D5299A}" srcOrd="0" destOrd="0" presId="urn:microsoft.com/office/officeart/2005/8/layout/hierarchy2"/>
    <dgm:cxn modelId="{9FA6BD7C-5A05-4030-AC57-48E211191A21}" type="presParOf" srcId="{5C8539BC-7DD9-4E20-A33F-19B182D3DB5F}" destId="{A5B54E71-206B-4F14-BBB1-73263532E9CC}" srcOrd="3" destOrd="0" presId="urn:microsoft.com/office/officeart/2005/8/layout/hierarchy2"/>
    <dgm:cxn modelId="{DF417D0A-1D2C-4BCD-954A-7BC842162603}" type="presParOf" srcId="{A5B54E71-206B-4F14-BBB1-73263532E9CC}" destId="{17B8B1F4-5A67-47AA-AF71-94232F69DBFB}" srcOrd="0" destOrd="0" presId="urn:microsoft.com/office/officeart/2005/8/layout/hierarchy2"/>
    <dgm:cxn modelId="{3F4A1FD0-55BC-453D-9711-DE14D7FC8D07}" type="presParOf" srcId="{A5B54E71-206B-4F14-BBB1-73263532E9CC}" destId="{7C05594D-A994-4277-8E10-0BAF5184C857}" srcOrd="1" destOrd="0" presId="urn:microsoft.com/office/officeart/2005/8/layout/hierarchy2"/>
    <dgm:cxn modelId="{5FCA4A4B-8E61-4698-B0EE-9E0D6395E73C}" type="presParOf" srcId="{DE2FFB64-47AF-4185-A15F-214C7D21CB26}" destId="{C1A8EAE5-5C73-463A-9BA7-EEA373E4B2E7}" srcOrd="2" destOrd="0" presId="urn:microsoft.com/office/officeart/2005/8/layout/hierarchy2"/>
    <dgm:cxn modelId="{E337A78F-25CB-42B6-94F1-DA86E7F0F381}" type="presParOf" srcId="{C1A8EAE5-5C73-463A-9BA7-EEA373E4B2E7}" destId="{FE8674DF-F7BB-4C15-947F-8942A2D190B3}" srcOrd="0" destOrd="0" presId="urn:microsoft.com/office/officeart/2005/8/layout/hierarchy2"/>
    <dgm:cxn modelId="{A1DADEE0-D15C-4A63-87DE-0851E6C448E5}" type="presParOf" srcId="{DE2FFB64-47AF-4185-A15F-214C7D21CB26}" destId="{B47BA0B8-3269-440E-B578-34B7BC195F38}" srcOrd="3" destOrd="0" presId="urn:microsoft.com/office/officeart/2005/8/layout/hierarchy2"/>
    <dgm:cxn modelId="{482BCB59-0824-4CB4-B78A-A0EE847EAF99}" type="presParOf" srcId="{B47BA0B8-3269-440E-B578-34B7BC195F38}" destId="{24D38A94-CB22-41B4-927F-617AABF36C29}" srcOrd="0" destOrd="0" presId="urn:microsoft.com/office/officeart/2005/8/layout/hierarchy2"/>
    <dgm:cxn modelId="{229EC84D-7DF1-4AEF-BF63-8955A9C42D21}" type="presParOf" srcId="{B47BA0B8-3269-440E-B578-34B7BC195F38}" destId="{30771154-7A83-43BF-9DF1-7C498A216D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7C995-E341-44F3-ABCB-FB989114D454}">
      <dsp:nvSpPr>
        <dsp:cNvPr id="0" name=""/>
        <dsp:cNvSpPr/>
      </dsp:nvSpPr>
      <dsp:spPr>
        <a:xfrm>
          <a:off x="5088088" y="1758652"/>
          <a:ext cx="1594240" cy="1146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DRI Fulfillment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%</a:t>
          </a:r>
          <a:endParaRPr lang="en-US" sz="1800" b="1" kern="1200" dirty="0"/>
        </a:p>
      </dsp:txBody>
      <dsp:txXfrm>
        <a:off x="5121664" y="1792228"/>
        <a:ext cx="1527088" cy="1079234"/>
      </dsp:txXfrm>
    </dsp:sp>
    <dsp:sp modelId="{B0FCABE9-98C1-4B1F-9954-48D6615642AD}">
      <dsp:nvSpPr>
        <dsp:cNvPr id="0" name=""/>
        <dsp:cNvSpPr/>
      </dsp:nvSpPr>
      <dsp:spPr>
        <a:xfrm rot="13403212">
          <a:off x="4330498" y="2013347"/>
          <a:ext cx="877484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877484" y="171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 rot="10800000">
        <a:off x="4747303" y="2008527"/>
        <a:ext cx="43874" cy="43874"/>
      </dsp:txXfrm>
    </dsp:sp>
    <dsp:sp modelId="{7C406023-5EA0-4691-BAFC-B14201F47910}">
      <dsp:nvSpPr>
        <dsp:cNvPr id="0" name=""/>
        <dsp:cNvSpPr/>
      </dsp:nvSpPr>
      <dsp:spPr>
        <a:xfrm>
          <a:off x="2856151" y="1051470"/>
          <a:ext cx="1594240" cy="1355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Nutrition Intake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mg/day</a:t>
          </a:r>
          <a:endParaRPr lang="en-US" sz="1900" b="1" kern="1200" dirty="0"/>
        </a:p>
      </dsp:txBody>
      <dsp:txXfrm>
        <a:off x="2895844" y="1091163"/>
        <a:ext cx="1514854" cy="1275838"/>
      </dsp:txXfrm>
    </dsp:sp>
    <dsp:sp modelId="{7DB4B79C-F7DF-43CA-B3F7-736F67906EC6}">
      <dsp:nvSpPr>
        <dsp:cNvPr id="0" name=""/>
        <dsp:cNvSpPr/>
      </dsp:nvSpPr>
      <dsp:spPr>
        <a:xfrm rot="13227880">
          <a:off x="2105955" y="1435467"/>
          <a:ext cx="852105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852105" y="17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 rot="10800000">
        <a:off x="2510705" y="1431281"/>
        <a:ext cx="42605" cy="42605"/>
      </dsp:txXfrm>
    </dsp:sp>
    <dsp:sp modelId="{F8095CF6-DEF8-4DD6-83EA-9CB88CCCCC11}">
      <dsp:nvSpPr>
        <dsp:cNvPr id="0" name=""/>
        <dsp:cNvSpPr/>
      </dsp:nvSpPr>
      <dsp:spPr>
        <a:xfrm>
          <a:off x="0" y="549245"/>
          <a:ext cx="2207864" cy="1253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Concentration of Nutrients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mg/L</a:t>
          </a:r>
          <a:endParaRPr lang="en-US" sz="1800" b="1" kern="1200" dirty="0"/>
        </a:p>
      </dsp:txBody>
      <dsp:txXfrm>
        <a:off x="36719" y="585964"/>
        <a:ext cx="2134426" cy="1180241"/>
      </dsp:txXfrm>
    </dsp:sp>
    <dsp:sp modelId="{57AED083-AE01-4B18-8F41-2E992334944E}">
      <dsp:nvSpPr>
        <dsp:cNvPr id="0" name=""/>
        <dsp:cNvSpPr/>
      </dsp:nvSpPr>
      <dsp:spPr>
        <a:xfrm rot="8058636">
          <a:off x="2076608" y="2040372"/>
          <a:ext cx="917893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917893" y="17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 rot="10800000">
        <a:off x="2512607" y="2034541"/>
        <a:ext cx="45894" cy="45894"/>
      </dsp:txXfrm>
    </dsp:sp>
    <dsp:sp modelId="{17B8B1F4-5A67-47AA-AF71-94232F69DBFB}">
      <dsp:nvSpPr>
        <dsp:cNvPr id="0" name=""/>
        <dsp:cNvSpPr/>
      </dsp:nvSpPr>
      <dsp:spPr>
        <a:xfrm>
          <a:off x="0" y="1922492"/>
          <a:ext cx="2214958" cy="9268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Water Intake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 L/day</a:t>
          </a:r>
        </a:p>
      </dsp:txBody>
      <dsp:txXfrm>
        <a:off x="27145" y="1949637"/>
        <a:ext cx="2160668" cy="872514"/>
      </dsp:txXfrm>
    </dsp:sp>
    <dsp:sp modelId="{C1A8EAE5-5C73-463A-9BA7-EEA373E4B2E7}">
      <dsp:nvSpPr>
        <dsp:cNvPr id="0" name=""/>
        <dsp:cNvSpPr/>
      </dsp:nvSpPr>
      <dsp:spPr>
        <a:xfrm rot="7851185">
          <a:off x="4281795" y="2683427"/>
          <a:ext cx="974889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974889" y="171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 rot="10800000">
        <a:off x="4744868" y="2676171"/>
        <a:ext cx="48744" cy="48744"/>
      </dsp:txXfrm>
    </dsp:sp>
    <dsp:sp modelId="{24D38A94-CB22-41B4-927F-617AABF36C29}">
      <dsp:nvSpPr>
        <dsp:cNvPr id="0" name=""/>
        <dsp:cNvSpPr/>
      </dsp:nvSpPr>
      <dsp:spPr>
        <a:xfrm>
          <a:off x="2856151" y="2526263"/>
          <a:ext cx="1594240" cy="10859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RDA/AI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mg/day</a:t>
          </a:r>
          <a:endParaRPr lang="en-US" sz="1800" b="1" kern="1200" dirty="0"/>
        </a:p>
      </dsp:txBody>
      <dsp:txXfrm>
        <a:off x="2887958" y="2558070"/>
        <a:ext cx="1530626" cy="1022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5DA60-0AC0-4678-835A-24A384112C00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F22A6-BFFC-4FC0-A5B1-8FD93B981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.png"/><Relationship Id="rId7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.png"/><Relationship Id="rId7" Type="http://schemas.openxmlformats.org/officeDocument/2006/relationships/image" Target="../media/image2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e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em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em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em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em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em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e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em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jpeg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.jpeg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87680" y="1853185"/>
            <a:ext cx="8656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504A"/>
                </a:solidFill>
              </a:rPr>
              <a:t>Contribution to Dietary Intakes of Selected Trace Minerals from Potable Water in Bangladesh</a:t>
            </a:r>
            <a:endParaRPr lang="en-US" sz="3600" dirty="0">
              <a:solidFill>
                <a:srgbClr val="00504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0204" y="3864005"/>
            <a:ext cx="6871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Nashid</a:t>
            </a:r>
            <a:r>
              <a:rPr lang="en-US" sz="3200" b="1" dirty="0" smtClean="0"/>
              <a:t> MIRZA, </a:t>
            </a:r>
            <a:r>
              <a:rPr lang="en-US" sz="3200" b="1" dirty="0" err="1" smtClean="0"/>
              <a:t>Tahiya</a:t>
            </a:r>
            <a:r>
              <a:rPr lang="en-US" sz="3200" b="1" dirty="0" smtClean="0"/>
              <a:t> TARANNUM and Dr. </a:t>
            </a:r>
            <a:r>
              <a:rPr lang="en-US" sz="3200" b="1" dirty="0" err="1" smtClean="0"/>
              <a:t>Tanvir</a:t>
            </a:r>
            <a:r>
              <a:rPr lang="en-US" sz="3200" b="1" dirty="0" smtClean="0"/>
              <a:t> AHMED</a:t>
            </a:r>
          </a:p>
          <a:p>
            <a:pPr algn="ctr"/>
            <a:r>
              <a:rPr lang="en-US" sz="3200" dirty="0" smtClean="0"/>
              <a:t>BANGLADESH UNIVERSITY OF ENGINEERING &amp; TECHNOLOGY , BANGLADESH 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1" y="5627322"/>
            <a:ext cx="1215446" cy="108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7" y="1158562"/>
            <a:ext cx="4152332" cy="52682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0" name="Picture 2" descr="D:\a-thesis\DRI\MAPS\C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67" y="1169824"/>
            <a:ext cx="4125191" cy="533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182767"/>
            <a:ext cx="901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Figure: </a:t>
            </a:r>
            <a:r>
              <a:rPr lang="en-US" sz="2000" dirty="0"/>
              <a:t>Geographic distribution of the concentrations (mg/L) of </a:t>
            </a:r>
            <a:r>
              <a:rPr lang="en-US" sz="2000" dirty="0" err="1" smtClean="0"/>
              <a:t>Ca</a:t>
            </a:r>
            <a:r>
              <a:rPr lang="en-US" sz="2000" dirty="0" smtClean="0"/>
              <a:t> and Cu over </a:t>
            </a:r>
            <a:r>
              <a:rPr lang="en-US" sz="2000" dirty="0"/>
              <a:t>the </a:t>
            </a:r>
            <a:r>
              <a:rPr lang="en-US" sz="2000" dirty="0" err="1"/>
              <a:t>Upazilas</a:t>
            </a:r>
            <a:r>
              <a:rPr lang="en-US" sz="2000" dirty="0"/>
              <a:t> of Bangladesh as per UNICEF 2009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22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49382" y="1216358"/>
            <a:ext cx="2464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Data Analysis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629951"/>
              </p:ext>
            </p:extLst>
          </p:nvPr>
        </p:nvGraphicFramePr>
        <p:xfrm>
          <a:off x="1965791" y="1349442"/>
          <a:ext cx="6685826" cy="419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/>
          <p:cNvSpPr/>
          <p:nvPr/>
        </p:nvSpPr>
        <p:spPr>
          <a:xfrm>
            <a:off x="158458" y="5063263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We prepared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Calculation on MS Excel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Graphs using MATLAB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Maps using Arc GIS 10.3</a:t>
            </a:r>
          </a:p>
        </p:txBody>
      </p:sp>
    </p:spTree>
    <p:extLst>
      <p:ext uri="{BB962C8B-B14F-4D97-AF65-F5344CB8AC3E}">
        <p14:creationId xmlns:p14="http://schemas.microsoft.com/office/powerpoint/2010/main" val="34266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79" y="1459680"/>
            <a:ext cx="7198842" cy="4589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34252"/>
            <a:ext cx="664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Cumulative Population Exposure(%) to calcium Concentration (mg/L)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1327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1167292"/>
            <a:ext cx="1670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Calcium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818" y="5283930"/>
            <a:ext cx="923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Cumulative Male (left) and Female (right) Population (%) Exposure to </a:t>
            </a:r>
            <a:r>
              <a:rPr lang="en-US" dirty="0" err="1" smtClean="0"/>
              <a:t>Ca</a:t>
            </a:r>
            <a:r>
              <a:rPr lang="en-US" dirty="0" smtClean="0"/>
              <a:t> Concentration (mg/L)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1835453"/>
            <a:ext cx="4392705" cy="2652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99" y="1835453"/>
            <a:ext cx="4392705" cy="26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69" y="1182039"/>
            <a:ext cx="4239491" cy="548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0" y="1752600"/>
            <a:ext cx="4572000" cy="29150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720" y="4886844"/>
            <a:ext cx="4879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</a:t>
            </a:r>
            <a:r>
              <a:rPr lang="en-US" dirty="0"/>
              <a:t> (left)</a:t>
            </a:r>
            <a:r>
              <a:rPr lang="en-US" dirty="0" smtClean="0"/>
              <a:t> Cumulative Male Population (%) Exposure to DRI Fulfilled (%) for  </a:t>
            </a:r>
            <a:r>
              <a:rPr lang="en-US" dirty="0" err="1" smtClean="0"/>
              <a:t>Ca</a:t>
            </a:r>
            <a:r>
              <a:rPr lang="en-US" dirty="0" smtClean="0"/>
              <a:t>, (right) Geographical Distribution of Fulfilled DRI (%).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87642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949"/>
            <a:ext cx="4572000" cy="28841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00" y="1090949"/>
            <a:ext cx="4572000" cy="2884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3959318"/>
            <a:ext cx="4572000" cy="28986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57" y="3959318"/>
            <a:ext cx="4572000" cy="288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1" y="1078480"/>
            <a:ext cx="4572000" cy="2884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57" y="1090949"/>
            <a:ext cx="4572000" cy="2934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3962638"/>
            <a:ext cx="4572000" cy="2903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79" y="3982347"/>
            <a:ext cx="4572000" cy="288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480"/>
            <a:ext cx="4572000" cy="2903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38" y="1098189"/>
            <a:ext cx="4572000" cy="2884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00" y="3954133"/>
            <a:ext cx="4572000" cy="29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52" y="1896884"/>
            <a:ext cx="7198842" cy="4589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373" y="924190"/>
            <a:ext cx="7761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8E83"/>
                </a:solidFill>
                <a:latin typeface="+mj-lt"/>
              </a:rPr>
              <a:t>Comparison</a:t>
            </a:r>
            <a:r>
              <a:rPr lang="en-US" dirty="0" smtClean="0">
                <a:solidFill>
                  <a:srgbClr val="008E83"/>
                </a:solidFill>
              </a:rPr>
              <a:t> </a:t>
            </a:r>
            <a:r>
              <a:rPr lang="en-US" sz="4400" dirty="0" smtClean="0">
                <a:solidFill>
                  <a:srgbClr val="008E83"/>
                </a:solidFill>
              </a:rPr>
              <a:t>among the Nutrients</a:t>
            </a:r>
            <a:endParaRPr lang="en-US" dirty="0">
              <a:solidFill>
                <a:srgbClr val="008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52" y="2039494"/>
            <a:ext cx="7198842" cy="4589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373" y="1134047"/>
            <a:ext cx="7761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8E83"/>
                </a:solidFill>
                <a:latin typeface="+mj-lt"/>
              </a:rPr>
              <a:t>Comparison</a:t>
            </a:r>
            <a:r>
              <a:rPr lang="en-US" dirty="0" smtClean="0">
                <a:solidFill>
                  <a:srgbClr val="008E83"/>
                </a:solidFill>
              </a:rPr>
              <a:t> </a:t>
            </a:r>
            <a:r>
              <a:rPr lang="en-US" sz="4400" dirty="0" smtClean="0">
                <a:solidFill>
                  <a:srgbClr val="008E83"/>
                </a:solidFill>
              </a:rPr>
              <a:t>among the Nutrients</a:t>
            </a:r>
            <a:endParaRPr lang="en-US" dirty="0">
              <a:solidFill>
                <a:srgbClr val="008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" y="1972457"/>
            <a:ext cx="7467600" cy="3905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640" y="1326126"/>
            <a:ext cx="748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Water is another name of LIFE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440705"/>
            <a:ext cx="4572000" cy="2884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2" y="1196006"/>
            <a:ext cx="4239491" cy="548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831" y="4674619"/>
            <a:ext cx="4635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</a:t>
            </a:r>
            <a:r>
              <a:rPr lang="en-US" dirty="0"/>
              <a:t> (left)</a:t>
            </a:r>
            <a:r>
              <a:rPr lang="en-US" dirty="0" smtClean="0"/>
              <a:t> Cumulative Male Population (%) Exposure to DRI Fulfilled (%) for  Fe, (right) Geographical Distribution of Fulfilled DRI (%).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9382" y="4577751"/>
            <a:ext cx="4475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</a:t>
            </a:r>
            <a:r>
              <a:rPr lang="en-US" dirty="0"/>
              <a:t> (left)</a:t>
            </a:r>
            <a:r>
              <a:rPr lang="en-US" dirty="0" smtClean="0"/>
              <a:t> Cumulative Male Population (%) Exposure to DRI Fulfilled (%) for  Cu, (right) Geographical Distribution of Fulfilled DRI (%).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247502"/>
            <a:ext cx="4572000" cy="2884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2394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247502"/>
            <a:ext cx="4572000" cy="2898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09" y="1195336"/>
            <a:ext cx="4239491" cy="548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382" y="4577751"/>
            <a:ext cx="4475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</a:t>
            </a:r>
            <a:r>
              <a:rPr lang="en-US" dirty="0"/>
              <a:t> (left)</a:t>
            </a:r>
            <a:r>
              <a:rPr lang="en-US" dirty="0" smtClean="0"/>
              <a:t> Cumulative Male Population (%) Exposure to DRI Fulfilled (%) for  Mg, (right) Geographical Distribution of Fulfilled DRI (%).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247502"/>
            <a:ext cx="4572000" cy="2884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6" y="1027649"/>
            <a:ext cx="4239491" cy="548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382" y="4577751"/>
            <a:ext cx="4475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</a:t>
            </a:r>
            <a:r>
              <a:rPr lang="en-US" dirty="0"/>
              <a:t> (left)</a:t>
            </a:r>
            <a:r>
              <a:rPr lang="en-US" dirty="0" smtClean="0"/>
              <a:t> Cumulative Male Population (%) Exposure to DRI Fulfilled (%) for  </a:t>
            </a:r>
            <a:r>
              <a:rPr lang="en-US" dirty="0" err="1" smtClean="0"/>
              <a:t>Mn</a:t>
            </a:r>
            <a:r>
              <a:rPr lang="en-US" dirty="0" smtClean="0"/>
              <a:t>, (right) Geographical Distribution of Fulfilled DRI (%).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247502"/>
            <a:ext cx="4572000" cy="2884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09" y="1211381"/>
            <a:ext cx="4239491" cy="548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382" y="4577751"/>
            <a:ext cx="4475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</a:t>
            </a:r>
            <a:r>
              <a:rPr lang="en-US" dirty="0"/>
              <a:t> (left)</a:t>
            </a:r>
            <a:r>
              <a:rPr lang="en-US" dirty="0" smtClean="0"/>
              <a:t> Cumulative Male Population (%) Exposure to DRI Fulfilled (%) for  Mo, (right) Geographical Distribution of Fulfilled DRI (%).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247502"/>
            <a:ext cx="4572000" cy="2884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0" y="1075067"/>
            <a:ext cx="4239491" cy="548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382" y="4577751"/>
            <a:ext cx="4475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</a:t>
            </a:r>
            <a:r>
              <a:rPr lang="en-US" dirty="0"/>
              <a:t> (left)</a:t>
            </a:r>
            <a:r>
              <a:rPr lang="en-US" dirty="0" smtClean="0"/>
              <a:t> Cumulative Male Population (%) Exposure to DRI Fulfilled (%) for  </a:t>
            </a:r>
            <a:r>
              <a:rPr lang="en-US" dirty="0"/>
              <a:t>P</a:t>
            </a:r>
            <a:r>
              <a:rPr lang="en-US" dirty="0" smtClean="0"/>
              <a:t>, (right) Geographical Distribution of Fulfilled DRI (%).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363378"/>
            <a:ext cx="4572000" cy="2884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1" y="930667"/>
            <a:ext cx="4239491" cy="548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9382" y="4577751"/>
            <a:ext cx="4475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</a:t>
            </a:r>
            <a:r>
              <a:rPr lang="en-US" dirty="0"/>
              <a:t> (left)</a:t>
            </a:r>
            <a:r>
              <a:rPr lang="en-US" dirty="0" smtClean="0"/>
              <a:t> Cumulative Male Population (%) Exposure to DRI Fulfilled (%) for  K, (right) Geographical Distribution of Fulfilled DRI (%).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1289902"/>
            <a:ext cx="4572000" cy="29038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1" y="1183224"/>
            <a:ext cx="4239491" cy="548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9382" y="4577751"/>
            <a:ext cx="4475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</a:t>
            </a:r>
            <a:r>
              <a:rPr lang="en-US" dirty="0"/>
              <a:t> (left)</a:t>
            </a:r>
            <a:r>
              <a:rPr lang="en-US" dirty="0" smtClean="0"/>
              <a:t> Cumulative Male Population (%) Exposure to DRI Fulfilled (%) for  Se, (right) Geographical Distribution of Fulfilled DRI (%).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247502"/>
            <a:ext cx="4572000" cy="2884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1" y="1055358"/>
            <a:ext cx="4239491" cy="548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382" y="4577751"/>
            <a:ext cx="4475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</a:t>
            </a:r>
            <a:r>
              <a:rPr lang="en-US" dirty="0"/>
              <a:t> (left)</a:t>
            </a:r>
            <a:r>
              <a:rPr lang="en-US" dirty="0" smtClean="0"/>
              <a:t> Cumulative Male Population (%) Exposure to DRI Fulfilled (%) for  Na, (right) Geographical Distribution of Fulfilled DRI (%).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247502"/>
            <a:ext cx="4572000" cy="2884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6" y="1066800"/>
            <a:ext cx="4239491" cy="548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9382" y="4577751"/>
            <a:ext cx="4475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</a:t>
            </a:r>
            <a:r>
              <a:rPr lang="en-US" dirty="0"/>
              <a:t> (left)</a:t>
            </a:r>
            <a:r>
              <a:rPr lang="en-US" dirty="0" smtClean="0"/>
              <a:t> Cumulative Male Population (%) Exposure to DRI Fulfilled (%) for  Zn, (right) Geographical Distribution of Fulfilled DRI (%).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7903">
            <a:off x="-81631" y="4950217"/>
            <a:ext cx="3048000" cy="1902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01687" y="2194989"/>
            <a:ext cx="7161482" cy="493150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/>
            <a:endParaRPr lang="en-US" sz="2400" dirty="0" smtClean="0"/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 smtClean="0"/>
              <a:t>Calcium                            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 smtClean="0"/>
              <a:t>Magnesium</a:t>
            </a:r>
            <a:endParaRPr lang="en-US" sz="3200" dirty="0"/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 smtClean="0"/>
              <a:t>Iron</a:t>
            </a:r>
            <a:endParaRPr lang="en-US" sz="3200" dirty="0"/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/>
              <a:t>Copper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/>
              <a:t>Manganese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 smtClean="0"/>
              <a:t>Molybdenum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endParaRPr lang="en-US" sz="3200" dirty="0" smtClean="0"/>
          </a:p>
          <a:p>
            <a:pPr lvl="1">
              <a:buClr>
                <a:schemeClr val="accent6">
                  <a:lumMod val="75000"/>
                </a:schemeClr>
              </a:buClr>
            </a:pPr>
            <a:endParaRPr lang="en-US" sz="3200" dirty="0" smtClean="0"/>
          </a:p>
          <a:p>
            <a:pPr lvl="1">
              <a:buClr>
                <a:schemeClr val="accent6">
                  <a:lumMod val="75000"/>
                </a:schemeClr>
              </a:buClr>
            </a:pPr>
            <a:endParaRPr lang="en-US" sz="3200" dirty="0"/>
          </a:p>
          <a:p>
            <a:pPr lvl="1">
              <a:buClr>
                <a:schemeClr val="accent6">
                  <a:lumMod val="75000"/>
                </a:schemeClr>
              </a:buClr>
            </a:pPr>
            <a:endParaRPr lang="en-US" sz="3200" dirty="0"/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 smtClean="0"/>
              <a:t>Phosphorous</a:t>
            </a:r>
            <a:endParaRPr lang="en-US" sz="3200" dirty="0"/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 smtClean="0"/>
              <a:t>Nickel</a:t>
            </a:r>
            <a:endParaRPr lang="en-US" sz="3200" dirty="0"/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 smtClean="0"/>
              <a:t>Potassium</a:t>
            </a:r>
            <a:endParaRPr lang="en-US" sz="3200" dirty="0"/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 smtClean="0"/>
              <a:t>Selenium</a:t>
            </a:r>
            <a:endParaRPr lang="en-US" sz="3200" dirty="0"/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/>
              <a:t>Sodium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/>
              <a:t>Zinc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9806" y="1410159"/>
            <a:ext cx="7908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Water not only </a:t>
            </a:r>
            <a:r>
              <a:rPr lang="en-US" sz="3200" b="1" dirty="0" smtClean="0"/>
              <a:t>QUENCHES</a:t>
            </a:r>
            <a:r>
              <a:rPr lang="en-US" sz="3200" dirty="0" smtClean="0"/>
              <a:t> </a:t>
            </a:r>
            <a:r>
              <a:rPr lang="en-US" sz="3200" dirty="0"/>
              <a:t>our thirst but also contains provides </a:t>
            </a:r>
            <a:r>
              <a:rPr lang="en-US" sz="3200" b="1" dirty="0" smtClean="0"/>
              <a:t>MINERAL NUTRIENTS </a:t>
            </a:r>
            <a:r>
              <a:rPr lang="en-US" sz="3200" dirty="0" smtClean="0"/>
              <a:t>such </a:t>
            </a:r>
            <a:r>
              <a:rPr lang="en-US" sz="3200" dirty="0"/>
              <a:t>as: </a:t>
            </a:r>
          </a:p>
        </p:txBody>
      </p:sp>
    </p:spTree>
    <p:extLst>
      <p:ext uri="{BB962C8B-B14F-4D97-AF65-F5344CB8AC3E}">
        <p14:creationId xmlns:p14="http://schemas.microsoft.com/office/powerpoint/2010/main" val="38279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82266" y="2434142"/>
            <a:ext cx="73559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SzPct val="113000"/>
              <a:buFont typeface="Arial" pitchFamily="34" charset="0"/>
              <a:buChar char="•"/>
            </a:pPr>
            <a:r>
              <a:rPr lang="en-US" sz="3200" dirty="0"/>
              <a:t>Fe, </a:t>
            </a:r>
            <a:r>
              <a:rPr lang="en-US" sz="3200" dirty="0" err="1"/>
              <a:t>Mn</a:t>
            </a:r>
            <a:r>
              <a:rPr lang="en-US" sz="3200" dirty="0"/>
              <a:t>, Na are consumed considerably 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SzPct val="113000"/>
              <a:buFont typeface="Arial" pitchFamily="34" charset="0"/>
              <a:buChar char="•"/>
            </a:pPr>
            <a:r>
              <a:rPr lang="en-US" sz="3200" dirty="0"/>
              <a:t>P, K, Zn intakes are low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SzPct val="113000"/>
              <a:buFont typeface="Arial" pitchFamily="34" charset="0"/>
              <a:buChar char="•"/>
            </a:pPr>
            <a:r>
              <a:rPr lang="en-US" sz="3200" dirty="0" err="1"/>
              <a:t>Mn</a:t>
            </a:r>
            <a:r>
              <a:rPr lang="en-US" sz="3200" dirty="0"/>
              <a:t> may pose health risk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SzPct val="113000"/>
              <a:buFont typeface="Arial" pitchFamily="34" charset="0"/>
              <a:buChar char="•"/>
            </a:pPr>
            <a:r>
              <a:rPr lang="en-US" sz="3200" dirty="0"/>
              <a:t>Fe and </a:t>
            </a:r>
            <a:r>
              <a:rPr lang="en-US" sz="3200" dirty="0" err="1"/>
              <a:t>Mn</a:t>
            </a:r>
            <a:r>
              <a:rPr lang="en-US" sz="3200" dirty="0"/>
              <a:t> are in critical condition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0572" y="1334053"/>
            <a:ext cx="2459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8E83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547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24098" y="2508275"/>
            <a:ext cx="82968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SzPct val="113000"/>
              <a:buFont typeface="Arial" pitchFamily="34" charset="0"/>
              <a:buChar char="•"/>
            </a:pPr>
            <a:r>
              <a:rPr lang="en-US" sz="3200" dirty="0"/>
              <a:t>Assessment considering activities and age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SzPct val="113000"/>
              <a:buFont typeface="Arial" pitchFamily="34" charset="0"/>
              <a:buChar char="•"/>
            </a:pPr>
            <a:r>
              <a:rPr lang="en-US" sz="3200" dirty="0"/>
              <a:t>Relationships to various diseases, of deficiency 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SzPct val="113000"/>
              <a:buFont typeface="Arial" pitchFamily="34" charset="0"/>
              <a:buChar char="•"/>
            </a:pPr>
            <a:r>
              <a:rPr lang="en-US" sz="3200" dirty="0"/>
              <a:t>Treatment without altering beneficiary levels of nutrients 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3180" y="1500207"/>
            <a:ext cx="3875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8E83"/>
                </a:solidFill>
              </a:rPr>
              <a:t>Recommendation</a:t>
            </a:r>
            <a:endParaRPr lang="en-US" sz="3600" dirty="0">
              <a:solidFill>
                <a:srgbClr val="008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239718" y="2968513"/>
            <a:ext cx="29172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8E83"/>
                </a:solidFill>
              </a:rPr>
              <a:t>THANK YOU</a:t>
            </a:r>
            <a:endParaRPr lang="en-US" sz="4000" dirty="0">
              <a:solidFill>
                <a:srgbClr val="008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00094" y="1547737"/>
            <a:ext cx="2772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OBJECTIVES: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093" y="2551837"/>
            <a:ext cx="83252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Evaluate the share of drinking water in fulfilling nutrition requirements by comparing with</a:t>
            </a:r>
            <a:r>
              <a:rPr lang="en-US" sz="2800" b="1" dirty="0"/>
              <a:t> Dietary Reference Intake (DRI)</a:t>
            </a:r>
            <a:r>
              <a:rPr lang="en-US" sz="2800" dirty="0"/>
              <a:t>.</a:t>
            </a:r>
            <a:r>
              <a:rPr lang="en-US" sz="2800" b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Determine</a:t>
            </a:r>
            <a:r>
              <a:rPr lang="en-US" sz="2800" b="1" dirty="0" smtClean="0"/>
              <a:t> SPATIAL DISTRIBUTION </a:t>
            </a:r>
            <a:r>
              <a:rPr lang="en-US" sz="2800" dirty="0" smtClean="0"/>
              <a:t>of </a:t>
            </a:r>
            <a:r>
              <a:rPr lang="en-US" sz="2800" dirty="0"/>
              <a:t>mineral intakes of the population </a:t>
            </a:r>
            <a:r>
              <a:rPr lang="en-US" sz="2800" dirty="0" smtClean="0"/>
              <a:t>over Bangladesh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43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" y="1179512"/>
            <a:ext cx="2095500" cy="1504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96390" y="1389294"/>
            <a:ext cx="70992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Dietary Reference Intakes (DRIs</a:t>
            </a:r>
            <a:r>
              <a:rPr lang="en-US" sz="2800" b="1" dirty="0" smtClean="0"/>
              <a:t>) </a:t>
            </a:r>
            <a:r>
              <a:rPr lang="en-US" sz="2800" dirty="0" smtClean="0"/>
              <a:t>developed </a:t>
            </a:r>
            <a:r>
              <a:rPr lang="en-US" sz="2800" dirty="0"/>
              <a:t>by </a:t>
            </a:r>
            <a:r>
              <a:rPr lang="en-US" sz="2800" b="1" dirty="0"/>
              <a:t>Institute of Medicine</a:t>
            </a:r>
            <a:r>
              <a:rPr lang="en-US" sz="2800" dirty="0"/>
              <a:t>, 1997.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73591" y="2684462"/>
            <a:ext cx="73978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504A"/>
              </a:buClr>
              <a:buSzPct val="113000"/>
              <a:buFont typeface="Arial" panose="020B0604020202020204" pitchFamily="34" charset="0"/>
              <a:buChar char="•"/>
            </a:pPr>
            <a:r>
              <a:rPr lang="en-US" sz="2800" dirty="0"/>
              <a:t>Estimated Average Requirements (EAR)</a:t>
            </a:r>
          </a:p>
          <a:p>
            <a:pPr marL="457200" indent="-457200">
              <a:lnSpc>
                <a:spcPct val="150000"/>
              </a:lnSpc>
              <a:buClr>
                <a:srgbClr val="00504A"/>
              </a:buClr>
              <a:buSzPct val="113000"/>
              <a:buFont typeface="Arial" panose="020B0604020202020204" pitchFamily="34" charset="0"/>
              <a:buChar char="•"/>
            </a:pPr>
            <a:r>
              <a:rPr lang="en-US" sz="2800" dirty="0"/>
              <a:t>Recommended Dietary Allowances (RDA)</a:t>
            </a:r>
          </a:p>
          <a:p>
            <a:pPr marL="457200" indent="-457200">
              <a:lnSpc>
                <a:spcPct val="150000"/>
              </a:lnSpc>
              <a:buClr>
                <a:srgbClr val="00504A"/>
              </a:buClr>
              <a:buSzPct val="113000"/>
              <a:buFont typeface="Arial" panose="020B0604020202020204" pitchFamily="34" charset="0"/>
              <a:buChar char="•"/>
            </a:pPr>
            <a:r>
              <a:rPr lang="en-US" sz="2800" dirty="0"/>
              <a:t>Adequate Intakes (AI)</a:t>
            </a:r>
          </a:p>
          <a:p>
            <a:pPr marL="457200" indent="-457200">
              <a:lnSpc>
                <a:spcPct val="150000"/>
              </a:lnSpc>
              <a:buClr>
                <a:srgbClr val="00504A"/>
              </a:buClr>
              <a:buSzPct val="113000"/>
              <a:buFont typeface="Arial" panose="020B0604020202020204" pitchFamily="34" charset="0"/>
              <a:buChar char="•"/>
            </a:pPr>
            <a:r>
              <a:rPr lang="en-US" sz="2800" dirty="0"/>
              <a:t>Tolerable Upper Intake Levels (UL)</a:t>
            </a:r>
          </a:p>
        </p:txBody>
      </p:sp>
    </p:spTree>
    <p:extLst>
      <p:ext uri="{BB962C8B-B14F-4D97-AF65-F5344CB8AC3E}">
        <p14:creationId xmlns:p14="http://schemas.microsoft.com/office/powerpoint/2010/main" val="13754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918885"/>
              </p:ext>
            </p:extLst>
          </p:nvPr>
        </p:nvGraphicFramePr>
        <p:xfrm>
          <a:off x="249382" y="1568986"/>
          <a:ext cx="88392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7" imgW="6245348" imgH="4661499" progId="Word.Document.12">
                  <p:embed/>
                </p:oleObj>
              </mc:Choice>
              <mc:Fallback>
                <p:oleObj name="Document" r:id="rId7" imgW="6245348" imgH="4661499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82" y="1568986"/>
                        <a:ext cx="8839200" cy="5486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532445" y="1247502"/>
            <a:ext cx="4005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504A"/>
                </a:solidFill>
              </a:rPr>
              <a:t>Dietary Reference Intakes</a:t>
            </a:r>
          </a:p>
        </p:txBody>
      </p:sp>
    </p:spTree>
    <p:extLst>
      <p:ext uri="{BB962C8B-B14F-4D97-AF65-F5344CB8AC3E}">
        <p14:creationId xmlns:p14="http://schemas.microsoft.com/office/powerpoint/2010/main" val="6351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1" y="984271"/>
            <a:ext cx="423703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08" y="6189104"/>
            <a:ext cx="5172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Figure: Geographic distribution of total population over the </a:t>
            </a:r>
            <a:r>
              <a:rPr lang="en-US" dirty="0" err="1"/>
              <a:t>Upazilas</a:t>
            </a:r>
            <a:r>
              <a:rPr lang="en-US" dirty="0"/>
              <a:t> of Bangladesh as per BBS, 2011.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6868" y="214443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Clr>
                <a:srgbClr val="0070C0"/>
              </a:buClr>
              <a:buSzPct val="113000"/>
              <a:buFont typeface="Arial" pitchFamily="34" charset="0"/>
              <a:buChar char="•"/>
            </a:pPr>
            <a:r>
              <a:rPr lang="en-US" sz="2400" dirty="0"/>
              <a:t>Population census, 2011, Bangladesh Bureau of Statistics (BBS) </a:t>
            </a:r>
            <a:endParaRPr lang="en-US" sz="2400" dirty="0" smtClean="0"/>
          </a:p>
          <a:p>
            <a:pPr algn="just">
              <a:buClr>
                <a:srgbClr val="0070C0"/>
              </a:buClr>
              <a:buSzPct val="113000"/>
            </a:pPr>
            <a:endParaRPr lang="en-US" sz="2400" dirty="0"/>
          </a:p>
          <a:p>
            <a:pPr marL="342900" indent="-342900" algn="just">
              <a:buClr>
                <a:srgbClr val="0070C0"/>
              </a:buClr>
              <a:buSzPct val="113000"/>
              <a:buFont typeface="Arial" pitchFamily="34" charset="0"/>
              <a:buChar char="•"/>
            </a:pPr>
            <a:r>
              <a:rPr lang="en-US" sz="2400" dirty="0"/>
              <a:t>Bangladesh National Drinking Water Quality survey, 2009 , UNICEF &amp; BBS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279732"/>
            <a:ext cx="2778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Data Collection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6" y="1378324"/>
            <a:ext cx="4234296" cy="54796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6566" y="2637271"/>
            <a:ext cx="3818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Geographic </a:t>
            </a:r>
            <a:r>
              <a:rPr lang="en-US" sz="2400" dirty="0"/>
              <a:t>distribution of sample collection points over Bangladesh. (UNICEF 2009).</a:t>
            </a:r>
          </a:p>
        </p:txBody>
      </p:sp>
    </p:spTree>
    <p:extLst>
      <p:ext uri="{BB962C8B-B14F-4D97-AF65-F5344CB8AC3E}">
        <p14:creationId xmlns:p14="http://schemas.microsoft.com/office/powerpoint/2010/main" val="39814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34886789"/>
              </p:ext>
            </p:extLst>
          </p:nvPr>
        </p:nvGraphicFramePr>
        <p:xfrm>
          <a:off x="191019" y="1958661"/>
          <a:ext cx="8763000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7" imgW="6245348" imgH="3441221" progId="Word.Document.12">
                  <p:embed/>
                </p:oleObj>
              </mc:Choice>
              <mc:Fallback>
                <p:oleObj name="Document" r:id="rId7" imgW="6245348" imgH="3441221" progId="Word.Document.12">
                  <p:embed/>
                  <p:pic>
                    <p:nvPicPr>
                      <p:cNvPr id="0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019" y="1958661"/>
                        <a:ext cx="8763000" cy="482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-71173" y="1263021"/>
            <a:ext cx="9124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E83"/>
                </a:solidFill>
              </a:rPr>
              <a:t>Summary of household drinking water quality in Bangladesh</a:t>
            </a:r>
            <a:endParaRPr lang="en-US" sz="2800" dirty="0">
              <a:solidFill>
                <a:srgbClr val="008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773</TotalTime>
  <Words>991</Words>
  <Application>Microsoft Office PowerPoint</Application>
  <PresentationFormat>On-screen Show (4:3)</PresentationFormat>
  <Paragraphs>113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Shofiq Ahmed</cp:lastModifiedBy>
  <cp:revision>31</cp:revision>
  <dcterms:created xsi:type="dcterms:W3CDTF">2016-07-18T05:53:10Z</dcterms:created>
  <dcterms:modified xsi:type="dcterms:W3CDTF">2016-08-19T03:39:13Z</dcterms:modified>
</cp:coreProperties>
</file>