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1" r:id="rId4"/>
    <p:sldId id="262" r:id="rId5"/>
    <p:sldId id="260" r:id="rId6"/>
    <p:sldId id="258" r:id="rId7"/>
    <p:sldId id="259" r:id="rId8"/>
    <p:sldId id="263" r:id="rId9"/>
    <p:sldId id="270" r:id="rId10"/>
    <p:sldId id="269" r:id="rId11"/>
    <p:sldId id="264" r:id="rId12"/>
    <p:sldId id="267" r:id="rId13"/>
    <p:sldId id="268" r:id="rId14"/>
    <p:sldId id="265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90288" autoAdjust="0"/>
  </p:normalViewPr>
  <p:slideViewPr>
    <p:cSldViewPr snapToGrid="0" showGuides="1">
      <p:cViewPr>
        <p:scale>
          <a:sx n="116" d="100"/>
          <a:sy n="116" d="100"/>
        </p:scale>
        <p:origin x="-1280" y="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DF660A-E6D1-2245-82B5-A76C0611B7C8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4EA859-FD24-4A41-BF06-091168D1BB7E}">
      <dgm:prSet phldrT="[Text]"/>
      <dgm:spPr/>
      <dgm:t>
        <a:bodyPr/>
        <a:lstStyle/>
        <a:p>
          <a:r>
            <a:rPr lang="en-US" dirty="0" smtClean="0"/>
            <a:t>Scoping and planning </a:t>
          </a:r>
          <a:endParaRPr lang="en-US" dirty="0"/>
        </a:p>
      </dgm:t>
    </dgm:pt>
    <dgm:pt modelId="{D936971B-8B71-5840-AAEF-E643A10605C2}" type="parTrans" cxnId="{CCF6E689-C576-6540-A5FC-70EDA02A454B}">
      <dgm:prSet/>
      <dgm:spPr/>
      <dgm:t>
        <a:bodyPr/>
        <a:lstStyle/>
        <a:p>
          <a:endParaRPr lang="en-US"/>
        </a:p>
      </dgm:t>
    </dgm:pt>
    <dgm:pt modelId="{B1F4C3BA-FEF7-0747-AB61-F7C92C04C1C1}" type="sibTrans" cxnId="{CCF6E689-C576-6540-A5FC-70EDA02A454B}">
      <dgm:prSet/>
      <dgm:spPr/>
      <dgm:t>
        <a:bodyPr/>
        <a:lstStyle/>
        <a:p>
          <a:endParaRPr lang="en-US"/>
        </a:p>
      </dgm:t>
    </dgm:pt>
    <dgm:pt modelId="{9E4F3597-05AF-9F49-ADAF-E977D69083CF}">
      <dgm:prSet phldrT="[Text]"/>
      <dgm:spPr/>
      <dgm:t>
        <a:bodyPr/>
        <a:lstStyle/>
        <a:p>
          <a:r>
            <a:rPr lang="en-US" dirty="0" smtClean="0"/>
            <a:t>Learn the tool</a:t>
          </a:r>
          <a:endParaRPr lang="en-US" dirty="0"/>
        </a:p>
      </dgm:t>
    </dgm:pt>
    <dgm:pt modelId="{A4B6C7BE-6DDD-B74B-AA47-C538EE54AA88}" type="parTrans" cxnId="{99C2DE9D-C39D-C74E-BA9C-484171EA7909}">
      <dgm:prSet/>
      <dgm:spPr/>
      <dgm:t>
        <a:bodyPr/>
        <a:lstStyle/>
        <a:p>
          <a:endParaRPr lang="en-US"/>
        </a:p>
      </dgm:t>
    </dgm:pt>
    <dgm:pt modelId="{A0DBB469-5D0D-B345-B3A5-9CF9CF87CE92}" type="sibTrans" cxnId="{99C2DE9D-C39D-C74E-BA9C-484171EA7909}">
      <dgm:prSet/>
      <dgm:spPr/>
      <dgm:t>
        <a:bodyPr/>
        <a:lstStyle/>
        <a:p>
          <a:endParaRPr lang="en-US"/>
        </a:p>
      </dgm:t>
    </dgm:pt>
    <dgm:pt modelId="{F5AF9231-510E-D34A-AE2A-425E1FA12C10}">
      <dgm:prSet phldrT="[Text]"/>
      <dgm:spPr/>
      <dgm:t>
        <a:bodyPr/>
        <a:lstStyle/>
        <a:p>
          <a:r>
            <a:rPr lang="en-US" dirty="0" smtClean="0"/>
            <a:t>Fieldwork</a:t>
          </a:r>
          <a:endParaRPr lang="en-US" dirty="0"/>
        </a:p>
      </dgm:t>
    </dgm:pt>
    <dgm:pt modelId="{685722DB-6E1B-D543-B5FA-94D2BF94BAF0}" type="parTrans" cxnId="{964FF554-AC28-774B-B33A-304B7714EB5C}">
      <dgm:prSet/>
      <dgm:spPr/>
      <dgm:t>
        <a:bodyPr/>
        <a:lstStyle/>
        <a:p>
          <a:endParaRPr lang="en-US"/>
        </a:p>
      </dgm:t>
    </dgm:pt>
    <dgm:pt modelId="{2910D733-62BD-E141-8E1B-BA9B51130030}" type="sibTrans" cxnId="{964FF554-AC28-774B-B33A-304B7714EB5C}">
      <dgm:prSet/>
      <dgm:spPr/>
      <dgm:t>
        <a:bodyPr/>
        <a:lstStyle/>
        <a:p>
          <a:endParaRPr lang="en-US"/>
        </a:p>
      </dgm:t>
    </dgm:pt>
    <dgm:pt modelId="{FFD914FE-9DB2-8142-9F7C-2F12EAEBAC66}">
      <dgm:prSet phldrT="[Text]"/>
      <dgm:spPr/>
      <dgm:t>
        <a:bodyPr/>
        <a:lstStyle/>
        <a:p>
          <a:r>
            <a:rPr lang="en-US" dirty="0" smtClean="0"/>
            <a:t>Assessment team and facilitators</a:t>
          </a:r>
          <a:endParaRPr lang="en-US" dirty="0"/>
        </a:p>
      </dgm:t>
    </dgm:pt>
    <dgm:pt modelId="{AF30B0BA-84CC-D843-82D4-1B35AE0413EB}" type="parTrans" cxnId="{58459AD6-3DAE-DD44-AE14-32261F39EE1C}">
      <dgm:prSet/>
      <dgm:spPr/>
      <dgm:t>
        <a:bodyPr/>
        <a:lstStyle/>
        <a:p>
          <a:endParaRPr lang="en-US"/>
        </a:p>
      </dgm:t>
    </dgm:pt>
    <dgm:pt modelId="{2709FD4B-613B-A141-B097-C3F7A8E702FA}" type="sibTrans" cxnId="{58459AD6-3DAE-DD44-AE14-32261F39EE1C}">
      <dgm:prSet/>
      <dgm:spPr/>
      <dgm:t>
        <a:bodyPr/>
        <a:lstStyle/>
        <a:p>
          <a:endParaRPr lang="en-US"/>
        </a:p>
      </dgm:t>
    </dgm:pt>
    <dgm:pt modelId="{9B3DDBA8-626E-B145-8747-CE11299D6A96}">
      <dgm:prSet phldrT="[Text]"/>
      <dgm:spPr/>
      <dgm:t>
        <a:bodyPr/>
        <a:lstStyle/>
        <a:p>
          <a:r>
            <a:rPr lang="en-US" dirty="0" smtClean="0"/>
            <a:t>Reports, maps and data</a:t>
          </a:r>
          <a:endParaRPr lang="en-US" dirty="0"/>
        </a:p>
      </dgm:t>
    </dgm:pt>
    <dgm:pt modelId="{28548502-5E92-BB40-A3E8-FC44E87872DB}" type="parTrans" cxnId="{05574150-A6A5-9841-8C35-FB4B68AD6E30}">
      <dgm:prSet/>
      <dgm:spPr/>
      <dgm:t>
        <a:bodyPr/>
        <a:lstStyle/>
        <a:p>
          <a:endParaRPr lang="en-US"/>
        </a:p>
      </dgm:t>
    </dgm:pt>
    <dgm:pt modelId="{7B913A01-62C0-3A41-8057-CED81F155C0B}" type="sibTrans" cxnId="{05574150-A6A5-9841-8C35-FB4B68AD6E30}">
      <dgm:prSet/>
      <dgm:spPr/>
      <dgm:t>
        <a:bodyPr/>
        <a:lstStyle/>
        <a:p>
          <a:endParaRPr lang="en-US"/>
        </a:p>
      </dgm:t>
    </dgm:pt>
    <dgm:pt modelId="{E95EA400-32AD-E44A-B0A0-AAE4D15EAD12}">
      <dgm:prSet phldrT="[Text]"/>
      <dgm:spPr/>
      <dgm:t>
        <a:bodyPr/>
        <a:lstStyle/>
        <a:p>
          <a:r>
            <a:rPr lang="en-US" dirty="0" smtClean="0"/>
            <a:t>Held by Nations</a:t>
          </a:r>
          <a:endParaRPr lang="en-US" dirty="0"/>
        </a:p>
      </dgm:t>
    </dgm:pt>
    <dgm:pt modelId="{571E0F9F-4401-EE42-8720-DA997DF4A3FE}" type="parTrans" cxnId="{67316EA4-0044-164F-BA33-FE6B5947C48E}">
      <dgm:prSet/>
      <dgm:spPr/>
      <dgm:t>
        <a:bodyPr/>
        <a:lstStyle/>
        <a:p>
          <a:endParaRPr lang="en-US"/>
        </a:p>
      </dgm:t>
    </dgm:pt>
    <dgm:pt modelId="{69E9DFAE-B760-9246-A1B4-8F282E22EC44}" type="sibTrans" cxnId="{67316EA4-0044-164F-BA33-FE6B5947C48E}">
      <dgm:prSet/>
      <dgm:spPr/>
      <dgm:t>
        <a:bodyPr/>
        <a:lstStyle/>
        <a:p>
          <a:endParaRPr lang="en-US"/>
        </a:p>
      </dgm:t>
    </dgm:pt>
    <dgm:pt modelId="{FFBB8407-EB9D-F248-8EF7-902FD391B2F0}">
      <dgm:prSet phldrT="[Text]"/>
      <dgm:spPr/>
      <dgm:t>
        <a:bodyPr/>
        <a:lstStyle/>
        <a:p>
          <a:r>
            <a:rPr lang="en-US" dirty="0" smtClean="0"/>
            <a:t>Identify sites</a:t>
          </a:r>
          <a:endParaRPr lang="en-US" dirty="0"/>
        </a:p>
      </dgm:t>
    </dgm:pt>
    <dgm:pt modelId="{AA2076F9-862F-D245-8104-32E3BD21282C}" type="parTrans" cxnId="{E7EE246B-B66A-384D-8AB2-415FD7759823}">
      <dgm:prSet/>
      <dgm:spPr/>
      <dgm:t>
        <a:bodyPr/>
        <a:lstStyle/>
        <a:p>
          <a:endParaRPr lang="en-US"/>
        </a:p>
      </dgm:t>
    </dgm:pt>
    <dgm:pt modelId="{0465F1A0-77FB-EB4B-8C2E-2264D539F6A6}" type="sibTrans" cxnId="{E7EE246B-B66A-384D-8AB2-415FD7759823}">
      <dgm:prSet/>
      <dgm:spPr/>
      <dgm:t>
        <a:bodyPr/>
        <a:lstStyle/>
        <a:p>
          <a:endParaRPr lang="en-US"/>
        </a:p>
      </dgm:t>
    </dgm:pt>
    <dgm:pt modelId="{3325BA50-F2FF-A347-9830-E95B29E123F8}">
      <dgm:prSet phldrT="[Text]"/>
      <dgm:spPr/>
      <dgm:t>
        <a:bodyPr/>
        <a:lstStyle/>
        <a:p>
          <a:r>
            <a:rPr lang="en-US" dirty="0" smtClean="0"/>
            <a:t>Assemble team</a:t>
          </a:r>
          <a:endParaRPr lang="en-US" dirty="0"/>
        </a:p>
      </dgm:t>
    </dgm:pt>
    <dgm:pt modelId="{3D2518F7-504D-4442-BE09-D74D04CB8FAC}" type="parTrans" cxnId="{4DA53A30-8692-DB42-BA3E-0FD954E867E8}">
      <dgm:prSet/>
      <dgm:spPr/>
      <dgm:t>
        <a:bodyPr/>
        <a:lstStyle/>
        <a:p>
          <a:endParaRPr lang="en-US"/>
        </a:p>
      </dgm:t>
    </dgm:pt>
    <dgm:pt modelId="{AF2A6C23-AB53-B74B-A567-A68E98DF16A9}" type="sibTrans" cxnId="{4DA53A30-8692-DB42-BA3E-0FD954E867E8}">
      <dgm:prSet/>
      <dgm:spPr/>
      <dgm:t>
        <a:bodyPr/>
        <a:lstStyle/>
        <a:p>
          <a:endParaRPr lang="en-US"/>
        </a:p>
      </dgm:t>
    </dgm:pt>
    <dgm:pt modelId="{E3722E41-388D-7048-B27A-5EA1A8077283}">
      <dgm:prSet phldrT="[Text]"/>
      <dgm:spPr/>
      <dgm:t>
        <a:bodyPr/>
        <a:lstStyle/>
        <a:p>
          <a:r>
            <a:rPr lang="en-US" dirty="0" smtClean="0"/>
            <a:t>Partnerships</a:t>
          </a:r>
          <a:endParaRPr lang="en-US" dirty="0"/>
        </a:p>
      </dgm:t>
    </dgm:pt>
    <dgm:pt modelId="{627390CB-10D0-3948-830C-11085543625A}" type="parTrans" cxnId="{63553109-DD95-4A41-B17E-FD9701CFAD13}">
      <dgm:prSet/>
      <dgm:spPr/>
      <dgm:t>
        <a:bodyPr/>
        <a:lstStyle/>
        <a:p>
          <a:endParaRPr lang="en-US"/>
        </a:p>
      </dgm:t>
    </dgm:pt>
    <dgm:pt modelId="{68CCE1D3-08AC-6C48-9932-D1C7BA2F4061}" type="sibTrans" cxnId="{63553109-DD95-4A41-B17E-FD9701CFAD13}">
      <dgm:prSet/>
      <dgm:spPr/>
      <dgm:t>
        <a:bodyPr/>
        <a:lstStyle/>
        <a:p>
          <a:endParaRPr lang="en-US"/>
        </a:p>
      </dgm:t>
    </dgm:pt>
    <dgm:pt modelId="{40FADD9C-592D-544E-9726-36C070266BEB}">
      <dgm:prSet/>
      <dgm:spPr/>
      <dgm:t>
        <a:bodyPr/>
        <a:lstStyle/>
        <a:p>
          <a:r>
            <a:rPr lang="en-US" dirty="0" smtClean="0"/>
            <a:t>Water Planning</a:t>
          </a:r>
          <a:endParaRPr lang="en-US" dirty="0"/>
        </a:p>
      </dgm:t>
    </dgm:pt>
    <dgm:pt modelId="{B8D8BA70-0160-9948-A486-4031EB791F34}" type="parTrans" cxnId="{D3F0EA12-3897-BF49-985F-7B66E5D34221}">
      <dgm:prSet/>
      <dgm:spPr/>
      <dgm:t>
        <a:bodyPr/>
        <a:lstStyle/>
        <a:p>
          <a:endParaRPr lang="en-US"/>
        </a:p>
      </dgm:t>
    </dgm:pt>
    <dgm:pt modelId="{EA86158B-7131-C444-A38F-AEDCFC6D4FDB}" type="sibTrans" cxnId="{D3F0EA12-3897-BF49-985F-7B66E5D34221}">
      <dgm:prSet/>
      <dgm:spPr/>
      <dgm:t>
        <a:bodyPr/>
        <a:lstStyle/>
        <a:p>
          <a:endParaRPr lang="en-US"/>
        </a:p>
      </dgm:t>
    </dgm:pt>
    <dgm:pt modelId="{970C479F-CAB8-4C4B-8FC8-9B798AD09D1D}">
      <dgm:prSet phldrT="[Text]"/>
      <dgm:spPr/>
      <dgm:t>
        <a:bodyPr/>
        <a:lstStyle/>
        <a:p>
          <a:r>
            <a:rPr lang="en-US" dirty="0" smtClean="0"/>
            <a:t>Community deliberations</a:t>
          </a:r>
          <a:endParaRPr lang="en-US" dirty="0"/>
        </a:p>
      </dgm:t>
    </dgm:pt>
    <dgm:pt modelId="{3A7B41DA-2468-EF46-954E-89647314F163}" type="parTrans" cxnId="{66B48653-D0D1-B34F-ABA8-F1F4C0E19D06}">
      <dgm:prSet/>
      <dgm:spPr/>
      <dgm:t>
        <a:bodyPr/>
        <a:lstStyle/>
        <a:p>
          <a:endParaRPr lang="en-US"/>
        </a:p>
      </dgm:t>
    </dgm:pt>
    <dgm:pt modelId="{7F9A4BC2-A9A4-FF47-94FA-D43A4022A1F7}" type="sibTrans" cxnId="{66B48653-D0D1-B34F-ABA8-F1F4C0E19D06}">
      <dgm:prSet/>
      <dgm:spPr/>
      <dgm:t>
        <a:bodyPr/>
        <a:lstStyle/>
        <a:p>
          <a:endParaRPr lang="en-US"/>
        </a:p>
      </dgm:t>
    </dgm:pt>
    <dgm:pt modelId="{CBB6DA99-8950-2A47-9E73-E04CE5E31643}" type="pres">
      <dgm:prSet presAssocID="{6FDF660A-E6D1-2245-82B5-A76C0611B7C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14B1B63-57BC-2545-8601-5549960B3053}" type="pres">
      <dgm:prSet presAssocID="{C84EA859-FD24-4A41-BF06-091168D1BB7E}" presName="composite" presStyleCnt="0"/>
      <dgm:spPr/>
    </dgm:pt>
    <dgm:pt modelId="{8D747863-23F8-E34F-92C1-5A22443D3A35}" type="pres">
      <dgm:prSet presAssocID="{C84EA859-FD24-4A41-BF06-091168D1BB7E}" presName="bentUpArrow1" presStyleLbl="alignImgPlace1" presStyleIdx="0" presStyleCnt="3"/>
      <dgm:spPr/>
    </dgm:pt>
    <dgm:pt modelId="{395F6202-C017-7245-B82B-6041F7AB0A12}" type="pres">
      <dgm:prSet presAssocID="{C84EA859-FD24-4A41-BF06-091168D1BB7E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99DD4-2AAF-B240-91FD-93548F224C16}" type="pres">
      <dgm:prSet presAssocID="{C84EA859-FD24-4A41-BF06-091168D1BB7E}" presName="ChildText" presStyleLbl="revTx" presStyleIdx="0" presStyleCnt="3" custScaleX="134268" custLinFactNeighborX="233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B2BDB-A320-E141-9958-9F88FA7A93D0}" type="pres">
      <dgm:prSet presAssocID="{B1F4C3BA-FEF7-0747-AB61-F7C92C04C1C1}" presName="sibTrans" presStyleCnt="0"/>
      <dgm:spPr/>
    </dgm:pt>
    <dgm:pt modelId="{6A097ECB-2470-F845-93B6-6836574E070C}" type="pres">
      <dgm:prSet presAssocID="{F5AF9231-510E-D34A-AE2A-425E1FA12C10}" presName="composite" presStyleCnt="0"/>
      <dgm:spPr/>
    </dgm:pt>
    <dgm:pt modelId="{E4F811A9-E5FB-0349-A27F-EF9BADC7ED11}" type="pres">
      <dgm:prSet presAssocID="{F5AF9231-510E-D34A-AE2A-425E1FA12C10}" presName="bentUpArrow1" presStyleLbl="alignImgPlace1" presStyleIdx="1" presStyleCnt="3"/>
      <dgm:spPr/>
    </dgm:pt>
    <dgm:pt modelId="{4131E67D-5DB5-D04B-9517-07506F93481E}" type="pres">
      <dgm:prSet presAssocID="{F5AF9231-510E-D34A-AE2A-425E1FA12C10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6D7C2-B45D-3D44-9AAB-E4FBAAB1FD34}" type="pres">
      <dgm:prSet presAssocID="{F5AF9231-510E-D34A-AE2A-425E1FA12C10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5F845-881C-A343-A49B-9D7782B199E9}" type="pres">
      <dgm:prSet presAssocID="{2910D733-62BD-E141-8E1B-BA9B51130030}" presName="sibTrans" presStyleCnt="0"/>
      <dgm:spPr/>
    </dgm:pt>
    <dgm:pt modelId="{144AF972-FAB6-704B-B98E-F41904EA2496}" type="pres">
      <dgm:prSet presAssocID="{9B3DDBA8-626E-B145-8747-CE11299D6A96}" presName="composite" presStyleCnt="0"/>
      <dgm:spPr/>
    </dgm:pt>
    <dgm:pt modelId="{4532613C-0318-2B47-9912-EBE6DD3E2ECC}" type="pres">
      <dgm:prSet presAssocID="{9B3DDBA8-626E-B145-8747-CE11299D6A96}" presName="bentUpArrow1" presStyleLbl="alignImgPlace1" presStyleIdx="2" presStyleCnt="3"/>
      <dgm:spPr/>
    </dgm:pt>
    <dgm:pt modelId="{5AA09208-4542-F146-98EB-AF40FF98950E}" type="pres">
      <dgm:prSet presAssocID="{9B3DDBA8-626E-B145-8747-CE11299D6A9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13D7D-6FD1-4D46-AB5D-92BE797075CA}" type="pres">
      <dgm:prSet presAssocID="{9B3DDBA8-626E-B145-8747-CE11299D6A96}" presName="ChildText" presStyleLbl="revTx" presStyleIdx="2" presStyleCnt="3" custScaleX="149673" custLinFactNeighborX="253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D16FE-F122-7B4A-A6B6-1A12D57DEB2F}" type="pres">
      <dgm:prSet presAssocID="{7B913A01-62C0-3A41-8057-CED81F155C0B}" presName="sibTrans" presStyleCnt="0"/>
      <dgm:spPr/>
    </dgm:pt>
    <dgm:pt modelId="{A8F1870F-259B-F34C-B003-5868C06255CE}" type="pres">
      <dgm:prSet presAssocID="{40FADD9C-592D-544E-9726-36C070266BEB}" presName="composite" presStyleCnt="0"/>
      <dgm:spPr/>
    </dgm:pt>
    <dgm:pt modelId="{7F53C64C-F818-1349-82A8-AB093D59CC57}" type="pres">
      <dgm:prSet presAssocID="{40FADD9C-592D-544E-9726-36C070266BEB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F6E689-C576-6540-A5FC-70EDA02A454B}" srcId="{6FDF660A-E6D1-2245-82B5-A76C0611B7C8}" destId="{C84EA859-FD24-4A41-BF06-091168D1BB7E}" srcOrd="0" destOrd="0" parTransId="{D936971B-8B71-5840-AAEF-E643A10605C2}" sibTransId="{B1F4C3BA-FEF7-0747-AB61-F7C92C04C1C1}"/>
    <dgm:cxn modelId="{BC2809BE-75A0-3248-86DF-1E8DFEC70113}" type="presOf" srcId="{F5AF9231-510E-D34A-AE2A-425E1FA12C10}" destId="{4131E67D-5DB5-D04B-9517-07506F93481E}" srcOrd="0" destOrd="0" presId="urn:microsoft.com/office/officeart/2005/8/layout/StepDownProcess"/>
    <dgm:cxn modelId="{67316EA4-0044-164F-BA33-FE6B5947C48E}" srcId="{9B3DDBA8-626E-B145-8747-CE11299D6A96}" destId="{E95EA400-32AD-E44A-B0A0-AAE4D15EAD12}" srcOrd="0" destOrd="0" parTransId="{571E0F9F-4401-EE42-8720-DA997DF4A3FE}" sibTransId="{69E9DFAE-B760-9246-A1B4-8F282E22EC44}"/>
    <dgm:cxn modelId="{C806207C-8EE0-444D-A614-FD74CF5876EE}" type="presOf" srcId="{9E4F3597-05AF-9F49-ADAF-E977D69083CF}" destId="{76D99DD4-2AAF-B240-91FD-93548F224C16}" srcOrd="0" destOrd="0" presId="urn:microsoft.com/office/officeart/2005/8/layout/StepDownProcess"/>
    <dgm:cxn modelId="{76D391A6-31FB-1B4E-86C9-FC5A6CEB0CC0}" type="presOf" srcId="{970C479F-CAB8-4C4B-8FC8-9B798AD09D1D}" destId="{0B613D7D-6FD1-4D46-AB5D-92BE797075CA}" srcOrd="0" destOrd="1" presId="urn:microsoft.com/office/officeart/2005/8/layout/StepDownProcess"/>
    <dgm:cxn modelId="{E6DFBBF3-4A57-4745-8E72-C1DCB5068EF3}" type="presOf" srcId="{3325BA50-F2FF-A347-9830-E95B29E123F8}" destId="{76D99DD4-2AAF-B240-91FD-93548F224C16}" srcOrd="0" destOrd="2" presId="urn:microsoft.com/office/officeart/2005/8/layout/StepDownProcess"/>
    <dgm:cxn modelId="{05574150-A6A5-9841-8C35-FB4B68AD6E30}" srcId="{6FDF660A-E6D1-2245-82B5-A76C0611B7C8}" destId="{9B3DDBA8-626E-B145-8747-CE11299D6A96}" srcOrd="2" destOrd="0" parTransId="{28548502-5E92-BB40-A3E8-FC44E87872DB}" sibTransId="{7B913A01-62C0-3A41-8057-CED81F155C0B}"/>
    <dgm:cxn modelId="{964FF554-AC28-774B-B33A-304B7714EB5C}" srcId="{6FDF660A-E6D1-2245-82B5-A76C0611B7C8}" destId="{F5AF9231-510E-D34A-AE2A-425E1FA12C10}" srcOrd="1" destOrd="0" parTransId="{685722DB-6E1B-D543-B5FA-94D2BF94BAF0}" sibTransId="{2910D733-62BD-E141-8E1B-BA9B51130030}"/>
    <dgm:cxn modelId="{2295D832-109D-0548-B602-DB19D781182F}" type="presOf" srcId="{6FDF660A-E6D1-2245-82B5-A76C0611B7C8}" destId="{CBB6DA99-8950-2A47-9E73-E04CE5E31643}" srcOrd="0" destOrd="0" presId="urn:microsoft.com/office/officeart/2005/8/layout/StepDownProcess"/>
    <dgm:cxn modelId="{FFCF2809-2873-D14F-9580-337AFACA5D87}" type="presOf" srcId="{40FADD9C-592D-544E-9726-36C070266BEB}" destId="{7F53C64C-F818-1349-82A8-AB093D59CC57}" srcOrd="0" destOrd="0" presId="urn:microsoft.com/office/officeart/2005/8/layout/StepDownProcess"/>
    <dgm:cxn modelId="{58459AD6-3DAE-DD44-AE14-32261F39EE1C}" srcId="{F5AF9231-510E-D34A-AE2A-425E1FA12C10}" destId="{FFD914FE-9DB2-8142-9F7C-2F12EAEBAC66}" srcOrd="0" destOrd="0" parTransId="{AF30B0BA-84CC-D843-82D4-1B35AE0413EB}" sibTransId="{2709FD4B-613B-A141-B097-C3F7A8E702FA}"/>
    <dgm:cxn modelId="{8D140680-B88E-7A4B-B89D-961BF736A95A}" type="presOf" srcId="{E3722E41-388D-7048-B27A-5EA1A8077283}" destId="{C2B6D7C2-B45D-3D44-9AAB-E4FBAAB1FD34}" srcOrd="0" destOrd="1" presId="urn:microsoft.com/office/officeart/2005/8/layout/StepDownProcess"/>
    <dgm:cxn modelId="{BF2B5BEA-6468-4A4B-9936-EB553BF1231B}" type="presOf" srcId="{FFBB8407-EB9D-F248-8EF7-902FD391B2F0}" destId="{76D99DD4-2AAF-B240-91FD-93548F224C16}" srcOrd="0" destOrd="1" presId="urn:microsoft.com/office/officeart/2005/8/layout/StepDownProcess"/>
    <dgm:cxn modelId="{E7EE246B-B66A-384D-8AB2-415FD7759823}" srcId="{C84EA859-FD24-4A41-BF06-091168D1BB7E}" destId="{FFBB8407-EB9D-F248-8EF7-902FD391B2F0}" srcOrd="1" destOrd="0" parTransId="{AA2076F9-862F-D245-8104-32E3BD21282C}" sibTransId="{0465F1A0-77FB-EB4B-8C2E-2264D539F6A6}"/>
    <dgm:cxn modelId="{46A00400-D2E9-6242-86DB-0F04ACA86925}" type="presOf" srcId="{FFD914FE-9DB2-8142-9F7C-2F12EAEBAC66}" destId="{C2B6D7C2-B45D-3D44-9AAB-E4FBAAB1FD34}" srcOrd="0" destOrd="0" presId="urn:microsoft.com/office/officeart/2005/8/layout/StepDownProcess"/>
    <dgm:cxn modelId="{4FB29FA6-F0FA-5741-9D62-B896B13CCB45}" type="presOf" srcId="{C84EA859-FD24-4A41-BF06-091168D1BB7E}" destId="{395F6202-C017-7245-B82B-6041F7AB0A12}" srcOrd="0" destOrd="0" presId="urn:microsoft.com/office/officeart/2005/8/layout/StepDownProcess"/>
    <dgm:cxn modelId="{66B48653-D0D1-B34F-ABA8-F1F4C0E19D06}" srcId="{9B3DDBA8-626E-B145-8747-CE11299D6A96}" destId="{970C479F-CAB8-4C4B-8FC8-9B798AD09D1D}" srcOrd="1" destOrd="0" parTransId="{3A7B41DA-2468-EF46-954E-89647314F163}" sibTransId="{7F9A4BC2-A9A4-FF47-94FA-D43A4022A1F7}"/>
    <dgm:cxn modelId="{63553109-DD95-4A41-B17E-FD9701CFAD13}" srcId="{F5AF9231-510E-D34A-AE2A-425E1FA12C10}" destId="{E3722E41-388D-7048-B27A-5EA1A8077283}" srcOrd="1" destOrd="0" parTransId="{627390CB-10D0-3948-830C-11085543625A}" sibTransId="{68CCE1D3-08AC-6C48-9932-D1C7BA2F4061}"/>
    <dgm:cxn modelId="{99C2DE9D-C39D-C74E-BA9C-484171EA7909}" srcId="{C84EA859-FD24-4A41-BF06-091168D1BB7E}" destId="{9E4F3597-05AF-9F49-ADAF-E977D69083CF}" srcOrd="0" destOrd="0" parTransId="{A4B6C7BE-6DDD-B74B-AA47-C538EE54AA88}" sibTransId="{A0DBB469-5D0D-B345-B3A5-9CF9CF87CE92}"/>
    <dgm:cxn modelId="{2AB710AB-E088-1D44-8BC4-666A9FD8247B}" type="presOf" srcId="{E95EA400-32AD-E44A-B0A0-AAE4D15EAD12}" destId="{0B613D7D-6FD1-4D46-AB5D-92BE797075CA}" srcOrd="0" destOrd="0" presId="urn:microsoft.com/office/officeart/2005/8/layout/StepDownProcess"/>
    <dgm:cxn modelId="{D3F0EA12-3897-BF49-985F-7B66E5D34221}" srcId="{6FDF660A-E6D1-2245-82B5-A76C0611B7C8}" destId="{40FADD9C-592D-544E-9726-36C070266BEB}" srcOrd="3" destOrd="0" parTransId="{B8D8BA70-0160-9948-A486-4031EB791F34}" sibTransId="{EA86158B-7131-C444-A38F-AEDCFC6D4FDB}"/>
    <dgm:cxn modelId="{4DA53A30-8692-DB42-BA3E-0FD954E867E8}" srcId="{C84EA859-FD24-4A41-BF06-091168D1BB7E}" destId="{3325BA50-F2FF-A347-9830-E95B29E123F8}" srcOrd="2" destOrd="0" parTransId="{3D2518F7-504D-4442-BE09-D74D04CB8FAC}" sibTransId="{AF2A6C23-AB53-B74B-A567-A68E98DF16A9}"/>
    <dgm:cxn modelId="{90862F40-1097-864A-949D-A6AE0DEF369C}" type="presOf" srcId="{9B3DDBA8-626E-B145-8747-CE11299D6A96}" destId="{5AA09208-4542-F146-98EB-AF40FF98950E}" srcOrd="0" destOrd="0" presId="urn:microsoft.com/office/officeart/2005/8/layout/StepDownProcess"/>
    <dgm:cxn modelId="{01DD1CBA-0633-BA40-A247-823258C73BF7}" type="presParOf" srcId="{CBB6DA99-8950-2A47-9E73-E04CE5E31643}" destId="{A14B1B63-57BC-2545-8601-5549960B3053}" srcOrd="0" destOrd="0" presId="urn:microsoft.com/office/officeart/2005/8/layout/StepDownProcess"/>
    <dgm:cxn modelId="{E66D1A1A-882D-604F-868F-2B90F225B074}" type="presParOf" srcId="{A14B1B63-57BC-2545-8601-5549960B3053}" destId="{8D747863-23F8-E34F-92C1-5A22443D3A35}" srcOrd="0" destOrd="0" presId="urn:microsoft.com/office/officeart/2005/8/layout/StepDownProcess"/>
    <dgm:cxn modelId="{EB54C68D-8AAB-3741-9206-D43E1B66600F}" type="presParOf" srcId="{A14B1B63-57BC-2545-8601-5549960B3053}" destId="{395F6202-C017-7245-B82B-6041F7AB0A12}" srcOrd="1" destOrd="0" presId="urn:microsoft.com/office/officeart/2005/8/layout/StepDownProcess"/>
    <dgm:cxn modelId="{873CE42F-EFFD-1D4A-B026-F29EC51E7763}" type="presParOf" srcId="{A14B1B63-57BC-2545-8601-5549960B3053}" destId="{76D99DD4-2AAF-B240-91FD-93548F224C16}" srcOrd="2" destOrd="0" presId="urn:microsoft.com/office/officeart/2005/8/layout/StepDownProcess"/>
    <dgm:cxn modelId="{ACB68611-F0D6-A643-BD80-8D6D9C4985EC}" type="presParOf" srcId="{CBB6DA99-8950-2A47-9E73-E04CE5E31643}" destId="{E56B2BDB-A320-E141-9958-9F88FA7A93D0}" srcOrd="1" destOrd="0" presId="urn:microsoft.com/office/officeart/2005/8/layout/StepDownProcess"/>
    <dgm:cxn modelId="{4F11A354-66C8-9546-A879-E9FC4723472E}" type="presParOf" srcId="{CBB6DA99-8950-2A47-9E73-E04CE5E31643}" destId="{6A097ECB-2470-F845-93B6-6836574E070C}" srcOrd="2" destOrd="0" presId="urn:microsoft.com/office/officeart/2005/8/layout/StepDownProcess"/>
    <dgm:cxn modelId="{CEEBF763-3657-A24B-9115-F066A6D4A7B8}" type="presParOf" srcId="{6A097ECB-2470-F845-93B6-6836574E070C}" destId="{E4F811A9-E5FB-0349-A27F-EF9BADC7ED11}" srcOrd="0" destOrd="0" presId="urn:microsoft.com/office/officeart/2005/8/layout/StepDownProcess"/>
    <dgm:cxn modelId="{ED8F64AE-664D-6A44-9C4F-75C502294034}" type="presParOf" srcId="{6A097ECB-2470-F845-93B6-6836574E070C}" destId="{4131E67D-5DB5-D04B-9517-07506F93481E}" srcOrd="1" destOrd="0" presId="urn:microsoft.com/office/officeart/2005/8/layout/StepDownProcess"/>
    <dgm:cxn modelId="{95C7DD00-EA03-7F4D-A53C-ECE09E4AD71D}" type="presParOf" srcId="{6A097ECB-2470-F845-93B6-6836574E070C}" destId="{C2B6D7C2-B45D-3D44-9AAB-E4FBAAB1FD34}" srcOrd="2" destOrd="0" presId="urn:microsoft.com/office/officeart/2005/8/layout/StepDownProcess"/>
    <dgm:cxn modelId="{04476BCB-B25E-5F4B-A8F4-BB4164B70549}" type="presParOf" srcId="{CBB6DA99-8950-2A47-9E73-E04CE5E31643}" destId="{2265F845-881C-A343-A49B-9D7782B199E9}" srcOrd="3" destOrd="0" presId="urn:microsoft.com/office/officeart/2005/8/layout/StepDownProcess"/>
    <dgm:cxn modelId="{A8F4318B-E631-8B40-A5C4-20A89BC3C0C6}" type="presParOf" srcId="{CBB6DA99-8950-2A47-9E73-E04CE5E31643}" destId="{144AF972-FAB6-704B-B98E-F41904EA2496}" srcOrd="4" destOrd="0" presId="urn:microsoft.com/office/officeart/2005/8/layout/StepDownProcess"/>
    <dgm:cxn modelId="{8DBA29AC-C03D-B743-9A8B-1E67FC9C8A25}" type="presParOf" srcId="{144AF972-FAB6-704B-B98E-F41904EA2496}" destId="{4532613C-0318-2B47-9912-EBE6DD3E2ECC}" srcOrd="0" destOrd="0" presId="urn:microsoft.com/office/officeart/2005/8/layout/StepDownProcess"/>
    <dgm:cxn modelId="{AC17E230-0A49-5C49-9B60-E45235D9FF60}" type="presParOf" srcId="{144AF972-FAB6-704B-B98E-F41904EA2496}" destId="{5AA09208-4542-F146-98EB-AF40FF98950E}" srcOrd="1" destOrd="0" presId="urn:microsoft.com/office/officeart/2005/8/layout/StepDownProcess"/>
    <dgm:cxn modelId="{CA56260F-E0F5-AD47-896F-CF063E7F8F98}" type="presParOf" srcId="{144AF972-FAB6-704B-B98E-F41904EA2496}" destId="{0B613D7D-6FD1-4D46-AB5D-92BE797075CA}" srcOrd="2" destOrd="0" presId="urn:microsoft.com/office/officeart/2005/8/layout/StepDownProcess"/>
    <dgm:cxn modelId="{FDA1B939-13EE-2E44-9CD5-B6C507300C2F}" type="presParOf" srcId="{CBB6DA99-8950-2A47-9E73-E04CE5E31643}" destId="{60BD16FE-F122-7B4A-A6B6-1A12D57DEB2F}" srcOrd="5" destOrd="0" presId="urn:microsoft.com/office/officeart/2005/8/layout/StepDownProcess"/>
    <dgm:cxn modelId="{5F49B8BE-496B-A542-82EA-95AE133ACA56}" type="presParOf" srcId="{CBB6DA99-8950-2A47-9E73-E04CE5E31643}" destId="{A8F1870F-259B-F34C-B003-5868C06255CE}" srcOrd="6" destOrd="0" presId="urn:microsoft.com/office/officeart/2005/8/layout/StepDownProcess"/>
    <dgm:cxn modelId="{3057BF82-7A31-FA40-9B40-812CB4EF6907}" type="presParOf" srcId="{A8F1870F-259B-F34C-B003-5868C06255CE}" destId="{7F53C64C-F818-1349-82A8-AB093D59CC5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47863-23F8-E34F-92C1-5A22443D3A35}">
      <dsp:nvSpPr>
        <dsp:cNvPr id="0" name=""/>
        <dsp:cNvSpPr/>
      </dsp:nvSpPr>
      <dsp:spPr>
        <a:xfrm rot="5400000">
          <a:off x="1719552" y="1040561"/>
          <a:ext cx="913839" cy="10403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5F6202-C017-7245-B82B-6041F7AB0A12}">
      <dsp:nvSpPr>
        <dsp:cNvPr id="0" name=""/>
        <dsp:cNvSpPr/>
      </dsp:nvSpPr>
      <dsp:spPr>
        <a:xfrm>
          <a:off x="1477440" y="27552"/>
          <a:ext cx="1538367" cy="107680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Scoping and planning </a:t>
          </a:r>
          <a:endParaRPr lang="en-US" sz="1900" kern="1200" dirty="0"/>
        </a:p>
      </dsp:txBody>
      <dsp:txXfrm>
        <a:off x="1530015" y="80127"/>
        <a:ext cx="1433217" cy="971657"/>
      </dsp:txXfrm>
    </dsp:sp>
    <dsp:sp modelId="{76D99DD4-2AAF-B240-91FD-93548F224C16}">
      <dsp:nvSpPr>
        <dsp:cNvPr id="0" name=""/>
        <dsp:cNvSpPr/>
      </dsp:nvSpPr>
      <dsp:spPr>
        <a:xfrm>
          <a:off x="3085222" y="130250"/>
          <a:ext cx="1502273" cy="870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Learn the tool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Identify sites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Assemble team</a:t>
          </a:r>
          <a:endParaRPr lang="en-US" sz="1200" kern="1200" dirty="0"/>
        </a:p>
      </dsp:txBody>
      <dsp:txXfrm>
        <a:off x="3085222" y="130250"/>
        <a:ext cx="1502273" cy="870323"/>
      </dsp:txXfrm>
    </dsp:sp>
    <dsp:sp modelId="{E4F811A9-E5FB-0349-A27F-EF9BADC7ED11}">
      <dsp:nvSpPr>
        <dsp:cNvPr id="0" name=""/>
        <dsp:cNvSpPr/>
      </dsp:nvSpPr>
      <dsp:spPr>
        <a:xfrm rot="5400000">
          <a:off x="3087041" y="2250172"/>
          <a:ext cx="913839" cy="10403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31E67D-5DB5-D04B-9517-07506F93481E}">
      <dsp:nvSpPr>
        <dsp:cNvPr id="0" name=""/>
        <dsp:cNvSpPr/>
      </dsp:nvSpPr>
      <dsp:spPr>
        <a:xfrm>
          <a:off x="2844929" y="1237162"/>
          <a:ext cx="1538367" cy="107680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Fieldwork</a:t>
          </a:r>
          <a:endParaRPr lang="en-US" sz="1900" kern="1200" dirty="0"/>
        </a:p>
      </dsp:txBody>
      <dsp:txXfrm>
        <a:off x="2897504" y="1289737"/>
        <a:ext cx="1433217" cy="971657"/>
      </dsp:txXfrm>
    </dsp:sp>
    <dsp:sp modelId="{C2B6D7C2-B45D-3D44-9AAB-E4FBAAB1FD34}">
      <dsp:nvSpPr>
        <dsp:cNvPr id="0" name=""/>
        <dsp:cNvSpPr/>
      </dsp:nvSpPr>
      <dsp:spPr>
        <a:xfrm>
          <a:off x="4383297" y="1339860"/>
          <a:ext cx="1118862" cy="870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Assessment team and facilitators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Partnerships</a:t>
          </a:r>
          <a:endParaRPr lang="en-US" sz="1200" kern="1200" dirty="0"/>
        </a:p>
      </dsp:txBody>
      <dsp:txXfrm>
        <a:off x="4383297" y="1339860"/>
        <a:ext cx="1118862" cy="870323"/>
      </dsp:txXfrm>
    </dsp:sp>
    <dsp:sp modelId="{4532613C-0318-2B47-9912-EBE6DD3E2ECC}">
      <dsp:nvSpPr>
        <dsp:cNvPr id="0" name=""/>
        <dsp:cNvSpPr/>
      </dsp:nvSpPr>
      <dsp:spPr>
        <a:xfrm rot="5400000">
          <a:off x="4454530" y="3459782"/>
          <a:ext cx="913839" cy="10403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A09208-4542-F146-98EB-AF40FF98950E}">
      <dsp:nvSpPr>
        <dsp:cNvPr id="0" name=""/>
        <dsp:cNvSpPr/>
      </dsp:nvSpPr>
      <dsp:spPr>
        <a:xfrm>
          <a:off x="4212418" y="2446772"/>
          <a:ext cx="1538367" cy="107680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Reports, maps and data</a:t>
          </a:r>
          <a:endParaRPr lang="en-US" sz="1900" kern="1200" dirty="0"/>
        </a:p>
      </dsp:txBody>
      <dsp:txXfrm>
        <a:off x="4264993" y="2499347"/>
        <a:ext cx="1433217" cy="971657"/>
      </dsp:txXfrm>
    </dsp:sp>
    <dsp:sp modelId="{0B613D7D-6FD1-4D46-AB5D-92BE797075CA}">
      <dsp:nvSpPr>
        <dsp:cNvPr id="0" name=""/>
        <dsp:cNvSpPr/>
      </dsp:nvSpPr>
      <dsp:spPr>
        <a:xfrm>
          <a:off x="5756386" y="2549470"/>
          <a:ext cx="1674634" cy="870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Held by Nations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Community deliberations</a:t>
          </a:r>
          <a:endParaRPr lang="en-US" sz="1200" kern="1200" dirty="0"/>
        </a:p>
      </dsp:txBody>
      <dsp:txXfrm>
        <a:off x="5756386" y="2549470"/>
        <a:ext cx="1674634" cy="870323"/>
      </dsp:txXfrm>
    </dsp:sp>
    <dsp:sp modelId="{7F53C64C-F818-1349-82A8-AB093D59CC57}">
      <dsp:nvSpPr>
        <dsp:cNvPr id="0" name=""/>
        <dsp:cNvSpPr/>
      </dsp:nvSpPr>
      <dsp:spPr>
        <a:xfrm>
          <a:off x="5579907" y="3656382"/>
          <a:ext cx="1538367" cy="107680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Water Planning</a:t>
          </a:r>
          <a:endParaRPr lang="en-US" sz="1900" kern="1200" dirty="0"/>
        </a:p>
      </dsp:txBody>
      <dsp:txXfrm>
        <a:off x="5632482" y="3708957"/>
        <a:ext cx="1433217" cy="971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DFA54-8D5E-CD48-97DB-721FCBE4086C}" type="datetimeFigureOut">
              <a:rPr lang="en-US" smtClean="0"/>
              <a:t>19/08/16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4D43D-0CD8-AC45-8544-F9C71FC30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8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work is driven by the question</a:t>
            </a:r>
            <a:r>
              <a:rPr lang="en-US" baseline="0" dirty="0" smtClean="0"/>
              <a:t> how do you support cultural objectives in the management of environmental water? Increasing acceptance of the concept of shared benefits. </a:t>
            </a:r>
          </a:p>
          <a:p>
            <a:r>
              <a:rPr lang="en-US" baseline="0" dirty="0" smtClean="0"/>
              <a:t>There are new tools being put in place to try and answer these questions.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D43D-0CD8-AC45-8544-F9C71FC308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50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D43D-0CD8-AC45-8544-F9C71FC308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50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work is driven by the question</a:t>
            </a:r>
            <a:r>
              <a:rPr lang="en-US" baseline="0" dirty="0" smtClean="0"/>
              <a:t> how do you support cultural objectives in the management of environmental water? Increasing acceptance of the concept of shared benefits. </a:t>
            </a:r>
          </a:p>
          <a:p>
            <a:r>
              <a:rPr lang="en-US" baseline="0" dirty="0" smtClean="0"/>
              <a:t>There are new tools being put in place to try and answer these questions.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D43D-0CD8-AC45-8544-F9C71FC308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50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work is driven by the question</a:t>
            </a:r>
            <a:r>
              <a:rPr lang="en-US" baseline="0" dirty="0" smtClean="0"/>
              <a:t> how do you support cultural objectives in the management of environmental water? Increasing acceptance of the concept of shared benefits. </a:t>
            </a:r>
          </a:p>
          <a:p>
            <a:r>
              <a:rPr lang="en-US" baseline="0" dirty="0" smtClean="0"/>
              <a:t>There are new tools being put in place to try and answer these questions.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D43D-0CD8-AC45-8544-F9C71FC308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50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D43D-0CD8-AC45-8544-F9C71FC308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50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D43D-0CD8-AC45-8544-F9C71FC308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9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D43D-0CD8-AC45-8544-F9C71FC308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03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D43D-0CD8-AC45-8544-F9C71FC308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61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D43D-0CD8-AC45-8544-F9C71FC308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33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D43D-0CD8-AC45-8544-F9C71FC308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03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D43D-0CD8-AC45-8544-F9C71FC308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50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D43D-0CD8-AC45-8544-F9C71FC308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50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D43D-0CD8-AC45-8544-F9C71FC308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5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t>19/08/16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0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4580" y="1376521"/>
            <a:ext cx="8720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Aboriginal </a:t>
            </a:r>
            <a:r>
              <a:rPr lang="en-US" sz="3200" dirty="0" smtClean="0"/>
              <a:t>waterway </a:t>
            </a:r>
            <a:r>
              <a:rPr lang="en-US" sz="3200" dirty="0"/>
              <a:t>a</a:t>
            </a:r>
            <a:r>
              <a:rPr lang="en-US" sz="3200" dirty="0" smtClean="0"/>
              <a:t>ssessments</a:t>
            </a:r>
            <a:r>
              <a:rPr lang="en-US" sz="3200" dirty="0"/>
              <a:t>: </a:t>
            </a:r>
            <a:endParaRPr lang="en-US" sz="3200" dirty="0" smtClean="0"/>
          </a:p>
          <a:p>
            <a:pPr algn="ctr"/>
            <a:r>
              <a:rPr lang="en-US" sz="3200" dirty="0" smtClean="0"/>
              <a:t>new </a:t>
            </a:r>
            <a:r>
              <a:rPr lang="en-US" sz="3200" dirty="0"/>
              <a:t>tools for </a:t>
            </a:r>
            <a:r>
              <a:rPr lang="en-US" sz="3200" dirty="0" smtClean="0"/>
              <a:t>realizing </a:t>
            </a:r>
            <a:r>
              <a:rPr lang="en-US" sz="3200" dirty="0"/>
              <a:t>shared benefits in the Murray Darling Basin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514" y="3027185"/>
            <a:ext cx="4218972" cy="2892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20967" y="5987639"/>
            <a:ext cx="5324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Rene Woods – </a:t>
            </a:r>
            <a:r>
              <a:rPr lang="en-US" i="1" dirty="0" err="1" smtClean="0"/>
              <a:t>Nari</a:t>
            </a:r>
            <a:r>
              <a:rPr lang="en-US" i="1" dirty="0" smtClean="0"/>
              <a:t> </a:t>
            </a:r>
            <a:r>
              <a:rPr lang="en-US" i="1" dirty="0" err="1" smtClean="0"/>
              <a:t>Nari</a:t>
            </a:r>
            <a:r>
              <a:rPr lang="en-US" i="1" dirty="0" smtClean="0"/>
              <a:t> Nation, Deputy Chair, MLDRIN</a:t>
            </a:r>
          </a:p>
          <a:p>
            <a:pPr algn="ctr"/>
            <a:r>
              <a:rPr lang="en-US" i="1" dirty="0" smtClean="0"/>
              <a:t>Will Mooney – Executive Officer, MLDRIN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8463"/>
            <a:ext cx="7737938" cy="630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Cultural Flows Research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84652"/>
            <a:ext cx="7887418" cy="402954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AU" i="1" dirty="0">
                <a:solidFill>
                  <a:schemeClr val="bg2">
                    <a:lumMod val="25000"/>
                  </a:schemeClr>
                </a:solidFill>
              </a:rPr>
              <a:t>‘Cultural Flows are water entitlements that are legally and beneficially owned by the Indigenous Nations and are of a sufficient and adequate quantity and quality to improve the spiritual, cultural, environmental, social and economic conditions of those Indigenous Nations.  </a:t>
            </a:r>
            <a:br>
              <a:rPr lang="en-AU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AU" i="1" dirty="0">
                <a:solidFill>
                  <a:schemeClr val="bg2">
                    <a:lumMod val="25000"/>
                  </a:schemeClr>
                </a:solidFill>
              </a:rPr>
              <a:t>This is our inherent right.’  </a:t>
            </a:r>
          </a:p>
          <a:p>
            <a:pPr marL="0" indent="0">
              <a:buNone/>
            </a:pPr>
            <a:endParaRPr lang="en-AU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AU" sz="2400" dirty="0">
                <a:solidFill>
                  <a:schemeClr val="bg2">
                    <a:lumMod val="25000"/>
                  </a:schemeClr>
                </a:solidFill>
              </a:rPr>
              <a:t>The Echuca Declaration, September 2010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en-AU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8463"/>
            <a:ext cx="7737938" cy="630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Cultural Flows Research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84652"/>
            <a:ext cx="7887418" cy="402954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AU" dirty="0" smtClean="0">
                <a:solidFill>
                  <a:schemeClr val="bg2">
                    <a:lumMod val="25000"/>
                  </a:schemeClr>
                </a:solidFill>
              </a:rPr>
              <a:t>Project Vision: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AU" i="1" dirty="0" smtClean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en-AU" i="1" dirty="0">
                <a:solidFill>
                  <a:schemeClr val="bg2">
                    <a:lumMod val="25000"/>
                  </a:schemeClr>
                </a:solidFill>
              </a:rPr>
              <a:t>future where Aboriginal water allocations are embedded within Australia’s water planning and management framework, delivering cultural, social, spiritual, environmental and economic benefit to communities across </a:t>
            </a:r>
            <a:r>
              <a:rPr lang="en-AU" i="1" dirty="0" smtClean="0">
                <a:solidFill>
                  <a:schemeClr val="bg2">
                    <a:lumMod val="25000"/>
                  </a:schemeClr>
                </a:solidFill>
              </a:rPr>
              <a:t>Australia.</a:t>
            </a:r>
            <a:endParaRPr lang="en-AU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39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8463"/>
            <a:ext cx="7737938" cy="630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Cultural Flows Research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84652"/>
            <a:ext cx="7887418" cy="402954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en-AU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96892" y="716445"/>
            <a:ext cx="6887476" cy="552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4000" dirty="0">
              <a:solidFill>
                <a:srgbClr val="0098CF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11596" y="2507254"/>
            <a:ext cx="7747140" cy="4248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Literature review</a:t>
            </a:r>
            <a:endParaRPr lang="en-A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86921" y="3472008"/>
            <a:ext cx="2292875" cy="6110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0" algn="ctr">
              <a:buNone/>
            </a:pPr>
            <a:r>
              <a:rPr lang="en-A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Values and aspirations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236478" y="3466326"/>
            <a:ext cx="2709762" cy="59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0" algn="ctr">
              <a:buNone/>
            </a:pPr>
            <a:r>
              <a:rPr lang="en-A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Modelling and watering trials</a:t>
            </a:r>
            <a:endParaRPr lang="en-A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138709" y="3455377"/>
            <a:ext cx="2188654" cy="59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0" algn="ctr">
              <a:buNone/>
            </a:pPr>
            <a:r>
              <a:rPr lang="en-A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Analyse impacts</a:t>
            </a:r>
            <a:endParaRPr lang="en-A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Striped Right Arrow 18"/>
          <p:cNvSpPr/>
          <p:nvPr/>
        </p:nvSpPr>
        <p:spPr>
          <a:xfrm rot="5400000">
            <a:off x="4434358" y="3051632"/>
            <a:ext cx="324921" cy="347406"/>
          </a:xfrm>
          <a:prstGeom prst="stripedRightArrow">
            <a:avLst/>
          </a:prstGeom>
          <a:solidFill>
            <a:srgbClr val="B1CB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11596" y="4501522"/>
            <a:ext cx="7747140" cy="4598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0" indent="0">
              <a:buNone/>
            </a:pPr>
            <a:r>
              <a:rPr lang="en-A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Investigate policy, legal and institutional reforms</a:t>
            </a:r>
            <a:endParaRPr lang="en-A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769233" y="5152864"/>
            <a:ext cx="1806508" cy="6372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0" indent="0">
              <a:buNone/>
            </a:pPr>
            <a:r>
              <a:rPr lang="en-A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Capacity building</a:t>
            </a:r>
            <a:endParaRPr lang="en-A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796007" y="5163811"/>
            <a:ext cx="2952945" cy="6372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000" indent="0">
              <a:spcBef>
                <a:spcPts val="0"/>
              </a:spcBef>
              <a:buNone/>
            </a:pPr>
            <a:r>
              <a:rPr lang="en-A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A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A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A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Communications</a:t>
            </a:r>
            <a:endParaRPr lang="en-A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972159" y="5185711"/>
            <a:ext cx="2431838" cy="6372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0" indent="0">
              <a:buNone/>
            </a:pPr>
            <a:r>
              <a:rPr lang="en-A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management</a:t>
            </a:r>
            <a:endParaRPr lang="en-A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Striped Right Arrow 23"/>
          <p:cNvSpPr/>
          <p:nvPr/>
        </p:nvSpPr>
        <p:spPr>
          <a:xfrm rot="5400000">
            <a:off x="4495418" y="4122383"/>
            <a:ext cx="324921" cy="347406"/>
          </a:xfrm>
          <a:prstGeom prst="stripedRightArrow">
            <a:avLst/>
          </a:prstGeom>
          <a:solidFill>
            <a:srgbClr val="B1CB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289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8463"/>
            <a:ext cx="7737938" cy="630072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0098CF"/>
                </a:solidFill>
              </a:rPr>
              <a:t>Research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84652"/>
            <a:ext cx="7887418" cy="4029542"/>
          </a:xfrm>
        </p:spPr>
        <p:txBody>
          <a:bodyPr/>
          <a:lstStyle/>
          <a:p>
            <a:pPr marL="432000" indent="-4320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"/>
            </a:pPr>
            <a:r>
              <a:rPr lang="en-AU" dirty="0">
                <a:solidFill>
                  <a:schemeClr val="bg2">
                    <a:lumMod val="25000"/>
                  </a:schemeClr>
                </a:solidFill>
              </a:rPr>
              <a:t>Rigorous basis for articulating value and importance of cultural flows</a:t>
            </a:r>
          </a:p>
          <a:p>
            <a:pPr marL="432000" indent="-4320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"/>
            </a:pPr>
            <a:r>
              <a:rPr lang="en-AU" dirty="0">
                <a:solidFill>
                  <a:schemeClr val="bg2">
                    <a:lumMod val="25000"/>
                  </a:schemeClr>
                </a:solidFill>
              </a:rPr>
              <a:t>Methodologies for defining cultural values and quantifying water required to meet them</a:t>
            </a:r>
          </a:p>
          <a:p>
            <a:pPr marL="432000" indent="-4320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"/>
            </a:pPr>
            <a:r>
              <a:rPr lang="en-AU" dirty="0">
                <a:solidFill>
                  <a:schemeClr val="bg2">
                    <a:lumMod val="25000"/>
                  </a:schemeClr>
                </a:solidFill>
              </a:rPr>
              <a:t>Monitoring and indicator frameworks that can be applied to other sites</a:t>
            </a:r>
          </a:p>
          <a:p>
            <a:pPr marL="432000" indent="-4320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"/>
            </a:pPr>
            <a:r>
              <a:rPr lang="en-AU" dirty="0">
                <a:solidFill>
                  <a:schemeClr val="bg2">
                    <a:lumMod val="25000"/>
                  </a:schemeClr>
                </a:solidFill>
              </a:rPr>
              <a:t>Identified opportunities for policy, legislative and governance reform</a:t>
            </a:r>
            <a:endParaRPr lang="en-AU" dirty="0">
              <a:solidFill>
                <a:srgbClr val="C3B4A7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en-AU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9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8463"/>
            <a:ext cx="7737938" cy="630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evolving </a:t>
            </a:r>
            <a:r>
              <a:rPr lang="en-US" dirty="0" smtClean="0"/>
              <a:t>toolkit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7421"/>
            <a:ext cx="7887418" cy="402954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range of tools, reflecting the priorities and capacities of different First Nations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Aboriginal Waterways Assessment </a:t>
            </a:r>
          </a:p>
          <a:p>
            <a:r>
              <a:rPr lang="en-US" dirty="0" err="1" smtClean="0"/>
              <a:t>Ngarrindjeri</a:t>
            </a:r>
            <a:r>
              <a:rPr lang="en-US" dirty="0" smtClean="0"/>
              <a:t> </a:t>
            </a:r>
            <a:r>
              <a:rPr lang="en-US" dirty="0" err="1" smtClean="0"/>
              <a:t>Yanarumi</a:t>
            </a:r>
            <a:r>
              <a:rPr lang="en-US" dirty="0" smtClean="0"/>
              <a:t> </a:t>
            </a:r>
            <a:r>
              <a:rPr lang="en-US" dirty="0" smtClean="0"/>
              <a:t>index </a:t>
            </a:r>
          </a:p>
          <a:p>
            <a:r>
              <a:rPr lang="en-US" dirty="0" smtClean="0"/>
              <a:t>Use </a:t>
            </a:r>
            <a:r>
              <a:rPr lang="en-US" dirty="0" smtClean="0"/>
              <a:t>and Occupancy mapping</a:t>
            </a:r>
          </a:p>
          <a:p>
            <a:r>
              <a:rPr lang="en-US" dirty="0" smtClean="0"/>
              <a:t>NSW AWI ‘Asset Collection’ </a:t>
            </a:r>
            <a:endParaRPr lang="en-US" dirty="0" smtClean="0"/>
          </a:p>
          <a:p>
            <a:r>
              <a:rPr lang="en-US" dirty="0" smtClean="0"/>
              <a:t>Cultural Flows project methodology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539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8463"/>
            <a:ext cx="7737938" cy="630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</a:t>
            </a:r>
            <a:r>
              <a:rPr lang="en-US" dirty="0"/>
              <a:t>you!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7421"/>
            <a:ext cx="7887418" cy="4029542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4350"/>
            <a:ext cx="9144000" cy="378920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82521" y="5841733"/>
            <a:ext cx="7737938" cy="630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2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8463"/>
            <a:ext cx="7737938" cy="630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7421"/>
            <a:ext cx="7887418" cy="4029542"/>
          </a:xfrm>
        </p:spPr>
        <p:txBody>
          <a:bodyPr/>
          <a:lstStyle/>
          <a:p>
            <a:r>
              <a:rPr lang="en-US" i="1" dirty="0" smtClean="0"/>
              <a:t>How to fulfill cultural objectives in water </a:t>
            </a:r>
            <a:r>
              <a:rPr lang="en-US" i="1" dirty="0" smtClean="0"/>
              <a:t>planning and achieve shared benefits?</a:t>
            </a:r>
            <a:endParaRPr lang="en-US" i="1" dirty="0" smtClean="0"/>
          </a:p>
          <a:p>
            <a:endParaRPr lang="en-US" dirty="0" smtClean="0"/>
          </a:p>
          <a:p>
            <a:r>
              <a:rPr lang="en-US" dirty="0" smtClean="0"/>
              <a:t>The Aboriginal Waterways Assessment (AWA)</a:t>
            </a:r>
          </a:p>
          <a:p>
            <a:r>
              <a:rPr lang="en-US" dirty="0" smtClean="0"/>
              <a:t>National Cultural Flows Research Project</a:t>
            </a:r>
          </a:p>
          <a:p>
            <a:r>
              <a:rPr lang="en-US" dirty="0" smtClean="0"/>
              <a:t>An evolving toolkit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0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8463"/>
            <a:ext cx="7737938" cy="630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AWA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7421"/>
            <a:ext cx="7737938" cy="4029542"/>
          </a:xfrm>
        </p:spPr>
        <p:txBody>
          <a:bodyPr/>
          <a:lstStyle/>
          <a:p>
            <a:r>
              <a:rPr lang="en-US" dirty="0">
                <a:cs typeface="Avenir Book"/>
              </a:rPr>
              <a:t>A tool to assess the cultural health  </a:t>
            </a:r>
            <a:r>
              <a:rPr lang="en-US" dirty="0" smtClean="0">
                <a:cs typeface="Avenir Book"/>
              </a:rPr>
              <a:t>                          of </a:t>
            </a:r>
            <a:r>
              <a:rPr lang="en-US" dirty="0">
                <a:cs typeface="Avenir Book"/>
              </a:rPr>
              <a:t>waterways and river Country </a:t>
            </a:r>
            <a:endParaRPr lang="en-US" dirty="0" smtClean="0"/>
          </a:p>
          <a:p>
            <a:r>
              <a:rPr lang="en-US" dirty="0" smtClean="0"/>
              <a:t>Cultural objectives in water planning</a:t>
            </a:r>
          </a:p>
          <a:p>
            <a:r>
              <a:rPr lang="en-US" dirty="0" smtClean="0"/>
              <a:t>Traditional Owner led</a:t>
            </a:r>
          </a:p>
          <a:p>
            <a:r>
              <a:rPr lang="en-US" dirty="0" smtClean="0"/>
              <a:t>Consistent</a:t>
            </a:r>
          </a:p>
          <a:p>
            <a:r>
              <a:rPr lang="en-US" dirty="0" smtClean="0"/>
              <a:t>Collaborative</a:t>
            </a:r>
          </a:p>
          <a:p>
            <a:r>
              <a:rPr lang="en-US" dirty="0" smtClean="0"/>
              <a:t>Inclusive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Murray-Darling_Basin_Boundary.p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3295" y="2108140"/>
            <a:ext cx="2760705" cy="385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99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8463"/>
            <a:ext cx="7737938" cy="630072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Development and </a:t>
            </a:r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7421"/>
            <a:ext cx="7737938" cy="4029542"/>
          </a:xfrm>
        </p:spPr>
        <p:txBody>
          <a:bodyPr/>
          <a:lstStyle/>
          <a:p>
            <a:r>
              <a:rPr lang="en-US" dirty="0" smtClean="0"/>
              <a:t>Adapted from the Maori Cultural Health Index</a:t>
            </a:r>
          </a:p>
          <a:p>
            <a:r>
              <a:rPr lang="en-US" dirty="0" smtClean="0"/>
              <a:t>Participants </a:t>
            </a:r>
            <a:r>
              <a:rPr lang="en-US" dirty="0" smtClean="0"/>
              <a:t>assess the cultural value and environmental health of sites on </a:t>
            </a:r>
            <a:r>
              <a:rPr lang="en-US" dirty="0" smtClean="0"/>
              <a:t>Country</a:t>
            </a:r>
            <a:r>
              <a:rPr lang="en-US" dirty="0" smtClean="0"/>
              <a:t>, using a scoring mechanism. </a:t>
            </a:r>
          </a:p>
          <a:p>
            <a:r>
              <a:rPr lang="en-US" dirty="0" smtClean="0"/>
              <a:t>Scores and qualitative data </a:t>
            </a:r>
            <a:r>
              <a:rPr lang="en-US" dirty="0" smtClean="0"/>
              <a:t>are </a:t>
            </a:r>
            <a:r>
              <a:rPr lang="en-US" dirty="0" smtClean="0"/>
              <a:t>used to define objectives for water management and NRM.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9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15672418"/>
              </p:ext>
            </p:extLst>
          </p:nvPr>
        </p:nvGraphicFramePr>
        <p:xfrm>
          <a:off x="231281" y="1226895"/>
          <a:ext cx="8624975" cy="4760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81215" y="5216503"/>
            <a:ext cx="106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to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64687" y="2794672"/>
            <a:ext cx="106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09119" y="4019416"/>
            <a:ext cx="1377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Generates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302726" y="5057740"/>
            <a:ext cx="1440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 smtClean="0"/>
              <a:t>Define objectives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Identify flow requirements</a:t>
            </a:r>
            <a:endParaRPr lang="en-US" sz="1200" dirty="0"/>
          </a:p>
        </p:txBody>
      </p:sp>
      <p:pic>
        <p:nvPicPr>
          <p:cNvPr id="6" name="Picture 5" descr="IMG_2595_2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6618" y="1273627"/>
            <a:ext cx="1156644" cy="1009705"/>
          </a:xfrm>
          <a:prstGeom prst="round2DiagRect">
            <a:avLst>
              <a:gd name="adj1" fmla="val 16667"/>
              <a:gd name="adj2" fmla="val 0"/>
            </a:avLst>
          </a:prstGeom>
          <a:ln w="38100" cap="sq" cmpd="sng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G_2341.JP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175" y="2414294"/>
            <a:ext cx="1158753" cy="1049622"/>
          </a:xfrm>
          <a:prstGeom prst="round2DiagRect">
            <a:avLst>
              <a:gd name="adj1" fmla="val 16667"/>
              <a:gd name="adj2" fmla="val 0"/>
            </a:avLst>
          </a:prstGeom>
          <a:ln w="38100" cap="sq" cmpd="sng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nations workshop.pn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2842" y="3707287"/>
            <a:ext cx="1154698" cy="969585"/>
          </a:xfrm>
          <a:prstGeom prst="round2DiagRect">
            <a:avLst>
              <a:gd name="adj1" fmla="val 16667"/>
              <a:gd name="adj2" fmla="val 0"/>
            </a:avLst>
          </a:prstGeom>
          <a:ln w="38100" cap="sq" cmpd="sng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610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1681" y="1283742"/>
            <a:ext cx="6414575" cy="2142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0330" y="3529930"/>
            <a:ext cx="4108379" cy="29037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80" y="3400629"/>
            <a:ext cx="3919606" cy="328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0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rray-Darling_Basin_Boundary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9457" y="1285713"/>
            <a:ext cx="4765086" cy="5130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14398" y="4025590"/>
            <a:ext cx="1295028" cy="510778"/>
          </a:xfrm>
          <a:prstGeom prst="wedgeRoundRectCallout">
            <a:avLst>
              <a:gd name="adj1" fmla="val 141768"/>
              <a:gd name="adj2" fmla="val 10134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RMAC</a:t>
            </a:r>
          </a:p>
          <a:p>
            <a:r>
              <a:rPr lang="en-US" sz="1200" dirty="0" smtClean="0"/>
              <a:t>Chowilla region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091825" y="2928334"/>
            <a:ext cx="1458261" cy="510778"/>
          </a:xfrm>
          <a:prstGeom prst="wedgeRoundRectCallout">
            <a:avLst>
              <a:gd name="adj1" fmla="val -166219"/>
              <a:gd name="adj2" fmla="val 10349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Gamilaraay</a:t>
            </a:r>
            <a:endParaRPr lang="en-US" sz="1200" i="1" dirty="0" smtClean="0"/>
          </a:p>
          <a:p>
            <a:r>
              <a:rPr lang="en-US" sz="1200" dirty="0" err="1" smtClean="0"/>
              <a:t>Barwon</a:t>
            </a:r>
            <a:r>
              <a:rPr lang="en-US" sz="1200" dirty="0" smtClean="0"/>
              <a:t> River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00199" y="3905659"/>
            <a:ext cx="1449887" cy="510778"/>
          </a:xfrm>
          <a:prstGeom prst="wedgeRoundRectCallout">
            <a:avLst>
              <a:gd name="adj1" fmla="val -235629"/>
              <a:gd name="adj2" fmla="val 18747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Wamba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Wamba</a:t>
            </a:r>
            <a:r>
              <a:rPr lang="en-US" sz="1200" i="1" dirty="0" smtClean="0"/>
              <a:t> </a:t>
            </a:r>
            <a:r>
              <a:rPr lang="en-US" sz="1200" dirty="0" err="1" smtClean="0"/>
              <a:t>Werrai</a:t>
            </a:r>
            <a:r>
              <a:rPr lang="en-US" sz="1200" dirty="0" smtClean="0"/>
              <a:t> Forest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134759" y="5424284"/>
            <a:ext cx="1415327" cy="715089"/>
          </a:xfrm>
          <a:prstGeom prst="wedgeRoundRectCallout">
            <a:avLst>
              <a:gd name="adj1" fmla="val -206658"/>
              <a:gd name="adj2" fmla="val -2509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Dhudhuroa</a:t>
            </a:r>
            <a:r>
              <a:rPr lang="en-US" sz="1200" i="1" dirty="0" smtClean="0"/>
              <a:t>/</a:t>
            </a:r>
            <a:r>
              <a:rPr lang="en-US" sz="1200" i="1" dirty="0" err="1" smtClean="0"/>
              <a:t>Waywurru</a:t>
            </a:r>
            <a:endParaRPr lang="en-US" sz="1200" i="1" dirty="0" smtClean="0"/>
          </a:p>
          <a:p>
            <a:r>
              <a:rPr lang="en-US" sz="1200" dirty="0" smtClean="0"/>
              <a:t>Alps region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35020" y="5442390"/>
            <a:ext cx="1376701" cy="510778"/>
          </a:xfrm>
          <a:prstGeom prst="wedgeRoundRectCallout">
            <a:avLst>
              <a:gd name="adj1" fmla="val 160142"/>
              <a:gd name="adj2" fmla="val 4461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Gunditjmara</a:t>
            </a:r>
            <a:r>
              <a:rPr lang="en-US" sz="1200" i="1" dirty="0" smtClean="0"/>
              <a:t> et al</a:t>
            </a:r>
          </a:p>
          <a:p>
            <a:r>
              <a:rPr lang="en-US" sz="1200" dirty="0" err="1" smtClean="0"/>
              <a:t>Glenelg</a:t>
            </a:r>
            <a:r>
              <a:rPr lang="en-US" sz="1200" dirty="0" smtClean="0"/>
              <a:t> River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082386" y="4699667"/>
            <a:ext cx="1467700" cy="510778"/>
          </a:xfrm>
          <a:prstGeom prst="wedgeRoundRectCallout">
            <a:avLst>
              <a:gd name="adj1" fmla="val -150500"/>
              <a:gd name="adj2" fmla="val 4883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Ngunnawal</a:t>
            </a:r>
            <a:endParaRPr lang="en-US" sz="1200" i="1" dirty="0" smtClean="0"/>
          </a:p>
          <a:p>
            <a:r>
              <a:rPr lang="en-US" sz="1200" dirty="0" smtClean="0"/>
              <a:t>ACT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266374" y="3614381"/>
            <a:ext cx="213143" cy="20425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09739" y="4699238"/>
            <a:ext cx="213143" cy="20425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64256" y="5045579"/>
            <a:ext cx="213143" cy="20425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98702" y="5098863"/>
            <a:ext cx="213143" cy="20425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05992" y="5489606"/>
            <a:ext cx="213143" cy="20425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456094" y="5818187"/>
            <a:ext cx="213143" cy="20425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0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8463"/>
            <a:ext cx="7737938" cy="63007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Learnings</a:t>
            </a:r>
            <a:r>
              <a:rPr lang="en-US" dirty="0" smtClean="0"/>
              <a:t>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7421"/>
            <a:ext cx="7737938" cy="402954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AWA generates diverse outcomes</a:t>
            </a:r>
          </a:p>
          <a:p>
            <a:r>
              <a:rPr lang="en-US" dirty="0" smtClean="0"/>
              <a:t>AWA is the start of a process</a:t>
            </a:r>
          </a:p>
          <a:p>
            <a:r>
              <a:rPr lang="en-US" dirty="0" smtClean="0"/>
              <a:t>Partnerships are crucial </a:t>
            </a:r>
          </a:p>
          <a:p>
            <a:r>
              <a:rPr lang="en-US" dirty="0"/>
              <a:t>O</a:t>
            </a:r>
            <a:r>
              <a:rPr lang="en-US" dirty="0" smtClean="0"/>
              <a:t>ne size </a:t>
            </a:r>
            <a:r>
              <a:rPr lang="en-US" i="1" dirty="0" smtClean="0"/>
              <a:t>doesn’t</a:t>
            </a:r>
            <a:r>
              <a:rPr lang="en-US" dirty="0" smtClean="0"/>
              <a:t> fit all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Victorian State Government funding</a:t>
            </a:r>
            <a:endParaRPr lang="en-US" dirty="0"/>
          </a:p>
          <a:p>
            <a:r>
              <a:rPr lang="en-US" dirty="0" smtClean="0"/>
              <a:t>Meaningful inputs to water planning</a:t>
            </a:r>
          </a:p>
        </p:txBody>
      </p:sp>
      <p:pic>
        <p:nvPicPr>
          <p:cNvPr id="9" name="Picture 8" descr="IMG_224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0480" y="3133573"/>
            <a:ext cx="2110871" cy="140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gunbower3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481" y="1663912"/>
            <a:ext cx="2090744" cy="1383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exec_macquarie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6997" y="4627650"/>
            <a:ext cx="2120512" cy="1395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250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8463"/>
            <a:ext cx="7737938" cy="630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Cultural Flows Research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84652"/>
            <a:ext cx="7887418" cy="402954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en-AU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Picture 2" descr="X:\Communications\Presentations\National Native Title Conference\Aboriginal Env Outcomes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875" y="1720026"/>
            <a:ext cx="7506949" cy="47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550795" y="2551048"/>
            <a:ext cx="2704061" cy="2671486"/>
          </a:xfrm>
          <a:prstGeom prst="ellipse">
            <a:avLst/>
          </a:prstGeom>
          <a:noFill/>
          <a:ln w="762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7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669</TotalTime>
  <Words>733</Words>
  <Application>Microsoft Macintosh PowerPoint</Application>
  <PresentationFormat>On-screen Show (4:3)</PresentationFormat>
  <Paragraphs>124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Overview</vt:lpstr>
      <vt:lpstr>The AWA tool</vt:lpstr>
      <vt:lpstr>Development and application</vt:lpstr>
      <vt:lpstr>PowerPoint Presentation</vt:lpstr>
      <vt:lpstr>PowerPoint Presentation</vt:lpstr>
      <vt:lpstr>PowerPoint Presentation</vt:lpstr>
      <vt:lpstr>Learnings and next steps</vt:lpstr>
      <vt:lpstr>Cultural Flows Research Project</vt:lpstr>
      <vt:lpstr>Cultural Flows Research Project</vt:lpstr>
      <vt:lpstr>Cultural Flows Research Project</vt:lpstr>
      <vt:lpstr>Cultural Flows Research Project</vt:lpstr>
      <vt:lpstr>Research outcomes</vt:lpstr>
      <vt:lpstr>An evolving toolkit </vt:lpstr>
      <vt:lpstr> Thank you!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Will Mooney</cp:lastModifiedBy>
  <cp:revision>36</cp:revision>
  <dcterms:created xsi:type="dcterms:W3CDTF">2016-07-18T05:53:10Z</dcterms:created>
  <dcterms:modified xsi:type="dcterms:W3CDTF">2016-08-19T06:50:01Z</dcterms:modified>
</cp:coreProperties>
</file>