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5" r:id="rId3"/>
    <p:sldId id="256" r:id="rId4"/>
    <p:sldId id="260" r:id="rId5"/>
    <p:sldId id="258" r:id="rId6"/>
    <p:sldId id="259" r:id="rId7"/>
    <p:sldId id="261" r:id="rId8"/>
    <p:sldId id="278" r:id="rId9"/>
    <p:sldId id="262" r:id="rId10"/>
    <p:sldId id="276" r:id="rId11"/>
    <p:sldId id="267" r:id="rId12"/>
    <p:sldId id="270" r:id="rId13"/>
    <p:sldId id="274" r:id="rId14"/>
    <p:sldId id="271" r:id="rId15"/>
    <p:sldId id="27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1" autoAdjust="0"/>
    <p:restoredTop sz="90288" autoAdjust="0"/>
  </p:normalViewPr>
  <p:slideViewPr>
    <p:cSldViewPr snapToGrid="0" showGuides="1">
      <p:cViewPr varScale="1">
        <p:scale>
          <a:sx n="83" d="100"/>
          <a:sy n="83" d="100"/>
        </p:scale>
        <p:origin x="1530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D3B04-7CDE-4753-BCB4-6939DAA2B8B6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259AB-E87F-4B64-B5F8-23067EC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59AB-E87F-4B64-B5F8-23067ECEA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 and cadmium were detected in the water of various rivers and creeks in </a:t>
            </a:r>
            <a:r>
              <a:rPr lang="en-US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Masara</a:t>
            </a: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Compostela</a:t>
            </a: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Valley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metals occur in different species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mean average of the total lead (</a:t>
            </a:r>
            <a:r>
              <a:rPr lang="en-US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</a:t>
            </a: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concentration is 0.354 mg/L which is 7 times higher than the DAO 34 standards of 0.05 mg/L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ASV-labile species (toxic form) is 0.0075 mg/L which is way below the DAO 34 standards but this concentration is a little higher than the USEPA guidelines of 0.0058 mg/L.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of the lead detected is in combined form.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59AB-E87F-4B64-B5F8-23067ECEA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Mean average of total cadmium concentration of 0.0102 mg/L slightly exceeded the DAO 34 standard of 0.01 mg/L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ASV-labile species of 0.0054 mg/L is way below the DAO 34 standard but higher compared to the USEPA guideline value of 0.002 mg/L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59AB-E87F-4B64-B5F8-23067ECEAC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6693" y="1982404"/>
            <a:ext cx="776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/>
              <a:t>Speciation of Lead and Cadmium in the Water of Various Rivers in </a:t>
            </a:r>
            <a:r>
              <a:rPr lang="en-US" altLang="en-US" sz="3600" dirty="0" err="1"/>
              <a:t>Masara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Maco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Compostela</a:t>
            </a:r>
            <a:r>
              <a:rPr lang="en-US" altLang="en-US" sz="3600" dirty="0"/>
              <a:t> Valley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61900" y="4132885"/>
            <a:ext cx="5111354" cy="990600"/>
          </a:xfrm>
        </p:spPr>
        <p:txBody>
          <a:bodyPr/>
          <a:lstStyle/>
          <a:p>
            <a:pPr eaLnBrk="1" hangingPunct="1"/>
            <a:r>
              <a:rPr lang="en-US" altLang="en-US" sz="2100" dirty="0" err="1"/>
              <a:t>C.P.Martinez</a:t>
            </a:r>
            <a:r>
              <a:rPr lang="en-US" altLang="en-US" sz="2100" dirty="0"/>
              <a:t> and L.M. Porticos</a:t>
            </a:r>
          </a:p>
        </p:txBody>
      </p:sp>
    </p:spTree>
    <p:extLst>
      <p:ext uri="{BB962C8B-B14F-4D97-AF65-F5344CB8AC3E}">
        <p14:creationId xmlns:p14="http://schemas.microsoft.com/office/powerpoint/2010/main" val="262872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09831" y="987988"/>
            <a:ext cx="8646275" cy="733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Findings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0" y="1782535"/>
            <a:ext cx="6935771" cy="45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4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6" y="1365813"/>
            <a:ext cx="7580062" cy="47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9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385" y="1247502"/>
            <a:ext cx="7422483" cy="49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6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171" y="1341462"/>
            <a:ext cx="7320854" cy="49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4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76338" y="1222408"/>
            <a:ext cx="6799262" cy="65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Conclusion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76338" y="2004742"/>
            <a:ext cx="7053262" cy="3930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Speciation add new dimensions in the area of water quality monitoring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the speciation, the fractions of the 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Cd concentrations that are bio-available and therefore toxic are favorably much lower than </a:t>
            </a: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corresponding maximum tolerable levels set by EMB-DENR (DAO 34)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total concentrations are considerably high which should be monitored because these represent the proportion that can be remobilized by changes in environmental conditions such as pH, temperature, salinity, etc.</a:t>
            </a:r>
          </a:p>
        </p:txBody>
      </p:sp>
    </p:spTree>
    <p:extLst>
      <p:ext uri="{BB962C8B-B14F-4D97-AF65-F5344CB8AC3E}">
        <p14:creationId xmlns:p14="http://schemas.microsoft.com/office/powerpoint/2010/main" val="238513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176338" y="1208084"/>
            <a:ext cx="6799262" cy="65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Recommendation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6338" y="1976094"/>
            <a:ext cx="7010732" cy="395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Conduct speciation of lead and cadmium in the river sediment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Conduct study on the mobility of lead and cadmium in water with the existing condition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Mining companies operating in the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together with local government units and national agency to develop a system for the complexation of bio-available lead and cadmium to reduce toxicity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Propose amendments to DAO 34 for lead and cadmium and base on the toxic level instead of total concentration.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a system to arrest the remobilization of particulate lead and cadmium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9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176338" y="1208084"/>
            <a:ext cx="6799262" cy="65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Acknowledgment </a:t>
            </a:r>
            <a:endParaRPr lang="en-US" altLang="en-US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76338" y="2140698"/>
            <a:ext cx="6799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Special Tanks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Mine Rehabilitation Fund Committee for the funding,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APEX Mining Corporation for the logistics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staff of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USeP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for the technical assistance during the sampling,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Safety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Health and Environment (SHE) office of APEX for the help during the field work   </a:t>
            </a:r>
          </a:p>
        </p:txBody>
      </p:sp>
    </p:spTree>
    <p:extLst>
      <p:ext uri="{BB962C8B-B14F-4D97-AF65-F5344CB8AC3E}">
        <p14:creationId xmlns:p14="http://schemas.microsoft.com/office/powerpoint/2010/main" val="38094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0295" y="1185158"/>
            <a:ext cx="776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/>
              <a:t>Order of Presentation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0295" y="2070118"/>
            <a:ext cx="7108942" cy="4245621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Introduction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Significance of the Study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Objectives of the Study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Methodology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Findings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Conclusion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Recommendation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81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15126" y="870531"/>
            <a:ext cx="8680531" cy="807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Introduction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2253" y="1948705"/>
            <a:ext cx="8680531" cy="4623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Lead (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and cadmium (Cd) are trace metal contaminants highly regulated in water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Sources of heavy metals in surface water (US EPA, 2005)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Natural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Anthropogenic – paint, gasoline, pipes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metals are highly toxic (Mello, et, 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n.d.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to human and animals when ingested at low concentration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Toxicity of these metals depend on the form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metals occur in the environment (</a:t>
            </a:r>
            <a:r>
              <a:rPr lang="en-US" dirty="0" err="1" smtClean="0"/>
              <a:t>Capodaglio</a:t>
            </a:r>
            <a:r>
              <a:rPr lang="en-US" dirty="0" smtClean="0"/>
              <a:t> G., Kenneth H. </a:t>
            </a:r>
            <a:r>
              <a:rPr lang="en-US" dirty="0" err="1" smtClean="0"/>
              <a:t>Coale</a:t>
            </a:r>
            <a:r>
              <a:rPr lang="en-US" dirty="0" smtClean="0"/>
              <a:t> and Kenneth W. </a:t>
            </a:r>
            <a:r>
              <a:rPr lang="en-US" dirty="0" err="1" smtClean="0"/>
              <a:t>Bruland</a:t>
            </a:r>
            <a:r>
              <a:rPr lang="en-US" dirty="0" smtClean="0"/>
              <a:t>, (1990).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2006 cited toxicity of heavy metals in the environment depends on the bioavailability and bio-accessibility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15126" y="1138969"/>
            <a:ext cx="8680531" cy="63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Introduction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0820" y="1886360"/>
            <a:ext cx="8524837" cy="4350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Toxicological effect is affected by its speciation in the aqueous system (</a:t>
            </a:r>
            <a:r>
              <a:rPr lang="en-US" altLang="en-US" dirty="0" err="1" smtClean="0"/>
              <a:t>Goncalves</a:t>
            </a:r>
            <a:r>
              <a:rPr lang="en-US" altLang="en-US" dirty="0" smtClean="0"/>
              <a:t>, et. al., 1985)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Speciation is the determination and quantification of specific form of element (Ashraf, M.A., M.J. </a:t>
            </a:r>
            <a:r>
              <a:rPr lang="en-US" altLang="en-US" dirty="0" err="1" smtClean="0"/>
              <a:t>Maah</a:t>
            </a:r>
            <a:r>
              <a:rPr lang="en-US" altLang="en-US" dirty="0" smtClean="0"/>
              <a:t>, and I. </a:t>
            </a:r>
            <a:r>
              <a:rPr lang="en-US" altLang="en-US" dirty="0" err="1" smtClean="0"/>
              <a:t>Yusoff</a:t>
            </a:r>
            <a:r>
              <a:rPr lang="en-US" altLang="en-US" dirty="0" smtClean="0"/>
              <a:t>, 2012).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Species not bioavailable and bio-accessible are considered health hazard.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Common assumption metal contaminant in an environmental medium is 100 % bioavailable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Leading to over-estimating the ecological risk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Philippine regulatory standard (DAO 34) is based on the total concentration.</a:t>
            </a:r>
          </a:p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571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09831" y="1078480"/>
            <a:ext cx="8785826" cy="687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Significance of the Study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831" y="2109794"/>
            <a:ext cx="8469316" cy="331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Improve regulatory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Assess </a:t>
            </a:r>
            <a:r>
              <a:rPr lang="en-US" altLang="en-US" dirty="0" err="1" smtClean="0"/>
              <a:t>ecotoxicological</a:t>
            </a:r>
            <a:r>
              <a:rPr lang="en-US" altLang="en-US" dirty="0" smtClean="0"/>
              <a:t> hazards of lead and cadmium in the water of the rivers in </a:t>
            </a:r>
            <a:r>
              <a:rPr lang="en-US" altLang="en-US" dirty="0" err="1" smtClean="0"/>
              <a:t>Masara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Compostela</a:t>
            </a:r>
            <a:r>
              <a:rPr lang="en-US" altLang="en-US" dirty="0" smtClean="0"/>
              <a:t> Valley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Understanding the reactivity, bioavailability and toxicity of lead and cadmium</a:t>
            </a:r>
          </a:p>
        </p:txBody>
      </p:sp>
    </p:spTree>
    <p:extLst>
      <p:ext uri="{BB962C8B-B14F-4D97-AF65-F5344CB8AC3E}">
        <p14:creationId xmlns:p14="http://schemas.microsoft.com/office/powerpoint/2010/main" val="416128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49382" y="1070817"/>
            <a:ext cx="8646275" cy="753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Objectives of the Study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831" y="1972929"/>
            <a:ext cx="8785826" cy="3991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/>
              <a:t>This study is aimed to determine the lead and cadmium contamination of the water in the rivers and creeks </a:t>
            </a:r>
            <a:r>
              <a:rPr lang="en-US" altLang="en-US" sz="2800" dirty="0" err="1" smtClean="0"/>
              <a:t>Masara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Maco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Compostela</a:t>
            </a:r>
            <a:r>
              <a:rPr lang="en-US" altLang="en-US" sz="2800" dirty="0" smtClean="0"/>
              <a:t> Valley. Specifically it is directed to: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Determine the total lead and cadmium concentrations in the water and sediment in the rivers in </a:t>
            </a:r>
            <a:r>
              <a:rPr lang="en-US" altLang="en-US" sz="2400" dirty="0" err="1" smtClean="0"/>
              <a:t>Masara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Maco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Compostela</a:t>
            </a:r>
            <a:r>
              <a:rPr lang="en-US" altLang="en-US" sz="2400" dirty="0" smtClean="0"/>
              <a:t> Valley;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Measure the bioavailability and toxic fraction of dissolved lead and cadmium in the water of the rivers in </a:t>
            </a:r>
            <a:r>
              <a:rPr lang="en-US" altLang="en-US" sz="2400" dirty="0" err="1" smtClean="0"/>
              <a:t>Masara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Maco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Compostela</a:t>
            </a:r>
            <a:r>
              <a:rPr lang="en-US" altLang="en-US" sz="2400" dirty="0" smtClean="0"/>
              <a:t> Valley</a:t>
            </a:r>
          </a:p>
        </p:txBody>
      </p:sp>
    </p:spTree>
    <p:extLst>
      <p:ext uri="{BB962C8B-B14F-4D97-AF65-F5344CB8AC3E}">
        <p14:creationId xmlns:p14="http://schemas.microsoft.com/office/powerpoint/2010/main" val="400983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87325" y="1138969"/>
            <a:ext cx="8708332" cy="668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Methodology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79" y="1929056"/>
            <a:ext cx="43370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G_27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7" y="3291973"/>
            <a:ext cx="4291532" cy="28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9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9" y="1377387"/>
            <a:ext cx="7575407" cy="51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77380" y="1185158"/>
            <a:ext cx="7554913" cy="5199063"/>
            <a:chOff x="1361208" y="922136"/>
            <a:chExt cx="7554191" cy="5200339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" r="4565"/>
            <a:stretch>
              <a:fillRect/>
            </a:stretch>
          </p:blipFill>
          <p:spPr bwMode="auto">
            <a:xfrm>
              <a:off x="1361208" y="922136"/>
              <a:ext cx="7554191" cy="520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69292" y="1673208"/>
              <a:ext cx="2400071" cy="93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66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894</Words>
  <Application>Microsoft Office PowerPoint</Application>
  <PresentationFormat>On-screen Show (4:3)</PresentationFormat>
  <Paragraphs>79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Director</cp:lastModifiedBy>
  <cp:revision>33</cp:revision>
  <dcterms:created xsi:type="dcterms:W3CDTF">2016-07-18T05:53:10Z</dcterms:created>
  <dcterms:modified xsi:type="dcterms:W3CDTF">2016-08-24T17:18:12Z</dcterms:modified>
</cp:coreProperties>
</file>