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266" r:id="rId3"/>
    <p:sldId id="256" r:id="rId4"/>
    <p:sldId id="260" r:id="rId5"/>
    <p:sldId id="261" r:id="rId6"/>
    <p:sldId id="267" r:id="rId7"/>
    <p:sldId id="268" r:id="rId8"/>
    <p:sldId id="275" r:id="rId9"/>
    <p:sldId id="263" r:id="rId10"/>
    <p:sldId id="262" r:id="rId11"/>
    <p:sldId id="269" r:id="rId12"/>
    <p:sldId id="271" r:id="rId13"/>
    <p:sldId id="270" r:id="rId14"/>
    <p:sldId id="272" r:id="rId15"/>
    <p:sldId id="273" r:id="rId16"/>
    <p:sldId id="274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4570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tha Susarl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0288" autoAdjust="0"/>
  </p:normalViewPr>
  <p:slideViewPr>
    <p:cSldViewPr snapToGrid="0" showGuides="1">
      <p:cViewPr varScale="1">
        <p:scale>
          <a:sx n="77" d="100"/>
          <a:sy n="77" d="100"/>
        </p:scale>
        <p:origin x="1090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08034-7CCB-4EA6-8F3B-CABCFD0BFB7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9CD1-F090-418F-B358-8B6C111A91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78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10" indent="0" algn="ctr">
              <a:buNone/>
              <a:defRPr sz="1600"/>
            </a:lvl4pPr>
            <a:lvl5pPr marL="1828682" indent="0" algn="ctr">
              <a:buNone/>
              <a:defRPr sz="1600"/>
            </a:lvl5pPr>
            <a:lvl6pPr marL="2285851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2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2" indent="0">
              <a:buNone/>
              <a:defRPr sz="1000"/>
            </a:lvl5pPr>
            <a:lvl6pPr marL="2285851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0" indent="0">
              <a:buNone/>
              <a:defRPr sz="2000"/>
            </a:lvl4pPr>
            <a:lvl5pPr marL="1828682" indent="0">
              <a:buNone/>
              <a:defRPr sz="2000"/>
            </a:lvl5pPr>
            <a:lvl6pPr marL="2285851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2" indent="0">
              <a:buNone/>
              <a:defRPr sz="1000"/>
            </a:lvl5pPr>
            <a:lvl6pPr marL="2285851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31/08/2016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7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7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8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8" indent="-228586" algn="l" defTabSz="9143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rtha.Susarla@Unitywater.com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 txBox="1">
            <a:spLocks/>
          </p:cNvSpPr>
          <p:nvPr/>
        </p:nvSpPr>
        <p:spPr>
          <a:xfrm>
            <a:off x="666180" y="1138967"/>
            <a:ext cx="8080255" cy="1057488"/>
          </a:xfrm>
          <a:prstGeom prst="rect">
            <a:avLst/>
          </a:prstGeom>
        </p:spPr>
        <p:txBody>
          <a:bodyPr/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 smtClean="0"/>
              <a:t>From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AU" dirty="0" smtClean="0"/>
              <a:t> to </a:t>
            </a:r>
            <a:r>
              <a:rPr lang="en-AU" dirty="0" smtClean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  <a:p>
            <a:pPr marL="0" indent="0" algn="ctr">
              <a:buNone/>
            </a:pPr>
            <a:r>
              <a:rPr lang="en-AU" sz="3200" dirty="0" smtClean="0">
                <a:solidFill>
                  <a:schemeClr val="accent3">
                    <a:lumMod val="50000"/>
                  </a:schemeClr>
                </a:solidFill>
              </a:rPr>
              <a:t>Management of Nutrient Discharges</a:t>
            </a:r>
            <a:endParaRPr lang="en-A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1563555" y="2793698"/>
            <a:ext cx="5832649" cy="3706493"/>
          </a:xfrm>
          <a:prstGeom prst="rect">
            <a:avLst/>
          </a:prstGeom>
        </p:spPr>
        <p:txBody>
          <a:bodyPr/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400" dirty="0" smtClean="0"/>
              <a:t>International River Symposium</a:t>
            </a:r>
          </a:p>
          <a:p>
            <a:pPr marL="0" indent="0" algn="ctr">
              <a:buNone/>
            </a:pPr>
            <a:r>
              <a:rPr lang="en-AU" sz="2400" dirty="0" smtClean="0"/>
              <a:t>12-14 September 2016</a:t>
            </a:r>
          </a:p>
          <a:p>
            <a:pPr marL="0" indent="0" algn="ctr">
              <a:buNone/>
            </a:pPr>
            <a:r>
              <a:rPr lang="en-AU" sz="2400" dirty="0" smtClean="0"/>
              <a:t>Delhi, India</a:t>
            </a:r>
          </a:p>
          <a:p>
            <a:pPr marL="0" indent="0" algn="ctr">
              <a:buNone/>
            </a:pPr>
            <a:endParaRPr lang="en-AU" sz="2400" dirty="0" smtClean="0"/>
          </a:p>
          <a:p>
            <a:pPr marL="0" indent="0" algn="ctr">
              <a:buNone/>
            </a:pPr>
            <a:r>
              <a:rPr lang="en-AU" sz="2400" dirty="0" smtClean="0"/>
              <a:t>Partha Susarla</a:t>
            </a:r>
          </a:p>
          <a:p>
            <a:pPr marL="0" indent="0" algn="ctr">
              <a:buNone/>
            </a:pPr>
            <a:r>
              <a:rPr lang="en-AU" sz="2400" dirty="0" smtClean="0"/>
              <a:t>Unitywater</a:t>
            </a:r>
          </a:p>
          <a:p>
            <a:pPr marL="0" indent="0" algn="ctr">
              <a:buNone/>
            </a:pPr>
            <a:r>
              <a:rPr lang="en-AU" sz="2400" dirty="0" smtClean="0"/>
              <a:t>Queensland</a:t>
            </a:r>
          </a:p>
          <a:p>
            <a:pPr marL="0" indent="0" algn="ctr">
              <a:buNone/>
            </a:pPr>
            <a:r>
              <a:rPr lang="en-AU" sz="2400" dirty="0" smtClean="0"/>
              <a:t>Australia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9" y="5349737"/>
            <a:ext cx="1019172" cy="11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4452729" y="1316515"/>
            <a:ext cx="4522306" cy="5382459"/>
          </a:xfrm>
          <a:prstGeom prst="rect">
            <a:avLst/>
          </a:prstGeom>
        </p:spPr>
        <p:txBody>
          <a:bodyPr>
            <a:noAutofit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AU" sz="2400" dirty="0" smtClean="0"/>
              <a:t>Caboolture River Nutrient Offset Project</a:t>
            </a:r>
          </a:p>
          <a:p>
            <a:pPr>
              <a:lnSpc>
                <a:spcPct val="100000"/>
              </a:lnSpc>
            </a:pPr>
            <a:r>
              <a:rPr lang="en-AU" sz="2200" dirty="0" smtClean="0"/>
              <a:t>Increasing load at Burpengary East STP</a:t>
            </a:r>
          </a:p>
          <a:p>
            <a:pPr>
              <a:lnSpc>
                <a:spcPct val="100000"/>
              </a:lnSpc>
            </a:pPr>
            <a:r>
              <a:rPr lang="en-AU" sz="2200" dirty="0" smtClean="0"/>
              <a:t>Increasing population </a:t>
            </a:r>
          </a:p>
          <a:p>
            <a:pPr>
              <a:lnSpc>
                <a:spcPct val="100000"/>
              </a:lnSpc>
            </a:pPr>
            <a:r>
              <a:rPr lang="en-AU" sz="2200" dirty="0" smtClean="0"/>
              <a:t>Caboolture River – overall poor water quality &amp; ecological health (Report Card C+, D+)</a:t>
            </a:r>
          </a:p>
          <a:p>
            <a:pPr>
              <a:lnSpc>
                <a:spcPct val="100000"/>
              </a:lnSpc>
            </a:pPr>
            <a:r>
              <a:rPr lang="en-AU" sz="2200" dirty="0" smtClean="0"/>
              <a:t>TN removal $200/kg offset vs $800-1,000/kg STP upgrade</a:t>
            </a:r>
          </a:p>
          <a:p>
            <a:pPr marL="0" indent="0">
              <a:lnSpc>
                <a:spcPts val="3600"/>
              </a:lnSpc>
              <a:buFont typeface="Arial" panose="020B0604020202020204" pitchFamily="34" charset="0"/>
              <a:buNone/>
            </a:pPr>
            <a:endParaRPr lang="en-AU" sz="2000" dirty="0" smtClean="0"/>
          </a:p>
          <a:p>
            <a:pPr>
              <a:lnSpc>
                <a:spcPts val="3600"/>
              </a:lnSpc>
            </a:pPr>
            <a:endParaRPr lang="en-AU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48" y="1404368"/>
            <a:ext cx="3915800" cy="3208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075" y="2772359"/>
            <a:ext cx="4482582" cy="368122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0" y="4743302"/>
            <a:ext cx="4591877" cy="1965611"/>
          </a:xfrm>
          <a:prstGeom prst="rect">
            <a:avLst/>
          </a:prstGeom>
        </p:spPr>
        <p:txBody>
          <a:bodyPr/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4 Sites in total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dirty="0" smtClean="0"/>
              <a:t>Most of </a:t>
            </a:r>
            <a:r>
              <a:rPr lang="en-AU" i="1" dirty="0" smtClean="0"/>
              <a:t>the land </a:t>
            </a:r>
            <a:r>
              <a:rPr lang="en-AU" dirty="0" smtClean="0"/>
              <a:t>in private ownership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To be completed early 2017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1878" y="1272209"/>
            <a:ext cx="3975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Caboolture River Nutrient Offset Project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409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35" y="3966711"/>
            <a:ext cx="4352545" cy="2801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5660" y="1659835"/>
            <a:ext cx="195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Typical Design detail of bank stabilisation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261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4764983" y="1138967"/>
            <a:ext cx="4130674" cy="2808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smtClean="0"/>
              <a:t>Pine River</a:t>
            </a:r>
          </a:p>
          <a:p>
            <a:r>
              <a:rPr lang="en-AU" dirty="0" smtClean="0"/>
              <a:t>Completed desktop assessment of nutrient management opportunities in Pine River</a:t>
            </a:r>
          </a:p>
          <a:p>
            <a:r>
              <a:rPr lang="en-AU" dirty="0" smtClean="0"/>
              <a:t>Physical works programmed for 2017-19</a:t>
            </a:r>
          </a:p>
          <a:p>
            <a:r>
              <a:rPr lang="en-AU" dirty="0" smtClean="0"/>
              <a:t>Planning and design in 2016-17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78" y="1247500"/>
            <a:ext cx="3813038" cy="4240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119" y="1593245"/>
            <a:ext cx="4263565" cy="2835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713" y="5377767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Shows the change in bank position between 1955 (blue line) and 2009 and 2015 (yellow and green lines</a:t>
            </a:r>
            <a:r>
              <a:rPr lang="en-AU" sz="2400" dirty="0" smtClean="0">
                <a:cs typeface="Arial" panose="020B0604020202020204" pitchFamily="34" charset="0"/>
              </a:rPr>
              <a:t>)</a:t>
            </a:r>
            <a:endParaRPr lang="en-AU" sz="2400" dirty="0"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80634" y="4554617"/>
            <a:ext cx="4176464" cy="1308260"/>
          </a:xfrm>
          <a:prstGeom prst="rect">
            <a:avLst/>
          </a:prstGeom>
        </p:spPr>
        <p:txBody>
          <a:bodyPr/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 smtClean="0"/>
              <a:t>Creek Side greening program to reduce erosion of stream banks</a:t>
            </a:r>
            <a:endParaRPr lang="en-AU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5125" y="1185156"/>
            <a:ext cx="2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Pine River Initiatives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312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338538" y="1247500"/>
            <a:ext cx="4968552" cy="5470552"/>
          </a:xfrm>
          <a:prstGeom prst="rect">
            <a:avLst/>
          </a:prstGeom>
        </p:spPr>
        <p:txBody>
          <a:bodyPr>
            <a:normAutofit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600" smtClean="0"/>
              <a:t>Regional Collaboration</a:t>
            </a:r>
            <a:endParaRPr lang="en-AU" sz="2600" dirty="0" smtClean="0"/>
          </a:p>
          <a:p>
            <a:r>
              <a:rPr lang="en-AU" sz="2600" dirty="0" smtClean="0"/>
              <a:t>Resilient Rivers Initiative</a:t>
            </a:r>
          </a:p>
          <a:p>
            <a:r>
              <a:rPr lang="en-AU" sz="2600" dirty="0" smtClean="0"/>
              <a:t>Regional Stewardship</a:t>
            </a:r>
          </a:p>
          <a:p>
            <a:r>
              <a:rPr lang="en-AU" sz="2600" dirty="0" smtClean="0"/>
              <a:t>Upper Brisbane Catchment Management and Improvement</a:t>
            </a:r>
          </a:p>
          <a:p>
            <a:r>
              <a:rPr lang="en-AU" sz="2600" dirty="0" smtClean="0"/>
              <a:t>Erosion and Sediment Control</a:t>
            </a:r>
          </a:p>
          <a:p>
            <a:r>
              <a:rPr lang="en-AU" sz="2600" dirty="0" smtClean="0"/>
              <a:t>Whole of custodian approach </a:t>
            </a:r>
          </a:p>
          <a:p>
            <a:pPr lvl="1"/>
            <a:r>
              <a:rPr lang="en-AU" dirty="0" smtClean="0"/>
              <a:t>Three Levels of Government support</a:t>
            </a:r>
          </a:p>
          <a:p>
            <a:pPr lvl="1"/>
            <a:r>
              <a:rPr lang="en-AU" dirty="0" smtClean="0"/>
              <a:t>Water Service Providers and Utilities</a:t>
            </a:r>
          </a:p>
          <a:p>
            <a:pPr lvl="1"/>
            <a:r>
              <a:rPr lang="en-AU" dirty="0" smtClean="0"/>
              <a:t>Other key contributors – Port of Brisbane</a:t>
            </a:r>
          </a:p>
          <a:p>
            <a:pPr lvl="2"/>
            <a:endParaRPr lang="en-AU" dirty="0" smtClean="0"/>
          </a:p>
          <a:p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1808" y="1848678"/>
            <a:ext cx="4658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Thank You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For more information</a:t>
            </a:r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Partha Susarla</a:t>
            </a:r>
          </a:p>
          <a:p>
            <a:pPr algn="ctr"/>
            <a:r>
              <a:rPr lang="en-AU" sz="2400" dirty="0" smtClean="0">
                <a:hlinkClick r:id="rId6"/>
              </a:rPr>
              <a:t>Partha.Susarla@Unitywater.com</a:t>
            </a:r>
            <a:endParaRPr lang="en-AU" sz="2400" dirty="0" smtClean="0"/>
          </a:p>
          <a:p>
            <a:pPr algn="ctr"/>
            <a:endParaRPr lang="en-AU" sz="2400" dirty="0"/>
          </a:p>
          <a:p>
            <a:pPr algn="ctr"/>
            <a:r>
              <a:rPr lang="en-AU" sz="2400" dirty="0" smtClean="0"/>
              <a:t>Mobile:+61488719561</a:t>
            </a:r>
          </a:p>
          <a:p>
            <a:pPr algn="ctr"/>
            <a:r>
              <a:rPr lang="en-AU" sz="2400" dirty="0" smtClean="0"/>
              <a:t>Direct: +61733852256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87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7" t="28154" r="17848" b="8527"/>
          <a:stretch/>
        </p:blipFill>
        <p:spPr>
          <a:xfrm>
            <a:off x="341118" y="1731809"/>
            <a:ext cx="4206684" cy="4828017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618989" y="1492930"/>
            <a:ext cx="4353339" cy="4874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None/>
            </a:pPr>
            <a:r>
              <a:rPr lang="en-AU" dirty="0" smtClean="0"/>
              <a:t>Unitywater supplies </a:t>
            </a:r>
            <a:r>
              <a:rPr lang="en-AU" dirty="0"/>
              <a:t>water and sewerage services to </a:t>
            </a:r>
            <a:r>
              <a:rPr lang="en-AU" dirty="0" smtClean="0"/>
              <a:t>approximately </a:t>
            </a:r>
            <a:r>
              <a:rPr lang="en-AU" dirty="0"/>
              <a:t>750,000 residents for almost 306,000 accounts across a 5,223km2 geographical spread from Cooroy in the North to Kenilworth in the west, Samford in the south and Bribie Island in the east.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45323"/>
          <a:stretch/>
        </p:blipFill>
        <p:spPr>
          <a:xfrm>
            <a:off x="408171" y="1247504"/>
            <a:ext cx="3119066" cy="5024087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3965714" y="1316514"/>
            <a:ext cx="5108712" cy="5471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 749 staff (approx.)</a:t>
            </a:r>
          </a:p>
          <a:p>
            <a:r>
              <a:rPr lang="en-AU" dirty="0"/>
              <a:t> 266,604 sewerage connections</a:t>
            </a:r>
          </a:p>
          <a:p>
            <a:r>
              <a:rPr lang="en-AU" dirty="0"/>
              <a:t> </a:t>
            </a:r>
            <a:r>
              <a:rPr lang="en-AU" dirty="0" smtClean="0"/>
              <a:t>11.200 km </a:t>
            </a:r>
            <a:r>
              <a:rPr lang="en-AU" dirty="0"/>
              <a:t>of </a:t>
            </a:r>
            <a:r>
              <a:rPr lang="en-AU" dirty="0" smtClean="0"/>
              <a:t>water and sewerage </a:t>
            </a:r>
            <a:r>
              <a:rPr lang="en-AU" dirty="0"/>
              <a:t>mains </a:t>
            </a:r>
          </a:p>
          <a:p>
            <a:r>
              <a:rPr lang="en-AU" dirty="0"/>
              <a:t> 777 sewage pump stations </a:t>
            </a:r>
          </a:p>
          <a:p>
            <a:r>
              <a:rPr lang="en-AU" dirty="0"/>
              <a:t> 17 sewage treatment plants </a:t>
            </a:r>
          </a:p>
          <a:p>
            <a:r>
              <a:rPr lang="en-AU" dirty="0"/>
              <a:t> 297,266 water connections</a:t>
            </a:r>
          </a:p>
          <a:p>
            <a:r>
              <a:rPr lang="en-AU" dirty="0" smtClean="0"/>
              <a:t>79 </a:t>
            </a:r>
            <a:r>
              <a:rPr lang="en-AU" dirty="0"/>
              <a:t>water pump stations </a:t>
            </a:r>
          </a:p>
          <a:p>
            <a:r>
              <a:rPr lang="en-AU" dirty="0"/>
              <a:t>114 water </a:t>
            </a:r>
            <a:r>
              <a:rPr lang="en-AU" dirty="0" smtClean="0"/>
              <a:t>reservoirs</a:t>
            </a:r>
          </a:p>
          <a:p>
            <a:r>
              <a:rPr lang="en-AU" dirty="0" smtClean="0"/>
              <a:t>Total </a:t>
            </a:r>
            <a:r>
              <a:rPr lang="en-AU" b="1" dirty="0" smtClean="0"/>
              <a:t>&gt;$3 Billion </a:t>
            </a:r>
            <a:r>
              <a:rPr lang="en-AU" dirty="0" smtClean="0"/>
              <a:t>of Infrastructure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76" y="16815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249382" y="1510099"/>
            <a:ext cx="7841444" cy="5594382"/>
          </a:xfrm>
          <a:prstGeom prst="rect">
            <a:avLst/>
          </a:prstGeom>
        </p:spPr>
        <p:txBody>
          <a:bodyPr/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0000" indent="-540000">
              <a:lnSpc>
                <a:spcPts val="3600"/>
              </a:lnSpc>
            </a:pPr>
            <a:r>
              <a:rPr lang="en-AU" sz="2400" dirty="0" smtClean="0"/>
              <a:t>Five major River systems</a:t>
            </a:r>
          </a:p>
          <a:p>
            <a:pPr lvl="1">
              <a:lnSpc>
                <a:spcPts val="3600"/>
              </a:lnSpc>
              <a:buFont typeface="Wingdings" panose="05000000000000000000" pitchFamily="2" charset="2"/>
              <a:buChar char="v"/>
            </a:pPr>
            <a:r>
              <a:rPr lang="en-AU" dirty="0"/>
              <a:t> </a:t>
            </a:r>
            <a:r>
              <a:rPr lang="en-AU" dirty="0" smtClean="0"/>
              <a:t>Pine Rivers and Bramble Bay</a:t>
            </a:r>
          </a:p>
          <a:p>
            <a:pPr lvl="1">
              <a:lnSpc>
                <a:spcPts val="3600"/>
              </a:lnSpc>
              <a:buFont typeface="Wingdings" panose="05000000000000000000" pitchFamily="2" charset="2"/>
              <a:buChar char="v"/>
            </a:pPr>
            <a:r>
              <a:rPr lang="en-AU" dirty="0" smtClean="0"/>
              <a:t> Caboolture River and </a:t>
            </a:r>
          </a:p>
          <a:p>
            <a:pPr marL="457169" lvl="1" indent="0">
              <a:lnSpc>
                <a:spcPts val="3600"/>
              </a:lnSpc>
              <a:buNone/>
            </a:pPr>
            <a:r>
              <a:rPr lang="en-AU" dirty="0"/>
              <a:t>	</a:t>
            </a:r>
            <a:r>
              <a:rPr lang="en-AU" dirty="0" smtClean="0"/>
              <a:t>Pumice Stone passage</a:t>
            </a:r>
          </a:p>
          <a:p>
            <a:pPr lvl="1">
              <a:lnSpc>
                <a:spcPts val="3600"/>
              </a:lnSpc>
              <a:buFont typeface="Wingdings" panose="05000000000000000000" pitchFamily="2" charset="2"/>
              <a:buChar char="v"/>
            </a:pPr>
            <a:r>
              <a:rPr lang="en-AU" dirty="0" smtClean="0"/>
              <a:t> Mooloolah River</a:t>
            </a:r>
          </a:p>
          <a:p>
            <a:pPr lvl="1">
              <a:lnSpc>
                <a:spcPts val="3600"/>
              </a:lnSpc>
              <a:buFont typeface="Wingdings" panose="05000000000000000000" pitchFamily="2" charset="2"/>
              <a:buChar char="v"/>
            </a:pPr>
            <a:r>
              <a:rPr lang="en-AU" dirty="0" smtClean="0"/>
              <a:t> Maroochy River</a:t>
            </a:r>
          </a:p>
          <a:p>
            <a:pPr lvl="1">
              <a:lnSpc>
                <a:spcPts val="3600"/>
              </a:lnSpc>
              <a:buFont typeface="Wingdings" panose="05000000000000000000" pitchFamily="2" charset="2"/>
              <a:buChar char="v"/>
            </a:pPr>
            <a:r>
              <a:rPr lang="en-AU" dirty="0" smtClean="0"/>
              <a:t> Noosa River </a:t>
            </a:r>
          </a:p>
          <a:p>
            <a:pPr>
              <a:lnSpc>
                <a:spcPts val="3600"/>
              </a:lnSpc>
            </a:pPr>
            <a:r>
              <a:rPr lang="en-AU" sz="2400" dirty="0" smtClean="0"/>
              <a:t>10 Urban sewage treatment plants discharge to the above river catchments </a:t>
            </a:r>
            <a:endParaRPr lang="en-AU" sz="2400" dirty="0"/>
          </a:p>
        </p:txBody>
      </p:sp>
      <p:pic>
        <p:nvPicPr>
          <p:cNvPr id="8" name="Picture 2" descr="C:\Users\albert.febo\Desktop\Ashley\Maroochy STP aerial (26).jpg"/>
          <p:cNvPicPr>
            <a:picLocks noChangeAspect="1" noChangeArrowheads="1"/>
          </p:cNvPicPr>
          <p:nvPr/>
        </p:nvPicPr>
        <p:blipFill>
          <a:blip r:embed="rId5" cstate="print"/>
          <a:srcRect l="3634" t="5320" r="3634" b="5320"/>
          <a:stretch>
            <a:fillRect/>
          </a:stretch>
        </p:blipFill>
        <p:spPr bwMode="auto">
          <a:xfrm>
            <a:off x="5298715" y="1970103"/>
            <a:ext cx="3845287" cy="258373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8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340420" y="1372231"/>
            <a:ext cx="8280920" cy="2304624"/>
          </a:xfrm>
          <a:prstGeom prst="rect">
            <a:avLst/>
          </a:prstGeom>
        </p:spPr>
        <p:txBody>
          <a:bodyPr>
            <a:normAutofit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75252" y="1372231"/>
            <a:ext cx="6470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Treatment plants discharge TN:TP of 5:1 and 3:1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Almost at the limit of economical treatment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Pressures of increasing growth in the catchment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Tightening of environmental discharge conditions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249382" y="1247500"/>
            <a:ext cx="8467235" cy="51334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dirty="0" smtClean="0"/>
              <a:t>Invested more than $700M in the last six years in water and sewerage infrastructure</a:t>
            </a:r>
          </a:p>
          <a:p>
            <a:pPr lvl="1">
              <a:lnSpc>
                <a:spcPct val="150000"/>
              </a:lnSpc>
            </a:pPr>
            <a:r>
              <a:rPr lang="en-AU" sz="2600" dirty="0" smtClean="0"/>
              <a:t>Sewage treatment plants </a:t>
            </a:r>
          </a:p>
          <a:p>
            <a:pPr lvl="1">
              <a:lnSpc>
                <a:spcPct val="150000"/>
              </a:lnSpc>
            </a:pPr>
            <a:r>
              <a:rPr lang="en-AU" sz="2600" dirty="0" smtClean="0"/>
              <a:t>Pumping stations </a:t>
            </a:r>
          </a:p>
          <a:p>
            <a:pPr lvl="1">
              <a:lnSpc>
                <a:spcPct val="150000"/>
              </a:lnSpc>
            </a:pPr>
            <a:r>
              <a:rPr lang="en-AU" sz="2600" dirty="0" smtClean="0"/>
              <a:t>Water and sewer networks</a:t>
            </a:r>
          </a:p>
          <a:p>
            <a:pPr lvl="1">
              <a:lnSpc>
                <a:spcPct val="150000"/>
              </a:lnSpc>
            </a:pPr>
            <a:r>
              <a:rPr lang="en-AU" sz="2600" dirty="0" smtClean="0"/>
              <a:t>Maintaining water quality</a:t>
            </a:r>
          </a:p>
          <a:p>
            <a:pPr lvl="1">
              <a:lnSpc>
                <a:spcPct val="160000"/>
              </a:lnSpc>
            </a:pPr>
            <a:r>
              <a:rPr lang="en-AU" sz="2600" dirty="0" smtClean="0"/>
              <a:t>SCADA system</a:t>
            </a:r>
          </a:p>
          <a:p>
            <a:pPr marL="1043056" lvl="2" indent="0">
              <a:buFont typeface="Arial" panose="020B0604020202020204" pitchFamily="34" charset="0"/>
              <a:buNone/>
            </a:pPr>
            <a:endParaRPr lang="en-AU" sz="2200" dirty="0" smtClean="0"/>
          </a:p>
          <a:p>
            <a:r>
              <a:rPr lang="en-AU" sz="2600" b="1" dirty="0" smtClean="0"/>
              <a:t>The focus now is on how we can reduce financial burden for our customers</a:t>
            </a:r>
            <a:endParaRPr lang="en-AU" dirty="0" smtClean="0"/>
          </a:p>
          <a:p>
            <a:pPr lvl="2"/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23" y="2099061"/>
            <a:ext cx="3926608" cy="302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3647661" y="1185156"/>
            <a:ext cx="5039140" cy="5543635"/>
          </a:xfrm>
          <a:prstGeom prst="rect">
            <a:avLst/>
          </a:prstGeom>
        </p:spPr>
        <p:txBody>
          <a:bodyPr>
            <a:normAutofit/>
          </a:bodyPr>
          <a:lstStyle>
            <a:lvl1pPr marL="228586" indent="-228586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5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6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0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77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48" indent="-228586" algn="l" defTabSz="9143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2400" dirty="0" smtClean="0"/>
              <a:t>To reduce charges Unitywater is investing in efficient and alternative treatment systems:</a:t>
            </a:r>
          </a:p>
          <a:p>
            <a:pPr lvl="1"/>
            <a:r>
              <a:rPr lang="en-AU" sz="2200" dirty="0" smtClean="0"/>
              <a:t>Total Water Cycle Management Planning </a:t>
            </a:r>
          </a:p>
          <a:p>
            <a:pPr lvl="1"/>
            <a:r>
              <a:rPr lang="en-AU" sz="2200" dirty="0" smtClean="0"/>
              <a:t>Wetlands and forestry (Maleny STP) – Won UN Award</a:t>
            </a:r>
          </a:p>
          <a:p>
            <a:pPr lvl="1"/>
            <a:r>
              <a:rPr lang="en-AU" sz="2200" dirty="0" smtClean="0"/>
              <a:t>Catchment management to reduce nutrient load on rivers</a:t>
            </a:r>
          </a:p>
          <a:p>
            <a:pPr lvl="1"/>
            <a:r>
              <a:rPr lang="en-AU" sz="2200" dirty="0" smtClean="0"/>
              <a:t>Riverbank rehabilitation to offset nutrients from STP discharges</a:t>
            </a:r>
          </a:p>
          <a:p>
            <a:pPr lvl="1"/>
            <a:r>
              <a:rPr lang="en-AU" sz="2200" dirty="0" smtClean="0"/>
              <a:t>Irrigation schemes to recycle treated water</a:t>
            </a:r>
          </a:p>
          <a:p>
            <a:pPr lvl="1"/>
            <a:r>
              <a:rPr lang="en-AU" sz="2200" dirty="0" smtClean="0"/>
              <a:t>Green Infrastructure costs 20% of hard infrastructure solution on an equivalent basis</a:t>
            </a:r>
          </a:p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9443" y="1779104"/>
            <a:ext cx="3717235" cy="409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Total Water Cycle Planning</a:t>
            </a:r>
          </a:p>
          <a:p>
            <a:endParaRPr lang="en-A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Understand catchment as a whole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Diffused source pollutants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Point source Pollutants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Erosion and sediment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Identify best management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Management of three waters</a:t>
            </a:r>
            <a:endParaRPr lang="en-AU" sz="2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61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9" y="5771031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2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60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60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63" y="1247500"/>
            <a:ext cx="3723417" cy="532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27" y="177726"/>
            <a:ext cx="659279" cy="7442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1087" y="1426537"/>
            <a:ext cx="3816626" cy="4770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Qld State Government introduced Mechanism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Facilitates management of point source pollutant discharges by implementing catchment 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Provides flexibility for STP operators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/>
              <a:t>Environmental Licences for a period of 5 years for the activity – with renewals once the offset is proven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4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700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Partha Susarla</cp:lastModifiedBy>
  <cp:revision>37</cp:revision>
  <dcterms:created xsi:type="dcterms:W3CDTF">2016-07-18T05:53:10Z</dcterms:created>
  <dcterms:modified xsi:type="dcterms:W3CDTF">2016-08-31T00:55:34Z</dcterms:modified>
</cp:coreProperties>
</file>