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63" r:id="rId3"/>
    <p:sldId id="265" r:id="rId4"/>
    <p:sldId id="292" r:id="rId5"/>
    <p:sldId id="305" r:id="rId6"/>
    <p:sldId id="293" r:id="rId7"/>
    <p:sldId id="300" r:id="rId8"/>
    <p:sldId id="296" r:id="rId9"/>
    <p:sldId id="302" r:id="rId10"/>
    <p:sldId id="303" r:id="rId11"/>
    <p:sldId id="304" r:id="rId12"/>
    <p:sldId id="298" r:id="rId13"/>
    <p:sldId id="299" r:id="rId14"/>
    <p:sldId id="306" r:id="rId15"/>
    <p:sldId id="315" r:id="rId16"/>
    <p:sldId id="307" r:id="rId17"/>
    <p:sldId id="277" r:id="rId18"/>
    <p:sldId id="311" r:id="rId19"/>
    <p:sldId id="314" r:id="rId20"/>
    <p:sldId id="267" r:id="rId21"/>
    <p:sldId id="309" r:id="rId22"/>
    <p:sldId id="310" r:id="rId23"/>
    <p:sldId id="312" r:id="rId24"/>
    <p:sldId id="318" r:id="rId25"/>
    <p:sldId id="269" r:id="rId26"/>
    <p:sldId id="316" r:id="rId27"/>
    <p:sldId id="317" r:id="rId28"/>
    <p:sldId id="27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2" autoAdjust="0"/>
    <p:restoredTop sz="87097" autoAdjust="0"/>
  </p:normalViewPr>
  <p:slideViewPr>
    <p:cSldViewPr snapToGrid="0" showGuides="1">
      <p:cViewPr>
        <p:scale>
          <a:sx n="50" d="100"/>
          <a:sy n="50" d="100"/>
        </p:scale>
        <p:origin x="-1008" y="30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disertasi\Final%20Data%20Disertasi%20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chart>
    <c:title>
      <c:tx>
        <c:rich>
          <a:bodyPr/>
          <a:lstStyle/>
          <a:p>
            <a:pPr>
              <a:defRPr/>
            </a:pPr>
            <a:r>
              <a:rPr lang="id-ID"/>
              <a:t>Fish Composition in Fishery Sanctuary Area of Surabaya River</a:t>
            </a:r>
          </a:p>
        </c:rich>
      </c:tx>
    </c:title>
    <c:plotArea>
      <c:layout/>
      <c:barChart>
        <c:barDir val="col"/>
        <c:grouping val="percentStacked"/>
        <c:ser>
          <c:idx val="0"/>
          <c:order val="0"/>
          <c:tx>
            <c:strRef>
              <c:f>'data input past'!$S$47</c:f>
              <c:strCache>
                <c:ptCount val="1"/>
                <c:pt idx="0">
                  <c:v>Papar</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past'!$T$47:$AG$47</c:f>
              <c:numCache>
                <c:formatCode>0.0</c:formatCode>
                <c:ptCount val="14"/>
                <c:pt idx="0" formatCode="0">
                  <c:v>2</c:v>
                </c:pt>
                <c:pt idx="1">
                  <c:v>3</c:v>
                </c:pt>
                <c:pt idx="2" formatCode="0">
                  <c:v>0</c:v>
                </c:pt>
                <c:pt idx="3">
                  <c:v>2</c:v>
                </c:pt>
                <c:pt idx="4" formatCode="0">
                  <c:v>0</c:v>
                </c:pt>
                <c:pt idx="5">
                  <c:v>0</c:v>
                </c:pt>
                <c:pt idx="6" formatCode="0">
                  <c:v>0</c:v>
                </c:pt>
                <c:pt idx="7">
                  <c:v>0</c:v>
                </c:pt>
                <c:pt idx="8" formatCode="0">
                  <c:v>0</c:v>
                </c:pt>
                <c:pt idx="9">
                  <c:v>0</c:v>
                </c:pt>
                <c:pt idx="10" formatCode="0">
                  <c:v>0</c:v>
                </c:pt>
                <c:pt idx="11">
                  <c:v>0</c:v>
                </c:pt>
                <c:pt idx="12" formatCode="0">
                  <c:v>0</c:v>
                </c:pt>
              </c:numCache>
            </c:numRef>
          </c:val>
        </c:ser>
        <c:ser>
          <c:idx val="1"/>
          <c:order val="1"/>
          <c:tx>
            <c:strRef>
              <c:f>'data input past'!$S$48</c:f>
              <c:strCache>
                <c:ptCount val="1"/>
                <c:pt idx="0">
                  <c:v>Kutuk</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past'!$T$48:$AG$48</c:f>
              <c:numCache>
                <c:formatCode>0.0</c:formatCode>
                <c:ptCount val="14"/>
                <c:pt idx="0" formatCode="0">
                  <c:v>1</c:v>
                </c:pt>
                <c:pt idx="1">
                  <c:v>0</c:v>
                </c:pt>
                <c:pt idx="2" formatCode="0">
                  <c:v>0</c:v>
                </c:pt>
                <c:pt idx="3">
                  <c:v>0</c:v>
                </c:pt>
                <c:pt idx="4" formatCode="0">
                  <c:v>0</c:v>
                </c:pt>
                <c:pt idx="5">
                  <c:v>0</c:v>
                </c:pt>
                <c:pt idx="6" formatCode="0">
                  <c:v>0</c:v>
                </c:pt>
                <c:pt idx="7">
                  <c:v>0</c:v>
                </c:pt>
                <c:pt idx="8" formatCode="0">
                  <c:v>0</c:v>
                </c:pt>
                <c:pt idx="9">
                  <c:v>0</c:v>
                </c:pt>
                <c:pt idx="10" formatCode="0">
                  <c:v>0</c:v>
                </c:pt>
                <c:pt idx="11">
                  <c:v>0</c:v>
                </c:pt>
                <c:pt idx="12" formatCode="0">
                  <c:v>0</c:v>
                </c:pt>
              </c:numCache>
            </c:numRef>
          </c:val>
        </c:ser>
        <c:ser>
          <c:idx val="2"/>
          <c:order val="2"/>
          <c:tx>
            <c:strRef>
              <c:f>'data input past'!$S$49</c:f>
              <c:strCache>
                <c:ptCount val="1"/>
                <c:pt idx="0">
                  <c:v>Rengkik</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past'!$T$49:$AG$49</c:f>
              <c:numCache>
                <c:formatCode>0.0</c:formatCode>
                <c:ptCount val="14"/>
                <c:pt idx="0" formatCode="0">
                  <c:v>8</c:v>
                </c:pt>
                <c:pt idx="1">
                  <c:v>5</c:v>
                </c:pt>
                <c:pt idx="2" formatCode="0">
                  <c:v>0</c:v>
                </c:pt>
                <c:pt idx="3">
                  <c:v>7</c:v>
                </c:pt>
                <c:pt idx="4" formatCode="0">
                  <c:v>0</c:v>
                </c:pt>
                <c:pt idx="5">
                  <c:v>6</c:v>
                </c:pt>
                <c:pt idx="6" formatCode="0">
                  <c:v>2</c:v>
                </c:pt>
                <c:pt idx="7">
                  <c:v>1</c:v>
                </c:pt>
                <c:pt idx="8" formatCode="0">
                  <c:v>1</c:v>
                </c:pt>
                <c:pt idx="9">
                  <c:v>7</c:v>
                </c:pt>
                <c:pt idx="10" formatCode="0">
                  <c:v>3</c:v>
                </c:pt>
                <c:pt idx="11">
                  <c:v>2</c:v>
                </c:pt>
                <c:pt idx="12" formatCode="0">
                  <c:v>5</c:v>
                </c:pt>
                <c:pt idx="13">
                  <c:v>1</c:v>
                </c:pt>
              </c:numCache>
            </c:numRef>
          </c:val>
        </c:ser>
        <c:ser>
          <c:idx val="3"/>
          <c:order val="3"/>
          <c:tx>
            <c:strRef>
              <c:f>'data input past'!$S$50</c:f>
              <c:strCache>
                <c:ptCount val="1"/>
                <c:pt idx="0">
                  <c:v>Bader Merah</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past'!$T$50:$AG$50</c:f>
              <c:numCache>
                <c:formatCode>0.0</c:formatCode>
                <c:ptCount val="14"/>
                <c:pt idx="0" formatCode="0">
                  <c:v>8</c:v>
                </c:pt>
                <c:pt idx="1">
                  <c:v>4</c:v>
                </c:pt>
                <c:pt idx="2" formatCode="0">
                  <c:v>9</c:v>
                </c:pt>
                <c:pt idx="3">
                  <c:v>44</c:v>
                </c:pt>
                <c:pt idx="4" formatCode="0">
                  <c:v>77</c:v>
                </c:pt>
                <c:pt idx="5">
                  <c:v>20</c:v>
                </c:pt>
                <c:pt idx="6" formatCode="0">
                  <c:v>31</c:v>
                </c:pt>
                <c:pt idx="7">
                  <c:v>30</c:v>
                </c:pt>
                <c:pt idx="8" formatCode="0">
                  <c:v>33</c:v>
                </c:pt>
                <c:pt idx="9">
                  <c:v>40</c:v>
                </c:pt>
                <c:pt idx="10" formatCode="0">
                  <c:v>19</c:v>
                </c:pt>
                <c:pt idx="11">
                  <c:v>73</c:v>
                </c:pt>
                <c:pt idx="12" formatCode="0">
                  <c:v>25</c:v>
                </c:pt>
                <c:pt idx="13">
                  <c:v>45</c:v>
                </c:pt>
              </c:numCache>
            </c:numRef>
          </c:val>
        </c:ser>
        <c:ser>
          <c:idx val="4"/>
          <c:order val="4"/>
          <c:tx>
            <c:strRef>
              <c:f>'data input past'!$S$51</c:f>
              <c:strCache>
                <c:ptCount val="1"/>
                <c:pt idx="0">
                  <c:v>Bader Putih</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past'!$T$51:$AG$51</c:f>
              <c:numCache>
                <c:formatCode>0.0</c:formatCode>
                <c:ptCount val="14"/>
                <c:pt idx="0" formatCode="0">
                  <c:v>9</c:v>
                </c:pt>
                <c:pt idx="1">
                  <c:v>12</c:v>
                </c:pt>
                <c:pt idx="2" formatCode="0">
                  <c:v>54</c:v>
                </c:pt>
                <c:pt idx="3">
                  <c:v>62</c:v>
                </c:pt>
                <c:pt idx="4" formatCode="0">
                  <c:v>85</c:v>
                </c:pt>
                <c:pt idx="5">
                  <c:v>32</c:v>
                </c:pt>
                <c:pt idx="6" formatCode="0">
                  <c:v>10</c:v>
                </c:pt>
                <c:pt idx="7">
                  <c:v>10</c:v>
                </c:pt>
                <c:pt idx="8" formatCode="0">
                  <c:v>18</c:v>
                </c:pt>
                <c:pt idx="9">
                  <c:v>6</c:v>
                </c:pt>
                <c:pt idx="10" formatCode="0">
                  <c:v>11</c:v>
                </c:pt>
                <c:pt idx="11">
                  <c:v>21</c:v>
                </c:pt>
                <c:pt idx="12" formatCode="0">
                  <c:v>22</c:v>
                </c:pt>
                <c:pt idx="13">
                  <c:v>17</c:v>
                </c:pt>
              </c:numCache>
            </c:numRef>
          </c:val>
        </c:ser>
        <c:ser>
          <c:idx val="5"/>
          <c:order val="5"/>
          <c:tx>
            <c:strRef>
              <c:f>'data input past'!$S$52</c:f>
              <c:strCache>
                <c:ptCount val="1"/>
                <c:pt idx="0">
                  <c:v>Keting</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past'!$T$52:$AG$52</c:f>
              <c:numCache>
                <c:formatCode>0.0</c:formatCode>
                <c:ptCount val="14"/>
                <c:pt idx="0" formatCode="0">
                  <c:v>5</c:v>
                </c:pt>
                <c:pt idx="1">
                  <c:v>1</c:v>
                </c:pt>
                <c:pt idx="2" formatCode="0">
                  <c:v>7</c:v>
                </c:pt>
                <c:pt idx="3">
                  <c:v>17</c:v>
                </c:pt>
                <c:pt idx="4" formatCode="0">
                  <c:v>7</c:v>
                </c:pt>
                <c:pt idx="5">
                  <c:v>8</c:v>
                </c:pt>
                <c:pt idx="6" formatCode="0">
                  <c:v>16</c:v>
                </c:pt>
                <c:pt idx="7">
                  <c:v>8</c:v>
                </c:pt>
                <c:pt idx="8" formatCode="0">
                  <c:v>8</c:v>
                </c:pt>
                <c:pt idx="9">
                  <c:v>9</c:v>
                </c:pt>
                <c:pt idx="10" formatCode="0">
                  <c:v>2</c:v>
                </c:pt>
                <c:pt idx="11">
                  <c:v>2</c:v>
                </c:pt>
                <c:pt idx="12" formatCode="0">
                  <c:v>3</c:v>
                </c:pt>
                <c:pt idx="13">
                  <c:v>2</c:v>
                </c:pt>
              </c:numCache>
            </c:numRef>
          </c:val>
        </c:ser>
        <c:ser>
          <c:idx val="6"/>
          <c:order val="6"/>
          <c:tx>
            <c:strRef>
              <c:f>'data input past'!$S$53</c:f>
              <c:strCache>
                <c:ptCount val="1"/>
                <c:pt idx="0">
                  <c:v>Jendil </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past'!$T$53:$AG$53</c:f>
              <c:numCache>
                <c:formatCode>0.0</c:formatCode>
                <c:ptCount val="14"/>
                <c:pt idx="0" formatCode="0">
                  <c:v>10</c:v>
                </c:pt>
                <c:pt idx="1">
                  <c:v>41</c:v>
                </c:pt>
                <c:pt idx="2" formatCode="0">
                  <c:v>0</c:v>
                </c:pt>
                <c:pt idx="3">
                  <c:v>0</c:v>
                </c:pt>
                <c:pt idx="4" formatCode="0">
                  <c:v>115</c:v>
                </c:pt>
                <c:pt idx="5">
                  <c:v>28</c:v>
                </c:pt>
                <c:pt idx="6" formatCode="0">
                  <c:v>8</c:v>
                </c:pt>
                <c:pt idx="7">
                  <c:v>1</c:v>
                </c:pt>
                <c:pt idx="8" formatCode="0">
                  <c:v>3</c:v>
                </c:pt>
                <c:pt idx="9">
                  <c:v>27</c:v>
                </c:pt>
                <c:pt idx="10" formatCode="0">
                  <c:v>11</c:v>
                </c:pt>
                <c:pt idx="11">
                  <c:v>11</c:v>
                </c:pt>
                <c:pt idx="12" formatCode="0">
                  <c:v>17</c:v>
                </c:pt>
                <c:pt idx="13">
                  <c:v>4</c:v>
                </c:pt>
              </c:numCache>
            </c:numRef>
          </c:val>
        </c:ser>
        <c:ser>
          <c:idx val="7"/>
          <c:order val="7"/>
          <c:tx>
            <c:strRef>
              <c:f>'data input past'!$S$54</c:f>
              <c:strCache>
                <c:ptCount val="1"/>
                <c:pt idx="0">
                  <c:v>Monto</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past'!$T$54:$AG$54</c:f>
              <c:numCache>
                <c:formatCode>0.0</c:formatCode>
                <c:ptCount val="14"/>
                <c:pt idx="0" formatCode="0">
                  <c:v>2</c:v>
                </c:pt>
                <c:pt idx="1">
                  <c:v>1</c:v>
                </c:pt>
                <c:pt idx="2" formatCode="0">
                  <c:v>0</c:v>
                </c:pt>
                <c:pt idx="3">
                  <c:v>3</c:v>
                </c:pt>
                <c:pt idx="4" formatCode="0">
                  <c:v>6</c:v>
                </c:pt>
                <c:pt idx="5">
                  <c:v>3</c:v>
                </c:pt>
                <c:pt idx="6" formatCode="0">
                  <c:v>9</c:v>
                </c:pt>
                <c:pt idx="7">
                  <c:v>2</c:v>
                </c:pt>
                <c:pt idx="8" formatCode="0">
                  <c:v>7</c:v>
                </c:pt>
                <c:pt idx="9">
                  <c:v>2</c:v>
                </c:pt>
                <c:pt idx="10" formatCode="0">
                  <c:v>0</c:v>
                </c:pt>
                <c:pt idx="11">
                  <c:v>0</c:v>
                </c:pt>
                <c:pt idx="12" formatCode="0">
                  <c:v>0</c:v>
                </c:pt>
                <c:pt idx="13">
                  <c:v>0</c:v>
                </c:pt>
              </c:numCache>
            </c:numRef>
          </c:val>
        </c:ser>
        <c:ser>
          <c:idx val="8"/>
          <c:order val="8"/>
          <c:tx>
            <c:strRef>
              <c:f>'data input past'!$S$55</c:f>
              <c:strCache>
                <c:ptCount val="1"/>
                <c:pt idx="0">
                  <c:v>palung</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past'!$T$55:$AG$55</c:f>
              <c:numCache>
                <c:formatCode>0.0</c:formatCode>
                <c:ptCount val="14"/>
                <c:pt idx="0" formatCode="0">
                  <c:v>0</c:v>
                </c:pt>
                <c:pt idx="1">
                  <c:v>2</c:v>
                </c:pt>
                <c:pt idx="3">
                  <c:v>0</c:v>
                </c:pt>
                <c:pt idx="5">
                  <c:v>0</c:v>
                </c:pt>
                <c:pt idx="7">
                  <c:v>0</c:v>
                </c:pt>
                <c:pt idx="9">
                  <c:v>0</c:v>
                </c:pt>
                <c:pt idx="11">
                  <c:v>0</c:v>
                </c:pt>
                <c:pt idx="13">
                  <c:v>0</c:v>
                </c:pt>
              </c:numCache>
            </c:numRef>
          </c:val>
        </c:ser>
        <c:ser>
          <c:idx val="9"/>
          <c:order val="9"/>
          <c:tx>
            <c:strRef>
              <c:f>'data input past'!$S$56</c:f>
              <c:strCache>
                <c:ptCount val="1"/>
                <c:pt idx="0">
                  <c:v>Ulo</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past'!$T$56:$AG$56</c:f>
              <c:numCache>
                <c:formatCode>0.0</c:formatCode>
                <c:ptCount val="14"/>
                <c:pt idx="0" formatCode="0">
                  <c:v>0</c:v>
                </c:pt>
                <c:pt idx="1">
                  <c:v>0</c:v>
                </c:pt>
                <c:pt idx="2" formatCode="0">
                  <c:v>1</c:v>
                </c:pt>
                <c:pt idx="3">
                  <c:v>0</c:v>
                </c:pt>
                <c:pt idx="4" formatCode="0">
                  <c:v>0</c:v>
                </c:pt>
                <c:pt idx="5">
                  <c:v>0</c:v>
                </c:pt>
                <c:pt idx="6" formatCode="0">
                  <c:v>0</c:v>
                </c:pt>
                <c:pt idx="7">
                  <c:v>0</c:v>
                </c:pt>
                <c:pt idx="8" formatCode="0">
                  <c:v>0</c:v>
                </c:pt>
                <c:pt idx="9">
                  <c:v>0</c:v>
                </c:pt>
                <c:pt idx="10" formatCode="0">
                  <c:v>0</c:v>
                </c:pt>
                <c:pt idx="11">
                  <c:v>0</c:v>
                </c:pt>
                <c:pt idx="12" formatCode="0">
                  <c:v>0</c:v>
                </c:pt>
                <c:pt idx="13">
                  <c:v>0</c:v>
                </c:pt>
              </c:numCache>
            </c:numRef>
          </c:val>
        </c:ser>
        <c:ser>
          <c:idx val="10"/>
          <c:order val="10"/>
          <c:tx>
            <c:strRef>
              <c:f>'data input past'!$S$57</c:f>
              <c:strCache>
                <c:ptCount val="1"/>
                <c:pt idx="0">
                  <c:v>Muraganting</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past'!$T$57:$AG$57</c:f>
              <c:numCache>
                <c:formatCode>0.0</c:formatCode>
                <c:ptCount val="14"/>
                <c:pt idx="0" formatCode="0">
                  <c:v>0</c:v>
                </c:pt>
                <c:pt idx="1">
                  <c:v>0</c:v>
                </c:pt>
                <c:pt idx="2" formatCode="0">
                  <c:v>0</c:v>
                </c:pt>
                <c:pt idx="3">
                  <c:v>0</c:v>
                </c:pt>
                <c:pt idx="4" formatCode="0">
                  <c:v>2</c:v>
                </c:pt>
                <c:pt idx="5">
                  <c:v>0</c:v>
                </c:pt>
                <c:pt idx="6" formatCode="0">
                  <c:v>0</c:v>
                </c:pt>
                <c:pt idx="7">
                  <c:v>0</c:v>
                </c:pt>
                <c:pt idx="8" formatCode="0">
                  <c:v>4</c:v>
                </c:pt>
                <c:pt idx="9">
                  <c:v>0</c:v>
                </c:pt>
                <c:pt idx="10" formatCode="0">
                  <c:v>0</c:v>
                </c:pt>
                <c:pt idx="11">
                  <c:v>1</c:v>
                </c:pt>
                <c:pt idx="12" formatCode="0">
                  <c:v>2</c:v>
                </c:pt>
                <c:pt idx="13">
                  <c:v>1</c:v>
                </c:pt>
              </c:numCache>
            </c:numRef>
          </c:val>
        </c:ser>
        <c:ser>
          <c:idx val="11"/>
          <c:order val="11"/>
          <c:tx>
            <c:strRef>
              <c:f>'data input past'!$S$58</c:f>
              <c:strCache>
                <c:ptCount val="1"/>
                <c:pt idx="0">
                  <c:v>Berot</c:v>
                </c:pt>
              </c:strCache>
            </c:strRef>
          </c:tx>
          <c:cat>
            <c:strRef>
              <c:f>'data input past'!$T$46:$AG$46</c:f>
              <c:strCache>
                <c:ptCount val="14"/>
                <c:pt idx="0">
                  <c:v>Ked14</c:v>
                </c:pt>
                <c:pt idx="1">
                  <c:v>Ked15</c:v>
                </c:pt>
                <c:pt idx="2">
                  <c:v>Per14</c:v>
                </c:pt>
                <c:pt idx="3">
                  <c:v>Per15</c:v>
                </c:pt>
                <c:pt idx="4">
                  <c:v>Pat14</c:v>
                </c:pt>
                <c:pt idx="5">
                  <c:v>Pat15</c:v>
                </c:pt>
                <c:pt idx="6">
                  <c:v>Sum14</c:v>
                </c:pt>
                <c:pt idx="7">
                  <c:v>Sum15</c:v>
                </c:pt>
                <c:pt idx="8">
                  <c:v>Wri14</c:v>
                </c:pt>
                <c:pt idx="9">
                  <c:v>Wri15</c:v>
                </c:pt>
                <c:pt idx="10">
                  <c:v>Leb14</c:v>
                </c:pt>
                <c:pt idx="11">
                  <c:v>Leb15</c:v>
                </c:pt>
                <c:pt idx="12">
                  <c:v>Leg14</c:v>
                </c:pt>
                <c:pt idx="13">
                  <c:v>Leg15</c:v>
                </c:pt>
              </c:strCache>
            </c:strRef>
          </c:cat>
          <c:val>
            <c:numRef>
              <c:f>'data input past'!$T$58:$AG$58</c:f>
              <c:numCache>
                <c:formatCode>0.0</c:formatCode>
                <c:ptCount val="14"/>
                <c:pt idx="0" formatCode="0">
                  <c:v>0</c:v>
                </c:pt>
                <c:pt idx="1">
                  <c:v>0</c:v>
                </c:pt>
                <c:pt idx="2" formatCode="0">
                  <c:v>0</c:v>
                </c:pt>
                <c:pt idx="3">
                  <c:v>0</c:v>
                </c:pt>
                <c:pt idx="4" formatCode="0">
                  <c:v>0</c:v>
                </c:pt>
                <c:pt idx="5">
                  <c:v>1</c:v>
                </c:pt>
                <c:pt idx="6" formatCode="0">
                  <c:v>1</c:v>
                </c:pt>
                <c:pt idx="7">
                  <c:v>0</c:v>
                </c:pt>
                <c:pt idx="8" formatCode="0">
                  <c:v>0</c:v>
                </c:pt>
                <c:pt idx="9">
                  <c:v>0</c:v>
                </c:pt>
                <c:pt idx="10" formatCode="0">
                  <c:v>0</c:v>
                </c:pt>
                <c:pt idx="11">
                  <c:v>0</c:v>
                </c:pt>
                <c:pt idx="12" formatCode="0">
                  <c:v>0</c:v>
                </c:pt>
              </c:numCache>
            </c:numRef>
          </c:val>
        </c:ser>
        <c:gapWidth val="75"/>
        <c:overlap val="100"/>
        <c:axId val="63119360"/>
        <c:axId val="63120896"/>
      </c:barChart>
      <c:catAx>
        <c:axId val="63119360"/>
        <c:scaling>
          <c:orientation val="minMax"/>
        </c:scaling>
        <c:axPos val="b"/>
        <c:majorTickMark val="none"/>
        <c:tickLblPos val="nextTo"/>
        <c:crossAx val="63120896"/>
        <c:crosses val="autoZero"/>
        <c:auto val="1"/>
        <c:lblAlgn val="ctr"/>
        <c:lblOffset val="100"/>
      </c:catAx>
      <c:valAx>
        <c:axId val="63120896"/>
        <c:scaling>
          <c:orientation val="minMax"/>
        </c:scaling>
        <c:axPos val="l"/>
        <c:majorGridlines/>
        <c:numFmt formatCode="0%" sourceLinked="1"/>
        <c:majorTickMark val="none"/>
        <c:tickLblPos val="nextTo"/>
        <c:spPr>
          <a:ln w="9525">
            <a:noFill/>
          </a:ln>
        </c:spPr>
        <c:crossAx val="63119360"/>
        <c:crosses val="autoZero"/>
        <c:crossBetween val="between"/>
      </c:valAx>
    </c:plotArea>
    <c:legend>
      <c:legendPos val="b"/>
      <c:layout>
        <c:manualLayout>
          <c:xMode val="edge"/>
          <c:yMode val="edge"/>
          <c:x val="2.2024689560123566E-2"/>
          <c:y val="0.8576457815766787"/>
          <c:w val="0.96097643854467163"/>
          <c:h val="0.12502488358830771"/>
        </c:manualLayout>
      </c:layout>
    </c:legend>
    <c:plotVisOnly val="1"/>
  </c:chart>
  <c:txPr>
    <a:bodyPr/>
    <a:lstStyle/>
    <a:p>
      <a:pPr>
        <a:defRPr sz="1600"/>
      </a:pPr>
      <a:endParaRPr lang="id-ID"/>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A5773-80FA-442C-9CF9-07F56743D39D}" type="datetimeFigureOut">
              <a:rPr lang="id-ID" smtClean="0"/>
              <a:pPr/>
              <a:t>19/08/2016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27010-2429-4FA0-B35D-C5D1912BAB38}"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3</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12</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13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4</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7</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8</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9</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10</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7127010-2429-4FA0-B35D-C5D1912BAB38}" type="slidenum">
              <a:rPr lang="id-ID" smtClean="0"/>
              <a:pPr/>
              <a:t>11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3.png"/><Relationship Id="rId10" Type="http://schemas.openxmlformats.org/officeDocument/2006/relationships/image" Target="../media/image24.jpeg"/><Relationship Id="rId4" Type="http://schemas.openxmlformats.org/officeDocument/2006/relationships/image" Target="../media/image2.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32.jpeg"/><Relationship Id="rId4" Type="http://schemas.openxmlformats.org/officeDocument/2006/relationships/image" Target="../media/image1.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pn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3.png"/><Relationship Id="rId9"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2.png"/><Relationship Id="rId7"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3.png"/><Relationship Id="rId9" Type="http://schemas.openxmlformats.org/officeDocument/2006/relationships/image" Target="../media/image65.jpeg"/></Relationships>
</file>

<file path=ppt/slides/_rels/slide2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2.png"/><Relationship Id="rId7"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2.png"/><Relationship Id="rId7"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3.png"/><Relationship Id="rId9" Type="http://schemas.openxmlformats.org/officeDocument/2006/relationships/image" Target="../media/image75.jpeg"/></Relationships>
</file>

<file path=ppt/slides/_rels/slide2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2.png"/><Relationship Id="rId7" Type="http://schemas.openxmlformats.org/officeDocument/2006/relationships/image" Target="../media/image7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ctrTitle"/>
          </p:nvPr>
        </p:nvSpPr>
        <p:spPr/>
        <p:txBody>
          <a:bodyPr>
            <a:noAutofit/>
          </a:bodyPr>
          <a:lstStyle/>
          <a:p>
            <a:r>
              <a:rPr lang="id-ID" sz="3600" b="1" dirty="0" smtClean="0"/>
              <a:t>Application of Ecohydraulic Approach </a:t>
            </a:r>
            <a:br>
              <a:rPr lang="id-ID" sz="3600" b="1" dirty="0" smtClean="0"/>
            </a:br>
            <a:r>
              <a:rPr lang="id-ID" sz="3600" b="1" dirty="0" smtClean="0"/>
              <a:t>in Bank Protection Model to Reduce </a:t>
            </a:r>
            <a:br>
              <a:rPr lang="id-ID" sz="3600" b="1" dirty="0" smtClean="0"/>
            </a:br>
            <a:r>
              <a:rPr lang="id-ID" sz="3600" b="1" dirty="0" smtClean="0"/>
              <a:t>Bank Erosion and to Improve Fish Habitat </a:t>
            </a:r>
            <a:br>
              <a:rPr lang="id-ID" sz="3600" b="1" dirty="0" smtClean="0"/>
            </a:br>
            <a:r>
              <a:rPr lang="id-ID" sz="3600" b="1" dirty="0" smtClean="0"/>
              <a:t>at Lower Brantas System Indonesia</a:t>
            </a:r>
            <a:endParaRPr lang="id-ID" sz="3600" b="1" dirty="0"/>
          </a:p>
        </p:txBody>
      </p:sp>
      <p:sp>
        <p:nvSpPr>
          <p:cNvPr id="8" name="Subtitle 7"/>
          <p:cNvSpPr>
            <a:spLocks noGrp="1"/>
          </p:cNvSpPr>
          <p:nvPr>
            <p:ph type="subTitle" idx="1"/>
          </p:nvPr>
        </p:nvSpPr>
        <p:spPr>
          <a:xfrm>
            <a:off x="0" y="3761692"/>
            <a:ext cx="9144000" cy="1655762"/>
          </a:xfrm>
        </p:spPr>
        <p:txBody>
          <a:bodyPr>
            <a:noAutofit/>
          </a:bodyPr>
          <a:lstStyle/>
          <a:p>
            <a:pPr>
              <a:spcBef>
                <a:spcPts val="0"/>
              </a:spcBef>
            </a:pPr>
            <a:r>
              <a:rPr lang="id-ID" sz="2200" b="1" dirty="0" smtClean="0"/>
              <a:t>Daru Setyo Rini</a:t>
            </a:r>
            <a:r>
              <a:rPr lang="id-ID" sz="2200" b="1" baseline="30000" dirty="0" smtClean="0"/>
              <a:t>1</a:t>
            </a:r>
            <a:r>
              <a:rPr lang="id-ID" sz="2200" b="1" dirty="0" smtClean="0"/>
              <a:t>, Soemarno</a:t>
            </a:r>
            <a:r>
              <a:rPr lang="id-ID" sz="2200" b="1" baseline="30000" dirty="0" smtClean="0"/>
              <a:t>2</a:t>
            </a:r>
            <a:r>
              <a:rPr lang="id-ID" sz="2200" b="1" dirty="0" smtClean="0"/>
              <a:t>, Donny Harisuseno</a:t>
            </a:r>
            <a:r>
              <a:rPr lang="id-ID" sz="2200" b="1" baseline="30000" dirty="0" smtClean="0"/>
              <a:t>3</a:t>
            </a:r>
            <a:r>
              <a:rPr lang="id-ID" sz="2200" b="1" dirty="0" smtClean="0"/>
              <a:t>, Endang Arisoesilaningsih</a:t>
            </a:r>
            <a:r>
              <a:rPr lang="id-ID" sz="2200" b="1" baseline="30000" dirty="0" smtClean="0"/>
              <a:t>4</a:t>
            </a:r>
            <a:endParaRPr lang="id-ID" sz="2200" b="1" dirty="0" smtClean="0"/>
          </a:p>
          <a:p>
            <a:pPr>
              <a:spcBef>
                <a:spcPts val="0"/>
              </a:spcBef>
            </a:pPr>
            <a:r>
              <a:rPr lang="id-ID" sz="2200" b="1" baseline="30000" dirty="0" smtClean="0"/>
              <a:t>1 </a:t>
            </a:r>
            <a:r>
              <a:rPr lang="id-ID" sz="2200" dirty="0" smtClean="0"/>
              <a:t>Postgraduate Program Magister of Environmental Engineering ITATS Surabaya</a:t>
            </a:r>
          </a:p>
          <a:p>
            <a:pPr>
              <a:spcBef>
                <a:spcPts val="0"/>
              </a:spcBef>
            </a:pPr>
            <a:r>
              <a:rPr lang="id-ID" sz="2200" baseline="30000" dirty="0" smtClean="0"/>
              <a:t>2 </a:t>
            </a:r>
            <a:r>
              <a:rPr lang="id-ID" sz="2200" dirty="0" smtClean="0"/>
              <a:t>Department of Soil Science Brawijaya University Malang</a:t>
            </a:r>
          </a:p>
          <a:p>
            <a:pPr>
              <a:spcBef>
                <a:spcPts val="0"/>
              </a:spcBef>
            </a:pPr>
            <a:r>
              <a:rPr lang="id-ID" sz="2200" baseline="30000" dirty="0" smtClean="0"/>
              <a:t>3 </a:t>
            </a:r>
            <a:r>
              <a:rPr lang="id-ID" sz="2200" dirty="0" smtClean="0"/>
              <a:t>Department of Water Engineering Brawijaya University Malang</a:t>
            </a:r>
          </a:p>
          <a:p>
            <a:pPr>
              <a:spcBef>
                <a:spcPts val="0"/>
              </a:spcBef>
            </a:pPr>
            <a:r>
              <a:rPr lang="id-ID" sz="2200" baseline="30000" dirty="0" smtClean="0"/>
              <a:t>4</a:t>
            </a:r>
            <a:r>
              <a:rPr lang="id-ID" sz="2200" dirty="0" smtClean="0"/>
              <a:t> Department of Biology Brawijaya University Malang</a:t>
            </a:r>
          </a:p>
          <a:p>
            <a:pPr>
              <a:spcBef>
                <a:spcPts val="0"/>
              </a:spcBef>
            </a:pPr>
            <a:endParaRPr lang="id-ID" sz="2200" dirty="0"/>
          </a:p>
        </p:txBody>
      </p:sp>
    </p:spTree>
    <p:extLst>
      <p:ext uri="{BB962C8B-B14F-4D97-AF65-F5344CB8AC3E}">
        <p14:creationId xmlns:p14="http://schemas.microsoft.com/office/powerpoint/2010/main" xmlns=""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822017" y="6212340"/>
            <a:ext cx="7886700" cy="645660"/>
          </a:xfrm>
        </p:spPr>
        <p:txBody>
          <a:bodyPr>
            <a:normAutofit fontScale="90000"/>
          </a:bodyPr>
          <a:lstStyle/>
          <a:p>
            <a:r>
              <a:rPr lang="id-ID" b="1" dirty="0" smtClean="0"/>
              <a:t>BIODIVERSITY</a:t>
            </a:r>
            <a:endParaRPr lang="id-ID" b="1" dirty="0"/>
          </a:p>
        </p:txBody>
      </p:sp>
      <p:pic>
        <p:nvPicPr>
          <p:cNvPr id="24" name="Picture 2"/>
          <p:cNvPicPr>
            <a:picLocks noGrp="1" noChangeAspect="1" noChangeArrowheads="1"/>
          </p:cNvPicPr>
          <p:nvPr>
            <p:ph sz="quarter" idx="1"/>
          </p:nvPr>
        </p:nvPicPr>
        <p:blipFill>
          <a:blip r:embed="rId6" cstate="email"/>
          <a:srcRect/>
          <a:stretch>
            <a:fillRect/>
          </a:stretch>
        </p:blipFill>
        <p:spPr bwMode="auto">
          <a:xfrm>
            <a:off x="3756072" y="1097276"/>
            <a:ext cx="5400000" cy="5058948"/>
          </a:xfrm>
          <a:prstGeom prst="rect">
            <a:avLst/>
          </a:prstGeom>
          <a:noFill/>
          <a:ln w="9525">
            <a:noFill/>
            <a:miter lim="800000"/>
            <a:headEnd/>
            <a:tailEnd/>
          </a:ln>
        </p:spPr>
      </p:pic>
      <p:pic>
        <p:nvPicPr>
          <p:cNvPr id="19" name="Picture 3" descr="D:\2009\Komputer ION\Master E\FOTO\a biodiversity\animals\tree snake.JPG"/>
          <p:cNvPicPr>
            <a:picLocks noChangeAspect="1" noChangeArrowheads="1"/>
          </p:cNvPicPr>
          <p:nvPr/>
        </p:nvPicPr>
        <p:blipFill>
          <a:blip r:embed="rId7" cstate="email"/>
          <a:srcRect/>
          <a:stretch>
            <a:fillRect/>
          </a:stretch>
        </p:blipFill>
        <p:spPr bwMode="auto">
          <a:xfrm>
            <a:off x="1621458" y="5252643"/>
            <a:ext cx="2160000" cy="1619425"/>
          </a:xfrm>
          <a:prstGeom prst="rect">
            <a:avLst/>
          </a:prstGeom>
          <a:noFill/>
          <a:ln w="9525">
            <a:noFill/>
            <a:miter lim="800000"/>
            <a:headEnd/>
            <a:tailEnd/>
          </a:ln>
        </p:spPr>
      </p:pic>
      <p:pic>
        <p:nvPicPr>
          <p:cNvPr id="21" name="Picture 4" descr="D:\2009\Komputer ION\Master E\FOTO\a biodiversity\animals\nyambek.jpg"/>
          <p:cNvPicPr>
            <a:picLocks noChangeAspect="1" noChangeArrowheads="1"/>
          </p:cNvPicPr>
          <p:nvPr/>
        </p:nvPicPr>
        <p:blipFill>
          <a:blip r:embed="rId8" cstate="email"/>
          <a:srcRect/>
          <a:stretch>
            <a:fillRect/>
          </a:stretch>
        </p:blipFill>
        <p:spPr bwMode="auto">
          <a:xfrm>
            <a:off x="1591394" y="3986920"/>
            <a:ext cx="2160000" cy="1397250"/>
          </a:xfrm>
          <a:prstGeom prst="rect">
            <a:avLst/>
          </a:prstGeom>
          <a:noFill/>
          <a:ln w="9525">
            <a:noFill/>
            <a:miter lim="800000"/>
            <a:headEnd/>
            <a:tailEnd/>
          </a:ln>
        </p:spPr>
      </p:pic>
      <p:pic>
        <p:nvPicPr>
          <p:cNvPr id="32" name="Picture 17"/>
          <p:cNvPicPr>
            <a:picLocks noChangeAspect="1" noChangeArrowheads="1"/>
          </p:cNvPicPr>
          <p:nvPr/>
        </p:nvPicPr>
        <p:blipFill>
          <a:blip r:embed="rId9" cstate="email"/>
          <a:srcRect/>
          <a:stretch>
            <a:fillRect/>
          </a:stretch>
        </p:blipFill>
        <p:spPr bwMode="auto">
          <a:xfrm>
            <a:off x="1590085" y="1097280"/>
            <a:ext cx="2160000" cy="2880000"/>
          </a:xfrm>
          <a:prstGeom prst="rect">
            <a:avLst/>
          </a:prstGeom>
          <a:noFill/>
          <a:ln w="9525">
            <a:noFill/>
            <a:miter lim="800000"/>
            <a:headEnd/>
            <a:tailEnd/>
          </a:ln>
        </p:spPr>
      </p:pic>
      <p:pic>
        <p:nvPicPr>
          <p:cNvPr id="34" name="Picture 12" descr="D:\2009\Komputer ION\Data D\DATA my Doc_C\serangga\st.stanislouis 048.jpg"/>
          <p:cNvPicPr>
            <a:picLocks noChangeAspect="1" noChangeArrowheads="1"/>
          </p:cNvPicPr>
          <p:nvPr/>
        </p:nvPicPr>
        <p:blipFill>
          <a:blip r:embed="rId10" cstate="email"/>
          <a:srcRect/>
          <a:stretch>
            <a:fillRect/>
          </a:stretch>
        </p:blipFill>
        <p:spPr bwMode="auto">
          <a:xfrm>
            <a:off x="0" y="2392388"/>
            <a:ext cx="1800000" cy="1351579"/>
          </a:xfrm>
          <a:prstGeom prst="rect">
            <a:avLst/>
          </a:prstGeom>
          <a:noFill/>
          <a:ln w="9525">
            <a:noFill/>
            <a:miter lim="800000"/>
            <a:headEnd/>
            <a:tailEnd/>
          </a:ln>
        </p:spPr>
      </p:pic>
      <p:pic>
        <p:nvPicPr>
          <p:cNvPr id="20" name="Picture 2" descr="D:\2009\Komputer ION\Master E\FOTO\a biodiversity\animals\6 mei GCS sma2 035.jpg"/>
          <p:cNvPicPr>
            <a:picLocks noChangeAspect="1" noChangeArrowheads="1"/>
          </p:cNvPicPr>
          <p:nvPr/>
        </p:nvPicPr>
        <p:blipFill>
          <a:blip r:embed="rId11" cstate="email"/>
          <a:srcRect/>
          <a:stretch>
            <a:fillRect/>
          </a:stretch>
        </p:blipFill>
        <p:spPr bwMode="auto">
          <a:xfrm>
            <a:off x="0" y="4472912"/>
            <a:ext cx="1800000" cy="2398519"/>
          </a:xfrm>
          <a:prstGeom prst="rect">
            <a:avLst/>
          </a:prstGeom>
          <a:noFill/>
          <a:ln w="9525">
            <a:noFill/>
            <a:miter lim="800000"/>
            <a:headEnd/>
            <a:tailEnd/>
          </a:ln>
        </p:spPr>
      </p:pic>
      <p:pic>
        <p:nvPicPr>
          <p:cNvPr id="33" name="Picture 19"/>
          <p:cNvPicPr>
            <a:picLocks noChangeAspect="1" noChangeArrowheads="1"/>
          </p:cNvPicPr>
          <p:nvPr/>
        </p:nvPicPr>
        <p:blipFill>
          <a:blip r:embed="rId12" cstate="email"/>
          <a:srcRect/>
          <a:stretch>
            <a:fillRect/>
          </a:stretch>
        </p:blipFill>
        <p:spPr bwMode="auto">
          <a:xfrm>
            <a:off x="0" y="3714750"/>
            <a:ext cx="1800000" cy="1351024"/>
          </a:xfrm>
          <a:prstGeom prst="rect">
            <a:avLst/>
          </a:prstGeom>
          <a:noFill/>
          <a:ln w="9525">
            <a:noFill/>
            <a:miter lim="800000"/>
            <a:headEnd/>
            <a:tailEnd/>
          </a:ln>
        </p:spPr>
      </p:pic>
      <p:pic>
        <p:nvPicPr>
          <p:cNvPr id="31" name="Picture 11" descr="C:\ZYREX1\bantaran\DSC03346.JPG"/>
          <p:cNvPicPr>
            <a:picLocks noChangeAspect="1" noChangeArrowheads="1"/>
          </p:cNvPicPr>
          <p:nvPr/>
        </p:nvPicPr>
        <p:blipFill>
          <a:blip r:embed="rId13" cstate="email"/>
          <a:srcRect/>
          <a:stretch>
            <a:fillRect/>
          </a:stretch>
        </p:blipFill>
        <p:spPr bwMode="auto">
          <a:xfrm>
            <a:off x="0" y="1097281"/>
            <a:ext cx="1800000" cy="1349412"/>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email">
            <a:lum bright="-10000"/>
          </a:blip>
          <a:srcRect/>
          <a:stretch>
            <a:fillRect/>
          </a:stretch>
        </p:blipFill>
        <p:spPr bwMode="auto">
          <a:xfrm>
            <a:off x="6378579" y="1164622"/>
            <a:ext cx="2520000" cy="3063354"/>
          </a:xfrm>
          <a:prstGeom prst="rect">
            <a:avLst/>
          </a:prstGeom>
          <a:noFill/>
          <a:ln w="9525">
            <a:noFill/>
            <a:miter lim="800000"/>
            <a:headEnd/>
            <a:tailEnd/>
          </a:ln>
          <a:effec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1" name="Picture 4" descr="C:\Users\TOSHIBA C605\Documents\KULIAH S3\0809 sensus ikan\kdlinter perning (9).JPG"/>
          <p:cNvPicPr>
            <a:picLocks noChangeAspect="1" noChangeArrowheads="1"/>
          </p:cNvPicPr>
          <p:nvPr/>
        </p:nvPicPr>
        <p:blipFill>
          <a:blip r:embed="rId7" cstate="email"/>
          <a:srcRect/>
          <a:stretch>
            <a:fillRect/>
          </a:stretch>
        </p:blipFill>
        <p:spPr bwMode="auto">
          <a:xfrm>
            <a:off x="253224" y="1172992"/>
            <a:ext cx="2766650" cy="4644000"/>
          </a:xfrm>
          <a:prstGeom prst="rect">
            <a:avLst/>
          </a:prstGeom>
          <a:noFill/>
        </p:spPr>
      </p:pic>
      <p:pic>
        <p:nvPicPr>
          <p:cNvPr id="19" name="Picture 2" descr="D:\presentasi\New Folder\IMG_8176.JPG"/>
          <p:cNvPicPr>
            <a:picLocks noChangeAspect="1" noChangeArrowheads="1"/>
          </p:cNvPicPr>
          <p:nvPr/>
        </p:nvPicPr>
        <p:blipFill>
          <a:blip r:embed="rId8" cstate="email"/>
          <a:srcRect/>
          <a:stretch>
            <a:fillRect/>
          </a:stretch>
        </p:blipFill>
        <p:spPr bwMode="auto">
          <a:xfrm>
            <a:off x="2976542" y="3523942"/>
            <a:ext cx="3420000" cy="2281651"/>
          </a:xfrm>
          <a:prstGeom prst="rect">
            <a:avLst/>
          </a:prstGeom>
          <a:noFill/>
        </p:spPr>
      </p:pic>
      <p:pic>
        <p:nvPicPr>
          <p:cNvPr id="17" name="Picture 2" descr="C:\Users\TOSHIBA C605\Documents\KULIAH S3\0809 sensus ikan\0909 sensus ikan\patoman sumberame (10).JPG"/>
          <p:cNvPicPr>
            <a:picLocks noGrp="1" noChangeAspect="1" noChangeArrowheads="1"/>
          </p:cNvPicPr>
          <p:nvPr>
            <p:ph idx="1"/>
          </p:nvPr>
        </p:nvPicPr>
        <p:blipFill>
          <a:blip r:embed="rId9" cstate="email"/>
          <a:srcRect/>
          <a:stretch>
            <a:fillRect/>
          </a:stretch>
        </p:blipFill>
        <p:spPr bwMode="auto">
          <a:xfrm>
            <a:off x="2981815" y="1176838"/>
            <a:ext cx="3420000" cy="2565000"/>
          </a:xfrm>
          <a:prstGeom prst="rect">
            <a:avLst/>
          </a:prstGeom>
          <a:noFill/>
        </p:spPr>
      </p:pic>
      <p:pic>
        <p:nvPicPr>
          <p:cNvPr id="13" name="Picture 9" descr="D:\2009\PRIGI\SENSUS IKAN BRANTAS\man with ikan\IMG_7859.JPG"/>
          <p:cNvPicPr>
            <a:picLocks noChangeAspect="1" noChangeArrowheads="1"/>
          </p:cNvPicPr>
          <p:nvPr/>
        </p:nvPicPr>
        <p:blipFill>
          <a:blip r:embed="rId10" cstate="email"/>
          <a:srcRect/>
          <a:stretch>
            <a:fillRect/>
          </a:stretch>
        </p:blipFill>
        <p:spPr bwMode="auto">
          <a:xfrm>
            <a:off x="6399152" y="4112507"/>
            <a:ext cx="2520000" cy="1682624"/>
          </a:xfrm>
          <a:prstGeom prst="rect">
            <a:avLst/>
          </a:prstGeom>
          <a:noFill/>
          <a:ln w="9525">
            <a:noFill/>
            <a:miter lim="800000"/>
            <a:headEnd/>
            <a:tailEnd/>
          </a:ln>
        </p:spPr>
      </p:pic>
      <p:sp>
        <p:nvSpPr>
          <p:cNvPr id="21" name="Title 6"/>
          <p:cNvSpPr txBox="1">
            <a:spLocks/>
          </p:cNvSpPr>
          <p:nvPr/>
        </p:nvSpPr>
        <p:spPr>
          <a:xfrm>
            <a:off x="168812" y="6028731"/>
            <a:ext cx="7886700" cy="64566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chemeClr val="tx1"/>
                </a:solidFill>
                <a:effectLst/>
                <a:uLnTx/>
                <a:uFillTx/>
                <a:latin typeface="+mj-lt"/>
                <a:ea typeface="+mj-ea"/>
                <a:cs typeface="+mj-cs"/>
              </a:rPr>
              <a:t>NATIVE FISH DIVERSITY</a:t>
            </a:r>
            <a:endParaRPr kumimoji="0" lang="id-ID"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73442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8" name="Picture 6" descr="IMG_7607.JPG"/>
          <p:cNvPicPr>
            <a:picLocks noChangeAspect="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1387082"/>
            <a:ext cx="3780000" cy="233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descr="selamatkan brantas sekarang1.JPG"/>
          <p:cNvPicPr>
            <a:picLocks noChangeAspect="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0" y="3868170"/>
            <a:ext cx="3780000" cy="28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8" cstate="email"/>
          <a:srcRect/>
          <a:stretch>
            <a:fillRect/>
          </a:stretch>
        </p:blipFill>
        <p:spPr bwMode="auto">
          <a:xfrm>
            <a:off x="3417201" y="1380612"/>
            <a:ext cx="5760000" cy="3992078"/>
          </a:xfrm>
          <a:prstGeom prst="rect">
            <a:avLst/>
          </a:prstGeom>
          <a:noFill/>
          <a:ln w="9525">
            <a:noFill/>
            <a:miter lim="800000"/>
            <a:headEnd/>
            <a:tailEnd/>
          </a:ln>
          <a:effectLst/>
        </p:spPr>
      </p:pic>
    </p:spTree>
    <p:extLst>
      <p:ext uri="{BB962C8B-B14F-4D97-AF65-F5344CB8AC3E}">
        <p14:creationId xmlns:p14="http://schemas.microsoft.com/office/powerpoint/2010/main" xmlns="" val="373442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Grp="1" noChangeAspect="1" noChangeArrowheads="1"/>
          </p:cNvPicPr>
          <p:nvPr>
            <p:ph idx="1"/>
          </p:nvPr>
        </p:nvPicPr>
        <p:blipFill>
          <a:blip r:embed="rId6" cstate="email"/>
          <a:srcRect/>
          <a:stretch>
            <a:fillRect/>
          </a:stretch>
        </p:blipFill>
        <p:spPr bwMode="auto">
          <a:xfrm>
            <a:off x="569628" y="1675723"/>
            <a:ext cx="7920000" cy="3314607"/>
          </a:xfrm>
          <a:prstGeom prst="rect">
            <a:avLst/>
          </a:prstGeom>
          <a:noFill/>
          <a:ln w="9525">
            <a:noFill/>
            <a:miter lim="800000"/>
            <a:headEnd/>
            <a:tailEnd/>
          </a:ln>
          <a:effectLst/>
        </p:spPr>
      </p:pic>
      <p:sp>
        <p:nvSpPr>
          <p:cNvPr id="15" name="TextBox 14"/>
          <p:cNvSpPr txBox="1"/>
          <p:nvPr/>
        </p:nvSpPr>
        <p:spPr>
          <a:xfrm>
            <a:off x="539646" y="4931769"/>
            <a:ext cx="4928785" cy="369332"/>
          </a:xfrm>
          <a:prstGeom prst="rect">
            <a:avLst/>
          </a:prstGeom>
          <a:noFill/>
        </p:spPr>
        <p:txBody>
          <a:bodyPr wrap="none" rtlCol="0">
            <a:spAutoFit/>
          </a:bodyPr>
          <a:lstStyle/>
          <a:p>
            <a:r>
              <a:rPr lang="id-ID" dirty="0" smtClean="0"/>
              <a:t>Land use regulation of river bank area in Indonesia</a:t>
            </a:r>
            <a:endParaRPr lang="id-ID" dirty="0"/>
          </a:p>
        </p:txBody>
      </p:sp>
      <p:sp>
        <p:nvSpPr>
          <p:cNvPr id="10" name="TextBox 9"/>
          <p:cNvSpPr txBox="1"/>
          <p:nvPr/>
        </p:nvSpPr>
        <p:spPr>
          <a:xfrm>
            <a:off x="1532472" y="4233333"/>
            <a:ext cx="1213153" cy="276999"/>
          </a:xfrm>
          <a:prstGeom prst="rect">
            <a:avLst/>
          </a:prstGeom>
          <a:solidFill>
            <a:schemeClr val="accent1">
              <a:lumMod val="20000"/>
              <a:lumOff val="80000"/>
            </a:schemeClr>
          </a:solidFill>
        </p:spPr>
        <p:txBody>
          <a:bodyPr wrap="none" rtlCol="0">
            <a:spAutoFit/>
          </a:bodyPr>
          <a:lstStyle/>
          <a:p>
            <a:r>
              <a:rPr lang="id-ID" sz="1200" dirty="0" smtClean="0">
                <a:latin typeface="Arial Rounded MT Bold" pitchFamily="34" charset="0"/>
              </a:rPr>
              <a:t>Riparian Area</a:t>
            </a:r>
            <a:endParaRPr lang="id-ID" sz="1200" dirty="0">
              <a:latin typeface="Arial Rounded MT Bold" pitchFamily="34" charset="0"/>
            </a:endParaRPr>
          </a:p>
        </p:txBody>
      </p:sp>
      <p:cxnSp>
        <p:nvCxnSpPr>
          <p:cNvPr id="17" name="Straight Arrow Connector 16"/>
          <p:cNvCxnSpPr/>
          <p:nvPr/>
        </p:nvCxnSpPr>
        <p:spPr>
          <a:xfrm flipV="1">
            <a:off x="4859867" y="4351867"/>
            <a:ext cx="3522133" cy="25400"/>
          </a:xfrm>
          <a:prstGeom prst="straightConnector1">
            <a:avLst/>
          </a:prstGeom>
          <a:ln w="12700">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1338" y="4233332"/>
            <a:ext cx="1213153" cy="276999"/>
          </a:xfrm>
          <a:prstGeom prst="rect">
            <a:avLst/>
          </a:prstGeom>
          <a:solidFill>
            <a:schemeClr val="accent1">
              <a:lumMod val="20000"/>
              <a:lumOff val="80000"/>
            </a:schemeClr>
          </a:solidFill>
        </p:spPr>
        <p:txBody>
          <a:bodyPr wrap="none" rtlCol="0">
            <a:spAutoFit/>
          </a:bodyPr>
          <a:lstStyle/>
          <a:p>
            <a:r>
              <a:rPr lang="id-ID" sz="1200" dirty="0" smtClean="0">
                <a:latin typeface="Arial Rounded MT Bold" pitchFamily="34" charset="0"/>
              </a:rPr>
              <a:t>Riparian Area</a:t>
            </a:r>
            <a:endParaRPr lang="id-ID" sz="1200" dirty="0">
              <a:latin typeface="Arial Rounded MT Bold" pitchFamily="34" charset="0"/>
            </a:endParaRPr>
          </a:p>
        </p:txBody>
      </p:sp>
      <p:sp>
        <p:nvSpPr>
          <p:cNvPr id="20" name="TextBox 19"/>
          <p:cNvSpPr txBox="1"/>
          <p:nvPr/>
        </p:nvSpPr>
        <p:spPr>
          <a:xfrm>
            <a:off x="3903138" y="4436533"/>
            <a:ext cx="801823" cy="461665"/>
          </a:xfrm>
          <a:prstGeom prst="rect">
            <a:avLst/>
          </a:prstGeom>
          <a:solidFill>
            <a:schemeClr val="accent1">
              <a:lumMod val="20000"/>
              <a:lumOff val="80000"/>
            </a:schemeClr>
          </a:solidFill>
        </p:spPr>
        <p:txBody>
          <a:bodyPr wrap="none" rtlCol="0">
            <a:spAutoFit/>
          </a:bodyPr>
          <a:lstStyle/>
          <a:p>
            <a:pPr algn="ctr"/>
            <a:r>
              <a:rPr lang="id-ID" sz="1200" dirty="0" smtClean="0">
                <a:latin typeface="Arial Rounded MT Bold" pitchFamily="34" charset="0"/>
              </a:rPr>
              <a:t>River</a:t>
            </a:r>
          </a:p>
          <a:p>
            <a:pPr algn="ctr"/>
            <a:r>
              <a:rPr lang="id-ID" sz="1200" dirty="0" smtClean="0">
                <a:latin typeface="Arial Rounded MT Bold" pitchFamily="34" charset="0"/>
              </a:rPr>
              <a:t>Channel</a:t>
            </a:r>
            <a:endParaRPr lang="id-ID" sz="1200" dirty="0">
              <a:latin typeface="Arial Rounded MT Bold" pitchFamily="34" charset="0"/>
            </a:endParaRPr>
          </a:p>
        </p:txBody>
      </p:sp>
      <p:sp>
        <p:nvSpPr>
          <p:cNvPr id="23" name="Title 6"/>
          <p:cNvSpPr>
            <a:spLocks noGrp="1"/>
          </p:cNvSpPr>
          <p:nvPr>
            <p:ph type="title"/>
          </p:nvPr>
        </p:nvSpPr>
        <p:spPr>
          <a:xfrm>
            <a:off x="242652" y="5979636"/>
            <a:ext cx="8647044" cy="645660"/>
          </a:xfrm>
        </p:spPr>
        <p:txBody>
          <a:bodyPr>
            <a:noAutofit/>
          </a:bodyPr>
          <a:lstStyle/>
          <a:p>
            <a:r>
              <a:rPr lang="id-ID" sz="2200" b="1" dirty="0" smtClean="0"/>
              <a:t>RIPARIAN HABITAT CONSERVATION</a:t>
            </a:r>
            <a:endParaRPr lang="id-ID" sz="2200" b="1" dirty="0"/>
          </a:p>
        </p:txBody>
      </p:sp>
    </p:spTree>
    <p:extLst>
      <p:ext uri="{BB962C8B-B14F-4D97-AF65-F5344CB8AC3E}">
        <p14:creationId xmlns:p14="http://schemas.microsoft.com/office/powerpoint/2010/main" xmlns="" val="373442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3855" y="6157363"/>
            <a:ext cx="7886700" cy="645660"/>
          </a:xfrm>
        </p:spPr>
        <p:txBody>
          <a:bodyPr>
            <a:normAutofit fontScale="90000"/>
          </a:bodyPr>
          <a:lstStyle/>
          <a:p>
            <a:r>
              <a:rPr lang="id-ID" sz="3600" b="1" dirty="0" smtClean="0"/>
              <a:t>2. RIVER BANK EROSION IN SURABAYA RIVER</a:t>
            </a:r>
            <a:endParaRPr lang="id-ID" b="1" dirty="0"/>
          </a:p>
        </p:txBody>
      </p:sp>
      <p:pic>
        <p:nvPicPr>
          <p:cNvPr id="10" name="Picture 9"/>
          <p:cNvPicPr>
            <a:picLocks noChangeAspect="1"/>
          </p:cNvPicPr>
          <p:nvPr/>
        </p:nvPicPr>
        <p:blipFill>
          <a:blip r:embed="rId5" cstate="email"/>
          <a:srcRect/>
          <a:stretch>
            <a:fillRect/>
          </a:stretch>
        </p:blipFill>
        <p:spPr bwMode="auto">
          <a:xfrm>
            <a:off x="62552" y="3419457"/>
            <a:ext cx="3038658" cy="2160000"/>
          </a:xfrm>
          <a:prstGeom prst="rect">
            <a:avLst/>
          </a:prstGeom>
          <a:noFill/>
          <a:ln w="9525">
            <a:noFill/>
            <a:miter lim="800000"/>
            <a:headEnd/>
            <a:tailEnd/>
          </a:ln>
        </p:spPr>
      </p:pic>
      <p:pic>
        <p:nvPicPr>
          <p:cNvPr id="11" name="Picture 10"/>
          <p:cNvPicPr>
            <a:picLocks noChangeAspect="1"/>
          </p:cNvPicPr>
          <p:nvPr/>
        </p:nvPicPr>
        <p:blipFill>
          <a:blip r:embed="rId6" cstate="email"/>
          <a:srcRect/>
          <a:stretch>
            <a:fillRect/>
          </a:stretch>
        </p:blipFill>
        <p:spPr bwMode="auto">
          <a:xfrm>
            <a:off x="0" y="1161903"/>
            <a:ext cx="3170651" cy="2160000"/>
          </a:xfrm>
          <a:prstGeom prst="rect">
            <a:avLst/>
          </a:prstGeom>
          <a:noFill/>
          <a:ln w="9525">
            <a:noFill/>
            <a:miter lim="800000"/>
            <a:headEnd/>
            <a:tailEnd/>
          </a:ln>
        </p:spPr>
      </p:pic>
      <p:pic>
        <p:nvPicPr>
          <p:cNvPr id="17" name="Picture 16"/>
          <p:cNvPicPr>
            <a:picLocks noChangeAspect="1"/>
          </p:cNvPicPr>
          <p:nvPr/>
        </p:nvPicPr>
        <p:blipFill>
          <a:blip r:embed="rId7" cstate="email"/>
          <a:srcRect/>
          <a:stretch>
            <a:fillRect/>
          </a:stretch>
        </p:blipFill>
        <p:spPr bwMode="auto">
          <a:xfrm>
            <a:off x="3248325" y="1132296"/>
            <a:ext cx="5838013" cy="3060000"/>
          </a:xfrm>
          <a:prstGeom prst="rect">
            <a:avLst/>
          </a:prstGeom>
          <a:noFill/>
          <a:ln w="9525">
            <a:noFill/>
            <a:miter lim="800000"/>
            <a:headEnd/>
            <a:tailEnd/>
          </a:ln>
        </p:spPr>
      </p:pic>
      <p:pic>
        <p:nvPicPr>
          <p:cNvPr id="24" name="Picture 14"/>
          <p:cNvPicPr>
            <a:picLocks noChangeAspect="1" noChangeArrowheads="1"/>
          </p:cNvPicPr>
          <p:nvPr/>
        </p:nvPicPr>
        <p:blipFill>
          <a:blip r:embed="rId8" cstate="email"/>
          <a:srcRect/>
          <a:stretch>
            <a:fillRect/>
          </a:stretch>
        </p:blipFill>
        <p:spPr bwMode="auto">
          <a:xfrm>
            <a:off x="3219450" y="4106261"/>
            <a:ext cx="4968000" cy="2132145"/>
          </a:xfrm>
          <a:prstGeom prst="rect">
            <a:avLst/>
          </a:prstGeom>
          <a:noFill/>
          <a:ln w="9525">
            <a:noFill/>
            <a:miter lim="800000"/>
            <a:headEnd/>
            <a:tailEnd/>
          </a:ln>
          <a:effectLst/>
        </p:spPr>
      </p:pic>
    </p:spTree>
    <p:extLst>
      <p:ext uri="{BB962C8B-B14F-4D97-AF65-F5344CB8AC3E}">
        <p14:creationId xmlns:p14="http://schemas.microsoft.com/office/powerpoint/2010/main" xmlns="" val="373442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3855" y="6157363"/>
            <a:ext cx="7886700" cy="645660"/>
          </a:xfrm>
        </p:spPr>
        <p:txBody>
          <a:bodyPr>
            <a:normAutofit fontScale="90000"/>
          </a:bodyPr>
          <a:lstStyle/>
          <a:p>
            <a:r>
              <a:rPr lang="id-ID" sz="3600" b="1" dirty="0" smtClean="0"/>
              <a:t>2. RIVER BANK EROSION IN SURABAYA RIVER</a:t>
            </a:r>
            <a:endParaRPr lang="id-ID" b="1" dirty="0"/>
          </a:p>
        </p:txBody>
      </p:sp>
      <p:pic>
        <p:nvPicPr>
          <p:cNvPr id="61442" name="Picture 2"/>
          <p:cNvPicPr>
            <a:picLocks noChangeAspect="1" noChangeArrowheads="1"/>
          </p:cNvPicPr>
          <p:nvPr/>
        </p:nvPicPr>
        <p:blipFill>
          <a:blip r:embed="rId5"/>
          <a:srcRect/>
          <a:stretch>
            <a:fillRect/>
          </a:stretch>
        </p:blipFill>
        <p:spPr bwMode="auto">
          <a:xfrm>
            <a:off x="4763" y="1220788"/>
            <a:ext cx="6129337" cy="2379662"/>
          </a:xfrm>
          <a:prstGeom prst="rect">
            <a:avLst/>
          </a:prstGeom>
          <a:noFill/>
          <a:ln w="9525">
            <a:noFill/>
            <a:miter lim="800000"/>
            <a:headEnd/>
            <a:tailEnd/>
          </a:ln>
          <a:effectLst/>
        </p:spPr>
      </p:pic>
      <p:pic>
        <p:nvPicPr>
          <p:cNvPr id="61443" name="Picture 3"/>
          <p:cNvPicPr>
            <a:picLocks noChangeAspect="1" noChangeArrowheads="1"/>
          </p:cNvPicPr>
          <p:nvPr/>
        </p:nvPicPr>
        <p:blipFill>
          <a:blip r:embed="rId5"/>
          <a:srcRect/>
          <a:stretch>
            <a:fillRect/>
          </a:stretch>
        </p:blipFill>
        <p:spPr bwMode="auto">
          <a:xfrm>
            <a:off x="0" y="3790950"/>
            <a:ext cx="6144950" cy="2362200"/>
          </a:xfrm>
          <a:prstGeom prst="rect">
            <a:avLst/>
          </a:prstGeom>
          <a:noFill/>
          <a:ln w="9525">
            <a:noFill/>
            <a:miter lim="800000"/>
            <a:headEnd/>
            <a:tailEnd/>
          </a:ln>
          <a:effectLst/>
        </p:spPr>
      </p:pic>
      <p:pic>
        <p:nvPicPr>
          <p:cNvPr id="61444" name="Picture 4"/>
          <p:cNvPicPr>
            <a:picLocks noChangeAspect="1" noChangeArrowheads="1"/>
          </p:cNvPicPr>
          <p:nvPr/>
        </p:nvPicPr>
        <p:blipFill>
          <a:blip r:embed="rId6" cstate="email"/>
          <a:srcRect/>
          <a:stretch>
            <a:fillRect/>
          </a:stretch>
        </p:blipFill>
        <p:spPr bwMode="auto">
          <a:xfrm>
            <a:off x="6215063" y="1209675"/>
            <a:ext cx="2460980" cy="2520000"/>
          </a:xfrm>
          <a:prstGeom prst="rect">
            <a:avLst/>
          </a:prstGeom>
          <a:noFill/>
          <a:ln w="9525">
            <a:noFill/>
            <a:miter lim="800000"/>
            <a:headEnd/>
            <a:tailEnd/>
          </a:ln>
          <a:effectLst/>
        </p:spPr>
      </p:pic>
      <p:pic>
        <p:nvPicPr>
          <p:cNvPr id="61445" name="Picture 5"/>
          <p:cNvPicPr>
            <a:picLocks noChangeAspect="1" noChangeArrowheads="1"/>
          </p:cNvPicPr>
          <p:nvPr/>
        </p:nvPicPr>
        <p:blipFill>
          <a:blip r:embed="rId7" cstate="email"/>
          <a:srcRect/>
          <a:stretch>
            <a:fillRect/>
          </a:stretch>
        </p:blipFill>
        <p:spPr bwMode="auto">
          <a:xfrm>
            <a:off x="6215063" y="3676650"/>
            <a:ext cx="2460980" cy="2520000"/>
          </a:xfrm>
          <a:prstGeom prst="rect">
            <a:avLst/>
          </a:prstGeom>
          <a:noFill/>
          <a:ln w="9525">
            <a:noFill/>
            <a:miter lim="800000"/>
            <a:headEnd/>
            <a:tailEnd/>
          </a:ln>
          <a:effectLst/>
        </p:spPr>
      </p:pic>
    </p:spTree>
    <p:extLst>
      <p:ext uri="{BB962C8B-B14F-4D97-AF65-F5344CB8AC3E}">
        <p14:creationId xmlns:p14="http://schemas.microsoft.com/office/powerpoint/2010/main" xmlns="" val="373442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3855" y="6157363"/>
            <a:ext cx="7886700" cy="645660"/>
          </a:xfrm>
        </p:spPr>
        <p:txBody>
          <a:bodyPr>
            <a:normAutofit fontScale="90000"/>
          </a:bodyPr>
          <a:lstStyle/>
          <a:p>
            <a:r>
              <a:rPr lang="id-ID" sz="3600" b="1" dirty="0" smtClean="0"/>
              <a:t>2. RIVER BANK EROSION IN SURABAYA RIVER</a:t>
            </a:r>
            <a:endParaRPr lang="id-ID" b="1" dirty="0"/>
          </a:p>
        </p:txBody>
      </p:sp>
      <p:sp>
        <p:nvSpPr>
          <p:cNvPr id="61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6154" name="Rectangle 10"/>
          <p:cNvSpPr>
            <a:spLocks noChangeArrowheads="1"/>
          </p:cNvSpPr>
          <p:nvPr/>
        </p:nvSpPr>
        <p:spPr bwMode="auto">
          <a:xfrm>
            <a:off x="0" y="2609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rPr>
              <a: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11"/>
          <p:cNvSpPr>
            <a:spLocks noChangeArrowheads="1"/>
          </p:cNvSpPr>
          <p:nvPr/>
        </p:nvSpPr>
        <p:spPr bwMode="auto">
          <a:xfrm>
            <a:off x="0" y="3686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Calibri" pitchFamily="34" charset="0"/>
                <a:ea typeface="Arial Unicode MS" pitchFamily="34" charset="-128"/>
                <a:cs typeface="Times New Roman" pitchFamily="18" charset="0"/>
              </a:rPr>
              <a: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Rectangle 12"/>
          <p:cNvSpPr>
            <a:spLocks noChangeArrowheads="1"/>
          </p:cNvSpPr>
          <p:nvPr/>
        </p:nvSpPr>
        <p:spPr bwMode="auto">
          <a:xfrm>
            <a:off x="0" y="476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13"/>
          <p:cNvSpPr>
            <a:spLocks noChangeArrowheads="1"/>
          </p:cNvSpPr>
          <p:nvPr/>
        </p:nvSpPr>
        <p:spPr bwMode="auto">
          <a:xfrm>
            <a:off x="0" y="907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34" name="Picture 33"/>
          <p:cNvPicPr>
            <a:picLocks noChangeAspect="1"/>
          </p:cNvPicPr>
          <p:nvPr/>
        </p:nvPicPr>
        <p:blipFill>
          <a:blip r:embed="rId5" cstate="email">
            <a:lum bright="20000" contrast="10000"/>
          </a:blip>
          <a:srcRect/>
          <a:stretch>
            <a:fillRect/>
          </a:stretch>
        </p:blipFill>
        <p:spPr bwMode="auto">
          <a:xfrm>
            <a:off x="1828800" y="3031718"/>
            <a:ext cx="5124450" cy="2880000"/>
          </a:xfrm>
          <a:prstGeom prst="rect">
            <a:avLst/>
          </a:prstGeom>
          <a:noFill/>
          <a:ln w="9525">
            <a:noFill/>
            <a:miter lim="800000"/>
            <a:headEnd/>
            <a:tailEnd/>
          </a:ln>
        </p:spPr>
      </p:pic>
      <p:pic>
        <p:nvPicPr>
          <p:cNvPr id="37" name="Picture 36" descr="C:\Users\TOSHIBA C605\Pictures\110_1904\IMGP0575.JPG"/>
          <p:cNvPicPr>
            <a:picLocks noChangeAspect="1"/>
          </p:cNvPicPr>
          <p:nvPr/>
        </p:nvPicPr>
        <p:blipFill>
          <a:blip r:embed="rId6" cstate="email">
            <a:lum/>
          </a:blip>
          <a:srcRect/>
          <a:stretch>
            <a:fillRect/>
          </a:stretch>
        </p:blipFill>
        <p:spPr bwMode="auto">
          <a:xfrm>
            <a:off x="0" y="1193970"/>
            <a:ext cx="2944000" cy="1656000"/>
          </a:xfrm>
          <a:prstGeom prst="rect">
            <a:avLst/>
          </a:prstGeom>
          <a:noFill/>
          <a:ln w="9525">
            <a:noFill/>
            <a:miter lim="800000"/>
            <a:headEnd/>
            <a:tailEnd/>
          </a:ln>
        </p:spPr>
      </p:pic>
      <p:pic>
        <p:nvPicPr>
          <p:cNvPr id="38" name="Picture 37" descr="C:\Users\TOSHIBA C605\AppData\Local\Microsoft\Windows\Temporary Internet Files\Content.Word\IMGP0680.jpg"/>
          <p:cNvPicPr>
            <a:picLocks noChangeAspect="1"/>
          </p:cNvPicPr>
          <p:nvPr/>
        </p:nvPicPr>
        <p:blipFill>
          <a:blip r:embed="rId7" cstate="email">
            <a:lum bright="20000"/>
          </a:blip>
          <a:srcRect/>
          <a:stretch>
            <a:fillRect/>
          </a:stretch>
        </p:blipFill>
        <p:spPr bwMode="auto">
          <a:xfrm>
            <a:off x="3095413" y="1207253"/>
            <a:ext cx="2944000" cy="1656000"/>
          </a:xfrm>
          <a:prstGeom prst="rect">
            <a:avLst/>
          </a:prstGeom>
          <a:noFill/>
          <a:ln w="9525">
            <a:noFill/>
            <a:miter lim="800000"/>
            <a:headEnd/>
            <a:tailEnd/>
          </a:ln>
        </p:spPr>
      </p:pic>
      <p:pic>
        <p:nvPicPr>
          <p:cNvPr id="39" name="Picture 38" descr="C:\Users\TOSHIBA C605\AppData\Local\Microsoft\Windows\Temporary Internet Files\Content.Word\IMGP0622.jpg"/>
          <p:cNvPicPr>
            <a:picLocks noChangeAspect="1"/>
          </p:cNvPicPr>
          <p:nvPr/>
        </p:nvPicPr>
        <p:blipFill>
          <a:blip r:embed="rId8" cstate="email">
            <a:lum bright="20000"/>
          </a:blip>
          <a:srcRect/>
          <a:stretch>
            <a:fillRect/>
          </a:stretch>
        </p:blipFill>
        <p:spPr bwMode="auto">
          <a:xfrm flipH="1">
            <a:off x="6187802" y="1174181"/>
            <a:ext cx="2945809" cy="1656000"/>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5093" y="6114333"/>
            <a:ext cx="7886700" cy="645660"/>
          </a:xfrm>
        </p:spPr>
        <p:txBody>
          <a:bodyPr>
            <a:noAutofit/>
          </a:bodyPr>
          <a:lstStyle/>
          <a:p>
            <a:r>
              <a:rPr lang="id-ID" sz="2000" b="1" dirty="0" smtClean="0"/>
              <a:t>3. Application of Ecohydraulic Approach in River Bank Stabilization Model</a:t>
            </a:r>
            <a:endParaRPr lang="id-ID" sz="2000" b="1" dirty="0"/>
          </a:p>
        </p:txBody>
      </p:sp>
      <p:pic>
        <p:nvPicPr>
          <p:cNvPr id="1026" name="Picture 2"/>
          <p:cNvPicPr>
            <a:picLocks noGrp="1" noChangeAspect="1" noChangeArrowheads="1"/>
          </p:cNvPicPr>
          <p:nvPr>
            <p:ph idx="1"/>
          </p:nvPr>
        </p:nvPicPr>
        <p:blipFill>
          <a:blip r:embed="rId5" cstate="email"/>
          <a:srcRect/>
          <a:stretch>
            <a:fillRect/>
          </a:stretch>
        </p:blipFill>
        <p:spPr bwMode="auto">
          <a:xfrm>
            <a:off x="5024039" y="1132975"/>
            <a:ext cx="4119961" cy="31973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email"/>
          <a:srcRect/>
          <a:stretch>
            <a:fillRect/>
          </a:stretch>
        </p:blipFill>
        <p:spPr bwMode="auto">
          <a:xfrm>
            <a:off x="0" y="1312391"/>
            <a:ext cx="4806715" cy="2917370"/>
          </a:xfrm>
          <a:prstGeom prst="rect">
            <a:avLst/>
          </a:prstGeom>
          <a:noFill/>
          <a:ln w="9525">
            <a:noFill/>
            <a:miter lim="800000"/>
            <a:headEnd/>
            <a:tailEnd/>
          </a:ln>
          <a:effectLst/>
        </p:spPr>
      </p:pic>
      <p:sp>
        <p:nvSpPr>
          <p:cNvPr id="10" name="TextBox 9"/>
          <p:cNvSpPr txBox="1"/>
          <p:nvPr/>
        </p:nvSpPr>
        <p:spPr>
          <a:xfrm>
            <a:off x="209550" y="4400550"/>
            <a:ext cx="8667750" cy="2031325"/>
          </a:xfrm>
          <a:prstGeom prst="rect">
            <a:avLst/>
          </a:prstGeom>
          <a:noFill/>
        </p:spPr>
        <p:txBody>
          <a:bodyPr wrap="square" rtlCol="0">
            <a:spAutoFit/>
          </a:bodyPr>
          <a:lstStyle/>
          <a:p>
            <a:r>
              <a:rPr lang="en-GB" dirty="0" err="1" smtClean="0"/>
              <a:t>Ecohydraulic</a:t>
            </a:r>
            <a:r>
              <a:rPr lang="en-GB" dirty="0" smtClean="0"/>
              <a:t> approach was applied to construct a model of bank protection at two eroded sites in </a:t>
            </a:r>
            <a:r>
              <a:rPr lang="en-GB" dirty="0" err="1" smtClean="0"/>
              <a:t>Wringinanom</a:t>
            </a:r>
            <a:r>
              <a:rPr lang="en-GB" dirty="0" smtClean="0"/>
              <a:t> and </a:t>
            </a:r>
            <a:r>
              <a:rPr lang="en-GB" dirty="0" err="1" smtClean="0"/>
              <a:t>Klubuk</a:t>
            </a:r>
            <a:r>
              <a:rPr lang="en-GB" dirty="0" smtClean="0"/>
              <a:t>. The design was combination of </a:t>
            </a:r>
            <a:r>
              <a:rPr lang="en-GB" dirty="0" err="1" smtClean="0"/>
              <a:t>reprofiled</a:t>
            </a:r>
            <a:r>
              <a:rPr lang="en-GB" dirty="0" smtClean="0"/>
              <a:t> and </a:t>
            </a:r>
            <a:r>
              <a:rPr lang="en-GB" dirty="0" err="1" smtClean="0"/>
              <a:t>revegetated</a:t>
            </a:r>
            <a:r>
              <a:rPr lang="en-GB" dirty="0" smtClean="0"/>
              <a:t> bank with rock toe reinforcement, and  addition of log spur dykes (Brisbane City Council, 2000; </a:t>
            </a:r>
            <a:r>
              <a:rPr lang="en-GB" dirty="0" err="1" smtClean="0"/>
              <a:t>McCullah</a:t>
            </a:r>
            <a:r>
              <a:rPr lang="en-GB" dirty="0" smtClean="0"/>
              <a:t> and Gray, 2005). </a:t>
            </a:r>
            <a:r>
              <a:rPr lang="id-ID" dirty="0" smtClean="0"/>
              <a:t>N</a:t>
            </a:r>
            <a:r>
              <a:rPr lang="en-GB" dirty="0" err="1" smtClean="0"/>
              <a:t>ative</a:t>
            </a:r>
            <a:r>
              <a:rPr lang="en-GB" dirty="0" smtClean="0"/>
              <a:t> plant species were planted to establish </a:t>
            </a:r>
            <a:r>
              <a:rPr lang="en-GB" dirty="0" err="1" smtClean="0"/>
              <a:t>multistrata</a:t>
            </a:r>
            <a:r>
              <a:rPr lang="en-GB" dirty="0" smtClean="0"/>
              <a:t> littoral vegetation structure. </a:t>
            </a:r>
            <a:endParaRPr lang="id-ID" dirty="0" smtClean="0"/>
          </a:p>
          <a:p>
            <a:endParaRPr lang="id-ID" dirty="0" smtClean="0"/>
          </a:p>
          <a:p>
            <a:endParaRPr lang="id-ID" dirty="0"/>
          </a:p>
        </p:txBody>
      </p:sp>
    </p:spTree>
    <p:extLst>
      <p:ext uri="{BB962C8B-B14F-4D97-AF65-F5344CB8AC3E}">
        <p14:creationId xmlns:p14="http://schemas.microsoft.com/office/powerpoint/2010/main" xmlns="" val="373442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51134" y="6117090"/>
            <a:ext cx="8242634" cy="645660"/>
          </a:xfrm>
        </p:spPr>
        <p:txBody>
          <a:bodyPr>
            <a:noAutofit/>
          </a:bodyPr>
          <a:lstStyle/>
          <a:p>
            <a:r>
              <a:rPr lang="id-ID" sz="2200" b="1" dirty="0" smtClean="0"/>
              <a:t>3. Application of Ecohydraulic Approach in River Bank Stabilization Model</a:t>
            </a:r>
            <a:endParaRPr lang="id-ID" sz="2200" b="1" dirty="0"/>
          </a:p>
        </p:txBody>
      </p:sp>
      <p:pic>
        <p:nvPicPr>
          <p:cNvPr id="59393" name="Picture 1"/>
          <p:cNvPicPr>
            <a:picLocks noGrp="1" noChangeAspect="1" noChangeArrowheads="1"/>
          </p:cNvPicPr>
          <p:nvPr>
            <p:ph idx="1"/>
          </p:nvPr>
        </p:nvPicPr>
        <p:blipFill>
          <a:blip r:embed="rId5"/>
          <a:srcRect l="3003" t="5357" r="2644" b="3508"/>
          <a:stretch>
            <a:fillRect/>
          </a:stretch>
        </p:blipFill>
        <p:spPr bwMode="auto">
          <a:xfrm>
            <a:off x="400050" y="1143000"/>
            <a:ext cx="7884150" cy="5040000"/>
          </a:xfrm>
          <a:prstGeom prst="rect">
            <a:avLst/>
          </a:prstGeom>
          <a:noFill/>
          <a:ln w="9525">
            <a:noFill/>
            <a:miter lim="800000"/>
            <a:headEnd/>
            <a:tailEnd/>
          </a:ln>
          <a:effectLst/>
        </p:spPr>
      </p:pic>
    </p:spTree>
    <p:extLst>
      <p:ext uri="{BB962C8B-B14F-4D97-AF65-F5344CB8AC3E}">
        <p14:creationId xmlns:p14="http://schemas.microsoft.com/office/powerpoint/2010/main" xmlns="" val="373442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51134" y="6117090"/>
            <a:ext cx="8242634" cy="645660"/>
          </a:xfrm>
        </p:spPr>
        <p:txBody>
          <a:bodyPr>
            <a:noAutofit/>
          </a:bodyPr>
          <a:lstStyle/>
          <a:p>
            <a:r>
              <a:rPr lang="id-ID" sz="2200" b="1" dirty="0" smtClean="0"/>
              <a:t>3. Application of Ecohydraulic Approach in River Bank Stabilization Model</a:t>
            </a:r>
            <a:endParaRPr lang="id-ID" sz="2200" b="1" dirty="0"/>
          </a:p>
        </p:txBody>
      </p:sp>
      <p:pic>
        <p:nvPicPr>
          <p:cNvPr id="10" name="Picture 9" descr="C:\Users\DARU RINI\Documents\SUAKA IKAN KALI SURABAYA\IMG_20151018_064440.jpg"/>
          <p:cNvPicPr>
            <a:picLocks noChangeAspect="1"/>
          </p:cNvPicPr>
          <p:nvPr/>
        </p:nvPicPr>
        <p:blipFill>
          <a:blip r:embed="rId5" cstate="email"/>
          <a:srcRect/>
          <a:stretch>
            <a:fillRect/>
          </a:stretch>
        </p:blipFill>
        <p:spPr bwMode="auto">
          <a:xfrm>
            <a:off x="0" y="1148109"/>
            <a:ext cx="2946204" cy="1656000"/>
          </a:xfrm>
          <a:prstGeom prst="rect">
            <a:avLst/>
          </a:prstGeom>
          <a:noFill/>
          <a:ln w="9525">
            <a:noFill/>
            <a:miter lim="800000"/>
            <a:headEnd/>
            <a:tailEnd/>
          </a:ln>
        </p:spPr>
      </p:pic>
      <p:pic>
        <p:nvPicPr>
          <p:cNvPr id="11" name="Picture 10" descr="C:\Users\DARU RINI\Documents\SUAKA IKAN KALI SURABAYA\IMG_20151018_070648.jpg"/>
          <p:cNvPicPr>
            <a:picLocks noChangeAspect="1"/>
          </p:cNvPicPr>
          <p:nvPr/>
        </p:nvPicPr>
        <p:blipFill>
          <a:blip r:embed="rId6" cstate="email"/>
          <a:srcRect/>
          <a:stretch>
            <a:fillRect/>
          </a:stretch>
        </p:blipFill>
        <p:spPr bwMode="auto">
          <a:xfrm>
            <a:off x="3078751" y="1167346"/>
            <a:ext cx="2946657" cy="1656000"/>
          </a:xfrm>
          <a:prstGeom prst="rect">
            <a:avLst/>
          </a:prstGeom>
          <a:noFill/>
          <a:ln w="9525">
            <a:noFill/>
            <a:miter lim="800000"/>
            <a:headEnd/>
            <a:tailEnd/>
          </a:ln>
        </p:spPr>
      </p:pic>
      <p:pic>
        <p:nvPicPr>
          <p:cNvPr id="13" name="Picture 12" descr="C:\Users\DARU RINI\Documents\SUAKA IKAN KALI SURABAYA\IMG_20151018_084846.jpg"/>
          <p:cNvPicPr>
            <a:picLocks noChangeAspect="1"/>
          </p:cNvPicPr>
          <p:nvPr/>
        </p:nvPicPr>
        <p:blipFill>
          <a:blip r:embed="rId7" cstate="email"/>
          <a:srcRect/>
          <a:stretch>
            <a:fillRect/>
          </a:stretch>
        </p:blipFill>
        <p:spPr bwMode="auto">
          <a:xfrm>
            <a:off x="6150662" y="1110195"/>
            <a:ext cx="2946656" cy="1656000"/>
          </a:xfrm>
          <a:prstGeom prst="rect">
            <a:avLst/>
          </a:prstGeom>
          <a:noFill/>
          <a:ln w="9525">
            <a:noFill/>
            <a:miter lim="800000"/>
            <a:headEnd/>
            <a:tailEnd/>
          </a:ln>
        </p:spPr>
      </p:pic>
      <p:pic>
        <p:nvPicPr>
          <p:cNvPr id="15" name="Picture 14" descr="C:\Users\DARU RINI\Documents\SUAKA IKAN KALI SURABAYA\IMG_20151018_133254.jpg"/>
          <p:cNvPicPr>
            <a:picLocks noChangeAspect="1"/>
          </p:cNvPicPr>
          <p:nvPr/>
        </p:nvPicPr>
        <p:blipFill>
          <a:blip r:embed="rId8" cstate="email"/>
          <a:srcRect/>
          <a:stretch>
            <a:fillRect/>
          </a:stretch>
        </p:blipFill>
        <p:spPr bwMode="auto">
          <a:xfrm>
            <a:off x="0" y="2862795"/>
            <a:ext cx="2946656" cy="1656000"/>
          </a:xfrm>
          <a:prstGeom prst="rect">
            <a:avLst/>
          </a:prstGeom>
          <a:noFill/>
          <a:ln w="9525">
            <a:noFill/>
            <a:miter lim="800000"/>
            <a:headEnd/>
            <a:tailEnd/>
          </a:ln>
        </p:spPr>
      </p:pic>
      <p:pic>
        <p:nvPicPr>
          <p:cNvPr id="19" name="Picture 18" descr="C:\Users\DARU RINI\Documents\SUAKA IKAN KALI SURABAYA\DSC09083.JPG"/>
          <p:cNvPicPr>
            <a:picLocks noChangeAspect="1"/>
          </p:cNvPicPr>
          <p:nvPr/>
        </p:nvPicPr>
        <p:blipFill>
          <a:blip r:embed="rId9" cstate="email"/>
          <a:srcRect/>
          <a:stretch>
            <a:fillRect/>
          </a:stretch>
        </p:blipFill>
        <p:spPr bwMode="auto">
          <a:xfrm>
            <a:off x="3072298" y="2892900"/>
            <a:ext cx="2947484" cy="1656000"/>
          </a:xfrm>
          <a:prstGeom prst="rect">
            <a:avLst/>
          </a:prstGeom>
          <a:noFill/>
          <a:ln w="9525">
            <a:noFill/>
            <a:miter lim="800000"/>
            <a:headEnd/>
            <a:tailEnd/>
          </a:ln>
        </p:spPr>
      </p:pic>
      <p:pic>
        <p:nvPicPr>
          <p:cNvPr id="20" name="Picture 19" descr="C:\Users\DARU RINI\Documents\SUAKA IKAN KALI SURABAYA\DSC09082.JPG"/>
          <p:cNvPicPr>
            <a:picLocks noChangeAspect="1"/>
          </p:cNvPicPr>
          <p:nvPr/>
        </p:nvPicPr>
        <p:blipFill>
          <a:blip r:embed="rId10" cstate="email"/>
          <a:srcRect/>
          <a:stretch>
            <a:fillRect/>
          </a:stretch>
        </p:blipFill>
        <p:spPr bwMode="auto">
          <a:xfrm>
            <a:off x="6168812" y="2911950"/>
            <a:ext cx="2947484" cy="1656000"/>
          </a:xfrm>
          <a:prstGeom prst="rect">
            <a:avLst/>
          </a:prstGeom>
          <a:noFill/>
          <a:ln w="9525">
            <a:noFill/>
            <a:miter lim="800000"/>
            <a:headEnd/>
            <a:tailEnd/>
          </a:ln>
        </p:spPr>
      </p:pic>
      <p:pic>
        <p:nvPicPr>
          <p:cNvPr id="21" name="Picture 20" descr="G:\DCIM\Camera\IMG_20151122_153510.jpg"/>
          <p:cNvPicPr>
            <a:picLocks noChangeAspect="1"/>
          </p:cNvPicPr>
          <p:nvPr/>
        </p:nvPicPr>
        <p:blipFill>
          <a:blip r:embed="rId11" cstate="email"/>
          <a:srcRect/>
          <a:stretch>
            <a:fillRect/>
          </a:stretch>
        </p:blipFill>
        <p:spPr bwMode="auto">
          <a:xfrm>
            <a:off x="1619250" y="4597193"/>
            <a:ext cx="2945731" cy="1656000"/>
          </a:xfrm>
          <a:prstGeom prst="rect">
            <a:avLst/>
          </a:prstGeom>
          <a:noFill/>
          <a:ln w="9525">
            <a:noFill/>
            <a:miter lim="800000"/>
            <a:headEnd/>
            <a:tailEnd/>
          </a:ln>
        </p:spPr>
      </p:pic>
      <p:pic>
        <p:nvPicPr>
          <p:cNvPr id="22" name="Picture 21" descr="G:\DCIM\Camera\IMG_20151122_152703.jpg"/>
          <p:cNvPicPr>
            <a:picLocks noChangeAspect="1"/>
          </p:cNvPicPr>
          <p:nvPr/>
        </p:nvPicPr>
        <p:blipFill>
          <a:blip r:embed="rId12" cstate="email"/>
          <a:srcRect/>
          <a:stretch>
            <a:fillRect/>
          </a:stretch>
        </p:blipFill>
        <p:spPr bwMode="auto">
          <a:xfrm>
            <a:off x="4710451" y="4616243"/>
            <a:ext cx="2945731" cy="1656000"/>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a:t>
            </a:r>
            <a:r>
              <a:rPr lang="en-AU" sz="1350" dirty="0" smtClean="0">
                <a:solidFill>
                  <a:srgbClr val="008E83"/>
                </a:solidFill>
              </a:rPr>
              <a:t>2016</a:t>
            </a:r>
            <a:endParaRPr lang="en-AU" sz="1350" dirty="0">
              <a:solidFill>
                <a:srgbClr val="008E83"/>
              </a:solidFill>
            </a:endParaRP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628650" y="1045029"/>
            <a:ext cx="7886700" cy="645660"/>
          </a:xfrm>
        </p:spPr>
        <p:txBody>
          <a:bodyPr>
            <a:normAutofit fontScale="90000"/>
          </a:bodyPr>
          <a:lstStyle/>
          <a:p>
            <a:r>
              <a:rPr lang="id-ID" b="1" dirty="0" smtClean="0"/>
              <a:t>OUTLINE PRESENTATION</a:t>
            </a:r>
            <a:endParaRPr lang="id-ID" b="1"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id-ID" dirty="0" smtClean="0"/>
              <a:t>Description of Brantas River Basin</a:t>
            </a:r>
          </a:p>
          <a:p>
            <a:pPr marL="514350" indent="-514350">
              <a:buFont typeface="+mj-lt"/>
              <a:buAutoNum type="arabicPeriod"/>
            </a:pPr>
            <a:r>
              <a:rPr lang="id-ID" dirty="0" smtClean="0"/>
              <a:t>River Bank Erosion in Surabaya River</a:t>
            </a:r>
          </a:p>
          <a:p>
            <a:pPr marL="514350" indent="-514350">
              <a:buFont typeface="+mj-lt"/>
              <a:buAutoNum type="arabicPeriod"/>
            </a:pPr>
            <a:r>
              <a:rPr lang="id-ID" dirty="0" smtClean="0"/>
              <a:t>Application of Ecohydraulic Approach in River Bank Stabilization Model</a:t>
            </a:r>
          </a:p>
          <a:p>
            <a:pPr marL="514350" indent="-514350">
              <a:buFont typeface="+mj-lt"/>
              <a:buAutoNum type="arabicPeriod"/>
            </a:pPr>
            <a:r>
              <a:rPr lang="id-ID" dirty="0" smtClean="0"/>
              <a:t>Impact on Stabilizing Eroded Bank Morphology</a:t>
            </a:r>
          </a:p>
          <a:p>
            <a:pPr marL="514350" indent="-514350">
              <a:buFont typeface="+mj-lt"/>
              <a:buAutoNum type="arabicPeriod"/>
            </a:pPr>
            <a:r>
              <a:rPr lang="id-ID" dirty="0" smtClean="0"/>
              <a:t>Impact on Native Fish Species</a:t>
            </a:r>
          </a:p>
          <a:p>
            <a:pPr marL="514350" indent="-514350">
              <a:buFont typeface="+mj-lt"/>
              <a:buAutoNum type="arabicPeriod"/>
            </a:pPr>
            <a:r>
              <a:rPr lang="id-ID" dirty="0" smtClean="0"/>
              <a:t>Conclusion</a:t>
            </a:r>
          </a:p>
        </p:txBody>
      </p:sp>
    </p:spTree>
    <p:extLst>
      <p:ext uri="{BB962C8B-B14F-4D97-AF65-F5344CB8AC3E}">
        <p14:creationId xmlns:p14="http://schemas.microsoft.com/office/powerpoint/2010/main" xmlns="" val="373442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5" cstate="email">
            <a:lum bright="-10000" contrast="20000"/>
          </a:blip>
          <a:srcRect/>
          <a:stretch>
            <a:fillRect/>
          </a:stretch>
        </p:blipFill>
        <p:spPr bwMode="auto">
          <a:xfrm>
            <a:off x="1090166" y="3834474"/>
            <a:ext cx="7200000" cy="2411033"/>
          </a:xfrm>
          <a:prstGeom prst="rect">
            <a:avLst/>
          </a:prstGeom>
          <a:noFill/>
          <a:ln w="9525">
            <a:noFill/>
            <a:miter lim="800000"/>
            <a:headEnd/>
            <a:tailEnd/>
          </a:ln>
          <a:effectLst/>
        </p:spPr>
      </p:pic>
      <p:pic>
        <p:nvPicPr>
          <p:cNvPr id="11" name="Picture 4"/>
          <p:cNvPicPr>
            <a:picLocks noChangeAspect="1" noChangeArrowheads="1"/>
          </p:cNvPicPr>
          <p:nvPr/>
        </p:nvPicPr>
        <p:blipFill>
          <a:blip r:embed="rId6" cstate="email"/>
          <a:srcRect/>
          <a:stretch>
            <a:fillRect/>
          </a:stretch>
        </p:blipFill>
        <p:spPr bwMode="auto">
          <a:xfrm>
            <a:off x="1073583" y="1114215"/>
            <a:ext cx="7200000" cy="2678925"/>
          </a:xfrm>
          <a:prstGeom prst="rect">
            <a:avLst/>
          </a:prstGeom>
          <a:noFill/>
          <a:ln w="9525">
            <a:noFill/>
            <a:miter lim="800000"/>
            <a:headEnd/>
            <a:tailEnd/>
          </a:ln>
          <a:effectLst/>
        </p:spPr>
      </p:pic>
      <p:sp>
        <p:nvSpPr>
          <p:cNvPr id="20" name="Title 6"/>
          <p:cNvSpPr txBox="1">
            <a:spLocks/>
          </p:cNvSpPr>
          <p:nvPr/>
        </p:nvSpPr>
        <p:spPr>
          <a:xfrm>
            <a:off x="0" y="6212340"/>
            <a:ext cx="7886700" cy="6456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id-ID" sz="3000" b="1" dirty="0" smtClean="0">
                <a:latin typeface="+mj-lt"/>
                <a:ea typeface="+mj-ea"/>
                <a:cs typeface="+mj-cs"/>
              </a:rPr>
              <a:t>4</a:t>
            </a:r>
            <a:r>
              <a:rPr kumimoji="0" lang="id-ID" sz="3000" b="1" i="0" u="none" strike="noStrike" kern="1200" cap="none" spc="0" normalizeH="0" baseline="0" noProof="0" dirty="0" smtClean="0">
                <a:ln>
                  <a:noFill/>
                </a:ln>
                <a:solidFill>
                  <a:schemeClr val="tx1"/>
                </a:solidFill>
                <a:effectLst/>
                <a:uLnTx/>
                <a:uFillTx/>
                <a:latin typeface="+mj-lt"/>
                <a:ea typeface="+mj-ea"/>
                <a:cs typeface="+mj-cs"/>
              </a:rPr>
              <a:t>. Impact on Stabilizing Eroded Bank Morphology</a:t>
            </a:r>
            <a:endParaRPr kumimoji="0" lang="id-ID" sz="3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73442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55303" name="Picture 19" descr="ekohidrolik (22)"/>
          <p:cNvPicPr>
            <a:picLocks noChangeAspect="1" noChangeArrowheads="1"/>
          </p:cNvPicPr>
          <p:nvPr/>
        </p:nvPicPr>
        <p:blipFill>
          <a:blip r:embed="rId5" cstate="email"/>
          <a:srcRect/>
          <a:stretch>
            <a:fillRect/>
          </a:stretch>
        </p:blipFill>
        <p:spPr bwMode="auto">
          <a:xfrm>
            <a:off x="0" y="1290888"/>
            <a:ext cx="2945615" cy="1980000"/>
          </a:xfrm>
          <a:prstGeom prst="rect">
            <a:avLst/>
          </a:prstGeom>
          <a:noFill/>
        </p:spPr>
      </p:pic>
      <p:pic>
        <p:nvPicPr>
          <p:cNvPr id="55302" name="Picture 42" descr="IMGP1978"/>
          <p:cNvPicPr>
            <a:picLocks noChangeAspect="1" noChangeArrowheads="1"/>
          </p:cNvPicPr>
          <p:nvPr/>
        </p:nvPicPr>
        <p:blipFill>
          <a:blip r:embed="rId6" cstate="email"/>
          <a:srcRect/>
          <a:stretch>
            <a:fillRect/>
          </a:stretch>
        </p:blipFill>
        <p:spPr bwMode="auto">
          <a:xfrm>
            <a:off x="2643288" y="1301071"/>
            <a:ext cx="2989800" cy="1980000"/>
          </a:xfrm>
          <a:prstGeom prst="rect">
            <a:avLst/>
          </a:prstGeom>
          <a:noFill/>
        </p:spPr>
      </p:pic>
      <p:pic>
        <p:nvPicPr>
          <p:cNvPr id="55301" name="Picture 115" descr="wringinanombawah (128)"/>
          <p:cNvPicPr>
            <a:picLocks noChangeAspect="1" noChangeArrowheads="1"/>
          </p:cNvPicPr>
          <p:nvPr/>
        </p:nvPicPr>
        <p:blipFill>
          <a:blip r:embed="rId7" cstate="email"/>
          <a:srcRect/>
          <a:stretch>
            <a:fillRect/>
          </a:stretch>
        </p:blipFill>
        <p:spPr bwMode="auto">
          <a:xfrm>
            <a:off x="5626589" y="1291874"/>
            <a:ext cx="3517411" cy="1980000"/>
          </a:xfrm>
          <a:prstGeom prst="rect">
            <a:avLst/>
          </a:prstGeom>
          <a:noFill/>
        </p:spPr>
      </p:pic>
      <p:pic>
        <p:nvPicPr>
          <p:cNvPr id="55300" name="Picture 113" descr="wringinanombawahh (298)"/>
          <p:cNvPicPr>
            <a:picLocks noChangeAspect="1" noChangeArrowheads="1"/>
          </p:cNvPicPr>
          <p:nvPr/>
        </p:nvPicPr>
        <p:blipFill>
          <a:blip r:embed="rId8" cstate="email"/>
          <a:srcRect/>
          <a:stretch>
            <a:fillRect/>
          </a:stretch>
        </p:blipFill>
        <p:spPr bwMode="auto">
          <a:xfrm>
            <a:off x="0" y="3415459"/>
            <a:ext cx="3245376" cy="2160000"/>
          </a:xfrm>
          <a:prstGeom prst="rect">
            <a:avLst/>
          </a:prstGeom>
          <a:noFill/>
        </p:spPr>
      </p:pic>
      <p:pic>
        <p:nvPicPr>
          <p:cNvPr id="55297" name="Picture 111" descr="DSCN5074"/>
          <p:cNvPicPr>
            <a:picLocks noChangeAspect="1" noChangeArrowheads="1"/>
          </p:cNvPicPr>
          <p:nvPr/>
        </p:nvPicPr>
        <p:blipFill>
          <a:blip r:embed="rId9" cstate="email">
            <a:lum bright="-10000"/>
          </a:blip>
          <a:srcRect/>
          <a:stretch>
            <a:fillRect/>
          </a:stretch>
        </p:blipFill>
        <p:spPr bwMode="auto">
          <a:xfrm>
            <a:off x="3143838" y="3436383"/>
            <a:ext cx="3345231" cy="2160000"/>
          </a:xfrm>
          <a:prstGeom prst="rect">
            <a:avLst/>
          </a:prstGeom>
          <a:noFill/>
        </p:spPr>
      </p:pic>
      <p:sp>
        <p:nvSpPr>
          <p:cNvPr id="553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5306" name="Rectangle 10"/>
          <p:cNvSpPr>
            <a:spLocks noChangeArrowheads="1"/>
          </p:cNvSpPr>
          <p:nvPr/>
        </p:nvSpPr>
        <p:spPr bwMode="auto">
          <a:xfrm>
            <a:off x="0" y="975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5307" name="Rectangle 11"/>
          <p:cNvSpPr>
            <a:spLocks noChangeArrowheads="1"/>
          </p:cNvSpPr>
          <p:nvPr/>
        </p:nvSpPr>
        <p:spPr bwMode="auto">
          <a:xfrm>
            <a:off x="0" y="1346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20" descr="D:\disertasi\4 impact biota\Wringinanom I\DSCN1226.JPG"/>
          <p:cNvPicPr/>
          <p:nvPr/>
        </p:nvPicPr>
        <p:blipFill>
          <a:blip r:embed="rId10" cstate="email"/>
          <a:srcRect/>
          <a:stretch>
            <a:fillRect/>
          </a:stretch>
        </p:blipFill>
        <p:spPr bwMode="auto">
          <a:xfrm>
            <a:off x="6264000" y="3434776"/>
            <a:ext cx="2880000" cy="2160148"/>
          </a:xfrm>
          <a:prstGeom prst="rect">
            <a:avLst/>
          </a:prstGeom>
          <a:noFill/>
          <a:ln w="9525">
            <a:noFill/>
            <a:miter lim="800000"/>
            <a:headEnd/>
            <a:tailEnd/>
          </a:ln>
        </p:spPr>
      </p:pic>
      <p:sp>
        <p:nvSpPr>
          <p:cNvPr id="23" name="Title 6"/>
          <p:cNvSpPr>
            <a:spLocks noGrp="1"/>
          </p:cNvSpPr>
          <p:nvPr>
            <p:ph type="title"/>
          </p:nvPr>
        </p:nvSpPr>
        <p:spPr>
          <a:xfrm>
            <a:off x="76200" y="6078990"/>
            <a:ext cx="7886700" cy="645660"/>
          </a:xfrm>
        </p:spPr>
        <p:txBody>
          <a:bodyPr>
            <a:normAutofit/>
          </a:bodyPr>
          <a:lstStyle/>
          <a:p>
            <a:r>
              <a:rPr lang="id-ID" sz="3000" b="1" dirty="0" smtClean="0"/>
              <a:t>4. Impact on Stabilizing Eroded Bank Morphology</a:t>
            </a:r>
            <a:endParaRPr lang="id-ID" sz="3000" b="1" dirty="0"/>
          </a:p>
        </p:txBody>
      </p:sp>
    </p:spTree>
    <p:extLst>
      <p:ext uri="{BB962C8B-B14F-4D97-AF65-F5344CB8AC3E}">
        <p14:creationId xmlns:p14="http://schemas.microsoft.com/office/powerpoint/2010/main" xmlns="" val="373442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553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5306" name="Rectangle 10"/>
          <p:cNvSpPr>
            <a:spLocks noChangeArrowheads="1"/>
          </p:cNvSpPr>
          <p:nvPr/>
        </p:nvSpPr>
        <p:spPr bwMode="auto">
          <a:xfrm>
            <a:off x="0" y="975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5307" name="Rectangle 11"/>
          <p:cNvSpPr>
            <a:spLocks noChangeArrowheads="1"/>
          </p:cNvSpPr>
          <p:nvPr/>
        </p:nvSpPr>
        <p:spPr bwMode="auto">
          <a:xfrm>
            <a:off x="0" y="1346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48" name="Picture 4" descr="IMGP2168"/>
          <p:cNvPicPr>
            <a:picLocks noChangeAspect="1" noChangeArrowheads="1"/>
          </p:cNvPicPr>
          <p:nvPr/>
        </p:nvPicPr>
        <p:blipFill>
          <a:blip r:embed="rId5" cstate="email">
            <a:lum bright="10000"/>
          </a:blip>
          <a:srcRect/>
          <a:stretch>
            <a:fillRect/>
          </a:stretch>
        </p:blipFill>
        <p:spPr bwMode="auto">
          <a:xfrm flipH="1">
            <a:off x="401053" y="1114926"/>
            <a:ext cx="4457821" cy="2520000"/>
          </a:xfrm>
          <a:prstGeom prst="rect">
            <a:avLst/>
          </a:prstGeom>
          <a:noFill/>
        </p:spPr>
      </p:pic>
      <p:pic>
        <p:nvPicPr>
          <p:cNvPr id="57347" name="Picture 132" descr="DSC02703"/>
          <p:cNvPicPr>
            <a:picLocks noChangeAspect="1" noChangeArrowheads="1"/>
          </p:cNvPicPr>
          <p:nvPr/>
        </p:nvPicPr>
        <p:blipFill>
          <a:blip r:embed="rId6" cstate="email">
            <a:lum bright="10000"/>
          </a:blip>
          <a:srcRect l="-1435" r="-34"/>
          <a:stretch>
            <a:fillRect/>
          </a:stretch>
        </p:blipFill>
        <p:spPr bwMode="auto">
          <a:xfrm flipH="1">
            <a:off x="4973053" y="1113422"/>
            <a:ext cx="3400926" cy="2520000"/>
          </a:xfrm>
          <a:prstGeom prst="rect">
            <a:avLst/>
          </a:prstGeom>
          <a:noFill/>
        </p:spPr>
      </p:pic>
      <p:pic>
        <p:nvPicPr>
          <p:cNvPr id="57346" name="Picture 10" descr="wringinanom lebani (91)"/>
          <p:cNvPicPr>
            <a:picLocks noChangeAspect="1" noChangeArrowheads="1"/>
          </p:cNvPicPr>
          <p:nvPr/>
        </p:nvPicPr>
        <p:blipFill>
          <a:blip r:embed="rId7" cstate="email">
            <a:lum bright="20000" contrast="20000"/>
          </a:blip>
          <a:srcRect/>
          <a:stretch>
            <a:fillRect/>
          </a:stretch>
        </p:blipFill>
        <p:spPr bwMode="auto">
          <a:xfrm>
            <a:off x="417097" y="3718760"/>
            <a:ext cx="4061884" cy="2340000"/>
          </a:xfrm>
          <a:prstGeom prst="rect">
            <a:avLst/>
          </a:prstGeom>
          <a:noFill/>
        </p:spPr>
      </p:pic>
      <p:pic>
        <p:nvPicPr>
          <p:cNvPr id="57345" name="Picture 17" descr="IMGP2375"/>
          <p:cNvPicPr>
            <a:picLocks noChangeAspect="1" noChangeArrowheads="1"/>
          </p:cNvPicPr>
          <p:nvPr/>
        </p:nvPicPr>
        <p:blipFill>
          <a:blip r:embed="rId8" cstate="email">
            <a:lum bright="10000"/>
          </a:blip>
          <a:srcRect/>
          <a:stretch>
            <a:fillRect/>
          </a:stretch>
        </p:blipFill>
        <p:spPr bwMode="auto">
          <a:xfrm>
            <a:off x="4548790" y="3732296"/>
            <a:ext cx="4192500" cy="2340000"/>
          </a:xfrm>
          <a:prstGeom prst="rect">
            <a:avLst/>
          </a:prstGeom>
          <a:noFill/>
        </p:spPr>
      </p:pic>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7350" name="Rectangle 6"/>
          <p:cNvSpPr>
            <a:spLocks noChangeArrowheads="1"/>
          </p:cNvSpPr>
          <p:nvPr/>
        </p:nvSpPr>
        <p:spPr bwMode="auto">
          <a:xfrm>
            <a:off x="457200" y="6229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351" name="Rectangle 7"/>
          <p:cNvSpPr>
            <a:spLocks noChangeArrowheads="1"/>
          </p:cNvSpPr>
          <p:nvPr/>
        </p:nvSpPr>
        <p:spPr bwMode="auto">
          <a:xfrm>
            <a:off x="457200" y="11268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itle 6"/>
          <p:cNvSpPr txBox="1">
            <a:spLocks/>
          </p:cNvSpPr>
          <p:nvPr/>
        </p:nvSpPr>
        <p:spPr>
          <a:xfrm>
            <a:off x="57150" y="6117090"/>
            <a:ext cx="7886700" cy="6456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d-ID" sz="3000" b="1" i="0" u="none" strike="noStrike" kern="1200" cap="none" spc="0" normalizeH="0" baseline="0" noProof="0" dirty="0" smtClean="0">
                <a:ln>
                  <a:noFill/>
                </a:ln>
                <a:solidFill>
                  <a:schemeClr val="tx1"/>
                </a:solidFill>
                <a:effectLst/>
                <a:uLnTx/>
                <a:uFillTx/>
                <a:latin typeface="+mj-lt"/>
                <a:ea typeface="+mj-ea"/>
                <a:cs typeface="+mj-cs"/>
              </a:rPr>
              <a:t>4. Impact on Stabilizing Eroded Bank Morphology</a:t>
            </a:r>
            <a:endParaRPr kumimoji="0" lang="id-ID" sz="3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734424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553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5306" name="Rectangle 10"/>
          <p:cNvSpPr>
            <a:spLocks noChangeArrowheads="1"/>
          </p:cNvSpPr>
          <p:nvPr/>
        </p:nvSpPr>
        <p:spPr bwMode="auto">
          <a:xfrm>
            <a:off x="0" y="975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5307" name="Rectangle 11"/>
          <p:cNvSpPr>
            <a:spLocks noChangeArrowheads="1"/>
          </p:cNvSpPr>
          <p:nvPr/>
        </p:nvSpPr>
        <p:spPr bwMode="auto">
          <a:xfrm>
            <a:off x="0" y="1346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7350" name="Rectangle 6"/>
          <p:cNvSpPr>
            <a:spLocks noChangeArrowheads="1"/>
          </p:cNvSpPr>
          <p:nvPr/>
        </p:nvSpPr>
        <p:spPr bwMode="auto">
          <a:xfrm>
            <a:off x="457200" y="6229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351" name="Rectangle 7"/>
          <p:cNvSpPr>
            <a:spLocks noChangeArrowheads="1"/>
          </p:cNvSpPr>
          <p:nvPr/>
        </p:nvSpPr>
        <p:spPr bwMode="auto">
          <a:xfrm>
            <a:off x="457200" y="11268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83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8372" name="Rectangle 4"/>
          <p:cNvSpPr>
            <a:spLocks noChangeArrowheads="1"/>
          </p:cNvSpPr>
          <p:nvPr/>
        </p:nvSpPr>
        <p:spPr bwMode="auto">
          <a:xfrm>
            <a:off x="45720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2"/>
          <p:cNvPicPr>
            <a:picLocks noChangeAspect="1" noChangeArrowheads="1"/>
          </p:cNvPicPr>
          <p:nvPr/>
        </p:nvPicPr>
        <p:blipFill>
          <a:blip r:embed="rId5" cstate="email"/>
          <a:srcRect/>
          <a:stretch>
            <a:fillRect/>
          </a:stretch>
        </p:blipFill>
        <p:spPr bwMode="auto">
          <a:xfrm>
            <a:off x="5304000" y="1154700"/>
            <a:ext cx="3840000" cy="2160000"/>
          </a:xfrm>
          <a:prstGeom prst="rect">
            <a:avLst/>
          </a:prstGeom>
          <a:noFill/>
          <a:ln w="9525">
            <a:noFill/>
            <a:miter lim="800000"/>
            <a:headEnd/>
            <a:tailEnd/>
          </a:ln>
          <a:effectLst/>
        </p:spPr>
      </p:pic>
      <p:pic>
        <p:nvPicPr>
          <p:cNvPr id="30" name="Picture 29" descr="D:\disertasi\4 impact biota\Wringinanom I\wringinanomatass (73).JPG"/>
          <p:cNvPicPr>
            <a:picLocks noChangeAspect="1"/>
          </p:cNvPicPr>
          <p:nvPr/>
        </p:nvPicPr>
        <p:blipFill>
          <a:blip r:embed="rId6" cstate="email"/>
          <a:srcRect/>
          <a:stretch>
            <a:fillRect/>
          </a:stretch>
        </p:blipFill>
        <p:spPr bwMode="auto">
          <a:xfrm>
            <a:off x="-2" y="3758170"/>
            <a:ext cx="2638710" cy="1980000"/>
          </a:xfrm>
          <a:prstGeom prst="rect">
            <a:avLst/>
          </a:prstGeom>
          <a:noFill/>
          <a:ln w="9525">
            <a:noFill/>
            <a:miter lim="800000"/>
            <a:headEnd/>
            <a:tailEnd/>
          </a:ln>
        </p:spPr>
      </p:pic>
      <p:pic>
        <p:nvPicPr>
          <p:cNvPr id="31" name="Picture 30" descr="D:\disertasi\4 impact biota\Wringinanom I\DSC04317.JPG"/>
          <p:cNvPicPr>
            <a:picLocks noChangeAspect="1"/>
          </p:cNvPicPr>
          <p:nvPr/>
        </p:nvPicPr>
        <p:blipFill>
          <a:blip r:embed="rId7" cstate="email"/>
          <a:srcRect/>
          <a:stretch>
            <a:fillRect/>
          </a:stretch>
        </p:blipFill>
        <p:spPr bwMode="auto">
          <a:xfrm>
            <a:off x="0" y="1148536"/>
            <a:ext cx="2879165" cy="2160000"/>
          </a:xfrm>
          <a:prstGeom prst="rect">
            <a:avLst/>
          </a:prstGeom>
          <a:noFill/>
          <a:ln w="9525">
            <a:noFill/>
            <a:miter lim="800000"/>
            <a:headEnd/>
            <a:tailEnd/>
          </a:ln>
        </p:spPr>
      </p:pic>
      <p:pic>
        <p:nvPicPr>
          <p:cNvPr id="32" name="Picture 31" descr="D:\disertasi\4 impact biota\Wringinanom I\DSC04311.JPG"/>
          <p:cNvPicPr/>
          <p:nvPr/>
        </p:nvPicPr>
        <p:blipFill>
          <a:blip r:embed="rId8" cstate="email"/>
          <a:srcRect/>
          <a:stretch>
            <a:fillRect/>
          </a:stretch>
        </p:blipFill>
        <p:spPr bwMode="auto">
          <a:xfrm>
            <a:off x="2914650" y="1129486"/>
            <a:ext cx="2880000" cy="2160000"/>
          </a:xfrm>
          <a:prstGeom prst="rect">
            <a:avLst/>
          </a:prstGeom>
          <a:noFill/>
          <a:ln w="9525">
            <a:noFill/>
            <a:miter lim="800000"/>
            <a:headEnd/>
            <a:tailEnd/>
          </a:ln>
        </p:spPr>
      </p:pic>
      <p:pic>
        <p:nvPicPr>
          <p:cNvPr id="40" name="Picture 39" descr="D:\disertasi\4 impact biota\Wringinanom I\wringinanomatas (304).jpg"/>
          <p:cNvPicPr>
            <a:picLocks noChangeAspect="1"/>
          </p:cNvPicPr>
          <p:nvPr/>
        </p:nvPicPr>
        <p:blipFill>
          <a:blip r:embed="rId9" cstate="email"/>
          <a:srcRect/>
          <a:stretch>
            <a:fillRect/>
          </a:stretch>
        </p:blipFill>
        <p:spPr bwMode="auto">
          <a:xfrm>
            <a:off x="2828269" y="3762665"/>
            <a:ext cx="2638703" cy="1980000"/>
          </a:xfrm>
          <a:prstGeom prst="rect">
            <a:avLst/>
          </a:prstGeom>
          <a:noFill/>
          <a:ln w="9525">
            <a:noFill/>
            <a:miter lim="800000"/>
            <a:headEnd/>
            <a:tailEnd/>
          </a:ln>
        </p:spPr>
      </p:pic>
      <p:pic>
        <p:nvPicPr>
          <p:cNvPr id="41" name="Picture 40" descr="D:\disertasi\4 impact biota\Wringinanom I\wringinanomatas (252).JPG"/>
          <p:cNvPicPr>
            <a:picLocks noChangeAspect="1"/>
          </p:cNvPicPr>
          <p:nvPr/>
        </p:nvPicPr>
        <p:blipFill>
          <a:blip r:embed="rId10" cstate="email"/>
          <a:srcRect/>
          <a:stretch>
            <a:fillRect/>
          </a:stretch>
        </p:blipFill>
        <p:spPr bwMode="auto">
          <a:xfrm>
            <a:off x="5606519" y="3759032"/>
            <a:ext cx="3518275" cy="1980000"/>
          </a:xfrm>
          <a:prstGeom prst="rect">
            <a:avLst/>
          </a:prstGeom>
          <a:noFill/>
          <a:ln w="9525">
            <a:noFill/>
            <a:miter lim="800000"/>
            <a:headEnd/>
            <a:tailEnd/>
          </a:ln>
        </p:spPr>
      </p:pic>
      <p:sp>
        <p:nvSpPr>
          <p:cNvPr id="44" name="Title 6"/>
          <p:cNvSpPr txBox="1">
            <a:spLocks/>
          </p:cNvSpPr>
          <p:nvPr/>
        </p:nvSpPr>
        <p:spPr>
          <a:xfrm>
            <a:off x="152400" y="6059940"/>
            <a:ext cx="7886700" cy="6456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d-ID" sz="3000" b="1" i="0" u="none" strike="noStrike" kern="1200" cap="none" spc="0" normalizeH="0" baseline="0" noProof="0" dirty="0" smtClean="0">
                <a:ln>
                  <a:noFill/>
                </a:ln>
                <a:solidFill>
                  <a:schemeClr val="tx1"/>
                </a:solidFill>
                <a:effectLst/>
                <a:uLnTx/>
                <a:uFillTx/>
                <a:latin typeface="+mj-lt"/>
                <a:ea typeface="+mj-ea"/>
                <a:cs typeface="+mj-cs"/>
              </a:rPr>
              <a:t>4.Impact on Stabilizing Eroded Bank Morphology</a:t>
            </a:r>
            <a:endParaRPr kumimoji="0" lang="id-ID"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45" name="Title 44"/>
          <p:cNvSpPr>
            <a:spLocks noGrp="1"/>
          </p:cNvSpPr>
          <p:nvPr>
            <p:ph type="title"/>
          </p:nvPr>
        </p:nvSpPr>
        <p:spPr/>
        <p:txBody>
          <a:bodyPr/>
          <a:lstStyle/>
          <a:p>
            <a:endParaRPr lang="id-ID"/>
          </a:p>
        </p:txBody>
      </p:sp>
    </p:spTree>
    <p:extLst>
      <p:ext uri="{BB962C8B-B14F-4D97-AF65-F5344CB8AC3E}">
        <p14:creationId xmlns:p14="http://schemas.microsoft.com/office/powerpoint/2010/main" xmlns="" val="373442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553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5306" name="Rectangle 10"/>
          <p:cNvSpPr>
            <a:spLocks noChangeArrowheads="1"/>
          </p:cNvSpPr>
          <p:nvPr/>
        </p:nvSpPr>
        <p:spPr bwMode="auto">
          <a:xfrm>
            <a:off x="0" y="975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5307" name="Rectangle 11"/>
          <p:cNvSpPr>
            <a:spLocks noChangeArrowheads="1"/>
          </p:cNvSpPr>
          <p:nvPr/>
        </p:nvSpPr>
        <p:spPr bwMode="auto">
          <a:xfrm>
            <a:off x="0" y="1346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7350" name="Rectangle 6"/>
          <p:cNvSpPr>
            <a:spLocks noChangeArrowheads="1"/>
          </p:cNvSpPr>
          <p:nvPr/>
        </p:nvSpPr>
        <p:spPr bwMode="auto">
          <a:xfrm>
            <a:off x="457200" y="6229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351" name="Rectangle 7"/>
          <p:cNvSpPr>
            <a:spLocks noChangeArrowheads="1"/>
          </p:cNvSpPr>
          <p:nvPr/>
        </p:nvSpPr>
        <p:spPr bwMode="auto">
          <a:xfrm>
            <a:off x="457200" y="11268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83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8372" name="Rectangle 4"/>
          <p:cNvSpPr>
            <a:spLocks noChangeArrowheads="1"/>
          </p:cNvSpPr>
          <p:nvPr/>
        </p:nvSpPr>
        <p:spPr bwMode="auto">
          <a:xfrm>
            <a:off x="45720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Title 6"/>
          <p:cNvSpPr txBox="1">
            <a:spLocks/>
          </p:cNvSpPr>
          <p:nvPr/>
        </p:nvSpPr>
        <p:spPr>
          <a:xfrm>
            <a:off x="152400" y="6059940"/>
            <a:ext cx="7886700" cy="6456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d-ID" sz="3000" b="1" i="0" u="none" strike="noStrike" kern="1200" cap="none" spc="0" normalizeH="0" baseline="0" noProof="0" dirty="0" smtClean="0">
                <a:ln>
                  <a:noFill/>
                </a:ln>
                <a:solidFill>
                  <a:schemeClr val="tx1"/>
                </a:solidFill>
                <a:effectLst/>
                <a:uLnTx/>
                <a:uFillTx/>
                <a:latin typeface="+mj-lt"/>
                <a:ea typeface="+mj-ea"/>
                <a:cs typeface="+mj-cs"/>
              </a:rPr>
              <a:t>4.Impact on Stabilizing Eroded Bank Morphology</a:t>
            </a:r>
            <a:endParaRPr kumimoji="0" lang="id-ID"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62466" name="Picture 2"/>
          <p:cNvPicPr>
            <a:picLocks noChangeAspect="1" noChangeArrowheads="1"/>
          </p:cNvPicPr>
          <p:nvPr/>
        </p:nvPicPr>
        <p:blipFill>
          <a:blip r:embed="rId5" cstate="email"/>
          <a:srcRect/>
          <a:stretch>
            <a:fillRect/>
          </a:stretch>
        </p:blipFill>
        <p:spPr bwMode="auto">
          <a:xfrm flipH="1">
            <a:off x="895350" y="1162051"/>
            <a:ext cx="3240000" cy="2430275"/>
          </a:xfrm>
          <a:prstGeom prst="rect">
            <a:avLst/>
          </a:prstGeom>
          <a:noFill/>
          <a:ln w="9525">
            <a:noFill/>
            <a:miter lim="800000"/>
            <a:headEnd/>
            <a:tailEnd/>
          </a:ln>
          <a:effectLst/>
        </p:spPr>
      </p:pic>
      <p:pic>
        <p:nvPicPr>
          <p:cNvPr id="62468" name="Picture 4"/>
          <p:cNvPicPr>
            <a:picLocks noChangeAspect="1" noChangeArrowheads="1"/>
          </p:cNvPicPr>
          <p:nvPr/>
        </p:nvPicPr>
        <p:blipFill>
          <a:blip r:embed="rId6" cstate="email"/>
          <a:srcRect/>
          <a:stretch>
            <a:fillRect/>
          </a:stretch>
        </p:blipFill>
        <p:spPr bwMode="auto">
          <a:xfrm>
            <a:off x="914400" y="3706814"/>
            <a:ext cx="3240000" cy="2430275"/>
          </a:xfrm>
          <a:prstGeom prst="rect">
            <a:avLst/>
          </a:prstGeom>
          <a:noFill/>
          <a:ln w="9525">
            <a:noFill/>
            <a:miter lim="800000"/>
            <a:headEnd/>
            <a:tailEnd/>
          </a:ln>
          <a:effectLst/>
        </p:spPr>
      </p:pic>
      <p:pic>
        <p:nvPicPr>
          <p:cNvPr id="62469" name="Picture 5"/>
          <p:cNvPicPr>
            <a:picLocks noChangeAspect="1" noChangeArrowheads="1"/>
          </p:cNvPicPr>
          <p:nvPr/>
        </p:nvPicPr>
        <p:blipFill>
          <a:blip r:embed="rId7" cstate="email"/>
          <a:srcRect/>
          <a:stretch>
            <a:fillRect/>
          </a:stretch>
        </p:blipFill>
        <p:spPr bwMode="auto">
          <a:xfrm>
            <a:off x="4322850" y="3706814"/>
            <a:ext cx="3240000" cy="2430275"/>
          </a:xfrm>
          <a:prstGeom prst="rect">
            <a:avLst/>
          </a:prstGeom>
          <a:noFill/>
          <a:ln w="9525">
            <a:noFill/>
            <a:miter lim="800000"/>
            <a:headEnd/>
            <a:tailEnd/>
          </a:ln>
          <a:effectLst/>
        </p:spPr>
      </p:pic>
      <p:pic>
        <p:nvPicPr>
          <p:cNvPr id="62470" name="Picture 6"/>
          <p:cNvPicPr>
            <a:picLocks noChangeAspect="1" noChangeArrowheads="1"/>
          </p:cNvPicPr>
          <p:nvPr/>
        </p:nvPicPr>
        <p:blipFill>
          <a:blip r:embed="rId8" cstate="email"/>
          <a:srcRect/>
          <a:stretch>
            <a:fillRect/>
          </a:stretch>
        </p:blipFill>
        <p:spPr bwMode="auto">
          <a:xfrm>
            <a:off x="4278313" y="1173164"/>
            <a:ext cx="3240000" cy="2430275"/>
          </a:xfrm>
          <a:prstGeom prst="rect">
            <a:avLst/>
          </a:prstGeom>
          <a:noFill/>
          <a:ln w="9525">
            <a:noFill/>
            <a:miter lim="800000"/>
            <a:headEnd/>
            <a:tailEnd/>
          </a:ln>
          <a:effectLst/>
        </p:spPr>
      </p:pic>
    </p:spTree>
    <p:extLst>
      <p:ext uri="{BB962C8B-B14F-4D97-AF65-F5344CB8AC3E}">
        <p14:creationId xmlns:p14="http://schemas.microsoft.com/office/powerpoint/2010/main" xmlns="" val="373442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0" y="6212340"/>
            <a:ext cx="7886700" cy="645660"/>
          </a:xfrm>
        </p:spPr>
        <p:txBody>
          <a:bodyPr>
            <a:normAutofit/>
          </a:bodyPr>
          <a:lstStyle/>
          <a:p>
            <a:r>
              <a:rPr lang="id-ID" sz="3200" b="1" dirty="0" smtClean="0"/>
              <a:t>5. Impact on Native Fish Species</a:t>
            </a:r>
            <a:endParaRPr lang="id-ID" sz="3600" b="1" dirty="0"/>
          </a:p>
        </p:txBody>
      </p:sp>
      <p:grpSp>
        <p:nvGrpSpPr>
          <p:cNvPr id="9" name="Content Placeholder 8"/>
          <p:cNvGrpSpPr>
            <a:grpSpLocks noGrp="1"/>
          </p:cNvGrpSpPr>
          <p:nvPr>
            <p:ph idx="1"/>
          </p:nvPr>
        </p:nvGrpSpPr>
        <p:grpSpPr>
          <a:xfrm>
            <a:off x="590550" y="1311275"/>
            <a:ext cx="7886700" cy="4351338"/>
            <a:chOff x="3674" y="116632"/>
            <a:chExt cx="9074856" cy="5244298"/>
          </a:xfrm>
        </p:grpSpPr>
        <p:pic>
          <p:nvPicPr>
            <p:cNvPr id="10" name="Picture 9"/>
            <p:cNvPicPr>
              <a:picLocks noChangeAspect="1"/>
            </p:cNvPicPr>
            <p:nvPr/>
          </p:nvPicPr>
          <p:blipFill>
            <a:blip r:embed="rId5" cstate="email"/>
            <a:stretch>
              <a:fillRect/>
            </a:stretch>
          </p:blipFill>
          <p:spPr>
            <a:xfrm>
              <a:off x="3674" y="116632"/>
              <a:ext cx="9074856" cy="5244298"/>
            </a:xfrm>
            <a:prstGeom prst="rect">
              <a:avLst/>
            </a:prstGeom>
          </p:spPr>
        </p:pic>
        <p:sp>
          <p:nvSpPr>
            <p:cNvPr id="11" name="Rectangle 10"/>
            <p:cNvSpPr/>
            <p:nvPr/>
          </p:nvSpPr>
          <p:spPr>
            <a:xfrm>
              <a:off x="5461025" y="2420888"/>
              <a:ext cx="2304256"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595886" y="2420888"/>
              <a:ext cx="2034531" cy="553998"/>
            </a:xfrm>
            <a:prstGeom prst="rect">
              <a:avLst/>
            </a:prstGeom>
            <a:noFill/>
          </p:spPr>
          <p:txBody>
            <a:bodyPr wrap="none" rtlCol="0">
              <a:spAutoFit/>
            </a:bodyPr>
            <a:lstStyle/>
            <a:p>
              <a:pPr algn="ctr"/>
              <a:r>
                <a:rPr lang="en-GB" sz="1500" dirty="0" smtClean="0">
                  <a:solidFill>
                    <a:srgbClr val="FF0000"/>
                  </a:solidFill>
                </a:rPr>
                <a:t>USULAN ZONA INTI </a:t>
              </a:r>
            </a:p>
            <a:p>
              <a:pPr algn="ctr"/>
              <a:r>
                <a:rPr lang="en-GB" sz="1500" dirty="0" smtClean="0">
                  <a:solidFill>
                    <a:srgbClr val="FF0000"/>
                  </a:solidFill>
                </a:rPr>
                <a:t>SUAKA IKAN</a:t>
              </a:r>
              <a:endParaRPr lang="en-GB" sz="1500" dirty="0">
                <a:solidFill>
                  <a:srgbClr val="FF0000"/>
                </a:solidFill>
              </a:endParaRPr>
            </a:p>
          </p:txBody>
        </p:sp>
      </p:grpSp>
    </p:spTree>
    <p:extLst>
      <p:ext uri="{BB962C8B-B14F-4D97-AF65-F5344CB8AC3E}">
        <p14:creationId xmlns:p14="http://schemas.microsoft.com/office/powerpoint/2010/main" xmlns="" val="373442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0" y="6212340"/>
            <a:ext cx="7886700" cy="645660"/>
          </a:xfrm>
        </p:spPr>
        <p:txBody>
          <a:bodyPr>
            <a:normAutofit/>
          </a:bodyPr>
          <a:lstStyle/>
          <a:p>
            <a:r>
              <a:rPr lang="id-ID" sz="3200" b="1" dirty="0" smtClean="0"/>
              <a:t>5. Impact on Native Fish Species</a:t>
            </a:r>
            <a:endParaRPr lang="id-ID" sz="3600" b="1" dirty="0"/>
          </a:p>
        </p:txBody>
      </p:sp>
      <p:graphicFrame>
        <p:nvGraphicFramePr>
          <p:cNvPr id="15" name="Chart 14"/>
          <p:cNvGraphicFramePr/>
          <p:nvPr/>
        </p:nvGraphicFramePr>
        <p:xfrm>
          <a:off x="0" y="1230421"/>
          <a:ext cx="8877300" cy="4827479"/>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5181600" y="4572000"/>
            <a:ext cx="1104900" cy="6477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373442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0" y="6212340"/>
            <a:ext cx="7886700" cy="645660"/>
          </a:xfrm>
        </p:spPr>
        <p:txBody>
          <a:bodyPr>
            <a:normAutofit/>
          </a:bodyPr>
          <a:lstStyle/>
          <a:p>
            <a:r>
              <a:rPr lang="id-ID" sz="3200" b="1" dirty="0" smtClean="0"/>
              <a:t>5. Impact on Native Fish Species</a:t>
            </a:r>
            <a:endParaRPr lang="id-ID" sz="3600" b="1" dirty="0"/>
          </a:p>
        </p:txBody>
      </p:sp>
      <p:pic>
        <p:nvPicPr>
          <p:cNvPr id="63490" name="Picture 2"/>
          <p:cNvPicPr>
            <a:picLocks noChangeAspect="1" noChangeArrowheads="1"/>
          </p:cNvPicPr>
          <p:nvPr/>
        </p:nvPicPr>
        <p:blipFill>
          <a:blip r:embed="rId5" cstate="email"/>
          <a:srcRect/>
          <a:stretch>
            <a:fillRect/>
          </a:stretch>
        </p:blipFill>
        <p:spPr bwMode="auto">
          <a:xfrm>
            <a:off x="342900" y="1371600"/>
            <a:ext cx="3780000" cy="25200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6" cstate="email"/>
          <a:srcRect/>
          <a:stretch>
            <a:fillRect/>
          </a:stretch>
        </p:blipFill>
        <p:spPr bwMode="auto">
          <a:xfrm>
            <a:off x="4020307" y="1344613"/>
            <a:ext cx="4483231" cy="2520000"/>
          </a:xfrm>
          <a:prstGeom prst="rect">
            <a:avLst/>
          </a:prstGeom>
          <a:noFill/>
          <a:ln w="9525">
            <a:noFill/>
            <a:miter lim="800000"/>
            <a:headEnd/>
            <a:tailEnd/>
          </a:ln>
          <a:effectLst/>
        </p:spPr>
      </p:pic>
      <p:pic>
        <p:nvPicPr>
          <p:cNvPr id="63492" name="Picture 4" descr="D:\disertasi\2 sensus ikan\kdlinter perning (20).JPG"/>
          <p:cNvPicPr>
            <a:picLocks noChangeAspect="1" noChangeArrowheads="1"/>
          </p:cNvPicPr>
          <p:nvPr/>
        </p:nvPicPr>
        <p:blipFill>
          <a:blip r:embed="rId7" cstate="email"/>
          <a:srcRect/>
          <a:stretch>
            <a:fillRect/>
          </a:stretch>
        </p:blipFill>
        <p:spPr bwMode="auto">
          <a:xfrm>
            <a:off x="2152650" y="3848100"/>
            <a:ext cx="4480000" cy="2520000"/>
          </a:xfrm>
          <a:prstGeom prst="rect">
            <a:avLst/>
          </a:prstGeom>
          <a:noFill/>
        </p:spPr>
      </p:pic>
    </p:spTree>
    <p:extLst>
      <p:ext uri="{BB962C8B-B14F-4D97-AF65-F5344CB8AC3E}">
        <p14:creationId xmlns:p14="http://schemas.microsoft.com/office/powerpoint/2010/main" xmlns="" val="3734424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628650" y="1045029"/>
            <a:ext cx="7886700" cy="645660"/>
          </a:xfrm>
        </p:spPr>
        <p:txBody>
          <a:bodyPr>
            <a:normAutofit/>
          </a:bodyPr>
          <a:lstStyle/>
          <a:p>
            <a:r>
              <a:rPr lang="id-ID" sz="3200" b="1" dirty="0" smtClean="0"/>
              <a:t>6. Conclusion</a:t>
            </a:r>
            <a:endParaRPr lang="id-ID" sz="3600" b="1" dirty="0"/>
          </a:p>
        </p:txBody>
      </p:sp>
      <p:sp>
        <p:nvSpPr>
          <p:cNvPr id="10" name="Content Placeholder 9"/>
          <p:cNvSpPr>
            <a:spLocks noGrp="1"/>
          </p:cNvSpPr>
          <p:nvPr>
            <p:ph idx="1"/>
          </p:nvPr>
        </p:nvSpPr>
        <p:spPr/>
        <p:txBody>
          <a:bodyPr>
            <a:normAutofit fontScale="70000" lnSpcReduction="20000"/>
          </a:bodyPr>
          <a:lstStyle/>
          <a:p>
            <a:r>
              <a:rPr lang="en-GB" dirty="0" smtClean="0"/>
              <a:t>.  The results suggest that bank stability at application sites in </a:t>
            </a:r>
            <a:r>
              <a:rPr lang="en-GB" dirty="0" err="1" smtClean="0"/>
              <a:t>Wringinanom</a:t>
            </a:r>
            <a:r>
              <a:rPr lang="en-GB" dirty="0" smtClean="0"/>
              <a:t> and </a:t>
            </a:r>
            <a:r>
              <a:rPr lang="en-GB" dirty="0" err="1" smtClean="0"/>
              <a:t>Klubuk</a:t>
            </a:r>
            <a:r>
              <a:rPr lang="en-GB" dirty="0" smtClean="0"/>
              <a:t> was improved.  Bank </a:t>
            </a:r>
            <a:r>
              <a:rPr lang="en-GB" dirty="0" err="1" smtClean="0"/>
              <a:t>reprofiling</a:t>
            </a:r>
            <a:r>
              <a:rPr lang="en-GB" dirty="0" smtClean="0"/>
              <a:t> reduced bank steepness to less than 40 degrees and bank erosion was shift to bank sedimentation at both sites. The rock toe enforcement and log spur dykes reduce flow velocity at the bank base and reduce toe erosion. </a:t>
            </a:r>
            <a:endParaRPr lang="id-ID" dirty="0" smtClean="0"/>
          </a:p>
          <a:p>
            <a:r>
              <a:rPr lang="en-GB" dirty="0" smtClean="0"/>
              <a:t>The </a:t>
            </a:r>
            <a:r>
              <a:rPr lang="en-GB" dirty="0" err="1" smtClean="0"/>
              <a:t>multistrata</a:t>
            </a:r>
            <a:r>
              <a:rPr lang="en-GB" dirty="0" smtClean="0"/>
              <a:t> vegetation also reduce near-bank velocity that reduce bank erosion along the application sites. The tree species which grow well at application sites, that withstand to several days of inundation and months of long drought period, are </a:t>
            </a:r>
            <a:r>
              <a:rPr lang="en-GB" i="1" dirty="0" err="1" smtClean="0"/>
              <a:t>Ficus</a:t>
            </a:r>
            <a:r>
              <a:rPr lang="en-GB" i="1" dirty="0" smtClean="0"/>
              <a:t> </a:t>
            </a:r>
            <a:r>
              <a:rPr lang="en-GB" i="1" dirty="0" err="1" smtClean="0"/>
              <a:t>glomerata</a:t>
            </a:r>
            <a:r>
              <a:rPr lang="en-GB" i="1" dirty="0" smtClean="0"/>
              <a:t>, </a:t>
            </a:r>
            <a:r>
              <a:rPr lang="en-GB" i="1" dirty="0" err="1" smtClean="0"/>
              <a:t>Bambusa</a:t>
            </a:r>
            <a:r>
              <a:rPr lang="en-GB" i="1" dirty="0" smtClean="0"/>
              <a:t> sp., </a:t>
            </a:r>
            <a:r>
              <a:rPr lang="en-GB" i="1" dirty="0" err="1" smtClean="0"/>
              <a:t>Ficus</a:t>
            </a:r>
            <a:r>
              <a:rPr lang="en-GB" i="1" dirty="0" smtClean="0"/>
              <a:t> </a:t>
            </a:r>
            <a:r>
              <a:rPr lang="en-GB" i="1" dirty="0" err="1" smtClean="0"/>
              <a:t>benjamina</a:t>
            </a:r>
            <a:r>
              <a:rPr lang="en-GB" i="1" dirty="0" smtClean="0"/>
              <a:t>, </a:t>
            </a:r>
            <a:r>
              <a:rPr lang="en-GB" i="1" dirty="0" err="1" smtClean="0"/>
              <a:t>Psidium</a:t>
            </a:r>
            <a:r>
              <a:rPr lang="en-GB" i="1" dirty="0" smtClean="0"/>
              <a:t> </a:t>
            </a:r>
            <a:r>
              <a:rPr lang="en-GB" i="1" dirty="0" err="1" smtClean="0"/>
              <a:t>guajava</a:t>
            </a:r>
            <a:r>
              <a:rPr lang="en-GB" i="1" dirty="0" smtClean="0"/>
              <a:t> </a:t>
            </a:r>
            <a:r>
              <a:rPr lang="en-GB" dirty="0" smtClean="0"/>
              <a:t>and</a:t>
            </a:r>
            <a:r>
              <a:rPr lang="en-GB" i="1" dirty="0" smtClean="0"/>
              <a:t> </a:t>
            </a:r>
            <a:r>
              <a:rPr lang="en-GB" i="1" dirty="0" err="1" smtClean="0"/>
              <a:t>Muntingia</a:t>
            </a:r>
            <a:r>
              <a:rPr lang="en-GB" i="1" dirty="0" smtClean="0"/>
              <a:t> </a:t>
            </a:r>
            <a:r>
              <a:rPr lang="en-GB" i="1" dirty="0" err="1" smtClean="0"/>
              <a:t>calabura</a:t>
            </a:r>
            <a:r>
              <a:rPr lang="en-GB" dirty="0" smtClean="0"/>
              <a:t>.  </a:t>
            </a:r>
            <a:endParaRPr lang="id-ID" dirty="0" smtClean="0"/>
          </a:p>
          <a:p>
            <a:r>
              <a:rPr lang="en-GB" dirty="0" smtClean="0"/>
              <a:t>The application of </a:t>
            </a:r>
            <a:r>
              <a:rPr lang="en-GB" dirty="0" err="1" smtClean="0"/>
              <a:t>ecohydraulic</a:t>
            </a:r>
            <a:r>
              <a:rPr lang="en-GB" dirty="0" smtClean="0"/>
              <a:t> model has created new habitat for native fishes. The juveniles of rare fish species </a:t>
            </a:r>
            <a:r>
              <a:rPr lang="en-GB" dirty="0" err="1" smtClean="0"/>
              <a:t>bloso</a:t>
            </a:r>
            <a:r>
              <a:rPr lang="en-GB" dirty="0" smtClean="0"/>
              <a:t> and </a:t>
            </a:r>
            <a:r>
              <a:rPr lang="en-GB" dirty="0" err="1" smtClean="0"/>
              <a:t>berot</a:t>
            </a:r>
            <a:r>
              <a:rPr lang="en-GB" dirty="0" smtClean="0"/>
              <a:t> were found to rest under the boulder and log spurs. The fish abundance in </a:t>
            </a:r>
            <a:r>
              <a:rPr lang="en-GB" dirty="0" err="1" smtClean="0"/>
              <a:t>Wringinanom</a:t>
            </a:r>
            <a:r>
              <a:rPr lang="en-GB" dirty="0" smtClean="0"/>
              <a:t> to </a:t>
            </a:r>
            <a:r>
              <a:rPr lang="en-GB" dirty="0" err="1" smtClean="0"/>
              <a:t>Klubuk</a:t>
            </a:r>
            <a:r>
              <a:rPr lang="en-GB" dirty="0" smtClean="0"/>
              <a:t> reach was increased 24% after a year application. The abundance of native fish </a:t>
            </a:r>
            <a:r>
              <a:rPr lang="en-GB" i="1" dirty="0" err="1" smtClean="0"/>
              <a:t>Pangasius</a:t>
            </a:r>
            <a:r>
              <a:rPr lang="en-GB" i="1" dirty="0" smtClean="0"/>
              <a:t> </a:t>
            </a:r>
            <a:r>
              <a:rPr lang="en-GB" i="1" dirty="0" err="1" smtClean="0"/>
              <a:t>pangasius</a:t>
            </a:r>
            <a:r>
              <a:rPr lang="en-GB" dirty="0" smtClean="0"/>
              <a:t> after the application was increased significantly in </a:t>
            </a:r>
            <a:r>
              <a:rPr lang="en-GB" dirty="0" err="1" smtClean="0"/>
              <a:t>Wringinanom</a:t>
            </a:r>
            <a:r>
              <a:rPr lang="en-GB" dirty="0" smtClean="0"/>
              <a:t> to </a:t>
            </a:r>
            <a:r>
              <a:rPr lang="en-GB" dirty="0" err="1" smtClean="0"/>
              <a:t>Klubuk</a:t>
            </a:r>
            <a:r>
              <a:rPr lang="en-GB" dirty="0" smtClean="0"/>
              <a:t> reach. </a:t>
            </a:r>
            <a:endParaRPr lang="id-ID" dirty="0" smtClean="0"/>
          </a:p>
          <a:p>
            <a:endParaRPr lang="id-ID" dirty="0"/>
          </a:p>
        </p:txBody>
      </p:sp>
    </p:spTree>
    <p:extLst>
      <p:ext uri="{BB962C8B-B14F-4D97-AF65-F5344CB8AC3E}">
        <p14:creationId xmlns:p14="http://schemas.microsoft.com/office/powerpoint/2010/main" xmlns="" val="373442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0" y="6212340"/>
            <a:ext cx="7886700" cy="645660"/>
          </a:xfrm>
        </p:spPr>
        <p:txBody>
          <a:bodyPr>
            <a:normAutofit fontScale="90000"/>
          </a:bodyPr>
          <a:lstStyle/>
          <a:p>
            <a:r>
              <a:rPr lang="id-ID" b="1" dirty="0" smtClean="0"/>
              <a:t>1. BRANTAS WATERSHED</a:t>
            </a:r>
            <a:endParaRPr lang="id-ID" b="1" dirty="0"/>
          </a:p>
        </p:txBody>
      </p:sp>
      <p:sp>
        <p:nvSpPr>
          <p:cNvPr id="20" name="TextBox 19"/>
          <p:cNvSpPr txBox="1"/>
          <p:nvPr/>
        </p:nvSpPr>
        <p:spPr>
          <a:xfrm>
            <a:off x="6496050" y="1166247"/>
            <a:ext cx="2520000" cy="4278094"/>
          </a:xfrm>
          <a:prstGeom prst="rect">
            <a:avLst/>
          </a:prstGeom>
          <a:noFill/>
        </p:spPr>
        <p:txBody>
          <a:bodyPr wrap="square" rtlCol="0">
            <a:spAutoFit/>
          </a:bodyPr>
          <a:lstStyle/>
          <a:p>
            <a:pPr marL="180000" indent="-180000">
              <a:buFont typeface="Arial" pitchFamily="34" charset="0"/>
              <a:buChar char="•"/>
            </a:pPr>
            <a:r>
              <a:rPr lang="id-ID" sz="1600" dirty="0" smtClean="0"/>
              <a:t>Total catchment area </a:t>
            </a:r>
            <a:r>
              <a:rPr lang="id-ID" sz="1600" u="sng" dirty="0" smtClean="0"/>
              <a:t>+</a:t>
            </a:r>
            <a:r>
              <a:rPr lang="id-ID" sz="1600" dirty="0" smtClean="0"/>
              <a:t>11,800 km2</a:t>
            </a:r>
          </a:p>
          <a:p>
            <a:pPr marL="180000" indent="-180000">
              <a:buFont typeface="Arial" pitchFamily="34" charset="0"/>
              <a:buChar char="•"/>
            </a:pPr>
            <a:r>
              <a:rPr lang="id-ID" sz="1600" dirty="0" smtClean="0"/>
              <a:t>Main river length 320 km</a:t>
            </a:r>
          </a:p>
          <a:p>
            <a:pPr marL="180000" indent="-180000">
              <a:buFont typeface="Arial" pitchFamily="34" charset="0"/>
              <a:buChar char="•"/>
            </a:pPr>
            <a:r>
              <a:rPr lang="id-ID" sz="1600" dirty="0" smtClean="0"/>
              <a:t>A clockwise watercourse starts southeastward around the Semeru volcanic zone to the west and north at the foot of Mount Wilis and Mount Kelud to reach Surabaya, discharge into the Madura Strait. </a:t>
            </a:r>
          </a:p>
          <a:p>
            <a:pPr marL="180000" indent="-180000">
              <a:buFont typeface="Arial" pitchFamily="34" charset="0"/>
              <a:buChar char="•"/>
            </a:pPr>
            <a:r>
              <a:rPr lang="id-ID" sz="1600" dirty="0" smtClean="0"/>
              <a:t>The main river flows into 9 regencies and 5 municipalities in East Java Province </a:t>
            </a:r>
          </a:p>
          <a:p>
            <a:pPr marL="180000" indent="-180000"/>
            <a:r>
              <a:rPr lang="id-ID" sz="1600" dirty="0" smtClean="0"/>
              <a:t>(Subiyanto et al., 2013)</a:t>
            </a:r>
            <a:endParaRPr lang="id-ID" sz="1600" dirty="0"/>
          </a:p>
        </p:txBody>
      </p:sp>
      <p:pic>
        <p:nvPicPr>
          <p:cNvPr id="1028" name="Picture 4"/>
          <p:cNvPicPr>
            <a:picLocks noGrp="1" noChangeAspect="1" noChangeArrowheads="1"/>
          </p:cNvPicPr>
          <p:nvPr>
            <p:ph idx="1"/>
          </p:nvPr>
        </p:nvPicPr>
        <p:blipFill>
          <a:blip r:embed="rId6" cstate="email">
            <a:lum bright="-10000" contrast="10000"/>
          </a:blip>
          <a:srcRect/>
          <a:stretch>
            <a:fillRect/>
          </a:stretch>
        </p:blipFill>
        <p:spPr bwMode="auto">
          <a:xfrm>
            <a:off x="27291" y="1143165"/>
            <a:ext cx="6480000" cy="4801886"/>
          </a:xfrm>
          <a:prstGeom prst="rect">
            <a:avLst/>
          </a:prstGeom>
          <a:noFill/>
          <a:ln w="9525">
            <a:noFill/>
            <a:miter lim="800000"/>
            <a:headEnd/>
            <a:tailEnd/>
          </a:ln>
          <a:effectLst/>
        </p:spPr>
      </p:pic>
      <p:sp>
        <p:nvSpPr>
          <p:cNvPr id="23" name="TextBox 22"/>
          <p:cNvSpPr txBox="1"/>
          <p:nvPr/>
        </p:nvSpPr>
        <p:spPr>
          <a:xfrm>
            <a:off x="14068" y="5440019"/>
            <a:ext cx="1523494" cy="523220"/>
          </a:xfrm>
          <a:prstGeom prst="rect">
            <a:avLst/>
          </a:prstGeom>
          <a:noFill/>
        </p:spPr>
        <p:txBody>
          <a:bodyPr wrap="none" rtlCol="0">
            <a:spAutoFit/>
          </a:bodyPr>
          <a:lstStyle/>
          <a:p>
            <a:endParaRPr lang="id-ID" sz="1400" dirty="0" smtClean="0"/>
          </a:p>
          <a:p>
            <a:r>
              <a:rPr lang="id-ID" sz="1400" dirty="0" smtClean="0"/>
              <a:t>Source : JICA,2013</a:t>
            </a:r>
            <a:endParaRPr lang="en-US" sz="1400" dirty="0" smtClean="0"/>
          </a:p>
        </p:txBody>
      </p:sp>
    </p:spTree>
    <p:extLst>
      <p:ext uri="{BB962C8B-B14F-4D97-AF65-F5344CB8AC3E}">
        <p14:creationId xmlns:p14="http://schemas.microsoft.com/office/powerpoint/2010/main" xmlns="" val="373442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94596" y="6133510"/>
            <a:ext cx="7886700" cy="645660"/>
          </a:xfrm>
        </p:spPr>
        <p:txBody>
          <a:bodyPr>
            <a:normAutofit/>
          </a:bodyPr>
          <a:lstStyle/>
          <a:p>
            <a:r>
              <a:rPr lang="id-ID" sz="3200" b="1" dirty="0" smtClean="0"/>
              <a:t>1. BRANTAS RIVER; Water Quality is Improving</a:t>
            </a:r>
            <a:endParaRPr lang="id-ID" sz="3200" b="1" dirty="0"/>
          </a:p>
        </p:txBody>
      </p:sp>
      <p:pic>
        <p:nvPicPr>
          <p:cNvPr id="9" name="Picture 2" descr="C:\Documents and Settings\ecoton\Desktop\RENCANA PENINGKATAN PARTISIPASI PENGELOLAAN LH\kali tengah.jpg"/>
          <p:cNvPicPr>
            <a:picLocks noChangeAspect="1" noChangeArrowheads="1"/>
          </p:cNvPicPr>
          <p:nvPr/>
        </p:nvPicPr>
        <p:blipFill>
          <a:blip r:embed="rId6" cstate="email"/>
          <a:srcRect/>
          <a:stretch>
            <a:fillRect/>
          </a:stretch>
        </p:blipFill>
        <p:spPr bwMode="auto">
          <a:xfrm>
            <a:off x="843768" y="1097398"/>
            <a:ext cx="3420000" cy="2565000"/>
          </a:xfrm>
          <a:prstGeom prst="rect">
            <a:avLst/>
          </a:prstGeom>
          <a:noFill/>
          <a:ln w="9525">
            <a:noFill/>
            <a:miter lim="800000"/>
            <a:headEnd/>
            <a:tailEnd/>
          </a:ln>
        </p:spPr>
      </p:pic>
      <p:pic>
        <p:nvPicPr>
          <p:cNvPr id="10" name="Picture 2" descr="C:\Documents and Settings\ecoton\Desktop\RENCANA PENINGKATAN PARTISIPASI PENGELOLAAN LH\perahu.JPG"/>
          <p:cNvPicPr>
            <a:picLocks noChangeAspect="1" noChangeArrowheads="1"/>
          </p:cNvPicPr>
          <p:nvPr/>
        </p:nvPicPr>
        <p:blipFill>
          <a:blip r:embed="rId7" cstate="email"/>
          <a:srcRect/>
          <a:stretch>
            <a:fillRect/>
          </a:stretch>
        </p:blipFill>
        <p:spPr bwMode="auto">
          <a:xfrm>
            <a:off x="4940985" y="3657507"/>
            <a:ext cx="3420000" cy="2562288"/>
          </a:xfrm>
          <a:prstGeom prst="rect">
            <a:avLst/>
          </a:prstGeom>
          <a:noFill/>
          <a:ln w="9525">
            <a:noFill/>
            <a:miter lim="800000"/>
            <a:headEnd/>
            <a:tailEnd/>
          </a:ln>
        </p:spPr>
      </p:pic>
      <p:pic>
        <p:nvPicPr>
          <p:cNvPr id="11" name="Picture 5" descr="C:\Documents and Settings\ecoton\Desktop\RENCANA PENINGKATAN PARTISIPASI PENGELOLAAN LH\KT 1.jpg"/>
          <p:cNvPicPr>
            <a:picLocks noChangeAspect="1" noChangeArrowheads="1"/>
          </p:cNvPicPr>
          <p:nvPr/>
        </p:nvPicPr>
        <p:blipFill>
          <a:blip r:embed="rId8"/>
          <a:srcRect/>
          <a:stretch>
            <a:fillRect/>
          </a:stretch>
        </p:blipFill>
        <p:spPr bwMode="auto">
          <a:xfrm>
            <a:off x="851364" y="3692254"/>
            <a:ext cx="3420000" cy="2528188"/>
          </a:xfrm>
          <a:prstGeom prst="rect">
            <a:avLst/>
          </a:prstGeom>
          <a:noFill/>
          <a:ln w="9525">
            <a:noFill/>
            <a:miter lim="800000"/>
            <a:headEnd/>
            <a:tailEnd/>
          </a:ln>
        </p:spPr>
      </p:pic>
      <p:pic>
        <p:nvPicPr>
          <p:cNvPr id="13" name="Picture 4" descr="C:\Documents and Settings\ecoton\Desktop\RENCANA PENINGKATAN PARTISIPASI PENGELOLAAN LH\CIMG1220.JPG"/>
          <p:cNvPicPr>
            <a:picLocks noChangeAspect="1" noChangeArrowheads="1"/>
          </p:cNvPicPr>
          <p:nvPr/>
        </p:nvPicPr>
        <p:blipFill>
          <a:blip r:embed="rId9" cstate="email"/>
          <a:srcRect/>
          <a:stretch>
            <a:fillRect/>
          </a:stretch>
        </p:blipFill>
        <p:spPr bwMode="auto">
          <a:xfrm>
            <a:off x="4913377" y="1106069"/>
            <a:ext cx="3420000" cy="2491467"/>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94596" y="6133510"/>
            <a:ext cx="7886700" cy="645660"/>
          </a:xfrm>
        </p:spPr>
        <p:txBody>
          <a:bodyPr>
            <a:normAutofit/>
          </a:bodyPr>
          <a:lstStyle/>
          <a:p>
            <a:r>
              <a:rPr lang="id-ID" sz="3200" b="1" dirty="0" smtClean="0"/>
              <a:t>1. BRANTAS RIVER; Water Quality is Improving</a:t>
            </a:r>
            <a:endParaRPr lang="id-ID" sz="3200" b="1" dirty="0"/>
          </a:p>
        </p:txBody>
      </p:sp>
      <p:pic>
        <p:nvPicPr>
          <p:cNvPr id="20" name="Picture 12" descr="grafik DO.jpg"/>
          <p:cNvPicPr>
            <a:picLocks noChangeAspect="1"/>
          </p:cNvPicPr>
          <p:nvPr/>
        </p:nvPicPr>
        <p:blipFill>
          <a:blip r:embed="rId6">
            <a:extLst>
              <a:ext uri="{28A0092B-C50C-407E-A947-70E740481C1C}">
                <a14:useLocalDpi xmlns="" xmlns:a14="http://schemas.microsoft.com/office/drawing/2010/main"/>
              </a:ext>
            </a:extLst>
          </a:blip>
          <a:srcRect/>
          <a:stretch>
            <a:fillRect/>
          </a:stretch>
        </p:blipFill>
        <p:spPr bwMode="auto">
          <a:xfrm>
            <a:off x="-18661" y="1792077"/>
            <a:ext cx="3974841" cy="37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7"/>
          <a:srcRect r="27229"/>
          <a:stretch>
            <a:fillRect/>
          </a:stretch>
        </p:blipFill>
        <p:spPr bwMode="auto">
          <a:xfrm>
            <a:off x="3976253" y="1800824"/>
            <a:ext cx="5163504" cy="3810282"/>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7" name="Title 6"/>
          <p:cNvSpPr>
            <a:spLocks noGrp="1"/>
          </p:cNvSpPr>
          <p:nvPr>
            <p:ph type="title"/>
          </p:nvPr>
        </p:nvSpPr>
        <p:spPr>
          <a:xfrm>
            <a:off x="0" y="6070446"/>
            <a:ext cx="8555106" cy="645660"/>
          </a:xfrm>
        </p:spPr>
        <p:txBody>
          <a:bodyPr>
            <a:normAutofit/>
          </a:bodyPr>
          <a:lstStyle/>
          <a:p>
            <a:r>
              <a:rPr lang="id-ID" sz="3200" b="1" dirty="0" smtClean="0"/>
              <a:t>1. BRANTAS RIVER; Riparian Habitat is Degrading</a:t>
            </a:r>
            <a:endParaRPr lang="id-ID" sz="3200" b="1" dirty="0"/>
          </a:p>
        </p:txBody>
      </p:sp>
      <p:pic>
        <p:nvPicPr>
          <p:cNvPr id="10" name="Picture 4" descr="D:\2013\desktop Pebruari 2013\032013\susur sungai 250211\DSC00235.JPG"/>
          <p:cNvPicPr>
            <a:picLocks noChangeAspect="1" noChangeArrowheads="1"/>
          </p:cNvPicPr>
          <p:nvPr/>
        </p:nvPicPr>
        <p:blipFill>
          <a:blip r:embed="rId6" cstate="email">
            <a:lum bright="-30000"/>
          </a:blip>
          <a:srcRect/>
          <a:stretch>
            <a:fillRect/>
          </a:stretch>
        </p:blipFill>
        <p:spPr bwMode="auto">
          <a:xfrm>
            <a:off x="18661" y="1136780"/>
            <a:ext cx="3117379" cy="2412000"/>
          </a:xfrm>
          <a:prstGeom prst="rect">
            <a:avLst/>
          </a:prstGeom>
          <a:noFill/>
        </p:spPr>
      </p:pic>
      <p:pic>
        <p:nvPicPr>
          <p:cNvPr id="11" name="Picture 5" descr="D:\2013\desktop Pebruari 2013\032013\susur sungai 250211\DSC00243.JPG"/>
          <p:cNvPicPr>
            <a:picLocks noChangeAspect="1" noChangeArrowheads="1"/>
          </p:cNvPicPr>
          <p:nvPr/>
        </p:nvPicPr>
        <p:blipFill>
          <a:blip r:embed="rId7" cstate="email">
            <a:lum bright="-10000"/>
          </a:blip>
          <a:srcRect/>
          <a:stretch>
            <a:fillRect/>
          </a:stretch>
        </p:blipFill>
        <p:spPr bwMode="auto">
          <a:xfrm>
            <a:off x="18658" y="3562738"/>
            <a:ext cx="3187281" cy="2412000"/>
          </a:xfrm>
          <a:prstGeom prst="rect">
            <a:avLst/>
          </a:prstGeom>
          <a:noFill/>
        </p:spPr>
      </p:pic>
      <p:pic>
        <p:nvPicPr>
          <p:cNvPr id="24" name="Picture 4"/>
          <p:cNvPicPr>
            <a:picLocks noGrp="1" noChangeAspect="1" noChangeArrowheads="1"/>
          </p:cNvPicPr>
          <p:nvPr>
            <p:ph idx="1"/>
          </p:nvPr>
        </p:nvPicPr>
        <p:blipFill>
          <a:blip r:embed="rId8" cstate="email"/>
          <a:srcRect/>
          <a:stretch>
            <a:fillRect/>
          </a:stretch>
        </p:blipFill>
        <p:spPr bwMode="auto">
          <a:xfrm>
            <a:off x="5861239" y="1144767"/>
            <a:ext cx="3218662" cy="2412000"/>
          </a:xfrm>
          <a:prstGeom prst="rect">
            <a:avLst/>
          </a:prstGeom>
          <a:noFill/>
          <a:ln w="9525">
            <a:noFill/>
            <a:miter lim="800000"/>
            <a:headEnd/>
            <a:tailEnd/>
          </a:ln>
        </p:spPr>
      </p:pic>
      <p:pic>
        <p:nvPicPr>
          <p:cNvPr id="25" name="Picture 2" descr="C:\Users\TOSHIBA C605\Downloads\buang-sampah-1.jpg"/>
          <p:cNvPicPr>
            <a:picLocks noChangeAspect="1" noChangeArrowheads="1"/>
          </p:cNvPicPr>
          <p:nvPr/>
        </p:nvPicPr>
        <p:blipFill>
          <a:blip r:embed="rId9" cstate="email"/>
          <a:srcRect/>
          <a:stretch>
            <a:fillRect/>
          </a:stretch>
        </p:blipFill>
        <p:spPr bwMode="auto">
          <a:xfrm>
            <a:off x="5904001" y="3582955"/>
            <a:ext cx="3173685" cy="2412000"/>
          </a:xfrm>
          <a:prstGeom prst="rect">
            <a:avLst/>
          </a:prstGeom>
          <a:noFill/>
        </p:spPr>
      </p:pic>
      <p:pic>
        <p:nvPicPr>
          <p:cNvPr id="26" name="Picture 1"/>
          <p:cNvPicPr>
            <a:picLocks noChangeAspect="1" noChangeArrowheads="1"/>
          </p:cNvPicPr>
          <p:nvPr/>
        </p:nvPicPr>
        <p:blipFill>
          <a:blip r:embed="rId10" cstate="email"/>
          <a:srcRect/>
          <a:stretch>
            <a:fillRect/>
          </a:stretch>
        </p:blipFill>
        <p:spPr bwMode="auto">
          <a:xfrm>
            <a:off x="2701045" y="1144553"/>
            <a:ext cx="3588784" cy="4788000"/>
          </a:xfrm>
          <a:prstGeom prst="rect">
            <a:avLst/>
          </a:prstGeom>
          <a:noFill/>
          <a:ln w="9360">
            <a:noFill/>
            <a:miter lim="800000"/>
            <a:headEnd/>
            <a:tailEnd/>
          </a:ln>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7" name="Title 6"/>
          <p:cNvSpPr>
            <a:spLocks noGrp="1"/>
          </p:cNvSpPr>
          <p:nvPr>
            <p:ph type="title"/>
          </p:nvPr>
        </p:nvSpPr>
        <p:spPr>
          <a:xfrm>
            <a:off x="18661" y="6145090"/>
            <a:ext cx="8555106" cy="645660"/>
          </a:xfrm>
        </p:spPr>
        <p:txBody>
          <a:bodyPr>
            <a:normAutofit/>
          </a:bodyPr>
          <a:lstStyle/>
          <a:p>
            <a:r>
              <a:rPr lang="id-ID" sz="3200" b="1" dirty="0" smtClean="0"/>
              <a:t>1. BRANTAS RIVER; Riparian Habitat is Degrading</a:t>
            </a:r>
            <a:endParaRPr lang="id-ID" sz="3200" b="1" dirty="0"/>
          </a:p>
        </p:txBody>
      </p:sp>
      <p:pic>
        <p:nvPicPr>
          <p:cNvPr id="13" name="Picture 2" descr="C:\Users\INSPIRASI\Desktop\plakat\fisheries sanctuary areaKALI SURABAYA.JPG"/>
          <p:cNvPicPr>
            <a:picLocks noChangeAspect="1" noChangeArrowheads="1"/>
          </p:cNvPicPr>
          <p:nvPr/>
        </p:nvPicPr>
        <p:blipFill>
          <a:blip r:embed="rId6" cstate="email"/>
          <a:srcRect/>
          <a:stretch>
            <a:fillRect/>
          </a:stretch>
        </p:blipFill>
        <p:spPr bwMode="auto">
          <a:xfrm>
            <a:off x="522513" y="1063691"/>
            <a:ext cx="7704000" cy="5136812"/>
          </a:xfrm>
          <a:prstGeom prst="rect">
            <a:avLst/>
          </a:prstGeom>
          <a:noFill/>
        </p:spPr>
      </p:pic>
    </p:spTree>
    <p:extLst>
      <p:ext uri="{BB962C8B-B14F-4D97-AF65-F5344CB8AC3E}">
        <p14:creationId xmlns:p14="http://schemas.microsoft.com/office/powerpoint/2010/main" xmlns="" val="373442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9" name="Picture 4" descr="society radar.jpg"/>
          <p:cNvPicPr>
            <a:picLocks noChangeAspect="1"/>
          </p:cNvPicPr>
          <p:nvPr/>
        </p:nvPicPr>
        <p:blipFill>
          <a:blip r:embed="rId6" cstate="email"/>
          <a:srcRect/>
          <a:stretch>
            <a:fillRect/>
          </a:stretch>
        </p:blipFill>
        <p:spPr bwMode="auto">
          <a:xfrm>
            <a:off x="0" y="1728666"/>
            <a:ext cx="6840000" cy="5129334"/>
          </a:xfrm>
          <a:prstGeom prst="rect">
            <a:avLst/>
          </a:prstGeom>
          <a:noFill/>
          <a:ln w="9525">
            <a:noFill/>
            <a:miter lim="800000"/>
            <a:headEnd/>
            <a:tailEnd/>
          </a:ln>
        </p:spPr>
      </p:pic>
      <p:pic>
        <p:nvPicPr>
          <p:cNvPr id="10" name="Picture 3" descr="society radar copy.jpg"/>
          <p:cNvPicPr>
            <a:picLocks noChangeAspect="1"/>
          </p:cNvPicPr>
          <p:nvPr/>
        </p:nvPicPr>
        <p:blipFill>
          <a:blip r:embed="rId7" cstate="email"/>
          <a:srcRect/>
          <a:stretch>
            <a:fillRect/>
          </a:stretch>
        </p:blipFill>
        <p:spPr bwMode="auto">
          <a:xfrm>
            <a:off x="99390" y="1185442"/>
            <a:ext cx="6658852" cy="648000"/>
          </a:xfrm>
          <a:prstGeom prst="rect">
            <a:avLst/>
          </a:prstGeom>
          <a:noFill/>
          <a:ln w="9525">
            <a:noFill/>
            <a:miter lim="800000"/>
            <a:headEnd/>
            <a:tailEnd/>
          </a:ln>
        </p:spPr>
      </p:pic>
      <p:sp>
        <p:nvSpPr>
          <p:cNvPr id="11" name="TextBox 10"/>
          <p:cNvSpPr txBox="1"/>
          <p:nvPr/>
        </p:nvSpPr>
        <p:spPr>
          <a:xfrm>
            <a:off x="6858000" y="1997765"/>
            <a:ext cx="2097157" cy="3139321"/>
          </a:xfrm>
          <a:prstGeom prst="rect">
            <a:avLst/>
          </a:prstGeom>
          <a:noFill/>
        </p:spPr>
        <p:txBody>
          <a:bodyPr wrap="square" rtlCol="0">
            <a:spAutoFit/>
          </a:bodyPr>
          <a:lstStyle/>
          <a:p>
            <a:r>
              <a:rPr lang="id-ID" dirty="0" smtClean="0"/>
              <a:t>RIPARIAN HABITAT </a:t>
            </a:r>
          </a:p>
          <a:p>
            <a:r>
              <a:rPr lang="id-ID" dirty="0" smtClean="0"/>
              <a:t>CONSERVATION PROGRAM</a:t>
            </a:r>
          </a:p>
          <a:p>
            <a:r>
              <a:rPr lang="id-ID" dirty="0" smtClean="0"/>
              <a:t>was started in 2009 to preserve natural riparian area as native fish habitat and ecotourism parks or Riparian Ecoparks of Brantas River </a:t>
            </a:r>
          </a:p>
        </p:txBody>
      </p:sp>
    </p:spTree>
    <p:extLst>
      <p:ext uri="{BB962C8B-B14F-4D97-AF65-F5344CB8AC3E}">
        <p14:creationId xmlns:p14="http://schemas.microsoft.com/office/powerpoint/2010/main" xmlns="" val="373442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6" name="Picture 4" descr="purwodadi.jpg"/>
          <p:cNvPicPr>
            <a:picLocks noChangeAspect="1"/>
          </p:cNvPicPr>
          <p:nvPr/>
        </p:nvPicPr>
        <p:blipFill>
          <a:blip r:embed="rId6" cstate="screen"/>
          <a:srcRect/>
          <a:stretch>
            <a:fillRect/>
          </a:stretch>
        </p:blipFill>
        <p:spPr bwMode="auto">
          <a:xfrm>
            <a:off x="0" y="1212169"/>
            <a:ext cx="9144000" cy="4176464"/>
          </a:xfrm>
          <a:prstGeom prst="rect">
            <a:avLst/>
          </a:prstGeom>
          <a:no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1276</TotalTime>
  <Words>940</Words>
  <Application>Microsoft Office PowerPoint</Application>
  <PresentationFormat>On-screen Show (4:3)</PresentationFormat>
  <Paragraphs>99</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Application of Ecohydraulic Approach  in Bank Protection Model to Reduce  Bank Erosion and to Improve Fish Habitat  at Lower Brantas System Indonesia</vt:lpstr>
      <vt:lpstr>OUTLINE PRESENTATION</vt:lpstr>
      <vt:lpstr>1. BRANTAS WATERSHED</vt:lpstr>
      <vt:lpstr>1. BRANTAS RIVER; Water Quality is Improving</vt:lpstr>
      <vt:lpstr>1. BRANTAS RIVER; Water Quality is Improving</vt:lpstr>
      <vt:lpstr>1. BRANTAS RIVER; Riparian Habitat is Degrading</vt:lpstr>
      <vt:lpstr>1. BRANTAS RIVER; Riparian Habitat is Degrading</vt:lpstr>
      <vt:lpstr>Slide 8</vt:lpstr>
      <vt:lpstr>Slide 9</vt:lpstr>
      <vt:lpstr>BIODIVERSITY</vt:lpstr>
      <vt:lpstr>Slide 11</vt:lpstr>
      <vt:lpstr>Slide 12</vt:lpstr>
      <vt:lpstr>RIPARIAN HABITAT CONSERVATION</vt:lpstr>
      <vt:lpstr>2. RIVER BANK EROSION IN SURABAYA RIVER</vt:lpstr>
      <vt:lpstr>2. RIVER BANK EROSION IN SURABAYA RIVER</vt:lpstr>
      <vt:lpstr>2. RIVER BANK EROSION IN SURABAYA RIVER</vt:lpstr>
      <vt:lpstr>3. Application of Ecohydraulic Approach in River Bank Stabilization Model</vt:lpstr>
      <vt:lpstr>3. Application of Ecohydraulic Approach in River Bank Stabilization Model</vt:lpstr>
      <vt:lpstr>3. Application of Ecohydraulic Approach in River Bank Stabilization Model</vt:lpstr>
      <vt:lpstr>Slide 20</vt:lpstr>
      <vt:lpstr>4. Impact on Stabilizing Eroded Bank Morphology</vt:lpstr>
      <vt:lpstr>Slide 22</vt:lpstr>
      <vt:lpstr>Slide 23</vt:lpstr>
      <vt:lpstr>Slide 24</vt:lpstr>
      <vt:lpstr>5. Impact on Native Fish Species</vt:lpstr>
      <vt:lpstr>5. Impact on Native Fish Species</vt:lpstr>
      <vt:lpstr>5. Impact on Native Fish Species</vt:lpstr>
      <vt:lpstr>6.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owner</cp:lastModifiedBy>
  <cp:revision>142</cp:revision>
  <dcterms:created xsi:type="dcterms:W3CDTF">2016-07-18T05:53:10Z</dcterms:created>
  <dcterms:modified xsi:type="dcterms:W3CDTF">2016-08-19T16:26:52Z</dcterms:modified>
</cp:coreProperties>
</file>