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2" Type="http://schemas.openxmlformats.org/officeDocument/2006/relationships/slide" Target="slides/slide8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53" name="Shape 153"/>
          <p:cNvSpPr/>
          <p:nvPr>
            <p:ph idx="2" type="sldImg"/>
          </p:nvPr>
        </p:nvSpPr>
        <p:spPr>
          <a:xfrm>
            <a:off x="1143225" y="685800"/>
            <a:ext cx="45723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type="ctrTitle"/>
          </p:nvPr>
        </p:nvSpPr>
        <p:spPr>
          <a:xfrm>
            <a:off x="685800" y="1122362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1143000" y="3602037"/>
            <a:ext cx="6858000" cy="16557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A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 rot="5400000">
            <a:off x="2396330" y="57943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6" name="Shape 76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19" name="Shape 19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1" name="Shape 21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 txBox="1"/>
          <p:nvPr>
            <p:ph type="title"/>
          </p:nvPr>
        </p:nvSpPr>
        <p:spPr>
          <a:xfrm>
            <a:off x="623887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6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25" name="Shape 25"/>
          <p:cNvSpPr txBox="1"/>
          <p:nvPr>
            <p:ph idx="1" type="body"/>
          </p:nvPr>
        </p:nvSpPr>
        <p:spPr>
          <a:xfrm>
            <a:off x="623887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20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rgbClr val="888888"/>
              </a:buClr>
              <a:buFont typeface="Arial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7" name="Shape 27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1" name="Shape 31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4" name="Shape 34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629841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38" name="Shape 38"/>
          <p:cNvSpPr txBox="1"/>
          <p:nvPr>
            <p:ph idx="1" type="body"/>
          </p:nvPr>
        </p:nvSpPr>
        <p:spPr>
          <a:xfrm>
            <a:off x="629841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629841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3" type="body"/>
          </p:nvPr>
        </p:nvSpPr>
        <p:spPr>
          <a:xfrm>
            <a:off x="4629150" y="1681163"/>
            <a:ext cx="388739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1" name="Shape 41"/>
          <p:cNvSpPr txBox="1"/>
          <p:nvPr>
            <p:ph idx="4" type="body"/>
          </p:nvPr>
        </p:nvSpPr>
        <p:spPr>
          <a:xfrm>
            <a:off x="4629150" y="2505075"/>
            <a:ext cx="388739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2" name="Shape 4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47" name="Shape 4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Shape 55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254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508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629841" y="457200"/>
            <a:ext cx="2949178" cy="160019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63" name="Shape 63"/>
          <p:cNvSpPr/>
          <p:nvPr>
            <p:ph idx="2" type="pic"/>
          </p:nvPr>
        </p:nvSpPr>
        <p:spPr>
          <a:xfrm>
            <a:off x="3887391" y="987425"/>
            <a:ext cx="4629150" cy="48736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en-AU"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628650" y="365126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None/>
              <a:defRPr sz="1800"/>
            </a:lvl2pPr>
            <a:lvl3pPr indent="0" lvl="2">
              <a:spcBef>
                <a:spcPts val="0"/>
              </a:spcBef>
              <a:buNone/>
              <a:defRPr sz="1800"/>
            </a:lvl3pPr>
            <a:lvl4pPr indent="0" lvl="3">
              <a:spcBef>
                <a:spcPts val="0"/>
              </a:spcBef>
              <a:buNone/>
              <a:defRPr sz="1800"/>
            </a:lvl4pPr>
            <a:lvl5pPr indent="0" lvl="4">
              <a:spcBef>
                <a:spcPts val="0"/>
              </a:spcBef>
              <a:buNone/>
              <a:defRPr sz="1800"/>
            </a:lvl5pPr>
            <a:lvl6pPr indent="0" lvl="5">
              <a:spcBef>
                <a:spcPts val="0"/>
              </a:spcBef>
              <a:buNone/>
              <a:defRPr sz="1800"/>
            </a:lvl6pPr>
            <a:lvl7pPr indent="0" lvl="6">
              <a:spcBef>
                <a:spcPts val="0"/>
              </a:spcBef>
              <a:buNone/>
              <a:defRPr sz="1800"/>
            </a:lvl7pPr>
            <a:lvl8pPr indent="0" lvl="7">
              <a:spcBef>
                <a:spcPts val="0"/>
              </a:spcBef>
              <a:buNone/>
              <a:defRPr sz="1800"/>
            </a:lvl8pPr>
            <a:lvl9pPr indent="0" lvl="8">
              <a:spcBef>
                <a:spcPts val="0"/>
              </a:spcBef>
              <a:buNone/>
              <a:defRPr sz="1800"/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50800" lvl="0" marL="228600" marR="0" rtl="0" algn="l">
              <a:lnSpc>
                <a:spcPct val="90000"/>
              </a:lnSpc>
              <a:spcBef>
                <a:spcPts val="10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6200" lvl="1" marL="685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101600" lvl="2" marL="1143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14300" lvl="3" marL="1600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14300" lvl="4" marL="20574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14300" lvl="5" marL="25146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14300" lvl="6" marL="29718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14300" lvl="7" marL="34290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14300" lvl="8" marL="3886200" marR="0" rtl="0" algn="l">
              <a:lnSpc>
                <a:spcPct val="90000"/>
              </a:lnSpc>
              <a:spcBef>
                <a:spcPts val="500"/>
              </a:spcBef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l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028950" y="6356351"/>
            <a:ext cx="3086099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AU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1.jpg"/><Relationship Id="rId4" Type="http://schemas.openxmlformats.org/officeDocument/2006/relationships/image" Target="../media/image02.png"/><Relationship Id="rId5" Type="http://schemas.openxmlformats.org/officeDocument/2006/relationships/image" Target="../media/image0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4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1.jpg"/><Relationship Id="rId4" Type="http://schemas.openxmlformats.org/officeDocument/2006/relationships/image" Target="../media/image02.png"/><Relationship Id="rId5" Type="http://schemas.openxmlformats.org/officeDocument/2006/relationships/image" Target="../media/image00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95657" y="5771028"/>
            <a:ext cx="2348400" cy="108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5" name="Shape 85"/>
          <p:cNvPicPr preferRelativeResize="0"/>
          <p:nvPr/>
        </p:nvPicPr>
        <p:blipFill rotWithShape="1">
          <a:blip r:embed="rId4">
            <a:alphaModFix/>
          </a:blip>
          <a:srcRect b="22486" l="0" r="0" t="0"/>
          <a:stretch/>
        </p:blipFill>
        <p:spPr>
          <a:xfrm>
            <a:off x="109831" y="0"/>
            <a:ext cx="1453800" cy="92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6" name="Shape 86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68928" y="644058"/>
            <a:ext cx="1526700" cy="3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Shape 87"/>
          <p:cNvSpPr txBox="1"/>
          <p:nvPr/>
        </p:nvSpPr>
        <p:spPr>
          <a:xfrm>
            <a:off x="2444458" y="682333"/>
            <a:ext cx="40935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AU" sz="1350" u="none" cap="none" strike="noStrike">
                <a:solidFill>
                  <a:srgbClr val="008E83"/>
                </a:solidFill>
                <a:latin typeface="Calibri"/>
                <a:ea typeface="Calibri"/>
                <a:cs typeface="Calibri"/>
                <a:sym typeface="Calibri"/>
              </a:rPr>
              <a:t>TAJ PALACE, NEW DELHI  |  12 – 14 SEPTEMBER 2016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x="249382" y="1078479"/>
            <a:ext cx="8646300" cy="12600"/>
          </a:xfrm>
          <a:prstGeom prst="straightConnector1">
            <a:avLst/>
          </a:prstGeom>
          <a:noFill/>
          <a:ln cap="flat" cmpd="sng" w="9525">
            <a:solidFill>
              <a:srgbClr val="008E83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89" name="Shape 89"/>
          <p:cNvSpPr txBox="1"/>
          <p:nvPr>
            <p:ph type="ctrTitle"/>
          </p:nvPr>
        </p:nvSpPr>
        <p:spPr>
          <a:xfrm>
            <a:off x="685800" y="1122379"/>
            <a:ext cx="7772400" cy="32121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 sz="4800"/>
              <a:t>Multi-stakeholder Tributary approach to River Restoration</a:t>
            </a:r>
          </a:p>
          <a:p>
            <a:pPr indent="-533400" lvl="0" marL="457200" rtl="0">
              <a:spcBef>
                <a:spcPts val="0"/>
              </a:spcBef>
              <a:buSzPct val="100000"/>
              <a:buChar char="-"/>
            </a:pPr>
            <a:r>
              <a:rPr lang="en-AU" sz="4800"/>
              <a:t>Insights from the field</a:t>
            </a:r>
          </a:p>
        </p:txBody>
      </p:sp>
      <p:sp>
        <p:nvSpPr>
          <p:cNvPr id="90" name="Shape 90"/>
          <p:cNvSpPr txBox="1"/>
          <p:nvPr>
            <p:ph idx="1" type="subTitle"/>
          </p:nvPr>
        </p:nvSpPr>
        <p:spPr>
          <a:xfrm>
            <a:off x="1143000" y="4170845"/>
            <a:ext cx="6858000" cy="108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>
              <a:spcBef>
                <a:spcPts val="0"/>
              </a:spcBef>
              <a:buNone/>
            </a:pPr>
            <a:r>
              <a:rPr lang="en-AU"/>
              <a:t>Rajesh Ramamoorthy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 txBox="1"/>
          <p:nvPr>
            <p:ph type="ctrTitle"/>
          </p:nvPr>
        </p:nvSpPr>
        <p:spPr>
          <a:xfrm>
            <a:off x="228600" y="85550"/>
            <a:ext cx="8753700" cy="8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96" name="Shape 96"/>
          <p:cNvSpPr txBox="1"/>
          <p:nvPr>
            <p:ph idx="1" type="subTitle"/>
          </p:nvPr>
        </p:nvSpPr>
        <p:spPr>
          <a:xfrm>
            <a:off x="6914875" y="1561900"/>
            <a:ext cx="2325600" cy="5053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Hindon River, tributary of the Yamuna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300 kms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Flows in Western UP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2030 Water Resources Group pilot</a:t>
            </a:r>
          </a:p>
        </p:txBody>
      </p:sp>
      <p:pic>
        <p:nvPicPr>
          <p:cNvPr descr="hindon.jpg" id="97" name="Shape 9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78100" y="193275"/>
            <a:ext cx="5247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Shape 98"/>
          <p:cNvSpPr txBox="1"/>
          <p:nvPr/>
        </p:nvSpPr>
        <p:spPr>
          <a:xfrm>
            <a:off x="7005775" y="6205000"/>
            <a:ext cx="2143800" cy="410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/>
              <a:t>Map Source : </a:t>
            </a:r>
          </a:p>
          <a:p>
            <a:pPr lvl="0">
              <a:spcBef>
                <a:spcPts val="0"/>
              </a:spcBef>
              <a:buNone/>
            </a:pPr>
            <a:r>
              <a:rPr lang="en-AU"/>
              <a:t>Janhit Foundation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ctrTitle"/>
          </p:nvPr>
        </p:nvSpPr>
        <p:spPr>
          <a:xfrm>
            <a:off x="228600" y="85550"/>
            <a:ext cx="8753700" cy="8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t/>
            </a:r>
            <a:endParaRPr sz="3000"/>
          </a:p>
        </p:txBody>
      </p:sp>
      <p:sp>
        <p:nvSpPr>
          <p:cNvPr id="104" name="Shape 104"/>
          <p:cNvSpPr txBox="1"/>
          <p:nvPr>
            <p:ph idx="1" type="subTitle"/>
          </p:nvPr>
        </p:nvSpPr>
        <p:spPr>
          <a:xfrm>
            <a:off x="228600" y="1149725"/>
            <a:ext cx="9012000" cy="546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Adyar (42 kms) Cooum (72 kms) &amp; Kosasthalaiyar (136 kms) Chennai and neighbouring districts of Kanchipuram &amp; Thiruvallur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buClr>
                <a:schemeClr val="dk1"/>
              </a:buClr>
              <a:buSzPct val="78571"/>
              <a:buFont typeface="Arial"/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CSO movement    			</a:t>
            </a:r>
            <a:r>
              <a:rPr lang="en-AU" sz="1400">
                <a:latin typeface="Arial"/>
                <a:ea typeface="Arial"/>
                <a:cs typeface="Arial"/>
                <a:sym typeface="Arial"/>
              </a:rPr>
              <a:t>Map</a:t>
            </a:r>
            <a:r>
              <a:rPr lang="en-AU"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AU" sz="1400">
                <a:latin typeface="Arial"/>
                <a:ea typeface="Arial"/>
                <a:cs typeface="Arial"/>
                <a:sym typeface="Arial"/>
              </a:rPr>
              <a:t>Source: Cooum Sub Basin Restoration &amp; Management</a:t>
            </a: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descr="chennai.jpg"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804850" y="0"/>
            <a:ext cx="7534275" cy="5200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ctrTitle"/>
          </p:nvPr>
        </p:nvSpPr>
        <p:spPr>
          <a:xfrm>
            <a:off x="228600" y="85550"/>
            <a:ext cx="8753700" cy="8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AU" sz="3000"/>
              <a:t>Establishing Multi-stakeholder groups at the local level</a:t>
            </a:r>
          </a:p>
        </p:txBody>
      </p:sp>
      <p:sp>
        <p:nvSpPr>
          <p:cNvPr id="111" name="Shape 111"/>
          <p:cNvSpPr txBox="1"/>
          <p:nvPr>
            <p:ph idx="1" type="subTitle"/>
          </p:nvPr>
        </p:nvSpPr>
        <p:spPr>
          <a:xfrm>
            <a:off x="228600" y="1149727"/>
            <a:ext cx="8696700" cy="5465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Trust is fundamental to establishing multi-stakeholder groups</a:t>
            </a:r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buFont typeface="Arial"/>
              <a:buChar char="○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Goal is common, approaches adopted may be different</a:t>
            </a:r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buFont typeface="Arial"/>
              <a:buChar char="○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Need to understand local dynamics and historical context</a:t>
            </a:r>
          </a:p>
          <a:p>
            <a:pPr indent="-228600" lvl="1" marL="914400" rtl="0" algn="l">
              <a:lnSpc>
                <a:spcPct val="100000"/>
              </a:lnSpc>
              <a:spcBef>
                <a:spcPts val="0"/>
              </a:spcBef>
              <a:buFont typeface="Arial"/>
              <a:buChar char="○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Important to stay non-partisan and spell out role clearly</a:t>
            </a:r>
          </a:p>
          <a:p>
            <a: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/>
        </p:nvSpPr>
        <p:spPr>
          <a:xfrm>
            <a:off x="1038600" y="978675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Nagar Nigam / Palika</a:t>
            </a:r>
          </a:p>
        </p:txBody>
      </p:sp>
      <p:sp>
        <p:nvSpPr>
          <p:cNvPr id="117" name="Shape 117"/>
          <p:cNvSpPr/>
          <p:nvPr/>
        </p:nvSpPr>
        <p:spPr>
          <a:xfrm>
            <a:off x="6559000" y="978675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Pollution Control Board</a:t>
            </a:r>
          </a:p>
        </p:txBody>
      </p:sp>
      <p:sp>
        <p:nvSpPr>
          <p:cNvPr id="118" name="Shape 118"/>
          <p:cNvSpPr/>
          <p:nvPr/>
        </p:nvSpPr>
        <p:spPr>
          <a:xfrm>
            <a:off x="6559000" y="1890550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Jal Nigam</a:t>
            </a:r>
          </a:p>
        </p:txBody>
      </p:sp>
      <p:sp>
        <p:nvSpPr>
          <p:cNvPr id="119" name="Shape 119"/>
          <p:cNvSpPr/>
          <p:nvPr/>
        </p:nvSpPr>
        <p:spPr>
          <a:xfrm>
            <a:off x="6528300" y="281981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Irrigation department</a:t>
            </a:r>
          </a:p>
        </p:txBody>
      </p:sp>
      <p:sp>
        <p:nvSpPr>
          <p:cNvPr id="120" name="Shape 120"/>
          <p:cNvSpPr/>
          <p:nvPr/>
        </p:nvSpPr>
        <p:spPr>
          <a:xfrm>
            <a:off x="1069300" y="454251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Industry / Industry associations</a:t>
            </a:r>
          </a:p>
        </p:txBody>
      </p:sp>
      <p:sp>
        <p:nvSpPr>
          <p:cNvPr id="121" name="Shape 121"/>
          <p:cNvSpPr/>
          <p:nvPr/>
        </p:nvSpPr>
        <p:spPr>
          <a:xfrm>
            <a:off x="1038600" y="280241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Local Academia</a:t>
            </a:r>
          </a:p>
        </p:txBody>
      </p:sp>
      <p:sp>
        <p:nvSpPr>
          <p:cNvPr id="122" name="Shape 122"/>
          <p:cNvSpPr/>
          <p:nvPr/>
        </p:nvSpPr>
        <p:spPr>
          <a:xfrm>
            <a:off x="1038600" y="3672475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Local CSO / NGO / Farmers</a:t>
            </a:r>
          </a:p>
        </p:txBody>
      </p:sp>
      <p:sp>
        <p:nvSpPr>
          <p:cNvPr id="123" name="Shape 123"/>
          <p:cNvSpPr/>
          <p:nvPr/>
        </p:nvSpPr>
        <p:spPr>
          <a:xfrm>
            <a:off x="1038600" y="1890537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City Development Authority</a:t>
            </a:r>
          </a:p>
        </p:txBody>
      </p:sp>
      <p:sp>
        <p:nvSpPr>
          <p:cNvPr id="124" name="Shape 124"/>
          <p:cNvSpPr/>
          <p:nvPr/>
        </p:nvSpPr>
        <p:spPr>
          <a:xfrm>
            <a:off x="6528300" y="3672475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Agriculture department</a:t>
            </a:r>
          </a:p>
        </p:txBody>
      </p:sp>
      <p:sp>
        <p:nvSpPr>
          <p:cNvPr id="125" name="Shape 125"/>
          <p:cNvSpPr/>
          <p:nvPr/>
        </p:nvSpPr>
        <p:spPr>
          <a:xfrm>
            <a:off x="1038600" y="5412575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MP / MLA </a:t>
            </a:r>
          </a:p>
        </p:txBody>
      </p:sp>
      <p:sp>
        <p:nvSpPr>
          <p:cNvPr id="126" name="Shape 126"/>
          <p:cNvSpPr/>
          <p:nvPr/>
        </p:nvSpPr>
        <p:spPr>
          <a:xfrm>
            <a:off x="558200" y="812700"/>
            <a:ext cx="2409600" cy="541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/>
          <p:nvPr/>
        </p:nvSpPr>
        <p:spPr>
          <a:xfrm>
            <a:off x="3372700" y="812700"/>
            <a:ext cx="2409600" cy="541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8" name="Shape 128"/>
          <p:cNvSpPr/>
          <p:nvPr/>
        </p:nvSpPr>
        <p:spPr>
          <a:xfrm>
            <a:off x="3798800" y="1890550"/>
            <a:ext cx="1526700" cy="655800"/>
          </a:xfrm>
          <a:prstGeom prst="roundRect">
            <a:avLst>
              <a:gd fmla="val 18620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District Magistrate</a:t>
            </a:r>
          </a:p>
        </p:txBody>
      </p:sp>
      <p:sp>
        <p:nvSpPr>
          <p:cNvPr id="129" name="Shape 129"/>
          <p:cNvSpPr/>
          <p:nvPr/>
        </p:nvSpPr>
        <p:spPr>
          <a:xfrm>
            <a:off x="6528300" y="4616900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Forest department</a:t>
            </a:r>
          </a:p>
        </p:txBody>
      </p:sp>
      <p:sp>
        <p:nvSpPr>
          <p:cNvPr id="130" name="Shape 130"/>
          <p:cNvSpPr txBox="1"/>
          <p:nvPr/>
        </p:nvSpPr>
        <p:spPr>
          <a:xfrm>
            <a:off x="931450" y="6282625"/>
            <a:ext cx="18024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AU" sz="2400"/>
              <a:t> </a:t>
            </a:r>
            <a:r>
              <a:rPr lang="en-AU" sz="2400"/>
              <a:t>City level</a:t>
            </a:r>
          </a:p>
        </p:txBody>
      </p:sp>
      <p:sp>
        <p:nvSpPr>
          <p:cNvPr id="131" name="Shape 131"/>
          <p:cNvSpPr txBox="1"/>
          <p:nvPr/>
        </p:nvSpPr>
        <p:spPr>
          <a:xfrm>
            <a:off x="3688350" y="6282625"/>
            <a:ext cx="22935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2400"/>
              <a:t>District level</a:t>
            </a:r>
          </a:p>
        </p:txBody>
      </p:sp>
      <p:sp>
        <p:nvSpPr>
          <p:cNvPr id="132" name="Shape 132"/>
          <p:cNvSpPr txBox="1"/>
          <p:nvPr/>
        </p:nvSpPr>
        <p:spPr>
          <a:xfrm>
            <a:off x="6452875" y="6261125"/>
            <a:ext cx="1802400" cy="51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AU" sz="2400"/>
              <a:t> </a:t>
            </a:r>
            <a:r>
              <a:rPr lang="en-AU" sz="2400"/>
              <a:t>State level</a:t>
            </a:r>
          </a:p>
        </p:txBody>
      </p:sp>
      <p:sp>
        <p:nvSpPr>
          <p:cNvPr id="133" name="Shape 133"/>
          <p:cNvSpPr/>
          <p:nvPr/>
        </p:nvSpPr>
        <p:spPr>
          <a:xfrm>
            <a:off x="3798787" y="97866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Divisional Commissioner</a:t>
            </a:r>
          </a:p>
        </p:txBody>
      </p:sp>
      <p:sp>
        <p:nvSpPr>
          <p:cNvPr id="134" name="Shape 134"/>
          <p:cNvSpPr/>
          <p:nvPr/>
        </p:nvSpPr>
        <p:spPr>
          <a:xfrm>
            <a:off x="3831025" y="280241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ADM - Finance &amp; Revenue</a:t>
            </a:r>
          </a:p>
        </p:txBody>
      </p:sp>
      <p:sp>
        <p:nvSpPr>
          <p:cNvPr id="135" name="Shape 135"/>
          <p:cNvSpPr/>
          <p:nvPr/>
        </p:nvSpPr>
        <p:spPr>
          <a:xfrm>
            <a:off x="3831025" y="370811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ADM - Executive</a:t>
            </a:r>
          </a:p>
        </p:txBody>
      </p:sp>
      <p:sp>
        <p:nvSpPr>
          <p:cNvPr id="136" name="Shape 136"/>
          <p:cNvSpPr/>
          <p:nvPr/>
        </p:nvSpPr>
        <p:spPr>
          <a:xfrm>
            <a:off x="6187200" y="812700"/>
            <a:ext cx="2409600" cy="5418000"/>
          </a:xfrm>
          <a:prstGeom prst="rect">
            <a:avLst/>
          </a:prstGeom>
          <a:noFill/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7" name="Shape 137"/>
          <p:cNvSpPr txBox="1"/>
          <p:nvPr>
            <p:ph type="ctrTitle"/>
          </p:nvPr>
        </p:nvSpPr>
        <p:spPr>
          <a:xfrm>
            <a:off x="228600" y="0"/>
            <a:ext cx="8550300" cy="8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AU" sz="3000"/>
              <a:t>Actors in the state of Uttar Pradesh</a:t>
            </a:r>
          </a:p>
        </p:txBody>
      </p:sp>
      <p:sp>
        <p:nvSpPr>
          <p:cNvPr id="138" name="Shape 138"/>
          <p:cNvSpPr/>
          <p:nvPr/>
        </p:nvSpPr>
        <p:spPr>
          <a:xfrm>
            <a:off x="6528300" y="5439012"/>
            <a:ext cx="1526700" cy="655800"/>
          </a:xfrm>
          <a:prstGeom prst="roundRect">
            <a:avLst>
              <a:gd fmla="val 16667" name="adj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ctr" bIns="91425" lIns="91425" rIns="91425" tIns="91425">
            <a:noAutofit/>
          </a:bodyPr>
          <a:lstStyle/>
          <a:p>
            <a:pPr lvl="0" rtl="0" algn="ctr">
              <a:spcBef>
                <a:spcPts val="0"/>
              </a:spcBef>
              <a:buNone/>
            </a:pPr>
            <a:r>
              <a:rPr lang="en-AU"/>
              <a:t>Urban / Rural Development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 txBox="1"/>
          <p:nvPr>
            <p:ph type="ctrTitle"/>
          </p:nvPr>
        </p:nvSpPr>
        <p:spPr>
          <a:xfrm>
            <a:off x="228600" y="-7"/>
            <a:ext cx="7772400" cy="8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l">
              <a:spcBef>
                <a:spcPts val="0"/>
              </a:spcBef>
              <a:buNone/>
            </a:pPr>
            <a:r>
              <a:rPr lang="en-AU" sz="3000"/>
              <a:t>Challenges</a:t>
            </a:r>
          </a:p>
        </p:txBody>
      </p:sp>
      <p:sp>
        <p:nvSpPr>
          <p:cNvPr id="144" name="Shape 144"/>
          <p:cNvSpPr txBox="1"/>
          <p:nvPr>
            <p:ph idx="1" type="subTitle"/>
          </p:nvPr>
        </p:nvSpPr>
        <p:spPr>
          <a:xfrm>
            <a:off x="228600" y="1149727"/>
            <a:ext cx="8696700" cy="5465999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District / City administration - Decision making or Implementation bodies?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Enforcement of existing acts / policies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Lack of transparent and accurate data 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Politics and Conflicts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How do you sustain groups in the long run?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 txBox="1"/>
          <p:nvPr>
            <p:ph type="ctrTitle"/>
          </p:nvPr>
        </p:nvSpPr>
        <p:spPr>
          <a:xfrm>
            <a:off x="228600" y="-7"/>
            <a:ext cx="7772400" cy="826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AU" sz="3000"/>
              <a:t>Way forward</a:t>
            </a:r>
          </a:p>
        </p:txBody>
      </p:sp>
      <p:sp>
        <p:nvSpPr>
          <p:cNvPr id="150" name="Shape 150"/>
          <p:cNvSpPr txBox="1"/>
          <p:nvPr>
            <p:ph idx="1" type="subTitle"/>
          </p:nvPr>
        </p:nvSpPr>
        <p:spPr>
          <a:xfrm>
            <a:off x="223650" y="826802"/>
            <a:ext cx="8696700" cy="5466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 algn="l">
              <a:lnSpc>
                <a:spcPct val="100000"/>
              </a:lnSpc>
              <a:spcBef>
                <a:spcPts val="0"/>
              </a:spcBef>
              <a:buNone/>
            </a:pPr>
            <a:r>
              <a:t/>
            </a:r>
            <a:endParaRPr>
              <a:latin typeface="Arial"/>
              <a:ea typeface="Arial"/>
              <a:cs typeface="Arial"/>
              <a:sym typeface="Arial"/>
            </a:endParaRP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State leadership is key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Explore methods of engagement with government such as Steering committees at the District level, leverage contacts in Departments / Authorities 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Local issues such as Solid Waste Management can be dealt with relatively easier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Short term objectives rather than ambitious targets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Strong Citizen’s movement / Local leadership</a:t>
            </a:r>
          </a:p>
          <a:p>
            <a:pPr indent="-228600" lvl="0" marL="457200" rtl="0" algn="l">
              <a:lnSpc>
                <a:spcPct val="100000"/>
              </a:lnSpc>
              <a:spcBef>
                <a:spcPts val="0"/>
              </a:spcBef>
              <a:buFont typeface="Arial"/>
              <a:buChar char="●"/>
            </a:pPr>
            <a:r>
              <a:rPr lang="en-AU">
                <a:latin typeface="Arial"/>
                <a:ea typeface="Arial"/>
                <a:cs typeface="Arial"/>
                <a:sym typeface="Arial"/>
              </a:rPr>
              <a:t>Employ legal route as necessary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5" name="Shape 15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795657" y="5771028"/>
            <a:ext cx="2348400" cy="1086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6" name="Shape 156"/>
          <p:cNvPicPr preferRelativeResize="0"/>
          <p:nvPr/>
        </p:nvPicPr>
        <p:blipFill rotWithShape="1">
          <a:blip r:embed="rId4">
            <a:alphaModFix/>
          </a:blip>
          <a:srcRect b="22486" l="0" r="0" t="0"/>
          <a:stretch/>
        </p:blipFill>
        <p:spPr>
          <a:xfrm>
            <a:off x="109831" y="0"/>
            <a:ext cx="1453800" cy="92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7" name="Shape 157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7368928" y="644058"/>
            <a:ext cx="1526700" cy="3402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Shape 158"/>
          <p:cNvSpPr txBox="1"/>
          <p:nvPr/>
        </p:nvSpPr>
        <p:spPr>
          <a:xfrm>
            <a:off x="2444458" y="682333"/>
            <a:ext cx="4093500" cy="3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AU" sz="1350" u="none" cap="none" strike="noStrike">
                <a:solidFill>
                  <a:srgbClr val="008E83"/>
                </a:solidFill>
                <a:latin typeface="Calibri"/>
                <a:ea typeface="Calibri"/>
                <a:cs typeface="Calibri"/>
                <a:sym typeface="Calibri"/>
              </a:rPr>
              <a:t>TAJ PALACE, NEW DELHI  |  12 – 14 SEPTEMBER 2016</a:t>
            </a:r>
          </a:p>
        </p:txBody>
      </p:sp>
      <p:cxnSp>
        <p:nvCxnSpPr>
          <p:cNvPr id="159" name="Shape 159"/>
          <p:cNvCxnSpPr/>
          <p:nvPr/>
        </p:nvCxnSpPr>
        <p:spPr>
          <a:xfrm>
            <a:off x="249382" y="1078479"/>
            <a:ext cx="8646300" cy="12600"/>
          </a:xfrm>
          <a:prstGeom prst="straightConnector1">
            <a:avLst/>
          </a:prstGeom>
          <a:noFill/>
          <a:ln cap="flat" cmpd="sng" w="9525">
            <a:solidFill>
              <a:srgbClr val="008E83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0" name="Shape 160"/>
          <p:cNvSpPr txBox="1"/>
          <p:nvPr>
            <p:ph type="ctrTitle"/>
          </p:nvPr>
        </p:nvSpPr>
        <p:spPr>
          <a:xfrm>
            <a:off x="685800" y="2853552"/>
            <a:ext cx="7772400" cy="11549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rtl="0" algn="l">
              <a:spcBef>
                <a:spcPts val="0"/>
              </a:spcBef>
              <a:buNone/>
            </a:pPr>
            <a:r>
              <a:rPr lang="en-AU" sz="4800"/>
              <a:t> 	Thank you for your attention</a:t>
            </a:r>
          </a:p>
        </p:txBody>
      </p:sp>
      <p:sp>
        <p:nvSpPr>
          <p:cNvPr id="161" name="Shape 161"/>
          <p:cNvSpPr txBox="1"/>
          <p:nvPr>
            <p:ph idx="1" type="subTitle"/>
          </p:nvPr>
        </p:nvSpPr>
        <p:spPr>
          <a:xfrm>
            <a:off x="1143000" y="4170845"/>
            <a:ext cx="6858000" cy="10869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rPr lang="en-AU"/>
              <a:t>Rajesh Ramamoorthy</a:t>
            </a:r>
          </a:p>
          <a:p>
            <a:pPr lvl="0" rtl="0">
              <a:spcBef>
                <a:spcPts val="0"/>
              </a:spcBef>
              <a:buNone/>
            </a:pPr>
            <a:r>
              <a:rPr lang="en-AU"/>
              <a:t>rajesh.ramamoorthy@gmail.com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