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60" r:id="rId4"/>
    <p:sldId id="261" r:id="rId5"/>
    <p:sldId id="275"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wc\Desktop\Baitarani_basin%20Plan_Report\Results-%20Main%20Tabl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wc\Desktop\Results-%20Graphs\Results-%20Main%20Tabl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wc\Desktop\Results-%20Graphs\Results-%20Main%20Tabl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wc\Desktop\Results-%20Graphs\Results-%20Main%20Tabl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Rashi\Desktop\Results-%20Main%20Table.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Rashi\Desktop\Results-%20Main%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rPr lang="en-IN" dirty="0"/>
              <a:t>Irrigated</a:t>
            </a:r>
            <a:r>
              <a:rPr lang="en-IN" baseline="0" dirty="0"/>
              <a:t> Area (</a:t>
            </a:r>
            <a:r>
              <a:rPr lang="en-IN" baseline="0" dirty="0" err="1"/>
              <a:t>Th</a:t>
            </a:r>
            <a:r>
              <a:rPr lang="en-IN" baseline="0" dirty="0"/>
              <a:t> Ha)</a:t>
            </a:r>
            <a:endParaRPr lang="en-IN" dirty="0"/>
          </a:p>
        </c:rich>
      </c:tx>
      <c:layout/>
      <c:overlay val="1"/>
    </c:title>
    <c:view3D>
      <c:rAngAx val="1"/>
    </c:view3D>
    <c:floor>
      <c:spPr>
        <a:gradFill>
          <a:gsLst>
            <a:gs pos="17000">
              <a:srgbClr val="FFEFD1">
                <a:alpha val="0"/>
              </a:srgbClr>
            </a:gs>
            <a:gs pos="64999">
              <a:srgbClr val="F0EBD5"/>
            </a:gs>
            <a:gs pos="100000">
              <a:srgbClr val="D1C39F"/>
            </a:gs>
          </a:gsLst>
          <a:lin ang="5400000" scaled="0"/>
        </a:gradFill>
      </c:spPr>
    </c:floor>
    <c:plotArea>
      <c:layout>
        <c:manualLayout>
          <c:layoutTarget val="inner"/>
          <c:xMode val="edge"/>
          <c:yMode val="edge"/>
          <c:x val="6.9721730752781638E-2"/>
          <c:y val="2.2539315549545549E-2"/>
          <c:w val="0.91884316347249062"/>
          <c:h val="0.9179869275343352"/>
        </c:manualLayout>
      </c:layout>
      <c:bar3DChart>
        <c:barDir val="col"/>
        <c:grouping val="clustered"/>
        <c:ser>
          <c:idx val="0"/>
          <c:order val="0"/>
          <c:tx>
            <c:strRef>
              <c:f>Sheet4!$D$5</c:f>
              <c:strCache>
                <c:ptCount val="1"/>
                <c:pt idx="0">
                  <c:v>Maj &amp; Med (Modelled)(Th Ha)</c:v>
                </c:pt>
              </c:strCache>
            </c:strRef>
          </c:tx>
          <c:dLbls>
            <c:dLbl>
              <c:idx val="0"/>
              <c:layout>
                <c:manualLayout>
                  <c:x val="4.5740423098914046E-3"/>
                  <c:y val="-2.2160664819944598E-2"/>
                </c:manualLayout>
              </c:layout>
              <c:showVal val="1"/>
            </c:dLbl>
            <c:dLbl>
              <c:idx val="1"/>
              <c:layout>
                <c:manualLayout>
                  <c:x val="6.8610634648371017E-3"/>
                  <c:y val="-3.3240997229917121E-2"/>
                </c:manualLayout>
              </c:layout>
              <c:showVal val="1"/>
            </c:dLbl>
            <c:dLbl>
              <c:idx val="2"/>
              <c:layout>
                <c:manualLayout>
                  <c:x val="1.3722126929674021E-2"/>
                  <c:y val="-1.1080332409972323E-2"/>
                </c:manualLayout>
              </c:layout>
              <c:showVal val="1"/>
            </c:dLbl>
            <c:txPr>
              <a:bodyPr/>
              <a:lstStyle/>
              <a:p>
                <a:pPr>
                  <a:defRPr lang="en-IN" sz="1100" b="1"/>
                </a:pPr>
                <a:endParaRPr lang="en-US"/>
              </a:p>
            </c:txPr>
            <c:showVal val="1"/>
          </c:dLbls>
          <c:cat>
            <c:numLit>
              <c:formatCode>General</c:formatCode>
              <c:ptCount val="3"/>
              <c:pt idx="0">
                <c:v>2015</c:v>
              </c:pt>
              <c:pt idx="1">
                <c:v>2021</c:v>
              </c:pt>
              <c:pt idx="2">
                <c:v>2051</c:v>
              </c:pt>
            </c:numLit>
          </c:cat>
          <c:val>
            <c:numRef>
              <c:f>Sheet4!$E$5:$G$5</c:f>
              <c:numCache>
                <c:formatCode>0</c:formatCode>
                <c:ptCount val="3"/>
                <c:pt idx="0">
                  <c:v>150.79</c:v>
                </c:pt>
                <c:pt idx="1">
                  <c:v>208.09399999999999</c:v>
                </c:pt>
                <c:pt idx="2">
                  <c:v>448.30700000000002</c:v>
                </c:pt>
              </c:numCache>
            </c:numRef>
          </c:val>
        </c:ser>
        <c:ser>
          <c:idx val="1"/>
          <c:order val="1"/>
          <c:tx>
            <c:strRef>
              <c:f>Sheet4!$D$6</c:f>
              <c:strCache>
                <c:ptCount val="1"/>
                <c:pt idx="0">
                  <c:v>Minor &amp; Lift (Estimated)</c:v>
                </c:pt>
              </c:strCache>
            </c:strRef>
          </c:tx>
          <c:spPr>
            <a:solidFill>
              <a:srgbClr val="FF0000"/>
            </a:solidFill>
          </c:spPr>
          <c:dLbls>
            <c:dLbl>
              <c:idx val="0"/>
              <c:layout>
                <c:manualLayout>
                  <c:x val="1.3722126929674101E-2"/>
                  <c:y val="-3.3240997229917121E-2"/>
                </c:manualLayout>
              </c:layout>
              <c:showVal val="1"/>
            </c:dLbl>
            <c:dLbl>
              <c:idx val="1"/>
              <c:layout>
                <c:manualLayout>
                  <c:x val="6.8610634648371017E-3"/>
                  <c:y val="-1.4773776546629667E-2"/>
                </c:manualLayout>
              </c:layout>
              <c:showVal val="1"/>
            </c:dLbl>
            <c:dLbl>
              <c:idx val="2"/>
              <c:layout>
                <c:manualLayout>
                  <c:x val="1.3722126929674101E-2"/>
                  <c:y val="-7.3868882733148294E-3"/>
                </c:manualLayout>
              </c:layout>
              <c:showVal val="1"/>
            </c:dLbl>
            <c:txPr>
              <a:bodyPr/>
              <a:lstStyle/>
              <a:p>
                <a:pPr>
                  <a:defRPr lang="en-IN" sz="1100" b="1"/>
                </a:pPr>
                <a:endParaRPr lang="en-US"/>
              </a:p>
            </c:txPr>
            <c:showVal val="1"/>
          </c:dLbls>
          <c:cat>
            <c:numLit>
              <c:formatCode>General</c:formatCode>
              <c:ptCount val="3"/>
              <c:pt idx="0">
                <c:v>2015</c:v>
              </c:pt>
              <c:pt idx="1">
                <c:v>2021</c:v>
              </c:pt>
              <c:pt idx="2">
                <c:v>2051</c:v>
              </c:pt>
            </c:numLit>
          </c:cat>
          <c:val>
            <c:numRef>
              <c:f>Sheet4!$E$6:$G$6</c:f>
              <c:numCache>
                <c:formatCode>0</c:formatCode>
                <c:ptCount val="3"/>
                <c:pt idx="0">
                  <c:v>122.7</c:v>
                </c:pt>
                <c:pt idx="1">
                  <c:v>130.876</c:v>
                </c:pt>
                <c:pt idx="2">
                  <c:v>171.3</c:v>
                </c:pt>
              </c:numCache>
            </c:numRef>
          </c:val>
        </c:ser>
        <c:ser>
          <c:idx val="2"/>
          <c:order val="2"/>
          <c:tx>
            <c:strRef>
              <c:f>Sheet4!$D$7</c:f>
              <c:strCache>
                <c:ptCount val="1"/>
                <c:pt idx="0">
                  <c:v>Rain-fed</c:v>
                </c:pt>
              </c:strCache>
            </c:strRef>
          </c:tx>
          <c:spPr>
            <a:solidFill>
              <a:srgbClr val="00FFFF"/>
            </a:solidFill>
          </c:spPr>
          <c:dLbls>
            <c:dLbl>
              <c:idx val="0"/>
              <c:layout>
                <c:manualLayout>
                  <c:x val="0"/>
                  <c:y val="-2.2160664819944598E-2"/>
                </c:manualLayout>
              </c:layout>
              <c:showVal val="1"/>
            </c:dLbl>
            <c:dLbl>
              <c:idx val="1"/>
              <c:layout>
                <c:manualLayout>
                  <c:x val="1.3722126929674101E-2"/>
                  <c:y val="-1.1080623232345427E-2"/>
                </c:manualLayout>
              </c:layout>
              <c:showVal val="1"/>
            </c:dLbl>
            <c:txPr>
              <a:bodyPr/>
              <a:lstStyle/>
              <a:p>
                <a:pPr>
                  <a:defRPr lang="en-IN" sz="1100" b="1"/>
                </a:pPr>
                <a:endParaRPr lang="en-US"/>
              </a:p>
            </c:txPr>
            <c:showVal val="1"/>
          </c:dLbls>
          <c:cat>
            <c:numLit>
              <c:formatCode>General</c:formatCode>
              <c:ptCount val="3"/>
              <c:pt idx="0">
                <c:v>2015</c:v>
              </c:pt>
              <c:pt idx="1">
                <c:v>2021</c:v>
              </c:pt>
              <c:pt idx="2">
                <c:v>2051</c:v>
              </c:pt>
            </c:numLit>
          </c:cat>
          <c:val>
            <c:numRef>
              <c:f>Sheet4!$F$7:$G$7</c:f>
              <c:numCache>
                <c:formatCode>0</c:formatCode>
                <c:ptCount val="2"/>
                <c:pt idx="0">
                  <c:v>221.465</c:v>
                </c:pt>
                <c:pt idx="1">
                  <c:v>130.661</c:v>
                </c:pt>
              </c:numCache>
            </c:numRef>
          </c:val>
        </c:ser>
        <c:shape val="cylinder"/>
        <c:axId val="58391936"/>
        <c:axId val="58529280"/>
        <c:axId val="0"/>
      </c:bar3DChart>
      <c:catAx>
        <c:axId val="58391936"/>
        <c:scaling>
          <c:orientation val="minMax"/>
        </c:scaling>
        <c:axPos val="b"/>
        <c:title>
          <c:tx>
            <c:rich>
              <a:bodyPr/>
              <a:lstStyle/>
              <a:p>
                <a:pPr>
                  <a:defRPr lang="en-IN" sz="1100"/>
                </a:pPr>
                <a:r>
                  <a:rPr lang="en-IN" sz="1100"/>
                  <a:t>Years</a:t>
                </a:r>
              </a:p>
            </c:rich>
          </c:tx>
          <c:layout>
            <c:manualLayout>
              <c:xMode val="edge"/>
              <c:yMode val="edge"/>
              <c:x val="0.5722948244035001"/>
              <c:y val="0.94083422397685068"/>
            </c:manualLayout>
          </c:layout>
        </c:title>
        <c:numFmt formatCode="General" sourceLinked="1"/>
        <c:tickLblPos val="nextTo"/>
        <c:txPr>
          <a:bodyPr/>
          <a:lstStyle/>
          <a:p>
            <a:pPr>
              <a:defRPr lang="en-IN"/>
            </a:pPr>
            <a:endParaRPr lang="en-US"/>
          </a:p>
        </c:txPr>
        <c:crossAx val="58529280"/>
        <c:crosses val="autoZero"/>
        <c:auto val="1"/>
        <c:lblAlgn val="ctr"/>
        <c:lblOffset val="100"/>
      </c:catAx>
      <c:valAx>
        <c:axId val="58529280"/>
        <c:scaling>
          <c:orientation val="minMax"/>
        </c:scaling>
        <c:axPos val="l"/>
        <c:title>
          <c:tx>
            <c:rich>
              <a:bodyPr rot="0" vert="wordArtVert"/>
              <a:lstStyle/>
              <a:p>
                <a:pPr>
                  <a:defRPr lang="en-IN"/>
                </a:pPr>
                <a:r>
                  <a:rPr lang="en-IN"/>
                  <a:t>Th Ha</a:t>
                </a:r>
              </a:p>
            </c:rich>
          </c:tx>
          <c:layout>
            <c:manualLayout>
              <c:xMode val="edge"/>
              <c:yMode val="edge"/>
              <c:x val="3.7852901320439884E-4"/>
              <c:y val="0.24338662653317919"/>
            </c:manualLayout>
          </c:layout>
        </c:title>
        <c:numFmt formatCode="0" sourceLinked="1"/>
        <c:tickLblPos val="nextTo"/>
        <c:txPr>
          <a:bodyPr/>
          <a:lstStyle/>
          <a:p>
            <a:pPr>
              <a:defRPr lang="en-IN" sz="1100" b="1" i="1"/>
            </a:pPr>
            <a:endParaRPr lang="en-US"/>
          </a:p>
        </c:txPr>
        <c:crossAx val="58391936"/>
        <c:crosses val="autoZero"/>
        <c:crossBetween val="between"/>
      </c:valAx>
    </c:plotArea>
    <c:legend>
      <c:legendPos val="t"/>
      <c:layout>
        <c:manualLayout>
          <c:xMode val="edge"/>
          <c:yMode val="edge"/>
          <c:x val="9.9899965334523028E-2"/>
          <c:y val="0.15620084316655891"/>
          <c:w val="0.37262677869329291"/>
          <c:h val="0.20265857702631362"/>
        </c:manualLayout>
      </c:layout>
      <c:overlay val="1"/>
      <c:txPr>
        <a:bodyPr/>
        <a:lstStyle/>
        <a:p>
          <a:pPr>
            <a:defRPr lang="en-IN" sz="11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lang="en-US"/>
            </a:pPr>
            <a:r>
              <a:rPr lang="en-US" sz="1400" baseline="0" dirty="0"/>
              <a:t>Water Allocation &amp; Unutilized Flow</a:t>
            </a:r>
          </a:p>
          <a:p>
            <a:pPr algn="ctr">
              <a:defRPr lang="en-US"/>
            </a:pPr>
            <a:r>
              <a:rPr lang="en-US" sz="1400" baseline="0" dirty="0"/>
              <a:t> in </a:t>
            </a:r>
            <a:r>
              <a:rPr lang="en-US" sz="1400" baseline="0" dirty="0" smtClean="0"/>
              <a:t>2015</a:t>
            </a:r>
            <a:endParaRPr lang="en-US" sz="1400" dirty="0"/>
          </a:p>
        </c:rich>
      </c:tx>
      <c:layout>
        <c:manualLayout>
          <c:xMode val="edge"/>
          <c:yMode val="edge"/>
          <c:x val="0.17667506561679788"/>
          <c:y val="2.5641025641025869E-2"/>
        </c:manualLayout>
      </c:layout>
    </c:title>
    <c:view3D>
      <c:rotX val="30"/>
      <c:perspective val="30"/>
    </c:view3D>
    <c:plotArea>
      <c:layout>
        <c:manualLayout>
          <c:layoutTarget val="inner"/>
          <c:xMode val="edge"/>
          <c:yMode val="edge"/>
          <c:x val="9.9229133858267732E-2"/>
          <c:y val="0.20769432667070464"/>
          <c:w val="0.66698731408573964"/>
          <c:h val="0.64749516888032943"/>
        </c:manualLayout>
      </c:layout>
      <c:pie3DChart>
        <c:varyColors val="1"/>
        <c:ser>
          <c:idx val="0"/>
          <c:order val="0"/>
          <c:tx>
            <c:strRef>
              <c:f>Demand!$B$65</c:f>
              <c:strCache>
                <c:ptCount val="1"/>
                <c:pt idx="0">
                  <c:v>2015</c:v>
                </c:pt>
              </c:strCache>
            </c:strRef>
          </c:tx>
          <c:dPt>
            <c:idx val="0"/>
            <c:spPr>
              <a:solidFill>
                <a:srgbClr val="1919D7"/>
              </a:solidFill>
            </c:spPr>
          </c:dPt>
          <c:dPt>
            <c:idx val="1"/>
            <c:spPr>
              <a:solidFill>
                <a:srgbClr val="00B050"/>
              </a:solidFill>
            </c:spPr>
          </c:dPt>
          <c:dPt>
            <c:idx val="2"/>
            <c:spPr>
              <a:solidFill>
                <a:srgbClr val="C00000"/>
              </a:solidFill>
            </c:spPr>
          </c:dPt>
          <c:dPt>
            <c:idx val="3"/>
            <c:spPr>
              <a:solidFill>
                <a:srgbClr val="00B0F0"/>
              </a:solidFill>
            </c:spPr>
          </c:dPt>
          <c:dPt>
            <c:idx val="4"/>
            <c:spPr>
              <a:solidFill>
                <a:srgbClr val="F96D35"/>
              </a:solidFill>
            </c:spPr>
          </c:dPt>
          <c:dLbls>
            <c:txPr>
              <a:bodyPr/>
              <a:lstStyle/>
              <a:p>
                <a:pPr>
                  <a:defRPr lang="en-US" sz="1400"/>
                </a:pPr>
                <a:endParaRPr lang="en-US"/>
              </a:p>
            </c:txPr>
            <c:showVal val="1"/>
            <c:showLeaderLines val="1"/>
          </c:dLbls>
          <c:cat>
            <c:strRef>
              <c:f>Demand!$A$66:$A$70</c:f>
              <c:strCache>
                <c:ptCount val="5"/>
                <c:pt idx="0">
                  <c:v>Dom/Liv</c:v>
                </c:pt>
                <c:pt idx="1">
                  <c:v>Irrigation</c:v>
                </c:pt>
                <c:pt idx="2">
                  <c:v>Industry</c:v>
                </c:pt>
                <c:pt idx="3">
                  <c:v>E Flow</c:v>
                </c:pt>
                <c:pt idx="4">
                  <c:v>Unutilized Flow</c:v>
                </c:pt>
              </c:strCache>
            </c:strRef>
          </c:cat>
          <c:val>
            <c:numRef>
              <c:f>Demand!$B$66:$B$70</c:f>
              <c:numCache>
                <c:formatCode>0</c:formatCode>
                <c:ptCount val="5"/>
                <c:pt idx="0">
                  <c:v>106</c:v>
                </c:pt>
                <c:pt idx="1">
                  <c:v>563.62</c:v>
                </c:pt>
                <c:pt idx="2">
                  <c:v>43.813400000000001</c:v>
                </c:pt>
                <c:pt idx="3">
                  <c:v>1158.32</c:v>
                </c:pt>
                <c:pt idx="4">
                  <c:v>3770.246599999984</c:v>
                </c:pt>
              </c:numCache>
            </c:numRef>
          </c:val>
        </c:ser>
      </c:pie3DChart>
    </c:plotArea>
    <c:legend>
      <c:legendPos val="r"/>
      <c:layout>
        <c:manualLayout>
          <c:xMode val="edge"/>
          <c:yMode val="edge"/>
          <c:x val="0.75489028871391073"/>
          <c:y val="0.18032942997509926"/>
          <c:w val="0.21539012997325288"/>
          <c:h val="0.51180664916885388"/>
        </c:manualLayout>
      </c:layout>
      <c:txPr>
        <a:bodyPr/>
        <a:lstStyle/>
        <a:p>
          <a:pPr>
            <a:defRPr lang="en-US"/>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sz="1400" b="1" i="0" baseline="0" dirty="0"/>
              <a:t>Water Allocation &amp; Unutilized Flow</a:t>
            </a:r>
            <a:endParaRPr lang="en-US" sz="1400" dirty="0"/>
          </a:p>
          <a:p>
            <a:pPr>
              <a:defRPr lang="en-US"/>
            </a:pPr>
            <a:r>
              <a:rPr lang="en-US" sz="1400" b="1" i="0" baseline="0" dirty="0"/>
              <a:t> in </a:t>
            </a:r>
            <a:r>
              <a:rPr lang="en-US" sz="1400" b="1" i="0" baseline="0" dirty="0" smtClean="0"/>
              <a:t>2021</a:t>
            </a:r>
            <a:endParaRPr lang="en-US" sz="1400" b="1" i="0" baseline="0" dirty="0"/>
          </a:p>
        </c:rich>
      </c:tx>
      <c:layout>
        <c:manualLayout>
          <c:xMode val="edge"/>
          <c:yMode val="edge"/>
          <c:x val="0.18182581722739224"/>
          <c:y val="0"/>
        </c:manualLayout>
      </c:layout>
    </c:title>
    <c:view3D>
      <c:rotX val="30"/>
      <c:perspective val="30"/>
    </c:view3D>
    <c:plotArea>
      <c:layout>
        <c:manualLayout>
          <c:layoutTarget val="inner"/>
          <c:xMode val="edge"/>
          <c:yMode val="edge"/>
          <c:x val="0.14811811023622173"/>
          <c:y val="0.22652989371199644"/>
          <c:w val="0.6569874015748085"/>
          <c:h val="0.64310920016577477"/>
        </c:manualLayout>
      </c:layout>
      <c:pie3DChart>
        <c:varyColors val="1"/>
        <c:ser>
          <c:idx val="0"/>
          <c:order val="0"/>
          <c:tx>
            <c:strRef>
              <c:f>Demand!$C$65</c:f>
              <c:strCache>
                <c:ptCount val="1"/>
                <c:pt idx="0">
                  <c:v>2021</c:v>
                </c:pt>
              </c:strCache>
            </c:strRef>
          </c:tx>
          <c:dPt>
            <c:idx val="0"/>
            <c:spPr>
              <a:solidFill>
                <a:srgbClr val="1919D7"/>
              </a:solidFill>
            </c:spPr>
          </c:dPt>
          <c:dPt>
            <c:idx val="1"/>
            <c:spPr>
              <a:solidFill>
                <a:srgbClr val="00B050"/>
              </a:solidFill>
            </c:spPr>
          </c:dPt>
          <c:dPt>
            <c:idx val="2"/>
            <c:spPr>
              <a:solidFill>
                <a:srgbClr val="C00000"/>
              </a:solidFill>
            </c:spPr>
          </c:dPt>
          <c:dPt>
            <c:idx val="3"/>
            <c:spPr>
              <a:solidFill>
                <a:srgbClr val="00B0F0"/>
              </a:solidFill>
            </c:spPr>
          </c:dPt>
          <c:dPt>
            <c:idx val="4"/>
            <c:spPr>
              <a:solidFill>
                <a:srgbClr val="F96D35"/>
              </a:solidFill>
            </c:spPr>
          </c:dPt>
          <c:dLbls>
            <c:dLbl>
              <c:idx val="2"/>
              <c:layout>
                <c:manualLayout>
                  <c:x val="-3.3934383202099745E-2"/>
                  <c:y val="-9.7769065530209157E-3"/>
                </c:manualLayout>
              </c:layout>
              <c:showVal val="1"/>
            </c:dLbl>
            <c:txPr>
              <a:bodyPr/>
              <a:lstStyle/>
              <a:p>
                <a:pPr>
                  <a:defRPr lang="en-US" sz="1400"/>
                </a:pPr>
                <a:endParaRPr lang="en-US"/>
              </a:p>
            </c:txPr>
            <c:showVal val="1"/>
            <c:showLeaderLines val="1"/>
          </c:dLbls>
          <c:cat>
            <c:strRef>
              <c:f>Demand!$A$66:$A$70</c:f>
              <c:strCache>
                <c:ptCount val="5"/>
                <c:pt idx="0">
                  <c:v>Dom/Liv</c:v>
                </c:pt>
                <c:pt idx="1">
                  <c:v>Irrigation</c:v>
                </c:pt>
                <c:pt idx="2">
                  <c:v>Industry</c:v>
                </c:pt>
                <c:pt idx="3">
                  <c:v>E Flow</c:v>
                </c:pt>
                <c:pt idx="4">
                  <c:v>Unutilized Flow</c:v>
                </c:pt>
              </c:strCache>
            </c:strRef>
          </c:cat>
          <c:val>
            <c:numRef>
              <c:f>Demand!$C$66:$C$70</c:f>
              <c:numCache>
                <c:formatCode>0</c:formatCode>
                <c:ptCount val="5"/>
                <c:pt idx="0">
                  <c:v>136</c:v>
                </c:pt>
                <c:pt idx="1">
                  <c:v>783.18000000000052</c:v>
                </c:pt>
                <c:pt idx="2">
                  <c:v>228.959</c:v>
                </c:pt>
                <c:pt idx="3">
                  <c:v>1158.32</c:v>
                </c:pt>
                <c:pt idx="4">
                  <c:v>3335.5410000000002</c:v>
                </c:pt>
              </c:numCache>
            </c:numRef>
          </c:val>
        </c:ser>
      </c:pie3DChart>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sz="1400" b="1" i="0" baseline="0" dirty="0"/>
              <a:t>Water Allocation &amp; Unutilized </a:t>
            </a:r>
            <a:r>
              <a:rPr lang="en-US" sz="1400" b="1" i="0" baseline="0" dirty="0" smtClean="0"/>
              <a:t>Flow  </a:t>
            </a:r>
            <a:r>
              <a:rPr lang="en-US" sz="1400" b="1" i="0" baseline="0" dirty="0"/>
              <a:t>in </a:t>
            </a:r>
            <a:r>
              <a:rPr lang="en-US" sz="1400" b="1" i="0" baseline="0" dirty="0" smtClean="0"/>
              <a:t>2051</a:t>
            </a:r>
            <a:endParaRPr lang="en-US" dirty="0"/>
          </a:p>
        </c:rich>
      </c:tx>
      <c:layout>
        <c:manualLayout>
          <c:xMode val="edge"/>
          <c:yMode val="edge"/>
          <c:x val="0.12606034368266991"/>
          <c:y val="0"/>
        </c:manualLayout>
      </c:layout>
    </c:title>
    <c:view3D>
      <c:rotX val="30"/>
      <c:perspective val="30"/>
    </c:view3D>
    <c:plotArea>
      <c:layout>
        <c:manualLayout>
          <c:layoutTarget val="inner"/>
          <c:xMode val="edge"/>
          <c:yMode val="edge"/>
          <c:x val="0.10666596413904289"/>
          <c:y val="0.19526437300567276"/>
          <c:w val="0.72217549266787195"/>
          <c:h val="0.69586440236660163"/>
        </c:manualLayout>
      </c:layout>
      <c:pie3DChart>
        <c:varyColors val="1"/>
        <c:ser>
          <c:idx val="0"/>
          <c:order val="0"/>
          <c:tx>
            <c:strRef>
              <c:f>Demand!$D$65</c:f>
              <c:strCache>
                <c:ptCount val="1"/>
                <c:pt idx="0">
                  <c:v>2051</c:v>
                </c:pt>
              </c:strCache>
            </c:strRef>
          </c:tx>
          <c:dPt>
            <c:idx val="0"/>
            <c:spPr>
              <a:solidFill>
                <a:srgbClr val="1919D7"/>
              </a:solidFill>
            </c:spPr>
          </c:dPt>
          <c:dPt>
            <c:idx val="1"/>
            <c:explosion val="4"/>
            <c:spPr>
              <a:solidFill>
                <a:srgbClr val="00B050"/>
              </a:solidFill>
            </c:spPr>
          </c:dPt>
          <c:dPt>
            <c:idx val="2"/>
            <c:spPr>
              <a:solidFill>
                <a:srgbClr val="C00000"/>
              </a:solidFill>
            </c:spPr>
          </c:dPt>
          <c:dPt>
            <c:idx val="3"/>
            <c:spPr>
              <a:solidFill>
                <a:srgbClr val="00B0F0"/>
              </a:solidFill>
            </c:spPr>
          </c:dPt>
          <c:dPt>
            <c:idx val="4"/>
            <c:spPr>
              <a:solidFill>
                <a:srgbClr val="F96D35"/>
              </a:solidFill>
            </c:spPr>
          </c:dPt>
          <c:dLbls>
            <c:dLbl>
              <c:idx val="0"/>
              <c:layout>
                <c:manualLayout>
                  <c:x val="-4.5638112350050206E-2"/>
                  <c:y val="1.064020303247218E-2"/>
                </c:manualLayout>
              </c:layout>
              <c:showVal val="1"/>
            </c:dLbl>
            <c:dLbl>
              <c:idx val="2"/>
              <c:layout>
                <c:manualLayout>
                  <c:x val="5.2675960147838714E-2"/>
                  <c:y val="-0.11109926209891863"/>
                </c:manualLayout>
              </c:layout>
              <c:showVal val="1"/>
            </c:dLbl>
            <c:txPr>
              <a:bodyPr/>
              <a:lstStyle/>
              <a:p>
                <a:pPr>
                  <a:defRPr lang="en-US" sz="1400"/>
                </a:pPr>
                <a:endParaRPr lang="en-US"/>
              </a:p>
            </c:txPr>
            <c:showVal val="1"/>
            <c:showLeaderLines val="1"/>
          </c:dLbls>
          <c:cat>
            <c:strRef>
              <c:f>Demand!$A$66:$A$70</c:f>
              <c:strCache>
                <c:ptCount val="5"/>
                <c:pt idx="0">
                  <c:v>Dom/Liv</c:v>
                </c:pt>
                <c:pt idx="1">
                  <c:v>Irrigation</c:v>
                </c:pt>
                <c:pt idx="2">
                  <c:v>Industry</c:v>
                </c:pt>
                <c:pt idx="3">
                  <c:v>E Flow</c:v>
                </c:pt>
                <c:pt idx="4">
                  <c:v>Unutilized Flow</c:v>
                </c:pt>
              </c:strCache>
            </c:strRef>
          </c:cat>
          <c:val>
            <c:numRef>
              <c:f>Demand!$D$66:$D$70</c:f>
              <c:numCache>
                <c:formatCode>0</c:formatCode>
                <c:ptCount val="5"/>
                <c:pt idx="0">
                  <c:v>315</c:v>
                </c:pt>
                <c:pt idx="1">
                  <c:v>2632.4500000000012</c:v>
                </c:pt>
                <c:pt idx="2">
                  <c:v>284.959</c:v>
                </c:pt>
                <c:pt idx="3">
                  <c:v>1158.32</c:v>
                </c:pt>
                <c:pt idx="4">
                  <c:v>1251.2709999999997</c:v>
                </c:pt>
              </c:numCache>
            </c:numRef>
          </c:val>
        </c:ser>
      </c:pie3DChart>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400">
                <a:solidFill>
                  <a:srgbClr val="C00000"/>
                </a:solidFill>
              </a:defRPr>
            </a:pPr>
            <a:r>
              <a:rPr lang="en-US" sz="2000" dirty="0">
                <a:solidFill>
                  <a:srgbClr val="0000CC"/>
                </a:solidFill>
              </a:rPr>
              <a:t>Growth</a:t>
            </a:r>
            <a:r>
              <a:rPr lang="en-US" sz="2000" baseline="0" dirty="0">
                <a:solidFill>
                  <a:srgbClr val="0000CC"/>
                </a:solidFill>
              </a:rPr>
              <a:t> of </a:t>
            </a:r>
            <a:r>
              <a:rPr lang="en-US" sz="2000" dirty="0">
                <a:solidFill>
                  <a:srgbClr val="0000CC"/>
                </a:solidFill>
              </a:rPr>
              <a:t>Demand (in time) versus Water</a:t>
            </a:r>
            <a:r>
              <a:rPr lang="en-US" sz="2000" baseline="0" dirty="0">
                <a:solidFill>
                  <a:srgbClr val="0000CC"/>
                </a:solidFill>
              </a:rPr>
              <a:t> Availability</a:t>
            </a:r>
          </a:p>
          <a:p>
            <a:pPr>
              <a:defRPr lang="en-US" sz="2400">
                <a:solidFill>
                  <a:srgbClr val="C00000"/>
                </a:solidFill>
              </a:defRPr>
            </a:pPr>
            <a:r>
              <a:rPr lang="en-US" sz="2000" baseline="0" dirty="0">
                <a:solidFill>
                  <a:srgbClr val="0000CC"/>
                </a:solidFill>
              </a:rPr>
              <a:t>Baitarani basin</a:t>
            </a:r>
            <a:endParaRPr lang="en-US" sz="2000" dirty="0">
              <a:solidFill>
                <a:srgbClr val="0000CC"/>
              </a:solidFill>
            </a:endParaRPr>
          </a:p>
        </c:rich>
      </c:tx>
      <c:layout>
        <c:manualLayout>
          <c:xMode val="edge"/>
          <c:yMode val="edge"/>
          <c:x val="0.17089905949256409"/>
          <c:y val="9.5727617381160764E-4"/>
        </c:manualLayout>
      </c:layout>
    </c:title>
    <c:plotArea>
      <c:layout>
        <c:manualLayout>
          <c:layoutTarget val="inner"/>
          <c:xMode val="edge"/>
          <c:yMode val="edge"/>
          <c:x val="0.10673377168060465"/>
          <c:y val="0.10153150856143134"/>
          <c:w val="0.54669144825796301"/>
          <c:h val="0.78953350831145053"/>
        </c:manualLayout>
      </c:layout>
      <c:scatterChart>
        <c:scatterStyle val="lineMarker"/>
        <c:ser>
          <c:idx val="0"/>
          <c:order val="0"/>
          <c:tx>
            <c:strRef>
              <c:f>'Growth of demand'!$C$14</c:f>
              <c:strCache>
                <c:ptCount val="1"/>
                <c:pt idx="0">
                  <c:v>Demand</c:v>
                </c:pt>
              </c:strCache>
            </c:strRef>
          </c:tx>
          <c:spPr>
            <a:ln>
              <a:solidFill>
                <a:srgbClr val="FF0000"/>
              </a:solidFill>
              <a:prstDash val="dash"/>
              <a:round/>
            </a:ln>
          </c:spPr>
          <c:marker>
            <c:symbol val="diamond"/>
            <c:size val="9"/>
            <c:spPr>
              <a:ln>
                <a:gradFill>
                  <a:gsLst>
                    <a:gs pos="0">
                      <a:srgbClr val="FF0000"/>
                    </a:gs>
                    <a:gs pos="50000">
                      <a:srgbClr val="4F81BD">
                        <a:tint val="44500"/>
                        <a:satMod val="160000"/>
                      </a:srgbClr>
                    </a:gs>
                    <a:gs pos="100000">
                      <a:srgbClr val="4F81BD">
                        <a:tint val="23500"/>
                        <a:satMod val="160000"/>
                      </a:srgbClr>
                    </a:gs>
                  </a:gsLst>
                  <a:lin ang="5400000" scaled="0"/>
                </a:gradFill>
              </a:ln>
            </c:spPr>
          </c:marker>
          <c:dLbls>
            <c:dLbl>
              <c:idx val="2"/>
              <c:layout>
                <c:manualLayout>
                  <c:x val="0"/>
                  <c:y val="1.5238095238095243E-2"/>
                </c:manualLayout>
              </c:layout>
              <c:dLblPos val="t"/>
              <c:showVal val="1"/>
            </c:dLbl>
            <c:txPr>
              <a:bodyPr/>
              <a:lstStyle/>
              <a:p>
                <a:pPr>
                  <a:defRPr lang="en-US" sz="2000"/>
                </a:pPr>
                <a:endParaRPr lang="en-US"/>
              </a:p>
            </c:txPr>
            <c:dLblPos val="t"/>
            <c:showVal val="1"/>
          </c:dLbls>
          <c:xVal>
            <c:numRef>
              <c:f>'Growth of demand'!$B$15:$B$17</c:f>
              <c:numCache>
                <c:formatCode>General</c:formatCode>
                <c:ptCount val="3"/>
                <c:pt idx="0">
                  <c:v>2015</c:v>
                </c:pt>
                <c:pt idx="1">
                  <c:v>2021</c:v>
                </c:pt>
                <c:pt idx="2">
                  <c:v>2051</c:v>
                </c:pt>
              </c:numCache>
            </c:numRef>
          </c:xVal>
          <c:yVal>
            <c:numRef>
              <c:f>'Growth of demand'!$C$15:$C$17</c:f>
              <c:numCache>
                <c:formatCode>0</c:formatCode>
                <c:ptCount val="3"/>
                <c:pt idx="0">
                  <c:v>2404.7533999999996</c:v>
                </c:pt>
                <c:pt idx="1">
                  <c:v>2899.4589999999998</c:v>
                </c:pt>
                <c:pt idx="2">
                  <c:v>5282.7290000000003</c:v>
                </c:pt>
              </c:numCache>
            </c:numRef>
          </c:yVal>
        </c:ser>
        <c:ser>
          <c:idx val="1"/>
          <c:order val="1"/>
          <c:tx>
            <c:strRef>
              <c:f>'Growth of demand'!$D$14</c:f>
              <c:strCache>
                <c:ptCount val="1"/>
                <c:pt idx="0">
                  <c:v>Average Availability (5642)</c:v>
                </c:pt>
              </c:strCache>
            </c:strRef>
          </c:tx>
          <c:spPr>
            <a:ln>
              <a:solidFill>
                <a:schemeClr val="accent6"/>
              </a:solidFill>
            </a:ln>
          </c:spPr>
          <c:marker>
            <c:symbol val="none"/>
          </c:marker>
          <c:dLbls>
            <c:delete val="1"/>
          </c:dLbls>
          <c:xVal>
            <c:numRef>
              <c:f>'Growth of demand'!$B$15:$B$17</c:f>
              <c:numCache>
                <c:formatCode>General</c:formatCode>
                <c:ptCount val="3"/>
                <c:pt idx="0">
                  <c:v>2015</c:v>
                </c:pt>
                <c:pt idx="1">
                  <c:v>2021</c:v>
                </c:pt>
                <c:pt idx="2">
                  <c:v>2051</c:v>
                </c:pt>
              </c:numCache>
            </c:numRef>
          </c:xVal>
          <c:yVal>
            <c:numRef>
              <c:f>'Growth of demand'!$D$15:$D$17</c:f>
              <c:numCache>
                <c:formatCode>General</c:formatCode>
                <c:ptCount val="3"/>
                <c:pt idx="0">
                  <c:v>5642</c:v>
                </c:pt>
                <c:pt idx="1">
                  <c:v>5642</c:v>
                </c:pt>
                <c:pt idx="2">
                  <c:v>5642</c:v>
                </c:pt>
              </c:numCache>
            </c:numRef>
          </c:yVal>
        </c:ser>
        <c:ser>
          <c:idx val="2"/>
          <c:order val="2"/>
          <c:tx>
            <c:strRef>
              <c:f>'Growth of demand'!$E$14</c:f>
              <c:strCache>
                <c:ptCount val="1"/>
                <c:pt idx="0">
                  <c:v>75% Dependable Availability (4097)</c:v>
                </c:pt>
              </c:strCache>
            </c:strRef>
          </c:tx>
          <c:marker>
            <c:symbol val="none"/>
          </c:marker>
          <c:dLbls>
            <c:delete val="1"/>
          </c:dLbls>
          <c:xVal>
            <c:numRef>
              <c:f>'Growth of demand'!$B$15:$B$17</c:f>
              <c:numCache>
                <c:formatCode>General</c:formatCode>
                <c:ptCount val="3"/>
                <c:pt idx="0">
                  <c:v>2015</c:v>
                </c:pt>
                <c:pt idx="1">
                  <c:v>2021</c:v>
                </c:pt>
                <c:pt idx="2">
                  <c:v>2051</c:v>
                </c:pt>
              </c:numCache>
            </c:numRef>
          </c:xVal>
          <c:yVal>
            <c:numRef>
              <c:f>'Growth of demand'!$E$15:$E$17</c:f>
              <c:numCache>
                <c:formatCode>General</c:formatCode>
                <c:ptCount val="3"/>
                <c:pt idx="0">
                  <c:v>4097</c:v>
                </c:pt>
                <c:pt idx="1">
                  <c:v>4097</c:v>
                </c:pt>
                <c:pt idx="2">
                  <c:v>4097</c:v>
                </c:pt>
              </c:numCache>
            </c:numRef>
          </c:yVal>
        </c:ser>
        <c:ser>
          <c:idx val="3"/>
          <c:order val="3"/>
          <c:tx>
            <c:strRef>
              <c:f>'Growth of demand'!$F$14</c:f>
              <c:strCache>
                <c:ptCount val="1"/>
                <c:pt idx="0">
                  <c:v>CC Dry- Average Availability (4939)</c:v>
                </c:pt>
              </c:strCache>
            </c:strRef>
          </c:tx>
          <c:marker>
            <c:symbol val="none"/>
          </c:marker>
          <c:dLbls>
            <c:delete val="1"/>
          </c:dLbls>
          <c:xVal>
            <c:numRef>
              <c:f>'Growth of demand'!$B$15:$B$17</c:f>
              <c:numCache>
                <c:formatCode>General</c:formatCode>
                <c:ptCount val="3"/>
                <c:pt idx="0">
                  <c:v>2015</c:v>
                </c:pt>
                <c:pt idx="1">
                  <c:v>2021</c:v>
                </c:pt>
                <c:pt idx="2">
                  <c:v>2051</c:v>
                </c:pt>
              </c:numCache>
            </c:numRef>
          </c:xVal>
          <c:yVal>
            <c:numRef>
              <c:f>'Growth of demand'!$F$15:$F$17</c:f>
              <c:numCache>
                <c:formatCode>General</c:formatCode>
                <c:ptCount val="3"/>
                <c:pt idx="0">
                  <c:v>4939</c:v>
                </c:pt>
                <c:pt idx="1">
                  <c:v>4939</c:v>
                </c:pt>
                <c:pt idx="2">
                  <c:v>4939</c:v>
                </c:pt>
              </c:numCache>
            </c:numRef>
          </c:yVal>
        </c:ser>
        <c:ser>
          <c:idx val="4"/>
          <c:order val="4"/>
          <c:tx>
            <c:strRef>
              <c:f>'Growth of demand'!$G$14</c:f>
              <c:strCache>
                <c:ptCount val="1"/>
                <c:pt idx="0">
                  <c:v>CC Dry- 75% Dependable Availability (3337)</c:v>
                </c:pt>
              </c:strCache>
            </c:strRef>
          </c:tx>
          <c:spPr>
            <a:ln>
              <a:solidFill>
                <a:schemeClr val="tx2">
                  <a:lumMod val="60000"/>
                  <a:lumOff val="40000"/>
                </a:schemeClr>
              </a:solidFill>
            </a:ln>
          </c:spPr>
          <c:marker>
            <c:symbol val="none"/>
          </c:marker>
          <c:dLbls>
            <c:delete val="1"/>
          </c:dLbls>
          <c:trendline>
            <c:trendlineType val="linear"/>
          </c:trendline>
          <c:trendline>
            <c:trendlineType val="linear"/>
          </c:trendline>
          <c:xVal>
            <c:numRef>
              <c:f>'Growth of demand'!$B$15:$B$17</c:f>
              <c:numCache>
                <c:formatCode>General</c:formatCode>
                <c:ptCount val="3"/>
                <c:pt idx="0">
                  <c:v>2015</c:v>
                </c:pt>
                <c:pt idx="1">
                  <c:v>2021</c:v>
                </c:pt>
                <c:pt idx="2">
                  <c:v>2051</c:v>
                </c:pt>
              </c:numCache>
            </c:numRef>
          </c:xVal>
          <c:yVal>
            <c:numRef>
              <c:f>'Growth of demand'!$G$15:$G$17</c:f>
              <c:numCache>
                <c:formatCode>General</c:formatCode>
                <c:ptCount val="3"/>
                <c:pt idx="0">
                  <c:v>3337</c:v>
                </c:pt>
                <c:pt idx="1">
                  <c:v>3337</c:v>
                </c:pt>
                <c:pt idx="2">
                  <c:v>3337</c:v>
                </c:pt>
              </c:numCache>
            </c:numRef>
          </c:yVal>
        </c:ser>
        <c:dLbls>
          <c:showVal val="1"/>
        </c:dLbls>
        <c:axId val="60550528"/>
        <c:axId val="58922496"/>
      </c:scatterChart>
      <c:valAx>
        <c:axId val="60550528"/>
        <c:scaling>
          <c:orientation val="minMax"/>
        </c:scaling>
        <c:axPos val="b"/>
        <c:title>
          <c:tx>
            <c:rich>
              <a:bodyPr/>
              <a:lstStyle/>
              <a:p>
                <a:pPr>
                  <a:defRPr lang="en-US"/>
                </a:pPr>
                <a:r>
                  <a:rPr lang="en-US" sz="1100"/>
                  <a:t>Year</a:t>
                </a:r>
              </a:p>
            </c:rich>
          </c:tx>
          <c:layout/>
        </c:title>
        <c:numFmt formatCode="General" sourceLinked="1"/>
        <c:tickLblPos val="nextTo"/>
        <c:txPr>
          <a:bodyPr/>
          <a:lstStyle/>
          <a:p>
            <a:pPr>
              <a:defRPr lang="en-US"/>
            </a:pPr>
            <a:endParaRPr lang="en-US"/>
          </a:p>
        </c:txPr>
        <c:crossAx val="58922496"/>
        <c:crosses val="autoZero"/>
        <c:crossBetween val="midCat"/>
      </c:valAx>
      <c:valAx>
        <c:axId val="58922496"/>
        <c:scaling>
          <c:orientation val="minMax"/>
          <c:max val="6000"/>
        </c:scaling>
        <c:axPos val="l"/>
        <c:title>
          <c:tx>
            <c:rich>
              <a:bodyPr rot="-5400000" vert="horz"/>
              <a:lstStyle/>
              <a:p>
                <a:pPr>
                  <a:defRPr lang="en-US"/>
                </a:pPr>
                <a:r>
                  <a:rPr lang="en-US"/>
                  <a:t>MCM</a:t>
                </a:r>
              </a:p>
            </c:rich>
          </c:tx>
          <c:layout/>
        </c:title>
        <c:numFmt formatCode="0" sourceLinked="1"/>
        <c:tickLblPos val="nextTo"/>
        <c:txPr>
          <a:bodyPr/>
          <a:lstStyle/>
          <a:p>
            <a:pPr>
              <a:defRPr lang="en-US"/>
            </a:pPr>
            <a:endParaRPr lang="en-US"/>
          </a:p>
        </c:txPr>
        <c:crossAx val="60550528"/>
        <c:crosses val="autoZero"/>
        <c:crossBetween val="midCat"/>
        <c:majorUnit val="500"/>
        <c:minorUnit val="500"/>
      </c:valAx>
      <c:spPr>
        <a:solidFill>
          <a:schemeClr val="accent4">
            <a:lumMod val="20000"/>
            <a:lumOff val="80000"/>
          </a:schemeClr>
        </a:solidFill>
      </c:spPr>
    </c:plotArea>
    <c:legend>
      <c:legendPos val="r"/>
      <c:legendEntry>
        <c:idx val="5"/>
        <c:delete val="1"/>
      </c:legendEntry>
      <c:legendEntry>
        <c:idx val="6"/>
        <c:delete val="1"/>
      </c:legendEntry>
      <c:layout>
        <c:manualLayout>
          <c:xMode val="edge"/>
          <c:yMode val="edge"/>
          <c:x val="0.71875776465441865"/>
          <c:y val="5.0530037911928102E-2"/>
          <c:w val="0.26044665469447897"/>
          <c:h val="0.62032152230971283"/>
        </c:manualLayout>
      </c:layout>
      <c:txPr>
        <a:bodyPr/>
        <a:lstStyle/>
        <a:p>
          <a:pPr>
            <a:defRPr lang="en-US" sz="1800"/>
          </a:pPr>
          <a:endParaRPr lang="en-US"/>
        </a:p>
      </c:txPr>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400">
                <a:solidFill>
                  <a:srgbClr val="C00000"/>
                </a:solidFill>
              </a:defRPr>
            </a:pPr>
            <a:r>
              <a:rPr lang="en-US" sz="2400" dirty="0" smtClean="0">
                <a:solidFill>
                  <a:srgbClr val="C00000"/>
                </a:solidFill>
              </a:rPr>
              <a:t>Demand </a:t>
            </a:r>
            <a:r>
              <a:rPr lang="en-US" sz="2400" dirty="0">
                <a:solidFill>
                  <a:srgbClr val="C00000"/>
                </a:solidFill>
              </a:rPr>
              <a:t>(in time) </a:t>
            </a:r>
            <a:r>
              <a:rPr lang="en-US" sz="2400" dirty="0" err="1" smtClean="0">
                <a:solidFill>
                  <a:srgbClr val="C00000"/>
                </a:solidFill>
              </a:rPr>
              <a:t>vrs</a:t>
            </a:r>
            <a:r>
              <a:rPr lang="en-US" sz="2400" dirty="0" smtClean="0">
                <a:solidFill>
                  <a:srgbClr val="C00000"/>
                </a:solidFill>
              </a:rPr>
              <a:t> </a:t>
            </a:r>
            <a:r>
              <a:rPr lang="en-US" sz="2400" dirty="0">
                <a:solidFill>
                  <a:srgbClr val="C00000"/>
                </a:solidFill>
              </a:rPr>
              <a:t>Water</a:t>
            </a:r>
            <a:r>
              <a:rPr lang="en-US" sz="2400" baseline="0" dirty="0">
                <a:solidFill>
                  <a:srgbClr val="C00000"/>
                </a:solidFill>
              </a:rPr>
              <a:t> </a:t>
            </a:r>
            <a:r>
              <a:rPr lang="en-US" sz="2400" baseline="0" dirty="0" smtClean="0">
                <a:solidFill>
                  <a:srgbClr val="C00000"/>
                </a:solidFill>
              </a:rPr>
              <a:t>Availability (</a:t>
            </a:r>
            <a:r>
              <a:rPr lang="en-US" sz="2400" baseline="0" dirty="0" err="1" smtClean="0">
                <a:solidFill>
                  <a:srgbClr val="C00000"/>
                </a:solidFill>
              </a:rPr>
              <a:t>Champua</a:t>
            </a:r>
            <a:r>
              <a:rPr lang="en-US" sz="2400" baseline="0" dirty="0" smtClean="0">
                <a:solidFill>
                  <a:srgbClr val="C00000"/>
                </a:solidFill>
              </a:rPr>
              <a:t>)</a:t>
            </a:r>
            <a:endParaRPr lang="en-US" sz="2400" dirty="0">
              <a:solidFill>
                <a:srgbClr val="C00000"/>
              </a:solidFill>
            </a:endParaRPr>
          </a:p>
        </c:rich>
      </c:tx>
      <c:layout>
        <c:manualLayout>
          <c:xMode val="edge"/>
          <c:yMode val="edge"/>
          <c:x val="0.17923244130566468"/>
          <c:y val="5.0793650793650924E-3"/>
        </c:manualLayout>
      </c:layout>
    </c:title>
    <c:plotArea>
      <c:layout>
        <c:manualLayout>
          <c:layoutTarget val="inner"/>
          <c:xMode val="edge"/>
          <c:yMode val="edge"/>
          <c:x val="9.2988067213247816E-2"/>
          <c:y val="9.6452143482064726E-2"/>
          <c:w val="0.54669144825796301"/>
          <c:h val="0.7895335083114503"/>
        </c:manualLayout>
      </c:layout>
      <c:scatterChart>
        <c:scatterStyle val="lineMarker"/>
        <c:ser>
          <c:idx val="0"/>
          <c:order val="0"/>
          <c:tx>
            <c:strRef>
              <c:f>'Growth of demand'!$C$14</c:f>
              <c:strCache>
                <c:ptCount val="1"/>
                <c:pt idx="0">
                  <c:v>Demand</c:v>
                </c:pt>
              </c:strCache>
            </c:strRef>
          </c:tx>
          <c:spPr>
            <a:ln>
              <a:solidFill>
                <a:srgbClr val="FF0000"/>
              </a:solidFill>
              <a:prstDash val="dash"/>
              <a:round/>
            </a:ln>
          </c:spPr>
          <c:marker>
            <c:symbol val="diamond"/>
            <c:size val="9"/>
            <c:spPr>
              <a:ln>
                <a:gradFill>
                  <a:gsLst>
                    <a:gs pos="0">
                      <a:srgbClr val="FF0000"/>
                    </a:gs>
                    <a:gs pos="50000">
                      <a:srgbClr val="4F81BD">
                        <a:tint val="44500"/>
                        <a:satMod val="160000"/>
                      </a:srgbClr>
                    </a:gs>
                    <a:gs pos="100000">
                      <a:srgbClr val="4F81BD">
                        <a:tint val="23500"/>
                        <a:satMod val="160000"/>
                      </a:srgbClr>
                    </a:gs>
                  </a:gsLst>
                  <a:lin ang="5400000" scaled="0"/>
                </a:gradFill>
              </a:ln>
            </c:spPr>
          </c:marker>
          <c:dLbls>
            <c:dLbl>
              <c:idx val="2"/>
              <c:layout>
                <c:manualLayout>
                  <c:x val="0"/>
                  <c:y val="1.5238095238095243E-2"/>
                </c:manualLayout>
              </c:layout>
              <c:dLblPos val="t"/>
              <c:showVal val="1"/>
            </c:dLbl>
            <c:txPr>
              <a:bodyPr/>
              <a:lstStyle/>
              <a:p>
                <a:pPr>
                  <a:defRPr lang="en-US" sz="1800"/>
                </a:pPr>
                <a:endParaRPr lang="en-US"/>
              </a:p>
            </c:txPr>
            <c:dLblPos val="t"/>
            <c:showVal val="1"/>
          </c:dLbls>
          <c:xVal>
            <c:numRef>
              <c:f>'Growth of demand'!$B$21:$B$23</c:f>
              <c:numCache>
                <c:formatCode>General</c:formatCode>
                <c:ptCount val="3"/>
                <c:pt idx="0">
                  <c:v>2015</c:v>
                </c:pt>
                <c:pt idx="1">
                  <c:v>2021</c:v>
                </c:pt>
                <c:pt idx="2">
                  <c:v>2051</c:v>
                </c:pt>
              </c:numCache>
            </c:numRef>
          </c:xVal>
          <c:yVal>
            <c:numRef>
              <c:f>'Growth of demand'!$C$21:$C$23</c:f>
              <c:numCache>
                <c:formatCode>General</c:formatCode>
                <c:ptCount val="3"/>
                <c:pt idx="0">
                  <c:v>154</c:v>
                </c:pt>
                <c:pt idx="1">
                  <c:v>424</c:v>
                </c:pt>
                <c:pt idx="2">
                  <c:v>606</c:v>
                </c:pt>
              </c:numCache>
            </c:numRef>
          </c:yVal>
        </c:ser>
        <c:ser>
          <c:idx val="1"/>
          <c:order val="1"/>
          <c:tx>
            <c:strRef>
              <c:f>'Growth of demand'!$D$20</c:f>
              <c:strCache>
                <c:ptCount val="1"/>
                <c:pt idx="0">
                  <c:v>Average Availability (467)</c:v>
                </c:pt>
              </c:strCache>
            </c:strRef>
          </c:tx>
          <c:spPr>
            <a:ln>
              <a:solidFill>
                <a:schemeClr val="accent6"/>
              </a:solidFill>
            </a:ln>
          </c:spPr>
          <c:marker>
            <c:symbol val="none"/>
          </c:marker>
          <c:dLbls>
            <c:delete val="1"/>
          </c:dLbls>
          <c:xVal>
            <c:numRef>
              <c:f>'Growth of demand'!$B$21:$B$23</c:f>
              <c:numCache>
                <c:formatCode>General</c:formatCode>
                <c:ptCount val="3"/>
                <c:pt idx="0">
                  <c:v>2015</c:v>
                </c:pt>
                <c:pt idx="1">
                  <c:v>2021</c:v>
                </c:pt>
                <c:pt idx="2">
                  <c:v>2051</c:v>
                </c:pt>
              </c:numCache>
            </c:numRef>
          </c:xVal>
          <c:yVal>
            <c:numRef>
              <c:f>'Growth of demand'!$D$21:$D$23</c:f>
              <c:numCache>
                <c:formatCode>0</c:formatCode>
                <c:ptCount val="3"/>
                <c:pt idx="0">
                  <c:v>466.6</c:v>
                </c:pt>
                <c:pt idx="1">
                  <c:v>466.6</c:v>
                </c:pt>
                <c:pt idx="2">
                  <c:v>466.6</c:v>
                </c:pt>
              </c:numCache>
            </c:numRef>
          </c:yVal>
        </c:ser>
        <c:ser>
          <c:idx val="2"/>
          <c:order val="2"/>
          <c:tx>
            <c:strRef>
              <c:f>'Growth of demand'!$E$20</c:f>
              <c:strCache>
                <c:ptCount val="1"/>
                <c:pt idx="0">
                  <c:v>75% Dependable Availability (280)</c:v>
                </c:pt>
              </c:strCache>
            </c:strRef>
          </c:tx>
          <c:marker>
            <c:symbol val="none"/>
          </c:marker>
          <c:dLbls>
            <c:delete val="1"/>
          </c:dLbls>
          <c:xVal>
            <c:numRef>
              <c:f>'Growth of demand'!$B$21:$B$23</c:f>
              <c:numCache>
                <c:formatCode>General</c:formatCode>
                <c:ptCount val="3"/>
                <c:pt idx="0">
                  <c:v>2015</c:v>
                </c:pt>
                <c:pt idx="1">
                  <c:v>2021</c:v>
                </c:pt>
                <c:pt idx="2">
                  <c:v>2051</c:v>
                </c:pt>
              </c:numCache>
            </c:numRef>
          </c:xVal>
          <c:yVal>
            <c:numRef>
              <c:f>'Growth of demand'!$E$21:$E$23</c:f>
              <c:numCache>
                <c:formatCode>0</c:formatCode>
                <c:ptCount val="3"/>
                <c:pt idx="0">
                  <c:v>279.5</c:v>
                </c:pt>
                <c:pt idx="1">
                  <c:v>279.5</c:v>
                </c:pt>
                <c:pt idx="2">
                  <c:v>279.5</c:v>
                </c:pt>
              </c:numCache>
            </c:numRef>
          </c:yVal>
        </c:ser>
        <c:ser>
          <c:idx val="3"/>
          <c:order val="3"/>
          <c:tx>
            <c:strRef>
              <c:f>'Growth of demand'!$F$20</c:f>
              <c:strCache>
                <c:ptCount val="1"/>
                <c:pt idx="0">
                  <c:v>CC Dry- Average Availability (412)</c:v>
                </c:pt>
              </c:strCache>
            </c:strRef>
          </c:tx>
          <c:marker>
            <c:symbol val="none"/>
          </c:marker>
          <c:dLbls>
            <c:delete val="1"/>
          </c:dLbls>
          <c:xVal>
            <c:numRef>
              <c:f>'Growth of demand'!$B$21:$B$23</c:f>
              <c:numCache>
                <c:formatCode>General</c:formatCode>
                <c:ptCount val="3"/>
                <c:pt idx="0">
                  <c:v>2015</c:v>
                </c:pt>
                <c:pt idx="1">
                  <c:v>2021</c:v>
                </c:pt>
                <c:pt idx="2">
                  <c:v>2051</c:v>
                </c:pt>
              </c:numCache>
            </c:numRef>
          </c:xVal>
          <c:yVal>
            <c:numRef>
              <c:f>'Growth of demand'!$F$21:$F$23</c:f>
              <c:numCache>
                <c:formatCode>0</c:formatCode>
                <c:ptCount val="3"/>
                <c:pt idx="0">
                  <c:v>412</c:v>
                </c:pt>
                <c:pt idx="1">
                  <c:v>412</c:v>
                </c:pt>
                <c:pt idx="2">
                  <c:v>412</c:v>
                </c:pt>
              </c:numCache>
            </c:numRef>
          </c:yVal>
        </c:ser>
        <c:ser>
          <c:idx val="4"/>
          <c:order val="4"/>
          <c:tx>
            <c:strRef>
              <c:f>'Growth of demand'!$G$20</c:f>
              <c:strCache>
                <c:ptCount val="1"/>
                <c:pt idx="0">
                  <c:v>CC Dry- 75% Dependable Availability (229)</c:v>
                </c:pt>
              </c:strCache>
            </c:strRef>
          </c:tx>
          <c:marker>
            <c:symbol val="none"/>
          </c:marker>
          <c:dLbls>
            <c:delete val="1"/>
          </c:dLbls>
          <c:xVal>
            <c:numRef>
              <c:f>'Growth of demand'!$B$21:$B$23</c:f>
              <c:numCache>
                <c:formatCode>General</c:formatCode>
                <c:ptCount val="3"/>
                <c:pt idx="0">
                  <c:v>2015</c:v>
                </c:pt>
                <c:pt idx="1">
                  <c:v>2021</c:v>
                </c:pt>
                <c:pt idx="2">
                  <c:v>2051</c:v>
                </c:pt>
              </c:numCache>
            </c:numRef>
          </c:xVal>
          <c:yVal>
            <c:numRef>
              <c:f>'Growth of demand'!$G$21:$G$23</c:f>
              <c:numCache>
                <c:formatCode>0</c:formatCode>
                <c:ptCount val="3"/>
                <c:pt idx="0">
                  <c:v>229</c:v>
                </c:pt>
                <c:pt idx="1">
                  <c:v>229</c:v>
                </c:pt>
                <c:pt idx="2">
                  <c:v>229</c:v>
                </c:pt>
              </c:numCache>
            </c:numRef>
          </c:yVal>
        </c:ser>
        <c:dLbls>
          <c:showVal val="1"/>
        </c:dLbls>
        <c:axId val="58960128"/>
        <c:axId val="61218816"/>
      </c:scatterChart>
      <c:valAx>
        <c:axId val="58960128"/>
        <c:scaling>
          <c:orientation val="minMax"/>
        </c:scaling>
        <c:axPos val="b"/>
        <c:numFmt formatCode="General" sourceLinked="1"/>
        <c:tickLblPos val="nextTo"/>
        <c:txPr>
          <a:bodyPr/>
          <a:lstStyle/>
          <a:p>
            <a:pPr>
              <a:defRPr lang="en-US" sz="1800"/>
            </a:pPr>
            <a:endParaRPr lang="en-US"/>
          </a:p>
        </c:txPr>
        <c:crossAx val="61218816"/>
        <c:crosses val="autoZero"/>
        <c:crossBetween val="midCat"/>
      </c:valAx>
      <c:valAx>
        <c:axId val="61218816"/>
        <c:scaling>
          <c:orientation val="minMax"/>
          <c:max val="800"/>
          <c:min val="0"/>
        </c:scaling>
        <c:axPos val="l"/>
        <c:title>
          <c:tx>
            <c:rich>
              <a:bodyPr rot="-5400000" vert="horz"/>
              <a:lstStyle/>
              <a:p>
                <a:pPr>
                  <a:defRPr lang="en-US" sz="1800"/>
                </a:pPr>
                <a:r>
                  <a:rPr lang="en-US" sz="1800"/>
                  <a:t>MCM</a:t>
                </a:r>
              </a:p>
            </c:rich>
          </c:tx>
          <c:layout/>
        </c:title>
        <c:numFmt formatCode="General" sourceLinked="1"/>
        <c:tickLblPos val="nextTo"/>
        <c:txPr>
          <a:bodyPr/>
          <a:lstStyle/>
          <a:p>
            <a:pPr>
              <a:defRPr lang="en-US" sz="1800"/>
            </a:pPr>
            <a:endParaRPr lang="en-US"/>
          </a:p>
        </c:txPr>
        <c:crossAx val="58960128"/>
        <c:crosses val="autoZero"/>
        <c:crossBetween val="midCat"/>
        <c:majorUnit val="100"/>
        <c:minorUnit val="100"/>
      </c:valAx>
      <c:spPr>
        <a:solidFill>
          <a:schemeClr val="accent4">
            <a:lumMod val="20000"/>
            <a:lumOff val="80000"/>
          </a:schemeClr>
        </a:solidFill>
      </c:spPr>
    </c:plotArea>
    <c:legend>
      <c:legendPos val="r"/>
      <c:legendEntry>
        <c:idx val="-1"/>
        <c:delete val="1"/>
      </c:legendEntry>
      <c:layout>
        <c:manualLayout>
          <c:xMode val="edge"/>
          <c:yMode val="edge"/>
          <c:x val="0.69175800461005865"/>
          <c:y val="7.2891501886747187E-2"/>
          <c:w val="0.30378776536095559"/>
          <c:h val="0.49206000863975163"/>
        </c:manualLayout>
      </c:layout>
      <c:txPr>
        <a:bodyPr/>
        <a:lstStyle/>
        <a:p>
          <a:pPr>
            <a:defRPr lang="en-US" sz="1600"/>
          </a:pPr>
          <a:endParaRPr lang="en-US"/>
        </a:p>
      </c:tx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0.04</cdr:x>
      <cdr:y>0.80488</cdr:y>
    </cdr:from>
    <cdr:to>
      <cdr:x>0.7437</cdr:x>
      <cdr:y>0.89008</cdr:y>
    </cdr:to>
    <cdr:sp macro="" textlink="">
      <cdr:nvSpPr>
        <cdr:cNvPr id="2" name="TextBox 1"/>
        <cdr:cNvSpPr txBox="1"/>
      </cdr:nvSpPr>
      <cdr:spPr>
        <a:xfrm xmlns:a="http://schemas.openxmlformats.org/drawingml/2006/main">
          <a:off x="152400" y="2514600"/>
          <a:ext cx="2681097" cy="2661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i="1" baseline="0" dirty="0"/>
            <a:t>Average Availability = 5642 MCM</a:t>
          </a:r>
          <a:endParaRPr lang="en-US" sz="1100" b="1" i="1" dirty="0"/>
        </a:p>
      </cdr:txBody>
    </cdr:sp>
  </cdr:relSizeAnchor>
</c:userShapes>
</file>

<file path=ppt/drawings/drawing2.xml><?xml version="1.0" encoding="utf-8"?>
<c:userShapes xmlns:c="http://schemas.openxmlformats.org/drawingml/2006/chart">
  <cdr:relSizeAnchor xmlns:cdr="http://schemas.openxmlformats.org/drawingml/2006/chartDrawing">
    <cdr:from>
      <cdr:x>0.03636</cdr:x>
      <cdr:y>0.85714</cdr:y>
    </cdr:from>
    <cdr:to>
      <cdr:x>0.74006</cdr:x>
      <cdr:y>0.95752</cdr:y>
    </cdr:to>
    <cdr:sp macro="" textlink="">
      <cdr:nvSpPr>
        <cdr:cNvPr id="2" name="TextBox 1"/>
        <cdr:cNvSpPr txBox="1"/>
      </cdr:nvSpPr>
      <cdr:spPr>
        <a:xfrm xmlns:a="http://schemas.openxmlformats.org/drawingml/2006/main">
          <a:off x="152400" y="2286000"/>
          <a:ext cx="2949207" cy="267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indent="0"/>
          <a:r>
            <a:rPr lang="en-US" sz="1100" b="1" i="1" dirty="0">
              <a:latin typeface="+mn-lt"/>
              <a:ea typeface="+mn-ea"/>
              <a:cs typeface="+mn-cs"/>
            </a:rPr>
            <a:t>Average Availability = 5642 MCM</a:t>
          </a:r>
        </a:p>
      </cdr:txBody>
    </cdr:sp>
  </cdr:relSizeAnchor>
</c:userShapes>
</file>

<file path=ppt/drawings/drawing3.xml><?xml version="1.0" encoding="utf-8"?>
<c:userShapes xmlns:c="http://schemas.openxmlformats.org/drawingml/2006/chart">
  <cdr:relSizeAnchor xmlns:cdr="http://schemas.openxmlformats.org/drawingml/2006/chartDrawing">
    <cdr:from>
      <cdr:x>0.01621</cdr:x>
      <cdr:y>0.88803</cdr:y>
    </cdr:from>
    <cdr:to>
      <cdr:x>0.71991</cdr:x>
      <cdr:y>1</cdr:y>
    </cdr:to>
    <cdr:sp macro="" textlink="">
      <cdr:nvSpPr>
        <cdr:cNvPr id="2" name="TextBox 1"/>
        <cdr:cNvSpPr txBox="1"/>
      </cdr:nvSpPr>
      <cdr:spPr>
        <a:xfrm xmlns:a="http://schemas.openxmlformats.org/drawingml/2006/main">
          <a:off x="74105" y="2582322"/>
          <a:ext cx="3217316" cy="3069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i="1">
              <a:latin typeface="+mn-lt"/>
              <a:ea typeface="+mn-ea"/>
              <a:cs typeface="+mn-cs"/>
            </a:rPr>
            <a:t>Average Availability = 5642 MCM</a:t>
          </a:r>
        </a:p>
      </cdr:txBody>
    </cdr:sp>
  </cdr:relSizeAnchor>
</c:userShapes>
</file>

<file path=ppt/drawings/drawing4.xml><?xml version="1.0" encoding="utf-8"?>
<c:userShapes xmlns:c="http://schemas.openxmlformats.org/drawingml/2006/chart">
  <cdr:relSizeAnchor xmlns:cdr="http://schemas.openxmlformats.org/drawingml/2006/chartDrawing">
    <cdr:from>
      <cdr:x>0.30469</cdr:x>
      <cdr:y>0.44792</cdr:y>
    </cdr:from>
    <cdr:to>
      <cdr:x>0.31019</cdr:x>
      <cdr:y>0.88983</cdr:y>
    </cdr:to>
    <cdr:sp macro="" textlink="">
      <cdr:nvSpPr>
        <cdr:cNvPr id="4" name="Straight Arrow Connector 3"/>
        <cdr:cNvSpPr/>
      </cdr:nvSpPr>
      <cdr:spPr>
        <a:xfrm xmlns:a="http://schemas.openxmlformats.org/drawingml/2006/main">
          <a:off x="2786050" y="3071810"/>
          <a:ext cx="50292" cy="3030619"/>
        </a:xfrm>
        <a:prstGeom xmlns:a="http://schemas.openxmlformats.org/drawingml/2006/main" prst="straightConnector1">
          <a:avLst/>
        </a:prstGeom>
        <a:ln xmlns:a="http://schemas.openxmlformats.org/drawingml/2006/main" w="12700" cmpd="sng">
          <a:solidFill>
            <a:schemeClr val="tx1"/>
          </a:solidFill>
          <a:prstDash val="dash"/>
          <a:round/>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0.42187</cdr:x>
      <cdr:y>0.36458</cdr:y>
    </cdr:from>
    <cdr:to>
      <cdr:x>0.42736</cdr:x>
      <cdr:y>0.90744</cdr:y>
    </cdr:to>
    <cdr:sp macro="" textlink="">
      <cdr:nvSpPr>
        <cdr:cNvPr id="5" name="Straight Arrow Connector 4"/>
        <cdr:cNvSpPr/>
      </cdr:nvSpPr>
      <cdr:spPr>
        <a:xfrm xmlns:a="http://schemas.openxmlformats.org/drawingml/2006/main">
          <a:off x="3857620" y="2500306"/>
          <a:ext cx="50200" cy="3722934"/>
        </a:xfrm>
        <a:prstGeom xmlns:a="http://schemas.openxmlformats.org/drawingml/2006/main" prst="straightConnector1">
          <a:avLst/>
        </a:prstGeom>
        <a:noFill xmlns:a="http://schemas.openxmlformats.org/drawingml/2006/main"/>
        <a:ln xmlns:a="http://schemas.openxmlformats.org/drawingml/2006/main" w="12700" cap="flat" cmpd="sng" algn="ctr">
          <a:solidFill>
            <a:sysClr val="windowText" lastClr="000000"/>
          </a:solidFill>
          <a:prstDash val="dash"/>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0.39062</cdr:x>
      <cdr:y>0.64583</cdr:y>
    </cdr:from>
    <cdr:to>
      <cdr:x>0.44649</cdr:x>
      <cdr:y>0.79151</cdr:y>
    </cdr:to>
    <cdr:sp macro="" textlink="">
      <cdr:nvSpPr>
        <cdr:cNvPr id="6" name="TextBox 5"/>
        <cdr:cNvSpPr txBox="1"/>
      </cdr:nvSpPr>
      <cdr:spPr>
        <a:xfrm xmlns:a="http://schemas.openxmlformats.org/drawingml/2006/main" rot="16200000">
          <a:off x="3327769" y="4673231"/>
          <a:ext cx="999073" cy="5108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smtClean="0"/>
            <a:t>2036</a:t>
          </a:r>
          <a:endParaRPr lang="en-US" sz="2000" dirty="0"/>
        </a:p>
      </cdr:txBody>
    </cdr:sp>
  </cdr:relSizeAnchor>
  <cdr:relSizeAnchor xmlns:cdr="http://schemas.openxmlformats.org/drawingml/2006/chartDrawing">
    <cdr:from>
      <cdr:x>0.30252</cdr:x>
      <cdr:y>0.61114</cdr:y>
    </cdr:from>
    <cdr:to>
      <cdr:x>0.3435</cdr:x>
      <cdr:y>0.76085</cdr:y>
    </cdr:to>
    <cdr:sp macro="" textlink="">
      <cdr:nvSpPr>
        <cdr:cNvPr id="7" name="TextBox 1"/>
        <cdr:cNvSpPr txBox="1"/>
      </cdr:nvSpPr>
      <cdr:spPr>
        <a:xfrm xmlns:a="http://schemas.openxmlformats.org/drawingml/2006/main" rot="16200000">
          <a:off x="1583532" y="2337001"/>
          <a:ext cx="535642" cy="2348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a:t>2027</a:t>
          </a:r>
        </a:p>
      </cdr:txBody>
    </cdr:sp>
  </cdr:relSizeAnchor>
  <cdr:relSizeAnchor xmlns:cdr="http://schemas.openxmlformats.org/drawingml/2006/chartDrawing">
    <cdr:from>
      <cdr:x>0.54688</cdr:x>
      <cdr:y>0.25</cdr:y>
    </cdr:from>
    <cdr:to>
      <cdr:x>0.5526</cdr:x>
      <cdr:y>0.89771</cdr:y>
    </cdr:to>
    <cdr:sp macro="" textlink="">
      <cdr:nvSpPr>
        <cdr:cNvPr id="8" name="Straight Arrow Connector 7"/>
        <cdr:cNvSpPr/>
      </cdr:nvSpPr>
      <cdr:spPr>
        <a:xfrm xmlns:a="http://schemas.openxmlformats.org/drawingml/2006/main">
          <a:off x="5000628" y="1714488"/>
          <a:ext cx="52304" cy="4441995"/>
        </a:xfrm>
        <a:prstGeom xmlns:a="http://schemas.openxmlformats.org/drawingml/2006/main" prst="straightConnector1">
          <a:avLst/>
        </a:prstGeom>
        <a:noFill xmlns:a="http://schemas.openxmlformats.org/drawingml/2006/main"/>
        <a:ln xmlns:a="http://schemas.openxmlformats.org/drawingml/2006/main" w="12700" cap="flat" cmpd="sng" algn="ctr">
          <a:solidFill>
            <a:sysClr val="windowText" lastClr="000000"/>
          </a:solidFill>
          <a:prstDash val="dash"/>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0.50781</cdr:x>
      <cdr:y>0.59375</cdr:y>
    </cdr:from>
    <cdr:to>
      <cdr:x>0.5643</cdr:x>
      <cdr:y>0.81377</cdr:y>
    </cdr:to>
    <cdr:sp macro="" textlink="">
      <cdr:nvSpPr>
        <cdr:cNvPr id="9" name="TextBox 1"/>
        <cdr:cNvSpPr txBox="1"/>
      </cdr:nvSpPr>
      <cdr:spPr>
        <a:xfrm xmlns:a="http://schemas.openxmlformats.org/drawingml/2006/main" rot="16200000">
          <a:off x="4147262" y="4568118"/>
          <a:ext cx="1508897" cy="516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dirty="0"/>
            <a:t>2047</a:t>
          </a:r>
        </a:p>
      </cdr:txBody>
    </cdr:sp>
  </cdr:relSizeAnchor>
  <cdr:relSizeAnchor xmlns:cdr="http://schemas.openxmlformats.org/drawingml/2006/chartDrawing">
    <cdr:from>
      <cdr:x>0.67846</cdr:x>
      <cdr:y>0.69333</cdr:y>
    </cdr:from>
    <cdr:to>
      <cdr:x>0.97846</cdr:x>
      <cdr:y>0.9641</cdr:y>
    </cdr:to>
    <cdr:sp macro="" textlink="">
      <cdr:nvSpPr>
        <cdr:cNvPr id="10" name="TextBox 1"/>
        <cdr:cNvSpPr txBox="1"/>
      </cdr:nvSpPr>
      <cdr:spPr>
        <a:xfrm xmlns:a="http://schemas.openxmlformats.org/drawingml/2006/main">
          <a:off x="6203853" y="4754879"/>
          <a:ext cx="2743200" cy="1856936"/>
        </a:xfrm>
        <a:prstGeom xmlns:a="http://schemas.openxmlformats.org/drawingml/2006/main" prst="rect">
          <a:avLst/>
        </a:prstGeom>
        <a:solidFill xmlns:a="http://schemas.openxmlformats.org/drawingml/2006/main">
          <a:srgbClr val="9BBB59">
            <a:lumMod val="60000"/>
            <a:lumOff val="40000"/>
          </a:srgbClr>
        </a:solidFill>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600" dirty="0" smtClean="0">
              <a:solidFill>
                <a:schemeClr val="tx1"/>
              </a:solidFill>
            </a:rPr>
            <a:t>Demands</a:t>
          </a:r>
          <a:r>
            <a:rPr lang="en-US" sz="1600" baseline="0" dirty="0" smtClean="0">
              <a:solidFill>
                <a:schemeClr val="tx1"/>
              </a:solidFill>
            </a:rPr>
            <a:t> exceed 75</a:t>
          </a:r>
          <a:r>
            <a:rPr lang="en-US" sz="1600" baseline="0" dirty="0">
              <a:solidFill>
                <a:schemeClr val="tx1"/>
              </a:solidFill>
            </a:rPr>
            <a:t>% Dependable Availability in 2047.</a:t>
          </a:r>
        </a:p>
        <a:p xmlns:a="http://schemas.openxmlformats.org/drawingml/2006/main">
          <a:pPr algn="l"/>
          <a:endParaRPr lang="en-US" sz="1600" baseline="0" dirty="0">
            <a:solidFill>
              <a:schemeClr val="tx1"/>
            </a:solidFill>
          </a:endParaRPr>
        </a:p>
        <a:p xmlns:a="http://schemas.openxmlformats.org/drawingml/2006/main">
          <a:pPr algn="l"/>
          <a:r>
            <a:rPr lang="en-US" sz="1600" baseline="0" dirty="0" smtClean="0">
              <a:solidFill>
                <a:schemeClr val="tx1"/>
              </a:solidFill>
            </a:rPr>
            <a:t>CC </a:t>
          </a:r>
          <a:r>
            <a:rPr lang="en-US" sz="1600" baseline="0" dirty="0">
              <a:solidFill>
                <a:schemeClr val="tx1"/>
              </a:solidFill>
            </a:rPr>
            <a:t>Dry scenario </a:t>
          </a:r>
          <a:r>
            <a:rPr lang="en-US" sz="1600" baseline="0" dirty="0" smtClean="0">
              <a:solidFill>
                <a:schemeClr val="tx1"/>
              </a:solidFill>
            </a:rPr>
            <a:t>demands exceed </a:t>
          </a:r>
          <a:r>
            <a:rPr lang="en-US" sz="1600" baseline="0" dirty="0">
              <a:solidFill>
                <a:schemeClr val="tx1"/>
              </a:solidFill>
            </a:rPr>
            <a:t>75% Dependable Availability in 2036.</a:t>
          </a:r>
        </a:p>
        <a:p xmlns:a="http://schemas.openxmlformats.org/drawingml/2006/main">
          <a:pPr algn="l"/>
          <a:endParaRPr lang="en-US" sz="1600" dirty="0">
            <a:solidFill>
              <a:schemeClr val="tx1"/>
            </a:solidFill>
          </a:endParaRPr>
        </a:p>
        <a:p xmlns:a="http://schemas.openxmlformats.org/drawingml/2006/main">
          <a:pPr algn="l"/>
          <a:endParaRPr lang="en-US" sz="16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0.29167</cdr:x>
      <cdr:y>0.43011</cdr:y>
    </cdr:from>
    <cdr:to>
      <cdr:x>0.3</cdr:x>
      <cdr:y>0.89247</cdr:y>
    </cdr:to>
    <cdr:sp macro="" textlink="">
      <cdr:nvSpPr>
        <cdr:cNvPr id="5" name="Straight Arrow Connector 4"/>
        <cdr:cNvSpPr/>
      </cdr:nvSpPr>
      <cdr:spPr>
        <a:xfrm xmlns:a="http://schemas.openxmlformats.org/drawingml/2006/main">
          <a:off x="2500330" y="2857496"/>
          <a:ext cx="71438" cy="3071834"/>
        </a:xfrm>
        <a:prstGeom xmlns:a="http://schemas.openxmlformats.org/drawingml/2006/main" prst="straightConnector1">
          <a:avLst/>
        </a:prstGeom>
        <a:noFill xmlns:a="http://schemas.openxmlformats.org/drawingml/2006/main"/>
        <a:ln xmlns:a="http://schemas.openxmlformats.org/drawingml/2006/main" w="12700" cap="flat" cmpd="sng" algn="ctr">
          <a:solidFill>
            <a:sysClr val="windowText" lastClr="000000"/>
          </a:solidFill>
          <a:prstDash val="dash"/>
          <a:roun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0.175</cdr:x>
      <cdr:y>0.6129</cdr:y>
    </cdr:from>
    <cdr:to>
      <cdr:x>0.1805</cdr:x>
      <cdr:y>0.8929</cdr:y>
    </cdr:to>
    <cdr:sp macro="" textlink="">
      <cdr:nvSpPr>
        <cdr:cNvPr id="8" name="Straight Arrow Connector 7"/>
        <cdr:cNvSpPr/>
      </cdr:nvSpPr>
      <cdr:spPr>
        <a:xfrm xmlns:a="http://schemas.openxmlformats.org/drawingml/2006/main">
          <a:off x="1500198" y="4071942"/>
          <a:ext cx="47149" cy="1860239"/>
        </a:xfrm>
        <a:prstGeom xmlns:a="http://schemas.openxmlformats.org/drawingml/2006/main" prst="straightConnector1">
          <a:avLst/>
        </a:prstGeom>
        <a:noFill xmlns:a="http://schemas.openxmlformats.org/drawingml/2006/main"/>
        <a:ln xmlns:a="http://schemas.openxmlformats.org/drawingml/2006/main" w="12700" cap="flat" cmpd="sng" algn="ctr">
          <a:solidFill>
            <a:sysClr val="windowText" lastClr="000000"/>
          </a:solidFill>
          <a:prstDash val="dash"/>
          <a:roun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0.61527</cdr:x>
      <cdr:y>0.56748</cdr:y>
    </cdr:from>
    <cdr:to>
      <cdr:x>0.99508</cdr:x>
      <cdr:y>0.99697</cdr:y>
    </cdr:to>
    <cdr:sp macro="" textlink="">
      <cdr:nvSpPr>
        <cdr:cNvPr id="6" name="TextBox 1"/>
        <cdr:cNvSpPr txBox="1"/>
      </cdr:nvSpPr>
      <cdr:spPr>
        <a:xfrm xmlns:a="http://schemas.openxmlformats.org/drawingml/2006/main">
          <a:off x="5274413" y="3770143"/>
          <a:ext cx="3255944" cy="2853407"/>
        </a:xfrm>
        <a:prstGeom xmlns:a="http://schemas.openxmlformats.org/drawingml/2006/main" prst="rect">
          <a:avLst/>
        </a:prstGeom>
        <a:solidFill xmlns:a="http://schemas.openxmlformats.org/drawingml/2006/main">
          <a:srgbClr val="CCFFFF"/>
        </a:solidFill>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600" b="1" dirty="0" smtClean="0">
              <a:solidFill>
                <a:schemeClr val="tx1"/>
              </a:solidFill>
            </a:rPr>
            <a:t>Demands</a:t>
          </a:r>
          <a:r>
            <a:rPr lang="en-US" sz="1600" b="1" baseline="0" dirty="0" smtClean="0">
              <a:solidFill>
                <a:schemeClr val="tx1"/>
              </a:solidFill>
            </a:rPr>
            <a:t> exceed </a:t>
          </a:r>
        </a:p>
        <a:p xmlns:a="http://schemas.openxmlformats.org/drawingml/2006/main">
          <a:pPr marL="342900" indent="-342900" algn="l">
            <a:buFont typeface="Arial Narrow"/>
            <a:buAutoNum type="arabicPeriod"/>
          </a:pPr>
          <a:r>
            <a:rPr lang="en-US" sz="1600" baseline="0" dirty="0" smtClean="0">
              <a:solidFill>
                <a:schemeClr val="tx1"/>
              </a:solidFill>
            </a:rPr>
            <a:t>75</a:t>
          </a:r>
          <a:r>
            <a:rPr lang="en-US" sz="1600" baseline="0" dirty="0">
              <a:solidFill>
                <a:schemeClr val="tx1"/>
              </a:solidFill>
            </a:rPr>
            <a:t>% Dependable Availability in 2018.</a:t>
          </a:r>
        </a:p>
        <a:p xmlns:a="http://schemas.openxmlformats.org/drawingml/2006/main">
          <a:pPr marL="342900" indent="-342900" algn="l">
            <a:buFont typeface="Arial Narrow"/>
            <a:buAutoNum type="arabicPeriod"/>
          </a:pPr>
          <a:r>
            <a:rPr lang="en-US" sz="1600" baseline="0" dirty="0" smtClean="0">
              <a:solidFill>
                <a:schemeClr val="tx1"/>
              </a:solidFill>
            </a:rPr>
            <a:t>average </a:t>
          </a:r>
          <a:r>
            <a:rPr lang="en-US" sz="1600" baseline="0" dirty="0">
              <a:solidFill>
                <a:schemeClr val="tx1"/>
              </a:solidFill>
            </a:rPr>
            <a:t>availability also by approximately </a:t>
          </a:r>
          <a:r>
            <a:rPr lang="en-US" sz="1600" baseline="0" dirty="0" smtClean="0">
              <a:solidFill>
                <a:schemeClr val="tx1"/>
              </a:solidFill>
            </a:rPr>
            <a:t>2029.</a:t>
          </a:r>
          <a:endParaRPr lang="en-US" sz="1600" baseline="0" dirty="0">
            <a:solidFill>
              <a:schemeClr val="tx1"/>
            </a:solidFill>
          </a:endParaRPr>
        </a:p>
        <a:p xmlns:a="http://schemas.openxmlformats.org/drawingml/2006/main">
          <a:pPr algn="l"/>
          <a:endParaRPr lang="en-US" sz="1600" baseline="0" dirty="0">
            <a:solidFill>
              <a:schemeClr val="tx1"/>
            </a:solidFill>
          </a:endParaRPr>
        </a:p>
        <a:p xmlns:a="http://schemas.openxmlformats.org/drawingml/2006/main">
          <a:pPr algn="l"/>
          <a:r>
            <a:rPr lang="en-US" sz="1600" baseline="0" dirty="0" smtClean="0">
              <a:solidFill>
                <a:schemeClr val="tx1"/>
              </a:solidFill>
            </a:rPr>
            <a:t>Need </a:t>
          </a:r>
          <a:r>
            <a:rPr lang="en-US" sz="1600" baseline="0" dirty="0">
              <a:solidFill>
                <a:schemeClr val="tx1"/>
              </a:solidFill>
            </a:rPr>
            <a:t>to reconsider some of the projects in </a:t>
          </a:r>
          <a:r>
            <a:rPr lang="en-US" sz="1600" baseline="0" dirty="0" err="1">
              <a:solidFill>
                <a:schemeClr val="tx1"/>
              </a:solidFill>
            </a:rPr>
            <a:t>Champua</a:t>
          </a:r>
          <a:r>
            <a:rPr lang="en-US" sz="1600" baseline="0" dirty="0">
              <a:solidFill>
                <a:schemeClr val="tx1"/>
              </a:solidFill>
            </a:rPr>
            <a:t> </a:t>
          </a:r>
          <a:r>
            <a:rPr lang="en-US" sz="1600" baseline="0" dirty="0" smtClean="0">
              <a:solidFill>
                <a:schemeClr val="tx1"/>
              </a:solidFill>
            </a:rPr>
            <a:t>sub-catchment </a:t>
          </a:r>
          <a:r>
            <a:rPr lang="en-US" sz="1600" baseline="0" dirty="0">
              <a:solidFill>
                <a:schemeClr val="tx1"/>
              </a:solidFill>
            </a:rPr>
            <a:t>as meeting </a:t>
          </a:r>
          <a:r>
            <a:rPr lang="en-US" sz="1600" baseline="0" dirty="0" smtClean="0">
              <a:solidFill>
                <a:schemeClr val="tx1"/>
              </a:solidFill>
            </a:rPr>
            <a:t>projected </a:t>
          </a:r>
          <a:r>
            <a:rPr lang="en-US" sz="1600" baseline="0" dirty="0">
              <a:solidFill>
                <a:schemeClr val="tx1"/>
              </a:solidFill>
            </a:rPr>
            <a:t>irrigation </a:t>
          </a:r>
          <a:r>
            <a:rPr lang="en-US" sz="1600" baseline="0" dirty="0" smtClean="0">
              <a:solidFill>
                <a:schemeClr val="tx1"/>
              </a:solidFill>
            </a:rPr>
            <a:t>&amp; industrial </a:t>
          </a:r>
          <a:r>
            <a:rPr lang="en-US" sz="1600" baseline="0" dirty="0">
              <a:solidFill>
                <a:schemeClr val="tx1"/>
              </a:solidFill>
            </a:rPr>
            <a:t>demands </a:t>
          </a:r>
          <a:r>
            <a:rPr lang="en-US" sz="1600" baseline="0" dirty="0" smtClean="0">
              <a:solidFill>
                <a:schemeClr val="tx1"/>
              </a:solidFill>
            </a:rPr>
            <a:t>may </a:t>
          </a:r>
          <a:r>
            <a:rPr lang="en-US" sz="1600" baseline="0" dirty="0">
              <a:solidFill>
                <a:schemeClr val="tx1"/>
              </a:solidFill>
            </a:rPr>
            <a:t>not be </a:t>
          </a:r>
          <a:r>
            <a:rPr lang="en-US" sz="1600" baseline="0" dirty="0" smtClean="0">
              <a:solidFill>
                <a:schemeClr val="tx1"/>
              </a:solidFill>
            </a:rPr>
            <a:t>possible</a:t>
          </a:r>
          <a:endParaRPr lang="en-US" sz="16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6F05A-69E7-49C2-8086-0008F211384E}" type="datetimeFigureOut">
              <a:rPr lang="en-US" smtClean="0"/>
              <a:pPr/>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AC486-DDD8-48EE-BD77-8AB597ADD5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DCB831F-6FEF-4CE7-9124-CCAD2B728B8C}" type="slidenum">
              <a:rPr lang="en-US" smtClean="0"/>
              <a:pPr/>
              <a:t>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3884027" y="8684926"/>
            <a:ext cx="2972421" cy="457513"/>
          </a:xfrm>
          <a:prstGeom prst="rect">
            <a:avLst/>
          </a:prstGeom>
          <a:noFill/>
          <a:ln>
            <a:miter lim="800000"/>
            <a:headEnd/>
            <a:tailEnd/>
          </a:ln>
        </p:spPr>
        <p:txBody>
          <a:bodyPr lIns="91435" tIns="45718" rIns="91435" bIns="45718"/>
          <a:lstStyle/>
          <a:p>
            <a:fld id="{17E0DCDB-2CE9-4E35-8EE9-E1C7ED214B47}" type="slidenum">
              <a:rPr lang="en-US"/>
              <a:pPr/>
              <a:t>2</a:t>
            </a:fld>
            <a:endParaRPr lang="en-US"/>
          </a:p>
        </p:txBody>
      </p:sp>
      <p:sp>
        <p:nvSpPr>
          <p:cNvPr id="57347" name="Rectangle 2"/>
          <p:cNvSpPr>
            <a:spLocks noGrp="1" noRot="1" noChangeAspect="1" noChangeArrowheads="1" noTextEdit="1"/>
          </p:cNvSpPr>
          <p:nvPr>
            <p:ph type="sldImg"/>
          </p:nvPr>
        </p:nvSpPr>
        <p:spPr>
          <a:xfrm>
            <a:off x="839788" y="76200"/>
            <a:ext cx="4006850" cy="3005138"/>
          </a:xfrm>
          <a:ln/>
        </p:spPr>
      </p:sp>
      <p:sp>
        <p:nvSpPr>
          <p:cNvPr id="573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53374D-6F5A-4ABE-8A68-B0B11EB18460}"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3374D-6F5A-4ABE-8A68-B0B11EB18460}"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3374D-6F5A-4ABE-8A68-B0B11EB18460}"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r R N Sankhu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A16BFC93-9A53-4DB7-8264-FE085899969B}" type="slidenum">
              <a:rPr lang="en-IN"/>
              <a:pPr/>
              <a:t>‹#›</a:t>
            </a:fld>
            <a:endParaRPr lang="en-IN"/>
          </a:p>
        </p:txBody>
      </p:sp>
      <p:sp>
        <p:nvSpPr>
          <p:cNvPr id="7" name="Title 6"/>
          <p:cNvSpPr>
            <a:spLocks noGrp="1"/>
          </p:cNvSpPr>
          <p:nvPr>
            <p:ph type="title"/>
          </p:nvPr>
        </p:nvSpPr>
        <p:spPr/>
        <p:txBody>
          <a:bodyPr/>
          <a:lstStyle/>
          <a:p>
            <a:r>
              <a:rPr lang="en-US" smtClean="0"/>
              <a:t>Click to edit Master title style</a:t>
            </a:r>
            <a:endParaRPr lang="en-IN"/>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 Collaborator logo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60000" y="4267725"/>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smtClean="0"/>
              <a:t>Click to edit Master text styles</a:t>
            </a:r>
          </a:p>
        </p:txBody>
      </p:sp>
      <p:sp>
        <p:nvSpPr>
          <p:cNvPr id="15"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
        <p:nvSpPr>
          <p:cNvPr id="17" name="Title 15"/>
          <p:cNvSpPr>
            <a:spLocks noGrp="1"/>
          </p:cNvSpPr>
          <p:nvPr>
            <p:ph type="title"/>
          </p:nvPr>
        </p:nvSpPr>
        <p:spPr>
          <a:xfrm>
            <a:off x="360000" y="3122613"/>
            <a:ext cx="8043863" cy="1080000"/>
          </a:xfrm>
          <a:prstGeom prst="rect">
            <a:avLst/>
          </a:prstGeom>
        </p:spPr>
        <p:txBody>
          <a:bodyPr anchor="b">
            <a:noAutofit/>
          </a:bodyPr>
          <a:lstStyle>
            <a:lvl1pPr>
              <a:lnSpc>
                <a:spcPct val="85000"/>
              </a:lnSpc>
              <a:defRPr sz="4400">
                <a:solidFill>
                  <a:schemeClr val="bg1"/>
                </a:solidFill>
              </a:defRPr>
            </a:lvl1pPr>
          </a:lstStyle>
          <a:p>
            <a:r>
              <a:rPr lang="en-US" smtClean="0"/>
              <a:t>Click to edit Master title style</a:t>
            </a:r>
            <a:endParaRPr lang="en-AU" dirty="0" smtClean="0"/>
          </a:p>
        </p:txBody>
      </p:sp>
    </p:spTree>
    <p:extLst>
      <p:ext uri="{BB962C8B-B14F-4D97-AF65-F5344CB8AC3E}">
        <p14:creationId xmlns:p14="http://schemas.microsoft.com/office/powerpoint/2010/main" xmlns="" val="88069339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3374D-6F5A-4ABE-8A68-B0B11EB18460}"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3374D-6F5A-4ABE-8A68-B0B11EB18460}"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3374D-6F5A-4ABE-8A68-B0B11EB18460}" type="datetimeFigureOut">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53374D-6F5A-4ABE-8A68-B0B11EB18460}" type="datetimeFigureOut">
              <a:rPr lang="en-US" smtClean="0"/>
              <a:pPr/>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53374D-6F5A-4ABE-8A68-B0B11EB18460}" type="datetimeFigureOut">
              <a:rPr lang="en-US" smtClean="0"/>
              <a:pPr/>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3374D-6F5A-4ABE-8A68-B0B11EB18460}" type="datetimeFigureOut">
              <a:rPr lang="en-US" smtClean="0"/>
              <a:pPr/>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3374D-6F5A-4ABE-8A68-B0B11EB18460}" type="datetimeFigureOut">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3374D-6F5A-4ABE-8A68-B0B11EB18460}" type="datetimeFigureOut">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3AF8A-B3A9-4902-896F-FE0C87B1AA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3374D-6F5A-4ABE-8A68-B0B11EB18460}" type="datetimeFigureOut">
              <a:rPr lang="en-US" smtClean="0"/>
              <a:pPr/>
              <a:t>8/18/2016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3AF8A-B3A9-4902-896F-FE0C87B1AA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gif"/><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image" Target="../media/image19.gif"/><Relationship Id="rId7" Type="http://schemas.openxmlformats.org/officeDocument/2006/relationships/image" Target="../media/image23.gif"/><Relationship Id="rId12" Type="http://schemas.openxmlformats.org/officeDocument/2006/relationships/image" Target="../media/image28.gif"/><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gif"/><Relationship Id="rId20" Type="http://schemas.openxmlformats.org/officeDocument/2006/relationships/image" Target="../media/image36.gif"/><Relationship Id="rId1" Type="http://schemas.openxmlformats.org/officeDocument/2006/relationships/slideLayout" Target="../slideLayouts/slideLayout6.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png"/><Relationship Id="rId15" Type="http://schemas.openxmlformats.org/officeDocument/2006/relationships/image" Target="../media/image31.gif"/><Relationship Id="rId10" Type="http://schemas.openxmlformats.org/officeDocument/2006/relationships/image" Target="../media/image26.png"/><Relationship Id="rId19" Type="http://schemas.openxmlformats.org/officeDocument/2006/relationships/image" Target="../media/image35.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hyperlink" Target="Baitarani_basin%20Plan_Report/salandi.m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emplate1.png"/>
          <p:cNvPicPr>
            <a:picLocks noChangeAspect="1"/>
          </p:cNvPicPr>
          <p:nvPr/>
        </p:nvPicPr>
        <p:blipFill>
          <a:blip r:embed="rId3"/>
          <a:stretch>
            <a:fillRect/>
          </a:stretch>
        </p:blipFill>
        <p:spPr>
          <a:xfrm>
            <a:off x="-68561" y="0"/>
            <a:ext cx="9212561" cy="6858000"/>
          </a:xfrm>
          <a:prstGeom prst="rect">
            <a:avLst/>
          </a:prstGeom>
        </p:spPr>
      </p:pic>
      <p:sp>
        <p:nvSpPr>
          <p:cNvPr id="98307" name="Rectangle 3"/>
          <p:cNvSpPr>
            <a:spLocks noChangeArrowheads="1"/>
          </p:cNvSpPr>
          <p:nvPr/>
        </p:nvSpPr>
        <p:spPr bwMode="auto">
          <a:xfrm>
            <a:off x="1181685" y="182879"/>
            <a:ext cx="754028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spcBef>
                <a:spcPct val="0"/>
              </a:spcBef>
            </a:pPr>
            <a:r>
              <a:rPr lang="en-IN" sz="2800" b="1" dirty="0" smtClean="0">
                <a:solidFill>
                  <a:srgbClr val="0000CC"/>
                </a:solidFill>
                <a:latin typeface="Cambria" pitchFamily="18" charset="0"/>
              </a:rPr>
              <a:t>MODELLING OF BAITARANI SUB-BASIN</a:t>
            </a:r>
            <a:br>
              <a:rPr lang="en-IN" sz="2800" b="1" dirty="0" smtClean="0">
                <a:solidFill>
                  <a:srgbClr val="0000CC"/>
                </a:solidFill>
                <a:latin typeface="Cambria" pitchFamily="18" charset="0"/>
              </a:rPr>
            </a:br>
            <a:r>
              <a:rPr lang="en-IN" sz="2800" b="1" dirty="0" smtClean="0">
                <a:solidFill>
                  <a:srgbClr val="0000CC"/>
                </a:solidFill>
                <a:latin typeface="Cambria" pitchFamily="18" charset="0"/>
              </a:rPr>
              <a:t>USING RIVER SYSTEM APPROACH THROUGH SOURCE SOFTWARE</a:t>
            </a:r>
            <a:endParaRPr kumimoji="0" lang="en-US" sz="2800" b="0" i="0" u="none" strike="noStrike" cap="none" normalizeH="0" baseline="0" dirty="0" smtClean="0">
              <a:ln>
                <a:noFill/>
              </a:ln>
              <a:solidFill>
                <a:srgbClr val="0000CC"/>
              </a:solidFill>
              <a:effectLst/>
              <a:latin typeface="Arial" pitchFamily="34" charset="0"/>
              <a:cs typeface="Arial" pitchFamily="34" charset="0"/>
            </a:endParaRPr>
          </a:p>
        </p:txBody>
      </p:sp>
      <p:pic>
        <p:nvPicPr>
          <p:cNvPr id="12" name="Picture 11" descr="cover3.png"/>
          <p:cNvPicPr/>
          <p:nvPr/>
        </p:nvPicPr>
        <p:blipFill>
          <a:blip r:embed="rId4"/>
          <a:srcRect l="3810" t="15441" r="2132" b="19669"/>
          <a:stretch>
            <a:fillRect/>
          </a:stretch>
        </p:blipFill>
        <p:spPr>
          <a:xfrm>
            <a:off x="1603717" y="1322364"/>
            <a:ext cx="5669279" cy="4431323"/>
          </a:xfrm>
          <a:prstGeom prst="rect">
            <a:avLst/>
          </a:prstGeom>
        </p:spPr>
      </p:pic>
      <p:pic>
        <p:nvPicPr>
          <p:cNvPr id="14" name="Picture 6" descr="http://thebiotechnologysolution.com/wp-content/uploads/2013/08/Integrated_Water_Resource_Management.png"/>
          <p:cNvPicPr>
            <a:picLocks noChangeAspect="1" noChangeArrowheads="1"/>
          </p:cNvPicPr>
          <p:nvPr/>
        </p:nvPicPr>
        <p:blipFill>
          <a:blip r:embed="rId5"/>
          <a:srcRect/>
          <a:stretch>
            <a:fillRect/>
          </a:stretch>
        </p:blipFill>
        <p:spPr bwMode="auto">
          <a:xfrm>
            <a:off x="7435722" y="1130163"/>
            <a:ext cx="1201846" cy="1201846"/>
          </a:xfrm>
          <a:prstGeom prst="rect">
            <a:avLst/>
          </a:prstGeom>
          <a:noFill/>
          <a:ln w="9525">
            <a:noFill/>
            <a:miter lim="800000"/>
            <a:headEnd/>
            <a:tailEnd/>
          </a:ln>
        </p:spPr>
      </p:pic>
      <p:sp>
        <p:nvSpPr>
          <p:cNvPr id="6" name="Rectangle 5"/>
          <p:cNvSpPr/>
          <p:nvPr/>
        </p:nvSpPr>
        <p:spPr>
          <a:xfrm>
            <a:off x="1652972" y="5380672"/>
            <a:ext cx="5816990" cy="1477328"/>
          </a:xfrm>
          <a:prstGeom prst="rect">
            <a:avLst/>
          </a:prstGeom>
        </p:spPr>
        <p:txBody>
          <a:bodyPr wrap="square">
            <a:spAutoFit/>
          </a:bodyPr>
          <a:lstStyle/>
          <a:p>
            <a:pPr algn="ctr"/>
            <a:r>
              <a:rPr lang="en-US" sz="1800" b="1" dirty="0" smtClean="0">
                <a:solidFill>
                  <a:schemeClr val="tx1">
                    <a:lumMod val="95000"/>
                    <a:lumOff val="5000"/>
                  </a:schemeClr>
                </a:solidFill>
                <a:latin typeface="Cambria" pitchFamily="18" charset="0"/>
                <a:ea typeface="Times New Roman" pitchFamily="18" charset="0"/>
                <a:cs typeface="Calibri" pitchFamily="34" charset="0"/>
              </a:rPr>
              <a:t>BASIN PLANNING  &amp; MANAGEMENT ORGANISATION, CENTRAL WATER COMMISSION</a:t>
            </a:r>
          </a:p>
          <a:p>
            <a:pPr algn="ctr"/>
            <a:r>
              <a:rPr lang="en-US" sz="1800" b="1" dirty="0" smtClean="0">
                <a:solidFill>
                  <a:schemeClr val="tx1">
                    <a:lumMod val="95000"/>
                    <a:lumOff val="5000"/>
                  </a:schemeClr>
                </a:solidFill>
                <a:latin typeface="Cambria" pitchFamily="18" charset="0"/>
                <a:ea typeface="Times New Roman" pitchFamily="18" charset="0"/>
                <a:cs typeface="Calibri" pitchFamily="34" charset="0"/>
              </a:rPr>
              <a:t>MINISTRY OF WR,RD &amp; GR</a:t>
            </a:r>
          </a:p>
          <a:p>
            <a:pPr algn="ctr"/>
            <a:r>
              <a:rPr lang="en-US" sz="1800" b="1" dirty="0" smtClean="0">
                <a:solidFill>
                  <a:schemeClr val="tx1">
                    <a:lumMod val="95000"/>
                    <a:lumOff val="5000"/>
                  </a:schemeClr>
                </a:solidFill>
                <a:latin typeface="Cambria" pitchFamily="18" charset="0"/>
              </a:rPr>
              <a:t>GOVERNMENT OF INDIA</a:t>
            </a:r>
            <a:endParaRPr lang="en-IN" dirty="0">
              <a:solidFill>
                <a:schemeClr val="tx1">
                  <a:lumMod val="95000"/>
                  <a:lumOff val="5000"/>
                </a:schemeClr>
              </a:solidFill>
            </a:endParaRPr>
          </a:p>
        </p:txBody>
      </p:sp>
      <p:pic>
        <p:nvPicPr>
          <p:cNvPr id="25602" name="Picture 2" descr="http://www.cwc.nic.in/main/webpages/cwclogo.gif"/>
          <p:cNvPicPr>
            <a:picLocks noChangeAspect="1" noChangeArrowheads="1"/>
          </p:cNvPicPr>
          <p:nvPr/>
        </p:nvPicPr>
        <p:blipFill>
          <a:blip r:embed="rId6"/>
          <a:srcRect/>
          <a:stretch>
            <a:fillRect/>
          </a:stretch>
        </p:blipFill>
        <p:spPr bwMode="auto">
          <a:xfrm>
            <a:off x="7709927" y="5399446"/>
            <a:ext cx="1237125" cy="1218438"/>
          </a:xfrm>
          <a:prstGeom prst="rect">
            <a:avLst/>
          </a:prstGeom>
          <a:noFill/>
        </p:spPr>
      </p:pic>
      <p:sp>
        <p:nvSpPr>
          <p:cNvPr id="25607" name="Oval 7" descr="tuxpi"/>
          <p:cNvSpPr>
            <a:spLocks noChangeArrowheads="1"/>
          </p:cNvSpPr>
          <p:nvPr/>
        </p:nvSpPr>
        <p:spPr bwMode="auto">
          <a:xfrm>
            <a:off x="182880" y="5514530"/>
            <a:ext cx="1123901" cy="1104216"/>
          </a:xfrm>
          <a:prstGeom prst="ellipse">
            <a:avLst/>
          </a:prstGeom>
          <a:blipFill dpi="0" rotWithShape="0">
            <a:blip r:embed="rId7"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AWA.jpg"/>
          <p:cNvPicPr/>
          <p:nvPr/>
        </p:nvPicPr>
        <p:blipFill>
          <a:blip r:embed="rId2"/>
          <a:srcRect l="3855" t="22736" r="4027" b="6476"/>
          <a:stretch>
            <a:fillRect/>
          </a:stretch>
        </p:blipFill>
        <p:spPr>
          <a:xfrm>
            <a:off x="34691" y="623567"/>
            <a:ext cx="4143413" cy="5230477"/>
          </a:xfrm>
          <a:prstGeom prst="rect">
            <a:avLst/>
          </a:prstGeom>
          <a:ln>
            <a:solidFill>
              <a:schemeClr val="tx1"/>
            </a:solidFill>
          </a:ln>
        </p:spPr>
      </p:pic>
      <p:sp>
        <p:nvSpPr>
          <p:cNvPr id="6" name="TextBox 5"/>
          <p:cNvSpPr txBox="1"/>
          <p:nvPr/>
        </p:nvSpPr>
        <p:spPr>
          <a:xfrm>
            <a:off x="343090" y="75808"/>
            <a:ext cx="8572560" cy="400110"/>
          </a:xfrm>
          <a:prstGeom prst="rect">
            <a:avLst/>
          </a:prstGeom>
          <a:noFill/>
        </p:spPr>
        <p:txBody>
          <a:bodyPr wrap="square" rtlCol="0">
            <a:spAutoFit/>
          </a:bodyPr>
          <a:lstStyle/>
          <a:p>
            <a:pPr algn="ctr"/>
            <a:r>
              <a:rPr lang="en-IN" sz="2000" b="1" dirty="0" smtClean="0"/>
              <a:t>Average Annual  SW availability  &amp; in 75% dependable year</a:t>
            </a:r>
            <a:endParaRPr lang="en-IN" sz="2000" b="1" dirty="0"/>
          </a:p>
        </p:txBody>
      </p:sp>
      <p:pic>
        <p:nvPicPr>
          <p:cNvPr id="7" name="Picture 6" descr="75_dep.jpg"/>
          <p:cNvPicPr/>
          <p:nvPr/>
        </p:nvPicPr>
        <p:blipFill>
          <a:blip r:embed="rId3"/>
          <a:srcRect l="4647" t="22863" r="4327" b="6436"/>
          <a:stretch>
            <a:fillRect/>
          </a:stretch>
        </p:blipFill>
        <p:spPr>
          <a:xfrm>
            <a:off x="4670474" y="562697"/>
            <a:ext cx="4276593" cy="528192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85720" y="0"/>
          <a:ext cx="8572560" cy="66437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mand_area.jpg"/>
          <p:cNvPicPr/>
          <p:nvPr/>
        </p:nvPicPr>
        <p:blipFill>
          <a:blip r:embed="rId2"/>
          <a:srcRect l="3489" t="12921" b="12743"/>
          <a:stretch>
            <a:fillRect/>
          </a:stretch>
        </p:blipFill>
        <p:spPr>
          <a:xfrm>
            <a:off x="168813" y="928468"/>
            <a:ext cx="7512147" cy="5715242"/>
          </a:xfrm>
          <a:prstGeom prst="rect">
            <a:avLst/>
          </a:prstGeom>
          <a:ln>
            <a:solidFill>
              <a:schemeClr val="tx1"/>
            </a:solidFill>
          </a:ln>
        </p:spPr>
      </p:pic>
      <p:sp>
        <p:nvSpPr>
          <p:cNvPr id="6" name="TextBox 5"/>
          <p:cNvSpPr txBox="1"/>
          <p:nvPr/>
        </p:nvSpPr>
        <p:spPr>
          <a:xfrm>
            <a:off x="1571604" y="87678"/>
            <a:ext cx="6429420" cy="830997"/>
          </a:xfrm>
          <a:prstGeom prst="rect">
            <a:avLst/>
          </a:prstGeom>
          <a:noFill/>
        </p:spPr>
        <p:txBody>
          <a:bodyPr wrap="square" rtlCol="0">
            <a:spAutoFit/>
          </a:bodyPr>
          <a:lstStyle/>
          <a:p>
            <a:pPr algn="ctr"/>
            <a:r>
              <a:rPr lang="en-IN" sz="2400" dirty="0" smtClean="0">
                <a:solidFill>
                  <a:srgbClr val="C00000"/>
                </a:solidFill>
              </a:rPr>
              <a:t>Command Areas – Existing, Ongoing, Proposed Major &amp; Medium Projects</a:t>
            </a:r>
            <a:endParaRPr lang="en-IN" sz="2400" dirty="0">
              <a:solidFill>
                <a:srgbClr val="C00000"/>
              </a:solidFill>
            </a:endParaRPr>
          </a:p>
        </p:txBody>
      </p:sp>
      <p:grpSp>
        <p:nvGrpSpPr>
          <p:cNvPr id="2" name="Group 7"/>
          <p:cNvGrpSpPr/>
          <p:nvPr/>
        </p:nvGrpSpPr>
        <p:grpSpPr>
          <a:xfrm>
            <a:off x="7594600" y="596900"/>
            <a:ext cx="1270000" cy="4622800"/>
            <a:chOff x="7594600" y="596900"/>
            <a:chExt cx="1270000" cy="4622800"/>
          </a:xfrm>
        </p:grpSpPr>
        <p:sp>
          <p:nvSpPr>
            <p:cNvPr id="9" name="Isosceles Triangle 8"/>
            <p:cNvSpPr/>
            <p:nvPr/>
          </p:nvSpPr>
          <p:spPr bwMode="auto">
            <a:xfrm>
              <a:off x="7747000" y="4038600"/>
              <a:ext cx="1092200" cy="1181100"/>
            </a:xfrm>
            <a:prstGeom prst="triangle">
              <a:avLst/>
            </a:prstGeom>
            <a:noFill/>
            <a:ln w="95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t>110</a:t>
              </a:r>
              <a:r>
                <a:rPr lang="en-US" sz="1200" dirty="0" smtClean="0"/>
                <a:t> </a:t>
              </a:r>
              <a:r>
                <a:rPr lang="en-US" sz="1000" b="1" dirty="0" err="1" smtClean="0"/>
                <a:t>Th</a:t>
              </a:r>
              <a:r>
                <a:rPr lang="en-US" sz="1000" b="1" dirty="0" smtClean="0"/>
                <a:t> Ha (2015)</a:t>
              </a:r>
              <a:endParaRPr lang="en-US" sz="900" b="1" dirty="0" smtClean="0"/>
            </a:p>
            <a:p>
              <a:pPr marL="0" marR="0" indent="0" algn="l" defTabSz="914400" rtl="0" eaLnBrk="0" fontAlgn="base" latinLnBrk="0" hangingPunct="0">
                <a:lnSpc>
                  <a:spcPct val="100000"/>
                </a:lnSpc>
                <a:spcBef>
                  <a:spcPct val="5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p:txBody>
        </p:sp>
        <p:sp>
          <p:nvSpPr>
            <p:cNvPr id="10" name="Isosceles Triangle 9"/>
            <p:cNvSpPr/>
            <p:nvPr/>
          </p:nvSpPr>
          <p:spPr bwMode="auto">
            <a:xfrm>
              <a:off x="7696200" y="2222500"/>
              <a:ext cx="1092200" cy="1181100"/>
            </a:xfrm>
            <a:prstGeom prst="triangle">
              <a:avLst/>
            </a:prstGeom>
            <a:noFill/>
            <a:ln w="95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t>144</a:t>
              </a:r>
              <a:r>
                <a:rPr lang="en-US" sz="1200" dirty="0" smtClean="0"/>
                <a:t> </a:t>
              </a:r>
              <a:r>
                <a:rPr lang="en-US" sz="1000" b="1" dirty="0" err="1" smtClean="0"/>
                <a:t>Th</a:t>
              </a:r>
              <a:r>
                <a:rPr lang="en-US" sz="1000" b="1" dirty="0" smtClean="0"/>
                <a:t> Ha (2021)</a:t>
              </a:r>
              <a:endParaRPr kumimoji="0" lang="en-US" sz="1000" b="1"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7594600" y="596900"/>
              <a:ext cx="1270000" cy="990600"/>
            </a:xfrm>
            <a:prstGeom prst="rect">
              <a:avLst/>
            </a:prstGeom>
            <a:noFill/>
            <a:ln w="95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313 </a:t>
              </a:r>
              <a:r>
                <a:rPr kumimoji="0" lang="en-US" sz="1000" b="1" i="0" u="none" strike="noStrike" cap="none" normalizeH="0" baseline="0" dirty="0" err="1" smtClean="0">
                  <a:ln>
                    <a:noFill/>
                  </a:ln>
                  <a:solidFill>
                    <a:schemeClr val="tx1"/>
                  </a:solidFill>
                  <a:effectLst/>
                  <a:latin typeface="Arial" charset="0"/>
                </a:rPr>
                <a:t>Th</a:t>
              </a:r>
              <a:r>
                <a:rPr kumimoji="0" lang="en-US" sz="1000" b="1" i="0" u="none" strike="noStrike" cap="none" normalizeH="0" baseline="0" dirty="0" smtClean="0">
                  <a:ln>
                    <a:noFill/>
                  </a:ln>
                  <a:solidFill>
                    <a:schemeClr val="tx1"/>
                  </a:solidFill>
                  <a:effectLst/>
                  <a:latin typeface="Arial" charset="0"/>
                </a:rPr>
                <a:t> Ha</a:t>
              </a:r>
            </a:p>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smtClean="0"/>
                <a:t>(2051)</a:t>
              </a:r>
              <a:endParaRPr kumimoji="0" lang="en-US" sz="1600" b="1" i="0" u="none" strike="noStrike" cap="none" normalizeH="0" baseline="0" dirty="0" smtClean="0">
                <a:ln>
                  <a:noFill/>
                </a:ln>
                <a:solidFill>
                  <a:schemeClr val="tx1"/>
                </a:solidFill>
                <a:effectLst/>
                <a:latin typeface="Arial" charset="0"/>
              </a:endParaRPr>
            </a:p>
          </p:txBody>
        </p:sp>
        <p:sp>
          <p:nvSpPr>
            <p:cNvPr id="12" name="Up Arrow 11"/>
            <p:cNvSpPr/>
            <p:nvPr/>
          </p:nvSpPr>
          <p:spPr bwMode="auto">
            <a:xfrm>
              <a:off x="8102600" y="1574800"/>
              <a:ext cx="241300" cy="6223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Up Arrow 12"/>
            <p:cNvSpPr/>
            <p:nvPr/>
          </p:nvSpPr>
          <p:spPr bwMode="auto">
            <a:xfrm>
              <a:off x="8153400" y="3403600"/>
              <a:ext cx="241300" cy="6223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pic>
        <p:nvPicPr>
          <p:cNvPr id="14" name="Picture 2"/>
          <p:cNvPicPr>
            <a:picLocks noChangeAspect="1" noChangeArrowheads="1"/>
          </p:cNvPicPr>
          <p:nvPr/>
        </p:nvPicPr>
        <p:blipFill>
          <a:blip r:embed="rId3"/>
          <a:srcRect l="28959" t="27390" r="47808" b="49396"/>
          <a:stretch>
            <a:fillRect/>
          </a:stretch>
        </p:blipFill>
        <p:spPr bwMode="auto">
          <a:xfrm>
            <a:off x="5486400" y="1905000"/>
            <a:ext cx="2184514" cy="12272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oodgrain.png"/>
          <p:cNvPicPr>
            <a:picLocks noChangeAspect="1"/>
          </p:cNvPicPr>
          <p:nvPr/>
        </p:nvPicPr>
        <p:blipFill>
          <a:blip r:embed="rId2"/>
          <a:srcRect t="5538" b="5230"/>
          <a:stretch>
            <a:fillRect/>
          </a:stretch>
        </p:blipFill>
        <p:spPr>
          <a:xfrm>
            <a:off x="117928" y="281354"/>
            <a:ext cx="8908143" cy="657664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png"/>
          <p:cNvPicPr/>
          <p:nvPr/>
        </p:nvPicPr>
        <p:blipFill>
          <a:blip r:embed="rId2">
            <a:grayscl/>
          </a:blip>
          <a:stretch>
            <a:fillRect/>
          </a:stretch>
        </p:blipFill>
        <p:spPr>
          <a:xfrm>
            <a:off x="1600200" y="960437"/>
            <a:ext cx="5943600" cy="4937125"/>
          </a:xfrm>
          <a:prstGeom prst="rect">
            <a:avLst/>
          </a:prstGeom>
        </p:spPr>
      </p:pic>
      <p:sp>
        <p:nvSpPr>
          <p:cNvPr id="3" name="Content Placeholder 2"/>
          <p:cNvSpPr>
            <a:spLocks noGrp="1"/>
          </p:cNvSpPr>
          <p:nvPr>
            <p:ph idx="1"/>
          </p:nvPr>
        </p:nvSpPr>
        <p:spPr>
          <a:xfrm>
            <a:off x="228600" y="762000"/>
            <a:ext cx="8763000" cy="6096000"/>
          </a:xfrm>
        </p:spPr>
        <p:txBody>
          <a:bodyPr>
            <a:normAutofit/>
          </a:bodyPr>
          <a:lstStyle/>
          <a:p>
            <a:pPr algn="just">
              <a:buFont typeface="Wingdings" pitchFamily="2" charset="2"/>
              <a:buChar char="Ø"/>
            </a:pPr>
            <a:r>
              <a:rPr lang="en-US" sz="1800" dirty="0" smtClean="0">
                <a:solidFill>
                  <a:srgbClr val="00B0F0"/>
                </a:solidFill>
              </a:rPr>
              <a:t>Proposed projects will even out flooding in monsoon &amp; drying of river in lean season due to spatio-temporal variation of RF &amp; increase the utilisability of water in the sub-basin</a:t>
            </a:r>
          </a:p>
          <a:p>
            <a:pPr algn="just">
              <a:buFont typeface="Wingdings" pitchFamily="2" charset="2"/>
              <a:buChar char="Ø"/>
            </a:pPr>
            <a:r>
              <a:rPr lang="en-US" sz="1800" dirty="0" smtClean="0">
                <a:solidFill>
                  <a:srgbClr val="00B0F0"/>
                </a:solidFill>
              </a:rPr>
              <a:t>Coming up of large no of industries would create water stress in Upper parts of sub-basin (Champua) in 2051  as total water use (606 MCM) overrides average availability (467 MCM). The water stress enhances further in </a:t>
            </a:r>
            <a:r>
              <a:rPr lang="en-US" sz="1800" dirty="0" err="1" smtClean="0">
                <a:solidFill>
                  <a:srgbClr val="00B0F0"/>
                </a:solidFill>
              </a:rPr>
              <a:t>Dry_CC</a:t>
            </a:r>
            <a:r>
              <a:rPr lang="en-US" sz="1800" dirty="0" smtClean="0">
                <a:solidFill>
                  <a:srgbClr val="00B0F0"/>
                </a:solidFill>
              </a:rPr>
              <a:t> scenario as water availability reduces to 412 MCM.</a:t>
            </a:r>
          </a:p>
          <a:p>
            <a:pPr algn="just">
              <a:buFont typeface="Courier New" pitchFamily="49" charset="0"/>
              <a:buChar char="o"/>
            </a:pPr>
            <a:r>
              <a:rPr lang="en-IN" sz="1800" dirty="0" smtClean="0">
                <a:solidFill>
                  <a:srgbClr val="00B0F0"/>
                </a:solidFill>
              </a:rPr>
              <a:t>Sound water budgeting for industry, agriculture in especially </a:t>
            </a:r>
            <a:r>
              <a:rPr lang="en-IN" sz="1800" dirty="0" err="1" smtClean="0">
                <a:solidFill>
                  <a:srgbClr val="00B0F0"/>
                </a:solidFill>
              </a:rPr>
              <a:t>Champua</a:t>
            </a:r>
            <a:r>
              <a:rPr lang="en-IN" sz="1800" dirty="0" smtClean="0">
                <a:solidFill>
                  <a:srgbClr val="00B0F0"/>
                </a:solidFill>
              </a:rPr>
              <a:t>, Anandpur and Akhuapada sub-catchments can trade-off water demand to a considerable extent.</a:t>
            </a:r>
          </a:p>
          <a:p>
            <a:pPr algn="just">
              <a:buFont typeface="Courier New" pitchFamily="49" charset="0"/>
              <a:buChar char="o"/>
            </a:pPr>
            <a:r>
              <a:rPr lang="en-IN" sz="1800" dirty="0" smtClean="0">
                <a:solidFill>
                  <a:srgbClr val="00B0F0"/>
                </a:solidFill>
              </a:rPr>
              <a:t>Under climate change, wet years are expected to be wetter &amp; dry years are expected to become drier. In order to combat the challenges of possible climate change effects on water resources availability, ET and crop productivity, it is suggested to speed-up the creation of new water storage mechanism. So, there is need to store water available in wet years in appropriate sized storages, including groundwater for later use in drier months. </a:t>
            </a:r>
          </a:p>
          <a:p>
            <a:pPr algn="just">
              <a:buFont typeface="Courier New" pitchFamily="49" charset="0"/>
              <a:buChar char="o"/>
            </a:pPr>
            <a:r>
              <a:rPr lang="en-IN" sz="1800" dirty="0" smtClean="0">
                <a:solidFill>
                  <a:srgbClr val="00B0F0"/>
                </a:solidFill>
              </a:rPr>
              <a:t>E-Flows need to be determined in various reaches based on the evidence-based EIA studies.</a:t>
            </a:r>
          </a:p>
          <a:p>
            <a:pPr algn="just"/>
            <a:endParaRPr lang="en-US" sz="1800" dirty="0" smtClean="0">
              <a:solidFill>
                <a:srgbClr val="00B0F0"/>
              </a:solidFill>
            </a:endParaRPr>
          </a:p>
          <a:p>
            <a:pPr algn="just"/>
            <a:endParaRPr lang="en-US" sz="1800" dirty="0">
              <a:solidFill>
                <a:srgbClr val="00B0F0"/>
              </a:solidFill>
            </a:endParaRPr>
          </a:p>
        </p:txBody>
      </p:sp>
      <p:sp>
        <p:nvSpPr>
          <p:cNvPr id="4" name="Title 1"/>
          <p:cNvSpPr>
            <a:spLocks noGrp="1"/>
          </p:cNvSpPr>
          <p:nvPr>
            <p:ph type="title"/>
          </p:nvPr>
        </p:nvSpPr>
        <p:spPr>
          <a:xfrm>
            <a:off x="990600" y="274638"/>
            <a:ext cx="7086600" cy="334962"/>
          </a:xfrm>
        </p:spPr>
        <p:txBody>
          <a:bodyPr>
            <a:noAutofit/>
          </a:bodyPr>
          <a:lstStyle/>
          <a:p>
            <a:pPr algn="ctr"/>
            <a:r>
              <a:rPr lang="en-US" sz="3200" b="1" dirty="0" smtClean="0">
                <a:solidFill>
                  <a:srgbClr val="1A1DA6"/>
                </a:solidFill>
              </a:rPr>
              <a:t>Key Findings</a:t>
            </a:r>
            <a:endParaRPr lang="en-US" sz="3200" b="1" dirty="0">
              <a:solidFill>
                <a:srgbClr val="1A1DA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solidFill>
                  <a:srgbClr val="1A1DA6"/>
                </a:solidFill>
              </a:rPr>
              <a:t>Key Findings……</a:t>
            </a:r>
            <a:endParaRPr lang="en-IN" sz="2400" b="1" dirty="0">
              <a:solidFill>
                <a:srgbClr val="1A1DA6"/>
              </a:solidFill>
            </a:endParaRPr>
          </a:p>
        </p:txBody>
      </p:sp>
      <p:sp>
        <p:nvSpPr>
          <p:cNvPr id="3" name="Content Placeholder 2"/>
          <p:cNvSpPr>
            <a:spLocks noGrp="1"/>
          </p:cNvSpPr>
          <p:nvPr>
            <p:ph idx="1"/>
          </p:nvPr>
        </p:nvSpPr>
        <p:spPr>
          <a:xfrm>
            <a:off x="457200" y="990600"/>
            <a:ext cx="8229600" cy="2667000"/>
          </a:xfrm>
        </p:spPr>
        <p:txBody>
          <a:bodyPr>
            <a:normAutofit/>
          </a:bodyPr>
          <a:lstStyle/>
          <a:p>
            <a:pPr algn="just">
              <a:buFont typeface="Arial" pitchFamily="34" charset="0"/>
              <a:buChar char="•"/>
            </a:pPr>
            <a:r>
              <a:rPr lang="en-US" sz="2400" dirty="0" smtClean="0">
                <a:solidFill>
                  <a:srgbClr val="00B0F0"/>
                </a:solidFill>
              </a:rPr>
              <a:t>After development in 2051, sub-basin is expected to  have water surplus of about 1250 MCM</a:t>
            </a:r>
          </a:p>
          <a:p>
            <a:pPr algn="just">
              <a:buFont typeface="Arial" pitchFamily="34" charset="0"/>
              <a:buChar char="•"/>
            </a:pPr>
            <a:r>
              <a:rPr lang="en-US" sz="2400" dirty="0" smtClean="0">
                <a:solidFill>
                  <a:srgbClr val="00B0F0"/>
                </a:solidFill>
              </a:rPr>
              <a:t>Under </a:t>
            </a:r>
            <a:r>
              <a:rPr lang="en-US" sz="2400" dirty="0" err="1" smtClean="0">
                <a:solidFill>
                  <a:srgbClr val="00B0F0"/>
                </a:solidFill>
              </a:rPr>
              <a:t>CC_Dry</a:t>
            </a:r>
            <a:r>
              <a:rPr lang="en-US" sz="2400" dirty="0" smtClean="0">
                <a:solidFill>
                  <a:srgbClr val="00B0F0"/>
                </a:solidFill>
              </a:rPr>
              <a:t> scenario (2051), if about 1000 MCM is met from GW &amp; 10% enhancement of irrigation WUE may alleviate shortages</a:t>
            </a:r>
            <a:endParaRPr lang="en-IN" sz="2400" dirty="0">
              <a:solidFill>
                <a:srgbClr val="00B0F0"/>
              </a:solidFill>
            </a:endParaRPr>
          </a:p>
        </p:txBody>
      </p:sp>
      <p:sp>
        <p:nvSpPr>
          <p:cNvPr id="4" name="Rectangle 3"/>
          <p:cNvSpPr/>
          <p:nvPr/>
        </p:nvSpPr>
        <p:spPr>
          <a:xfrm>
            <a:off x="815926" y="3755299"/>
            <a:ext cx="7835705" cy="1200329"/>
          </a:xfrm>
          <a:prstGeom prst="rect">
            <a:avLst/>
          </a:prstGeom>
        </p:spPr>
        <p:txBody>
          <a:bodyPr wrap="square">
            <a:spAutoFit/>
          </a:bodyPr>
          <a:lstStyle/>
          <a:p>
            <a:pPr algn="just"/>
            <a:r>
              <a:rPr lang="en-IN" b="1" dirty="0" smtClean="0"/>
              <a:t>Lessons learned</a:t>
            </a:r>
          </a:p>
          <a:p>
            <a:pPr algn="just"/>
            <a:r>
              <a:rPr lang="en-IN" dirty="0" smtClean="0">
                <a:solidFill>
                  <a:srgbClr val="C00000"/>
                </a:solidFill>
              </a:rPr>
              <a:t>Water productivity remain very low due to lack of maintenance of the infrastructure, inappropriate delivery services &amp; users low awareness leading to substantial wastage</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ick_Figure_q_a_PA_sm_wm.gif"/>
          <p:cNvPicPr>
            <a:picLocks noChangeAspect="1"/>
          </p:cNvPicPr>
          <p:nvPr/>
        </p:nvPicPr>
        <p:blipFill>
          <a:blip r:embed="rId2"/>
          <a:stretch>
            <a:fillRect/>
          </a:stretch>
        </p:blipFill>
        <p:spPr>
          <a:xfrm>
            <a:off x="6248400" y="304800"/>
            <a:ext cx="1291905" cy="1291905"/>
          </a:xfrm>
          <a:prstGeom prst="rect">
            <a:avLst/>
          </a:prstGeom>
        </p:spPr>
      </p:pic>
      <p:pic>
        <p:nvPicPr>
          <p:cNvPr id="6" name="Picture 4"/>
          <p:cNvPicPr>
            <a:picLocks noChangeAspect="1" noChangeArrowheads="1"/>
          </p:cNvPicPr>
          <p:nvPr/>
        </p:nvPicPr>
        <p:blipFill>
          <a:blip r:embed="rId3"/>
          <a:srcRect/>
          <a:stretch>
            <a:fillRect/>
          </a:stretch>
        </p:blipFill>
        <p:spPr bwMode="auto">
          <a:xfrm>
            <a:off x="533400" y="457200"/>
            <a:ext cx="4267200" cy="1092952"/>
          </a:xfrm>
          <a:prstGeom prst="rect">
            <a:avLst/>
          </a:prstGeom>
          <a:noFill/>
          <a:ln w="9525">
            <a:noFill/>
            <a:miter lim="800000"/>
            <a:headEnd/>
            <a:tailEnd/>
          </a:ln>
        </p:spPr>
      </p:pic>
      <p:sp>
        <p:nvSpPr>
          <p:cNvPr id="15" name="Rectangle 14"/>
          <p:cNvSpPr/>
          <p:nvPr/>
        </p:nvSpPr>
        <p:spPr bwMode="auto">
          <a:xfrm>
            <a:off x="6324600" y="1295400"/>
            <a:ext cx="1102937" cy="3110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151903" y="1055375"/>
            <a:ext cx="1111289" cy="4246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charset="0"/>
            </a:endParaRPr>
          </a:p>
        </p:txBody>
      </p:sp>
      <p:pic>
        <p:nvPicPr>
          <p:cNvPr id="7" name="Picture 6" descr="P_20160616_150127.jpg"/>
          <p:cNvPicPr/>
          <p:nvPr/>
        </p:nvPicPr>
        <p:blipFill>
          <a:blip r:embed="rId4" cstate="print"/>
          <a:stretch>
            <a:fillRect/>
          </a:stretch>
        </p:blipFill>
        <p:spPr>
          <a:xfrm>
            <a:off x="0" y="2110154"/>
            <a:ext cx="9144000" cy="4747845"/>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70340" y="263951"/>
            <a:ext cx="3276600" cy="4287788"/>
            <a:chOff x="0" y="598"/>
            <a:chExt cx="1686" cy="1809"/>
          </a:xfrm>
        </p:grpSpPr>
        <p:pic>
          <p:nvPicPr>
            <p:cNvPr id="17420" name="Picture 22" descr="tableofcontent_b"/>
            <p:cNvPicPr>
              <a:picLocks noChangeAspect="1" noChangeArrowheads="1"/>
            </p:cNvPicPr>
            <p:nvPr/>
          </p:nvPicPr>
          <p:blipFill>
            <a:blip r:embed="rId3"/>
            <a:srcRect/>
            <a:stretch>
              <a:fillRect/>
            </a:stretch>
          </p:blipFill>
          <p:spPr bwMode="auto">
            <a:xfrm>
              <a:off x="793" y="1508"/>
              <a:ext cx="893" cy="397"/>
            </a:xfrm>
            <a:prstGeom prst="rect">
              <a:avLst/>
            </a:prstGeom>
            <a:noFill/>
            <a:ln w="9525">
              <a:noFill/>
              <a:miter lim="800000"/>
              <a:headEnd/>
              <a:tailEnd/>
            </a:ln>
          </p:spPr>
        </p:pic>
        <p:pic>
          <p:nvPicPr>
            <p:cNvPr id="17421" name="Picture 23" descr="tableofcontent"/>
            <p:cNvPicPr>
              <a:picLocks noChangeAspect="1" noChangeArrowheads="1"/>
            </p:cNvPicPr>
            <p:nvPr/>
          </p:nvPicPr>
          <p:blipFill>
            <a:blip r:embed="rId4"/>
            <a:srcRect l="11299" t="26515" r="9898" b="-1515"/>
            <a:stretch>
              <a:fillRect/>
            </a:stretch>
          </p:blipFill>
          <p:spPr bwMode="auto">
            <a:xfrm>
              <a:off x="0" y="598"/>
              <a:ext cx="1632" cy="495"/>
            </a:xfrm>
            <a:prstGeom prst="rect">
              <a:avLst/>
            </a:prstGeom>
            <a:noFill/>
            <a:ln w="9525">
              <a:noFill/>
              <a:miter lim="800000"/>
              <a:headEnd/>
              <a:tailEnd/>
            </a:ln>
          </p:spPr>
        </p:pic>
        <p:grpSp>
          <p:nvGrpSpPr>
            <p:cNvPr id="3" name="Group 24"/>
            <p:cNvGrpSpPr>
              <a:grpSpLocks/>
            </p:cNvGrpSpPr>
            <p:nvPr/>
          </p:nvGrpSpPr>
          <p:grpSpPr bwMode="auto">
            <a:xfrm>
              <a:off x="770" y="1900"/>
              <a:ext cx="185" cy="507"/>
              <a:chOff x="761" y="1058"/>
              <a:chExt cx="185" cy="507"/>
            </a:xfrm>
          </p:grpSpPr>
          <p:pic>
            <p:nvPicPr>
              <p:cNvPr id="17425" name="Picture 25" descr="tableofcontent_e"/>
              <p:cNvPicPr>
                <a:picLocks noChangeAspect="1" noChangeArrowheads="1"/>
              </p:cNvPicPr>
              <p:nvPr/>
            </p:nvPicPr>
            <p:blipFill>
              <a:blip r:embed="rId5"/>
              <a:srcRect l="44688" r="38463" b="60704"/>
              <a:stretch>
                <a:fillRect/>
              </a:stretch>
            </p:blipFill>
            <p:spPr bwMode="auto">
              <a:xfrm>
                <a:off x="762" y="1058"/>
                <a:ext cx="184" cy="290"/>
              </a:xfrm>
              <a:prstGeom prst="rect">
                <a:avLst/>
              </a:prstGeom>
              <a:noFill/>
              <a:ln w="9525">
                <a:noFill/>
                <a:miter lim="800000"/>
                <a:headEnd/>
                <a:tailEnd/>
              </a:ln>
            </p:spPr>
          </p:pic>
          <p:pic>
            <p:nvPicPr>
              <p:cNvPr id="17426" name="Picture 26" descr="tableofcontent_e"/>
              <p:cNvPicPr>
                <a:picLocks noChangeAspect="1" noChangeArrowheads="1"/>
              </p:cNvPicPr>
              <p:nvPr/>
            </p:nvPicPr>
            <p:blipFill>
              <a:blip r:embed="rId5"/>
              <a:srcRect l="44688" r="38463" b="60704"/>
              <a:stretch>
                <a:fillRect/>
              </a:stretch>
            </p:blipFill>
            <p:spPr bwMode="auto">
              <a:xfrm>
                <a:off x="761" y="1275"/>
                <a:ext cx="184" cy="290"/>
              </a:xfrm>
              <a:prstGeom prst="rect">
                <a:avLst/>
              </a:prstGeom>
              <a:noFill/>
              <a:ln w="9525">
                <a:noFill/>
                <a:miter lim="800000"/>
                <a:headEnd/>
                <a:tailEnd/>
              </a:ln>
            </p:spPr>
          </p:pic>
        </p:grpSp>
        <p:pic>
          <p:nvPicPr>
            <p:cNvPr id="17423" name="Picture 27" descr="tableofcontent_e"/>
            <p:cNvPicPr>
              <a:picLocks noChangeAspect="1" noChangeArrowheads="1"/>
            </p:cNvPicPr>
            <p:nvPr/>
          </p:nvPicPr>
          <p:blipFill>
            <a:blip r:embed="rId5"/>
            <a:srcRect l="44688" r="38463" b="60704"/>
            <a:stretch>
              <a:fillRect/>
            </a:stretch>
          </p:blipFill>
          <p:spPr bwMode="auto">
            <a:xfrm>
              <a:off x="762" y="1058"/>
              <a:ext cx="184" cy="290"/>
            </a:xfrm>
            <a:prstGeom prst="rect">
              <a:avLst/>
            </a:prstGeom>
            <a:noFill/>
            <a:ln w="9525">
              <a:noFill/>
              <a:miter lim="800000"/>
              <a:headEnd/>
              <a:tailEnd/>
            </a:ln>
          </p:spPr>
        </p:pic>
        <p:pic>
          <p:nvPicPr>
            <p:cNvPr id="17424" name="Picture 28" descr="tableofcontent_e"/>
            <p:cNvPicPr>
              <a:picLocks noChangeAspect="1" noChangeArrowheads="1"/>
            </p:cNvPicPr>
            <p:nvPr/>
          </p:nvPicPr>
          <p:blipFill>
            <a:blip r:embed="rId5"/>
            <a:srcRect l="44688" r="38463" b="67615"/>
            <a:stretch>
              <a:fillRect/>
            </a:stretch>
          </p:blipFill>
          <p:spPr bwMode="auto">
            <a:xfrm>
              <a:off x="761" y="1275"/>
              <a:ext cx="184" cy="239"/>
            </a:xfrm>
            <a:prstGeom prst="rect">
              <a:avLst/>
            </a:prstGeom>
            <a:noFill/>
            <a:ln w="9525">
              <a:noFill/>
              <a:miter lim="800000"/>
              <a:headEnd/>
              <a:tailEnd/>
            </a:ln>
          </p:spPr>
        </p:pic>
      </p:grpSp>
      <p:sp>
        <p:nvSpPr>
          <p:cNvPr id="17418" name="AutoShape 18" descr="data:image/jpeg;base64,/9j/4AAQSkZJRgABAQAAAQABAAD/2wCEAAkGBw0OEA4ODQ0NDQ0ODwwODQ4PDQ8NDQ4MFBEWFhQRFBUYHSghGBomGxUUITEhJiktLi4uFx8zODMwNygtLisBCgoKDg0OFxAQGywkHCQsLCwsLCwsLCwsLCwsLCwsLCwsLCwsLCwsLCwsLCwsLCwsLCwsLCwsLCwsLCwsLCwsLP/AABEIALEBHAMBEQACEQEDEQH/xAAbAAEBAQEBAQEBAAAAAAAAAAAAAQIEAwYFB//EAD0QAAICAQIDBAcGBQIHAQAAAAABAhEDBCEFEjFBUXGBBhMiMmGRoRQjM1Kx8BVCosHRgpJDU1RjcrLhFv/EABkBAQEBAQEBAAAAAAAAAAAAAAABAgMEBf/EAC0RAQACAQIFAgQHAQEAAAAAAAABAhEDMQQSEyFBUaEyYZGxBRQiQnHR8IHh/9oADAMBAAIRAxEAPwD+4gAAAAAAAAAAAAAAAAAAAAAAAAAAAAAAAAAAAAAAAAAAAAAAAAAAAAAAAAAAAAAAAAAAAAAAAAAAAAAAAAAAAAAAAAAAAAAAAAAAAAAAAAAAAAAAAAAAAAAAAAAAAAAAAAAAAAAAAAAAAAAAAAAAAAAAAAAAAAAAAAAAAAAAAAAAAAAAAAAAAAAAAAGMuWMFc5Riu+TUV82WIzskzEbmLNCauE4zXfGSkvmhMTG5ExOzZFAAAAAAAAAAAAAAAAAAAAAAAAAAAAAAAAAAAAAAD5f0k0mHLqNNj1Dm4Zs0MajdRr1WSSVrpco0enS1ZpWcbvLr6Ealo5tnyug1y4Zqs0ISlKEc2WKUm6nh9l9e1q2d7XjWiItu81dOdCZmuz+oxdpNdGk0fPfTUAAAAAAAAAAAAAAAAAAAAGcc1JKUWpRatNO00JjCROe8NBQAAAAAAAAAAAAAAD5z0vwPJGHqpqOfH99Bd6xyi+byuRutcxlzvaImIfN8JwYdTqpLV366eWOSKUk8LjypuNdq5k14xXwPTqVnpxMbPLpalZ1bVnfeP4f0c8b3AGcmSMU5SajFdW+hYjOyTMRGZeeHUwyVyO0+anTXR0+omJgi0Ts9iKAAAAAAAAAAAAAAAAP5jofSaWnlLlcpyUnWOnBTXc727v2z7F+Hi8d3wdPip057bPuuG8bxZlG/u5TjGUYt3aa6X2Ndx83U0LUfW0uJrf5S/ReWKdOUU+61ZyxLvzRtlsio5JdWl4gyJp9NwKAAAAAAAAA8dXqYYYSy5JKMIK5NlrWbTiGbWisTM7PhtTxN80tXkbi2/YV+7jWygv3vbPp004xyQ+Tqas56kvm+J5nl1OTLpVai4TUcfe0lJwS+Mb+Z6dGldOmL+fV4eI1L6upnT8bYfX8A9NcTjCGslySaqOVp8kvF9h49fgbROdPu93C/ilJiK6s4n1fY4s0JxU4SjKDVqSaca77PnzExOJfXi0TGY2fEcW9KY5szw4lzY4PJy7c0M0oxlu33Jrb5n0dPhJrXmnf7Pkav4hW15pG0e7l4Zx/Lg55T9XDHVY3GNY13OMey0t77a33JbQraeWN2o4m9K81p7er9jScX4hPG88cXNhXZJVOUe+KS3XmcrU0Ynlz3d6X4iY5ojs69D6WYMlc6cL2b6pMzbhbRt3apxtZ7W7P3MGox5FcJxkvg7PNNZjd662i3eJepGgAAAAcmfXRTcYVKSu9/Zj412/A6V05nvLjfWiO0buT+MxhLlypKt242+VfFHToTMZq5RxWJxd34NZhyfh5ISvpT3OM0tG8PRW9bbS9zLbx1GqxY/wAScY30Te78jVazbaGbXrXeXBk47i5lGEMs3J0mklF/Hd3XkdI0LYzLjPEVicQ5cvpFOEnGWkmmnX4i3+OyOkcNExmLOVuLmJxNZfE6/RaW3eWFtptylG0l3VufTrN/R8S86cby6seswbKOVNRT92+v8rvsXRGJpZuNWk/+P0cWXFVKeVycG5r2U3Pu3/lOU1t8neNSseZzjvt/sGl1U4+7nmlvUVkpJeCLbTrO8M117xtKynzPebfnuIpEeEnVtO8vXG5xVwyZIf8AjOS/Qk1rO8LGpeNplz6ziWqg28WbJJpppZJSaap2qT/dCuhSd4+jc8VqV+GfqcL9Mde4yjk0TzuCf3ifqbl2Wmq+XyJqcDp5zW2Pc0fxTWxi1M/PZ+pw/wBKsk5Vn0ksKrqsik/lW/zON+DxH6bZerT/ABHM/rrh9Dp9ZiyJOE4u+y6fyPJbTtXeHvpq0vH6Ze5h0YyZYR96UY+LSLETOzNrVrvLyjrsL6Zcb/1Is0tHhmNWk7TDwzcVxr3Pb+K2h/uf9rOldG07uV+LpXbu+a9I9Lm10dtRHHjjvyOL9U5d9/5s9mhNdGe9cz7vl8TbU14+LEez5XU48OOKhLJ9qyxtbc32fF3X2yfwR7q80zmIxHu+deYxiZz9nJg0s/e5lie+8qUmn1tfujtaY2nu4V5t4nD1w6OCjyPIpb3V7N+ZJvO+EjTjGJkz4s8qw4k4Y6ab56xtdrpPqZiaR+qd3SY1PgrP6fZ+twXhE8eO4tRyOUZKW9ppPrXi9jhq6sTbu9Olp8tMQcQ4VqXKTxTqU07gmvVNc1vmUuzr9DNb6fmP7amNXxP/ADx7ujD/ABCGJ4o5Fix7u8V+uVu3utrtvck10Ztme8+zfW14rNYnEe78HP6PXbx5VfWsnW/FWeuNbHaYfPtoTM5ifq8Fk1+jaleSCXSSfPD5roWa6WpGCupr6M5iZfs6H091MGllfOu32VJNfqeW/wCH0nZ79L8WvHxPtOC+lOm1SS5lCfc3tf8AbzPna3C3032NDjtPV+T9yM0+jT8HZ5cPZExLzz6rHjVznFfC7fyNVpa20M31K13l+HruOz9pY4qMeik95P4/A9VOHjy8Orxk/tcejjPJ7MZuEbbSjNSkpV17KXxOt5iveYefTzftEt+rhGuSHrZW1Fbc85Vdzi9q8yc0+ezeK/t7z/t4cGDUxcpe/Cb5mnji+qXuqK7PibtXt/f9udL959fl9sPLW8ayxbgsk5TSTSlzpNXvd12V3CuhE94js1bipr+mZ7vHJqbl79J7pqDe3ijUUxDE6szO7ebUuFNZpZEuxJ2vqK1ie2C1piMzOXHm45Ft80cs2tm1ByVrarR0roTjthwtxVc98sQ4BgXWLl4uzr17PL+Wo9VwTT/8tfvxJ1bL+XpDyzcFfXDlljfi3+tiNSPMJOlP7ZemDDmgksmNZq/mhLkbXntfkiWxPwzj+Wqc0drxn5w9Y8Qwp1kWXB2e3C1806+qM8l/Hf8AhuNTTz3mY/mHZgzQnShmwy6tfeKKfwt0n16HOZxvEu0VztaJ/wCtrFHm9qnTcWt6T8UObMdjkxPeHnmuLfLKoO6g5SaTfat0IjO+6Wvie23o8Mup6bqDSSuM9nXbTT3NVpMM21Ynxj+G1xNJe0uau1uv0Q6crGvSPDS9I5RVQzNLuUk/q3sZ/KxPeYa/PztWXnk43zXe99Zbym14mo0cMW1+beXDHiE3L7nFPJ8Iw5l5108zp04/dLlOraPhh2wycSyb+pxY+6WaadeEY2YmNGPP0SLa1vER/LoXCcmWnqtRPN/243jxeFJ2zPVivwRh06U2+Oc/Z1/w7BFVHBidUkuWMdjn1LTO7p06xGzzz8HwTX4aT+DkjVda0eWbaNJ8PKHAdNHdQt98m39DU8RefLMcPSPDpw6DHF3V9y7F4IxOpMtxSIdOLEo3Sq/kYmcukRhqSJBLwyY736PvRuJYmHLm0kJr2lv+ZdfPvOkXmNmJrEuT+HZI+69u9M6dWs7ufTmNnFrOARnvKCT/ADQqL8+/zN118bOVuHzu/N//ADmaDvFKMq7Jc2OS8Gjr16zGJhy/L3ic1lt4+IYnd5413r10P90d/mZxo22x9m+pxFd8/d2YOJZ0vv8ADKUe2eH2mvi49focraUftn6vRXiJn44+j3w6nDkus8G6rdqMl4p9DFotXw705L/ue+OkvYyRTfdOJibT5h0ikeJ93Rr82LmgvWbxjCDfMufmreknuc6c2J7OupyZju/L1WfDFy5JwdPZOaht4NHekWnd5tS1K5x/Tiz6rGlc541LflhG5yafxR1rWc4iHC964zaYz6btY/tGRVixT5OyWRuEV5dS4rG+7nzXntXb5uzBwt7PNkeR17q9nGvLt8zM3jxDdaTvacu6ONraLaXctl8jnl0w6uUirRAoqYKBgcE+qT8Rkw4s/BdNk3eJRffC4P6G41bR5cp0KT4ZjwSCvlz6iN1/OpdPFMnU+UL0sbWllcFkna1OV9tSipL+xZ1YmMYSNGYnOW/4Vl/6iPng3/8AYzzx6e7fLb5fRMnA3NOMs8qf5ccV+tiNTE7E0m0YmfZcPAIPl9d/w4qEFjnKFq7bbST8t/EnV5c8vn1JpzY5vHp2d+LhemjVYYNro5LnfzlZidS0+Wo06+jsSrZdO45umGqBhUFhSNKQQqBQIoBmSKzMMOJcpgoIjQyjLgjWTC0BloDl1Ohw5fxcWOb75RTfzN1vau0sTStt4eUeFaZdMONfCrXyNdS3qclfRqfDtO+uDE/9ERF7R5SdOs7xCR4dgXTBiXhjj/gc9vUjTpHiHpHBCPuxivCKRMy1iGuUipyDKpyDI9AKRABQFoAMiogqCtEMNJEGiKqIsNIKoAChQigRCikUAhURhEoJhKBgCYQojRcjLRcozRcicoBoDLQyJRchRMiUXIoAABSABaAoRQrSIrRkVAhURpoChVIoUDIAKLkABBCoFAGECIwIERlRGBGUZYEKIUZAgAAVAAQUCpAUChFIqoitEFQFIqoK0FgCqQCCgAAACFEKARAiMCBEZUlGBkogEKIUZAgEAoQAoADQFCKQArSIqkFApFaQVQQoaEZFAAAAAABCwIUAyywIERlRGBllEZRAIUZYRAIXApAAoFAoFQRSKqINEVUAIKFaQVQKFgRlQCgAAACAAIaAMsMAERlRkCFEKIBllRkCACihAiqAQGkEUCkVSChVIKQUKqAoVQKRoIAFAAQABCgVGWwiBECIUZbAhRCoy2URsDLYAqIBoAAIKBQKgKBSKqZBoiqAIKFVMKtgAq2RSwFkCyhYwJYwFlRLCJYRLCJZRlsCWVGbKI2UZbAgRLKJYEso2QAAFAEFsCpgWwLZFaTILZFWwFkFsKWFWwFgWwuSwZLBlLBksIlgSwiWVEbAjZUSwMtlRLKMtjAjZRLAzZUylgyWDLdkUsBYFsC2BbAWQWwKmBbILZFWwLZFLAtgLC5WyGSwpYCwJYQ5imUsIlgSyojYEbKjLZRHIDLkVMpZTKNgZsIjZRLAlgy9iKBAAACrYFsgWMC2RVsC2BeYgcwVeYYCyC2MBYwpYwFjAljAcwDmGETmLgTmAjZUTmAy5FwmUsGUbKjPMBLAllROYCORcCWMCWEe9kaLAWAsC2QLAWBbAWBbIpYF5iYVbAWAsC2AsCWAsBzBU5ghYwJZcCcwwJYTKNlROYCNhGbKJzAenqJ/l+qM89XTo39B6fJ+X6odSp0b+n2Z+zz7v6ol6lTo39Psn2fJ+X+qP+R1Kp0b+n2Ps+T8v9Uf8jqVOjf0Fpsn5frEdSvqdDU9Ps2VkQBAAAFIAQCqAIKUAAVSAFABAAFACAAIwiBEZRGERlEAyyiMqS/Y/wDh4H1gKMCBACAf/9k="/>
          <p:cNvSpPr>
            <a:spLocks noChangeAspect="1" noChangeArrowheads="1"/>
          </p:cNvSpPr>
          <p:nvPr/>
        </p:nvSpPr>
        <p:spPr bwMode="auto">
          <a:xfrm>
            <a:off x="149225" y="-293688"/>
            <a:ext cx="304800" cy="304801"/>
          </a:xfrm>
          <a:prstGeom prst="rect">
            <a:avLst/>
          </a:prstGeom>
          <a:noFill/>
          <a:ln w="9525">
            <a:noFill/>
            <a:miter lim="800000"/>
            <a:headEnd/>
            <a:tailEnd/>
          </a:ln>
        </p:spPr>
        <p:txBody>
          <a:bodyPr/>
          <a:lstStyle/>
          <a:p>
            <a:endParaRPr lang="en-IN"/>
          </a:p>
        </p:txBody>
      </p:sp>
      <p:pic>
        <p:nvPicPr>
          <p:cNvPr id="56" name="Picture 55" descr="teamwork_rotate_earth_pa_sm_wm.gif"/>
          <p:cNvPicPr>
            <a:picLocks noChangeAspect="1"/>
          </p:cNvPicPr>
          <p:nvPr/>
        </p:nvPicPr>
        <p:blipFill>
          <a:blip r:embed="rId6"/>
          <a:stretch>
            <a:fillRect/>
          </a:stretch>
        </p:blipFill>
        <p:spPr>
          <a:xfrm>
            <a:off x="7593682" y="0"/>
            <a:ext cx="1437195" cy="1437195"/>
          </a:xfrm>
          <a:prstGeom prst="rect">
            <a:avLst/>
          </a:prstGeom>
        </p:spPr>
      </p:pic>
      <p:sp>
        <p:nvSpPr>
          <p:cNvPr id="61" name="Rectangle 60"/>
          <p:cNvSpPr/>
          <p:nvPr/>
        </p:nvSpPr>
        <p:spPr bwMode="auto">
          <a:xfrm>
            <a:off x="7598005" y="1159496"/>
            <a:ext cx="1263191" cy="179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charset="0"/>
            </a:endParaRPr>
          </a:p>
        </p:txBody>
      </p:sp>
      <p:pic>
        <p:nvPicPr>
          <p:cNvPr id="2052" name="Picture 4"/>
          <p:cNvPicPr>
            <a:picLocks noChangeAspect="1" noChangeArrowheads="1"/>
          </p:cNvPicPr>
          <p:nvPr/>
        </p:nvPicPr>
        <p:blipFill>
          <a:blip r:embed="rId7"/>
          <a:srcRect l="32701" t="29279" r="27078" b="18990"/>
          <a:stretch>
            <a:fillRect/>
          </a:stretch>
        </p:blipFill>
        <p:spPr bwMode="auto">
          <a:xfrm>
            <a:off x="2700997" y="1266091"/>
            <a:ext cx="6063175" cy="4656407"/>
          </a:xfrm>
          <a:prstGeom prst="rect">
            <a:avLst/>
          </a:prstGeom>
          <a:noFill/>
          <a:ln w="9525">
            <a:noFill/>
            <a:miter lim="800000"/>
            <a:headEnd/>
            <a:tailEnd/>
          </a:ln>
          <a:effectLst/>
        </p:spPr>
      </p:pic>
      <p:pic>
        <p:nvPicPr>
          <p:cNvPr id="16" name="Picture 15" descr="1.png"/>
          <p:cNvPicPr>
            <a:picLocks noChangeAspect="1"/>
          </p:cNvPicPr>
          <p:nvPr/>
        </p:nvPicPr>
        <p:blipFill>
          <a:blip r:embed="rId8"/>
          <a:srcRect l="18159" t="23367" r="8019" b="27561"/>
          <a:stretch>
            <a:fillRect/>
          </a:stretch>
        </p:blipFill>
        <p:spPr>
          <a:xfrm>
            <a:off x="0" y="2922310"/>
            <a:ext cx="3143641" cy="3148552"/>
          </a:xfrm>
          <a:prstGeom prst="rect">
            <a:avLst/>
          </a:prstGeom>
        </p:spPr>
      </p:pic>
      <p:sp>
        <p:nvSpPr>
          <p:cNvPr id="18" name="Rectangle 17"/>
          <p:cNvSpPr/>
          <p:nvPr/>
        </p:nvSpPr>
        <p:spPr>
          <a:xfrm>
            <a:off x="134755" y="5031135"/>
            <a:ext cx="856648" cy="215444"/>
          </a:xfrm>
          <a:prstGeom prst="rect">
            <a:avLst/>
          </a:prstGeom>
        </p:spPr>
        <p:txBody>
          <a:bodyPr wrap="square">
            <a:spAutoFit/>
          </a:bodyPr>
          <a:lstStyle/>
          <a:p>
            <a:pPr algn="ctr"/>
            <a:r>
              <a:rPr lang="en-US" sz="800" b="1" dirty="0" smtClean="0"/>
              <a:t>ELEVATION</a:t>
            </a:r>
            <a:endParaRPr lang="en-US" sz="800" b="1" dirty="0"/>
          </a:p>
        </p:txBody>
      </p:sp>
      <p:pic>
        <p:nvPicPr>
          <p:cNvPr id="19" name="Picture 18"/>
          <p:cNvPicPr/>
          <p:nvPr/>
        </p:nvPicPr>
        <p:blipFill>
          <a:blip r:embed="rId9"/>
          <a:srcRect/>
          <a:stretch>
            <a:fillRect/>
          </a:stretch>
        </p:blipFill>
        <p:spPr bwMode="auto">
          <a:xfrm>
            <a:off x="212118" y="5206075"/>
            <a:ext cx="862537" cy="1326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l="29375" t="27083" r="27604" b="12500"/>
          <a:stretch>
            <a:fillRect/>
          </a:stretch>
        </p:blipFill>
        <p:spPr bwMode="auto">
          <a:xfrm>
            <a:off x="0" y="457200"/>
            <a:ext cx="5825765" cy="6400800"/>
          </a:xfrm>
          <a:prstGeom prst="rect">
            <a:avLst/>
          </a:prstGeom>
          <a:noFill/>
          <a:ln w="9525">
            <a:noFill/>
            <a:miter lim="800000"/>
            <a:headEnd/>
            <a:tailEnd/>
          </a:ln>
          <a:effectLst/>
        </p:spPr>
      </p:pic>
      <p:sp>
        <p:nvSpPr>
          <p:cNvPr id="6" name="Rectangle 5"/>
          <p:cNvSpPr/>
          <p:nvPr/>
        </p:nvSpPr>
        <p:spPr>
          <a:xfrm>
            <a:off x="5676319" y="351144"/>
            <a:ext cx="3158197" cy="1692771"/>
          </a:xfrm>
          <a:prstGeom prst="rect">
            <a:avLst/>
          </a:prstGeom>
        </p:spPr>
        <p:txBody>
          <a:bodyPr wrap="square">
            <a:spAutoFit/>
          </a:bodyPr>
          <a:lstStyle/>
          <a:p>
            <a:r>
              <a:rPr lang="en-IN" sz="1600" dirty="0" smtClean="0"/>
              <a:t>Total area: 14,218 km</a:t>
            </a:r>
            <a:r>
              <a:rPr lang="en-IN" sz="1600" baseline="30000" dirty="0" smtClean="0"/>
              <a:t>2</a:t>
            </a:r>
            <a:endParaRPr lang="en-IN" sz="1600" dirty="0" smtClean="0"/>
          </a:p>
          <a:p>
            <a:r>
              <a:rPr lang="en-IN" sz="1600" dirty="0" err="1" smtClean="0"/>
              <a:t>Odisha</a:t>
            </a:r>
            <a:r>
              <a:rPr lang="en-IN" sz="1600" dirty="0" smtClean="0"/>
              <a:t>- 13,482 km</a:t>
            </a:r>
            <a:r>
              <a:rPr lang="en-IN" sz="1600" baseline="30000" dirty="0" smtClean="0"/>
              <a:t>2 </a:t>
            </a:r>
            <a:r>
              <a:rPr lang="en-IN" sz="1600" dirty="0" smtClean="0"/>
              <a:t>(94.83%), </a:t>
            </a:r>
          </a:p>
          <a:p>
            <a:r>
              <a:rPr lang="en-IN" sz="1600" dirty="0" smtClean="0"/>
              <a:t>Jharkhand- 736 km</a:t>
            </a:r>
            <a:r>
              <a:rPr lang="en-IN" sz="1600" baseline="30000" dirty="0" smtClean="0"/>
              <a:t>2</a:t>
            </a:r>
            <a:r>
              <a:rPr lang="en-IN" sz="1600" dirty="0" smtClean="0"/>
              <a:t>(5.17%)</a:t>
            </a:r>
          </a:p>
          <a:p>
            <a:r>
              <a:rPr lang="en-IN" sz="1600" b="1" dirty="0" smtClean="0"/>
              <a:t>Modelled area of 6 sub-catchments 10,363 km</a:t>
            </a:r>
            <a:r>
              <a:rPr lang="en-IN" sz="1600" b="1" baseline="30000" dirty="0" smtClean="0"/>
              <a:t>2</a:t>
            </a:r>
            <a:endParaRPr lang="en-IN" sz="1600" dirty="0"/>
          </a:p>
        </p:txBody>
      </p:sp>
      <p:sp>
        <p:nvSpPr>
          <p:cNvPr id="18" name="Rectangle 17"/>
          <p:cNvSpPr/>
          <p:nvPr/>
        </p:nvSpPr>
        <p:spPr>
          <a:xfrm>
            <a:off x="5732589" y="2231857"/>
            <a:ext cx="2919042" cy="338554"/>
          </a:xfrm>
          <a:prstGeom prst="rect">
            <a:avLst/>
          </a:prstGeom>
        </p:spPr>
        <p:txBody>
          <a:bodyPr wrap="square">
            <a:spAutoFit/>
          </a:bodyPr>
          <a:lstStyle/>
          <a:p>
            <a:r>
              <a:rPr lang="fr-FR" sz="1600" dirty="0" smtClean="0"/>
              <a:t>15% </a:t>
            </a:r>
            <a:r>
              <a:rPr lang="fr-FR" sz="1600" dirty="0" err="1" smtClean="0"/>
              <a:t>Urban</a:t>
            </a:r>
            <a:r>
              <a:rPr lang="fr-FR" sz="1600" dirty="0" smtClean="0"/>
              <a:t> population</a:t>
            </a:r>
            <a:endParaRPr lang="en-IN" sz="1600" dirty="0"/>
          </a:p>
        </p:txBody>
      </p:sp>
      <p:grpSp>
        <p:nvGrpSpPr>
          <p:cNvPr id="2" name="Group 29"/>
          <p:cNvGrpSpPr/>
          <p:nvPr/>
        </p:nvGrpSpPr>
        <p:grpSpPr>
          <a:xfrm>
            <a:off x="3516922" y="1631858"/>
            <a:ext cx="2180492" cy="1885074"/>
            <a:chOff x="3559126" y="1350498"/>
            <a:chExt cx="2180492" cy="1885074"/>
          </a:xfrm>
        </p:grpSpPr>
        <p:cxnSp>
          <p:nvCxnSpPr>
            <p:cNvPr id="15" name="Elbow Connector 14"/>
            <p:cNvCxnSpPr/>
            <p:nvPr/>
          </p:nvCxnSpPr>
          <p:spPr bwMode="auto">
            <a:xfrm flipV="1">
              <a:off x="3559126" y="1350498"/>
              <a:ext cx="2180492" cy="1885074"/>
            </a:xfrm>
            <a:prstGeom prst="bentConnector3">
              <a:avLst>
                <a:gd name="adj1" fmla="val 50000"/>
              </a:avLst>
            </a:prstGeom>
            <a:solidFill>
              <a:schemeClr val="accent1"/>
            </a:solidFill>
            <a:ln w="19050" cap="flat" cmpd="sng" algn="ctr">
              <a:solidFill>
                <a:srgbClr val="FF0000"/>
              </a:solidFill>
              <a:prstDash val="solid"/>
              <a:round/>
              <a:headEnd type="none" w="med" len="med"/>
              <a:tailEnd type="arrow"/>
            </a:ln>
            <a:effectLst/>
          </p:spPr>
        </p:cxnSp>
        <p:cxnSp>
          <p:nvCxnSpPr>
            <p:cNvPr id="28" name="Straight Arrow Connector 27"/>
            <p:cNvCxnSpPr/>
            <p:nvPr/>
          </p:nvCxnSpPr>
          <p:spPr bwMode="auto">
            <a:xfrm>
              <a:off x="4642338" y="2166425"/>
              <a:ext cx="1055077" cy="1588"/>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pic>
        <p:nvPicPr>
          <p:cNvPr id="2050" name="Picture 2"/>
          <p:cNvPicPr>
            <a:picLocks noChangeAspect="1" noChangeArrowheads="1"/>
          </p:cNvPicPr>
          <p:nvPr/>
        </p:nvPicPr>
        <p:blipFill>
          <a:blip r:embed="rId3"/>
          <a:srcRect l="29625" t="46230" r="42885" b="28462"/>
          <a:stretch>
            <a:fillRect/>
          </a:stretch>
        </p:blipFill>
        <p:spPr bwMode="auto">
          <a:xfrm>
            <a:off x="5567234" y="3381828"/>
            <a:ext cx="3576766" cy="3124479"/>
          </a:xfrm>
          <a:prstGeom prst="rect">
            <a:avLst/>
          </a:prstGeom>
          <a:noFill/>
          <a:ln w="9525">
            <a:noFill/>
            <a:miter lim="800000"/>
            <a:headEnd/>
            <a:tailEnd/>
          </a:ln>
          <a:effectLst/>
        </p:spPr>
      </p:pic>
      <p:sp>
        <p:nvSpPr>
          <p:cNvPr id="11" name="Rectangle 10"/>
          <p:cNvSpPr/>
          <p:nvPr/>
        </p:nvSpPr>
        <p:spPr>
          <a:xfrm>
            <a:off x="5723342" y="2860544"/>
            <a:ext cx="1741182" cy="461665"/>
          </a:xfrm>
          <a:prstGeom prst="rect">
            <a:avLst/>
          </a:prstGeom>
        </p:spPr>
        <p:txBody>
          <a:bodyPr wrap="none">
            <a:spAutoFit/>
          </a:bodyPr>
          <a:lstStyle/>
          <a:p>
            <a:r>
              <a:rPr lang="fr-FR" b="1" dirty="0" smtClean="0">
                <a:solidFill>
                  <a:srgbClr val="0000CC"/>
                </a:solidFill>
              </a:rPr>
              <a:t>Objectives</a:t>
            </a:r>
            <a:endParaRPr lang="en-IN" b="1" dirty="0">
              <a:solidFill>
                <a:srgbClr val="0000CC"/>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TIC BAITARANI_3.jpg"/>
          <p:cNvPicPr>
            <a:picLocks noChangeAspect="1"/>
          </p:cNvPicPr>
          <p:nvPr/>
        </p:nvPicPr>
        <p:blipFill>
          <a:blip r:embed="rId2" cstate="print"/>
          <a:srcRect l="2792" t="2194" r="3046" b="4135"/>
          <a:stretch>
            <a:fillRect/>
          </a:stretch>
        </p:blipFill>
        <p:spPr>
          <a:xfrm>
            <a:off x="6018662" y="0"/>
            <a:ext cx="3125337" cy="6857999"/>
          </a:xfrm>
          <a:prstGeom prst="rect">
            <a:avLst/>
          </a:prstGeom>
        </p:spPr>
      </p:pic>
      <p:pic>
        <p:nvPicPr>
          <p:cNvPr id="3" name="Picture 2" descr="SCHEMATIC BAITARANI_2.jpg"/>
          <p:cNvPicPr>
            <a:picLocks noChangeAspect="1"/>
          </p:cNvPicPr>
          <p:nvPr/>
        </p:nvPicPr>
        <p:blipFill>
          <a:blip r:embed="rId3" cstate="print"/>
          <a:srcRect l="2935" t="2667" r="3687"/>
          <a:stretch>
            <a:fillRect/>
          </a:stretch>
        </p:blipFill>
        <p:spPr>
          <a:xfrm>
            <a:off x="2475915" y="0"/>
            <a:ext cx="3573194" cy="6857998"/>
          </a:xfrm>
          <a:prstGeom prst="rect">
            <a:avLst/>
          </a:prstGeom>
        </p:spPr>
      </p:pic>
      <p:pic>
        <p:nvPicPr>
          <p:cNvPr id="4" name="Picture 3"/>
          <p:cNvPicPr>
            <a:picLocks noChangeAspect="1"/>
          </p:cNvPicPr>
          <p:nvPr/>
        </p:nvPicPr>
        <p:blipFill>
          <a:blip r:embed="rId4"/>
          <a:srcRect l="8876" t="2872" r="4967" b="3590"/>
          <a:stretch>
            <a:fillRect/>
          </a:stretch>
        </p:blipFill>
        <p:spPr>
          <a:xfrm>
            <a:off x="0" y="0"/>
            <a:ext cx="2461846" cy="6858000"/>
          </a:xfrm>
          <a:prstGeom prst="rect">
            <a:avLst/>
          </a:prstGeom>
        </p:spPr>
      </p:pic>
    </p:spTree>
    <p:extLst>
      <p:ext uri="{BB962C8B-B14F-4D97-AF65-F5344CB8AC3E}">
        <p14:creationId xmlns:p14="http://schemas.microsoft.com/office/powerpoint/2010/main" xmlns="" val="26787202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icture 246" descr="Issues_multiple.png"/>
          <p:cNvPicPr>
            <a:picLocks noChangeAspect="1"/>
          </p:cNvPicPr>
          <p:nvPr/>
        </p:nvPicPr>
        <p:blipFill>
          <a:blip r:embed="rId2"/>
          <a:srcRect l="11601" t="7037" r="9139" b="7222"/>
          <a:stretch>
            <a:fillRect/>
          </a:stretch>
        </p:blipFill>
        <p:spPr>
          <a:xfrm>
            <a:off x="520700" y="685800"/>
            <a:ext cx="7772400" cy="6019800"/>
          </a:xfrm>
          <a:prstGeom prst="rect">
            <a:avLst/>
          </a:prstGeom>
        </p:spPr>
      </p:pic>
      <p:pic>
        <p:nvPicPr>
          <p:cNvPr id="77870" name="Picture 46" descr="Click To Download"/>
          <p:cNvPicPr>
            <a:picLocks noChangeAspect="1" noChangeArrowheads="1" noCrop="1"/>
          </p:cNvPicPr>
          <p:nvPr/>
        </p:nvPicPr>
        <p:blipFill>
          <a:blip r:embed="rId3" cstate="print"/>
          <a:srcRect/>
          <a:stretch>
            <a:fillRect/>
          </a:stretch>
        </p:blipFill>
        <p:spPr bwMode="auto">
          <a:xfrm>
            <a:off x="540629" y="2528668"/>
            <a:ext cx="430432" cy="430432"/>
          </a:xfrm>
          <a:prstGeom prst="rect">
            <a:avLst/>
          </a:prstGeom>
          <a:noFill/>
          <a:ln w="9525">
            <a:noFill/>
            <a:miter lim="800000"/>
            <a:headEnd/>
            <a:tailEnd/>
          </a:ln>
        </p:spPr>
      </p:pic>
      <p:pic>
        <p:nvPicPr>
          <p:cNvPr id="77840" name="Picture 16" descr="Click To Download"/>
          <p:cNvPicPr preferRelativeResize="0">
            <a:picLocks noChangeArrowheads="1" noCrop="1"/>
          </p:cNvPicPr>
          <p:nvPr/>
        </p:nvPicPr>
        <p:blipFill>
          <a:blip r:embed="rId4"/>
          <a:srcRect/>
          <a:stretch>
            <a:fillRect/>
          </a:stretch>
        </p:blipFill>
        <p:spPr bwMode="auto">
          <a:xfrm flipH="1">
            <a:off x="2018714" y="1574410"/>
            <a:ext cx="432386" cy="533790"/>
          </a:xfrm>
          <a:prstGeom prst="rect">
            <a:avLst/>
          </a:prstGeom>
          <a:noFill/>
          <a:ln w="9525">
            <a:noFill/>
            <a:miter lim="800000"/>
            <a:headEnd/>
            <a:tailEnd/>
          </a:ln>
        </p:spPr>
      </p:pic>
      <p:sp>
        <p:nvSpPr>
          <p:cNvPr id="77828" name="Rectangle 4"/>
          <p:cNvSpPr>
            <a:spLocks noGrp="1" noRot="1" noChangeArrowheads="1"/>
          </p:cNvSpPr>
          <p:nvPr>
            <p:ph type="title"/>
          </p:nvPr>
        </p:nvSpPr>
        <p:spPr>
          <a:xfrm>
            <a:off x="228600" y="-76200"/>
            <a:ext cx="8686800" cy="838200"/>
          </a:xfrm>
        </p:spPr>
        <p:txBody>
          <a:bodyPr/>
          <a:lstStyle/>
          <a:p>
            <a:pPr eaLnBrk="1" hangingPunct="1">
              <a:defRPr/>
            </a:pPr>
            <a:r>
              <a:rPr lang="en-US" sz="3200" dirty="0" smtClean="0">
                <a:solidFill>
                  <a:srgbClr val="0000CC"/>
                </a:solidFill>
              </a:rPr>
              <a:t>Multiple Issues of Multiple Stakeholders</a:t>
            </a:r>
          </a:p>
        </p:txBody>
      </p:sp>
      <p:pic>
        <p:nvPicPr>
          <p:cNvPr id="77831" name="Picture 7" descr="Click To Download"/>
          <p:cNvPicPr>
            <a:picLocks noChangeAspect="1" noChangeArrowheads="1" noCrop="1"/>
          </p:cNvPicPr>
          <p:nvPr/>
        </p:nvPicPr>
        <p:blipFill>
          <a:blip r:embed="rId5"/>
          <a:srcRect/>
          <a:stretch>
            <a:fillRect/>
          </a:stretch>
        </p:blipFill>
        <p:spPr bwMode="auto">
          <a:xfrm>
            <a:off x="1723291" y="2724443"/>
            <a:ext cx="457200" cy="457200"/>
          </a:xfrm>
          <a:prstGeom prst="rect">
            <a:avLst/>
          </a:prstGeom>
          <a:noFill/>
          <a:ln w="9525">
            <a:noFill/>
            <a:miter lim="800000"/>
            <a:headEnd/>
            <a:tailEnd/>
          </a:ln>
        </p:spPr>
      </p:pic>
      <p:pic>
        <p:nvPicPr>
          <p:cNvPr id="77832" name="Picture 8" descr="Click To Download"/>
          <p:cNvPicPr>
            <a:picLocks noChangeAspect="1" noChangeArrowheads="1" noCrop="1"/>
          </p:cNvPicPr>
          <p:nvPr/>
        </p:nvPicPr>
        <p:blipFill>
          <a:blip r:embed="rId6"/>
          <a:srcRect/>
          <a:stretch>
            <a:fillRect/>
          </a:stretch>
        </p:blipFill>
        <p:spPr bwMode="auto">
          <a:xfrm>
            <a:off x="2941320" y="3709182"/>
            <a:ext cx="609600" cy="609600"/>
          </a:xfrm>
          <a:prstGeom prst="rect">
            <a:avLst/>
          </a:prstGeom>
          <a:noFill/>
          <a:ln w="9525">
            <a:noFill/>
            <a:miter lim="800000"/>
            <a:headEnd/>
            <a:tailEnd/>
          </a:ln>
        </p:spPr>
      </p:pic>
      <p:pic>
        <p:nvPicPr>
          <p:cNvPr id="77833" name="Picture 9" descr="Click To Download"/>
          <p:cNvPicPr>
            <a:picLocks noChangeAspect="1" noChangeArrowheads="1" noCrop="1"/>
          </p:cNvPicPr>
          <p:nvPr/>
        </p:nvPicPr>
        <p:blipFill>
          <a:blip r:embed="rId6"/>
          <a:srcRect/>
          <a:stretch>
            <a:fillRect/>
          </a:stretch>
        </p:blipFill>
        <p:spPr bwMode="auto">
          <a:xfrm>
            <a:off x="3294380" y="2069905"/>
            <a:ext cx="533595" cy="533595"/>
          </a:xfrm>
          <a:prstGeom prst="rect">
            <a:avLst/>
          </a:prstGeom>
          <a:noFill/>
          <a:ln w="9525">
            <a:noFill/>
            <a:miter lim="800000"/>
            <a:headEnd/>
            <a:tailEnd/>
          </a:ln>
        </p:spPr>
      </p:pic>
      <p:pic>
        <p:nvPicPr>
          <p:cNvPr id="77835" name="Picture 11" descr="Click To Download"/>
          <p:cNvPicPr>
            <a:picLocks noChangeAspect="1" noChangeArrowheads="1" noCrop="1"/>
          </p:cNvPicPr>
          <p:nvPr/>
        </p:nvPicPr>
        <p:blipFill>
          <a:blip r:embed="rId7"/>
          <a:srcRect/>
          <a:stretch>
            <a:fillRect/>
          </a:stretch>
        </p:blipFill>
        <p:spPr bwMode="auto">
          <a:xfrm>
            <a:off x="5430715" y="4757225"/>
            <a:ext cx="533400" cy="533400"/>
          </a:xfrm>
          <a:prstGeom prst="rect">
            <a:avLst/>
          </a:prstGeom>
          <a:noFill/>
          <a:ln w="9525">
            <a:noFill/>
            <a:miter lim="800000"/>
            <a:headEnd/>
            <a:tailEnd/>
          </a:ln>
        </p:spPr>
      </p:pic>
      <p:pic>
        <p:nvPicPr>
          <p:cNvPr id="77841" name="Picture 17" descr="Click To Download"/>
          <p:cNvPicPr>
            <a:picLocks noChangeAspect="1" noChangeArrowheads="1"/>
          </p:cNvPicPr>
          <p:nvPr/>
        </p:nvPicPr>
        <p:blipFill>
          <a:blip r:embed="rId8"/>
          <a:srcRect/>
          <a:stretch>
            <a:fillRect/>
          </a:stretch>
        </p:blipFill>
        <p:spPr bwMode="auto">
          <a:xfrm>
            <a:off x="4464930" y="4927209"/>
            <a:ext cx="495691" cy="495691"/>
          </a:xfrm>
          <a:prstGeom prst="rect">
            <a:avLst/>
          </a:prstGeom>
          <a:noFill/>
          <a:ln w="9525">
            <a:noFill/>
            <a:miter lim="800000"/>
            <a:headEnd/>
            <a:tailEnd/>
          </a:ln>
        </p:spPr>
      </p:pic>
      <p:pic>
        <p:nvPicPr>
          <p:cNvPr id="77842" name="Picture 18" descr="Click To Download"/>
          <p:cNvPicPr>
            <a:picLocks noChangeAspect="1" noChangeArrowheads="1"/>
          </p:cNvPicPr>
          <p:nvPr/>
        </p:nvPicPr>
        <p:blipFill>
          <a:blip r:embed="rId8"/>
          <a:srcRect/>
          <a:stretch>
            <a:fillRect/>
          </a:stretch>
        </p:blipFill>
        <p:spPr bwMode="auto">
          <a:xfrm>
            <a:off x="5817577" y="5368779"/>
            <a:ext cx="498621" cy="498621"/>
          </a:xfrm>
          <a:prstGeom prst="rect">
            <a:avLst/>
          </a:prstGeom>
          <a:noFill/>
          <a:ln w="9525">
            <a:noFill/>
            <a:miter lim="800000"/>
            <a:headEnd/>
            <a:tailEnd/>
          </a:ln>
        </p:spPr>
      </p:pic>
      <p:pic>
        <p:nvPicPr>
          <p:cNvPr id="77843" name="Picture 19" descr="Click To Download"/>
          <p:cNvPicPr>
            <a:picLocks noChangeAspect="1" noChangeArrowheads="1"/>
          </p:cNvPicPr>
          <p:nvPr/>
        </p:nvPicPr>
        <p:blipFill>
          <a:blip r:embed="rId8"/>
          <a:srcRect/>
          <a:stretch>
            <a:fillRect/>
          </a:stretch>
        </p:blipFill>
        <p:spPr bwMode="auto">
          <a:xfrm>
            <a:off x="2677551" y="2983523"/>
            <a:ext cx="533400" cy="533400"/>
          </a:xfrm>
          <a:prstGeom prst="rect">
            <a:avLst/>
          </a:prstGeom>
          <a:noFill/>
          <a:ln w="9525">
            <a:noFill/>
            <a:miter lim="800000"/>
            <a:headEnd/>
            <a:tailEnd/>
          </a:ln>
        </p:spPr>
      </p:pic>
      <p:pic>
        <p:nvPicPr>
          <p:cNvPr id="77844" name="Picture 20" descr="Click To Download"/>
          <p:cNvPicPr>
            <a:picLocks noChangeAspect="1" noChangeArrowheads="1" noCrop="1"/>
          </p:cNvPicPr>
          <p:nvPr/>
        </p:nvPicPr>
        <p:blipFill>
          <a:blip r:embed="rId9"/>
          <a:srcRect/>
          <a:stretch>
            <a:fillRect/>
          </a:stretch>
        </p:blipFill>
        <p:spPr bwMode="auto">
          <a:xfrm>
            <a:off x="2718582" y="1314157"/>
            <a:ext cx="533400" cy="533400"/>
          </a:xfrm>
          <a:prstGeom prst="rect">
            <a:avLst/>
          </a:prstGeom>
          <a:noFill/>
          <a:ln w="9525">
            <a:noFill/>
            <a:miter lim="800000"/>
            <a:headEnd/>
            <a:tailEnd/>
          </a:ln>
        </p:spPr>
      </p:pic>
      <p:pic>
        <p:nvPicPr>
          <p:cNvPr id="77850" name="Picture 26" descr="Click To Download"/>
          <p:cNvPicPr>
            <a:picLocks noChangeAspect="1" noChangeArrowheads="1" noCrop="1"/>
          </p:cNvPicPr>
          <p:nvPr/>
        </p:nvPicPr>
        <p:blipFill>
          <a:blip r:embed="rId5"/>
          <a:srcRect/>
          <a:stretch>
            <a:fillRect/>
          </a:stretch>
        </p:blipFill>
        <p:spPr bwMode="auto">
          <a:xfrm>
            <a:off x="3785381" y="4470009"/>
            <a:ext cx="457200" cy="457200"/>
          </a:xfrm>
          <a:prstGeom prst="rect">
            <a:avLst/>
          </a:prstGeom>
          <a:noFill/>
          <a:ln w="9525">
            <a:noFill/>
            <a:miter lim="800000"/>
            <a:headEnd/>
            <a:tailEnd/>
          </a:ln>
        </p:spPr>
      </p:pic>
      <p:pic>
        <p:nvPicPr>
          <p:cNvPr id="77851" name="Picture 27" descr="Click To Download"/>
          <p:cNvPicPr preferRelativeResize="0">
            <a:picLocks noChangeAspect="1" noChangeArrowheads="1" noCrop="1"/>
          </p:cNvPicPr>
          <p:nvPr/>
        </p:nvPicPr>
        <p:blipFill>
          <a:blip r:embed="rId10"/>
          <a:srcRect/>
          <a:stretch>
            <a:fillRect/>
          </a:stretch>
        </p:blipFill>
        <p:spPr bwMode="auto">
          <a:xfrm>
            <a:off x="2622452" y="2035126"/>
            <a:ext cx="498475" cy="498475"/>
          </a:xfrm>
          <a:prstGeom prst="rect">
            <a:avLst/>
          </a:prstGeom>
          <a:noFill/>
          <a:ln w="9525">
            <a:noFill/>
            <a:miter lim="800000"/>
            <a:headEnd/>
            <a:tailEnd/>
          </a:ln>
        </p:spPr>
      </p:pic>
      <p:pic>
        <p:nvPicPr>
          <p:cNvPr id="77852" name="Picture 28" descr="Click To Download"/>
          <p:cNvPicPr>
            <a:picLocks noChangeAspect="1" noChangeArrowheads="1" noCrop="1"/>
          </p:cNvPicPr>
          <p:nvPr/>
        </p:nvPicPr>
        <p:blipFill>
          <a:blip r:embed="rId11"/>
          <a:srcRect/>
          <a:stretch>
            <a:fillRect/>
          </a:stretch>
        </p:blipFill>
        <p:spPr bwMode="auto">
          <a:xfrm>
            <a:off x="1676400" y="685800"/>
            <a:ext cx="838200" cy="744538"/>
          </a:xfrm>
          <a:prstGeom prst="rect">
            <a:avLst/>
          </a:prstGeom>
          <a:noFill/>
          <a:ln w="9525">
            <a:noFill/>
            <a:miter lim="800000"/>
            <a:headEnd/>
            <a:tailEnd/>
          </a:ln>
        </p:spPr>
      </p:pic>
      <p:sp>
        <p:nvSpPr>
          <p:cNvPr id="77864" name="Text Box 40"/>
          <p:cNvSpPr txBox="1">
            <a:spLocks noChangeArrowheads="1"/>
          </p:cNvSpPr>
          <p:nvPr/>
        </p:nvSpPr>
        <p:spPr bwMode="auto">
          <a:xfrm>
            <a:off x="2998763" y="5772443"/>
            <a:ext cx="1776448" cy="515526"/>
          </a:xfrm>
          <a:prstGeom prst="rect">
            <a:avLst/>
          </a:prstGeom>
          <a:noFill/>
          <a:ln w="9525">
            <a:noFill/>
            <a:miter lim="800000"/>
            <a:headEnd/>
            <a:tailEnd/>
          </a:ln>
        </p:spPr>
        <p:txBody>
          <a:bodyPr wrap="none">
            <a:spAutoFit/>
          </a:bodyPr>
          <a:lstStyle/>
          <a:p>
            <a:r>
              <a:rPr lang="en-US" sz="1100" b="1" dirty="0" smtClean="0">
                <a:solidFill>
                  <a:srgbClr val="993300"/>
                </a:solidFill>
              </a:rPr>
              <a:t>Water Harvesting</a:t>
            </a:r>
          </a:p>
          <a:p>
            <a:r>
              <a:rPr lang="en-US" sz="1100" b="1" dirty="0" smtClean="0">
                <a:solidFill>
                  <a:srgbClr val="993300"/>
                </a:solidFill>
              </a:rPr>
              <a:t>Catchment </a:t>
            </a:r>
            <a:r>
              <a:rPr lang="en-US" sz="1100" b="1" dirty="0">
                <a:solidFill>
                  <a:srgbClr val="993300"/>
                </a:solidFill>
              </a:rPr>
              <a:t>Degradation</a:t>
            </a:r>
          </a:p>
        </p:txBody>
      </p:sp>
      <p:sp>
        <p:nvSpPr>
          <p:cNvPr id="77865" name="Text Box 41"/>
          <p:cNvSpPr txBox="1">
            <a:spLocks noChangeArrowheads="1"/>
          </p:cNvSpPr>
          <p:nvPr/>
        </p:nvSpPr>
        <p:spPr bwMode="auto">
          <a:xfrm>
            <a:off x="5632938" y="2317652"/>
            <a:ext cx="2215671" cy="861774"/>
          </a:xfrm>
          <a:prstGeom prst="rect">
            <a:avLst/>
          </a:prstGeom>
          <a:noFill/>
          <a:ln w="9525">
            <a:noFill/>
            <a:miter lim="800000"/>
            <a:headEnd/>
            <a:tailEnd/>
          </a:ln>
        </p:spPr>
        <p:txBody>
          <a:bodyPr wrap="none">
            <a:spAutoFit/>
          </a:bodyPr>
          <a:lstStyle/>
          <a:p>
            <a:pPr algn="ctr">
              <a:defRPr/>
            </a:pPr>
            <a:r>
              <a:rPr lang="en-US" sz="1400" b="1" dirty="0">
                <a:solidFill>
                  <a:schemeClr val="bg1">
                    <a:lumMod val="50000"/>
                  </a:schemeClr>
                </a:solidFill>
              </a:rPr>
              <a:t>Water </a:t>
            </a:r>
            <a:r>
              <a:rPr lang="en-US" sz="1400" b="1" dirty="0" smtClean="0">
                <a:solidFill>
                  <a:schemeClr val="bg1">
                    <a:lumMod val="50000"/>
                  </a:schemeClr>
                </a:solidFill>
              </a:rPr>
              <a:t>Pollution</a:t>
            </a:r>
          </a:p>
          <a:p>
            <a:pPr algn="ctr">
              <a:defRPr/>
            </a:pPr>
            <a:r>
              <a:rPr lang="en-US" sz="1200" dirty="0" smtClean="0">
                <a:solidFill>
                  <a:schemeClr val="bg1">
                    <a:lumMod val="50000"/>
                  </a:schemeClr>
                </a:solidFill>
              </a:rPr>
              <a:t>(Waste Dumps, Industries, </a:t>
            </a:r>
          </a:p>
          <a:p>
            <a:pPr algn="ctr">
              <a:defRPr/>
            </a:pPr>
            <a:r>
              <a:rPr lang="en-US" sz="1200" dirty="0" smtClean="0">
                <a:solidFill>
                  <a:schemeClr val="bg1">
                    <a:lumMod val="50000"/>
                  </a:schemeClr>
                </a:solidFill>
              </a:rPr>
              <a:t>Domestic</a:t>
            </a:r>
            <a:r>
              <a:rPr lang="en-US" sz="1200" dirty="0">
                <a:solidFill>
                  <a:schemeClr val="bg1">
                    <a:lumMod val="50000"/>
                  </a:schemeClr>
                </a:solidFill>
              </a:rPr>
              <a:t>, Fertilizer/Pesticide)</a:t>
            </a:r>
          </a:p>
        </p:txBody>
      </p:sp>
      <p:sp>
        <p:nvSpPr>
          <p:cNvPr id="77868" name="Text Box 44"/>
          <p:cNvSpPr txBox="1">
            <a:spLocks noChangeArrowheads="1"/>
          </p:cNvSpPr>
          <p:nvPr/>
        </p:nvSpPr>
        <p:spPr bwMode="auto">
          <a:xfrm>
            <a:off x="5557032" y="3299948"/>
            <a:ext cx="3231719" cy="307777"/>
          </a:xfrm>
          <a:prstGeom prst="rect">
            <a:avLst/>
          </a:prstGeom>
          <a:noFill/>
          <a:ln w="9525">
            <a:noFill/>
            <a:miter lim="800000"/>
            <a:headEnd/>
            <a:tailEnd/>
          </a:ln>
        </p:spPr>
        <p:txBody>
          <a:bodyPr wrap="none">
            <a:spAutoFit/>
          </a:bodyPr>
          <a:lstStyle/>
          <a:p>
            <a:r>
              <a:rPr lang="en-US" sz="1400" b="1" dirty="0" smtClean="0">
                <a:solidFill>
                  <a:srgbClr val="993300"/>
                </a:solidFill>
              </a:rPr>
              <a:t>Lift/Canal/GW </a:t>
            </a:r>
            <a:r>
              <a:rPr lang="en-US" sz="1400" b="1" dirty="0">
                <a:solidFill>
                  <a:srgbClr val="993300"/>
                </a:solidFill>
              </a:rPr>
              <a:t>Irrigated Agriculture</a:t>
            </a:r>
          </a:p>
        </p:txBody>
      </p:sp>
      <p:pic>
        <p:nvPicPr>
          <p:cNvPr id="77871" name="Picture 47" descr="Click To Download"/>
          <p:cNvPicPr>
            <a:picLocks noChangeAspect="1" noChangeArrowheads="1" noCrop="1"/>
          </p:cNvPicPr>
          <p:nvPr/>
        </p:nvPicPr>
        <p:blipFill>
          <a:blip r:embed="rId12" cstate="print"/>
          <a:srcRect/>
          <a:stretch>
            <a:fillRect/>
          </a:stretch>
        </p:blipFill>
        <p:spPr bwMode="auto">
          <a:xfrm>
            <a:off x="4556759" y="2511082"/>
            <a:ext cx="511518" cy="511518"/>
          </a:xfrm>
          <a:prstGeom prst="rect">
            <a:avLst/>
          </a:prstGeom>
          <a:noFill/>
          <a:ln w="9525">
            <a:noFill/>
            <a:miter lim="800000"/>
            <a:headEnd/>
            <a:tailEnd/>
          </a:ln>
        </p:spPr>
      </p:pic>
      <p:pic>
        <p:nvPicPr>
          <p:cNvPr id="77872" name="Picture 48" descr="Click To Download"/>
          <p:cNvPicPr>
            <a:picLocks noChangeAspect="1" noChangeArrowheads="1" noCrop="1"/>
          </p:cNvPicPr>
          <p:nvPr/>
        </p:nvPicPr>
        <p:blipFill>
          <a:blip r:embed="rId13" cstate="print"/>
          <a:srcRect/>
          <a:stretch>
            <a:fillRect/>
          </a:stretch>
        </p:blipFill>
        <p:spPr bwMode="auto">
          <a:xfrm>
            <a:off x="1562100" y="2006600"/>
            <a:ext cx="508000" cy="508000"/>
          </a:xfrm>
          <a:prstGeom prst="rect">
            <a:avLst/>
          </a:prstGeom>
          <a:noFill/>
          <a:ln w="9525">
            <a:noFill/>
            <a:miter lim="800000"/>
            <a:headEnd/>
            <a:tailEnd/>
          </a:ln>
        </p:spPr>
      </p:pic>
      <p:pic>
        <p:nvPicPr>
          <p:cNvPr id="77879" name="Picture 55"/>
          <p:cNvPicPr>
            <a:picLocks noChangeArrowheads="1"/>
          </p:cNvPicPr>
          <p:nvPr/>
        </p:nvPicPr>
        <p:blipFill>
          <a:blip r:embed="rId14"/>
          <a:srcRect/>
          <a:stretch>
            <a:fillRect/>
          </a:stretch>
        </p:blipFill>
        <p:spPr bwMode="auto">
          <a:xfrm>
            <a:off x="3624776" y="3744791"/>
            <a:ext cx="725488" cy="200025"/>
          </a:xfrm>
          <a:prstGeom prst="rect">
            <a:avLst/>
          </a:prstGeom>
          <a:noFill/>
          <a:ln w="9525">
            <a:noFill/>
            <a:miter lim="800000"/>
            <a:headEnd/>
            <a:tailEnd/>
          </a:ln>
        </p:spPr>
      </p:pic>
      <p:sp>
        <p:nvSpPr>
          <p:cNvPr id="77882" name="Text Box 58"/>
          <p:cNvSpPr txBox="1">
            <a:spLocks noChangeArrowheads="1"/>
          </p:cNvSpPr>
          <p:nvPr/>
        </p:nvSpPr>
        <p:spPr bwMode="auto">
          <a:xfrm>
            <a:off x="42204" y="4274233"/>
            <a:ext cx="2138471" cy="307777"/>
          </a:xfrm>
          <a:prstGeom prst="rect">
            <a:avLst/>
          </a:prstGeom>
          <a:noFill/>
          <a:ln w="9525">
            <a:noFill/>
            <a:miter lim="800000"/>
            <a:headEnd/>
            <a:tailEnd/>
          </a:ln>
        </p:spPr>
        <p:txBody>
          <a:bodyPr wrap="none">
            <a:spAutoFit/>
          </a:bodyPr>
          <a:lstStyle/>
          <a:p>
            <a:pPr algn="ctr"/>
            <a:r>
              <a:rPr lang="en-US" sz="1400" b="1" dirty="0">
                <a:solidFill>
                  <a:srgbClr val="C00000"/>
                </a:solidFill>
              </a:rPr>
              <a:t>Competing Water Uses</a:t>
            </a:r>
          </a:p>
        </p:txBody>
      </p:sp>
      <p:sp>
        <p:nvSpPr>
          <p:cNvPr id="77884" name="Text Box 60"/>
          <p:cNvSpPr txBox="1">
            <a:spLocks noChangeArrowheads="1"/>
          </p:cNvSpPr>
          <p:nvPr/>
        </p:nvSpPr>
        <p:spPr bwMode="auto">
          <a:xfrm>
            <a:off x="0" y="2022231"/>
            <a:ext cx="1330325" cy="307975"/>
          </a:xfrm>
          <a:prstGeom prst="rect">
            <a:avLst/>
          </a:prstGeom>
          <a:noFill/>
          <a:ln w="9525">
            <a:noFill/>
            <a:miter lim="800000"/>
            <a:headEnd/>
            <a:tailEnd/>
          </a:ln>
        </p:spPr>
        <p:txBody>
          <a:bodyPr wrap="none">
            <a:spAutoFit/>
          </a:bodyPr>
          <a:lstStyle/>
          <a:p>
            <a:r>
              <a:rPr lang="en-US" sz="1400" b="1" dirty="0">
                <a:solidFill>
                  <a:srgbClr val="993300"/>
                </a:solidFill>
              </a:rPr>
              <a:t>Water Scarcity</a:t>
            </a:r>
          </a:p>
        </p:txBody>
      </p:sp>
      <p:sp>
        <p:nvSpPr>
          <p:cNvPr id="77885" name="Text Box 61"/>
          <p:cNvSpPr txBox="1">
            <a:spLocks noChangeArrowheads="1"/>
          </p:cNvSpPr>
          <p:nvPr/>
        </p:nvSpPr>
        <p:spPr bwMode="auto">
          <a:xfrm>
            <a:off x="5819507" y="1942514"/>
            <a:ext cx="1552575" cy="307975"/>
          </a:xfrm>
          <a:prstGeom prst="rect">
            <a:avLst/>
          </a:prstGeom>
          <a:noFill/>
          <a:ln w="9525">
            <a:noFill/>
            <a:miter lim="800000"/>
            <a:headEnd/>
            <a:tailEnd/>
          </a:ln>
        </p:spPr>
        <p:txBody>
          <a:bodyPr wrap="none">
            <a:spAutoFit/>
          </a:bodyPr>
          <a:lstStyle/>
          <a:p>
            <a:r>
              <a:rPr lang="en-US" sz="1400" b="1" dirty="0">
                <a:solidFill>
                  <a:srgbClr val="993300"/>
                </a:solidFill>
              </a:rPr>
              <a:t>GW Management</a:t>
            </a:r>
          </a:p>
        </p:txBody>
      </p:sp>
      <p:sp>
        <p:nvSpPr>
          <p:cNvPr id="77887" name="Text Box 63"/>
          <p:cNvSpPr txBox="1">
            <a:spLocks noChangeArrowheads="1"/>
          </p:cNvSpPr>
          <p:nvPr/>
        </p:nvSpPr>
        <p:spPr bwMode="auto">
          <a:xfrm>
            <a:off x="0" y="1645920"/>
            <a:ext cx="1114408" cy="253916"/>
          </a:xfrm>
          <a:prstGeom prst="rect">
            <a:avLst/>
          </a:prstGeom>
          <a:noFill/>
          <a:ln w="9525">
            <a:noFill/>
            <a:miter lim="800000"/>
            <a:headEnd/>
            <a:tailEnd/>
          </a:ln>
        </p:spPr>
        <p:txBody>
          <a:bodyPr wrap="none">
            <a:spAutoFit/>
          </a:bodyPr>
          <a:lstStyle/>
          <a:p>
            <a:pPr algn="ctr" eaLnBrk="1" hangingPunct="1">
              <a:defRPr/>
            </a:pPr>
            <a:r>
              <a:rPr lang="en-US" sz="1050" b="1" dirty="0" smtClean="0">
                <a:solidFill>
                  <a:srgbClr val="000099"/>
                </a:solidFill>
                <a:latin typeface="Arial" pitchFamily="34" charset="0"/>
              </a:rPr>
              <a:t>WUA</a:t>
            </a:r>
            <a:r>
              <a:rPr lang="en-US" sz="1050" b="1" dirty="0">
                <a:solidFill>
                  <a:srgbClr val="000099"/>
                </a:solidFill>
                <a:latin typeface="Arial" pitchFamily="34" charset="0"/>
              </a:rPr>
              <a:t>/ Farmers</a:t>
            </a:r>
          </a:p>
        </p:txBody>
      </p:sp>
      <p:sp>
        <p:nvSpPr>
          <p:cNvPr id="77888" name="Text Box 64"/>
          <p:cNvSpPr txBox="1">
            <a:spLocks noChangeArrowheads="1"/>
          </p:cNvSpPr>
          <p:nvPr/>
        </p:nvSpPr>
        <p:spPr bwMode="auto">
          <a:xfrm>
            <a:off x="56272" y="4595446"/>
            <a:ext cx="2911374" cy="1785104"/>
          </a:xfrm>
          <a:prstGeom prst="rect">
            <a:avLst/>
          </a:prstGeom>
          <a:noFill/>
          <a:ln w="9525">
            <a:noFill/>
            <a:miter lim="800000"/>
            <a:headEnd/>
            <a:tailEnd/>
          </a:ln>
        </p:spPr>
        <p:txBody>
          <a:bodyPr wrap="none">
            <a:spAutoFit/>
          </a:bodyPr>
          <a:lstStyle/>
          <a:p>
            <a:pPr eaLnBrk="1" hangingPunct="1">
              <a:defRPr/>
            </a:pPr>
            <a:r>
              <a:rPr lang="en-US" sz="1100" b="1" dirty="0">
                <a:solidFill>
                  <a:srgbClr val="0000CC"/>
                </a:solidFill>
                <a:latin typeface="Arial" pitchFamily="34" charset="0"/>
              </a:rPr>
              <a:t>Water Res </a:t>
            </a:r>
            <a:r>
              <a:rPr lang="en-US" sz="1100" b="1" dirty="0" smtClean="0">
                <a:solidFill>
                  <a:srgbClr val="0000CC"/>
                </a:solidFill>
                <a:latin typeface="Arial" pitchFamily="34" charset="0"/>
              </a:rPr>
              <a:t>Dept</a:t>
            </a:r>
          </a:p>
          <a:p>
            <a:pPr algn="just" eaLnBrk="1" hangingPunct="1">
              <a:defRPr/>
            </a:pPr>
            <a:r>
              <a:rPr lang="en-US" sz="1100" b="1" dirty="0" smtClean="0">
                <a:solidFill>
                  <a:srgbClr val="0000CC"/>
                </a:solidFill>
                <a:latin typeface="Arial" pitchFamily="34" charset="0"/>
              </a:rPr>
              <a:t>Agriculture Dept</a:t>
            </a:r>
          </a:p>
          <a:p>
            <a:pPr algn="just" eaLnBrk="1" hangingPunct="1">
              <a:defRPr/>
            </a:pPr>
            <a:r>
              <a:rPr lang="en-US" sz="1100" b="1" dirty="0" smtClean="0">
                <a:solidFill>
                  <a:srgbClr val="0000CC"/>
                </a:solidFill>
                <a:latin typeface="Arial" pitchFamily="34" charset="0"/>
              </a:rPr>
              <a:t>Forest Dept</a:t>
            </a:r>
          </a:p>
          <a:p>
            <a:pPr algn="just" eaLnBrk="1" hangingPunct="1">
              <a:defRPr/>
            </a:pPr>
            <a:r>
              <a:rPr lang="en-US" sz="1100" b="1" dirty="0" smtClean="0">
                <a:solidFill>
                  <a:srgbClr val="0000CC"/>
                </a:solidFill>
                <a:latin typeface="Arial" pitchFamily="34" charset="0"/>
              </a:rPr>
              <a:t>Industry/Mining Dept</a:t>
            </a:r>
          </a:p>
          <a:p>
            <a:pPr algn="just" eaLnBrk="1" hangingPunct="1">
              <a:defRPr/>
            </a:pPr>
            <a:r>
              <a:rPr lang="en-US" sz="1100" b="1" dirty="0" smtClean="0">
                <a:solidFill>
                  <a:srgbClr val="0000CC"/>
                </a:solidFill>
                <a:latin typeface="Arial" pitchFamily="34" charset="0"/>
              </a:rPr>
              <a:t>Livestock &amp; Fisheries Dept</a:t>
            </a:r>
          </a:p>
          <a:p>
            <a:pPr algn="just" eaLnBrk="1" hangingPunct="1">
              <a:defRPr/>
            </a:pPr>
            <a:r>
              <a:rPr lang="en-US" sz="1100" b="1" dirty="0" err="1" smtClean="0">
                <a:solidFill>
                  <a:srgbClr val="0000CC"/>
                </a:solidFill>
                <a:latin typeface="Arial" pitchFamily="34" charset="0"/>
              </a:rPr>
              <a:t>Env</a:t>
            </a:r>
            <a:r>
              <a:rPr lang="en-US" sz="1100" b="1" dirty="0" smtClean="0">
                <a:solidFill>
                  <a:srgbClr val="0000CC"/>
                </a:solidFill>
                <a:latin typeface="Arial" pitchFamily="34" charset="0"/>
              </a:rPr>
              <a:t>. dept</a:t>
            </a:r>
          </a:p>
          <a:p>
            <a:pPr algn="just" eaLnBrk="1" hangingPunct="1">
              <a:defRPr/>
            </a:pPr>
            <a:r>
              <a:rPr lang="en-US" sz="1100" b="1" dirty="0" smtClean="0">
                <a:solidFill>
                  <a:srgbClr val="0000CC"/>
                </a:solidFill>
              </a:rPr>
              <a:t>Urban &amp; Rural Water Supply &amp; Sewerage</a:t>
            </a:r>
          </a:p>
        </p:txBody>
      </p:sp>
      <p:sp>
        <p:nvSpPr>
          <p:cNvPr id="22577" name="Rectangle 10"/>
          <p:cNvSpPr>
            <a:spLocks noChangeArrowheads="1"/>
          </p:cNvSpPr>
          <p:nvPr/>
        </p:nvSpPr>
        <p:spPr bwMode="auto">
          <a:xfrm>
            <a:off x="3874682" y="680034"/>
            <a:ext cx="2421117" cy="307777"/>
          </a:xfrm>
          <a:prstGeom prst="rect">
            <a:avLst/>
          </a:prstGeom>
          <a:noFill/>
          <a:ln w="9525">
            <a:noFill/>
            <a:miter lim="800000"/>
            <a:headEnd/>
            <a:tailEnd/>
          </a:ln>
        </p:spPr>
        <p:txBody>
          <a:bodyPr wrap="square">
            <a:spAutoFit/>
          </a:bodyPr>
          <a:lstStyle/>
          <a:p>
            <a:pPr algn="ctr">
              <a:defRPr/>
            </a:pPr>
            <a:r>
              <a:rPr lang="en-US" sz="1400" dirty="0" smtClean="0">
                <a:solidFill>
                  <a:srgbClr val="000099"/>
                </a:solidFill>
                <a:latin typeface="Arial Black" pitchFamily="34" charset="0"/>
              </a:rPr>
              <a:t>Baitarani Sub-Basin</a:t>
            </a:r>
            <a:endParaRPr lang="en-US" sz="1400" dirty="0">
              <a:solidFill>
                <a:srgbClr val="000099"/>
              </a:solidFill>
              <a:latin typeface="Arial Black" pitchFamily="34" charset="0"/>
            </a:endParaRPr>
          </a:p>
        </p:txBody>
      </p:sp>
      <p:pic>
        <p:nvPicPr>
          <p:cNvPr id="57" name="Picture 56" descr="everyone_has_an_idea_sm_wm.gif"/>
          <p:cNvPicPr>
            <a:picLocks noChangeAspect="1"/>
          </p:cNvPicPr>
          <p:nvPr/>
        </p:nvPicPr>
        <p:blipFill>
          <a:blip r:embed="rId15"/>
          <a:stretch>
            <a:fillRect/>
          </a:stretch>
        </p:blipFill>
        <p:spPr>
          <a:xfrm>
            <a:off x="7261388" y="31016"/>
            <a:ext cx="1854331" cy="1854331"/>
          </a:xfrm>
          <a:prstGeom prst="rect">
            <a:avLst/>
          </a:prstGeom>
        </p:spPr>
      </p:pic>
      <p:sp>
        <p:nvSpPr>
          <p:cNvPr id="59" name="Flowchart: Stored Data 58"/>
          <p:cNvSpPr/>
          <p:nvPr/>
        </p:nvSpPr>
        <p:spPr bwMode="auto">
          <a:xfrm rot="16200000">
            <a:off x="8074057" y="914384"/>
            <a:ext cx="263951" cy="1536569"/>
          </a:xfrm>
          <a:prstGeom prst="flowChartOnlineStorag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charset="0"/>
            </a:endParaRPr>
          </a:p>
        </p:txBody>
      </p:sp>
      <p:grpSp>
        <p:nvGrpSpPr>
          <p:cNvPr id="2" name="Group 1200"/>
          <p:cNvGrpSpPr>
            <a:grpSpLocks/>
          </p:cNvGrpSpPr>
          <p:nvPr/>
        </p:nvGrpSpPr>
        <p:grpSpPr bwMode="auto">
          <a:xfrm rot="7114790">
            <a:off x="8108045" y="5147010"/>
            <a:ext cx="479649" cy="1024459"/>
            <a:chOff x="3626" y="2217"/>
            <a:chExt cx="296" cy="974"/>
          </a:xfrm>
        </p:grpSpPr>
        <p:grpSp>
          <p:nvGrpSpPr>
            <p:cNvPr id="3" name="Group 1201"/>
            <p:cNvGrpSpPr>
              <a:grpSpLocks/>
            </p:cNvGrpSpPr>
            <p:nvPr/>
          </p:nvGrpSpPr>
          <p:grpSpPr bwMode="auto">
            <a:xfrm rot="-5400000">
              <a:off x="3693" y="2962"/>
              <a:ext cx="310" cy="184"/>
              <a:chOff x="1847" y="3024"/>
              <a:chExt cx="310" cy="184"/>
            </a:xfrm>
          </p:grpSpPr>
          <p:sp>
            <p:nvSpPr>
              <p:cNvPr id="101" name="Freeform 1202"/>
              <p:cNvSpPr>
                <a:spLocks/>
              </p:cNvSpPr>
              <p:nvPr/>
            </p:nvSpPr>
            <p:spPr bwMode="auto">
              <a:xfrm>
                <a:off x="1860" y="3080"/>
                <a:ext cx="84" cy="128"/>
              </a:xfrm>
              <a:custGeom>
                <a:avLst/>
                <a:gdLst>
                  <a:gd name="T0" fmla="*/ 1 w 168"/>
                  <a:gd name="T1" fmla="*/ 1 h 256"/>
                  <a:gd name="T2" fmla="*/ 1 w 168"/>
                  <a:gd name="T3" fmla="*/ 1 h 256"/>
                  <a:gd name="T4" fmla="*/ 1 w 168"/>
                  <a:gd name="T5" fmla="*/ 1 h 256"/>
                  <a:gd name="T6" fmla="*/ 1 w 168"/>
                  <a:gd name="T7" fmla="*/ 1 h 256"/>
                  <a:gd name="T8" fmla="*/ 1 w 168"/>
                  <a:gd name="T9" fmla="*/ 1 h 256"/>
                  <a:gd name="T10" fmla="*/ 1 w 168"/>
                  <a:gd name="T11" fmla="*/ 1 h 256"/>
                  <a:gd name="T12" fmla="*/ 1 w 168"/>
                  <a:gd name="T13" fmla="*/ 1 h 256"/>
                  <a:gd name="T14" fmla="*/ 1 w 168"/>
                  <a:gd name="T15" fmla="*/ 1 h 256"/>
                  <a:gd name="T16" fmla="*/ 1 w 168"/>
                  <a:gd name="T17" fmla="*/ 1 h 256"/>
                  <a:gd name="T18" fmla="*/ 1 w 168"/>
                  <a:gd name="T19" fmla="*/ 1 h 256"/>
                  <a:gd name="T20" fmla="*/ 1 w 168"/>
                  <a:gd name="T21" fmla="*/ 1 h 256"/>
                  <a:gd name="T22" fmla="*/ 1 w 168"/>
                  <a:gd name="T23" fmla="*/ 1 h 256"/>
                  <a:gd name="T24" fmla="*/ 1 w 168"/>
                  <a:gd name="T25" fmla="*/ 1 h 256"/>
                  <a:gd name="T26" fmla="*/ 1 w 168"/>
                  <a:gd name="T27" fmla="*/ 1 h 256"/>
                  <a:gd name="T28" fmla="*/ 1 w 168"/>
                  <a:gd name="T29" fmla="*/ 1 h 256"/>
                  <a:gd name="T30" fmla="*/ 1 w 168"/>
                  <a:gd name="T31" fmla="*/ 1 h 256"/>
                  <a:gd name="T32" fmla="*/ 1 w 168"/>
                  <a:gd name="T33" fmla="*/ 1 h 256"/>
                  <a:gd name="T34" fmla="*/ 1 w 168"/>
                  <a:gd name="T35" fmla="*/ 1 h 256"/>
                  <a:gd name="T36" fmla="*/ 1 w 168"/>
                  <a:gd name="T37" fmla="*/ 1 h 256"/>
                  <a:gd name="T38" fmla="*/ 1 w 168"/>
                  <a:gd name="T39" fmla="*/ 2 h 256"/>
                  <a:gd name="T40" fmla="*/ 1 w 168"/>
                  <a:gd name="T41" fmla="*/ 2 h 256"/>
                  <a:gd name="T42" fmla="*/ 1 w 168"/>
                  <a:gd name="T43" fmla="*/ 1 h 256"/>
                  <a:gd name="T44" fmla="*/ 1 w 168"/>
                  <a:gd name="T45" fmla="*/ 1 h 256"/>
                  <a:gd name="T46" fmla="*/ 1 w 168"/>
                  <a:gd name="T47" fmla="*/ 1 h 256"/>
                  <a:gd name="T48" fmla="*/ 1 w 168"/>
                  <a:gd name="T49" fmla="*/ 1 h 256"/>
                  <a:gd name="T50" fmla="*/ 1 w 168"/>
                  <a:gd name="T51" fmla="*/ 1 h 256"/>
                  <a:gd name="T52" fmla="*/ 1 w 168"/>
                  <a:gd name="T53" fmla="*/ 1 h 256"/>
                  <a:gd name="T54" fmla="*/ 1 w 168"/>
                  <a:gd name="T55" fmla="*/ 1 h 256"/>
                  <a:gd name="T56" fmla="*/ 1 w 168"/>
                  <a:gd name="T57" fmla="*/ 1 h 256"/>
                  <a:gd name="T58" fmla="*/ 1 w 168"/>
                  <a:gd name="T59" fmla="*/ 1 h 256"/>
                  <a:gd name="T60" fmla="*/ 1 w 168"/>
                  <a:gd name="T61" fmla="*/ 1 h 256"/>
                  <a:gd name="T62" fmla="*/ 1 w 168"/>
                  <a:gd name="T63" fmla="*/ 1 h 256"/>
                  <a:gd name="T64" fmla="*/ 1 w 168"/>
                  <a:gd name="T65" fmla="*/ 1 h 256"/>
                  <a:gd name="T66" fmla="*/ 1 w 168"/>
                  <a:gd name="T67" fmla="*/ 0 h 256"/>
                  <a:gd name="T68" fmla="*/ 1 w 168"/>
                  <a:gd name="T69" fmla="*/ 0 h 256"/>
                  <a:gd name="T70" fmla="*/ 1 w 168"/>
                  <a:gd name="T71" fmla="*/ 0 h 256"/>
                  <a:gd name="T72" fmla="*/ 0 w 168"/>
                  <a:gd name="T73" fmla="*/ 1 h 256"/>
                  <a:gd name="T74" fmla="*/ 0 w 168"/>
                  <a:gd name="T75" fmla="*/ 1 h 256"/>
                  <a:gd name="T76" fmla="*/ 0 w 168"/>
                  <a:gd name="T77" fmla="*/ 1 h 256"/>
                  <a:gd name="T78" fmla="*/ 0 w 168"/>
                  <a:gd name="T79" fmla="*/ 1 h 256"/>
                  <a:gd name="T80" fmla="*/ 1 w 168"/>
                  <a:gd name="T81" fmla="*/ 1 h 256"/>
                  <a:gd name="T82" fmla="*/ 1 w 168"/>
                  <a:gd name="T83" fmla="*/ 1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56"/>
                  <a:gd name="T128" fmla="*/ 168 w 168"/>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56">
                    <a:moveTo>
                      <a:pt x="2" y="7"/>
                    </a:moveTo>
                    <a:lnTo>
                      <a:pt x="11" y="16"/>
                    </a:lnTo>
                    <a:lnTo>
                      <a:pt x="21" y="24"/>
                    </a:lnTo>
                    <a:lnTo>
                      <a:pt x="32" y="32"/>
                    </a:lnTo>
                    <a:lnTo>
                      <a:pt x="42" y="39"/>
                    </a:lnTo>
                    <a:lnTo>
                      <a:pt x="52" y="47"/>
                    </a:lnTo>
                    <a:lnTo>
                      <a:pt x="63" y="55"/>
                    </a:lnTo>
                    <a:lnTo>
                      <a:pt x="72" y="65"/>
                    </a:lnTo>
                    <a:lnTo>
                      <a:pt x="81" y="75"/>
                    </a:lnTo>
                    <a:lnTo>
                      <a:pt x="95" y="96"/>
                    </a:lnTo>
                    <a:lnTo>
                      <a:pt x="105" y="116"/>
                    </a:lnTo>
                    <a:lnTo>
                      <a:pt x="114" y="137"/>
                    </a:lnTo>
                    <a:lnTo>
                      <a:pt x="121" y="159"/>
                    </a:lnTo>
                    <a:lnTo>
                      <a:pt x="128" y="180"/>
                    </a:lnTo>
                    <a:lnTo>
                      <a:pt x="133" y="202"/>
                    </a:lnTo>
                    <a:lnTo>
                      <a:pt x="138" y="225"/>
                    </a:lnTo>
                    <a:lnTo>
                      <a:pt x="144" y="247"/>
                    </a:lnTo>
                    <a:lnTo>
                      <a:pt x="147" y="251"/>
                    </a:lnTo>
                    <a:lnTo>
                      <a:pt x="150" y="255"/>
                    </a:lnTo>
                    <a:lnTo>
                      <a:pt x="155" y="256"/>
                    </a:lnTo>
                    <a:lnTo>
                      <a:pt x="159" y="256"/>
                    </a:lnTo>
                    <a:lnTo>
                      <a:pt x="164" y="254"/>
                    </a:lnTo>
                    <a:lnTo>
                      <a:pt x="167" y="249"/>
                    </a:lnTo>
                    <a:lnTo>
                      <a:pt x="168" y="245"/>
                    </a:lnTo>
                    <a:lnTo>
                      <a:pt x="167" y="240"/>
                    </a:lnTo>
                    <a:lnTo>
                      <a:pt x="160" y="203"/>
                    </a:lnTo>
                    <a:lnTo>
                      <a:pt x="150" y="167"/>
                    </a:lnTo>
                    <a:lnTo>
                      <a:pt x="136" y="131"/>
                    </a:lnTo>
                    <a:lnTo>
                      <a:pt x="119" y="98"/>
                    </a:lnTo>
                    <a:lnTo>
                      <a:pt x="97" y="67"/>
                    </a:lnTo>
                    <a:lnTo>
                      <a:pt x="72" y="41"/>
                    </a:lnTo>
                    <a:lnTo>
                      <a:pt x="41" y="18"/>
                    </a:lnTo>
                    <a:lnTo>
                      <a:pt x="5" y="2"/>
                    </a:lnTo>
                    <a:lnTo>
                      <a:pt x="4" y="0"/>
                    </a:lnTo>
                    <a:lnTo>
                      <a:pt x="3" y="0"/>
                    </a:lnTo>
                    <a:lnTo>
                      <a:pt x="2" y="0"/>
                    </a:lnTo>
                    <a:lnTo>
                      <a:pt x="0" y="2"/>
                    </a:lnTo>
                    <a:lnTo>
                      <a:pt x="0" y="3"/>
                    </a:lnTo>
                    <a:lnTo>
                      <a:pt x="0" y="5"/>
                    </a:lnTo>
                    <a:lnTo>
                      <a:pt x="0" y="6"/>
                    </a:lnTo>
                    <a:lnTo>
                      <a:pt x="2" y="7"/>
                    </a:lnTo>
                    <a:close/>
                  </a:path>
                </a:pathLst>
              </a:custGeom>
              <a:solidFill>
                <a:srgbClr val="77D8A3"/>
              </a:solidFill>
              <a:ln w="9525">
                <a:noFill/>
                <a:round/>
                <a:headEnd/>
                <a:tailEnd/>
              </a:ln>
            </p:spPr>
            <p:txBody>
              <a:bodyPr/>
              <a:lstStyle/>
              <a:p>
                <a:endParaRPr lang="en-US"/>
              </a:p>
            </p:txBody>
          </p:sp>
          <p:sp>
            <p:nvSpPr>
              <p:cNvPr id="102" name="Freeform 1203"/>
              <p:cNvSpPr>
                <a:spLocks/>
              </p:cNvSpPr>
              <p:nvPr/>
            </p:nvSpPr>
            <p:spPr bwMode="auto">
              <a:xfrm>
                <a:off x="1941" y="3107"/>
                <a:ext cx="29" cy="64"/>
              </a:xfrm>
              <a:custGeom>
                <a:avLst/>
                <a:gdLst>
                  <a:gd name="T0" fmla="*/ 0 w 57"/>
                  <a:gd name="T1" fmla="*/ 1 h 128"/>
                  <a:gd name="T2" fmla="*/ 1 w 57"/>
                  <a:gd name="T3" fmla="*/ 1 h 128"/>
                  <a:gd name="T4" fmla="*/ 1 w 57"/>
                  <a:gd name="T5" fmla="*/ 1 h 128"/>
                  <a:gd name="T6" fmla="*/ 1 w 57"/>
                  <a:gd name="T7" fmla="*/ 1 h 128"/>
                  <a:gd name="T8" fmla="*/ 1 w 57"/>
                  <a:gd name="T9" fmla="*/ 1 h 128"/>
                  <a:gd name="T10" fmla="*/ 1 w 57"/>
                  <a:gd name="T11" fmla="*/ 1 h 128"/>
                  <a:gd name="T12" fmla="*/ 1 w 57"/>
                  <a:gd name="T13" fmla="*/ 1 h 128"/>
                  <a:gd name="T14" fmla="*/ 1 w 57"/>
                  <a:gd name="T15" fmla="*/ 1 h 128"/>
                  <a:gd name="T16" fmla="*/ 1 w 57"/>
                  <a:gd name="T17" fmla="*/ 1 h 128"/>
                  <a:gd name="T18" fmla="*/ 1 w 57"/>
                  <a:gd name="T19" fmla="*/ 1 h 128"/>
                  <a:gd name="T20" fmla="*/ 1 w 57"/>
                  <a:gd name="T21" fmla="*/ 1 h 128"/>
                  <a:gd name="T22" fmla="*/ 1 w 57"/>
                  <a:gd name="T23" fmla="*/ 1 h 128"/>
                  <a:gd name="T24" fmla="*/ 1 w 57"/>
                  <a:gd name="T25" fmla="*/ 1 h 128"/>
                  <a:gd name="T26" fmla="*/ 1 w 57"/>
                  <a:gd name="T27" fmla="*/ 1 h 128"/>
                  <a:gd name="T28" fmla="*/ 1 w 57"/>
                  <a:gd name="T29" fmla="*/ 1 h 128"/>
                  <a:gd name="T30" fmla="*/ 1 w 57"/>
                  <a:gd name="T31" fmla="*/ 1 h 128"/>
                  <a:gd name="T32" fmla="*/ 1 w 57"/>
                  <a:gd name="T33" fmla="*/ 1 h 128"/>
                  <a:gd name="T34" fmla="*/ 1 w 57"/>
                  <a:gd name="T35" fmla="*/ 1 h 128"/>
                  <a:gd name="T36" fmla="*/ 1 w 57"/>
                  <a:gd name="T37" fmla="*/ 1 h 128"/>
                  <a:gd name="T38" fmla="*/ 1 w 57"/>
                  <a:gd name="T39" fmla="*/ 1 h 128"/>
                  <a:gd name="T40" fmla="*/ 1 w 57"/>
                  <a:gd name="T41" fmla="*/ 1 h 128"/>
                  <a:gd name="T42" fmla="*/ 1 w 57"/>
                  <a:gd name="T43" fmla="*/ 1 h 128"/>
                  <a:gd name="T44" fmla="*/ 1 w 57"/>
                  <a:gd name="T45" fmla="*/ 1 h 128"/>
                  <a:gd name="T46" fmla="*/ 1 w 57"/>
                  <a:gd name="T47" fmla="*/ 1 h 128"/>
                  <a:gd name="T48" fmla="*/ 1 w 57"/>
                  <a:gd name="T49" fmla="*/ 1 h 128"/>
                  <a:gd name="T50" fmla="*/ 1 w 57"/>
                  <a:gd name="T51" fmla="*/ 0 h 128"/>
                  <a:gd name="T52" fmla="*/ 1 w 57"/>
                  <a:gd name="T53" fmla="*/ 0 h 128"/>
                  <a:gd name="T54" fmla="*/ 1 w 57"/>
                  <a:gd name="T55" fmla="*/ 0 h 128"/>
                  <a:gd name="T56" fmla="*/ 1 w 57"/>
                  <a:gd name="T57" fmla="*/ 0 h 128"/>
                  <a:gd name="T58" fmla="*/ 0 w 57"/>
                  <a:gd name="T59" fmla="*/ 1 h 128"/>
                  <a:gd name="T60" fmla="*/ 0 w 57"/>
                  <a:gd name="T61" fmla="*/ 1 h 128"/>
                  <a:gd name="T62" fmla="*/ 0 w 57"/>
                  <a:gd name="T63" fmla="*/ 1 h 128"/>
                  <a:gd name="T64" fmla="*/ 0 w 57"/>
                  <a:gd name="T65" fmla="*/ 1 h 128"/>
                  <a:gd name="T66" fmla="*/ 0 w 57"/>
                  <a:gd name="T67" fmla="*/ 1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28"/>
                  <a:gd name="T104" fmla="*/ 57 w 5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28">
                    <a:moveTo>
                      <a:pt x="0" y="5"/>
                    </a:moveTo>
                    <a:lnTo>
                      <a:pt x="5" y="19"/>
                    </a:lnTo>
                    <a:lnTo>
                      <a:pt x="11" y="34"/>
                    </a:lnTo>
                    <a:lnTo>
                      <a:pt x="18" y="47"/>
                    </a:lnTo>
                    <a:lnTo>
                      <a:pt x="24" y="61"/>
                    </a:lnTo>
                    <a:lnTo>
                      <a:pt x="29" y="76"/>
                    </a:lnTo>
                    <a:lnTo>
                      <a:pt x="34" y="91"/>
                    </a:lnTo>
                    <a:lnTo>
                      <a:pt x="39" y="106"/>
                    </a:lnTo>
                    <a:lnTo>
                      <a:pt x="42" y="121"/>
                    </a:lnTo>
                    <a:lnTo>
                      <a:pt x="43" y="124"/>
                    </a:lnTo>
                    <a:lnTo>
                      <a:pt x="46" y="125"/>
                    </a:lnTo>
                    <a:lnTo>
                      <a:pt x="48" y="128"/>
                    </a:lnTo>
                    <a:lnTo>
                      <a:pt x="51" y="128"/>
                    </a:lnTo>
                    <a:lnTo>
                      <a:pt x="54" y="127"/>
                    </a:lnTo>
                    <a:lnTo>
                      <a:pt x="56" y="124"/>
                    </a:lnTo>
                    <a:lnTo>
                      <a:pt x="57" y="121"/>
                    </a:lnTo>
                    <a:lnTo>
                      <a:pt x="57" y="118"/>
                    </a:lnTo>
                    <a:lnTo>
                      <a:pt x="55" y="102"/>
                    </a:lnTo>
                    <a:lnTo>
                      <a:pt x="51" y="86"/>
                    </a:lnTo>
                    <a:lnTo>
                      <a:pt x="47" y="71"/>
                    </a:lnTo>
                    <a:lnTo>
                      <a:pt x="40" y="57"/>
                    </a:lnTo>
                    <a:lnTo>
                      <a:pt x="33" y="42"/>
                    </a:lnTo>
                    <a:lnTo>
                      <a:pt x="25" y="28"/>
                    </a:lnTo>
                    <a:lnTo>
                      <a:pt x="16" y="14"/>
                    </a:lnTo>
                    <a:lnTo>
                      <a:pt x="5" y="2"/>
                    </a:lnTo>
                    <a:lnTo>
                      <a:pt x="4" y="0"/>
                    </a:lnTo>
                    <a:lnTo>
                      <a:pt x="3" y="0"/>
                    </a:lnTo>
                    <a:lnTo>
                      <a:pt x="2" y="0"/>
                    </a:lnTo>
                    <a:lnTo>
                      <a:pt x="1" y="0"/>
                    </a:lnTo>
                    <a:lnTo>
                      <a:pt x="0" y="2"/>
                    </a:lnTo>
                    <a:lnTo>
                      <a:pt x="0" y="3"/>
                    </a:lnTo>
                    <a:lnTo>
                      <a:pt x="0" y="4"/>
                    </a:lnTo>
                    <a:lnTo>
                      <a:pt x="0" y="5"/>
                    </a:lnTo>
                    <a:close/>
                  </a:path>
                </a:pathLst>
              </a:custGeom>
              <a:solidFill>
                <a:srgbClr val="77D8A3"/>
              </a:solidFill>
              <a:ln w="9525">
                <a:noFill/>
                <a:round/>
                <a:headEnd/>
                <a:tailEnd/>
              </a:ln>
            </p:spPr>
            <p:txBody>
              <a:bodyPr/>
              <a:lstStyle/>
              <a:p>
                <a:endParaRPr lang="en-US"/>
              </a:p>
            </p:txBody>
          </p:sp>
          <p:sp>
            <p:nvSpPr>
              <p:cNvPr id="103" name="Freeform 1204"/>
              <p:cNvSpPr>
                <a:spLocks/>
              </p:cNvSpPr>
              <p:nvPr/>
            </p:nvSpPr>
            <p:spPr bwMode="auto">
              <a:xfrm>
                <a:off x="1982" y="3035"/>
                <a:ext cx="16" cy="134"/>
              </a:xfrm>
              <a:custGeom>
                <a:avLst/>
                <a:gdLst>
                  <a:gd name="T0" fmla="*/ 1 w 31"/>
                  <a:gd name="T1" fmla="*/ 2 h 268"/>
                  <a:gd name="T2" fmla="*/ 1 w 31"/>
                  <a:gd name="T3" fmla="*/ 2 h 268"/>
                  <a:gd name="T4" fmla="*/ 1 w 31"/>
                  <a:gd name="T5" fmla="*/ 2 h 268"/>
                  <a:gd name="T6" fmla="*/ 1 w 31"/>
                  <a:gd name="T7" fmla="*/ 2 h 268"/>
                  <a:gd name="T8" fmla="*/ 1 w 31"/>
                  <a:gd name="T9" fmla="*/ 2 h 268"/>
                  <a:gd name="T10" fmla="*/ 1 w 31"/>
                  <a:gd name="T11" fmla="*/ 2 h 268"/>
                  <a:gd name="T12" fmla="*/ 1 w 31"/>
                  <a:gd name="T13" fmla="*/ 2 h 268"/>
                  <a:gd name="T14" fmla="*/ 1 w 31"/>
                  <a:gd name="T15" fmla="*/ 2 h 268"/>
                  <a:gd name="T16" fmla="*/ 1 w 31"/>
                  <a:gd name="T17" fmla="*/ 1 h 268"/>
                  <a:gd name="T18" fmla="*/ 1 w 31"/>
                  <a:gd name="T19" fmla="*/ 1 h 268"/>
                  <a:gd name="T20" fmla="*/ 1 w 31"/>
                  <a:gd name="T21" fmla="*/ 1 h 268"/>
                  <a:gd name="T22" fmla="*/ 1 w 31"/>
                  <a:gd name="T23" fmla="*/ 1 h 268"/>
                  <a:gd name="T24" fmla="*/ 1 w 31"/>
                  <a:gd name="T25" fmla="*/ 0 h 268"/>
                  <a:gd name="T26" fmla="*/ 1 w 31"/>
                  <a:gd name="T27" fmla="*/ 1 h 268"/>
                  <a:gd name="T28" fmla="*/ 0 w 31"/>
                  <a:gd name="T29" fmla="*/ 1 h 268"/>
                  <a:gd name="T30" fmla="*/ 0 w 31"/>
                  <a:gd name="T31" fmla="*/ 1 h 268"/>
                  <a:gd name="T32" fmla="*/ 1 w 31"/>
                  <a:gd name="T33" fmla="*/ 2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68"/>
                  <a:gd name="T53" fmla="*/ 31 w 31"/>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68">
                    <a:moveTo>
                      <a:pt x="6" y="258"/>
                    </a:moveTo>
                    <a:lnTo>
                      <a:pt x="8" y="262"/>
                    </a:lnTo>
                    <a:lnTo>
                      <a:pt x="12" y="266"/>
                    </a:lnTo>
                    <a:lnTo>
                      <a:pt x="16" y="268"/>
                    </a:lnTo>
                    <a:lnTo>
                      <a:pt x="21" y="268"/>
                    </a:lnTo>
                    <a:lnTo>
                      <a:pt x="26" y="267"/>
                    </a:lnTo>
                    <a:lnTo>
                      <a:pt x="29" y="264"/>
                    </a:lnTo>
                    <a:lnTo>
                      <a:pt x="31" y="259"/>
                    </a:lnTo>
                    <a:lnTo>
                      <a:pt x="31" y="254"/>
                    </a:lnTo>
                    <a:lnTo>
                      <a:pt x="23" y="179"/>
                    </a:lnTo>
                    <a:lnTo>
                      <a:pt x="20" y="95"/>
                    </a:lnTo>
                    <a:lnTo>
                      <a:pt x="19" y="27"/>
                    </a:lnTo>
                    <a:lnTo>
                      <a:pt x="15" y="0"/>
                    </a:lnTo>
                    <a:lnTo>
                      <a:pt x="5" y="30"/>
                    </a:lnTo>
                    <a:lnTo>
                      <a:pt x="0" y="97"/>
                    </a:lnTo>
                    <a:lnTo>
                      <a:pt x="0" y="182"/>
                    </a:lnTo>
                    <a:lnTo>
                      <a:pt x="6" y="258"/>
                    </a:lnTo>
                    <a:close/>
                  </a:path>
                </a:pathLst>
              </a:custGeom>
              <a:solidFill>
                <a:srgbClr val="77D8A3"/>
              </a:solidFill>
              <a:ln w="9525">
                <a:noFill/>
                <a:round/>
                <a:headEnd/>
                <a:tailEnd/>
              </a:ln>
            </p:spPr>
            <p:txBody>
              <a:bodyPr/>
              <a:lstStyle/>
              <a:p>
                <a:endParaRPr lang="en-US"/>
              </a:p>
            </p:txBody>
          </p:sp>
          <p:sp>
            <p:nvSpPr>
              <p:cNvPr id="104" name="Freeform 1205"/>
              <p:cNvSpPr>
                <a:spLocks/>
              </p:cNvSpPr>
              <p:nvPr/>
            </p:nvSpPr>
            <p:spPr bwMode="auto">
              <a:xfrm>
                <a:off x="2038" y="3120"/>
                <a:ext cx="33" cy="58"/>
              </a:xfrm>
              <a:custGeom>
                <a:avLst/>
                <a:gdLst>
                  <a:gd name="T0" fmla="*/ 1 w 65"/>
                  <a:gd name="T1" fmla="*/ 1 h 114"/>
                  <a:gd name="T2" fmla="*/ 1 w 65"/>
                  <a:gd name="T3" fmla="*/ 1 h 114"/>
                  <a:gd name="T4" fmla="*/ 1 w 65"/>
                  <a:gd name="T5" fmla="*/ 1 h 114"/>
                  <a:gd name="T6" fmla="*/ 1 w 65"/>
                  <a:gd name="T7" fmla="*/ 1 h 114"/>
                  <a:gd name="T8" fmla="*/ 1 w 65"/>
                  <a:gd name="T9" fmla="*/ 1 h 114"/>
                  <a:gd name="T10" fmla="*/ 1 w 65"/>
                  <a:gd name="T11" fmla="*/ 1 h 114"/>
                  <a:gd name="T12" fmla="*/ 1 w 65"/>
                  <a:gd name="T13" fmla="*/ 1 h 114"/>
                  <a:gd name="T14" fmla="*/ 1 w 65"/>
                  <a:gd name="T15" fmla="*/ 1 h 114"/>
                  <a:gd name="T16" fmla="*/ 1 w 65"/>
                  <a:gd name="T17" fmla="*/ 1 h 114"/>
                  <a:gd name="T18" fmla="*/ 1 w 65"/>
                  <a:gd name="T19" fmla="*/ 1 h 114"/>
                  <a:gd name="T20" fmla="*/ 1 w 65"/>
                  <a:gd name="T21" fmla="*/ 1 h 114"/>
                  <a:gd name="T22" fmla="*/ 1 w 65"/>
                  <a:gd name="T23" fmla="*/ 1 h 114"/>
                  <a:gd name="T24" fmla="*/ 1 w 65"/>
                  <a:gd name="T25" fmla="*/ 1 h 114"/>
                  <a:gd name="T26" fmla="*/ 1 w 65"/>
                  <a:gd name="T27" fmla="*/ 1 h 114"/>
                  <a:gd name="T28" fmla="*/ 1 w 65"/>
                  <a:gd name="T29" fmla="*/ 1 h 114"/>
                  <a:gd name="T30" fmla="*/ 1 w 65"/>
                  <a:gd name="T31" fmla="*/ 1 h 114"/>
                  <a:gd name="T32" fmla="*/ 1 w 65"/>
                  <a:gd name="T33" fmla="*/ 1 h 114"/>
                  <a:gd name="T34" fmla="*/ 1 w 65"/>
                  <a:gd name="T35" fmla="*/ 1 h 114"/>
                  <a:gd name="T36" fmla="*/ 1 w 65"/>
                  <a:gd name="T37" fmla="*/ 1 h 114"/>
                  <a:gd name="T38" fmla="*/ 1 w 65"/>
                  <a:gd name="T39" fmla="*/ 1 h 114"/>
                  <a:gd name="T40" fmla="*/ 1 w 65"/>
                  <a:gd name="T41" fmla="*/ 1 h 114"/>
                  <a:gd name="T42" fmla="*/ 1 w 65"/>
                  <a:gd name="T43" fmla="*/ 1 h 114"/>
                  <a:gd name="T44" fmla="*/ 1 w 65"/>
                  <a:gd name="T45" fmla="*/ 1 h 114"/>
                  <a:gd name="T46" fmla="*/ 1 w 65"/>
                  <a:gd name="T47" fmla="*/ 1 h 114"/>
                  <a:gd name="T48" fmla="*/ 1 w 65"/>
                  <a:gd name="T49" fmla="*/ 1 h 114"/>
                  <a:gd name="T50" fmla="*/ 1 w 65"/>
                  <a:gd name="T51" fmla="*/ 0 h 114"/>
                  <a:gd name="T52" fmla="*/ 1 w 65"/>
                  <a:gd name="T53" fmla="*/ 0 h 114"/>
                  <a:gd name="T54" fmla="*/ 1 w 65"/>
                  <a:gd name="T55" fmla="*/ 0 h 114"/>
                  <a:gd name="T56" fmla="*/ 1 w 65"/>
                  <a:gd name="T57" fmla="*/ 1 h 114"/>
                  <a:gd name="T58" fmla="*/ 0 w 65"/>
                  <a:gd name="T59" fmla="*/ 1 h 114"/>
                  <a:gd name="T60" fmla="*/ 0 w 65"/>
                  <a:gd name="T61" fmla="*/ 1 h 114"/>
                  <a:gd name="T62" fmla="*/ 0 w 65"/>
                  <a:gd name="T63" fmla="*/ 1 h 114"/>
                  <a:gd name="T64" fmla="*/ 1 w 65"/>
                  <a:gd name="T65" fmla="*/ 1 h 114"/>
                  <a:gd name="T66" fmla="*/ 1 w 65"/>
                  <a:gd name="T67" fmla="*/ 1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114"/>
                  <a:gd name="T104" fmla="*/ 65 w 65"/>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114">
                    <a:moveTo>
                      <a:pt x="1" y="6"/>
                    </a:moveTo>
                    <a:lnTo>
                      <a:pt x="9" y="17"/>
                    </a:lnTo>
                    <a:lnTo>
                      <a:pt x="17" y="30"/>
                    </a:lnTo>
                    <a:lnTo>
                      <a:pt x="24" y="42"/>
                    </a:lnTo>
                    <a:lnTo>
                      <a:pt x="31" y="55"/>
                    </a:lnTo>
                    <a:lnTo>
                      <a:pt x="35" y="67"/>
                    </a:lnTo>
                    <a:lnTo>
                      <a:pt x="41" y="80"/>
                    </a:lnTo>
                    <a:lnTo>
                      <a:pt x="46" y="94"/>
                    </a:lnTo>
                    <a:lnTo>
                      <a:pt x="49" y="108"/>
                    </a:lnTo>
                    <a:lnTo>
                      <a:pt x="50" y="111"/>
                    </a:lnTo>
                    <a:lnTo>
                      <a:pt x="53" y="113"/>
                    </a:lnTo>
                    <a:lnTo>
                      <a:pt x="56" y="114"/>
                    </a:lnTo>
                    <a:lnTo>
                      <a:pt x="60" y="114"/>
                    </a:lnTo>
                    <a:lnTo>
                      <a:pt x="62" y="113"/>
                    </a:lnTo>
                    <a:lnTo>
                      <a:pt x="64" y="111"/>
                    </a:lnTo>
                    <a:lnTo>
                      <a:pt x="65" y="108"/>
                    </a:lnTo>
                    <a:lnTo>
                      <a:pt x="65" y="104"/>
                    </a:lnTo>
                    <a:lnTo>
                      <a:pt x="63" y="89"/>
                    </a:lnTo>
                    <a:lnTo>
                      <a:pt x="58" y="74"/>
                    </a:lnTo>
                    <a:lnTo>
                      <a:pt x="54" y="59"/>
                    </a:lnTo>
                    <a:lnTo>
                      <a:pt x="47" y="46"/>
                    </a:lnTo>
                    <a:lnTo>
                      <a:pt x="39" y="32"/>
                    </a:lnTo>
                    <a:lnTo>
                      <a:pt x="30" y="20"/>
                    </a:lnTo>
                    <a:lnTo>
                      <a:pt x="18" y="10"/>
                    </a:lnTo>
                    <a:lnTo>
                      <a:pt x="6" y="1"/>
                    </a:lnTo>
                    <a:lnTo>
                      <a:pt x="4" y="0"/>
                    </a:lnTo>
                    <a:lnTo>
                      <a:pt x="3" y="0"/>
                    </a:lnTo>
                    <a:lnTo>
                      <a:pt x="2" y="0"/>
                    </a:lnTo>
                    <a:lnTo>
                      <a:pt x="1" y="1"/>
                    </a:lnTo>
                    <a:lnTo>
                      <a:pt x="0" y="2"/>
                    </a:lnTo>
                    <a:lnTo>
                      <a:pt x="0" y="3"/>
                    </a:lnTo>
                    <a:lnTo>
                      <a:pt x="0" y="4"/>
                    </a:lnTo>
                    <a:lnTo>
                      <a:pt x="1" y="6"/>
                    </a:lnTo>
                    <a:close/>
                  </a:path>
                </a:pathLst>
              </a:custGeom>
              <a:solidFill>
                <a:srgbClr val="77D8A3"/>
              </a:solidFill>
              <a:ln w="9525">
                <a:noFill/>
                <a:round/>
                <a:headEnd/>
                <a:tailEnd/>
              </a:ln>
            </p:spPr>
            <p:txBody>
              <a:bodyPr/>
              <a:lstStyle/>
              <a:p>
                <a:endParaRPr lang="en-US"/>
              </a:p>
            </p:txBody>
          </p:sp>
          <p:sp>
            <p:nvSpPr>
              <p:cNvPr id="105" name="Freeform 1206"/>
              <p:cNvSpPr>
                <a:spLocks/>
              </p:cNvSpPr>
              <p:nvPr/>
            </p:nvSpPr>
            <p:spPr bwMode="auto">
              <a:xfrm>
                <a:off x="2090" y="3049"/>
                <a:ext cx="28" cy="117"/>
              </a:xfrm>
              <a:custGeom>
                <a:avLst/>
                <a:gdLst>
                  <a:gd name="T0" fmla="*/ 0 w 57"/>
                  <a:gd name="T1" fmla="*/ 1 h 232"/>
                  <a:gd name="T2" fmla="*/ 0 w 57"/>
                  <a:gd name="T3" fmla="*/ 1 h 232"/>
                  <a:gd name="T4" fmla="*/ 0 w 57"/>
                  <a:gd name="T5" fmla="*/ 1 h 232"/>
                  <a:gd name="T6" fmla="*/ 0 w 57"/>
                  <a:gd name="T7" fmla="*/ 1 h 232"/>
                  <a:gd name="T8" fmla="*/ 0 w 57"/>
                  <a:gd name="T9" fmla="*/ 1 h 232"/>
                  <a:gd name="T10" fmla="*/ 0 w 57"/>
                  <a:gd name="T11" fmla="*/ 2 h 232"/>
                  <a:gd name="T12" fmla="*/ 0 w 57"/>
                  <a:gd name="T13" fmla="*/ 2 h 232"/>
                  <a:gd name="T14" fmla="*/ 0 w 57"/>
                  <a:gd name="T15" fmla="*/ 2 h 232"/>
                  <a:gd name="T16" fmla="*/ 0 w 57"/>
                  <a:gd name="T17" fmla="*/ 2 h 232"/>
                  <a:gd name="T18" fmla="*/ 0 w 57"/>
                  <a:gd name="T19" fmla="*/ 2 h 232"/>
                  <a:gd name="T20" fmla="*/ 0 w 57"/>
                  <a:gd name="T21" fmla="*/ 2 h 232"/>
                  <a:gd name="T22" fmla="*/ 0 w 57"/>
                  <a:gd name="T23" fmla="*/ 2 h 232"/>
                  <a:gd name="T24" fmla="*/ 0 w 57"/>
                  <a:gd name="T25" fmla="*/ 2 h 232"/>
                  <a:gd name="T26" fmla="*/ 0 w 57"/>
                  <a:gd name="T27" fmla="*/ 2 h 232"/>
                  <a:gd name="T28" fmla="*/ 0 w 57"/>
                  <a:gd name="T29" fmla="*/ 2 h 232"/>
                  <a:gd name="T30" fmla="*/ 0 w 57"/>
                  <a:gd name="T31" fmla="*/ 2 h 232"/>
                  <a:gd name="T32" fmla="*/ 0 w 57"/>
                  <a:gd name="T33" fmla="*/ 2 h 232"/>
                  <a:gd name="T34" fmla="*/ 0 w 57"/>
                  <a:gd name="T35" fmla="*/ 2 h 232"/>
                  <a:gd name="T36" fmla="*/ 0 w 57"/>
                  <a:gd name="T37" fmla="*/ 2 h 232"/>
                  <a:gd name="T38" fmla="*/ 0 w 57"/>
                  <a:gd name="T39" fmla="*/ 2 h 232"/>
                  <a:gd name="T40" fmla="*/ 0 w 57"/>
                  <a:gd name="T41" fmla="*/ 1 h 232"/>
                  <a:gd name="T42" fmla="*/ 0 w 57"/>
                  <a:gd name="T43" fmla="*/ 1 h 232"/>
                  <a:gd name="T44" fmla="*/ 0 w 57"/>
                  <a:gd name="T45" fmla="*/ 1 h 232"/>
                  <a:gd name="T46" fmla="*/ 0 w 57"/>
                  <a:gd name="T47" fmla="*/ 1 h 232"/>
                  <a:gd name="T48" fmla="*/ 0 w 57"/>
                  <a:gd name="T49" fmla="*/ 1 h 232"/>
                  <a:gd name="T50" fmla="*/ 0 w 57"/>
                  <a:gd name="T51" fmla="*/ 1 h 232"/>
                  <a:gd name="T52" fmla="*/ 0 w 57"/>
                  <a:gd name="T53" fmla="*/ 1 h 232"/>
                  <a:gd name="T54" fmla="*/ 0 w 57"/>
                  <a:gd name="T55" fmla="*/ 1 h 232"/>
                  <a:gd name="T56" fmla="*/ 0 w 57"/>
                  <a:gd name="T57" fmla="*/ 0 h 232"/>
                  <a:gd name="T58" fmla="*/ 0 w 57"/>
                  <a:gd name="T59" fmla="*/ 0 h 232"/>
                  <a:gd name="T60" fmla="*/ 0 w 57"/>
                  <a:gd name="T61" fmla="*/ 0 h 232"/>
                  <a:gd name="T62" fmla="*/ 0 w 57"/>
                  <a:gd name="T63" fmla="*/ 0 h 232"/>
                  <a:gd name="T64" fmla="*/ 0 w 57"/>
                  <a:gd name="T65" fmla="*/ 1 h 232"/>
                  <a:gd name="T66" fmla="*/ 0 w 57"/>
                  <a:gd name="T67" fmla="*/ 1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232"/>
                  <a:gd name="T104" fmla="*/ 57 w 57"/>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232">
                    <a:moveTo>
                      <a:pt x="51" y="1"/>
                    </a:moveTo>
                    <a:lnTo>
                      <a:pt x="34" y="24"/>
                    </a:lnTo>
                    <a:lnTo>
                      <a:pt x="21" y="49"/>
                    </a:lnTo>
                    <a:lnTo>
                      <a:pt x="12" y="76"/>
                    </a:lnTo>
                    <a:lnTo>
                      <a:pt x="7" y="105"/>
                    </a:lnTo>
                    <a:lnTo>
                      <a:pt x="4" y="134"/>
                    </a:lnTo>
                    <a:lnTo>
                      <a:pt x="3" y="164"/>
                    </a:lnTo>
                    <a:lnTo>
                      <a:pt x="1" y="193"/>
                    </a:lnTo>
                    <a:lnTo>
                      <a:pt x="0" y="222"/>
                    </a:lnTo>
                    <a:lnTo>
                      <a:pt x="1" y="225"/>
                    </a:lnTo>
                    <a:lnTo>
                      <a:pt x="4" y="229"/>
                    </a:lnTo>
                    <a:lnTo>
                      <a:pt x="6" y="231"/>
                    </a:lnTo>
                    <a:lnTo>
                      <a:pt x="9" y="232"/>
                    </a:lnTo>
                    <a:lnTo>
                      <a:pt x="14" y="231"/>
                    </a:lnTo>
                    <a:lnTo>
                      <a:pt x="16" y="229"/>
                    </a:lnTo>
                    <a:lnTo>
                      <a:pt x="19" y="227"/>
                    </a:lnTo>
                    <a:lnTo>
                      <a:pt x="20" y="223"/>
                    </a:lnTo>
                    <a:lnTo>
                      <a:pt x="22" y="196"/>
                    </a:lnTo>
                    <a:lnTo>
                      <a:pt x="23" y="167"/>
                    </a:lnTo>
                    <a:lnTo>
                      <a:pt x="26" y="139"/>
                    </a:lnTo>
                    <a:lnTo>
                      <a:pt x="28" y="111"/>
                    </a:lnTo>
                    <a:lnTo>
                      <a:pt x="32" y="83"/>
                    </a:lnTo>
                    <a:lnTo>
                      <a:pt x="38" y="56"/>
                    </a:lnTo>
                    <a:lnTo>
                      <a:pt x="46" y="29"/>
                    </a:lnTo>
                    <a:lnTo>
                      <a:pt x="57" y="3"/>
                    </a:lnTo>
                    <a:lnTo>
                      <a:pt x="57" y="2"/>
                    </a:lnTo>
                    <a:lnTo>
                      <a:pt x="57" y="1"/>
                    </a:lnTo>
                    <a:lnTo>
                      <a:pt x="55" y="1"/>
                    </a:lnTo>
                    <a:lnTo>
                      <a:pt x="54" y="0"/>
                    </a:lnTo>
                    <a:lnTo>
                      <a:pt x="53" y="0"/>
                    </a:lnTo>
                    <a:lnTo>
                      <a:pt x="52" y="0"/>
                    </a:lnTo>
                    <a:lnTo>
                      <a:pt x="51" y="1"/>
                    </a:lnTo>
                    <a:close/>
                  </a:path>
                </a:pathLst>
              </a:custGeom>
              <a:solidFill>
                <a:srgbClr val="77D8A3"/>
              </a:solidFill>
              <a:ln w="9525">
                <a:noFill/>
                <a:round/>
                <a:headEnd/>
                <a:tailEnd/>
              </a:ln>
            </p:spPr>
            <p:txBody>
              <a:bodyPr/>
              <a:lstStyle/>
              <a:p>
                <a:endParaRPr lang="en-US"/>
              </a:p>
            </p:txBody>
          </p:sp>
          <p:sp>
            <p:nvSpPr>
              <p:cNvPr id="106" name="Freeform 1207"/>
              <p:cNvSpPr>
                <a:spLocks/>
              </p:cNvSpPr>
              <p:nvPr/>
            </p:nvSpPr>
            <p:spPr bwMode="auto">
              <a:xfrm>
                <a:off x="2122" y="3097"/>
                <a:ext cx="35" cy="47"/>
              </a:xfrm>
              <a:custGeom>
                <a:avLst/>
                <a:gdLst>
                  <a:gd name="T0" fmla="*/ 0 w 71"/>
                  <a:gd name="T1" fmla="*/ 0 h 93"/>
                  <a:gd name="T2" fmla="*/ 0 w 71"/>
                  <a:gd name="T3" fmla="*/ 1 h 93"/>
                  <a:gd name="T4" fmla="*/ 0 w 71"/>
                  <a:gd name="T5" fmla="*/ 1 h 93"/>
                  <a:gd name="T6" fmla="*/ 0 w 71"/>
                  <a:gd name="T7" fmla="*/ 1 h 93"/>
                  <a:gd name="T8" fmla="*/ 0 w 71"/>
                  <a:gd name="T9" fmla="*/ 1 h 93"/>
                  <a:gd name="T10" fmla="*/ 0 w 71"/>
                  <a:gd name="T11" fmla="*/ 1 h 93"/>
                  <a:gd name="T12" fmla="*/ 0 w 71"/>
                  <a:gd name="T13" fmla="*/ 1 h 93"/>
                  <a:gd name="T14" fmla="*/ 0 w 71"/>
                  <a:gd name="T15" fmla="*/ 1 h 93"/>
                  <a:gd name="T16" fmla="*/ 0 w 71"/>
                  <a:gd name="T17" fmla="*/ 1 h 93"/>
                  <a:gd name="T18" fmla="*/ 0 w 71"/>
                  <a:gd name="T19" fmla="*/ 1 h 93"/>
                  <a:gd name="T20" fmla="*/ 0 w 71"/>
                  <a:gd name="T21" fmla="*/ 1 h 93"/>
                  <a:gd name="T22" fmla="*/ 0 w 71"/>
                  <a:gd name="T23" fmla="*/ 1 h 93"/>
                  <a:gd name="T24" fmla="*/ 0 w 71"/>
                  <a:gd name="T25" fmla="*/ 1 h 93"/>
                  <a:gd name="T26" fmla="*/ 0 w 71"/>
                  <a:gd name="T27" fmla="*/ 1 h 93"/>
                  <a:gd name="T28" fmla="*/ 0 w 71"/>
                  <a:gd name="T29" fmla="*/ 1 h 93"/>
                  <a:gd name="T30" fmla="*/ 0 w 71"/>
                  <a:gd name="T31" fmla="*/ 1 h 93"/>
                  <a:gd name="T32" fmla="*/ 0 w 71"/>
                  <a:gd name="T33" fmla="*/ 1 h 93"/>
                  <a:gd name="T34" fmla="*/ 0 w 71"/>
                  <a:gd name="T35" fmla="*/ 1 h 93"/>
                  <a:gd name="T36" fmla="*/ 0 w 71"/>
                  <a:gd name="T37" fmla="*/ 1 h 93"/>
                  <a:gd name="T38" fmla="*/ 0 w 71"/>
                  <a:gd name="T39" fmla="*/ 1 h 93"/>
                  <a:gd name="T40" fmla="*/ 0 w 71"/>
                  <a:gd name="T41" fmla="*/ 1 h 93"/>
                  <a:gd name="T42" fmla="*/ 0 w 71"/>
                  <a:gd name="T43" fmla="*/ 1 h 93"/>
                  <a:gd name="T44" fmla="*/ 0 w 71"/>
                  <a:gd name="T45" fmla="*/ 1 h 93"/>
                  <a:gd name="T46" fmla="*/ 0 w 71"/>
                  <a:gd name="T47" fmla="*/ 1 h 93"/>
                  <a:gd name="T48" fmla="*/ 0 w 71"/>
                  <a:gd name="T49" fmla="*/ 1 h 93"/>
                  <a:gd name="T50" fmla="*/ 0 w 71"/>
                  <a:gd name="T51" fmla="*/ 1 h 93"/>
                  <a:gd name="T52" fmla="*/ 0 w 71"/>
                  <a:gd name="T53" fmla="*/ 1 h 93"/>
                  <a:gd name="T54" fmla="*/ 0 w 71"/>
                  <a:gd name="T55" fmla="*/ 1 h 93"/>
                  <a:gd name="T56" fmla="*/ 0 w 71"/>
                  <a:gd name="T57" fmla="*/ 1 h 93"/>
                  <a:gd name="T58" fmla="*/ 0 w 71"/>
                  <a:gd name="T59" fmla="*/ 1 h 93"/>
                  <a:gd name="T60" fmla="*/ 0 w 71"/>
                  <a:gd name="T61" fmla="*/ 1 h 93"/>
                  <a:gd name="T62" fmla="*/ 0 w 71"/>
                  <a:gd name="T63" fmla="*/ 0 h 93"/>
                  <a:gd name="T64" fmla="*/ 0 w 71"/>
                  <a:gd name="T65" fmla="*/ 0 h 93"/>
                  <a:gd name="T66" fmla="*/ 0 w 71"/>
                  <a:gd name="T67" fmla="*/ 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93"/>
                  <a:gd name="T104" fmla="*/ 71 w 7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93">
                    <a:moveTo>
                      <a:pt x="66" y="0"/>
                    </a:moveTo>
                    <a:lnTo>
                      <a:pt x="54" y="2"/>
                    </a:lnTo>
                    <a:lnTo>
                      <a:pt x="42" y="8"/>
                    </a:lnTo>
                    <a:lnTo>
                      <a:pt x="33" y="16"/>
                    </a:lnTo>
                    <a:lnTo>
                      <a:pt x="25" y="26"/>
                    </a:lnTo>
                    <a:lnTo>
                      <a:pt x="18" y="37"/>
                    </a:lnTo>
                    <a:lnTo>
                      <a:pt x="12" y="48"/>
                    </a:lnTo>
                    <a:lnTo>
                      <a:pt x="7" y="61"/>
                    </a:lnTo>
                    <a:lnTo>
                      <a:pt x="1" y="71"/>
                    </a:lnTo>
                    <a:lnTo>
                      <a:pt x="0" y="77"/>
                    </a:lnTo>
                    <a:lnTo>
                      <a:pt x="1" y="82"/>
                    </a:lnTo>
                    <a:lnTo>
                      <a:pt x="4" y="88"/>
                    </a:lnTo>
                    <a:lnTo>
                      <a:pt x="9" y="92"/>
                    </a:lnTo>
                    <a:lnTo>
                      <a:pt x="15" y="93"/>
                    </a:lnTo>
                    <a:lnTo>
                      <a:pt x="20" y="92"/>
                    </a:lnTo>
                    <a:lnTo>
                      <a:pt x="25" y="89"/>
                    </a:lnTo>
                    <a:lnTo>
                      <a:pt x="28" y="85"/>
                    </a:lnTo>
                    <a:lnTo>
                      <a:pt x="33" y="74"/>
                    </a:lnTo>
                    <a:lnTo>
                      <a:pt x="36" y="64"/>
                    </a:lnTo>
                    <a:lnTo>
                      <a:pt x="41" y="54"/>
                    </a:lnTo>
                    <a:lnTo>
                      <a:pt x="44" y="43"/>
                    </a:lnTo>
                    <a:lnTo>
                      <a:pt x="49" y="34"/>
                    </a:lnTo>
                    <a:lnTo>
                      <a:pt x="55" y="24"/>
                    </a:lnTo>
                    <a:lnTo>
                      <a:pt x="61" y="16"/>
                    </a:lnTo>
                    <a:lnTo>
                      <a:pt x="69" y="8"/>
                    </a:lnTo>
                    <a:lnTo>
                      <a:pt x="70" y="7"/>
                    </a:lnTo>
                    <a:lnTo>
                      <a:pt x="71" y="6"/>
                    </a:lnTo>
                    <a:lnTo>
                      <a:pt x="71" y="5"/>
                    </a:lnTo>
                    <a:lnTo>
                      <a:pt x="71" y="3"/>
                    </a:lnTo>
                    <a:lnTo>
                      <a:pt x="70" y="2"/>
                    </a:lnTo>
                    <a:lnTo>
                      <a:pt x="69" y="1"/>
                    </a:lnTo>
                    <a:lnTo>
                      <a:pt x="67" y="0"/>
                    </a:lnTo>
                    <a:lnTo>
                      <a:pt x="66" y="0"/>
                    </a:lnTo>
                    <a:close/>
                  </a:path>
                </a:pathLst>
              </a:custGeom>
              <a:solidFill>
                <a:srgbClr val="77D8A3"/>
              </a:solidFill>
              <a:ln w="9525">
                <a:noFill/>
                <a:round/>
                <a:headEnd/>
                <a:tailEnd/>
              </a:ln>
            </p:spPr>
            <p:txBody>
              <a:bodyPr/>
              <a:lstStyle/>
              <a:p>
                <a:endParaRPr lang="en-US"/>
              </a:p>
            </p:txBody>
          </p:sp>
          <p:sp>
            <p:nvSpPr>
              <p:cNvPr id="107" name="Freeform 1208"/>
              <p:cNvSpPr>
                <a:spLocks/>
              </p:cNvSpPr>
              <p:nvPr/>
            </p:nvSpPr>
            <p:spPr bwMode="auto">
              <a:xfrm>
                <a:off x="1847" y="3069"/>
                <a:ext cx="85" cy="128"/>
              </a:xfrm>
              <a:custGeom>
                <a:avLst/>
                <a:gdLst>
                  <a:gd name="T0" fmla="*/ 1 w 169"/>
                  <a:gd name="T1" fmla="*/ 1 h 255"/>
                  <a:gd name="T2" fmla="*/ 1 w 169"/>
                  <a:gd name="T3" fmla="*/ 1 h 255"/>
                  <a:gd name="T4" fmla="*/ 1 w 169"/>
                  <a:gd name="T5" fmla="*/ 1 h 255"/>
                  <a:gd name="T6" fmla="*/ 1 w 169"/>
                  <a:gd name="T7" fmla="*/ 1 h 255"/>
                  <a:gd name="T8" fmla="*/ 1 w 169"/>
                  <a:gd name="T9" fmla="*/ 1 h 255"/>
                  <a:gd name="T10" fmla="*/ 1 w 169"/>
                  <a:gd name="T11" fmla="*/ 1 h 255"/>
                  <a:gd name="T12" fmla="*/ 1 w 169"/>
                  <a:gd name="T13" fmla="*/ 1 h 255"/>
                  <a:gd name="T14" fmla="*/ 1 w 169"/>
                  <a:gd name="T15" fmla="*/ 1 h 255"/>
                  <a:gd name="T16" fmla="*/ 1 w 169"/>
                  <a:gd name="T17" fmla="*/ 1 h 255"/>
                  <a:gd name="T18" fmla="*/ 1 w 169"/>
                  <a:gd name="T19" fmla="*/ 1 h 255"/>
                  <a:gd name="T20" fmla="*/ 1 w 169"/>
                  <a:gd name="T21" fmla="*/ 1 h 255"/>
                  <a:gd name="T22" fmla="*/ 1 w 169"/>
                  <a:gd name="T23" fmla="*/ 2 h 255"/>
                  <a:gd name="T24" fmla="*/ 1 w 169"/>
                  <a:gd name="T25" fmla="*/ 2 h 255"/>
                  <a:gd name="T26" fmla="*/ 1 w 169"/>
                  <a:gd name="T27" fmla="*/ 2 h 255"/>
                  <a:gd name="T28" fmla="*/ 2 w 169"/>
                  <a:gd name="T29" fmla="*/ 2 h 255"/>
                  <a:gd name="T30" fmla="*/ 2 w 169"/>
                  <a:gd name="T31" fmla="*/ 2 h 255"/>
                  <a:gd name="T32" fmla="*/ 2 w 169"/>
                  <a:gd name="T33" fmla="*/ 2 h 255"/>
                  <a:gd name="T34" fmla="*/ 2 w 169"/>
                  <a:gd name="T35" fmla="*/ 2 h 255"/>
                  <a:gd name="T36" fmla="*/ 2 w 169"/>
                  <a:gd name="T37" fmla="*/ 2 h 255"/>
                  <a:gd name="T38" fmla="*/ 2 w 169"/>
                  <a:gd name="T39" fmla="*/ 2 h 255"/>
                  <a:gd name="T40" fmla="*/ 2 w 169"/>
                  <a:gd name="T41" fmla="*/ 2 h 255"/>
                  <a:gd name="T42" fmla="*/ 2 w 169"/>
                  <a:gd name="T43" fmla="*/ 2 h 255"/>
                  <a:gd name="T44" fmla="*/ 2 w 169"/>
                  <a:gd name="T45" fmla="*/ 2 h 255"/>
                  <a:gd name="T46" fmla="*/ 2 w 169"/>
                  <a:gd name="T47" fmla="*/ 2 h 255"/>
                  <a:gd name="T48" fmla="*/ 2 w 169"/>
                  <a:gd name="T49" fmla="*/ 2 h 255"/>
                  <a:gd name="T50" fmla="*/ 2 w 169"/>
                  <a:gd name="T51" fmla="*/ 2 h 255"/>
                  <a:gd name="T52" fmla="*/ 2 w 169"/>
                  <a:gd name="T53" fmla="*/ 2 h 255"/>
                  <a:gd name="T54" fmla="*/ 2 w 169"/>
                  <a:gd name="T55" fmla="*/ 2 h 255"/>
                  <a:gd name="T56" fmla="*/ 1 w 169"/>
                  <a:gd name="T57" fmla="*/ 1 h 255"/>
                  <a:gd name="T58" fmla="*/ 1 w 169"/>
                  <a:gd name="T59" fmla="*/ 1 h 255"/>
                  <a:gd name="T60" fmla="*/ 1 w 169"/>
                  <a:gd name="T61" fmla="*/ 1 h 255"/>
                  <a:gd name="T62" fmla="*/ 1 w 169"/>
                  <a:gd name="T63" fmla="*/ 1 h 255"/>
                  <a:gd name="T64" fmla="*/ 1 w 169"/>
                  <a:gd name="T65" fmla="*/ 0 h 255"/>
                  <a:gd name="T66" fmla="*/ 1 w 169"/>
                  <a:gd name="T67" fmla="*/ 0 h 255"/>
                  <a:gd name="T68" fmla="*/ 1 w 169"/>
                  <a:gd name="T69" fmla="*/ 0 h 255"/>
                  <a:gd name="T70" fmla="*/ 1 w 169"/>
                  <a:gd name="T71" fmla="*/ 0 h 255"/>
                  <a:gd name="T72" fmla="*/ 1 w 169"/>
                  <a:gd name="T73" fmla="*/ 1 h 255"/>
                  <a:gd name="T74" fmla="*/ 0 w 169"/>
                  <a:gd name="T75" fmla="*/ 1 h 255"/>
                  <a:gd name="T76" fmla="*/ 0 w 169"/>
                  <a:gd name="T77" fmla="*/ 1 h 255"/>
                  <a:gd name="T78" fmla="*/ 0 w 169"/>
                  <a:gd name="T79" fmla="*/ 1 h 255"/>
                  <a:gd name="T80" fmla="*/ 1 w 169"/>
                  <a:gd name="T81" fmla="*/ 1 h 255"/>
                  <a:gd name="T82" fmla="*/ 1 w 169"/>
                  <a:gd name="T83" fmla="*/ 1 h 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55"/>
                  <a:gd name="T128" fmla="*/ 169 w 169"/>
                  <a:gd name="T129" fmla="*/ 255 h 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55">
                    <a:moveTo>
                      <a:pt x="1" y="5"/>
                    </a:moveTo>
                    <a:lnTo>
                      <a:pt x="10" y="15"/>
                    </a:lnTo>
                    <a:lnTo>
                      <a:pt x="21" y="24"/>
                    </a:lnTo>
                    <a:lnTo>
                      <a:pt x="31" y="31"/>
                    </a:lnTo>
                    <a:lnTo>
                      <a:pt x="41" y="39"/>
                    </a:lnTo>
                    <a:lnTo>
                      <a:pt x="52" y="47"/>
                    </a:lnTo>
                    <a:lnTo>
                      <a:pt x="62" y="55"/>
                    </a:lnTo>
                    <a:lnTo>
                      <a:pt x="71" y="64"/>
                    </a:lnTo>
                    <a:lnTo>
                      <a:pt x="81" y="74"/>
                    </a:lnTo>
                    <a:lnTo>
                      <a:pt x="94" y="94"/>
                    </a:lnTo>
                    <a:lnTo>
                      <a:pt x="105" y="114"/>
                    </a:lnTo>
                    <a:lnTo>
                      <a:pt x="114" y="136"/>
                    </a:lnTo>
                    <a:lnTo>
                      <a:pt x="122" y="157"/>
                    </a:lnTo>
                    <a:lnTo>
                      <a:pt x="128" y="180"/>
                    </a:lnTo>
                    <a:lnTo>
                      <a:pt x="133" y="202"/>
                    </a:lnTo>
                    <a:lnTo>
                      <a:pt x="139" y="223"/>
                    </a:lnTo>
                    <a:lnTo>
                      <a:pt x="145" y="246"/>
                    </a:lnTo>
                    <a:lnTo>
                      <a:pt x="147" y="251"/>
                    </a:lnTo>
                    <a:lnTo>
                      <a:pt x="151" y="253"/>
                    </a:lnTo>
                    <a:lnTo>
                      <a:pt x="155" y="255"/>
                    </a:lnTo>
                    <a:lnTo>
                      <a:pt x="160" y="254"/>
                    </a:lnTo>
                    <a:lnTo>
                      <a:pt x="164" y="252"/>
                    </a:lnTo>
                    <a:lnTo>
                      <a:pt x="168" y="249"/>
                    </a:lnTo>
                    <a:lnTo>
                      <a:pt x="169" y="244"/>
                    </a:lnTo>
                    <a:lnTo>
                      <a:pt x="168" y="239"/>
                    </a:lnTo>
                    <a:lnTo>
                      <a:pt x="160" y="203"/>
                    </a:lnTo>
                    <a:lnTo>
                      <a:pt x="150" y="166"/>
                    </a:lnTo>
                    <a:lnTo>
                      <a:pt x="136" y="130"/>
                    </a:lnTo>
                    <a:lnTo>
                      <a:pt x="118" y="96"/>
                    </a:lnTo>
                    <a:lnTo>
                      <a:pt x="98" y="65"/>
                    </a:lnTo>
                    <a:lnTo>
                      <a:pt x="71" y="39"/>
                    </a:lnTo>
                    <a:lnTo>
                      <a:pt x="41" y="16"/>
                    </a:lnTo>
                    <a:lnTo>
                      <a:pt x="6" y="0"/>
                    </a:lnTo>
                    <a:lnTo>
                      <a:pt x="5" y="0"/>
                    </a:lnTo>
                    <a:lnTo>
                      <a:pt x="3" y="0"/>
                    </a:lnTo>
                    <a:lnTo>
                      <a:pt x="1" y="0"/>
                    </a:lnTo>
                    <a:lnTo>
                      <a:pt x="1" y="1"/>
                    </a:lnTo>
                    <a:lnTo>
                      <a:pt x="0" y="2"/>
                    </a:lnTo>
                    <a:lnTo>
                      <a:pt x="0" y="4"/>
                    </a:lnTo>
                    <a:lnTo>
                      <a:pt x="0" y="5"/>
                    </a:lnTo>
                    <a:lnTo>
                      <a:pt x="1" y="5"/>
                    </a:lnTo>
                    <a:close/>
                  </a:path>
                </a:pathLst>
              </a:custGeom>
              <a:solidFill>
                <a:srgbClr val="000000"/>
              </a:solidFill>
              <a:ln w="9525">
                <a:noFill/>
                <a:round/>
                <a:headEnd/>
                <a:tailEnd/>
              </a:ln>
            </p:spPr>
            <p:txBody>
              <a:bodyPr/>
              <a:lstStyle/>
              <a:p>
                <a:endParaRPr lang="en-US"/>
              </a:p>
            </p:txBody>
          </p:sp>
          <p:sp>
            <p:nvSpPr>
              <p:cNvPr id="108" name="Freeform 1209"/>
              <p:cNvSpPr>
                <a:spLocks/>
              </p:cNvSpPr>
              <p:nvPr/>
            </p:nvSpPr>
            <p:spPr bwMode="auto">
              <a:xfrm>
                <a:off x="1928" y="3097"/>
                <a:ext cx="29" cy="63"/>
              </a:xfrm>
              <a:custGeom>
                <a:avLst/>
                <a:gdLst>
                  <a:gd name="T0" fmla="*/ 0 w 59"/>
                  <a:gd name="T1" fmla="*/ 1 h 126"/>
                  <a:gd name="T2" fmla="*/ 0 w 59"/>
                  <a:gd name="T3" fmla="*/ 1 h 126"/>
                  <a:gd name="T4" fmla="*/ 0 w 59"/>
                  <a:gd name="T5" fmla="*/ 1 h 126"/>
                  <a:gd name="T6" fmla="*/ 0 w 59"/>
                  <a:gd name="T7" fmla="*/ 1 h 126"/>
                  <a:gd name="T8" fmla="*/ 0 w 59"/>
                  <a:gd name="T9" fmla="*/ 1 h 126"/>
                  <a:gd name="T10" fmla="*/ 0 w 59"/>
                  <a:gd name="T11" fmla="*/ 1 h 126"/>
                  <a:gd name="T12" fmla="*/ 0 w 59"/>
                  <a:gd name="T13" fmla="*/ 1 h 126"/>
                  <a:gd name="T14" fmla="*/ 0 w 59"/>
                  <a:gd name="T15" fmla="*/ 1 h 126"/>
                  <a:gd name="T16" fmla="*/ 0 w 59"/>
                  <a:gd name="T17" fmla="*/ 1 h 126"/>
                  <a:gd name="T18" fmla="*/ 0 w 59"/>
                  <a:gd name="T19" fmla="*/ 1 h 126"/>
                  <a:gd name="T20" fmla="*/ 0 w 59"/>
                  <a:gd name="T21" fmla="*/ 1 h 126"/>
                  <a:gd name="T22" fmla="*/ 0 w 59"/>
                  <a:gd name="T23" fmla="*/ 1 h 126"/>
                  <a:gd name="T24" fmla="*/ 0 w 59"/>
                  <a:gd name="T25" fmla="*/ 1 h 126"/>
                  <a:gd name="T26" fmla="*/ 0 w 59"/>
                  <a:gd name="T27" fmla="*/ 1 h 126"/>
                  <a:gd name="T28" fmla="*/ 0 w 59"/>
                  <a:gd name="T29" fmla="*/ 1 h 126"/>
                  <a:gd name="T30" fmla="*/ 0 w 59"/>
                  <a:gd name="T31" fmla="*/ 1 h 126"/>
                  <a:gd name="T32" fmla="*/ 0 w 59"/>
                  <a:gd name="T33" fmla="*/ 1 h 126"/>
                  <a:gd name="T34" fmla="*/ 0 w 59"/>
                  <a:gd name="T35" fmla="*/ 1 h 126"/>
                  <a:gd name="T36" fmla="*/ 0 w 59"/>
                  <a:gd name="T37" fmla="*/ 1 h 126"/>
                  <a:gd name="T38" fmla="*/ 0 w 59"/>
                  <a:gd name="T39" fmla="*/ 1 h 126"/>
                  <a:gd name="T40" fmla="*/ 0 w 59"/>
                  <a:gd name="T41" fmla="*/ 1 h 126"/>
                  <a:gd name="T42" fmla="*/ 0 w 59"/>
                  <a:gd name="T43" fmla="*/ 1 h 126"/>
                  <a:gd name="T44" fmla="*/ 0 w 59"/>
                  <a:gd name="T45" fmla="*/ 1 h 126"/>
                  <a:gd name="T46" fmla="*/ 0 w 59"/>
                  <a:gd name="T47" fmla="*/ 1 h 126"/>
                  <a:gd name="T48" fmla="*/ 0 w 59"/>
                  <a:gd name="T49" fmla="*/ 1 h 126"/>
                  <a:gd name="T50" fmla="*/ 0 w 59"/>
                  <a:gd name="T51" fmla="*/ 0 h 126"/>
                  <a:gd name="T52" fmla="*/ 0 w 59"/>
                  <a:gd name="T53" fmla="*/ 0 h 126"/>
                  <a:gd name="T54" fmla="*/ 0 w 59"/>
                  <a:gd name="T55" fmla="*/ 0 h 126"/>
                  <a:gd name="T56" fmla="*/ 0 w 59"/>
                  <a:gd name="T57" fmla="*/ 0 h 126"/>
                  <a:gd name="T58" fmla="*/ 0 w 59"/>
                  <a:gd name="T59" fmla="*/ 1 h 126"/>
                  <a:gd name="T60" fmla="*/ 0 w 59"/>
                  <a:gd name="T61" fmla="*/ 1 h 126"/>
                  <a:gd name="T62" fmla="*/ 0 w 59"/>
                  <a:gd name="T63" fmla="*/ 1 h 126"/>
                  <a:gd name="T64" fmla="*/ 0 w 59"/>
                  <a:gd name="T65" fmla="*/ 1 h 126"/>
                  <a:gd name="T66" fmla="*/ 0 w 59"/>
                  <a:gd name="T67" fmla="*/ 1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
                  <a:gd name="T103" fmla="*/ 0 h 126"/>
                  <a:gd name="T104" fmla="*/ 59 w 59"/>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 h="126">
                    <a:moveTo>
                      <a:pt x="0" y="3"/>
                    </a:moveTo>
                    <a:lnTo>
                      <a:pt x="6" y="18"/>
                    </a:lnTo>
                    <a:lnTo>
                      <a:pt x="12" y="32"/>
                    </a:lnTo>
                    <a:lnTo>
                      <a:pt x="19" y="47"/>
                    </a:lnTo>
                    <a:lnTo>
                      <a:pt x="24" y="61"/>
                    </a:lnTo>
                    <a:lnTo>
                      <a:pt x="30" y="75"/>
                    </a:lnTo>
                    <a:lnTo>
                      <a:pt x="36" y="90"/>
                    </a:lnTo>
                    <a:lnTo>
                      <a:pt x="39" y="105"/>
                    </a:lnTo>
                    <a:lnTo>
                      <a:pt x="43" y="120"/>
                    </a:lnTo>
                    <a:lnTo>
                      <a:pt x="44" y="124"/>
                    </a:lnTo>
                    <a:lnTo>
                      <a:pt x="46" y="125"/>
                    </a:lnTo>
                    <a:lnTo>
                      <a:pt x="48" y="126"/>
                    </a:lnTo>
                    <a:lnTo>
                      <a:pt x="52" y="126"/>
                    </a:lnTo>
                    <a:lnTo>
                      <a:pt x="55" y="125"/>
                    </a:lnTo>
                    <a:lnTo>
                      <a:pt x="58" y="124"/>
                    </a:lnTo>
                    <a:lnTo>
                      <a:pt x="59" y="120"/>
                    </a:lnTo>
                    <a:lnTo>
                      <a:pt x="59" y="118"/>
                    </a:lnTo>
                    <a:lnTo>
                      <a:pt x="56" y="102"/>
                    </a:lnTo>
                    <a:lnTo>
                      <a:pt x="53" y="86"/>
                    </a:lnTo>
                    <a:lnTo>
                      <a:pt x="47" y="71"/>
                    </a:lnTo>
                    <a:lnTo>
                      <a:pt x="42" y="56"/>
                    </a:lnTo>
                    <a:lnTo>
                      <a:pt x="34" y="41"/>
                    </a:lnTo>
                    <a:lnTo>
                      <a:pt x="25" y="27"/>
                    </a:lnTo>
                    <a:lnTo>
                      <a:pt x="16" y="14"/>
                    </a:lnTo>
                    <a:lnTo>
                      <a:pt x="6" y="1"/>
                    </a:lnTo>
                    <a:lnTo>
                      <a:pt x="5" y="0"/>
                    </a:lnTo>
                    <a:lnTo>
                      <a:pt x="4" y="0"/>
                    </a:lnTo>
                    <a:lnTo>
                      <a:pt x="2" y="0"/>
                    </a:lnTo>
                    <a:lnTo>
                      <a:pt x="1" y="0"/>
                    </a:lnTo>
                    <a:lnTo>
                      <a:pt x="0" y="1"/>
                    </a:lnTo>
                    <a:lnTo>
                      <a:pt x="0" y="2"/>
                    </a:lnTo>
                    <a:lnTo>
                      <a:pt x="0" y="3"/>
                    </a:lnTo>
                    <a:close/>
                  </a:path>
                </a:pathLst>
              </a:custGeom>
              <a:solidFill>
                <a:srgbClr val="000000"/>
              </a:solidFill>
              <a:ln w="9525">
                <a:noFill/>
                <a:round/>
                <a:headEnd/>
                <a:tailEnd/>
              </a:ln>
            </p:spPr>
            <p:txBody>
              <a:bodyPr/>
              <a:lstStyle/>
              <a:p>
                <a:endParaRPr lang="en-US"/>
              </a:p>
            </p:txBody>
          </p:sp>
          <p:sp>
            <p:nvSpPr>
              <p:cNvPr id="109" name="Freeform 1210"/>
              <p:cNvSpPr>
                <a:spLocks/>
              </p:cNvSpPr>
              <p:nvPr/>
            </p:nvSpPr>
            <p:spPr bwMode="auto">
              <a:xfrm>
                <a:off x="1969" y="3024"/>
                <a:ext cx="15" cy="135"/>
              </a:xfrm>
              <a:custGeom>
                <a:avLst/>
                <a:gdLst>
                  <a:gd name="T0" fmla="*/ 1 w 30"/>
                  <a:gd name="T1" fmla="*/ 2 h 270"/>
                  <a:gd name="T2" fmla="*/ 1 w 30"/>
                  <a:gd name="T3" fmla="*/ 2 h 270"/>
                  <a:gd name="T4" fmla="*/ 1 w 30"/>
                  <a:gd name="T5" fmla="*/ 2 h 270"/>
                  <a:gd name="T6" fmla="*/ 1 w 30"/>
                  <a:gd name="T7" fmla="*/ 2 h 270"/>
                  <a:gd name="T8" fmla="*/ 1 w 30"/>
                  <a:gd name="T9" fmla="*/ 2 h 270"/>
                  <a:gd name="T10" fmla="*/ 1 w 30"/>
                  <a:gd name="T11" fmla="*/ 2 h 270"/>
                  <a:gd name="T12" fmla="*/ 1 w 30"/>
                  <a:gd name="T13" fmla="*/ 2 h 270"/>
                  <a:gd name="T14" fmla="*/ 1 w 30"/>
                  <a:gd name="T15" fmla="*/ 2 h 270"/>
                  <a:gd name="T16" fmla="*/ 1 w 30"/>
                  <a:gd name="T17" fmla="*/ 1 h 270"/>
                  <a:gd name="T18" fmla="*/ 1 w 30"/>
                  <a:gd name="T19" fmla="*/ 1 h 270"/>
                  <a:gd name="T20" fmla="*/ 1 w 30"/>
                  <a:gd name="T21" fmla="*/ 1 h 270"/>
                  <a:gd name="T22" fmla="*/ 1 w 30"/>
                  <a:gd name="T23" fmla="*/ 1 h 270"/>
                  <a:gd name="T24" fmla="*/ 1 w 30"/>
                  <a:gd name="T25" fmla="*/ 0 h 270"/>
                  <a:gd name="T26" fmla="*/ 1 w 30"/>
                  <a:gd name="T27" fmla="*/ 1 h 270"/>
                  <a:gd name="T28" fmla="*/ 1 w 30"/>
                  <a:gd name="T29" fmla="*/ 1 h 270"/>
                  <a:gd name="T30" fmla="*/ 0 w 30"/>
                  <a:gd name="T31" fmla="*/ 1 h 270"/>
                  <a:gd name="T32" fmla="*/ 1 w 30"/>
                  <a:gd name="T33" fmla="*/ 2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70"/>
                  <a:gd name="T53" fmla="*/ 30 w 30"/>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70">
                    <a:moveTo>
                      <a:pt x="6" y="259"/>
                    </a:moveTo>
                    <a:lnTo>
                      <a:pt x="7" y="264"/>
                    </a:lnTo>
                    <a:lnTo>
                      <a:pt x="10" y="267"/>
                    </a:lnTo>
                    <a:lnTo>
                      <a:pt x="15" y="270"/>
                    </a:lnTo>
                    <a:lnTo>
                      <a:pt x="19" y="270"/>
                    </a:lnTo>
                    <a:lnTo>
                      <a:pt x="24" y="267"/>
                    </a:lnTo>
                    <a:lnTo>
                      <a:pt x="28" y="264"/>
                    </a:lnTo>
                    <a:lnTo>
                      <a:pt x="30" y="259"/>
                    </a:lnTo>
                    <a:lnTo>
                      <a:pt x="30" y="255"/>
                    </a:lnTo>
                    <a:lnTo>
                      <a:pt x="23" y="180"/>
                    </a:lnTo>
                    <a:lnTo>
                      <a:pt x="21" y="98"/>
                    </a:lnTo>
                    <a:lnTo>
                      <a:pt x="21" y="30"/>
                    </a:lnTo>
                    <a:lnTo>
                      <a:pt x="15" y="0"/>
                    </a:lnTo>
                    <a:lnTo>
                      <a:pt x="7" y="32"/>
                    </a:lnTo>
                    <a:lnTo>
                      <a:pt x="1" y="100"/>
                    </a:lnTo>
                    <a:lnTo>
                      <a:pt x="0" y="184"/>
                    </a:lnTo>
                    <a:lnTo>
                      <a:pt x="6" y="259"/>
                    </a:lnTo>
                    <a:close/>
                  </a:path>
                </a:pathLst>
              </a:custGeom>
              <a:solidFill>
                <a:srgbClr val="000000"/>
              </a:solidFill>
              <a:ln w="9525">
                <a:noFill/>
                <a:round/>
                <a:headEnd/>
                <a:tailEnd/>
              </a:ln>
            </p:spPr>
            <p:txBody>
              <a:bodyPr/>
              <a:lstStyle/>
              <a:p>
                <a:endParaRPr lang="en-US"/>
              </a:p>
            </p:txBody>
          </p:sp>
          <p:sp>
            <p:nvSpPr>
              <p:cNvPr id="110" name="Freeform 1211"/>
              <p:cNvSpPr>
                <a:spLocks/>
              </p:cNvSpPr>
              <p:nvPr/>
            </p:nvSpPr>
            <p:spPr bwMode="auto">
              <a:xfrm>
                <a:off x="2025" y="3113"/>
                <a:ext cx="32" cy="54"/>
              </a:xfrm>
              <a:custGeom>
                <a:avLst/>
                <a:gdLst>
                  <a:gd name="T0" fmla="*/ 0 w 65"/>
                  <a:gd name="T1" fmla="*/ 0 h 109"/>
                  <a:gd name="T2" fmla="*/ 0 w 65"/>
                  <a:gd name="T3" fmla="*/ 0 h 109"/>
                  <a:gd name="T4" fmla="*/ 0 w 65"/>
                  <a:gd name="T5" fmla="*/ 0 h 109"/>
                  <a:gd name="T6" fmla="*/ 0 w 65"/>
                  <a:gd name="T7" fmla="*/ 0 h 109"/>
                  <a:gd name="T8" fmla="*/ 0 w 65"/>
                  <a:gd name="T9" fmla="*/ 0 h 109"/>
                  <a:gd name="T10" fmla="*/ 0 w 65"/>
                  <a:gd name="T11" fmla="*/ 0 h 109"/>
                  <a:gd name="T12" fmla="*/ 0 w 65"/>
                  <a:gd name="T13" fmla="*/ 0 h 109"/>
                  <a:gd name="T14" fmla="*/ 0 w 65"/>
                  <a:gd name="T15" fmla="*/ 0 h 109"/>
                  <a:gd name="T16" fmla="*/ 0 w 65"/>
                  <a:gd name="T17" fmla="*/ 0 h 109"/>
                  <a:gd name="T18" fmla="*/ 0 w 65"/>
                  <a:gd name="T19" fmla="*/ 0 h 109"/>
                  <a:gd name="T20" fmla="*/ 0 w 65"/>
                  <a:gd name="T21" fmla="*/ 0 h 109"/>
                  <a:gd name="T22" fmla="*/ 0 w 65"/>
                  <a:gd name="T23" fmla="*/ 0 h 109"/>
                  <a:gd name="T24" fmla="*/ 0 w 65"/>
                  <a:gd name="T25" fmla="*/ 0 h 109"/>
                  <a:gd name="T26" fmla="*/ 0 w 65"/>
                  <a:gd name="T27" fmla="*/ 0 h 109"/>
                  <a:gd name="T28" fmla="*/ 0 w 65"/>
                  <a:gd name="T29" fmla="*/ 0 h 109"/>
                  <a:gd name="T30" fmla="*/ 0 w 65"/>
                  <a:gd name="T31" fmla="*/ 0 h 109"/>
                  <a:gd name="T32" fmla="*/ 0 w 65"/>
                  <a:gd name="T33" fmla="*/ 0 h 109"/>
                  <a:gd name="T34" fmla="*/ 0 w 65"/>
                  <a:gd name="T35" fmla="*/ 0 h 109"/>
                  <a:gd name="T36" fmla="*/ 0 w 65"/>
                  <a:gd name="T37" fmla="*/ 0 h 109"/>
                  <a:gd name="T38" fmla="*/ 0 w 65"/>
                  <a:gd name="T39" fmla="*/ 0 h 109"/>
                  <a:gd name="T40" fmla="*/ 0 w 65"/>
                  <a:gd name="T41" fmla="*/ 0 h 109"/>
                  <a:gd name="T42" fmla="*/ 0 w 65"/>
                  <a:gd name="T43" fmla="*/ 0 h 109"/>
                  <a:gd name="T44" fmla="*/ 0 w 65"/>
                  <a:gd name="T45" fmla="*/ 0 h 109"/>
                  <a:gd name="T46" fmla="*/ 0 w 65"/>
                  <a:gd name="T47" fmla="*/ 0 h 109"/>
                  <a:gd name="T48" fmla="*/ 0 w 65"/>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09"/>
                  <a:gd name="T77" fmla="*/ 65 w 65"/>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09">
                    <a:moveTo>
                      <a:pt x="50" y="102"/>
                    </a:moveTo>
                    <a:lnTo>
                      <a:pt x="51" y="105"/>
                    </a:lnTo>
                    <a:lnTo>
                      <a:pt x="53" y="106"/>
                    </a:lnTo>
                    <a:lnTo>
                      <a:pt x="56" y="109"/>
                    </a:lnTo>
                    <a:lnTo>
                      <a:pt x="59" y="109"/>
                    </a:lnTo>
                    <a:lnTo>
                      <a:pt x="63" y="108"/>
                    </a:lnTo>
                    <a:lnTo>
                      <a:pt x="64" y="105"/>
                    </a:lnTo>
                    <a:lnTo>
                      <a:pt x="65" y="102"/>
                    </a:lnTo>
                    <a:lnTo>
                      <a:pt x="65" y="98"/>
                    </a:lnTo>
                    <a:lnTo>
                      <a:pt x="61" y="82"/>
                    </a:lnTo>
                    <a:lnTo>
                      <a:pt x="54" y="65"/>
                    </a:lnTo>
                    <a:lnTo>
                      <a:pt x="44" y="48"/>
                    </a:lnTo>
                    <a:lnTo>
                      <a:pt x="34" y="32"/>
                    </a:lnTo>
                    <a:lnTo>
                      <a:pt x="23" y="18"/>
                    </a:lnTo>
                    <a:lnTo>
                      <a:pt x="13" y="7"/>
                    </a:lnTo>
                    <a:lnTo>
                      <a:pt x="5" y="1"/>
                    </a:lnTo>
                    <a:lnTo>
                      <a:pt x="0" y="0"/>
                    </a:lnTo>
                    <a:lnTo>
                      <a:pt x="4" y="7"/>
                    </a:lnTo>
                    <a:lnTo>
                      <a:pt x="10" y="16"/>
                    </a:lnTo>
                    <a:lnTo>
                      <a:pt x="17" y="27"/>
                    </a:lnTo>
                    <a:lnTo>
                      <a:pt x="23" y="41"/>
                    </a:lnTo>
                    <a:lnTo>
                      <a:pt x="32" y="56"/>
                    </a:lnTo>
                    <a:lnTo>
                      <a:pt x="40" y="72"/>
                    </a:lnTo>
                    <a:lnTo>
                      <a:pt x="45" y="87"/>
                    </a:lnTo>
                    <a:lnTo>
                      <a:pt x="50" y="102"/>
                    </a:lnTo>
                    <a:close/>
                  </a:path>
                </a:pathLst>
              </a:custGeom>
              <a:solidFill>
                <a:srgbClr val="000000"/>
              </a:solidFill>
              <a:ln w="9525">
                <a:noFill/>
                <a:round/>
                <a:headEnd/>
                <a:tailEnd/>
              </a:ln>
            </p:spPr>
            <p:txBody>
              <a:bodyPr/>
              <a:lstStyle/>
              <a:p>
                <a:endParaRPr lang="en-US"/>
              </a:p>
            </p:txBody>
          </p:sp>
          <p:sp>
            <p:nvSpPr>
              <p:cNvPr id="111" name="Freeform 1212"/>
              <p:cNvSpPr>
                <a:spLocks/>
              </p:cNvSpPr>
              <p:nvPr/>
            </p:nvSpPr>
            <p:spPr bwMode="auto">
              <a:xfrm>
                <a:off x="2076" y="3040"/>
                <a:ext cx="27" cy="115"/>
              </a:xfrm>
              <a:custGeom>
                <a:avLst/>
                <a:gdLst>
                  <a:gd name="T0" fmla="*/ 0 w 54"/>
                  <a:gd name="T1" fmla="*/ 1 h 231"/>
                  <a:gd name="T2" fmla="*/ 1 w 54"/>
                  <a:gd name="T3" fmla="*/ 1 h 231"/>
                  <a:gd name="T4" fmla="*/ 1 w 54"/>
                  <a:gd name="T5" fmla="*/ 1 h 231"/>
                  <a:gd name="T6" fmla="*/ 1 w 54"/>
                  <a:gd name="T7" fmla="*/ 1 h 231"/>
                  <a:gd name="T8" fmla="*/ 1 w 54"/>
                  <a:gd name="T9" fmla="*/ 1 h 231"/>
                  <a:gd name="T10" fmla="*/ 1 w 54"/>
                  <a:gd name="T11" fmla="*/ 1 h 231"/>
                  <a:gd name="T12" fmla="*/ 1 w 54"/>
                  <a:gd name="T13" fmla="*/ 1 h 231"/>
                  <a:gd name="T14" fmla="*/ 1 w 54"/>
                  <a:gd name="T15" fmla="*/ 1 h 231"/>
                  <a:gd name="T16" fmla="*/ 1 w 54"/>
                  <a:gd name="T17" fmla="*/ 1 h 231"/>
                  <a:gd name="T18" fmla="*/ 1 w 54"/>
                  <a:gd name="T19" fmla="*/ 1 h 231"/>
                  <a:gd name="T20" fmla="*/ 1 w 54"/>
                  <a:gd name="T21" fmla="*/ 1 h 231"/>
                  <a:gd name="T22" fmla="*/ 1 w 54"/>
                  <a:gd name="T23" fmla="*/ 0 h 231"/>
                  <a:gd name="T24" fmla="*/ 1 w 54"/>
                  <a:gd name="T25" fmla="*/ 0 h 231"/>
                  <a:gd name="T26" fmla="*/ 1 w 54"/>
                  <a:gd name="T27" fmla="*/ 0 h 231"/>
                  <a:gd name="T28" fmla="*/ 1 w 54"/>
                  <a:gd name="T29" fmla="*/ 0 h 231"/>
                  <a:gd name="T30" fmla="*/ 1 w 54"/>
                  <a:gd name="T31" fmla="*/ 0 h 231"/>
                  <a:gd name="T32" fmla="*/ 1 w 54"/>
                  <a:gd name="T33" fmla="*/ 0 h 231"/>
                  <a:gd name="T34" fmla="*/ 1 w 54"/>
                  <a:gd name="T35" fmla="*/ 0 h 231"/>
                  <a:gd name="T36" fmla="*/ 1 w 54"/>
                  <a:gd name="T37" fmla="*/ 0 h 231"/>
                  <a:gd name="T38" fmla="*/ 1 w 54"/>
                  <a:gd name="T39" fmla="*/ 0 h 231"/>
                  <a:gd name="T40" fmla="*/ 1 w 54"/>
                  <a:gd name="T41" fmla="*/ 0 h 231"/>
                  <a:gd name="T42" fmla="*/ 1 w 54"/>
                  <a:gd name="T43" fmla="*/ 0 h 231"/>
                  <a:gd name="T44" fmla="*/ 1 w 54"/>
                  <a:gd name="T45" fmla="*/ 1 h 231"/>
                  <a:gd name="T46" fmla="*/ 1 w 54"/>
                  <a:gd name="T47" fmla="*/ 1 h 231"/>
                  <a:gd name="T48" fmla="*/ 0 w 54"/>
                  <a:gd name="T49" fmla="*/ 1 h 2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31"/>
                  <a:gd name="T77" fmla="*/ 54 w 54"/>
                  <a:gd name="T78" fmla="*/ 231 h 2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31">
                    <a:moveTo>
                      <a:pt x="0" y="221"/>
                    </a:moveTo>
                    <a:lnTo>
                      <a:pt x="1" y="225"/>
                    </a:lnTo>
                    <a:lnTo>
                      <a:pt x="3" y="227"/>
                    </a:lnTo>
                    <a:lnTo>
                      <a:pt x="6" y="229"/>
                    </a:lnTo>
                    <a:lnTo>
                      <a:pt x="10" y="231"/>
                    </a:lnTo>
                    <a:lnTo>
                      <a:pt x="14" y="231"/>
                    </a:lnTo>
                    <a:lnTo>
                      <a:pt x="17" y="228"/>
                    </a:lnTo>
                    <a:lnTo>
                      <a:pt x="19" y="225"/>
                    </a:lnTo>
                    <a:lnTo>
                      <a:pt x="20" y="221"/>
                    </a:lnTo>
                    <a:lnTo>
                      <a:pt x="24" y="190"/>
                    </a:lnTo>
                    <a:lnTo>
                      <a:pt x="30" y="156"/>
                    </a:lnTo>
                    <a:lnTo>
                      <a:pt x="35" y="121"/>
                    </a:lnTo>
                    <a:lnTo>
                      <a:pt x="42" y="85"/>
                    </a:lnTo>
                    <a:lnTo>
                      <a:pt x="48" y="53"/>
                    </a:lnTo>
                    <a:lnTo>
                      <a:pt x="52" y="27"/>
                    </a:lnTo>
                    <a:lnTo>
                      <a:pt x="54" y="8"/>
                    </a:lnTo>
                    <a:lnTo>
                      <a:pt x="52" y="0"/>
                    </a:lnTo>
                    <a:lnTo>
                      <a:pt x="45" y="9"/>
                    </a:lnTo>
                    <a:lnTo>
                      <a:pt x="38" y="28"/>
                    </a:lnTo>
                    <a:lnTo>
                      <a:pt x="30" y="54"/>
                    </a:lnTo>
                    <a:lnTo>
                      <a:pt x="22" y="86"/>
                    </a:lnTo>
                    <a:lnTo>
                      <a:pt x="14" y="121"/>
                    </a:lnTo>
                    <a:lnTo>
                      <a:pt x="8" y="156"/>
                    </a:lnTo>
                    <a:lnTo>
                      <a:pt x="3" y="190"/>
                    </a:lnTo>
                    <a:lnTo>
                      <a:pt x="0" y="221"/>
                    </a:lnTo>
                    <a:close/>
                  </a:path>
                </a:pathLst>
              </a:custGeom>
              <a:solidFill>
                <a:srgbClr val="000000"/>
              </a:solidFill>
              <a:ln w="9525">
                <a:noFill/>
                <a:round/>
                <a:headEnd/>
                <a:tailEnd/>
              </a:ln>
            </p:spPr>
            <p:txBody>
              <a:bodyPr/>
              <a:lstStyle/>
              <a:p>
                <a:endParaRPr lang="en-US"/>
              </a:p>
            </p:txBody>
          </p:sp>
          <p:sp>
            <p:nvSpPr>
              <p:cNvPr id="112" name="Freeform 1213"/>
              <p:cNvSpPr>
                <a:spLocks/>
              </p:cNvSpPr>
              <p:nvPr/>
            </p:nvSpPr>
            <p:spPr bwMode="auto">
              <a:xfrm>
                <a:off x="2109" y="3087"/>
                <a:ext cx="33" cy="47"/>
              </a:xfrm>
              <a:custGeom>
                <a:avLst/>
                <a:gdLst>
                  <a:gd name="T0" fmla="*/ 0 w 67"/>
                  <a:gd name="T1" fmla="*/ 1 h 93"/>
                  <a:gd name="T2" fmla="*/ 0 w 67"/>
                  <a:gd name="T3" fmla="*/ 1 h 93"/>
                  <a:gd name="T4" fmla="*/ 0 w 67"/>
                  <a:gd name="T5" fmla="*/ 1 h 93"/>
                  <a:gd name="T6" fmla="*/ 0 w 67"/>
                  <a:gd name="T7" fmla="*/ 1 h 93"/>
                  <a:gd name="T8" fmla="*/ 0 w 67"/>
                  <a:gd name="T9" fmla="*/ 1 h 93"/>
                  <a:gd name="T10" fmla="*/ 0 w 67"/>
                  <a:gd name="T11" fmla="*/ 1 h 93"/>
                  <a:gd name="T12" fmla="*/ 0 w 67"/>
                  <a:gd name="T13" fmla="*/ 1 h 93"/>
                  <a:gd name="T14" fmla="*/ 0 w 67"/>
                  <a:gd name="T15" fmla="*/ 1 h 93"/>
                  <a:gd name="T16" fmla="*/ 0 w 67"/>
                  <a:gd name="T17" fmla="*/ 1 h 93"/>
                  <a:gd name="T18" fmla="*/ 0 w 67"/>
                  <a:gd name="T19" fmla="*/ 1 h 93"/>
                  <a:gd name="T20" fmla="*/ 0 w 67"/>
                  <a:gd name="T21" fmla="*/ 1 h 93"/>
                  <a:gd name="T22" fmla="*/ 0 w 67"/>
                  <a:gd name="T23" fmla="*/ 1 h 93"/>
                  <a:gd name="T24" fmla="*/ 0 w 67"/>
                  <a:gd name="T25" fmla="*/ 1 h 93"/>
                  <a:gd name="T26" fmla="*/ 0 w 67"/>
                  <a:gd name="T27" fmla="*/ 1 h 93"/>
                  <a:gd name="T28" fmla="*/ 0 w 67"/>
                  <a:gd name="T29" fmla="*/ 1 h 93"/>
                  <a:gd name="T30" fmla="*/ 0 w 67"/>
                  <a:gd name="T31" fmla="*/ 1 h 93"/>
                  <a:gd name="T32" fmla="*/ 0 w 67"/>
                  <a:gd name="T33" fmla="*/ 0 h 93"/>
                  <a:gd name="T34" fmla="*/ 0 w 67"/>
                  <a:gd name="T35" fmla="*/ 1 h 93"/>
                  <a:gd name="T36" fmla="*/ 0 w 67"/>
                  <a:gd name="T37" fmla="*/ 1 h 93"/>
                  <a:gd name="T38" fmla="*/ 0 w 67"/>
                  <a:gd name="T39" fmla="*/ 1 h 93"/>
                  <a:gd name="T40" fmla="*/ 0 w 67"/>
                  <a:gd name="T41" fmla="*/ 1 h 93"/>
                  <a:gd name="T42" fmla="*/ 0 w 67"/>
                  <a:gd name="T43" fmla="*/ 1 h 93"/>
                  <a:gd name="T44" fmla="*/ 0 w 67"/>
                  <a:gd name="T45" fmla="*/ 1 h 93"/>
                  <a:gd name="T46" fmla="*/ 0 w 67"/>
                  <a:gd name="T47" fmla="*/ 1 h 93"/>
                  <a:gd name="T48" fmla="*/ 0 w 67"/>
                  <a:gd name="T49" fmla="*/ 1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93"/>
                  <a:gd name="T77" fmla="*/ 67 w 67"/>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93">
                    <a:moveTo>
                      <a:pt x="1" y="71"/>
                    </a:moveTo>
                    <a:lnTo>
                      <a:pt x="0" y="77"/>
                    </a:lnTo>
                    <a:lnTo>
                      <a:pt x="1" y="83"/>
                    </a:lnTo>
                    <a:lnTo>
                      <a:pt x="5" y="87"/>
                    </a:lnTo>
                    <a:lnTo>
                      <a:pt x="9" y="92"/>
                    </a:lnTo>
                    <a:lnTo>
                      <a:pt x="15" y="93"/>
                    </a:lnTo>
                    <a:lnTo>
                      <a:pt x="21" y="92"/>
                    </a:lnTo>
                    <a:lnTo>
                      <a:pt x="27" y="89"/>
                    </a:lnTo>
                    <a:lnTo>
                      <a:pt x="30" y="84"/>
                    </a:lnTo>
                    <a:lnTo>
                      <a:pt x="35" y="75"/>
                    </a:lnTo>
                    <a:lnTo>
                      <a:pt x="38" y="64"/>
                    </a:lnTo>
                    <a:lnTo>
                      <a:pt x="43" y="54"/>
                    </a:lnTo>
                    <a:lnTo>
                      <a:pt x="46" y="43"/>
                    </a:lnTo>
                    <a:lnTo>
                      <a:pt x="51" y="32"/>
                    </a:lnTo>
                    <a:lnTo>
                      <a:pt x="55" y="21"/>
                    </a:lnTo>
                    <a:lnTo>
                      <a:pt x="60" y="11"/>
                    </a:lnTo>
                    <a:lnTo>
                      <a:pt x="67" y="0"/>
                    </a:lnTo>
                    <a:lnTo>
                      <a:pt x="58" y="5"/>
                    </a:lnTo>
                    <a:lnTo>
                      <a:pt x="47" y="11"/>
                    </a:lnTo>
                    <a:lnTo>
                      <a:pt x="39" y="19"/>
                    </a:lnTo>
                    <a:lnTo>
                      <a:pt x="30" y="29"/>
                    </a:lnTo>
                    <a:lnTo>
                      <a:pt x="22" y="39"/>
                    </a:lnTo>
                    <a:lnTo>
                      <a:pt x="15" y="50"/>
                    </a:lnTo>
                    <a:lnTo>
                      <a:pt x="8" y="61"/>
                    </a:lnTo>
                    <a:lnTo>
                      <a:pt x="1" y="71"/>
                    </a:lnTo>
                    <a:close/>
                  </a:path>
                </a:pathLst>
              </a:custGeom>
              <a:solidFill>
                <a:srgbClr val="000000"/>
              </a:solidFill>
              <a:ln w="9525">
                <a:noFill/>
                <a:round/>
                <a:headEnd/>
                <a:tailEnd/>
              </a:ln>
            </p:spPr>
            <p:txBody>
              <a:bodyPr/>
              <a:lstStyle/>
              <a:p>
                <a:endParaRPr lang="en-US"/>
              </a:p>
            </p:txBody>
          </p:sp>
        </p:grpSp>
        <p:grpSp>
          <p:nvGrpSpPr>
            <p:cNvPr id="4" name="Group 1214"/>
            <p:cNvGrpSpPr>
              <a:grpSpLocks/>
            </p:cNvGrpSpPr>
            <p:nvPr/>
          </p:nvGrpSpPr>
          <p:grpSpPr bwMode="auto">
            <a:xfrm rot="-5400000">
              <a:off x="3661" y="2490"/>
              <a:ext cx="310" cy="183"/>
              <a:chOff x="2319" y="2992"/>
              <a:chExt cx="310" cy="183"/>
            </a:xfrm>
          </p:grpSpPr>
          <p:sp>
            <p:nvSpPr>
              <p:cNvPr id="89" name="Freeform 1215"/>
              <p:cNvSpPr>
                <a:spLocks/>
              </p:cNvSpPr>
              <p:nvPr/>
            </p:nvSpPr>
            <p:spPr bwMode="auto">
              <a:xfrm>
                <a:off x="2332" y="3048"/>
                <a:ext cx="84" cy="127"/>
              </a:xfrm>
              <a:custGeom>
                <a:avLst/>
                <a:gdLst>
                  <a:gd name="T0" fmla="*/ 1 w 168"/>
                  <a:gd name="T1" fmla="*/ 0 h 256"/>
                  <a:gd name="T2" fmla="*/ 1 w 168"/>
                  <a:gd name="T3" fmla="*/ 0 h 256"/>
                  <a:gd name="T4" fmla="*/ 1 w 168"/>
                  <a:gd name="T5" fmla="*/ 0 h 256"/>
                  <a:gd name="T6" fmla="*/ 1 w 168"/>
                  <a:gd name="T7" fmla="*/ 0 h 256"/>
                  <a:gd name="T8" fmla="*/ 1 w 168"/>
                  <a:gd name="T9" fmla="*/ 0 h 256"/>
                  <a:gd name="T10" fmla="*/ 1 w 168"/>
                  <a:gd name="T11" fmla="*/ 0 h 256"/>
                  <a:gd name="T12" fmla="*/ 1 w 168"/>
                  <a:gd name="T13" fmla="*/ 0 h 256"/>
                  <a:gd name="T14" fmla="*/ 1 w 168"/>
                  <a:gd name="T15" fmla="*/ 0 h 256"/>
                  <a:gd name="T16" fmla="*/ 1 w 168"/>
                  <a:gd name="T17" fmla="*/ 0 h 256"/>
                  <a:gd name="T18" fmla="*/ 1 w 168"/>
                  <a:gd name="T19" fmla="*/ 0 h 256"/>
                  <a:gd name="T20" fmla="*/ 1 w 168"/>
                  <a:gd name="T21" fmla="*/ 0 h 256"/>
                  <a:gd name="T22" fmla="*/ 1 w 168"/>
                  <a:gd name="T23" fmla="*/ 1 h 256"/>
                  <a:gd name="T24" fmla="*/ 1 w 168"/>
                  <a:gd name="T25" fmla="*/ 1 h 256"/>
                  <a:gd name="T26" fmla="*/ 1 w 168"/>
                  <a:gd name="T27" fmla="*/ 1 h 256"/>
                  <a:gd name="T28" fmla="*/ 1 w 168"/>
                  <a:gd name="T29" fmla="*/ 1 h 256"/>
                  <a:gd name="T30" fmla="*/ 1 w 168"/>
                  <a:gd name="T31" fmla="*/ 1 h 256"/>
                  <a:gd name="T32" fmla="*/ 1 w 168"/>
                  <a:gd name="T33" fmla="*/ 1 h 256"/>
                  <a:gd name="T34" fmla="*/ 1 w 168"/>
                  <a:gd name="T35" fmla="*/ 1 h 256"/>
                  <a:gd name="T36" fmla="*/ 1 w 168"/>
                  <a:gd name="T37" fmla="*/ 1 h 256"/>
                  <a:gd name="T38" fmla="*/ 1 w 168"/>
                  <a:gd name="T39" fmla="*/ 1 h 256"/>
                  <a:gd name="T40" fmla="*/ 1 w 168"/>
                  <a:gd name="T41" fmla="*/ 1 h 256"/>
                  <a:gd name="T42" fmla="*/ 1 w 168"/>
                  <a:gd name="T43" fmla="*/ 1 h 256"/>
                  <a:gd name="T44" fmla="*/ 1 w 168"/>
                  <a:gd name="T45" fmla="*/ 1 h 256"/>
                  <a:gd name="T46" fmla="*/ 1 w 168"/>
                  <a:gd name="T47" fmla="*/ 1 h 256"/>
                  <a:gd name="T48" fmla="*/ 1 w 168"/>
                  <a:gd name="T49" fmla="*/ 1 h 256"/>
                  <a:gd name="T50" fmla="*/ 1 w 168"/>
                  <a:gd name="T51" fmla="*/ 1 h 256"/>
                  <a:gd name="T52" fmla="*/ 1 w 168"/>
                  <a:gd name="T53" fmla="*/ 1 h 256"/>
                  <a:gd name="T54" fmla="*/ 1 w 168"/>
                  <a:gd name="T55" fmla="*/ 1 h 256"/>
                  <a:gd name="T56" fmla="*/ 1 w 168"/>
                  <a:gd name="T57" fmla="*/ 0 h 256"/>
                  <a:gd name="T58" fmla="*/ 1 w 168"/>
                  <a:gd name="T59" fmla="*/ 0 h 256"/>
                  <a:gd name="T60" fmla="*/ 1 w 168"/>
                  <a:gd name="T61" fmla="*/ 0 h 256"/>
                  <a:gd name="T62" fmla="*/ 1 w 168"/>
                  <a:gd name="T63" fmla="*/ 0 h 256"/>
                  <a:gd name="T64" fmla="*/ 1 w 168"/>
                  <a:gd name="T65" fmla="*/ 0 h 256"/>
                  <a:gd name="T66" fmla="*/ 1 w 168"/>
                  <a:gd name="T67" fmla="*/ 0 h 256"/>
                  <a:gd name="T68" fmla="*/ 1 w 168"/>
                  <a:gd name="T69" fmla="*/ 0 h 256"/>
                  <a:gd name="T70" fmla="*/ 1 w 168"/>
                  <a:gd name="T71" fmla="*/ 0 h 256"/>
                  <a:gd name="T72" fmla="*/ 0 w 168"/>
                  <a:gd name="T73" fmla="*/ 0 h 256"/>
                  <a:gd name="T74" fmla="*/ 0 w 168"/>
                  <a:gd name="T75" fmla="*/ 0 h 256"/>
                  <a:gd name="T76" fmla="*/ 0 w 168"/>
                  <a:gd name="T77" fmla="*/ 0 h 256"/>
                  <a:gd name="T78" fmla="*/ 0 w 168"/>
                  <a:gd name="T79" fmla="*/ 0 h 256"/>
                  <a:gd name="T80" fmla="*/ 1 w 168"/>
                  <a:gd name="T81" fmla="*/ 0 h 256"/>
                  <a:gd name="T82" fmla="*/ 1 w 168"/>
                  <a:gd name="T83" fmla="*/ 0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56"/>
                  <a:gd name="T128" fmla="*/ 168 w 168"/>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56">
                    <a:moveTo>
                      <a:pt x="2" y="7"/>
                    </a:moveTo>
                    <a:lnTo>
                      <a:pt x="11" y="16"/>
                    </a:lnTo>
                    <a:lnTo>
                      <a:pt x="21" y="24"/>
                    </a:lnTo>
                    <a:lnTo>
                      <a:pt x="31" y="32"/>
                    </a:lnTo>
                    <a:lnTo>
                      <a:pt x="42" y="39"/>
                    </a:lnTo>
                    <a:lnTo>
                      <a:pt x="52" y="47"/>
                    </a:lnTo>
                    <a:lnTo>
                      <a:pt x="62" y="55"/>
                    </a:lnTo>
                    <a:lnTo>
                      <a:pt x="72" y="64"/>
                    </a:lnTo>
                    <a:lnTo>
                      <a:pt x="81" y="75"/>
                    </a:lnTo>
                    <a:lnTo>
                      <a:pt x="95" y="95"/>
                    </a:lnTo>
                    <a:lnTo>
                      <a:pt x="105" y="116"/>
                    </a:lnTo>
                    <a:lnTo>
                      <a:pt x="114" y="137"/>
                    </a:lnTo>
                    <a:lnTo>
                      <a:pt x="121" y="158"/>
                    </a:lnTo>
                    <a:lnTo>
                      <a:pt x="128" y="180"/>
                    </a:lnTo>
                    <a:lnTo>
                      <a:pt x="133" y="202"/>
                    </a:lnTo>
                    <a:lnTo>
                      <a:pt x="138" y="225"/>
                    </a:lnTo>
                    <a:lnTo>
                      <a:pt x="144" y="247"/>
                    </a:lnTo>
                    <a:lnTo>
                      <a:pt x="146" y="251"/>
                    </a:lnTo>
                    <a:lnTo>
                      <a:pt x="150" y="255"/>
                    </a:lnTo>
                    <a:lnTo>
                      <a:pt x="154" y="256"/>
                    </a:lnTo>
                    <a:lnTo>
                      <a:pt x="159" y="256"/>
                    </a:lnTo>
                    <a:lnTo>
                      <a:pt x="164" y="254"/>
                    </a:lnTo>
                    <a:lnTo>
                      <a:pt x="167" y="249"/>
                    </a:lnTo>
                    <a:lnTo>
                      <a:pt x="168" y="244"/>
                    </a:lnTo>
                    <a:lnTo>
                      <a:pt x="167" y="240"/>
                    </a:lnTo>
                    <a:lnTo>
                      <a:pt x="160" y="203"/>
                    </a:lnTo>
                    <a:lnTo>
                      <a:pt x="150" y="166"/>
                    </a:lnTo>
                    <a:lnTo>
                      <a:pt x="136" y="131"/>
                    </a:lnTo>
                    <a:lnTo>
                      <a:pt x="119" y="98"/>
                    </a:lnTo>
                    <a:lnTo>
                      <a:pt x="97" y="67"/>
                    </a:lnTo>
                    <a:lnTo>
                      <a:pt x="72" y="40"/>
                    </a:lnTo>
                    <a:lnTo>
                      <a:pt x="41" y="17"/>
                    </a:lnTo>
                    <a:lnTo>
                      <a:pt x="5" y="1"/>
                    </a:lnTo>
                    <a:lnTo>
                      <a:pt x="4" y="0"/>
                    </a:lnTo>
                    <a:lnTo>
                      <a:pt x="3" y="0"/>
                    </a:lnTo>
                    <a:lnTo>
                      <a:pt x="2" y="0"/>
                    </a:lnTo>
                    <a:lnTo>
                      <a:pt x="0" y="1"/>
                    </a:lnTo>
                    <a:lnTo>
                      <a:pt x="0" y="2"/>
                    </a:lnTo>
                    <a:lnTo>
                      <a:pt x="0" y="5"/>
                    </a:lnTo>
                    <a:lnTo>
                      <a:pt x="0" y="6"/>
                    </a:lnTo>
                    <a:lnTo>
                      <a:pt x="2" y="7"/>
                    </a:lnTo>
                    <a:close/>
                  </a:path>
                </a:pathLst>
              </a:custGeom>
              <a:solidFill>
                <a:srgbClr val="77D8A3"/>
              </a:solidFill>
              <a:ln w="9525">
                <a:noFill/>
                <a:round/>
                <a:headEnd/>
                <a:tailEnd/>
              </a:ln>
            </p:spPr>
            <p:txBody>
              <a:bodyPr/>
              <a:lstStyle/>
              <a:p>
                <a:endParaRPr lang="en-US"/>
              </a:p>
            </p:txBody>
          </p:sp>
          <p:sp>
            <p:nvSpPr>
              <p:cNvPr id="90" name="Freeform 1216"/>
              <p:cNvSpPr>
                <a:spLocks/>
              </p:cNvSpPr>
              <p:nvPr/>
            </p:nvSpPr>
            <p:spPr bwMode="auto">
              <a:xfrm>
                <a:off x="2413" y="3075"/>
                <a:ext cx="29" cy="64"/>
              </a:xfrm>
              <a:custGeom>
                <a:avLst/>
                <a:gdLst>
                  <a:gd name="T0" fmla="*/ 0 w 57"/>
                  <a:gd name="T1" fmla="*/ 1 h 127"/>
                  <a:gd name="T2" fmla="*/ 1 w 57"/>
                  <a:gd name="T3" fmla="*/ 1 h 127"/>
                  <a:gd name="T4" fmla="*/ 1 w 57"/>
                  <a:gd name="T5" fmla="*/ 1 h 127"/>
                  <a:gd name="T6" fmla="*/ 1 w 57"/>
                  <a:gd name="T7" fmla="*/ 1 h 127"/>
                  <a:gd name="T8" fmla="*/ 1 w 57"/>
                  <a:gd name="T9" fmla="*/ 1 h 127"/>
                  <a:gd name="T10" fmla="*/ 1 w 57"/>
                  <a:gd name="T11" fmla="*/ 1 h 127"/>
                  <a:gd name="T12" fmla="*/ 1 w 57"/>
                  <a:gd name="T13" fmla="*/ 1 h 127"/>
                  <a:gd name="T14" fmla="*/ 1 w 57"/>
                  <a:gd name="T15" fmla="*/ 1 h 127"/>
                  <a:gd name="T16" fmla="*/ 1 w 57"/>
                  <a:gd name="T17" fmla="*/ 1 h 127"/>
                  <a:gd name="T18" fmla="*/ 1 w 57"/>
                  <a:gd name="T19" fmla="*/ 1 h 127"/>
                  <a:gd name="T20" fmla="*/ 1 w 57"/>
                  <a:gd name="T21" fmla="*/ 1 h 127"/>
                  <a:gd name="T22" fmla="*/ 1 w 57"/>
                  <a:gd name="T23" fmla="*/ 1 h 127"/>
                  <a:gd name="T24" fmla="*/ 1 w 57"/>
                  <a:gd name="T25" fmla="*/ 1 h 127"/>
                  <a:gd name="T26" fmla="*/ 1 w 57"/>
                  <a:gd name="T27" fmla="*/ 1 h 127"/>
                  <a:gd name="T28" fmla="*/ 1 w 57"/>
                  <a:gd name="T29" fmla="*/ 1 h 127"/>
                  <a:gd name="T30" fmla="*/ 1 w 57"/>
                  <a:gd name="T31" fmla="*/ 1 h 127"/>
                  <a:gd name="T32" fmla="*/ 1 w 57"/>
                  <a:gd name="T33" fmla="*/ 1 h 127"/>
                  <a:gd name="T34" fmla="*/ 1 w 57"/>
                  <a:gd name="T35" fmla="*/ 1 h 127"/>
                  <a:gd name="T36" fmla="*/ 1 w 57"/>
                  <a:gd name="T37" fmla="*/ 1 h 127"/>
                  <a:gd name="T38" fmla="*/ 1 w 57"/>
                  <a:gd name="T39" fmla="*/ 1 h 127"/>
                  <a:gd name="T40" fmla="*/ 1 w 57"/>
                  <a:gd name="T41" fmla="*/ 1 h 127"/>
                  <a:gd name="T42" fmla="*/ 1 w 57"/>
                  <a:gd name="T43" fmla="*/ 1 h 127"/>
                  <a:gd name="T44" fmla="*/ 1 w 57"/>
                  <a:gd name="T45" fmla="*/ 1 h 127"/>
                  <a:gd name="T46" fmla="*/ 1 w 57"/>
                  <a:gd name="T47" fmla="*/ 1 h 127"/>
                  <a:gd name="T48" fmla="*/ 1 w 57"/>
                  <a:gd name="T49" fmla="*/ 1 h 127"/>
                  <a:gd name="T50" fmla="*/ 1 w 57"/>
                  <a:gd name="T51" fmla="*/ 0 h 127"/>
                  <a:gd name="T52" fmla="*/ 1 w 57"/>
                  <a:gd name="T53" fmla="*/ 0 h 127"/>
                  <a:gd name="T54" fmla="*/ 1 w 57"/>
                  <a:gd name="T55" fmla="*/ 0 h 127"/>
                  <a:gd name="T56" fmla="*/ 1 w 57"/>
                  <a:gd name="T57" fmla="*/ 0 h 127"/>
                  <a:gd name="T58" fmla="*/ 0 w 57"/>
                  <a:gd name="T59" fmla="*/ 1 h 127"/>
                  <a:gd name="T60" fmla="*/ 0 w 57"/>
                  <a:gd name="T61" fmla="*/ 1 h 127"/>
                  <a:gd name="T62" fmla="*/ 0 w 57"/>
                  <a:gd name="T63" fmla="*/ 1 h 127"/>
                  <a:gd name="T64" fmla="*/ 0 w 57"/>
                  <a:gd name="T65" fmla="*/ 1 h 127"/>
                  <a:gd name="T66" fmla="*/ 0 w 57"/>
                  <a:gd name="T67" fmla="*/ 1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27"/>
                  <a:gd name="T104" fmla="*/ 57 w 57"/>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27">
                    <a:moveTo>
                      <a:pt x="0" y="5"/>
                    </a:moveTo>
                    <a:lnTo>
                      <a:pt x="5" y="19"/>
                    </a:lnTo>
                    <a:lnTo>
                      <a:pt x="11" y="33"/>
                    </a:lnTo>
                    <a:lnTo>
                      <a:pt x="18" y="47"/>
                    </a:lnTo>
                    <a:lnTo>
                      <a:pt x="24" y="61"/>
                    </a:lnTo>
                    <a:lnTo>
                      <a:pt x="29" y="76"/>
                    </a:lnTo>
                    <a:lnTo>
                      <a:pt x="34" y="91"/>
                    </a:lnTo>
                    <a:lnTo>
                      <a:pt x="39" y="106"/>
                    </a:lnTo>
                    <a:lnTo>
                      <a:pt x="42" y="121"/>
                    </a:lnTo>
                    <a:lnTo>
                      <a:pt x="43" y="124"/>
                    </a:lnTo>
                    <a:lnTo>
                      <a:pt x="46" y="125"/>
                    </a:lnTo>
                    <a:lnTo>
                      <a:pt x="48" y="127"/>
                    </a:lnTo>
                    <a:lnTo>
                      <a:pt x="51" y="127"/>
                    </a:lnTo>
                    <a:lnTo>
                      <a:pt x="54" y="126"/>
                    </a:lnTo>
                    <a:lnTo>
                      <a:pt x="56" y="124"/>
                    </a:lnTo>
                    <a:lnTo>
                      <a:pt x="57" y="121"/>
                    </a:lnTo>
                    <a:lnTo>
                      <a:pt x="57" y="118"/>
                    </a:lnTo>
                    <a:lnTo>
                      <a:pt x="55" y="102"/>
                    </a:lnTo>
                    <a:lnTo>
                      <a:pt x="51" y="86"/>
                    </a:lnTo>
                    <a:lnTo>
                      <a:pt x="47" y="71"/>
                    </a:lnTo>
                    <a:lnTo>
                      <a:pt x="40" y="56"/>
                    </a:lnTo>
                    <a:lnTo>
                      <a:pt x="33" y="41"/>
                    </a:lnTo>
                    <a:lnTo>
                      <a:pt x="25" y="28"/>
                    </a:lnTo>
                    <a:lnTo>
                      <a:pt x="16" y="14"/>
                    </a:lnTo>
                    <a:lnTo>
                      <a:pt x="5" y="1"/>
                    </a:lnTo>
                    <a:lnTo>
                      <a:pt x="4" y="0"/>
                    </a:lnTo>
                    <a:lnTo>
                      <a:pt x="3" y="0"/>
                    </a:lnTo>
                    <a:lnTo>
                      <a:pt x="2" y="0"/>
                    </a:lnTo>
                    <a:lnTo>
                      <a:pt x="1" y="0"/>
                    </a:lnTo>
                    <a:lnTo>
                      <a:pt x="0" y="1"/>
                    </a:lnTo>
                    <a:lnTo>
                      <a:pt x="0" y="3"/>
                    </a:lnTo>
                    <a:lnTo>
                      <a:pt x="0" y="4"/>
                    </a:lnTo>
                    <a:lnTo>
                      <a:pt x="0" y="5"/>
                    </a:lnTo>
                    <a:close/>
                  </a:path>
                </a:pathLst>
              </a:custGeom>
              <a:solidFill>
                <a:srgbClr val="77D8A3"/>
              </a:solidFill>
              <a:ln w="9525">
                <a:noFill/>
                <a:round/>
                <a:headEnd/>
                <a:tailEnd/>
              </a:ln>
            </p:spPr>
            <p:txBody>
              <a:bodyPr/>
              <a:lstStyle/>
              <a:p>
                <a:endParaRPr lang="en-US"/>
              </a:p>
            </p:txBody>
          </p:sp>
          <p:sp>
            <p:nvSpPr>
              <p:cNvPr id="91" name="Freeform 1217"/>
              <p:cNvSpPr>
                <a:spLocks/>
              </p:cNvSpPr>
              <p:nvPr/>
            </p:nvSpPr>
            <p:spPr bwMode="auto">
              <a:xfrm>
                <a:off x="2454" y="3003"/>
                <a:ext cx="16" cy="134"/>
              </a:xfrm>
              <a:custGeom>
                <a:avLst/>
                <a:gdLst>
                  <a:gd name="T0" fmla="*/ 1 w 31"/>
                  <a:gd name="T1" fmla="*/ 2 h 268"/>
                  <a:gd name="T2" fmla="*/ 1 w 31"/>
                  <a:gd name="T3" fmla="*/ 2 h 268"/>
                  <a:gd name="T4" fmla="*/ 1 w 31"/>
                  <a:gd name="T5" fmla="*/ 2 h 268"/>
                  <a:gd name="T6" fmla="*/ 1 w 31"/>
                  <a:gd name="T7" fmla="*/ 2 h 268"/>
                  <a:gd name="T8" fmla="*/ 1 w 31"/>
                  <a:gd name="T9" fmla="*/ 2 h 268"/>
                  <a:gd name="T10" fmla="*/ 1 w 31"/>
                  <a:gd name="T11" fmla="*/ 2 h 268"/>
                  <a:gd name="T12" fmla="*/ 1 w 31"/>
                  <a:gd name="T13" fmla="*/ 2 h 268"/>
                  <a:gd name="T14" fmla="*/ 1 w 31"/>
                  <a:gd name="T15" fmla="*/ 2 h 268"/>
                  <a:gd name="T16" fmla="*/ 1 w 31"/>
                  <a:gd name="T17" fmla="*/ 1 h 268"/>
                  <a:gd name="T18" fmla="*/ 1 w 31"/>
                  <a:gd name="T19" fmla="*/ 1 h 268"/>
                  <a:gd name="T20" fmla="*/ 1 w 31"/>
                  <a:gd name="T21" fmla="*/ 1 h 268"/>
                  <a:gd name="T22" fmla="*/ 1 w 31"/>
                  <a:gd name="T23" fmla="*/ 1 h 268"/>
                  <a:gd name="T24" fmla="*/ 1 w 31"/>
                  <a:gd name="T25" fmla="*/ 0 h 268"/>
                  <a:gd name="T26" fmla="*/ 1 w 31"/>
                  <a:gd name="T27" fmla="*/ 1 h 268"/>
                  <a:gd name="T28" fmla="*/ 0 w 31"/>
                  <a:gd name="T29" fmla="*/ 1 h 268"/>
                  <a:gd name="T30" fmla="*/ 0 w 31"/>
                  <a:gd name="T31" fmla="*/ 1 h 268"/>
                  <a:gd name="T32" fmla="*/ 1 w 31"/>
                  <a:gd name="T33" fmla="*/ 2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68"/>
                  <a:gd name="T53" fmla="*/ 31 w 31"/>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68">
                    <a:moveTo>
                      <a:pt x="6" y="258"/>
                    </a:moveTo>
                    <a:lnTo>
                      <a:pt x="8" y="262"/>
                    </a:lnTo>
                    <a:lnTo>
                      <a:pt x="12" y="266"/>
                    </a:lnTo>
                    <a:lnTo>
                      <a:pt x="16" y="268"/>
                    </a:lnTo>
                    <a:lnTo>
                      <a:pt x="21" y="268"/>
                    </a:lnTo>
                    <a:lnTo>
                      <a:pt x="25" y="267"/>
                    </a:lnTo>
                    <a:lnTo>
                      <a:pt x="29" y="263"/>
                    </a:lnTo>
                    <a:lnTo>
                      <a:pt x="31" y="259"/>
                    </a:lnTo>
                    <a:lnTo>
                      <a:pt x="31" y="254"/>
                    </a:lnTo>
                    <a:lnTo>
                      <a:pt x="23" y="179"/>
                    </a:lnTo>
                    <a:lnTo>
                      <a:pt x="20" y="95"/>
                    </a:lnTo>
                    <a:lnTo>
                      <a:pt x="19" y="27"/>
                    </a:lnTo>
                    <a:lnTo>
                      <a:pt x="15" y="0"/>
                    </a:lnTo>
                    <a:lnTo>
                      <a:pt x="5" y="30"/>
                    </a:lnTo>
                    <a:lnTo>
                      <a:pt x="0" y="97"/>
                    </a:lnTo>
                    <a:lnTo>
                      <a:pt x="0" y="182"/>
                    </a:lnTo>
                    <a:lnTo>
                      <a:pt x="6" y="258"/>
                    </a:lnTo>
                    <a:close/>
                  </a:path>
                </a:pathLst>
              </a:custGeom>
              <a:solidFill>
                <a:srgbClr val="77D8A3"/>
              </a:solidFill>
              <a:ln w="9525">
                <a:noFill/>
                <a:round/>
                <a:headEnd/>
                <a:tailEnd/>
              </a:ln>
            </p:spPr>
            <p:txBody>
              <a:bodyPr/>
              <a:lstStyle/>
              <a:p>
                <a:endParaRPr lang="en-US"/>
              </a:p>
            </p:txBody>
          </p:sp>
          <p:sp>
            <p:nvSpPr>
              <p:cNvPr id="92" name="Freeform 1218"/>
              <p:cNvSpPr>
                <a:spLocks/>
              </p:cNvSpPr>
              <p:nvPr/>
            </p:nvSpPr>
            <p:spPr bwMode="auto">
              <a:xfrm>
                <a:off x="2510" y="3088"/>
                <a:ext cx="33" cy="58"/>
              </a:xfrm>
              <a:custGeom>
                <a:avLst/>
                <a:gdLst>
                  <a:gd name="T0" fmla="*/ 1 w 65"/>
                  <a:gd name="T1" fmla="*/ 1 h 114"/>
                  <a:gd name="T2" fmla="*/ 1 w 65"/>
                  <a:gd name="T3" fmla="*/ 1 h 114"/>
                  <a:gd name="T4" fmla="*/ 1 w 65"/>
                  <a:gd name="T5" fmla="*/ 1 h 114"/>
                  <a:gd name="T6" fmla="*/ 1 w 65"/>
                  <a:gd name="T7" fmla="*/ 1 h 114"/>
                  <a:gd name="T8" fmla="*/ 1 w 65"/>
                  <a:gd name="T9" fmla="*/ 1 h 114"/>
                  <a:gd name="T10" fmla="*/ 1 w 65"/>
                  <a:gd name="T11" fmla="*/ 1 h 114"/>
                  <a:gd name="T12" fmla="*/ 1 w 65"/>
                  <a:gd name="T13" fmla="*/ 1 h 114"/>
                  <a:gd name="T14" fmla="*/ 1 w 65"/>
                  <a:gd name="T15" fmla="*/ 1 h 114"/>
                  <a:gd name="T16" fmla="*/ 1 w 65"/>
                  <a:gd name="T17" fmla="*/ 1 h 114"/>
                  <a:gd name="T18" fmla="*/ 1 w 65"/>
                  <a:gd name="T19" fmla="*/ 1 h 114"/>
                  <a:gd name="T20" fmla="*/ 1 w 65"/>
                  <a:gd name="T21" fmla="*/ 1 h 114"/>
                  <a:gd name="T22" fmla="*/ 1 w 65"/>
                  <a:gd name="T23" fmla="*/ 1 h 114"/>
                  <a:gd name="T24" fmla="*/ 1 w 65"/>
                  <a:gd name="T25" fmla="*/ 1 h 114"/>
                  <a:gd name="T26" fmla="*/ 1 w 65"/>
                  <a:gd name="T27" fmla="*/ 1 h 114"/>
                  <a:gd name="T28" fmla="*/ 1 w 65"/>
                  <a:gd name="T29" fmla="*/ 1 h 114"/>
                  <a:gd name="T30" fmla="*/ 1 w 65"/>
                  <a:gd name="T31" fmla="*/ 1 h 114"/>
                  <a:gd name="T32" fmla="*/ 1 w 65"/>
                  <a:gd name="T33" fmla="*/ 1 h 114"/>
                  <a:gd name="T34" fmla="*/ 1 w 65"/>
                  <a:gd name="T35" fmla="*/ 1 h 114"/>
                  <a:gd name="T36" fmla="*/ 1 w 65"/>
                  <a:gd name="T37" fmla="*/ 1 h 114"/>
                  <a:gd name="T38" fmla="*/ 1 w 65"/>
                  <a:gd name="T39" fmla="*/ 1 h 114"/>
                  <a:gd name="T40" fmla="*/ 1 w 65"/>
                  <a:gd name="T41" fmla="*/ 1 h 114"/>
                  <a:gd name="T42" fmla="*/ 1 w 65"/>
                  <a:gd name="T43" fmla="*/ 1 h 114"/>
                  <a:gd name="T44" fmla="*/ 1 w 65"/>
                  <a:gd name="T45" fmla="*/ 1 h 114"/>
                  <a:gd name="T46" fmla="*/ 1 w 65"/>
                  <a:gd name="T47" fmla="*/ 1 h 114"/>
                  <a:gd name="T48" fmla="*/ 1 w 65"/>
                  <a:gd name="T49" fmla="*/ 1 h 114"/>
                  <a:gd name="T50" fmla="*/ 1 w 65"/>
                  <a:gd name="T51" fmla="*/ 0 h 114"/>
                  <a:gd name="T52" fmla="*/ 1 w 65"/>
                  <a:gd name="T53" fmla="*/ 0 h 114"/>
                  <a:gd name="T54" fmla="*/ 1 w 65"/>
                  <a:gd name="T55" fmla="*/ 0 h 114"/>
                  <a:gd name="T56" fmla="*/ 1 w 65"/>
                  <a:gd name="T57" fmla="*/ 1 h 114"/>
                  <a:gd name="T58" fmla="*/ 0 w 65"/>
                  <a:gd name="T59" fmla="*/ 1 h 114"/>
                  <a:gd name="T60" fmla="*/ 0 w 65"/>
                  <a:gd name="T61" fmla="*/ 1 h 114"/>
                  <a:gd name="T62" fmla="*/ 0 w 65"/>
                  <a:gd name="T63" fmla="*/ 1 h 114"/>
                  <a:gd name="T64" fmla="*/ 1 w 65"/>
                  <a:gd name="T65" fmla="*/ 1 h 114"/>
                  <a:gd name="T66" fmla="*/ 1 w 65"/>
                  <a:gd name="T67" fmla="*/ 1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114"/>
                  <a:gd name="T104" fmla="*/ 65 w 65"/>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114">
                    <a:moveTo>
                      <a:pt x="1" y="5"/>
                    </a:moveTo>
                    <a:lnTo>
                      <a:pt x="9" y="17"/>
                    </a:lnTo>
                    <a:lnTo>
                      <a:pt x="17" y="29"/>
                    </a:lnTo>
                    <a:lnTo>
                      <a:pt x="24" y="42"/>
                    </a:lnTo>
                    <a:lnTo>
                      <a:pt x="31" y="55"/>
                    </a:lnTo>
                    <a:lnTo>
                      <a:pt x="35" y="67"/>
                    </a:lnTo>
                    <a:lnTo>
                      <a:pt x="41" y="80"/>
                    </a:lnTo>
                    <a:lnTo>
                      <a:pt x="46" y="94"/>
                    </a:lnTo>
                    <a:lnTo>
                      <a:pt x="49" y="107"/>
                    </a:lnTo>
                    <a:lnTo>
                      <a:pt x="50" y="111"/>
                    </a:lnTo>
                    <a:lnTo>
                      <a:pt x="53" y="113"/>
                    </a:lnTo>
                    <a:lnTo>
                      <a:pt x="56" y="114"/>
                    </a:lnTo>
                    <a:lnTo>
                      <a:pt x="59" y="114"/>
                    </a:lnTo>
                    <a:lnTo>
                      <a:pt x="62" y="113"/>
                    </a:lnTo>
                    <a:lnTo>
                      <a:pt x="64" y="111"/>
                    </a:lnTo>
                    <a:lnTo>
                      <a:pt x="65" y="107"/>
                    </a:lnTo>
                    <a:lnTo>
                      <a:pt x="65" y="104"/>
                    </a:lnTo>
                    <a:lnTo>
                      <a:pt x="63" y="89"/>
                    </a:lnTo>
                    <a:lnTo>
                      <a:pt x="58" y="74"/>
                    </a:lnTo>
                    <a:lnTo>
                      <a:pt x="54" y="59"/>
                    </a:lnTo>
                    <a:lnTo>
                      <a:pt x="47" y="45"/>
                    </a:lnTo>
                    <a:lnTo>
                      <a:pt x="39" y="32"/>
                    </a:lnTo>
                    <a:lnTo>
                      <a:pt x="30" y="20"/>
                    </a:lnTo>
                    <a:lnTo>
                      <a:pt x="18" y="10"/>
                    </a:lnTo>
                    <a:lnTo>
                      <a:pt x="5" y="1"/>
                    </a:lnTo>
                    <a:lnTo>
                      <a:pt x="4" y="0"/>
                    </a:lnTo>
                    <a:lnTo>
                      <a:pt x="3" y="0"/>
                    </a:lnTo>
                    <a:lnTo>
                      <a:pt x="2" y="0"/>
                    </a:lnTo>
                    <a:lnTo>
                      <a:pt x="1" y="1"/>
                    </a:lnTo>
                    <a:lnTo>
                      <a:pt x="0" y="2"/>
                    </a:lnTo>
                    <a:lnTo>
                      <a:pt x="0" y="3"/>
                    </a:lnTo>
                    <a:lnTo>
                      <a:pt x="0" y="4"/>
                    </a:lnTo>
                    <a:lnTo>
                      <a:pt x="1" y="5"/>
                    </a:lnTo>
                    <a:close/>
                  </a:path>
                </a:pathLst>
              </a:custGeom>
              <a:solidFill>
                <a:srgbClr val="77D8A3"/>
              </a:solidFill>
              <a:ln w="9525">
                <a:noFill/>
                <a:round/>
                <a:headEnd/>
                <a:tailEnd/>
              </a:ln>
            </p:spPr>
            <p:txBody>
              <a:bodyPr/>
              <a:lstStyle/>
              <a:p>
                <a:endParaRPr lang="en-US"/>
              </a:p>
            </p:txBody>
          </p:sp>
          <p:sp>
            <p:nvSpPr>
              <p:cNvPr id="93" name="Freeform 1219"/>
              <p:cNvSpPr>
                <a:spLocks/>
              </p:cNvSpPr>
              <p:nvPr/>
            </p:nvSpPr>
            <p:spPr bwMode="auto">
              <a:xfrm>
                <a:off x="2562" y="3017"/>
                <a:ext cx="28" cy="117"/>
              </a:xfrm>
              <a:custGeom>
                <a:avLst/>
                <a:gdLst>
                  <a:gd name="T0" fmla="*/ 1 w 56"/>
                  <a:gd name="T1" fmla="*/ 1 h 233"/>
                  <a:gd name="T2" fmla="*/ 1 w 56"/>
                  <a:gd name="T3" fmla="*/ 1 h 233"/>
                  <a:gd name="T4" fmla="*/ 1 w 56"/>
                  <a:gd name="T5" fmla="*/ 1 h 233"/>
                  <a:gd name="T6" fmla="*/ 1 w 56"/>
                  <a:gd name="T7" fmla="*/ 1 h 233"/>
                  <a:gd name="T8" fmla="*/ 1 w 56"/>
                  <a:gd name="T9" fmla="*/ 1 h 233"/>
                  <a:gd name="T10" fmla="*/ 1 w 56"/>
                  <a:gd name="T11" fmla="*/ 2 h 233"/>
                  <a:gd name="T12" fmla="*/ 1 w 56"/>
                  <a:gd name="T13" fmla="*/ 2 h 233"/>
                  <a:gd name="T14" fmla="*/ 1 w 56"/>
                  <a:gd name="T15" fmla="*/ 2 h 233"/>
                  <a:gd name="T16" fmla="*/ 0 w 56"/>
                  <a:gd name="T17" fmla="*/ 2 h 233"/>
                  <a:gd name="T18" fmla="*/ 1 w 56"/>
                  <a:gd name="T19" fmla="*/ 2 h 233"/>
                  <a:gd name="T20" fmla="*/ 1 w 56"/>
                  <a:gd name="T21" fmla="*/ 2 h 233"/>
                  <a:gd name="T22" fmla="*/ 1 w 56"/>
                  <a:gd name="T23" fmla="*/ 2 h 233"/>
                  <a:gd name="T24" fmla="*/ 1 w 56"/>
                  <a:gd name="T25" fmla="*/ 2 h 233"/>
                  <a:gd name="T26" fmla="*/ 1 w 56"/>
                  <a:gd name="T27" fmla="*/ 2 h 233"/>
                  <a:gd name="T28" fmla="*/ 1 w 56"/>
                  <a:gd name="T29" fmla="*/ 2 h 233"/>
                  <a:gd name="T30" fmla="*/ 1 w 56"/>
                  <a:gd name="T31" fmla="*/ 2 h 233"/>
                  <a:gd name="T32" fmla="*/ 1 w 56"/>
                  <a:gd name="T33" fmla="*/ 2 h 233"/>
                  <a:gd name="T34" fmla="*/ 1 w 56"/>
                  <a:gd name="T35" fmla="*/ 2 h 233"/>
                  <a:gd name="T36" fmla="*/ 1 w 56"/>
                  <a:gd name="T37" fmla="*/ 2 h 233"/>
                  <a:gd name="T38" fmla="*/ 1 w 56"/>
                  <a:gd name="T39" fmla="*/ 2 h 233"/>
                  <a:gd name="T40" fmla="*/ 1 w 56"/>
                  <a:gd name="T41" fmla="*/ 1 h 233"/>
                  <a:gd name="T42" fmla="*/ 1 w 56"/>
                  <a:gd name="T43" fmla="*/ 1 h 233"/>
                  <a:gd name="T44" fmla="*/ 1 w 56"/>
                  <a:gd name="T45" fmla="*/ 1 h 233"/>
                  <a:gd name="T46" fmla="*/ 1 w 56"/>
                  <a:gd name="T47" fmla="*/ 1 h 233"/>
                  <a:gd name="T48" fmla="*/ 1 w 56"/>
                  <a:gd name="T49" fmla="*/ 1 h 233"/>
                  <a:gd name="T50" fmla="*/ 1 w 56"/>
                  <a:gd name="T51" fmla="*/ 1 h 233"/>
                  <a:gd name="T52" fmla="*/ 1 w 56"/>
                  <a:gd name="T53" fmla="*/ 1 h 233"/>
                  <a:gd name="T54" fmla="*/ 1 w 56"/>
                  <a:gd name="T55" fmla="*/ 1 h 233"/>
                  <a:gd name="T56" fmla="*/ 1 w 56"/>
                  <a:gd name="T57" fmla="*/ 0 h 233"/>
                  <a:gd name="T58" fmla="*/ 1 w 56"/>
                  <a:gd name="T59" fmla="*/ 0 h 233"/>
                  <a:gd name="T60" fmla="*/ 1 w 56"/>
                  <a:gd name="T61" fmla="*/ 0 h 233"/>
                  <a:gd name="T62" fmla="*/ 1 w 56"/>
                  <a:gd name="T63" fmla="*/ 0 h 233"/>
                  <a:gd name="T64" fmla="*/ 1 w 56"/>
                  <a:gd name="T65" fmla="*/ 1 h 233"/>
                  <a:gd name="T66" fmla="*/ 1 w 56"/>
                  <a:gd name="T67" fmla="*/ 1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233"/>
                  <a:gd name="T104" fmla="*/ 56 w 56"/>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233">
                    <a:moveTo>
                      <a:pt x="51" y="2"/>
                    </a:moveTo>
                    <a:lnTo>
                      <a:pt x="33" y="24"/>
                    </a:lnTo>
                    <a:lnTo>
                      <a:pt x="21" y="50"/>
                    </a:lnTo>
                    <a:lnTo>
                      <a:pt x="12" y="77"/>
                    </a:lnTo>
                    <a:lnTo>
                      <a:pt x="7" y="106"/>
                    </a:lnTo>
                    <a:lnTo>
                      <a:pt x="4" y="135"/>
                    </a:lnTo>
                    <a:lnTo>
                      <a:pt x="2" y="164"/>
                    </a:lnTo>
                    <a:lnTo>
                      <a:pt x="1" y="194"/>
                    </a:lnTo>
                    <a:lnTo>
                      <a:pt x="0" y="223"/>
                    </a:lnTo>
                    <a:lnTo>
                      <a:pt x="1" y="226"/>
                    </a:lnTo>
                    <a:lnTo>
                      <a:pt x="4" y="230"/>
                    </a:lnTo>
                    <a:lnTo>
                      <a:pt x="6" y="232"/>
                    </a:lnTo>
                    <a:lnTo>
                      <a:pt x="9" y="233"/>
                    </a:lnTo>
                    <a:lnTo>
                      <a:pt x="14" y="232"/>
                    </a:lnTo>
                    <a:lnTo>
                      <a:pt x="16" y="230"/>
                    </a:lnTo>
                    <a:lnTo>
                      <a:pt x="19" y="227"/>
                    </a:lnTo>
                    <a:lnTo>
                      <a:pt x="20" y="224"/>
                    </a:lnTo>
                    <a:lnTo>
                      <a:pt x="22" y="196"/>
                    </a:lnTo>
                    <a:lnTo>
                      <a:pt x="23" y="168"/>
                    </a:lnTo>
                    <a:lnTo>
                      <a:pt x="25" y="140"/>
                    </a:lnTo>
                    <a:lnTo>
                      <a:pt x="28" y="112"/>
                    </a:lnTo>
                    <a:lnTo>
                      <a:pt x="32" y="84"/>
                    </a:lnTo>
                    <a:lnTo>
                      <a:pt x="38" y="57"/>
                    </a:lnTo>
                    <a:lnTo>
                      <a:pt x="46" y="30"/>
                    </a:lnTo>
                    <a:lnTo>
                      <a:pt x="56" y="4"/>
                    </a:lnTo>
                    <a:lnTo>
                      <a:pt x="56" y="3"/>
                    </a:lnTo>
                    <a:lnTo>
                      <a:pt x="56" y="2"/>
                    </a:lnTo>
                    <a:lnTo>
                      <a:pt x="55" y="2"/>
                    </a:lnTo>
                    <a:lnTo>
                      <a:pt x="54" y="0"/>
                    </a:lnTo>
                    <a:lnTo>
                      <a:pt x="53" y="0"/>
                    </a:lnTo>
                    <a:lnTo>
                      <a:pt x="52" y="0"/>
                    </a:lnTo>
                    <a:lnTo>
                      <a:pt x="51" y="2"/>
                    </a:lnTo>
                    <a:close/>
                  </a:path>
                </a:pathLst>
              </a:custGeom>
              <a:solidFill>
                <a:srgbClr val="77D8A3"/>
              </a:solidFill>
              <a:ln w="9525">
                <a:noFill/>
                <a:round/>
                <a:headEnd/>
                <a:tailEnd/>
              </a:ln>
            </p:spPr>
            <p:txBody>
              <a:bodyPr/>
              <a:lstStyle/>
              <a:p>
                <a:endParaRPr lang="en-US"/>
              </a:p>
            </p:txBody>
          </p:sp>
          <p:sp>
            <p:nvSpPr>
              <p:cNvPr id="94" name="Freeform 1220"/>
              <p:cNvSpPr>
                <a:spLocks/>
              </p:cNvSpPr>
              <p:nvPr/>
            </p:nvSpPr>
            <p:spPr bwMode="auto">
              <a:xfrm>
                <a:off x="2594" y="3065"/>
                <a:ext cx="35" cy="47"/>
              </a:xfrm>
              <a:custGeom>
                <a:avLst/>
                <a:gdLst>
                  <a:gd name="T0" fmla="*/ 0 w 71"/>
                  <a:gd name="T1" fmla="*/ 0 h 93"/>
                  <a:gd name="T2" fmla="*/ 0 w 71"/>
                  <a:gd name="T3" fmla="*/ 1 h 93"/>
                  <a:gd name="T4" fmla="*/ 0 w 71"/>
                  <a:gd name="T5" fmla="*/ 1 h 93"/>
                  <a:gd name="T6" fmla="*/ 0 w 71"/>
                  <a:gd name="T7" fmla="*/ 1 h 93"/>
                  <a:gd name="T8" fmla="*/ 0 w 71"/>
                  <a:gd name="T9" fmla="*/ 1 h 93"/>
                  <a:gd name="T10" fmla="*/ 0 w 71"/>
                  <a:gd name="T11" fmla="*/ 1 h 93"/>
                  <a:gd name="T12" fmla="*/ 0 w 71"/>
                  <a:gd name="T13" fmla="*/ 1 h 93"/>
                  <a:gd name="T14" fmla="*/ 0 w 71"/>
                  <a:gd name="T15" fmla="*/ 1 h 93"/>
                  <a:gd name="T16" fmla="*/ 0 w 71"/>
                  <a:gd name="T17" fmla="*/ 1 h 93"/>
                  <a:gd name="T18" fmla="*/ 0 w 71"/>
                  <a:gd name="T19" fmla="*/ 1 h 93"/>
                  <a:gd name="T20" fmla="*/ 0 w 71"/>
                  <a:gd name="T21" fmla="*/ 1 h 93"/>
                  <a:gd name="T22" fmla="*/ 0 w 71"/>
                  <a:gd name="T23" fmla="*/ 1 h 93"/>
                  <a:gd name="T24" fmla="*/ 0 w 71"/>
                  <a:gd name="T25" fmla="*/ 1 h 93"/>
                  <a:gd name="T26" fmla="*/ 0 w 71"/>
                  <a:gd name="T27" fmla="*/ 1 h 93"/>
                  <a:gd name="T28" fmla="*/ 0 w 71"/>
                  <a:gd name="T29" fmla="*/ 1 h 93"/>
                  <a:gd name="T30" fmla="*/ 0 w 71"/>
                  <a:gd name="T31" fmla="*/ 1 h 93"/>
                  <a:gd name="T32" fmla="*/ 0 w 71"/>
                  <a:gd name="T33" fmla="*/ 1 h 93"/>
                  <a:gd name="T34" fmla="*/ 0 w 71"/>
                  <a:gd name="T35" fmla="*/ 1 h 93"/>
                  <a:gd name="T36" fmla="*/ 0 w 71"/>
                  <a:gd name="T37" fmla="*/ 1 h 93"/>
                  <a:gd name="T38" fmla="*/ 0 w 71"/>
                  <a:gd name="T39" fmla="*/ 1 h 93"/>
                  <a:gd name="T40" fmla="*/ 0 w 71"/>
                  <a:gd name="T41" fmla="*/ 1 h 93"/>
                  <a:gd name="T42" fmla="*/ 0 w 71"/>
                  <a:gd name="T43" fmla="*/ 1 h 93"/>
                  <a:gd name="T44" fmla="*/ 0 w 71"/>
                  <a:gd name="T45" fmla="*/ 1 h 93"/>
                  <a:gd name="T46" fmla="*/ 0 w 71"/>
                  <a:gd name="T47" fmla="*/ 1 h 93"/>
                  <a:gd name="T48" fmla="*/ 0 w 71"/>
                  <a:gd name="T49" fmla="*/ 1 h 93"/>
                  <a:gd name="T50" fmla="*/ 0 w 71"/>
                  <a:gd name="T51" fmla="*/ 1 h 93"/>
                  <a:gd name="T52" fmla="*/ 0 w 71"/>
                  <a:gd name="T53" fmla="*/ 1 h 93"/>
                  <a:gd name="T54" fmla="*/ 0 w 71"/>
                  <a:gd name="T55" fmla="*/ 1 h 93"/>
                  <a:gd name="T56" fmla="*/ 0 w 71"/>
                  <a:gd name="T57" fmla="*/ 1 h 93"/>
                  <a:gd name="T58" fmla="*/ 0 w 71"/>
                  <a:gd name="T59" fmla="*/ 1 h 93"/>
                  <a:gd name="T60" fmla="*/ 0 w 71"/>
                  <a:gd name="T61" fmla="*/ 1 h 93"/>
                  <a:gd name="T62" fmla="*/ 0 w 71"/>
                  <a:gd name="T63" fmla="*/ 0 h 93"/>
                  <a:gd name="T64" fmla="*/ 0 w 71"/>
                  <a:gd name="T65" fmla="*/ 0 h 93"/>
                  <a:gd name="T66" fmla="*/ 0 w 71"/>
                  <a:gd name="T67" fmla="*/ 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93"/>
                  <a:gd name="T104" fmla="*/ 71 w 7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93">
                    <a:moveTo>
                      <a:pt x="66" y="0"/>
                    </a:moveTo>
                    <a:lnTo>
                      <a:pt x="54" y="2"/>
                    </a:lnTo>
                    <a:lnTo>
                      <a:pt x="42" y="8"/>
                    </a:lnTo>
                    <a:lnTo>
                      <a:pt x="33" y="16"/>
                    </a:lnTo>
                    <a:lnTo>
                      <a:pt x="25" y="26"/>
                    </a:lnTo>
                    <a:lnTo>
                      <a:pt x="18" y="36"/>
                    </a:lnTo>
                    <a:lnTo>
                      <a:pt x="12" y="48"/>
                    </a:lnTo>
                    <a:lnTo>
                      <a:pt x="6" y="60"/>
                    </a:lnTo>
                    <a:lnTo>
                      <a:pt x="1" y="71"/>
                    </a:lnTo>
                    <a:lnTo>
                      <a:pt x="0" y="77"/>
                    </a:lnTo>
                    <a:lnTo>
                      <a:pt x="1" y="82"/>
                    </a:lnTo>
                    <a:lnTo>
                      <a:pt x="4" y="88"/>
                    </a:lnTo>
                    <a:lnTo>
                      <a:pt x="9" y="91"/>
                    </a:lnTo>
                    <a:lnTo>
                      <a:pt x="14" y="93"/>
                    </a:lnTo>
                    <a:lnTo>
                      <a:pt x="20" y="91"/>
                    </a:lnTo>
                    <a:lnTo>
                      <a:pt x="25" y="89"/>
                    </a:lnTo>
                    <a:lnTo>
                      <a:pt x="28" y="85"/>
                    </a:lnTo>
                    <a:lnTo>
                      <a:pt x="33" y="74"/>
                    </a:lnTo>
                    <a:lnTo>
                      <a:pt x="36" y="64"/>
                    </a:lnTo>
                    <a:lnTo>
                      <a:pt x="41" y="54"/>
                    </a:lnTo>
                    <a:lnTo>
                      <a:pt x="44" y="43"/>
                    </a:lnTo>
                    <a:lnTo>
                      <a:pt x="49" y="34"/>
                    </a:lnTo>
                    <a:lnTo>
                      <a:pt x="55" y="24"/>
                    </a:lnTo>
                    <a:lnTo>
                      <a:pt x="60" y="16"/>
                    </a:lnTo>
                    <a:lnTo>
                      <a:pt x="69" y="8"/>
                    </a:lnTo>
                    <a:lnTo>
                      <a:pt x="70" y="7"/>
                    </a:lnTo>
                    <a:lnTo>
                      <a:pt x="71" y="5"/>
                    </a:lnTo>
                    <a:lnTo>
                      <a:pt x="71" y="4"/>
                    </a:lnTo>
                    <a:lnTo>
                      <a:pt x="71" y="3"/>
                    </a:lnTo>
                    <a:lnTo>
                      <a:pt x="70" y="2"/>
                    </a:lnTo>
                    <a:lnTo>
                      <a:pt x="69" y="1"/>
                    </a:lnTo>
                    <a:lnTo>
                      <a:pt x="67" y="0"/>
                    </a:lnTo>
                    <a:lnTo>
                      <a:pt x="66" y="0"/>
                    </a:lnTo>
                    <a:close/>
                  </a:path>
                </a:pathLst>
              </a:custGeom>
              <a:solidFill>
                <a:srgbClr val="77D8A3"/>
              </a:solidFill>
              <a:ln w="9525">
                <a:noFill/>
                <a:round/>
                <a:headEnd/>
                <a:tailEnd/>
              </a:ln>
            </p:spPr>
            <p:txBody>
              <a:bodyPr/>
              <a:lstStyle/>
              <a:p>
                <a:endParaRPr lang="en-US"/>
              </a:p>
            </p:txBody>
          </p:sp>
          <p:sp>
            <p:nvSpPr>
              <p:cNvPr id="95" name="Freeform 1221"/>
              <p:cNvSpPr>
                <a:spLocks/>
              </p:cNvSpPr>
              <p:nvPr/>
            </p:nvSpPr>
            <p:spPr bwMode="auto">
              <a:xfrm>
                <a:off x="2319" y="3037"/>
                <a:ext cx="84" cy="128"/>
              </a:xfrm>
              <a:custGeom>
                <a:avLst/>
                <a:gdLst>
                  <a:gd name="T0" fmla="*/ 0 w 169"/>
                  <a:gd name="T1" fmla="*/ 1 h 255"/>
                  <a:gd name="T2" fmla="*/ 0 w 169"/>
                  <a:gd name="T3" fmla="*/ 1 h 255"/>
                  <a:gd name="T4" fmla="*/ 0 w 169"/>
                  <a:gd name="T5" fmla="*/ 1 h 255"/>
                  <a:gd name="T6" fmla="*/ 0 w 169"/>
                  <a:gd name="T7" fmla="*/ 1 h 255"/>
                  <a:gd name="T8" fmla="*/ 0 w 169"/>
                  <a:gd name="T9" fmla="*/ 1 h 255"/>
                  <a:gd name="T10" fmla="*/ 0 w 169"/>
                  <a:gd name="T11" fmla="*/ 1 h 255"/>
                  <a:gd name="T12" fmla="*/ 0 w 169"/>
                  <a:gd name="T13" fmla="*/ 1 h 255"/>
                  <a:gd name="T14" fmla="*/ 0 w 169"/>
                  <a:gd name="T15" fmla="*/ 1 h 255"/>
                  <a:gd name="T16" fmla="*/ 0 w 169"/>
                  <a:gd name="T17" fmla="*/ 1 h 255"/>
                  <a:gd name="T18" fmla="*/ 0 w 169"/>
                  <a:gd name="T19" fmla="*/ 1 h 255"/>
                  <a:gd name="T20" fmla="*/ 0 w 169"/>
                  <a:gd name="T21" fmla="*/ 1 h 255"/>
                  <a:gd name="T22" fmla="*/ 0 w 169"/>
                  <a:gd name="T23" fmla="*/ 2 h 255"/>
                  <a:gd name="T24" fmla="*/ 0 w 169"/>
                  <a:gd name="T25" fmla="*/ 2 h 255"/>
                  <a:gd name="T26" fmla="*/ 1 w 169"/>
                  <a:gd name="T27" fmla="*/ 2 h 255"/>
                  <a:gd name="T28" fmla="*/ 1 w 169"/>
                  <a:gd name="T29" fmla="*/ 2 h 255"/>
                  <a:gd name="T30" fmla="*/ 1 w 169"/>
                  <a:gd name="T31" fmla="*/ 2 h 255"/>
                  <a:gd name="T32" fmla="*/ 1 w 169"/>
                  <a:gd name="T33" fmla="*/ 2 h 255"/>
                  <a:gd name="T34" fmla="*/ 1 w 169"/>
                  <a:gd name="T35" fmla="*/ 2 h 255"/>
                  <a:gd name="T36" fmla="*/ 1 w 169"/>
                  <a:gd name="T37" fmla="*/ 2 h 255"/>
                  <a:gd name="T38" fmla="*/ 1 w 169"/>
                  <a:gd name="T39" fmla="*/ 2 h 255"/>
                  <a:gd name="T40" fmla="*/ 1 w 169"/>
                  <a:gd name="T41" fmla="*/ 2 h 255"/>
                  <a:gd name="T42" fmla="*/ 1 w 169"/>
                  <a:gd name="T43" fmla="*/ 2 h 255"/>
                  <a:gd name="T44" fmla="*/ 1 w 169"/>
                  <a:gd name="T45" fmla="*/ 2 h 255"/>
                  <a:gd name="T46" fmla="*/ 1 w 169"/>
                  <a:gd name="T47" fmla="*/ 2 h 255"/>
                  <a:gd name="T48" fmla="*/ 1 w 169"/>
                  <a:gd name="T49" fmla="*/ 2 h 255"/>
                  <a:gd name="T50" fmla="*/ 1 w 169"/>
                  <a:gd name="T51" fmla="*/ 2 h 255"/>
                  <a:gd name="T52" fmla="*/ 1 w 169"/>
                  <a:gd name="T53" fmla="*/ 2 h 255"/>
                  <a:gd name="T54" fmla="*/ 1 w 169"/>
                  <a:gd name="T55" fmla="*/ 2 h 255"/>
                  <a:gd name="T56" fmla="*/ 0 w 169"/>
                  <a:gd name="T57" fmla="*/ 1 h 255"/>
                  <a:gd name="T58" fmla="*/ 0 w 169"/>
                  <a:gd name="T59" fmla="*/ 1 h 255"/>
                  <a:gd name="T60" fmla="*/ 0 w 169"/>
                  <a:gd name="T61" fmla="*/ 1 h 255"/>
                  <a:gd name="T62" fmla="*/ 0 w 169"/>
                  <a:gd name="T63" fmla="*/ 1 h 255"/>
                  <a:gd name="T64" fmla="*/ 0 w 169"/>
                  <a:gd name="T65" fmla="*/ 0 h 255"/>
                  <a:gd name="T66" fmla="*/ 0 w 169"/>
                  <a:gd name="T67" fmla="*/ 0 h 255"/>
                  <a:gd name="T68" fmla="*/ 0 w 169"/>
                  <a:gd name="T69" fmla="*/ 0 h 255"/>
                  <a:gd name="T70" fmla="*/ 0 w 169"/>
                  <a:gd name="T71" fmla="*/ 0 h 255"/>
                  <a:gd name="T72" fmla="*/ 0 w 169"/>
                  <a:gd name="T73" fmla="*/ 1 h 255"/>
                  <a:gd name="T74" fmla="*/ 0 w 169"/>
                  <a:gd name="T75" fmla="*/ 1 h 255"/>
                  <a:gd name="T76" fmla="*/ 0 w 169"/>
                  <a:gd name="T77" fmla="*/ 1 h 255"/>
                  <a:gd name="T78" fmla="*/ 0 w 169"/>
                  <a:gd name="T79" fmla="*/ 1 h 255"/>
                  <a:gd name="T80" fmla="*/ 0 w 169"/>
                  <a:gd name="T81" fmla="*/ 1 h 255"/>
                  <a:gd name="T82" fmla="*/ 0 w 169"/>
                  <a:gd name="T83" fmla="*/ 1 h 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55"/>
                  <a:gd name="T128" fmla="*/ 169 w 169"/>
                  <a:gd name="T129" fmla="*/ 255 h 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55">
                    <a:moveTo>
                      <a:pt x="1" y="5"/>
                    </a:moveTo>
                    <a:lnTo>
                      <a:pt x="10" y="14"/>
                    </a:lnTo>
                    <a:lnTo>
                      <a:pt x="21" y="24"/>
                    </a:lnTo>
                    <a:lnTo>
                      <a:pt x="31" y="31"/>
                    </a:lnTo>
                    <a:lnTo>
                      <a:pt x="41" y="39"/>
                    </a:lnTo>
                    <a:lnTo>
                      <a:pt x="52" y="47"/>
                    </a:lnTo>
                    <a:lnTo>
                      <a:pt x="62" y="55"/>
                    </a:lnTo>
                    <a:lnTo>
                      <a:pt x="71" y="64"/>
                    </a:lnTo>
                    <a:lnTo>
                      <a:pt x="80" y="74"/>
                    </a:lnTo>
                    <a:lnTo>
                      <a:pt x="94" y="94"/>
                    </a:lnTo>
                    <a:lnTo>
                      <a:pt x="105" y="114"/>
                    </a:lnTo>
                    <a:lnTo>
                      <a:pt x="114" y="136"/>
                    </a:lnTo>
                    <a:lnTo>
                      <a:pt x="122" y="157"/>
                    </a:lnTo>
                    <a:lnTo>
                      <a:pt x="128" y="180"/>
                    </a:lnTo>
                    <a:lnTo>
                      <a:pt x="133" y="201"/>
                    </a:lnTo>
                    <a:lnTo>
                      <a:pt x="139" y="223"/>
                    </a:lnTo>
                    <a:lnTo>
                      <a:pt x="145" y="246"/>
                    </a:lnTo>
                    <a:lnTo>
                      <a:pt x="147" y="251"/>
                    </a:lnTo>
                    <a:lnTo>
                      <a:pt x="151" y="253"/>
                    </a:lnTo>
                    <a:lnTo>
                      <a:pt x="155" y="255"/>
                    </a:lnTo>
                    <a:lnTo>
                      <a:pt x="160" y="254"/>
                    </a:lnTo>
                    <a:lnTo>
                      <a:pt x="164" y="252"/>
                    </a:lnTo>
                    <a:lnTo>
                      <a:pt x="168" y="248"/>
                    </a:lnTo>
                    <a:lnTo>
                      <a:pt x="169" y="244"/>
                    </a:lnTo>
                    <a:lnTo>
                      <a:pt x="168" y="239"/>
                    </a:lnTo>
                    <a:lnTo>
                      <a:pt x="160" y="202"/>
                    </a:lnTo>
                    <a:lnTo>
                      <a:pt x="149" y="166"/>
                    </a:lnTo>
                    <a:lnTo>
                      <a:pt x="136" y="130"/>
                    </a:lnTo>
                    <a:lnTo>
                      <a:pt x="118" y="96"/>
                    </a:lnTo>
                    <a:lnTo>
                      <a:pt x="98" y="65"/>
                    </a:lnTo>
                    <a:lnTo>
                      <a:pt x="71" y="39"/>
                    </a:lnTo>
                    <a:lnTo>
                      <a:pt x="41" y="16"/>
                    </a:lnTo>
                    <a:lnTo>
                      <a:pt x="6" y="0"/>
                    </a:lnTo>
                    <a:lnTo>
                      <a:pt x="5" y="0"/>
                    </a:lnTo>
                    <a:lnTo>
                      <a:pt x="3" y="0"/>
                    </a:lnTo>
                    <a:lnTo>
                      <a:pt x="1" y="0"/>
                    </a:lnTo>
                    <a:lnTo>
                      <a:pt x="1" y="1"/>
                    </a:lnTo>
                    <a:lnTo>
                      <a:pt x="0" y="2"/>
                    </a:lnTo>
                    <a:lnTo>
                      <a:pt x="0" y="4"/>
                    </a:lnTo>
                    <a:lnTo>
                      <a:pt x="0" y="5"/>
                    </a:lnTo>
                    <a:lnTo>
                      <a:pt x="1" y="5"/>
                    </a:lnTo>
                    <a:close/>
                  </a:path>
                </a:pathLst>
              </a:custGeom>
              <a:solidFill>
                <a:srgbClr val="000000"/>
              </a:solidFill>
              <a:ln w="9525">
                <a:noFill/>
                <a:round/>
                <a:headEnd/>
                <a:tailEnd/>
              </a:ln>
            </p:spPr>
            <p:txBody>
              <a:bodyPr/>
              <a:lstStyle/>
              <a:p>
                <a:endParaRPr lang="en-US"/>
              </a:p>
            </p:txBody>
          </p:sp>
          <p:sp>
            <p:nvSpPr>
              <p:cNvPr id="96" name="Freeform 1222"/>
              <p:cNvSpPr>
                <a:spLocks/>
              </p:cNvSpPr>
              <p:nvPr/>
            </p:nvSpPr>
            <p:spPr bwMode="auto">
              <a:xfrm>
                <a:off x="2400" y="3065"/>
                <a:ext cx="29" cy="63"/>
              </a:xfrm>
              <a:custGeom>
                <a:avLst/>
                <a:gdLst>
                  <a:gd name="T0" fmla="*/ 0 w 59"/>
                  <a:gd name="T1" fmla="*/ 1 h 126"/>
                  <a:gd name="T2" fmla="*/ 0 w 59"/>
                  <a:gd name="T3" fmla="*/ 1 h 126"/>
                  <a:gd name="T4" fmla="*/ 0 w 59"/>
                  <a:gd name="T5" fmla="*/ 1 h 126"/>
                  <a:gd name="T6" fmla="*/ 0 w 59"/>
                  <a:gd name="T7" fmla="*/ 1 h 126"/>
                  <a:gd name="T8" fmla="*/ 0 w 59"/>
                  <a:gd name="T9" fmla="*/ 1 h 126"/>
                  <a:gd name="T10" fmla="*/ 0 w 59"/>
                  <a:gd name="T11" fmla="*/ 1 h 126"/>
                  <a:gd name="T12" fmla="*/ 0 w 59"/>
                  <a:gd name="T13" fmla="*/ 1 h 126"/>
                  <a:gd name="T14" fmla="*/ 0 w 59"/>
                  <a:gd name="T15" fmla="*/ 1 h 126"/>
                  <a:gd name="T16" fmla="*/ 0 w 59"/>
                  <a:gd name="T17" fmla="*/ 1 h 126"/>
                  <a:gd name="T18" fmla="*/ 0 w 59"/>
                  <a:gd name="T19" fmla="*/ 1 h 126"/>
                  <a:gd name="T20" fmla="*/ 0 w 59"/>
                  <a:gd name="T21" fmla="*/ 1 h 126"/>
                  <a:gd name="T22" fmla="*/ 0 w 59"/>
                  <a:gd name="T23" fmla="*/ 1 h 126"/>
                  <a:gd name="T24" fmla="*/ 0 w 59"/>
                  <a:gd name="T25" fmla="*/ 1 h 126"/>
                  <a:gd name="T26" fmla="*/ 0 w 59"/>
                  <a:gd name="T27" fmla="*/ 1 h 126"/>
                  <a:gd name="T28" fmla="*/ 0 w 59"/>
                  <a:gd name="T29" fmla="*/ 1 h 126"/>
                  <a:gd name="T30" fmla="*/ 0 w 59"/>
                  <a:gd name="T31" fmla="*/ 1 h 126"/>
                  <a:gd name="T32" fmla="*/ 0 w 59"/>
                  <a:gd name="T33" fmla="*/ 1 h 126"/>
                  <a:gd name="T34" fmla="*/ 0 w 59"/>
                  <a:gd name="T35" fmla="*/ 1 h 126"/>
                  <a:gd name="T36" fmla="*/ 0 w 59"/>
                  <a:gd name="T37" fmla="*/ 1 h 126"/>
                  <a:gd name="T38" fmla="*/ 0 w 59"/>
                  <a:gd name="T39" fmla="*/ 1 h 126"/>
                  <a:gd name="T40" fmla="*/ 0 w 59"/>
                  <a:gd name="T41" fmla="*/ 1 h 126"/>
                  <a:gd name="T42" fmla="*/ 0 w 59"/>
                  <a:gd name="T43" fmla="*/ 1 h 126"/>
                  <a:gd name="T44" fmla="*/ 0 w 59"/>
                  <a:gd name="T45" fmla="*/ 1 h 126"/>
                  <a:gd name="T46" fmla="*/ 0 w 59"/>
                  <a:gd name="T47" fmla="*/ 1 h 126"/>
                  <a:gd name="T48" fmla="*/ 0 w 59"/>
                  <a:gd name="T49" fmla="*/ 1 h 126"/>
                  <a:gd name="T50" fmla="*/ 0 w 59"/>
                  <a:gd name="T51" fmla="*/ 0 h 126"/>
                  <a:gd name="T52" fmla="*/ 0 w 59"/>
                  <a:gd name="T53" fmla="*/ 0 h 126"/>
                  <a:gd name="T54" fmla="*/ 0 w 59"/>
                  <a:gd name="T55" fmla="*/ 0 h 126"/>
                  <a:gd name="T56" fmla="*/ 0 w 59"/>
                  <a:gd name="T57" fmla="*/ 0 h 126"/>
                  <a:gd name="T58" fmla="*/ 0 w 59"/>
                  <a:gd name="T59" fmla="*/ 1 h 126"/>
                  <a:gd name="T60" fmla="*/ 0 w 59"/>
                  <a:gd name="T61" fmla="*/ 1 h 126"/>
                  <a:gd name="T62" fmla="*/ 0 w 59"/>
                  <a:gd name="T63" fmla="*/ 1 h 126"/>
                  <a:gd name="T64" fmla="*/ 0 w 59"/>
                  <a:gd name="T65" fmla="*/ 1 h 126"/>
                  <a:gd name="T66" fmla="*/ 0 w 59"/>
                  <a:gd name="T67" fmla="*/ 1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
                  <a:gd name="T103" fmla="*/ 0 h 126"/>
                  <a:gd name="T104" fmla="*/ 59 w 59"/>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 h="126">
                    <a:moveTo>
                      <a:pt x="0" y="3"/>
                    </a:moveTo>
                    <a:lnTo>
                      <a:pt x="6" y="18"/>
                    </a:lnTo>
                    <a:lnTo>
                      <a:pt x="12" y="32"/>
                    </a:lnTo>
                    <a:lnTo>
                      <a:pt x="18" y="47"/>
                    </a:lnTo>
                    <a:lnTo>
                      <a:pt x="24" y="60"/>
                    </a:lnTo>
                    <a:lnTo>
                      <a:pt x="30" y="75"/>
                    </a:lnTo>
                    <a:lnTo>
                      <a:pt x="36" y="90"/>
                    </a:lnTo>
                    <a:lnTo>
                      <a:pt x="39" y="105"/>
                    </a:lnTo>
                    <a:lnTo>
                      <a:pt x="43" y="120"/>
                    </a:lnTo>
                    <a:lnTo>
                      <a:pt x="44" y="123"/>
                    </a:lnTo>
                    <a:lnTo>
                      <a:pt x="46" y="125"/>
                    </a:lnTo>
                    <a:lnTo>
                      <a:pt x="48" y="126"/>
                    </a:lnTo>
                    <a:lnTo>
                      <a:pt x="52" y="126"/>
                    </a:lnTo>
                    <a:lnTo>
                      <a:pt x="55" y="125"/>
                    </a:lnTo>
                    <a:lnTo>
                      <a:pt x="58" y="123"/>
                    </a:lnTo>
                    <a:lnTo>
                      <a:pt x="59" y="120"/>
                    </a:lnTo>
                    <a:lnTo>
                      <a:pt x="59" y="118"/>
                    </a:lnTo>
                    <a:lnTo>
                      <a:pt x="56" y="102"/>
                    </a:lnTo>
                    <a:lnTo>
                      <a:pt x="53" y="86"/>
                    </a:lnTo>
                    <a:lnTo>
                      <a:pt x="47" y="71"/>
                    </a:lnTo>
                    <a:lnTo>
                      <a:pt x="41" y="56"/>
                    </a:lnTo>
                    <a:lnTo>
                      <a:pt x="33" y="41"/>
                    </a:lnTo>
                    <a:lnTo>
                      <a:pt x="25" y="27"/>
                    </a:lnTo>
                    <a:lnTo>
                      <a:pt x="16" y="13"/>
                    </a:lnTo>
                    <a:lnTo>
                      <a:pt x="6" y="1"/>
                    </a:lnTo>
                    <a:lnTo>
                      <a:pt x="5" y="0"/>
                    </a:lnTo>
                    <a:lnTo>
                      <a:pt x="4" y="0"/>
                    </a:lnTo>
                    <a:lnTo>
                      <a:pt x="2" y="0"/>
                    </a:lnTo>
                    <a:lnTo>
                      <a:pt x="1" y="0"/>
                    </a:lnTo>
                    <a:lnTo>
                      <a:pt x="0" y="1"/>
                    </a:lnTo>
                    <a:lnTo>
                      <a:pt x="0" y="2"/>
                    </a:lnTo>
                    <a:lnTo>
                      <a:pt x="0" y="3"/>
                    </a:lnTo>
                    <a:close/>
                  </a:path>
                </a:pathLst>
              </a:custGeom>
              <a:solidFill>
                <a:srgbClr val="000000"/>
              </a:solidFill>
              <a:ln w="9525">
                <a:noFill/>
                <a:round/>
                <a:headEnd/>
                <a:tailEnd/>
              </a:ln>
            </p:spPr>
            <p:txBody>
              <a:bodyPr/>
              <a:lstStyle/>
              <a:p>
                <a:endParaRPr lang="en-US"/>
              </a:p>
            </p:txBody>
          </p:sp>
          <p:sp>
            <p:nvSpPr>
              <p:cNvPr id="97" name="Freeform 1223"/>
              <p:cNvSpPr>
                <a:spLocks/>
              </p:cNvSpPr>
              <p:nvPr/>
            </p:nvSpPr>
            <p:spPr bwMode="auto">
              <a:xfrm>
                <a:off x="2441" y="2992"/>
                <a:ext cx="15" cy="135"/>
              </a:xfrm>
              <a:custGeom>
                <a:avLst/>
                <a:gdLst>
                  <a:gd name="T0" fmla="*/ 1 w 30"/>
                  <a:gd name="T1" fmla="*/ 3 h 269"/>
                  <a:gd name="T2" fmla="*/ 1 w 30"/>
                  <a:gd name="T3" fmla="*/ 3 h 269"/>
                  <a:gd name="T4" fmla="*/ 1 w 30"/>
                  <a:gd name="T5" fmla="*/ 3 h 269"/>
                  <a:gd name="T6" fmla="*/ 1 w 30"/>
                  <a:gd name="T7" fmla="*/ 3 h 269"/>
                  <a:gd name="T8" fmla="*/ 1 w 30"/>
                  <a:gd name="T9" fmla="*/ 3 h 269"/>
                  <a:gd name="T10" fmla="*/ 1 w 30"/>
                  <a:gd name="T11" fmla="*/ 3 h 269"/>
                  <a:gd name="T12" fmla="*/ 1 w 30"/>
                  <a:gd name="T13" fmla="*/ 3 h 269"/>
                  <a:gd name="T14" fmla="*/ 1 w 30"/>
                  <a:gd name="T15" fmla="*/ 3 h 269"/>
                  <a:gd name="T16" fmla="*/ 1 w 30"/>
                  <a:gd name="T17" fmla="*/ 2 h 269"/>
                  <a:gd name="T18" fmla="*/ 1 w 30"/>
                  <a:gd name="T19" fmla="*/ 2 h 269"/>
                  <a:gd name="T20" fmla="*/ 1 w 30"/>
                  <a:gd name="T21" fmla="*/ 1 h 269"/>
                  <a:gd name="T22" fmla="*/ 1 w 30"/>
                  <a:gd name="T23" fmla="*/ 1 h 269"/>
                  <a:gd name="T24" fmla="*/ 1 w 30"/>
                  <a:gd name="T25" fmla="*/ 0 h 269"/>
                  <a:gd name="T26" fmla="*/ 1 w 30"/>
                  <a:gd name="T27" fmla="*/ 1 h 269"/>
                  <a:gd name="T28" fmla="*/ 1 w 30"/>
                  <a:gd name="T29" fmla="*/ 1 h 269"/>
                  <a:gd name="T30" fmla="*/ 0 w 30"/>
                  <a:gd name="T31" fmla="*/ 2 h 269"/>
                  <a:gd name="T32" fmla="*/ 1 w 30"/>
                  <a:gd name="T33" fmla="*/ 3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9"/>
                  <a:gd name="T53" fmla="*/ 30 w 30"/>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9">
                    <a:moveTo>
                      <a:pt x="6" y="259"/>
                    </a:moveTo>
                    <a:lnTo>
                      <a:pt x="7" y="264"/>
                    </a:lnTo>
                    <a:lnTo>
                      <a:pt x="10" y="267"/>
                    </a:lnTo>
                    <a:lnTo>
                      <a:pt x="15" y="269"/>
                    </a:lnTo>
                    <a:lnTo>
                      <a:pt x="19" y="269"/>
                    </a:lnTo>
                    <a:lnTo>
                      <a:pt x="24" y="267"/>
                    </a:lnTo>
                    <a:lnTo>
                      <a:pt x="27" y="264"/>
                    </a:lnTo>
                    <a:lnTo>
                      <a:pt x="30" y="259"/>
                    </a:lnTo>
                    <a:lnTo>
                      <a:pt x="30" y="254"/>
                    </a:lnTo>
                    <a:lnTo>
                      <a:pt x="23" y="180"/>
                    </a:lnTo>
                    <a:lnTo>
                      <a:pt x="21" y="97"/>
                    </a:lnTo>
                    <a:lnTo>
                      <a:pt x="21" y="30"/>
                    </a:lnTo>
                    <a:lnTo>
                      <a:pt x="15" y="0"/>
                    </a:lnTo>
                    <a:lnTo>
                      <a:pt x="7" y="32"/>
                    </a:lnTo>
                    <a:lnTo>
                      <a:pt x="1" y="100"/>
                    </a:lnTo>
                    <a:lnTo>
                      <a:pt x="0" y="183"/>
                    </a:lnTo>
                    <a:lnTo>
                      <a:pt x="6" y="259"/>
                    </a:lnTo>
                    <a:close/>
                  </a:path>
                </a:pathLst>
              </a:custGeom>
              <a:solidFill>
                <a:srgbClr val="000000"/>
              </a:solidFill>
              <a:ln w="9525">
                <a:noFill/>
                <a:round/>
                <a:headEnd/>
                <a:tailEnd/>
              </a:ln>
            </p:spPr>
            <p:txBody>
              <a:bodyPr/>
              <a:lstStyle/>
              <a:p>
                <a:endParaRPr lang="en-US"/>
              </a:p>
            </p:txBody>
          </p:sp>
          <p:sp>
            <p:nvSpPr>
              <p:cNvPr id="98" name="Freeform 1224"/>
              <p:cNvSpPr>
                <a:spLocks/>
              </p:cNvSpPr>
              <p:nvPr/>
            </p:nvSpPr>
            <p:spPr bwMode="auto">
              <a:xfrm>
                <a:off x="2497" y="3081"/>
                <a:ext cx="32" cy="54"/>
              </a:xfrm>
              <a:custGeom>
                <a:avLst/>
                <a:gdLst>
                  <a:gd name="T0" fmla="*/ 0 w 65"/>
                  <a:gd name="T1" fmla="*/ 0 h 109"/>
                  <a:gd name="T2" fmla="*/ 0 w 65"/>
                  <a:gd name="T3" fmla="*/ 0 h 109"/>
                  <a:gd name="T4" fmla="*/ 0 w 65"/>
                  <a:gd name="T5" fmla="*/ 0 h 109"/>
                  <a:gd name="T6" fmla="*/ 0 w 65"/>
                  <a:gd name="T7" fmla="*/ 0 h 109"/>
                  <a:gd name="T8" fmla="*/ 0 w 65"/>
                  <a:gd name="T9" fmla="*/ 0 h 109"/>
                  <a:gd name="T10" fmla="*/ 0 w 65"/>
                  <a:gd name="T11" fmla="*/ 0 h 109"/>
                  <a:gd name="T12" fmla="*/ 0 w 65"/>
                  <a:gd name="T13" fmla="*/ 0 h 109"/>
                  <a:gd name="T14" fmla="*/ 0 w 65"/>
                  <a:gd name="T15" fmla="*/ 0 h 109"/>
                  <a:gd name="T16" fmla="*/ 0 w 65"/>
                  <a:gd name="T17" fmla="*/ 0 h 109"/>
                  <a:gd name="T18" fmla="*/ 0 w 65"/>
                  <a:gd name="T19" fmla="*/ 0 h 109"/>
                  <a:gd name="T20" fmla="*/ 0 w 65"/>
                  <a:gd name="T21" fmla="*/ 0 h 109"/>
                  <a:gd name="T22" fmla="*/ 0 w 65"/>
                  <a:gd name="T23" fmla="*/ 0 h 109"/>
                  <a:gd name="T24" fmla="*/ 0 w 65"/>
                  <a:gd name="T25" fmla="*/ 0 h 109"/>
                  <a:gd name="T26" fmla="*/ 0 w 65"/>
                  <a:gd name="T27" fmla="*/ 0 h 109"/>
                  <a:gd name="T28" fmla="*/ 0 w 65"/>
                  <a:gd name="T29" fmla="*/ 0 h 109"/>
                  <a:gd name="T30" fmla="*/ 0 w 65"/>
                  <a:gd name="T31" fmla="*/ 0 h 109"/>
                  <a:gd name="T32" fmla="*/ 0 w 65"/>
                  <a:gd name="T33" fmla="*/ 0 h 109"/>
                  <a:gd name="T34" fmla="*/ 0 w 65"/>
                  <a:gd name="T35" fmla="*/ 0 h 109"/>
                  <a:gd name="T36" fmla="*/ 0 w 65"/>
                  <a:gd name="T37" fmla="*/ 0 h 109"/>
                  <a:gd name="T38" fmla="*/ 0 w 65"/>
                  <a:gd name="T39" fmla="*/ 0 h 109"/>
                  <a:gd name="T40" fmla="*/ 0 w 65"/>
                  <a:gd name="T41" fmla="*/ 0 h 109"/>
                  <a:gd name="T42" fmla="*/ 0 w 65"/>
                  <a:gd name="T43" fmla="*/ 0 h 109"/>
                  <a:gd name="T44" fmla="*/ 0 w 65"/>
                  <a:gd name="T45" fmla="*/ 0 h 109"/>
                  <a:gd name="T46" fmla="*/ 0 w 65"/>
                  <a:gd name="T47" fmla="*/ 0 h 109"/>
                  <a:gd name="T48" fmla="*/ 0 w 65"/>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09"/>
                  <a:gd name="T77" fmla="*/ 65 w 65"/>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09">
                    <a:moveTo>
                      <a:pt x="50" y="102"/>
                    </a:moveTo>
                    <a:lnTo>
                      <a:pt x="51" y="105"/>
                    </a:lnTo>
                    <a:lnTo>
                      <a:pt x="53" y="106"/>
                    </a:lnTo>
                    <a:lnTo>
                      <a:pt x="56" y="109"/>
                    </a:lnTo>
                    <a:lnTo>
                      <a:pt x="59" y="109"/>
                    </a:lnTo>
                    <a:lnTo>
                      <a:pt x="62" y="107"/>
                    </a:lnTo>
                    <a:lnTo>
                      <a:pt x="64" y="105"/>
                    </a:lnTo>
                    <a:lnTo>
                      <a:pt x="65" y="102"/>
                    </a:lnTo>
                    <a:lnTo>
                      <a:pt x="65" y="98"/>
                    </a:lnTo>
                    <a:lnTo>
                      <a:pt x="61" y="82"/>
                    </a:lnTo>
                    <a:lnTo>
                      <a:pt x="54" y="65"/>
                    </a:lnTo>
                    <a:lnTo>
                      <a:pt x="44" y="48"/>
                    </a:lnTo>
                    <a:lnTo>
                      <a:pt x="34" y="32"/>
                    </a:lnTo>
                    <a:lnTo>
                      <a:pt x="23" y="18"/>
                    </a:lnTo>
                    <a:lnTo>
                      <a:pt x="13" y="7"/>
                    </a:lnTo>
                    <a:lnTo>
                      <a:pt x="5" y="1"/>
                    </a:lnTo>
                    <a:lnTo>
                      <a:pt x="0" y="0"/>
                    </a:lnTo>
                    <a:lnTo>
                      <a:pt x="4" y="7"/>
                    </a:lnTo>
                    <a:lnTo>
                      <a:pt x="10" y="16"/>
                    </a:lnTo>
                    <a:lnTo>
                      <a:pt x="16" y="27"/>
                    </a:lnTo>
                    <a:lnTo>
                      <a:pt x="23" y="41"/>
                    </a:lnTo>
                    <a:lnTo>
                      <a:pt x="31" y="56"/>
                    </a:lnTo>
                    <a:lnTo>
                      <a:pt x="39" y="72"/>
                    </a:lnTo>
                    <a:lnTo>
                      <a:pt x="45" y="87"/>
                    </a:lnTo>
                    <a:lnTo>
                      <a:pt x="50" y="102"/>
                    </a:lnTo>
                    <a:close/>
                  </a:path>
                </a:pathLst>
              </a:custGeom>
              <a:solidFill>
                <a:srgbClr val="000000"/>
              </a:solidFill>
              <a:ln w="9525">
                <a:noFill/>
                <a:round/>
                <a:headEnd/>
                <a:tailEnd/>
              </a:ln>
            </p:spPr>
            <p:txBody>
              <a:bodyPr/>
              <a:lstStyle/>
              <a:p>
                <a:endParaRPr lang="en-US"/>
              </a:p>
            </p:txBody>
          </p:sp>
          <p:sp>
            <p:nvSpPr>
              <p:cNvPr id="99" name="Freeform 1225"/>
              <p:cNvSpPr>
                <a:spLocks/>
              </p:cNvSpPr>
              <p:nvPr/>
            </p:nvSpPr>
            <p:spPr bwMode="auto">
              <a:xfrm>
                <a:off x="2548" y="3007"/>
                <a:ext cx="27" cy="116"/>
              </a:xfrm>
              <a:custGeom>
                <a:avLst/>
                <a:gdLst>
                  <a:gd name="T0" fmla="*/ 0 w 54"/>
                  <a:gd name="T1" fmla="*/ 2 h 230"/>
                  <a:gd name="T2" fmla="*/ 1 w 54"/>
                  <a:gd name="T3" fmla="*/ 2 h 230"/>
                  <a:gd name="T4" fmla="*/ 1 w 54"/>
                  <a:gd name="T5" fmla="*/ 2 h 230"/>
                  <a:gd name="T6" fmla="*/ 1 w 54"/>
                  <a:gd name="T7" fmla="*/ 2 h 230"/>
                  <a:gd name="T8" fmla="*/ 1 w 54"/>
                  <a:gd name="T9" fmla="*/ 2 h 230"/>
                  <a:gd name="T10" fmla="*/ 1 w 54"/>
                  <a:gd name="T11" fmla="*/ 2 h 230"/>
                  <a:gd name="T12" fmla="*/ 1 w 54"/>
                  <a:gd name="T13" fmla="*/ 2 h 230"/>
                  <a:gd name="T14" fmla="*/ 1 w 54"/>
                  <a:gd name="T15" fmla="*/ 2 h 230"/>
                  <a:gd name="T16" fmla="*/ 1 w 54"/>
                  <a:gd name="T17" fmla="*/ 2 h 230"/>
                  <a:gd name="T18" fmla="*/ 1 w 54"/>
                  <a:gd name="T19" fmla="*/ 2 h 230"/>
                  <a:gd name="T20" fmla="*/ 1 w 54"/>
                  <a:gd name="T21" fmla="*/ 2 h 230"/>
                  <a:gd name="T22" fmla="*/ 1 w 54"/>
                  <a:gd name="T23" fmla="*/ 1 h 230"/>
                  <a:gd name="T24" fmla="*/ 1 w 54"/>
                  <a:gd name="T25" fmla="*/ 1 h 230"/>
                  <a:gd name="T26" fmla="*/ 1 w 54"/>
                  <a:gd name="T27" fmla="*/ 1 h 230"/>
                  <a:gd name="T28" fmla="*/ 1 w 54"/>
                  <a:gd name="T29" fmla="*/ 1 h 230"/>
                  <a:gd name="T30" fmla="*/ 1 w 54"/>
                  <a:gd name="T31" fmla="*/ 1 h 230"/>
                  <a:gd name="T32" fmla="*/ 1 w 54"/>
                  <a:gd name="T33" fmla="*/ 0 h 230"/>
                  <a:gd name="T34" fmla="*/ 1 w 54"/>
                  <a:gd name="T35" fmla="*/ 1 h 230"/>
                  <a:gd name="T36" fmla="*/ 1 w 54"/>
                  <a:gd name="T37" fmla="*/ 1 h 230"/>
                  <a:gd name="T38" fmla="*/ 1 w 54"/>
                  <a:gd name="T39" fmla="*/ 1 h 230"/>
                  <a:gd name="T40" fmla="*/ 1 w 54"/>
                  <a:gd name="T41" fmla="*/ 1 h 230"/>
                  <a:gd name="T42" fmla="*/ 1 w 54"/>
                  <a:gd name="T43" fmla="*/ 1 h 230"/>
                  <a:gd name="T44" fmla="*/ 1 w 54"/>
                  <a:gd name="T45" fmla="*/ 2 h 230"/>
                  <a:gd name="T46" fmla="*/ 1 w 54"/>
                  <a:gd name="T47" fmla="*/ 2 h 230"/>
                  <a:gd name="T48" fmla="*/ 0 w 54"/>
                  <a:gd name="T49" fmla="*/ 2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30"/>
                  <a:gd name="T77" fmla="*/ 54 w 54"/>
                  <a:gd name="T78" fmla="*/ 230 h 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30">
                    <a:moveTo>
                      <a:pt x="0" y="221"/>
                    </a:moveTo>
                    <a:lnTo>
                      <a:pt x="1" y="225"/>
                    </a:lnTo>
                    <a:lnTo>
                      <a:pt x="3" y="227"/>
                    </a:lnTo>
                    <a:lnTo>
                      <a:pt x="5" y="229"/>
                    </a:lnTo>
                    <a:lnTo>
                      <a:pt x="10" y="230"/>
                    </a:lnTo>
                    <a:lnTo>
                      <a:pt x="14" y="230"/>
                    </a:lnTo>
                    <a:lnTo>
                      <a:pt x="17" y="228"/>
                    </a:lnTo>
                    <a:lnTo>
                      <a:pt x="19" y="225"/>
                    </a:lnTo>
                    <a:lnTo>
                      <a:pt x="20" y="221"/>
                    </a:lnTo>
                    <a:lnTo>
                      <a:pt x="24" y="190"/>
                    </a:lnTo>
                    <a:lnTo>
                      <a:pt x="30" y="156"/>
                    </a:lnTo>
                    <a:lnTo>
                      <a:pt x="35" y="120"/>
                    </a:lnTo>
                    <a:lnTo>
                      <a:pt x="42" y="85"/>
                    </a:lnTo>
                    <a:lnTo>
                      <a:pt x="48" y="53"/>
                    </a:lnTo>
                    <a:lnTo>
                      <a:pt x="51" y="26"/>
                    </a:lnTo>
                    <a:lnTo>
                      <a:pt x="54" y="8"/>
                    </a:lnTo>
                    <a:lnTo>
                      <a:pt x="51" y="0"/>
                    </a:lnTo>
                    <a:lnTo>
                      <a:pt x="45" y="9"/>
                    </a:lnTo>
                    <a:lnTo>
                      <a:pt x="38" y="27"/>
                    </a:lnTo>
                    <a:lnTo>
                      <a:pt x="30" y="54"/>
                    </a:lnTo>
                    <a:lnTo>
                      <a:pt x="22" y="86"/>
                    </a:lnTo>
                    <a:lnTo>
                      <a:pt x="14" y="120"/>
                    </a:lnTo>
                    <a:lnTo>
                      <a:pt x="8" y="156"/>
                    </a:lnTo>
                    <a:lnTo>
                      <a:pt x="3" y="190"/>
                    </a:lnTo>
                    <a:lnTo>
                      <a:pt x="0" y="221"/>
                    </a:lnTo>
                    <a:close/>
                  </a:path>
                </a:pathLst>
              </a:custGeom>
              <a:solidFill>
                <a:srgbClr val="000000"/>
              </a:solidFill>
              <a:ln w="9525">
                <a:noFill/>
                <a:round/>
                <a:headEnd/>
                <a:tailEnd/>
              </a:ln>
            </p:spPr>
            <p:txBody>
              <a:bodyPr/>
              <a:lstStyle/>
              <a:p>
                <a:endParaRPr lang="en-US"/>
              </a:p>
            </p:txBody>
          </p:sp>
          <p:sp>
            <p:nvSpPr>
              <p:cNvPr id="100" name="Freeform 1226"/>
              <p:cNvSpPr>
                <a:spLocks/>
              </p:cNvSpPr>
              <p:nvPr/>
            </p:nvSpPr>
            <p:spPr bwMode="auto">
              <a:xfrm>
                <a:off x="2581" y="3055"/>
                <a:ext cx="33" cy="46"/>
              </a:xfrm>
              <a:custGeom>
                <a:avLst/>
                <a:gdLst>
                  <a:gd name="T0" fmla="*/ 0 w 67"/>
                  <a:gd name="T1" fmla="*/ 0 h 93"/>
                  <a:gd name="T2" fmla="*/ 0 w 67"/>
                  <a:gd name="T3" fmla="*/ 0 h 93"/>
                  <a:gd name="T4" fmla="*/ 0 w 67"/>
                  <a:gd name="T5" fmla="*/ 0 h 93"/>
                  <a:gd name="T6" fmla="*/ 0 w 67"/>
                  <a:gd name="T7" fmla="*/ 0 h 93"/>
                  <a:gd name="T8" fmla="*/ 0 w 67"/>
                  <a:gd name="T9" fmla="*/ 0 h 93"/>
                  <a:gd name="T10" fmla="*/ 0 w 67"/>
                  <a:gd name="T11" fmla="*/ 0 h 93"/>
                  <a:gd name="T12" fmla="*/ 0 w 67"/>
                  <a:gd name="T13" fmla="*/ 0 h 93"/>
                  <a:gd name="T14" fmla="*/ 0 w 67"/>
                  <a:gd name="T15" fmla="*/ 0 h 93"/>
                  <a:gd name="T16" fmla="*/ 0 w 67"/>
                  <a:gd name="T17" fmla="*/ 0 h 93"/>
                  <a:gd name="T18" fmla="*/ 0 w 67"/>
                  <a:gd name="T19" fmla="*/ 0 h 93"/>
                  <a:gd name="T20" fmla="*/ 0 w 67"/>
                  <a:gd name="T21" fmla="*/ 0 h 93"/>
                  <a:gd name="T22" fmla="*/ 0 w 67"/>
                  <a:gd name="T23" fmla="*/ 0 h 93"/>
                  <a:gd name="T24" fmla="*/ 0 w 67"/>
                  <a:gd name="T25" fmla="*/ 0 h 93"/>
                  <a:gd name="T26" fmla="*/ 0 w 67"/>
                  <a:gd name="T27" fmla="*/ 0 h 93"/>
                  <a:gd name="T28" fmla="*/ 0 w 67"/>
                  <a:gd name="T29" fmla="*/ 0 h 93"/>
                  <a:gd name="T30" fmla="*/ 0 w 67"/>
                  <a:gd name="T31" fmla="*/ 0 h 93"/>
                  <a:gd name="T32" fmla="*/ 0 w 67"/>
                  <a:gd name="T33" fmla="*/ 0 h 93"/>
                  <a:gd name="T34" fmla="*/ 0 w 67"/>
                  <a:gd name="T35" fmla="*/ 0 h 93"/>
                  <a:gd name="T36" fmla="*/ 0 w 67"/>
                  <a:gd name="T37" fmla="*/ 0 h 93"/>
                  <a:gd name="T38" fmla="*/ 0 w 67"/>
                  <a:gd name="T39" fmla="*/ 0 h 93"/>
                  <a:gd name="T40" fmla="*/ 0 w 67"/>
                  <a:gd name="T41" fmla="*/ 0 h 93"/>
                  <a:gd name="T42" fmla="*/ 0 w 67"/>
                  <a:gd name="T43" fmla="*/ 0 h 93"/>
                  <a:gd name="T44" fmla="*/ 0 w 67"/>
                  <a:gd name="T45" fmla="*/ 0 h 93"/>
                  <a:gd name="T46" fmla="*/ 0 w 67"/>
                  <a:gd name="T47" fmla="*/ 0 h 93"/>
                  <a:gd name="T48" fmla="*/ 0 w 67"/>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93"/>
                  <a:gd name="T77" fmla="*/ 67 w 67"/>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93">
                    <a:moveTo>
                      <a:pt x="1" y="71"/>
                    </a:moveTo>
                    <a:lnTo>
                      <a:pt x="0" y="77"/>
                    </a:lnTo>
                    <a:lnTo>
                      <a:pt x="1" y="83"/>
                    </a:lnTo>
                    <a:lnTo>
                      <a:pt x="5" y="87"/>
                    </a:lnTo>
                    <a:lnTo>
                      <a:pt x="9" y="92"/>
                    </a:lnTo>
                    <a:lnTo>
                      <a:pt x="15" y="93"/>
                    </a:lnTo>
                    <a:lnTo>
                      <a:pt x="21" y="92"/>
                    </a:lnTo>
                    <a:lnTo>
                      <a:pt x="27" y="88"/>
                    </a:lnTo>
                    <a:lnTo>
                      <a:pt x="30" y="84"/>
                    </a:lnTo>
                    <a:lnTo>
                      <a:pt x="35" y="75"/>
                    </a:lnTo>
                    <a:lnTo>
                      <a:pt x="38" y="64"/>
                    </a:lnTo>
                    <a:lnTo>
                      <a:pt x="43" y="54"/>
                    </a:lnTo>
                    <a:lnTo>
                      <a:pt x="46" y="43"/>
                    </a:lnTo>
                    <a:lnTo>
                      <a:pt x="51" y="32"/>
                    </a:lnTo>
                    <a:lnTo>
                      <a:pt x="55" y="21"/>
                    </a:lnTo>
                    <a:lnTo>
                      <a:pt x="60" y="10"/>
                    </a:lnTo>
                    <a:lnTo>
                      <a:pt x="67" y="0"/>
                    </a:lnTo>
                    <a:lnTo>
                      <a:pt x="58" y="5"/>
                    </a:lnTo>
                    <a:lnTo>
                      <a:pt x="47" y="10"/>
                    </a:lnTo>
                    <a:lnTo>
                      <a:pt x="39" y="18"/>
                    </a:lnTo>
                    <a:lnTo>
                      <a:pt x="30" y="29"/>
                    </a:lnTo>
                    <a:lnTo>
                      <a:pt x="22" y="39"/>
                    </a:lnTo>
                    <a:lnTo>
                      <a:pt x="15" y="49"/>
                    </a:lnTo>
                    <a:lnTo>
                      <a:pt x="8" y="61"/>
                    </a:lnTo>
                    <a:lnTo>
                      <a:pt x="1" y="71"/>
                    </a:lnTo>
                    <a:close/>
                  </a:path>
                </a:pathLst>
              </a:custGeom>
              <a:solidFill>
                <a:srgbClr val="000000"/>
              </a:solidFill>
              <a:ln w="9525">
                <a:noFill/>
                <a:round/>
                <a:headEnd/>
                <a:tailEnd/>
              </a:ln>
            </p:spPr>
            <p:txBody>
              <a:bodyPr/>
              <a:lstStyle/>
              <a:p>
                <a:endParaRPr lang="en-US"/>
              </a:p>
            </p:txBody>
          </p:sp>
        </p:grpSp>
        <p:grpSp>
          <p:nvGrpSpPr>
            <p:cNvPr id="5" name="Group 1227"/>
            <p:cNvGrpSpPr>
              <a:grpSpLocks/>
            </p:cNvGrpSpPr>
            <p:nvPr/>
          </p:nvGrpSpPr>
          <p:grpSpPr bwMode="auto">
            <a:xfrm rot="-5400000">
              <a:off x="3647" y="2716"/>
              <a:ext cx="310" cy="183"/>
              <a:chOff x="2087" y="2984"/>
              <a:chExt cx="310" cy="183"/>
            </a:xfrm>
          </p:grpSpPr>
          <p:sp>
            <p:nvSpPr>
              <p:cNvPr id="77" name="Freeform 1228"/>
              <p:cNvSpPr>
                <a:spLocks/>
              </p:cNvSpPr>
              <p:nvPr/>
            </p:nvSpPr>
            <p:spPr bwMode="auto">
              <a:xfrm>
                <a:off x="2100" y="3040"/>
                <a:ext cx="84" cy="127"/>
              </a:xfrm>
              <a:custGeom>
                <a:avLst/>
                <a:gdLst>
                  <a:gd name="T0" fmla="*/ 1 w 168"/>
                  <a:gd name="T1" fmla="*/ 0 h 256"/>
                  <a:gd name="T2" fmla="*/ 1 w 168"/>
                  <a:gd name="T3" fmla="*/ 0 h 256"/>
                  <a:gd name="T4" fmla="*/ 1 w 168"/>
                  <a:gd name="T5" fmla="*/ 0 h 256"/>
                  <a:gd name="T6" fmla="*/ 1 w 168"/>
                  <a:gd name="T7" fmla="*/ 0 h 256"/>
                  <a:gd name="T8" fmla="*/ 1 w 168"/>
                  <a:gd name="T9" fmla="*/ 0 h 256"/>
                  <a:gd name="T10" fmla="*/ 1 w 168"/>
                  <a:gd name="T11" fmla="*/ 0 h 256"/>
                  <a:gd name="T12" fmla="*/ 1 w 168"/>
                  <a:gd name="T13" fmla="*/ 0 h 256"/>
                  <a:gd name="T14" fmla="*/ 1 w 168"/>
                  <a:gd name="T15" fmla="*/ 0 h 256"/>
                  <a:gd name="T16" fmla="*/ 1 w 168"/>
                  <a:gd name="T17" fmla="*/ 0 h 256"/>
                  <a:gd name="T18" fmla="*/ 1 w 168"/>
                  <a:gd name="T19" fmla="*/ 0 h 256"/>
                  <a:gd name="T20" fmla="*/ 1 w 168"/>
                  <a:gd name="T21" fmla="*/ 0 h 256"/>
                  <a:gd name="T22" fmla="*/ 1 w 168"/>
                  <a:gd name="T23" fmla="*/ 1 h 256"/>
                  <a:gd name="T24" fmla="*/ 1 w 168"/>
                  <a:gd name="T25" fmla="*/ 1 h 256"/>
                  <a:gd name="T26" fmla="*/ 1 w 168"/>
                  <a:gd name="T27" fmla="*/ 1 h 256"/>
                  <a:gd name="T28" fmla="*/ 1 w 168"/>
                  <a:gd name="T29" fmla="*/ 1 h 256"/>
                  <a:gd name="T30" fmla="*/ 1 w 168"/>
                  <a:gd name="T31" fmla="*/ 1 h 256"/>
                  <a:gd name="T32" fmla="*/ 1 w 168"/>
                  <a:gd name="T33" fmla="*/ 1 h 256"/>
                  <a:gd name="T34" fmla="*/ 1 w 168"/>
                  <a:gd name="T35" fmla="*/ 1 h 256"/>
                  <a:gd name="T36" fmla="*/ 1 w 168"/>
                  <a:gd name="T37" fmla="*/ 1 h 256"/>
                  <a:gd name="T38" fmla="*/ 1 w 168"/>
                  <a:gd name="T39" fmla="*/ 1 h 256"/>
                  <a:gd name="T40" fmla="*/ 1 w 168"/>
                  <a:gd name="T41" fmla="*/ 1 h 256"/>
                  <a:gd name="T42" fmla="*/ 1 w 168"/>
                  <a:gd name="T43" fmla="*/ 1 h 256"/>
                  <a:gd name="T44" fmla="*/ 1 w 168"/>
                  <a:gd name="T45" fmla="*/ 1 h 256"/>
                  <a:gd name="T46" fmla="*/ 1 w 168"/>
                  <a:gd name="T47" fmla="*/ 1 h 256"/>
                  <a:gd name="T48" fmla="*/ 1 w 168"/>
                  <a:gd name="T49" fmla="*/ 1 h 256"/>
                  <a:gd name="T50" fmla="*/ 1 w 168"/>
                  <a:gd name="T51" fmla="*/ 1 h 256"/>
                  <a:gd name="T52" fmla="*/ 1 w 168"/>
                  <a:gd name="T53" fmla="*/ 1 h 256"/>
                  <a:gd name="T54" fmla="*/ 1 w 168"/>
                  <a:gd name="T55" fmla="*/ 1 h 256"/>
                  <a:gd name="T56" fmla="*/ 1 w 168"/>
                  <a:gd name="T57" fmla="*/ 0 h 256"/>
                  <a:gd name="T58" fmla="*/ 1 w 168"/>
                  <a:gd name="T59" fmla="*/ 0 h 256"/>
                  <a:gd name="T60" fmla="*/ 1 w 168"/>
                  <a:gd name="T61" fmla="*/ 0 h 256"/>
                  <a:gd name="T62" fmla="*/ 1 w 168"/>
                  <a:gd name="T63" fmla="*/ 0 h 256"/>
                  <a:gd name="T64" fmla="*/ 1 w 168"/>
                  <a:gd name="T65" fmla="*/ 0 h 256"/>
                  <a:gd name="T66" fmla="*/ 1 w 168"/>
                  <a:gd name="T67" fmla="*/ 0 h 256"/>
                  <a:gd name="T68" fmla="*/ 1 w 168"/>
                  <a:gd name="T69" fmla="*/ 0 h 256"/>
                  <a:gd name="T70" fmla="*/ 1 w 168"/>
                  <a:gd name="T71" fmla="*/ 0 h 256"/>
                  <a:gd name="T72" fmla="*/ 0 w 168"/>
                  <a:gd name="T73" fmla="*/ 0 h 256"/>
                  <a:gd name="T74" fmla="*/ 0 w 168"/>
                  <a:gd name="T75" fmla="*/ 0 h 256"/>
                  <a:gd name="T76" fmla="*/ 0 w 168"/>
                  <a:gd name="T77" fmla="*/ 0 h 256"/>
                  <a:gd name="T78" fmla="*/ 0 w 168"/>
                  <a:gd name="T79" fmla="*/ 0 h 256"/>
                  <a:gd name="T80" fmla="*/ 1 w 168"/>
                  <a:gd name="T81" fmla="*/ 0 h 256"/>
                  <a:gd name="T82" fmla="*/ 1 w 168"/>
                  <a:gd name="T83" fmla="*/ 0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56"/>
                  <a:gd name="T128" fmla="*/ 168 w 168"/>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56">
                    <a:moveTo>
                      <a:pt x="1" y="7"/>
                    </a:moveTo>
                    <a:lnTo>
                      <a:pt x="10" y="16"/>
                    </a:lnTo>
                    <a:lnTo>
                      <a:pt x="21" y="24"/>
                    </a:lnTo>
                    <a:lnTo>
                      <a:pt x="31" y="32"/>
                    </a:lnTo>
                    <a:lnTo>
                      <a:pt x="41" y="39"/>
                    </a:lnTo>
                    <a:lnTo>
                      <a:pt x="52" y="47"/>
                    </a:lnTo>
                    <a:lnTo>
                      <a:pt x="62" y="55"/>
                    </a:lnTo>
                    <a:lnTo>
                      <a:pt x="71" y="64"/>
                    </a:lnTo>
                    <a:lnTo>
                      <a:pt x="80" y="75"/>
                    </a:lnTo>
                    <a:lnTo>
                      <a:pt x="94" y="95"/>
                    </a:lnTo>
                    <a:lnTo>
                      <a:pt x="105" y="116"/>
                    </a:lnTo>
                    <a:lnTo>
                      <a:pt x="114" y="137"/>
                    </a:lnTo>
                    <a:lnTo>
                      <a:pt x="121" y="158"/>
                    </a:lnTo>
                    <a:lnTo>
                      <a:pt x="128" y="180"/>
                    </a:lnTo>
                    <a:lnTo>
                      <a:pt x="132" y="202"/>
                    </a:lnTo>
                    <a:lnTo>
                      <a:pt x="138" y="225"/>
                    </a:lnTo>
                    <a:lnTo>
                      <a:pt x="144" y="247"/>
                    </a:lnTo>
                    <a:lnTo>
                      <a:pt x="146" y="251"/>
                    </a:lnTo>
                    <a:lnTo>
                      <a:pt x="149" y="255"/>
                    </a:lnTo>
                    <a:lnTo>
                      <a:pt x="154" y="256"/>
                    </a:lnTo>
                    <a:lnTo>
                      <a:pt x="159" y="256"/>
                    </a:lnTo>
                    <a:lnTo>
                      <a:pt x="163" y="253"/>
                    </a:lnTo>
                    <a:lnTo>
                      <a:pt x="167" y="249"/>
                    </a:lnTo>
                    <a:lnTo>
                      <a:pt x="168" y="244"/>
                    </a:lnTo>
                    <a:lnTo>
                      <a:pt x="167" y="240"/>
                    </a:lnTo>
                    <a:lnTo>
                      <a:pt x="160" y="203"/>
                    </a:lnTo>
                    <a:lnTo>
                      <a:pt x="149" y="166"/>
                    </a:lnTo>
                    <a:lnTo>
                      <a:pt x="136" y="131"/>
                    </a:lnTo>
                    <a:lnTo>
                      <a:pt x="118" y="98"/>
                    </a:lnTo>
                    <a:lnTo>
                      <a:pt x="97" y="67"/>
                    </a:lnTo>
                    <a:lnTo>
                      <a:pt x="71" y="40"/>
                    </a:lnTo>
                    <a:lnTo>
                      <a:pt x="40" y="17"/>
                    </a:lnTo>
                    <a:lnTo>
                      <a:pt x="5" y="1"/>
                    </a:lnTo>
                    <a:lnTo>
                      <a:pt x="3" y="0"/>
                    </a:lnTo>
                    <a:lnTo>
                      <a:pt x="2" y="0"/>
                    </a:lnTo>
                    <a:lnTo>
                      <a:pt x="1" y="0"/>
                    </a:lnTo>
                    <a:lnTo>
                      <a:pt x="0" y="1"/>
                    </a:lnTo>
                    <a:lnTo>
                      <a:pt x="0" y="2"/>
                    </a:lnTo>
                    <a:lnTo>
                      <a:pt x="0" y="5"/>
                    </a:lnTo>
                    <a:lnTo>
                      <a:pt x="0" y="6"/>
                    </a:lnTo>
                    <a:lnTo>
                      <a:pt x="1" y="7"/>
                    </a:lnTo>
                    <a:close/>
                  </a:path>
                </a:pathLst>
              </a:custGeom>
              <a:solidFill>
                <a:srgbClr val="77D8A3"/>
              </a:solidFill>
              <a:ln w="9525">
                <a:noFill/>
                <a:round/>
                <a:headEnd/>
                <a:tailEnd/>
              </a:ln>
            </p:spPr>
            <p:txBody>
              <a:bodyPr/>
              <a:lstStyle/>
              <a:p>
                <a:endParaRPr lang="en-US"/>
              </a:p>
            </p:txBody>
          </p:sp>
          <p:sp>
            <p:nvSpPr>
              <p:cNvPr id="78" name="Freeform 1229"/>
              <p:cNvSpPr>
                <a:spLocks/>
              </p:cNvSpPr>
              <p:nvPr/>
            </p:nvSpPr>
            <p:spPr bwMode="auto">
              <a:xfrm>
                <a:off x="2181" y="3067"/>
                <a:ext cx="29" cy="64"/>
              </a:xfrm>
              <a:custGeom>
                <a:avLst/>
                <a:gdLst>
                  <a:gd name="T0" fmla="*/ 0 w 58"/>
                  <a:gd name="T1" fmla="*/ 1 h 127"/>
                  <a:gd name="T2" fmla="*/ 1 w 58"/>
                  <a:gd name="T3" fmla="*/ 1 h 127"/>
                  <a:gd name="T4" fmla="*/ 1 w 58"/>
                  <a:gd name="T5" fmla="*/ 1 h 127"/>
                  <a:gd name="T6" fmla="*/ 1 w 58"/>
                  <a:gd name="T7" fmla="*/ 1 h 127"/>
                  <a:gd name="T8" fmla="*/ 1 w 58"/>
                  <a:gd name="T9" fmla="*/ 1 h 127"/>
                  <a:gd name="T10" fmla="*/ 1 w 58"/>
                  <a:gd name="T11" fmla="*/ 1 h 127"/>
                  <a:gd name="T12" fmla="*/ 1 w 58"/>
                  <a:gd name="T13" fmla="*/ 1 h 127"/>
                  <a:gd name="T14" fmla="*/ 1 w 58"/>
                  <a:gd name="T15" fmla="*/ 1 h 127"/>
                  <a:gd name="T16" fmla="*/ 1 w 58"/>
                  <a:gd name="T17" fmla="*/ 1 h 127"/>
                  <a:gd name="T18" fmla="*/ 1 w 58"/>
                  <a:gd name="T19" fmla="*/ 1 h 127"/>
                  <a:gd name="T20" fmla="*/ 1 w 58"/>
                  <a:gd name="T21" fmla="*/ 1 h 127"/>
                  <a:gd name="T22" fmla="*/ 1 w 58"/>
                  <a:gd name="T23" fmla="*/ 1 h 127"/>
                  <a:gd name="T24" fmla="*/ 1 w 58"/>
                  <a:gd name="T25" fmla="*/ 1 h 127"/>
                  <a:gd name="T26" fmla="*/ 1 w 58"/>
                  <a:gd name="T27" fmla="*/ 1 h 127"/>
                  <a:gd name="T28" fmla="*/ 1 w 58"/>
                  <a:gd name="T29" fmla="*/ 1 h 127"/>
                  <a:gd name="T30" fmla="*/ 1 w 58"/>
                  <a:gd name="T31" fmla="*/ 1 h 127"/>
                  <a:gd name="T32" fmla="*/ 1 w 58"/>
                  <a:gd name="T33" fmla="*/ 1 h 127"/>
                  <a:gd name="T34" fmla="*/ 1 w 58"/>
                  <a:gd name="T35" fmla="*/ 1 h 127"/>
                  <a:gd name="T36" fmla="*/ 1 w 58"/>
                  <a:gd name="T37" fmla="*/ 1 h 127"/>
                  <a:gd name="T38" fmla="*/ 1 w 58"/>
                  <a:gd name="T39" fmla="*/ 1 h 127"/>
                  <a:gd name="T40" fmla="*/ 1 w 58"/>
                  <a:gd name="T41" fmla="*/ 1 h 127"/>
                  <a:gd name="T42" fmla="*/ 1 w 58"/>
                  <a:gd name="T43" fmla="*/ 1 h 127"/>
                  <a:gd name="T44" fmla="*/ 1 w 58"/>
                  <a:gd name="T45" fmla="*/ 1 h 127"/>
                  <a:gd name="T46" fmla="*/ 1 w 58"/>
                  <a:gd name="T47" fmla="*/ 1 h 127"/>
                  <a:gd name="T48" fmla="*/ 1 w 58"/>
                  <a:gd name="T49" fmla="*/ 1 h 127"/>
                  <a:gd name="T50" fmla="*/ 1 w 58"/>
                  <a:gd name="T51" fmla="*/ 0 h 127"/>
                  <a:gd name="T52" fmla="*/ 1 w 58"/>
                  <a:gd name="T53" fmla="*/ 0 h 127"/>
                  <a:gd name="T54" fmla="*/ 1 w 58"/>
                  <a:gd name="T55" fmla="*/ 0 h 127"/>
                  <a:gd name="T56" fmla="*/ 1 w 58"/>
                  <a:gd name="T57" fmla="*/ 0 h 127"/>
                  <a:gd name="T58" fmla="*/ 0 w 58"/>
                  <a:gd name="T59" fmla="*/ 1 h 127"/>
                  <a:gd name="T60" fmla="*/ 0 w 58"/>
                  <a:gd name="T61" fmla="*/ 1 h 127"/>
                  <a:gd name="T62" fmla="*/ 0 w 58"/>
                  <a:gd name="T63" fmla="*/ 1 h 127"/>
                  <a:gd name="T64" fmla="*/ 0 w 58"/>
                  <a:gd name="T65" fmla="*/ 1 h 127"/>
                  <a:gd name="T66" fmla="*/ 0 w 58"/>
                  <a:gd name="T67" fmla="*/ 1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27"/>
                  <a:gd name="T104" fmla="*/ 58 w 58"/>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27">
                    <a:moveTo>
                      <a:pt x="0" y="5"/>
                    </a:moveTo>
                    <a:lnTo>
                      <a:pt x="6" y="19"/>
                    </a:lnTo>
                    <a:lnTo>
                      <a:pt x="12" y="33"/>
                    </a:lnTo>
                    <a:lnTo>
                      <a:pt x="18" y="47"/>
                    </a:lnTo>
                    <a:lnTo>
                      <a:pt x="24" y="61"/>
                    </a:lnTo>
                    <a:lnTo>
                      <a:pt x="30" y="76"/>
                    </a:lnTo>
                    <a:lnTo>
                      <a:pt x="35" y="91"/>
                    </a:lnTo>
                    <a:lnTo>
                      <a:pt x="39" y="106"/>
                    </a:lnTo>
                    <a:lnTo>
                      <a:pt x="43" y="121"/>
                    </a:lnTo>
                    <a:lnTo>
                      <a:pt x="44" y="124"/>
                    </a:lnTo>
                    <a:lnTo>
                      <a:pt x="46" y="125"/>
                    </a:lnTo>
                    <a:lnTo>
                      <a:pt x="48" y="127"/>
                    </a:lnTo>
                    <a:lnTo>
                      <a:pt x="52" y="127"/>
                    </a:lnTo>
                    <a:lnTo>
                      <a:pt x="54" y="126"/>
                    </a:lnTo>
                    <a:lnTo>
                      <a:pt x="56" y="124"/>
                    </a:lnTo>
                    <a:lnTo>
                      <a:pt x="58" y="121"/>
                    </a:lnTo>
                    <a:lnTo>
                      <a:pt x="58" y="118"/>
                    </a:lnTo>
                    <a:lnTo>
                      <a:pt x="55" y="102"/>
                    </a:lnTo>
                    <a:lnTo>
                      <a:pt x="52" y="86"/>
                    </a:lnTo>
                    <a:lnTo>
                      <a:pt x="47" y="71"/>
                    </a:lnTo>
                    <a:lnTo>
                      <a:pt x="40" y="56"/>
                    </a:lnTo>
                    <a:lnTo>
                      <a:pt x="33" y="41"/>
                    </a:lnTo>
                    <a:lnTo>
                      <a:pt x="25" y="28"/>
                    </a:lnTo>
                    <a:lnTo>
                      <a:pt x="16" y="14"/>
                    </a:lnTo>
                    <a:lnTo>
                      <a:pt x="6" y="1"/>
                    </a:lnTo>
                    <a:lnTo>
                      <a:pt x="5" y="0"/>
                    </a:lnTo>
                    <a:lnTo>
                      <a:pt x="3" y="0"/>
                    </a:lnTo>
                    <a:lnTo>
                      <a:pt x="2" y="0"/>
                    </a:lnTo>
                    <a:lnTo>
                      <a:pt x="1" y="0"/>
                    </a:lnTo>
                    <a:lnTo>
                      <a:pt x="0" y="1"/>
                    </a:lnTo>
                    <a:lnTo>
                      <a:pt x="0" y="2"/>
                    </a:lnTo>
                    <a:lnTo>
                      <a:pt x="0" y="4"/>
                    </a:lnTo>
                    <a:lnTo>
                      <a:pt x="0" y="5"/>
                    </a:lnTo>
                    <a:close/>
                  </a:path>
                </a:pathLst>
              </a:custGeom>
              <a:solidFill>
                <a:srgbClr val="77D8A3"/>
              </a:solidFill>
              <a:ln w="9525">
                <a:noFill/>
                <a:round/>
                <a:headEnd/>
                <a:tailEnd/>
              </a:ln>
            </p:spPr>
            <p:txBody>
              <a:bodyPr/>
              <a:lstStyle/>
              <a:p>
                <a:endParaRPr lang="en-US"/>
              </a:p>
            </p:txBody>
          </p:sp>
          <p:sp>
            <p:nvSpPr>
              <p:cNvPr id="79" name="Freeform 1230"/>
              <p:cNvSpPr>
                <a:spLocks/>
              </p:cNvSpPr>
              <p:nvPr/>
            </p:nvSpPr>
            <p:spPr bwMode="auto">
              <a:xfrm>
                <a:off x="2222" y="2995"/>
                <a:ext cx="15" cy="134"/>
              </a:xfrm>
              <a:custGeom>
                <a:avLst/>
                <a:gdLst>
                  <a:gd name="T0" fmla="*/ 0 w 31"/>
                  <a:gd name="T1" fmla="*/ 2 h 268"/>
                  <a:gd name="T2" fmla="*/ 0 w 31"/>
                  <a:gd name="T3" fmla="*/ 2 h 268"/>
                  <a:gd name="T4" fmla="*/ 0 w 31"/>
                  <a:gd name="T5" fmla="*/ 2 h 268"/>
                  <a:gd name="T6" fmla="*/ 0 w 31"/>
                  <a:gd name="T7" fmla="*/ 2 h 268"/>
                  <a:gd name="T8" fmla="*/ 0 w 31"/>
                  <a:gd name="T9" fmla="*/ 2 h 268"/>
                  <a:gd name="T10" fmla="*/ 0 w 31"/>
                  <a:gd name="T11" fmla="*/ 2 h 268"/>
                  <a:gd name="T12" fmla="*/ 0 w 31"/>
                  <a:gd name="T13" fmla="*/ 2 h 268"/>
                  <a:gd name="T14" fmla="*/ 0 w 31"/>
                  <a:gd name="T15" fmla="*/ 2 h 268"/>
                  <a:gd name="T16" fmla="*/ 0 w 31"/>
                  <a:gd name="T17" fmla="*/ 1 h 268"/>
                  <a:gd name="T18" fmla="*/ 0 w 31"/>
                  <a:gd name="T19" fmla="*/ 1 h 268"/>
                  <a:gd name="T20" fmla="*/ 0 w 31"/>
                  <a:gd name="T21" fmla="*/ 1 h 268"/>
                  <a:gd name="T22" fmla="*/ 0 w 31"/>
                  <a:gd name="T23" fmla="*/ 1 h 268"/>
                  <a:gd name="T24" fmla="*/ 0 w 31"/>
                  <a:gd name="T25" fmla="*/ 0 h 268"/>
                  <a:gd name="T26" fmla="*/ 0 w 31"/>
                  <a:gd name="T27" fmla="*/ 1 h 268"/>
                  <a:gd name="T28" fmla="*/ 0 w 31"/>
                  <a:gd name="T29" fmla="*/ 1 h 268"/>
                  <a:gd name="T30" fmla="*/ 0 w 31"/>
                  <a:gd name="T31" fmla="*/ 1 h 268"/>
                  <a:gd name="T32" fmla="*/ 0 w 31"/>
                  <a:gd name="T33" fmla="*/ 2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68"/>
                  <a:gd name="T53" fmla="*/ 31 w 31"/>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68">
                    <a:moveTo>
                      <a:pt x="5" y="258"/>
                    </a:moveTo>
                    <a:lnTo>
                      <a:pt x="8" y="262"/>
                    </a:lnTo>
                    <a:lnTo>
                      <a:pt x="11" y="266"/>
                    </a:lnTo>
                    <a:lnTo>
                      <a:pt x="16" y="268"/>
                    </a:lnTo>
                    <a:lnTo>
                      <a:pt x="20" y="268"/>
                    </a:lnTo>
                    <a:lnTo>
                      <a:pt x="25" y="267"/>
                    </a:lnTo>
                    <a:lnTo>
                      <a:pt x="28" y="263"/>
                    </a:lnTo>
                    <a:lnTo>
                      <a:pt x="31" y="259"/>
                    </a:lnTo>
                    <a:lnTo>
                      <a:pt x="31" y="254"/>
                    </a:lnTo>
                    <a:lnTo>
                      <a:pt x="23" y="179"/>
                    </a:lnTo>
                    <a:lnTo>
                      <a:pt x="19" y="95"/>
                    </a:lnTo>
                    <a:lnTo>
                      <a:pt x="18" y="27"/>
                    </a:lnTo>
                    <a:lnTo>
                      <a:pt x="15" y="0"/>
                    </a:lnTo>
                    <a:lnTo>
                      <a:pt x="4" y="30"/>
                    </a:lnTo>
                    <a:lnTo>
                      <a:pt x="0" y="97"/>
                    </a:lnTo>
                    <a:lnTo>
                      <a:pt x="0" y="182"/>
                    </a:lnTo>
                    <a:lnTo>
                      <a:pt x="5" y="258"/>
                    </a:lnTo>
                    <a:close/>
                  </a:path>
                </a:pathLst>
              </a:custGeom>
              <a:solidFill>
                <a:srgbClr val="77D8A3"/>
              </a:solidFill>
              <a:ln w="9525">
                <a:noFill/>
                <a:round/>
                <a:headEnd/>
                <a:tailEnd/>
              </a:ln>
            </p:spPr>
            <p:txBody>
              <a:bodyPr/>
              <a:lstStyle/>
              <a:p>
                <a:endParaRPr lang="en-US"/>
              </a:p>
            </p:txBody>
          </p:sp>
          <p:sp>
            <p:nvSpPr>
              <p:cNvPr id="80" name="Freeform 1231"/>
              <p:cNvSpPr>
                <a:spLocks/>
              </p:cNvSpPr>
              <p:nvPr/>
            </p:nvSpPr>
            <p:spPr bwMode="auto">
              <a:xfrm>
                <a:off x="2278" y="3080"/>
                <a:ext cx="32" cy="58"/>
              </a:xfrm>
              <a:custGeom>
                <a:avLst/>
                <a:gdLst>
                  <a:gd name="T0" fmla="*/ 0 w 66"/>
                  <a:gd name="T1" fmla="*/ 1 h 114"/>
                  <a:gd name="T2" fmla="*/ 0 w 66"/>
                  <a:gd name="T3" fmla="*/ 1 h 114"/>
                  <a:gd name="T4" fmla="*/ 0 w 66"/>
                  <a:gd name="T5" fmla="*/ 1 h 114"/>
                  <a:gd name="T6" fmla="*/ 0 w 66"/>
                  <a:gd name="T7" fmla="*/ 1 h 114"/>
                  <a:gd name="T8" fmla="*/ 0 w 66"/>
                  <a:gd name="T9" fmla="*/ 1 h 114"/>
                  <a:gd name="T10" fmla="*/ 0 w 66"/>
                  <a:gd name="T11" fmla="*/ 1 h 114"/>
                  <a:gd name="T12" fmla="*/ 0 w 66"/>
                  <a:gd name="T13" fmla="*/ 1 h 114"/>
                  <a:gd name="T14" fmla="*/ 0 w 66"/>
                  <a:gd name="T15" fmla="*/ 1 h 114"/>
                  <a:gd name="T16" fmla="*/ 0 w 66"/>
                  <a:gd name="T17" fmla="*/ 1 h 114"/>
                  <a:gd name="T18" fmla="*/ 0 w 66"/>
                  <a:gd name="T19" fmla="*/ 1 h 114"/>
                  <a:gd name="T20" fmla="*/ 0 w 66"/>
                  <a:gd name="T21" fmla="*/ 1 h 114"/>
                  <a:gd name="T22" fmla="*/ 0 w 66"/>
                  <a:gd name="T23" fmla="*/ 1 h 114"/>
                  <a:gd name="T24" fmla="*/ 0 w 66"/>
                  <a:gd name="T25" fmla="*/ 1 h 114"/>
                  <a:gd name="T26" fmla="*/ 0 w 66"/>
                  <a:gd name="T27" fmla="*/ 1 h 114"/>
                  <a:gd name="T28" fmla="*/ 0 w 66"/>
                  <a:gd name="T29" fmla="*/ 1 h 114"/>
                  <a:gd name="T30" fmla="*/ 0 w 66"/>
                  <a:gd name="T31" fmla="*/ 1 h 114"/>
                  <a:gd name="T32" fmla="*/ 0 w 66"/>
                  <a:gd name="T33" fmla="*/ 1 h 114"/>
                  <a:gd name="T34" fmla="*/ 0 w 66"/>
                  <a:gd name="T35" fmla="*/ 1 h 114"/>
                  <a:gd name="T36" fmla="*/ 0 w 66"/>
                  <a:gd name="T37" fmla="*/ 1 h 114"/>
                  <a:gd name="T38" fmla="*/ 0 w 66"/>
                  <a:gd name="T39" fmla="*/ 1 h 114"/>
                  <a:gd name="T40" fmla="*/ 0 w 66"/>
                  <a:gd name="T41" fmla="*/ 1 h 114"/>
                  <a:gd name="T42" fmla="*/ 0 w 66"/>
                  <a:gd name="T43" fmla="*/ 1 h 114"/>
                  <a:gd name="T44" fmla="*/ 0 w 66"/>
                  <a:gd name="T45" fmla="*/ 1 h 114"/>
                  <a:gd name="T46" fmla="*/ 0 w 66"/>
                  <a:gd name="T47" fmla="*/ 1 h 114"/>
                  <a:gd name="T48" fmla="*/ 0 w 66"/>
                  <a:gd name="T49" fmla="*/ 1 h 114"/>
                  <a:gd name="T50" fmla="*/ 0 w 66"/>
                  <a:gd name="T51" fmla="*/ 0 h 114"/>
                  <a:gd name="T52" fmla="*/ 0 w 66"/>
                  <a:gd name="T53" fmla="*/ 0 h 114"/>
                  <a:gd name="T54" fmla="*/ 0 w 66"/>
                  <a:gd name="T55" fmla="*/ 0 h 114"/>
                  <a:gd name="T56" fmla="*/ 0 w 66"/>
                  <a:gd name="T57" fmla="*/ 1 h 114"/>
                  <a:gd name="T58" fmla="*/ 0 w 66"/>
                  <a:gd name="T59" fmla="*/ 1 h 114"/>
                  <a:gd name="T60" fmla="*/ 0 w 66"/>
                  <a:gd name="T61" fmla="*/ 1 h 114"/>
                  <a:gd name="T62" fmla="*/ 0 w 66"/>
                  <a:gd name="T63" fmla="*/ 1 h 114"/>
                  <a:gd name="T64" fmla="*/ 0 w 66"/>
                  <a:gd name="T65" fmla="*/ 1 h 114"/>
                  <a:gd name="T66" fmla="*/ 0 w 66"/>
                  <a:gd name="T67" fmla="*/ 1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
                  <a:gd name="T103" fmla="*/ 0 h 114"/>
                  <a:gd name="T104" fmla="*/ 66 w 66"/>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 h="114">
                    <a:moveTo>
                      <a:pt x="1" y="5"/>
                    </a:moveTo>
                    <a:lnTo>
                      <a:pt x="9" y="17"/>
                    </a:lnTo>
                    <a:lnTo>
                      <a:pt x="17" y="29"/>
                    </a:lnTo>
                    <a:lnTo>
                      <a:pt x="24" y="42"/>
                    </a:lnTo>
                    <a:lnTo>
                      <a:pt x="31" y="55"/>
                    </a:lnTo>
                    <a:lnTo>
                      <a:pt x="36" y="67"/>
                    </a:lnTo>
                    <a:lnTo>
                      <a:pt x="42" y="80"/>
                    </a:lnTo>
                    <a:lnTo>
                      <a:pt x="46" y="94"/>
                    </a:lnTo>
                    <a:lnTo>
                      <a:pt x="50" y="107"/>
                    </a:lnTo>
                    <a:lnTo>
                      <a:pt x="51" y="111"/>
                    </a:lnTo>
                    <a:lnTo>
                      <a:pt x="53" y="113"/>
                    </a:lnTo>
                    <a:lnTo>
                      <a:pt x="57" y="114"/>
                    </a:lnTo>
                    <a:lnTo>
                      <a:pt x="60" y="114"/>
                    </a:lnTo>
                    <a:lnTo>
                      <a:pt x="62" y="113"/>
                    </a:lnTo>
                    <a:lnTo>
                      <a:pt x="65" y="111"/>
                    </a:lnTo>
                    <a:lnTo>
                      <a:pt x="66" y="107"/>
                    </a:lnTo>
                    <a:lnTo>
                      <a:pt x="66" y="104"/>
                    </a:lnTo>
                    <a:lnTo>
                      <a:pt x="63" y="89"/>
                    </a:lnTo>
                    <a:lnTo>
                      <a:pt x="59" y="74"/>
                    </a:lnTo>
                    <a:lnTo>
                      <a:pt x="54" y="59"/>
                    </a:lnTo>
                    <a:lnTo>
                      <a:pt x="47" y="45"/>
                    </a:lnTo>
                    <a:lnTo>
                      <a:pt x="39" y="32"/>
                    </a:lnTo>
                    <a:lnTo>
                      <a:pt x="30" y="20"/>
                    </a:lnTo>
                    <a:lnTo>
                      <a:pt x="19" y="10"/>
                    </a:lnTo>
                    <a:lnTo>
                      <a:pt x="6" y="1"/>
                    </a:lnTo>
                    <a:lnTo>
                      <a:pt x="5" y="0"/>
                    </a:lnTo>
                    <a:lnTo>
                      <a:pt x="4" y="0"/>
                    </a:lnTo>
                    <a:lnTo>
                      <a:pt x="2" y="0"/>
                    </a:lnTo>
                    <a:lnTo>
                      <a:pt x="1" y="1"/>
                    </a:lnTo>
                    <a:lnTo>
                      <a:pt x="0" y="2"/>
                    </a:lnTo>
                    <a:lnTo>
                      <a:pt x="0" y="3"/>
                    </a:lnTo>
                    <a:lnTo>
                      <a:pt x="0" y="4"/>
                    </a:lnTo>
                    <a:lnTo>
                      <a:pt x="1" y="5"/>
                    </a:lnTo>
                    <a:close/>
                  </a:path>
                </a:pathLst>
              </a:custGeom>
              <a:solidFill>
                <a:srgbClr val="77D8A3"/>
              </a:solidFill>
              <a:ln w="9525">
                <a:noFill/>
                <a:round/>
                <a:headEnd/>
                <a:tailEnd/>
              </a:ln>
            </p:spPr>
            <p:txBody>
              <a:bodyPr/>
              <a:lstStyle/>
              <a:p>
                <a:endParaRPr lang="en-US"/>
              </a:p>
            </p:txBody>
          </p:sp>
          <p:sp>
            <p:nvSpPr>
              <p:cNvPr id="81" name="Freeform 1232"/>
              <p:cNvSpPr>
                <a:spLocks/>
              </p:cNvSpPr>
              <p:nvPr/>
            </p:nvSpPr>
            <p:spPr bwMode="auto">
              <a:xfrm>
                <a:off x="2329" y="3009"/>
                <a:ext cx="29" cy="117"/>
              </a:xfrm>
              <a:custGeom>
                <a:avLst/>
                <a:gdLst>
                  <a:gd name="T0" fmla="*/ 1 w 56"/>
                  <a:gd name="T1" fmla="*/ 1 h 233"/>
                  <a:gd name="T2" fmla="*/ 1 w 56"/>
                  <a:gd name="T3" fmla="*/ 1 h 233"/>
                  <a:gd name="T4" fmla="*/ 1 w 56"/>
                  <a:gd name="T5" fmla="*/ 1 h 233"/>
                  <a:gd name="T6" fmla="*/ 1 w 56"/>
                  <a:gd name="T7" fmla="*/ 1 h 233"/>
                  <a:gd name="T8" fmla="*/ 1 w 56"/>
                  <a:gd name="T9" fmla="*/ 1 h 233"/>
                  <a:gd name="T10" fmla="*/ 1 w 56"/>
                  <a:gd name="T11" fmla="*/ 2 h 233"/>
                  <a:gd name="T12" fmla="*/ 1 w 56"/>
                  <a:gd name="T13" fmla="*/ 2 h 233"/>
                  <a:gd name="T14" fmla="*/ 1 w 56"/>
                  <a:gd name="T15" fmla="*/ 2 h 233"/>
                  <a:gd name="T16" fmla="*/ 0 w 56"/>
                  <a:gd name="T17" fmla="*/ 2 h 233"/>
                  <a:gd name="T18" fmla="*/ 1 w 56"/>
                  <a:gd name="T19" fmla="*/ 2 h 233"/>
                  <a:gd name="T20" fmla="*/ 1 w 56"/>
                  <a:gd name="T21" fmla="*/ 2 h 233"/>
                  <a:gd name="T22" fmla="*/ 1 w 56"/>
                  <a:gd name="T23" fmla="*/ 2 h 233"/>
                  <a:gd name="T24" fmla="*/ 1 w 56"/>
                  <a:gd name="T25" fmla="*/ 2 h 233"/>
                  <a:gd name="T26" fmla="*/ 1 w 56"/>
                  <a:gd name="T27" fmla="*/ 2 h 233"/>
                  <a:gd name="T28" fmla="*/ 1 w 56"/>
                  <a:gd name="T29" fmla="*/ 2 h 233"/>
                  <a:gd name="T30" fmla="*/ 1 w 56"/>
                  <a:gd name="T31" fmla="*/ 2 h 233"/>
                  <a:gd name="T32" fmla="*/ 1 w 56"/>
                  <a:gd name="T33" fmla="*/ 2 h 233"/>
                  <a:gd name="T34" fmla="*/ 1 w 56"/>
                  <a:gd name="T35" fmla="*/ 2 h 233"/>
                  <a:gd name="T36" fmla="*/ 1 w 56"/>
                  <a:gd name="T37" fmla="*/ 2 h 233"/>
                  <a:gd name="T38" fmla="*/ 1 w 56"/>
                  <a:gd name="T39" fmla="*/ 2 h 233"/>
                  <a:gd name="T40" fmla="*/ 1 w 56"/>
                  <a:gd name="T41" fmla="*/ 1 h 233"/>
                  <a:gd name="T42" fmla="*/ 1 w 56"/>
                  <a:gd name="T43" fmla="*/ 1 h 233"/>
                  <a:gd name="T44" fmla="*/ 1 w 56"/>
                  <a:gd name="T45" fmla="*/ 1 h 233"/>
                  <a:gd name="T46" fmla="*/ 1 w 56"/>
                  <a:gd name="T47" fmla="*/ 1 h 233"/>
                  <a:gd name="T48" fmla="*/ 1 w 56"/>
                  <a:gd name="T49" fmla="*/ 1 h 233"/>
                  <a:gd name="T50" fmla="*/ 1 w 56"/>
                  <a:gd name="T51" fmla="*/ 1 h 233"/>
                  <a:gd name="T52" fmla="*/ 1 w 56"/>
                  <a:gd name="T53" fmla="*/ 1 h 233"/>
                  <a:gd name="T54" fmla="*/ 1 w 56"/>
                  <a:gd name="T55" fmla="*/ 1 h 233"/>
                  <a:gd name="T56" fmla="*/ 1 w 56"/>
                  <a:gd name="T57" fmla="*/ 0 h 233"/>
                  <a:gd name="T58" fmla="*/ 1 w 56"/>
                  <a:gd name="T59" fmla="*/ 0 h 233"/>
                  <a:gd name="T60" fmla="*/ 1 w 56"/>
                  <a:gd name="T61" fmla="*/ 0 h 233"/>
                  <a:gd name="T62" fmla="*/ 1 w 56"/>
                  <a:gd name="T63" fmla="*/ 0 h 233"/>
                  <a:gd name="T64" fmla="*/ 1 w 56"/>
                  <a:gd name="T65" fmla="*/ 1 h 233"/>
                  <a:gd name="T66" fmla="*/ 1 w 56"/>
                  <a:gd name="T67" fmla="*/ 1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233"/>
                  <a:gd name="T104" fmla="*/ 56 w 56"/>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233">
                    <a:moveTo>
                      <a:pt x="50" y="2"/>
                    </a:moveTo>
                    <a:lnTo>
                      <a:pt x="33" y="24"/>
                    </a:lnTo>
                    <a:lnTo>
                      <a:pt x="20" y="50"/>
                    </a:lnTo>
                    <a:lnTo>
                      <a:pt x="11" y="77"/>
                    </a:lnTo>
                    <a:lnTo>
                      <a:pt x="7" y="106"/>
                    </a:lnTo>
                    <a:lnTo>
                      <a:pt x="3" y="135"/>
                    </a:lnTo>
                    <a:lnTo>
                      <a:pt x="2" y="164"/>
                    </a:lnTo>
                    <a:lnTo>
                      <a:pt x="1" y="194"/>
                    </a:lnTo>
                    <a:lnTo>
                      <a:pt x="0" y="223"/>
                    </a:lnTo>
                    <a:lnTo>
                      <a:pt x="1" y="226"/>
                    </a:lnTo>
                    <a:lnTo>
                      <a:pt x="3" y="230"/>
                    </a:lnTo>
                    <a:lnTo>
                      <a:pt x="5" y="232"/>
                    </a:lnTo>
                    <a:lnTo>
                      <a:pt x="9" y="233"/>
                    </a:lnTo>
                    <a:lnTo>
                      <a:pt x="13" y="232"/>
                    </a:lnTo>
                    <a:lnTo>
                      <a:pt x="16" y="230"/>
                    </a:lnTo>
                    <a:lnTo>
                      <a:pt x="18" y="227"/>
                    </a:lnTo>
                    <a:lnTo>
                      <a:pt x="19" y="224"/>
                    </a:lnTo>
                    <a:lnTo>
                      <a:pt x="22" y="196"/>
                    </a:lnTo>
                    <a:lnTo>
                      <a:pt x="23" y="168"/>
                    </a:lnTo>
                    <a:lnTo>
                      <a:pt x="25" y="140"/>
                    </a:lnTo>
                    <a:lnTo>
                      <a:pt x="27" y="112"/>
                    </a:lnTo>
                    <a:lnTo>
                      <a:pt x="32" y="84"/>
                    </a:lnTo>
                    <a:lnTo>
                      <a:pt x="38" y="57"/>
                    </a:lnTo>
                    <a:lnTo>
                      <a:pt x="46" y="30"/>
                    </a:lnTo>
                    <a:lnTo>
                      <a:pt x="56" y="4"/>
                    </a:lnTo>
                    <a:lnTo>
                      <a:pt x="56" y="3"/>
                    </a:lnTo>
                    <a:lnTo>
                      <a:pt x="56" y="2"/>
                    </a:lnTo>
                    <a:lnTo>
                      <a:pt x="55" y="2"/>
                    </a:lnTo>
                    <a:lnTo>
                      <a:pt x="54" y="0"/>
                    </a:lnTo>
                    <a:lnTo>
                      <a:pt x="53" y="0"/>
                    </a:lnTo>
                    <a:lnTo>
                      <a:pt x="51" y="0"/>
                    </a:lnTo>
                    <a:lnTo>
                      <a:pt x="50" y="2"/>
                    </a:lnTo>
                    <a:close/>
                  </a:path>
                </a:pathLst>
              </a:custGeom>
              <a:solidFill>
                <a:srgbClr val="77D8A3"/>
              </a:solidFill>
              <a:ln w="9525">
                <a:noFill/>
                <a:round/>
                <a:headEnd/>
                <a:tailEnd/>
              </a:ln>
            </p:spPr>
            <p:txBody>
              <a:bodyPr/>
              <a:lstStyle/>
              <a:p>
                <a:endParaRPr lang="en-US"/>
              </a:p>
            </p:txBody>
          </p:sp>
          <p:sp>
            <p:nvSpPr>
              <p:cNvPr id="82" name="Freeform 1233"/>
              <p:cNvSpPr>
                <a:spLocks/>
              </p:cNvSpPr>
              <p:nvPr/>
            </p:nvSpPr>
            <p:spPr bwMode="auto">
              <a:xfrm>
                <a:off x="2362" y="3057"/>
                <a:ext cx="35" cy="47"/>
              </a:xfrm>
              <a:custGeom>
                <a:avLst/>
                <a:gdLst>
                  <a:gd name="T0" fmla="*/ 0 w 71"/>
                  <a:gd name="T1" fmla="*/ 0 h 93"/>
                  <a:gd name="T2" fmla="*/ 0 w 71"/>
                  <a:gd name="T3" fmla="*/ 1 h 93"/>
                  <a:gd name="T4" fmla="*/ 0 w 71"/>
                  <a:gd name="T5" fmla="*/ 1 h 93"/>
                  <a:gd name="T6" fmla="*/ 0 w 71"/>
                  <a:gd name="T7" fmla="*/ 1 h 93"/>
                  <a:gd name="T8" fmla="*/ 0 w 71"/>
                  <a:gd name="T9" fmla="*/ 1 h 93"/>
                  <a:gd name="T10" fmla="*/ 0 w 71"/>
                  <a:gd name="T11" fmla="*/ 1 h 93"/>
                  <a:gd name="T12" fmla="*/ 0 w 71"/>
                  <a:gd name="T13" fmla="*/ 1 h 93"/>
                  <a:gd name="T14" fmla="*/ 0 w 71"/>
                  <a:gd name="T15" fmla="*/ 1 h 93"/>
                  <a:gd name="T16" fmla="*/ 0 w 71"/>
                  <a:gd name="T17" fmla="*/ 1 h 93"/>
                  <a:gd name="T18" fmla="*/ 0 w 71"/>
                  <a:gd name="T19" fmla="*/ 1 h 93"/>
                  <a:gd name="T20" fmla="*/ 0 w 71"/>
                  <a:gd name="T21" fmla="*/ 1 h 93"/>
                  <a:gd name="T22" fmla="*/ 0 w 71"/>
                  <a:gd name="T23" fmla="*/ 1 h 93"/>
                  <a:gd name="T24" fmla="*/ 0 w 71"/>
                  <a:gd name="T25" fmla="*/ 1 h 93"/>
                  <a:gd name="T26" fmla="*/ 0 w 71"/>
                  <a:gd name="T27" fmla="*/ 1 h 93"/>
                  <a:gd name="T28" fmla="*/ 0 w 71"/>
                  <a:gd name="T29" fmla="*/ 1 h 93"/>
                  <a:gd name="T30" fmla="*/ 0 w 71"/>
                  <a:gd name="T31" fmla="*/ 1 h 93"/>
                  <a:gd name="T32" fmla="*/ 0 w 71"/>
                  <a:gd name="T33" fmla="*/ 1 h 93"/>
                  <a:gd name="T34" fmla="*/ 0 w 71"/>
                  <a:gd name="T35" fmla="*/ 1 h 93"/>
                  <a:gd name="T36" fmla="*/ 0 w 71"/>
                  <a:gd name="T37" fmla="*/ 1 h 93"/>
                  <a:gd name="T38" fmla="*/ 0 w 71"/>
                  <a:gd name="T39" fmla="*/ 1 h 93"/>
                  <a:gd name="T40" fmla="*/ 0 w 71"/>
                  <a:gd name="T41" fmla="*/ 1 h 93"/>
                  <a:gd name="T42" fmla="*/ 0 w 71"/>
                  <a:gd name="T43" fmla="*/ 1 h 93"/>
                  <a:gd name="T44" fmla="*/ 0 w 71"/>
                  <a:gd name="T45" fmla="*/ 1 h 93"/>
                  <a:gd name="T46" fmla="*/ 0 w 71"/>
                  <a:gd name="T47" fmla="*/ 1 h 93"/>
                  <a:gd name="T48" fmla="*/ 0 w 71"/>
                  <a:gd name="T49" fmla="*/ 1 h 93"/>
                  <a:gd name="T50" fmla="*/ 0 w 71"/>
                  <a:gd name="T51" fmla="*/ 1 h 93"/>
                  <a:gd name="T52" fmla="*/ 0 w 71"/>
                  <a:gd name="T53" fmla="*/ 1 h 93"/>
                  <a:gd name="T54" fmla="*/ 0 w 71"/>
                  <a:gd name="T55" fmla="*/ 1 h 93"/>
                  <a:gd name="T56" fmla="*/ 0 w 71"/>
                  <a:gd name="T57" fmla="*/ 1 h 93"/>
                  <a:gd name="T58" fmla="*/ 0 w 71"/>
                  <a:gd name="T59" fmla="*/ 1 h 93"/>
                  <a:gd name="T60" fmla="*/ 0 w 71"/>
                  <a:gd name="T61" fmla="*/ 1 h 93"/>
                  <a:gd name="T62" fmla="*/ 0 w 71"/>
                  <a:gd name="T63" fmla="*/ 0 h 93"/>
                  <a:gd name="T64" fmla="*/ 0 w 71"/>
                  <a:gd name="T65" fmla="*/ 0 h 93"/>
                  <a:gd name="T66" fmla="*/ 0 w 71"/>
                  <a:gd name="T67" fmla="*/ 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93"/>
                  <a:gd name="T104" fmla="*/ 71 w 7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93">
                    <a:moveTo>
                      <a:pt x="67" y="0"/>
                    </a:moveTo>
                    <a:lnTo>
                      <a:pt x="54" y="2"/>
                    </a:lnTo>
                    <a:lnTo>
                      <a:pt x="43" y="8"/>
                    </a:lnTo>
                    <a:lnTo>
                      <a:pt x="33" y="16"/>
                    </a:lnTo>
                    <a:lnTo>
                      <a:pt x="25" y="26"/>
                    </a:lnTo>
                    <a:lnTo>
                      <a:pt x="18" y="36"/>
                    </a:lnTo>
                    <a:lnTo>
                      <a:pt x="13" y="48"/>
                    </a:lnTo>
                    <a:lnTo>
                      <a:pt x="7" y="60"/>
                    </a:lnTo>
                    <a:lnTo>
                      <a:pt x="1" y="71"/>
                    </a:lnTo>
                    <a:lnTo>
                      <a:pt x="0" y="76"/>
                    </a:lnTo>
                    <a:lnTo>
                      <a:pt x="1" y="82"/>
                    </a:lnTo>
                    <a:lnTo>
                      <a:pt x="5" y="88"/>
                    </a:lnTo>
                    <a:lnTo>
                      <a:pt x="9" y="91"/>
                    </a:lnTo>
                    <a:lnTo>
                      <a:pt x="15" y="93"/>
                    </a:lnTo>
                    <a:lnTo>
                      <a:pt x="21" y="91"/>
                    </a:lnTo>
                    <a:lnTo>
                      <a:pt x="25" y="89"/>
                    </a:lnTo>
                    <a:lnTo>
                      <a:pt x="29" y="85"/>
                    </a:lnTo>
                    <a:lnTo>
                      <a:pt x="33" y="74"/>
                    </a:lnTo>
                    <a:lnTo>
                      <a:pt x="37" y="64"/>
                    </a:lnTo>
                    <a:lnTo>
                      <a:pt x="41" y="54"/>
                    </a:lnTo>
                    <a:lnTo>
                      <a:pt x="45" y="43"/>
                    </a:lnTo>
                    <a:lnTo>
                      <a:pt x="49" y="34"/>
                    </a:lnTo>
                    <a:lnTo>
                      <a:pt x="55" y="24"/>
                    </a:lnTo>
                    <a:lnTo>
                      <a:pt x="61" y="16"/>
                    </a:lnTo>
                    <a:lnTo>
                      <a:pt x="69" y="8"/>
                    </a:lnTo>
                    <a:lnTo>
                      <a:pt x="70" y="7"/>
                    </a:lnTo>
                    <a:lnTo>
                      <a:pt x="71" y="5"/>
                    </a:lnTo>
                    <a:lnTo>
                      <a:pt x="71" y="4"/>
                    </a:lnTo>
                    <a:lnTo>
                      <a:pt x="71" y="3"/>
                    </a:lnTo>
                    <a:lnTo>
                      <a:pt x="70" y="2"/>
                    </a:lnTo>
                    <a:lnTo>
                      <a:pt x="69" y="1"/>
                    </a:lnTo>
                    <a:lnTo>
                      <a:pt x="68" y="0"/>
                    </a:lnTo>
                    <a:lnTo>
                      <a:pt x="67" y="0"/>
                    </a:lnTo>
                    <a:close/>
                  </a:path>
                </a:pathLst>
              </a:custGeom>
              <a:solidFill>
                <a:srgbClr val="77D8A3"/>
              </a:solidFill>
              <a:ln w="9525">
                <a:noFill/>
                <a:round/>
                <a:headEnd/>
                <a:tailEnd/>
              </a:ln>
            </p:spPr>
            <p:txBody>
              <a:bodyPr/>
              <a:lstStyle/>
              <a:p>
                <a:endParaRPr lang="en-US"/>
              </a:p>
            </p:txBody>
          </p:sp>
          <p:sp>
            <p:nvSpPr>
              <p:cNvPr id="83" name="Freeform 1234"/>
              <p:cNvSpPr>
                <a:spLocks/>
              </p:cNvSpPr>
              <p:nvPr/>
            </p:nvSpPr>
            <p:spPr bwMode="auto">
              <a:xfrm>
                <a:off x="2087" y="3029"/>
                <a:ext cx="84" cy="128"/>
              </a:xfrm>
              <a:custGeom>
                <a:avLst/>
                <a:gdLst>
                  <a:gd name="T0" fmla="*/ 0 w 169"/>
                  <a:gd name="T1" fmla="*/ 1 h 256"/>
                  <a:gd name="T2" fmla="*/ 0 w 169"/>
                  <a:gd name="T3" fmla="*/ 1 h 256"/>
                  <a:gd name="T4" fmla="*/ 0 w 169"/>
                  <a:gd name="T5" fmla="*/ 1 h 256"/>
                  <a:gd name="T6" fmla="*/ 0 w 169"/>
                  <a:gd name="T7" fmla="*/ 1 h 256"/>
                  <a:gd name="T8" fmla="*/ 0 w 169"/>
                  <a:gd name="T9" fmla="*/ 1 h 256"/>
                  <a:gd name="T10" fmla="*/ 0 w 169"/>
                  <a:gd name="T11" fmla="*/ 1 h 256"/>
                  <a:gd name="T12" fmla="*/ 0 w 169"/>
                  <a:gd name="T13" fmla="*/ 1 h 256"/>
                  <a:gd name="T14" fmla="*/ 0 w 169"/>
                  <a:gd name="T15" fmla="*/ 1 h 256"/>
                  <a:gd name="T16" fmla="*/ 0 w 169"/>
                  <a:gd name="T17" fmla="*/ 1 h 256"/>
                  <a:gd name="T18" fmla="*/ 0 w 169"/>
                  <a:gd name="T19" fmla="*/ 1 h 256"/>
                  <a:gd name="T20" fmla="*/ 0 w 169"/>
                  <a:gd name="T21" fmla="*/ 1 h 256"/>
                  <a:gd name="T22" fmla="*/ 0 w 169"/>
                  <a:gd name="T23" fmla="*/ 1 h 256"/>
                  <a:gd name="T24" fmla="*/ 0 w 169"/>
                  <a:gd name="T25" fmla="*/ 1 h 256"/>
                  <a:gd name="T26" fmla="*/ 1 w 169"/>
                  <a:gd name="T27" fmla="*/ 1 h 256"/>
                  <a:gd name="T28" fmla="*/ 1 w 169"/>
                  <a:gd name="T29" fmla="*/ 1 h 256"/>
                  <a:gd name="T30" fmla="*/ 1 w 169"/>
                  <a:gd name="T31" fmla="*/ 1 h 256"/>
                  <a:gd name="T32" fmla="*/ 1 w 169"/>
                  <a:gd name="T33" fmla="*/ 1 h 256"/>
                  <a:gd name="T34" fmla="*/ 1 w 169"/>
                  <a:gd name="T35" fmla="*/ 1 h 256"/>
                  <a:gd name="T36" fmla="*/ 1 w 169"/>
                  <a:gd name="T37" fmla="*/ 1 h 256"/>
                  <a:gd name="T38" fmla="*/ 1 w 169"/>
                  <a:gd name="T39" fmla="*/ 2 h 256"/>
                  <a:gd name="T40" fmla="*/ 1 w 169"/>
                  <a:gd name="T41" fmla="*/ 1 h 256"/>
                  <a:gd name="T42" fmla="*/ 1 w 169"/>
                  <a:gd name="T43" fmla="*/ 1 h 256"/>
                  <a:gd name="T44" fmla="*/ 1 w 169"/>
                  <a:gd name="T45" fmla="*/ 1 h 256"/>
                  <a:gd name="T46" fmla="*/ 1 w 169"/>
                  <a:gd name="T47" fmla="*/ 1 h 256"/>
                  <a:gd name="T48" fmla="*/ 1 w 169"/>
                  <a:gd name="T49" fmla="*/ 1 h 256"/>
                  <a:gd name="T50" fmla="*/ 1 w 169"/>
                  <a:gd name="T51" fmla="*/ 1 h 256"/>
                  <a:gd name="T52" fmla="*/ 1 w 169"/>
                  <a:gd name="T53" fmla="*/ 1 h 256"/>
                  <a:gd name="T54" fmla="*/ 1 w 169"/>
                  <a:gd name="T55" fmla="*/ 1 h 256"/>
                  <a:gd name="T56" fmla="*/ 0 w 169"/>
                  <a:gd name="T57" fmla="*/ 1 h 256"/>
                  <a:gd name="T58" fmla="*/ 0 w 169"/>
                  <a:gd name="T59" fmla="*/ 1 h 256"/>
                  <a:gd name="T60" fmla="*/ 0 w 169"/>
                  <a:gd name="T61" fmla="*/ 1 h 256"/>
                  <a:gd name="T62" fmla="*/ 0 w 169"/>
                  <a:gd name="T63" fmla="*/ 1 h 256"/>
                  <a:gd name="T64" fmla="*/ 0 w 169"/>
                  <a:gd name="T65" fmla="*/ 0 h 256"/>
                  <a:gd name="T66" fmla="*/ 0 w 169"/>
                  <a:gd name="T67" fmla="*/ 0 h 256"/>
                  <a:gd name="T68" fmla="*/ 0 w 169"/>
                  <a:gd name="T69" fmla="*/ 0 h 256"/>
                  <a:gd name="T70" fmla="*/ 0 w 169"/>
                  <a:gd name="T71" fmla="*/ 0 h 256"/>
                  <a:gd name="T72" fmla="*/ 0 w 169"/>
                  <a:gd name="T73" fmla="*/ 1 h 256"/>
                  <a:gd name="T74" fmla="*/ 0 w 169"/>
                  <a:gd name="T75" fmla="*/ 1 h 256"/>
                  <a:gd name="T76" fmla="*/ 0 w 169"/>
                  <a:gd name="T77" fmla="*/ 1 h 256"/>
                  <a:gd name="T78" fmla="*/ 0 w 169"/>
                  <a:gd name="T79" fmla="*/ 1 h 256"/>
                  <a:gd name="T80" fmla="*/ 0 w 169"/>
                  <a:gd name="T81" fmla="*/ 1 h 256"/>
                  <a:gd name="T82" fmla="*/ 0 w 169"/>
                  <a:gd name="T83" fmla="*/ 1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56"/>
                  <a:gd name="T128" fmla="*/ 169 w 169"/>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56">
                    <a:moveTo>
                      <a:pt x="2" y="6"/>
                    </a:moveTo>
                    <a:lnTo>
                      <a:pt x="11" y="15"/>
                    </a:lnTo>
                    <a:lnTo>
                      <a:pt x="21" y="25"/>
                    </a:lnTo>
                    <a:lnTo>
                      <a:pt x="32" y="31"/>
                    </a:lnTo>
                    <a:lnTo>
                      <a:pt x="42" y="39"/>
                    </a:lnTo>
                    <a:lnTo>
                      <a:pt x="52" y="48"/>
                    </a:lnTo>
                    <a:lnTo>
                      <a:pt x="63" y="56"/>
                    </a:lnTo>
                    <a:lnTo>
                      <a:pt x="72" y="65"/>
                    </a:lnTo>
                    <a:lnTo>
                      <a:pt x="81" y="75"/>
                    </a:lnTo>
                    <a:lnTo>
                      <a:pt x="95" y="95"/>
                    </a:lnTo>
                    <a:lnTo>
                      <a:pt x="105" y="115"/>
                    </a:lnTo>
                    <a:lnTo>
                      <a:pt x="114" y="137"/>
                    </a:lnTo>
                    <a:lnTo>
                      <a:pt x="122" y="158"/>
                    </a:lnTo>
                    <a:lnTo>
                      <a:pt x="128" y="180"/>
                    </a:lnTo>
                    <a:lnTo>
                      <a:pt x="134" y="202"/>
                    </a:lnTo>
                    <a:lnTo>
                      <a:pt x="140" y="224"/>
                    </a:lnTo>
                    <a:lnTo>
                      <a:pt x="145" y="247"/>
                    </a:lnTo>
                    <a:lnTo>
                      <a:pt x="148" y="252"/>
                    </a:lnTo>
                    <a:lnTo>
                      <a:pt x="151" y="254"/>
                    </a:lnTo>
                    <a:lnTo>
                      <a:pt x="156" y="256"/>
                    </a:lnTo>
                    <a:lnTo>
                      <a:pt x="160" y="255"/>
                    </a:lnTo>
                    <a:lnTo>
                      <a:pt x="165" y="253"/>
                    </a:lnTo>
                    <a:lnTo>
                      <a:pt x="168" y="249"/>
                    </a:lnTo>
                    <a:lnTo>
                      <a:pt x="169" y="245"/>
                    </a:lnTo>
                    <a:lnTo>
                      <a:pt x="168" y="240"/>
                    </a:lnTo>
                    <a:lnTo>
                      <a:pt x="160" y="203"/>
                    </a:lnTo>
                    <a:lnTo>
                      <a:pt x="150" y="167"/>
                    </a:lnTo>
                    <a:lnTo>
                      <a:pt x="136" y="131"/>
                    </a:lnTo>
                    <a:lnTo>
                      <a:pt x="119" y="97"/>
                    </a:lnTo>
                    <a:lnTo>
                      <a:pt x="98" y="66"/>
                    </a:lnTo>
                    <a:lnTo>
                      <a:pt x="72" y="39"/>
                    </a:lnTo>
                    <a:lnTo>
                      <a:pt x="42" y="17"/>
                    </a:lnTo>
                    <a:lnTo>
                      <a:pt x="6" y="0"/>
                    </a:lnTo>
                    <a:lnTo>
                      <a:pt x="5" y="0"/>
                    </a:lnTo>
                    <a:lnTo>
                      <a:pt x="4" y="0"/>
                    </a:lnTo>
                    <a:lnTo>
                      <a:pt x="2" y="0"/>
                    </a:lnTo>
                    <a:lnTo>
                      <a:pt x="2" y="2"/>
                    </a:lnTo>
                    <a:lnTo>
                      <a:pt x="0" y="3"/>
                    </a:lnTo>
                    <a:lnTo>
                      <a:pt x="0" y="5"/>
                    </a:lnTo>
                    <a:lnTo>
                      <a:pt x="0" y="6"/>
                    </a:lnTo>
                    <a:lnTo>
                      <a:pt x="2" y="6"/>
                    </a:lnTo>
                    <a:close/>
                  </a:path>
                </a:pathLst>
              </a:custGeom>
              <a:solidFill>
                <a:srgbClr val="000000"/>
              </a:solidFill>
              <a:ln w="9525">
                <a:noFill/>
                <a:round/>
                <a:headEnd/>
                <a:tailEnd/>
              </a:ln>
            </p:spPr>
            <p:txBody>
              <a:bodyPr/>
              <a:lstStyle/>
              <a:p>
                <a:endParaRPr lang="en-US"/>
              </a:p>
            </p:txBody>
          </p:sp>
          <p:sp>
            <p:nvSpPr>
              <p:cNvPr id="84" name="Freeform 1235"/>
              <p:cNvSpPr>
                <a:spLocks/>
              </p:cNvSpPr>
              <p:nvPr/>
            </p:nvSpPr>
            <p:spPr bwMode="auto">
              <a:xfrm>
                <a:off x="2168" y="3057"/>
                <a:ext cx="29" cy="63"/>
              </a:xfrm>
              <a:custGeom>
                <a:avLst/>
                <a:gdLst>
                  <a:gd name="T0" fmla="*/ 0 w 58"/>
                  <a:gd name="T1" fmla="*/ 1 h 126"/>
                  <a:gd name="T2" fmla="*/ 1 w 58"/>
                  <a:gd name="T3" fmla="*/ 1 h 126"/>
                  <a:gd name="T4" fmla="*/ 1 w 58"/>
                  <a:gd name="T5" fmla="*/ 1 h 126"/>
                  <a:gd name="T6" fmla="*/ 1 w 58"/>
                  <a:gd name="T7" fmla="*/ 1 h 126"/>
                  <a:gd name="T8" fmla="*/ 1 w 58"/>
                  <a:gd name="T9" fmla="*/ 1 h 126"/>
                  <a:gd name="T10" fmla="*/ 1 w 58"/>
                  <a:gd name="T11" fmla="*/ 1 h 126"/>
                  <a:gd name="T12" fmla="*/ 1 w 58"/>
                  <a:gd name="T13" fmla="*/ 1 h 126"/>
                  <a:gd name="T14" fmla="*/ 1 w 58"/>
                  <a:gd name="T15" fmla="*/ 1 h 126"/>
                  <a:gd name="T16" fmla="*/ 1 w 58"/>
                  <a:gd name="T17" fmla="*/ 1 h 126"/>
                  <a:gd name="T18" fmla="*/ 1 w 58"/>
                  <a:gd name="T19" fmla="*/ 1 h 126"/>
                  <a:gd name="T20" fmla="*/ 1 w 58"/>
                  <a:gd name="T21" fmla="*/ 1 h 126"/>
                  <a:gd name="T22" fmla="*/ 1 w 58"/>
                  <a:gd name="T23" fmla="*/ 1 h 126"/>
                  <a:gd name="T24" fmla="*/ 1 w 58"/>
                  <a:gd name="T25" fmla="*/ 1 h 126"/>
                  <a:gd name="T26" fmla="*/ 1 w 58"/>
                  <a:gd name="T27" fmla="*/ 1 h 126"/>
                  <a:gd name="T28" fmla="*/ 1 w 58"/>
                  <a:gd name="T29" fmla="*/ 1 h 126"/>
                  <a:gd name="T30" fmla="*/ 1 w 58"/>
                  <a:gd name="T31" fmla="*/ 1 h 126"/>
                  <a:gd name="T32" fmla="*/ 1 w 58"/>
                  <a:gd name="T33" fmla="*/ 1 h 126"/>
                  <a:gd name="T34" fmla="*/ 1 w 58"/>
                  <a:gd name="T35" fmla="*/ 1 h 126"/>
                  <a:gd name="T36" fmla="*/ 1 w 58"/>
                  <a:gd name="T37" fmla="*/ 1 h 126"/>
                  <a:gd name="T38" fmla="*/ 1 w 58"/>
                  <a:gd name="T39" fmla="*/ 1 h 126"/>
                  <a:gd name="T40" fmla="*/ 1 w 58"/>
                  <a:gd name="T41" fmla="*/ 1 h 126"/>
                  <a:gd name="T42" fmla="*/ 1 w 58"/>
                  <a:gd name="T43" fmla="*/ 1 h 126"/>
                  <a:gd name="T44" fmla="*/ 1 w 58"/>
                  <a:gd name="T45" fmla="*/ 1 h 126"/>
                  <a:gd name="T46" fmla="*/ 1 w 58"/>
                  <a:gd name="T47" fmla="*/ 1 h 126"/>
                  <a:gd name="T48" fmla="*/ 1 w 58"/>
                  <a:gd name="T49" fmla="*/ 1 h 126"/>
                  <a:gd name="T50" fmla="*/ 1 w 58"/>
                  <a:gd name="T51" fmla="*/ 0 h 126"/>
                  <a:gd name="T52" fmla="*/ 1 w 58"/>
                  <a:gd name="T53" fmla="*/ 0 h 126"/>
                  <a:gd name="T54" fmla="*/ 1 w 58"/>
                  <a:gd name="T55" fmla="*/ 0 h 126"/>
                  <a:gd name="T56" fmla="*/ 1 w 58"/>
                  <a:gd name="T57" fmla="*/ 0 h 126"/>
                  <a:gd name="T58" fmla="*/ 0 w 58"/>
                  <a:gd name="T59" fmla="*/ 1 h 126"/>
                  <a:gd name="T60" fmla="*/ 0 w 58"/>
                  <a:gd name="T61" fmla="*/ 1 h 126"/>
                  <a:gd name="T62" fmla="*/ 0 w 58"/>
                  <a:gd name="T63" fmla="*/ 1 h 126"/>
                  <a:gd name="T64" fmla="*/ 0 w 58"/>
                  <a:gd name="T65" fmla="*/ 1 h 126"/>
                  <a:gd name="T66" fmla="*/ 0 w 58"/>
                  <a:gd name="T67" fmla="*/ 1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26"/>
                  <a:gd name="T104" fmla="*/ 58 w 58"/>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26">
                    <a:moveTo>
                      <a:pt x="0" y="3"/>
                    </a:moveTo>
                    <a:lnTo>
                      <a:pt x="5" y="18"/>
                    </a:lnTo>
                    <a:lnTo>
                      <a:pt x="11" y="32"/>
                    </a:lnTo>
                    <a:lnTo>
                      <a:pt x="18" y="47"/>
                    </a:lnTo>
                    <a:lnTo>
                      <a:pt x="24" y="60"/>
                    </a:lnTo>
                    <a:lnTo>
                      <a:pt x="29" y="75"/>
                    </a:lnTo>
                    <a:lnTo>
                      <a:pt x="35" y="90"/>
                    </a:lnTo>
                    <a:lnTo>
                      <a:pt x="39" y="105"/>
                    </a:lnTo>
                    <a:lnTo>
                      <a:pt x="42" y="120"/>
                    </a:lnTo>
                    <a:lnTo>
                      <a:pt x="43" y="123"/>
                    </a:lnTo>
                    <a:lnTo>
                      <a:pt x="46" y="124"/>
                    </a:lnTo>
                    <a:lnTo>
                      <a:pt x="48" y="126"/>
                    </a:lnTo>
                    <a:lnTo>
                      <a:pt x="51" y="126"/>
                    </a:lnTo>
                    <a:lnTo>
                      <a:pt x="55" y="124"/>
                    </a:lnTo>
                    <a:lnTo>
                      <a:pt x="57" y="123"/>
                    </a:lnTo>
                    <a:lnTo>
                      <a:pt x="58" y="120"/>
                    </a:lnTo>
                    <a:lnTo>
                      <a:pt x="58" y="118"/>
                    </a:lnTo>
                    <a:lnTo>
                      <a:pt x="56" y="102"/>
                    </a:lnTo>
                    <a:lnTo>
                      <a:pt x="52" y="86"/>
                    </a:lnTo>
                    <a:lnTo>
                      <a:pt x="47" y="71"/>
                    </a:lnTo>
                    <a:lnTo>
                      <a:pt x="41" y="56"/>
                    </a:lnTo>
                    <a:lnTo>
                      <a:pt x="33" y="41"/>
                    </a:lnTo>
                    <a:lnTo>
                      <a:pt x="25" y="27"/>
                    </a:lnTo>
                    <a:lnTo>
                      <a:pt x="16" y="13"/>
                    </a:lnTo>
                    <a:lnTo>
                      <a:pt x="5" y="1"/>
                    </a:lnTo>
                    <a:lnTo>
                      <a:pt x="4" y="0"/>
                    </a:lnTo>
                    <a:lnTo>
                      <a:pt x="3" y="0"/>
                    </a:lnTo>
                    <a:lnTo>
                      <a:pt x="2" y="0"/>
                    </a:lnTo>
                    <a:lnTo>
                      <a:pt x="1" y="0"/>
                    </a:lnTo>
                    <a:lnTo>
                      <a:pt x="0" y="1"/>
                    </a:lnTo>
                    <a:lnTo>
                      <a:pt x="0" y="2"/>
                    </a:lnTo>
                    <a:lnTo>
                      <a:pt x="0" y="3"/>
                    </a:lnTo>
                    <a:close/>
                  </a:path>
                </a:pathLst>
              </a:custGeom>
              <a:solidFill>
                <a:srgbClr val="000000"/>
              </a:solidFill>
              <a:ln w="9525">
                <a:noFill/>
                <a:round/>
                <a:headEnd/>
                <a:tailEnd/>
              </a:ln>
            </p:spPr>
            <p:txBody>
              <a:bodyPr/>
              <a:lstStyle/>
              <a:p>
                <a:endParaRPr lang="en-US"/>
              </a:p>
            </p:txBody>
          </p:sp>
          <p:sp>
            <p:nvSpPr>
              <p:cNvPr id="85" name="Freeform 1236"/>
              <p:cNvSpPr>
                <a:spLocks/>
              </p:cNvSpPr>
              <p:nvPr/>
            </p:nvSpPr>
            <p:spPr bwMode="auto">
              <a:xfrm>
                <a:off x="2209" y="2984"/>
                <a:ext cx="15" cy="135"/>
              </a:xfrm>
              <a:custGeom>
                <a:avLst/>
                <a:gdLst>
                  <a:gd name="T0" fmla="*/ 1 w 30"/>
                  <a:gd name="T1" fmla="*/ 3 h 269"/>
                  <a:gd name="T2" fmla="*/ 1 w 30"/>
                  <a:gd name="T3" fmla="*/ 3 h 269"/>
                  <a:gd name="T4" fmla="*/ 1 w 30"/>
                  <a:gd name="T5" fmla="*/ 3 h 269"/>
                  <a:gd name="T6" fmla="*/ 1 w 30"/>
                  <a:gd name="T7" fmla="*/ 3 h 269"/>
                  <a:gd name="T8" fmla="*/ 1 w 30"/>
                  <a:gd name="T9" fmla="*/ 3 h 269"/>
                  <a:gd name="T10" fmla="*/ 1 w 30"/>
                  <a:gd name="T11" fmla="*/ 3 h 269"/>
                  <a:gd name="T12" fmla="*/ 1 w 30"/>
                  <a:gd name="T13" fmla="*/ 3 h 269"/>
                  <a:gd name="T14" fmla="*/ 1 w 30"/>
                  <a:gd name="T15" fmla="*/ 3 h 269"/>
                  <a:gd name="T16" fmla="*/ 1 w 30"/>
                  <a:gd name="T17" fmla="*/ 2 h 269"/>
                  <a:gd name="T18" fmla="*/ 1 w 30"/>
                  <a:gd name="T19" fmla="*/ 2 h 269"/>
                  <a:gd name="T20" fmla="*/ 1 w 30"/>
                  <a:gd name="T21" fmla="*/ 1 h 269"/>
                  <a:gd name="T22" fmla="*/ 1 w 30"/>
                  <a:gd name="T23" fmla="*/ 1 h 269"/>
                  <a:gd name="T24" fmla="*/ 1 w 30"/>
                  <a:gd name="T25" fmla="*/ 0 h 269"/>
                  <a:gd name="T26" fmla="*/ 1 w 30"/>
                  <a:gd name="T27" fmla="*/ 1 h 269"/>
                  <a:gd name="T28" fmla="*/ 1 w 30"/>
                  <a:gd name="T29" fmla="*/ 1 h 269"/>
                  <a:gd name="T30" fmla="*/ 0 w 30"/>
                  <a:gd name="T31" fmla="*/ 2 h 269"/>
                  <a:gd name="T32" fmla="*/ 1 w 30"/>
                  <a:gd name="T33" fmla="*/ 3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9"/>
                  <a:gd name="T53" fmla="*/ 30 w 30"/>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9">
                    <a:moveTo>
                      <a:pt x="6" y="259"/>
                    </a:moveTo>
                    <a:lnTo>
                      <a:pt x="7" y="264"/>
                    </a:lnTo>
                    <a:lnTo>
                      <a:pt x="11" y="267"/>
                    </a:lnTo>
                    <a:lnTo>
                      <a:pt x="15" y="269"/>
                    </a:lnTo>
                    <a:lnTo>
                      <a:pt x="20" y="269"/>
                    </a:lnTo>
                    <a:lnTo>
                      <a:pt x="25" y="267"/>
                    </a:lnTo>
                    <a:lnTo>
                      <a:pt x="28" y="264"/>
                    </a:lnTo>
                    <a:lnTo>
                      <a:pt x="30" y="259"/>
                    </a:lnTo>
                    <a:lnTo>
                      <a:pt x="30" y="254"/>
                    </a:lnTo>
                    <a:lnTo>
                      <a:pt x="23" y="180"/>
                    </a:lnTo>
                    <a:lnTo>
                      <a:pt x="21" y="97"/>
                    </a:lnTo>
                    <a:lnTo>
                      <a:pt x="21" y="30"/>
                    </a:lnTo>
                    <a:lnTo>
                      <a:pt x="15" y="0"/>
                    </a:lnTo>
                    <a:lnTo>
                      <a:pt x="7" y="32"/>
                    </a:lnTo>
                    <a:lnTo>
                      <a:pt x="2" y="100"/>
                    </a:lnTo>
                    <a:lnTo>
                      <a:pt x="0" y="183"/>
                    </a:lnTo>
                    <a:lnTo>
                      <a:pt x="6" y="259"/>
                    </a:lnTo>
                    <a:close/>
                  </a:path>
                </a:pathLst>
              </a:custGeom>
              <a:solidFill>
                <a:srgbClr val="000000"/>
              </a:solidFill>
              <a:ln w="9525">
                <a:noFill/>
                <a:round/>
                <a:headEnd/>
                <a:tailEnd/>
              </a:ln>
            </p:spPr>
            <p:txBody>
              <a:bodyPr/>
              <a:lstStyle/>
              <a:p>
                <a:endParaRPr lang="en-US"/>
              </a:p>
            </p:txBody>
          </p:sp>
          <p:sp>
            <p:nvSpPr>
              <p:cNvPr id="86" name="Freeform 1237"/>
              <p:cNvSpPr>
                <a:spLocks/>
              </p:cNvSpPr>
              <p:nvPr/>
            </p:nvSpPr>
            <p:spPr bwMode="auto">
              <a:xfrm>
                <a:off x="2265" y="3073"/>
                <a:ext cx="32" cy="54"/>
              </a:xfrm>
              <a:custGeom>
                <a:avLst/>
                <a:gdLst>
                  <a:gd name="T0" fmla="*/ 1 w 64"/>
                  <a:gd name="T1" fmla="*/ 0 h 109"/>
                  <a:gd name="T2" fmla="*/ 1 w 64"/>
                  <a:gd name="T3" fmla="*/ 0 h 109"/>
                  <a:gd name="T4" fmla="*/ 1 w 64"/>
                  <a:gd name="T5" fmla="*/ 0 h 109"/>
                  <a:gd name="T6" fmla="*/ 1 w 64"/>
                  <a:gd name="T7" fmla="*/ 0 h 109"/>
                  <a:gd name="T8" fmla="*/ 1 w 64"/>
                  <a:gd name="T9" fmla="*/ 0 h 109"/>
                  <a:gd name="T10" fmla="*/ 1 w 64"/>
                  <a:gd name="T11" fmla="*/ 0 h 109"/>
                  <a:gd name="T12" fmla="*/ 1 w 64"/>
                  <a:gd name="T13" fmla="*/ 0 h 109"/>
                  <a:gd name="T14" fmla="*/ 1 w 64"/>
                  <a:gd name="T15" fmla="*/ 0 h 109"/>
                  <a:gd name="T16" fmla="*/ 1 w 64"/>
                  <a:gd name="T17" fmla="*/ 0 h 109"/>
                  <a:gd name="T18" fmla="*/ 1 w 64"/>
                  <a:gd name="T19" fmla="*/ 0 h 109"/>
                  <a:gd name="T20" fmla="*/ 1 w 64"/>
                  <a:gd name="T21" fmla="*/ 0 h 109"/>
                  <a:gd name="T22" fmla="*/ 1 w 64"/>
                  <a:gd name="T23" fmla="*/ 0 h 109"/>
                  <a:gd name="T24" fmla="*/ 1 w 64"/>
                  <a:gd name="T25" fmla="*/ 0 h 109"/>
                  <a:gd name="T26" fmla="*/ 1 w 64"/>
                  <a:gd name="T27" fmla="*/ 0 h 109"/>
                  <a:gd name="T28" fmla="*/ 1 w 64"/>
                  <a:gd name="T29" fmla="*/ 0 h 109"/>
                  <a:gd name="T30" fmla="*/ 1 w 64"/>
                  <a:gd name="T31" fmla="*/ 0 h 109"/>
                  <a:gd name="T32" fmla="*/ 0 w 64"/>
                  <a:gd name="T33" fmla="*/ 0 h 109"/>
                  <a:gd name="T34" fmla="*/ 1 w 64"/>
                  <a:gd name="T35" fmla="*/ 0 h 109"/>
                  <a:gd name="T36" fmla="*/ 1 w 64"/>
                  <a:gd name="T37" fmla="*/ 0 h 109"/>
                  <a:gd name="T38" fmla="*/ 1 w 64"/>
                  <a:gd name="T39" fmla="*/ 0 h 109"/>
                  <a:gd name="T40" fmla="*/ 1 w 64"/>
                  <a:gd name="T41" fmla="*/ 0 h 109"/>
                  <a:gd name="T42" fmla="*/ 1 w 64"/>
                  <a:gd name="T43" fmla="*/ 0 h 109"/>
                  <a:gd name="T44" fmla="*/ 1 w 64"/>
                  <a:gd name="T45" fmla="*/ 0 h 109"/>
                  <a:gd name="T46" fmla="*/ 1 w 64"/>
                  <a:gd name="T47" fmla="*/ 0 h 109"/>
                  <a:gd name="T48" fmla="*/ 1 w 64"/>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109"/>
                  <a:gd name="T77" fmla="*/ 64 w 64"/>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109">
                    <a:moveTo>
                      <a:pt x="49" y="102"/>
                    </a:moveTo>
                    <a:lnTo>
                      <a:pt x="50" y="105"/>
                    </a:lnTo>
                    <a:lnTo>
                      <a:pt x="53" y="106"/>
                    </a:lnTo>
                    <a:lnTo>
                      <a:pt x="55" y="109"/>
                    </a:lnTo>
                    <a:lnTo>
                      <a:pt x="59" y="109"/>
                    </a:lnTo>
                    <a:lnTo>
                      <a:pt x="62" y="107"/>
                    </a:lnTo>
                    <a:lnTo>
                      <a:pt x="63" y="105"/>
                    </a:lnTo>
                    <a:lnTo>
                      <a:pt x="64" y="102"/>
                    </a:lnTo>
                    <a:lnTo>
                      <a:pt x="64" y="98"/>
                    </a:lnTo>
                    <a:lnTo>
                      <a:pt x="61" y="82"/>
                    </a:lnTo>
                    <a:lnTo>
                      <a:pt x="54" y="65"/>
                    </a:lnTo>
                    <a:lnTo>
                      <a:pt x="44" y="48"/>
                    </a:lnTo>
                    <a:lnTo>
                      <a:pt x="33" y="32"/>
                    </a:lnTo>
                    <a:lnTo>
                      <a:pt x="23" y="18"/>
                    </a:lnTo>
                    <a:lnTo>
                      <a:pt x="13" y="7"/>
                    </a:lnTo>
                    <a:lnTo>
                      <a:pt x="4" y="1"/>
                    </a:lnTo>
                    <a:lnTo>
                      <a:pt x="0" y="0"/>
                    </a:lnTo>
                    <a:lnTo>
                      <a:pt x="3" y="7"/>
                    </a:lnTo>
                    <a:lnTo>
                      <a:pt x="9" y="16"/>
                    </a:lnTo>
                    <a:lnTo>
                      <a:pt x="16" y="27"/>
                    </a:lnTo>
                    <a:lnTo>
                      <a:pt x="23" y="41"/>
                    </a:lnTo>
                    <a:lnTo>
                      <a:pt x="31" y="56"/>
                    </a:lnTo>
                    <a:lnTo>
                      <a:pt x="39" y="72"/>
                    </a:lnTo>
                    <a:lnTo>
                      <a:pt x="45" y="87"/>
                    </a:lnTo>
                    <a:lnTo>
                      <a:pt x="49" y="102"/>
                    </a:lnTo>
                    <a:close/>
                  </a:path>
                </a:pathLst>
              </a:custGeom>
              <a:solidFill>
                <a:srgbClr val="000000"/>
              </a:solidFill>
              <a:ln w="9525">
                <a:noFill/>
                <a:round/>
                <a:headEnd/>
                <a:tailEnd/>
              </a:ln>
            </p:spPr>
            <p:txBody>
              <a:bodyPr/>
              <a:lstStyle/>
              <a:p>
                <a:endParaRPr lang="en-US"/>
              </a:p>
            </p:txBody>
          </p:sp>
          <p:sp>
            <p:nvSpPr>
              <p:cNvPr id="87" name="Freeform 1238"/>
              <p:cNvSpPr>
                <a:spLocks/>
              </p:cNvSpPr>
              <p:nvPr/>
            </p:nvSpPr>
            <p:spPr bwMode="auto">
              <a:xfrm>
                <a:off x="2316" y="2999"/>
                <a:ext cx="27" cy="116"/>
              </a:xfrm>
              <a:custGeom>
                <a:avLst/>
                <a:gdLst>
                  <a:gd name="T0" fmla="*/ 0 w 54"/>
                  <a:gd name="T1" fmla="*/ 2 h 230"/>
                  <a:gd name="T2" fmla="*/ 1 w 54"/>
                  <a:gd name="T3" fmla="*/ 2 h 230"/>
                  <a:gd name="T4" fmla="*/ 1 w 54"/>
                  <a:gd name="T5" fmla="*/ 2 h 230"/>
                  <a:gd name="T6" fmla="*/ 1 w 54"/>
                  <a:gd name="T7" fmla="*/ 2 h 230"/>
                  <a:gd name="T8" fmla="*/ 1 w 54"/>
                  <a:gd name="T9" fmla="*/ 2 h 230"/>
                  <a:gd name="T10" fmla="*/ 1 w 54"/>
                  <a:gd name="T11" fmla="*/ 2 h 230"/>
                  <a:gd name="T12" fmla="*/ 1 w 54"/>
                  <a:gd name="T13" fmla="*/ 2 h 230"/>
                  <a:gd name="T14" fmla="*/ 1 w 54"/>
                  <a:gd name="T15" fmla="*/ 2 h 230"/>
                  <a:gd name="T16" fmla="*/ 1 w 54"/>
                  <a:gd name="T17" fmla="*/ 2 h 230"/>
                  <a:gd name="T18" fmla="*/ 1 w 54"/>
                  <a:gd name="T19" fmla="*/ 2 h 230"/>
                  <a:gd name="T20" fmla="*/ 1 w 54"/>
                  <a:gd name="T21" fmla="*/ 2 h 230"/>
                  <a:gd name="T22" fmla="*/ 1 w 54"/>
                  <a:gd name="T23" fmla="*/ 1 h 230"/>
                  <a:gd name="T24" fmla="*/ 1 w 54"/>
                  <a:gd name="T25" fmla="*/ 1 h 230"/>
                  <a:gd name="T26" fmla="*/ 1 w 54"/>
                  <a:gd name="T27" fmla="*/ 1 h 230"/>
                  <a:gd name="T28" fmla="*/ 1 w 54"/>
                  <a:gd name="T29" fmla="*/ 1 h 230"/>
                  <a:gd name="T30" fmla="*/ 1 w 54"/>
                  <a:gd name="T31" fmla="*/ 1 h 230"/>
                  <a:gd name="T32" fmla="*/ 1 w 54"/>
                  <a:gd name="T33" fmla="*/ 0 h 230"/>
                  <a:gd name="T34" fmla="*/ 1 w 54"/>
                  <a:gd name="T35" fmla="*/ 1 h 230"/>
                  <a:gd name="T36" fmla="*/ 1 w 54"/>
                  <a:gd name="T37" fmla="*/ 1 h 230"/>
                  <a:gd name="T38" fmla="*/ 1 w 54"/>
                  <a:gd name="T39" fmla="*/ 1 h 230"/>
                  <a:gd name="T40" fmla="*/ 1 w 54"/>
                  <a:gd name="T41" fmla="*/ 1 h 230"/>
                  <a:gd name="T42" fmla="*/ 1 w 54"/>
                  <a:gd name="T43" fmla="*/ 1 h 230"/>
                  <a:gd name="T44" fmla="*/ 1 w 54"/>
                  <a:gd name="T45" fmla="*/ 2 h 230"/>
                  <a:gd name="T46" fmla="*/ 1 w 54"/>
                  <a:gd name="T47" fmla="*/ 2 h 230"/>
                  <a:gd name="T48" fmla="*/ 0 w 54"/>
                  <a:gd name="T49" fmla="*/ 2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30"/>
                  <a:gd name="T77" fmla="*/ 54 w 54"/>
                  <a:gd name="T78" fmla="*/ 230 h 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30">
                    <a:moveTo>
                      <a:pt x="0" y="221"/>
                    </a:moveTo>
                    <a:lnTo>
                      <a:pt x="1" y="225"/>
                    </a:lnTo>
                    <a:lnTo>
                      <a:pt x="4" y="227"/>
                    </a:lnTo>
                    <a:lnTo>
                      <a:pt x="6" y="229"/>
                    </a:lnTo>
                    <a:lnTo>
                      <a:pt x="11" y="230"/>
                    </a:lnTo>
                    <a:lnTo>
                      <a:pt x="14" y="230"/>
                    </a:lnTo>
                    <a:lnTo>
                      <a:pt x="17" y="228"/>
                    </a:lnTo>
                    <a:lnTo>
                      <a:pt x="20" y="225"/>
                    </a:lnTo>
                    <a:lnTo>
                      <a:pt x="21" y="221"/>
                    </a:lnTo>
                    <a:lnTo>
                      <a:pt x="24" y="190"/>
                    </a:lnTo>
                    <a:lnTo>
                      <a:pt x="30" y="156"/>
                    </a:lnTo>
                    <a:lnTo>
                      <a:pt x="36" y="120"/>
                    </a:lnTo>
                    <a:lnTo>
                      <a:pt x="43" y="85"/>
                    </a:lnTo>
                    <a:lnTo>
                      <a:pt x="49" y="53"/>
                    </a:lnTo>
                    <a:lnTo>
                      <a:pt x="52" y="26"/>
                    </a:lnTo>
                    <a:lnTo>
                      <a:pt x="54" y="8"/>
                    </a:lnTo>
                    <a:lnTo>
                      <a:pt x="52" y="0"/>
                    </a:lnTo>
                    <a:lnTo>
                      <a:pt x="45" y="9"/>
                    </a:lnTo>
                    <a:lnTo>
                      <a:pt x="38" y="27"/>
                    </a:lnTo>
                    <a:lnTo>
                      <a:pt x="30" y="54"/>
                    </a:lnTo>
                    <a:lnTo>
                      <a:pt x="22" y="86"/>
                    </a:lnTo>
                    <a:lnTo>
                      <a:pt x="14" y="120"/>
                    </a:lnTo>
                    <a:lnTo>
                      <a:pt x="8" y="156"/>
                    </a:lnTo>
                    <a:lnTo>
                      <a:pt x="4" y="190"/>
                    </a:lnTo>
                    <a:lnTo>
                      <a:pt x="0" y="221"/>
                    </a:lnTo>
                    <a:close/>
                  </a:path>
                </a:pathLst>
              </a:custGeom>
              <a:solidFill>
                <a:srgbClr val="000000"/>
              </a:solidFill>
              <a:ln w="9525">
                <a:noFill/>
                <a:round/>
                <a:headEnd/>
                <a:tailEnd/>
              </a:ln>
            </p:spPr>
            <p:txBody>
              <a:bodyPr/>
              <a:lstStyle/>
              <a:p>
                <a:endParaRPr lang="en-US"/>
              </a:p>
            </p:txBody>
          </p:sp>
          <p:sp>
            <p:nvSpPr>
              <p:cNvPr id="88" name="Freeform 1239"/>
              <p:cNvSpPr>
                <a:spLocks/>
              </p:cNvSpPr>
              <p:nvPr/>
            </p:nvSpPr>
            <p:spPr bwMode="auto">
              <a:xfrm>
                <a:off x="2348" y="3047"/>
                <a:ext cx="34" cy="46"/>
              </a:xfrm>
              <a:custGeom>
                <a:avLst/>
                <a:gdLst>
                  <a:gd name="T0" fmla="*/ 1 w 66"/>
                  <a:gd name="T1" fmla="*/ 0 h 93"/>
                  <a:gd name="T2" fmla="*/ 0 w 66"/>
                  <a:gd name="T3" fmla="*/ 0 h 93"/>
                  <a:gd name="T4" fmla="*/ 1 w 66"/>
                  <a:gd name="T5" fmla="*/ 0 h 93"/>
                  <a:gd name="T6" fmla="*/ 1 w 66"/>
                  <a:gd name="T7" fmla="*/ 0 h 93"/>
                  <a:gd name="T8" fmla="*/ 1 w 66"/>
                  <a:gd name="T9" fmla="*/ 0 h 93"/>
                  <a:gd name="T10" fmla="*/ 1 w 66"/>
                  <a:gd name="T11" fmla="*/ 0 h 93"/>
                  <a:gd name="T12" fmla="*/ 1 w 66"/>
                  <a:gd name="T13" fmla="*/ 0 h 93"/>
                  <a:gd name="T14" fmla="*/ 1 w 66"/>
                  <a:gd name="T15" fmla="*/ 0 h 93"/>
                  <a:gd name="T16" fmla="*/ 1 w 66"/>
                  <a:gd name="T17" fmla="*/ 0 h 93"/>
                  <a:gd name="T18" fmla="*/ 1 w 66"/>
                  <a:gd name="T19" fmla="*/ 0 h 93"/>
                  <a:gd name="T20" fmla="*/ 1 w 66"/>
                  <a:gd name="T21" fmla="*/ 0 h 93"/>
                  <a:gd name="T22" fmla="*/ 1 w 66"/>
                  <a:gd name="T23" fmla="*/ 0 h 93"/>
                  <a:gd name="T24" fmla="*/ 1 w 66"/>
                  <a:gd name="T25" fmla="*/ 0 h 93"/>
                  <a:gd name="T26" fmla="*/ 1 w 66"/>
                  <a:gd name="T27" fmla="*/ 0 h 93"/>
                  <a:gd name="T28" fmla="*/ 1 w 66"/>
                  <a:gd name="T29" fmla="*/ 0 h 93"/>
                  <a:gd name="T30" fmla="*/ 1 w 66"/>
                  <a:gd name="T31" fmla="*/ 0 h 93"/>
                  <a:gd name="T32" fmla="*/ 1 w 66"/>
                  <a:gd name="T33" fmla="*/ 0 h 93"/>
                  <a:gd name="T34" fmla="*/ 1 w 66"/>
                  <a:gd name="T35" fmla="*/ 0 h 93"/>
                  <a:gd name="T36" fmla="*/ 1 w 66"/>
                  <a:gd name="T37" fmla="*/ 0 h 93"/>
                  <a:gd name="T38" fmla="*/ 1 w 66"/>
                  <a:gd name="T39" fmla="*/ 0 h 93"/>
                  <a:gd name="T40" fmla="*/ 1 w 66"/>
                  <a:gd name="T41" fmla="*/ 0 h 93"/>
                  <a:gd name="T42" fmla="*/ 1 w 66"/>
                  <a:gd name="T43" fmla="*/ 0 h 93"/>
                  <a:gd name="T44" fmla="*/ 1 w 66"/>
                  <a:gd name="T45" fmla="*/ 0 h 93"/>
                  <a:gd name="T46" fmla="*/ 1 w 66"/>
                  <a:gd name="T47" fmla="*/ 0 h 93"/>
                  <a:gd name="T48" fmla="*/ 1 w 66"/>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93"/>
                  <a:gd name="T77" fmla="*/ 66 w 66"/>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93">
                    <a:moveTo>
                      <a:pt x="1" y="71"/>
                    </a:moveTo>
                    <a:lnTo>
                      <a:pt x="0" y="77"/>
                    </a:lnTo>
                    <a:lnTo>
                      <a:pt x="1" y="83"/>
                    </a:lnTo>
                    <a:lnTo>
                      <a:pt x="4" y="87"/>
                    </a:lnTo>
                    <a:lnTo>
                      <a:pt x="9" y="92"/>
                    </a:lnTo>
                    <a:lnTo>
                      <a:pt x="15" y="93"/>
                    </a:lnTo>
                    <a:lnTo>
                      <a:pt x="20" y="92"/>
                    </a:lnTo>
                    <a:lnTo>
                      <a:pt x="26" y="88"/>
                    </a:lnTo>
                    <a:lnTo>
                      <a:pt x="29" y="84"/>
                    </a:lnTo>
                    <a:lnTo>
                      <a:pt x="34" y="75"/>
                    </a:lnTo>
                    <a:lnTo>
                      <a:pt x="38" y="64"/>
                    </a:lnTo>
                    <a:lnTo>
                      <a:pt x="42" y="54"/>
                    </a:lnTo>
                    <a:lnTo>
                      <a:pt x="46" y="42"/>
                    </a:lnTo>
                    <a:lnTo>
                      <a:pt x="50" y="32"/>
                    </a:lnTo>
                    <a:lnTo>
                      <a:pt x="55" y="21"/>
                    </a:lnTo>
                    <a:lnTo>
                      <a:pt x="59" y="10"/>
                    </a:lnTo>
                    <a:lnTo>
                      <a:pt x="66" y="0"/>
                    </a:lnTo>
                    <a:lnTo>
                      <a:pt x="57" y="5"/>
                    </a:lnTo>
                    <a:lnTo>
                      <a:pt x="47" y="10"/>
                    </a:lnTo>
                    <a:lnTo>
                      <a:pt x="39" y="18"/>
                    </a:lnTo>
                    <a:lnTo>
                      <a:pt x="29" y="29"/>
                    </a:lnTo>
                    <a:lnTo>
                      <a:pt x="21" y="39"/>
                    </a:lnTo>
                    <a:lnTo>
                      <a:pt x="15" y="49"/>
                    </a:lnTo>
                    <a:lnTo>
                      <a:pt x="8" y="61"/>
                    </a:lnTo>
                    <a:lnTo>
                      <a:pt x="1" y="71"/>
                    </a:lnTo>
                    <a:close/>
                  </a:path>
                </a:pathLst>
              </a:custGeom>
              <a:solidFill>
                <a:srgbClr val="000000"/>
              </a:solidFill>
              <a:ln w="9525">
                <a:noFill/>
                <a:round/>
                <a:headEnd/>
                <a:tailEnd/>
              </a:ln>
            </p:spPr>
            <p:txBody>
              <a:bodyPr/>
              <a:lstStyle/>
              <a:p>
                <a:endParaRPr lang="en-US"/>
              </a:p>
            </p:txBody>
          </p:sp>
        </p:grpSp>
        <p:grpSp>
          <p:nvGrpSpPr>
            <p:cNvPr id="6" name="Group 1240"/>
            <p:cNvGrpSpPr>
              <a:grpSpLocks/>
            </p:cNvGrpSpPr>
            <p:nvPr/>
          </p:nvGrpSpPr>
          <p:grpSpPr bwMode="auto">
            <a:xfrm rot="-5400000">
              <a:off x="3581" y="2298"/>
              <a:ext cx="310" cy="183"/>
              <a:chOff x="2511" y="2912"/>
              <a:chExt cx="310" cy="183"/>
            </a:xfrm>
          </p:grpSpPr>
          <p:sp>
            <p:nvSpPr>
              <p:cNvPr id="65" name="Freeform 1241"/>
              <p:cNvSpPr>
                <a:spLocks/>
              </p:cNvSpPr>
              <p:nvPr/>
            </p:nvSpPr>
            <p:spPr bwMode="auto">
              <a:xfrm>
                <a:off x="2524" y="2967"/>
                <a:ext cx="84" cy="128"/>
              </a:xfrm>
              <a:custGeom>
                <a:avLst/>
                <a:gdLst>
                  <a:gd name="T0" fmla="*/ 1 w 168"/>
                  <a:gd name="T1" fmla="*/ 1 h 255"/>
                  <a:gd name="T2" fmla="*/ 1 w 168"/>
                  <a:gd name="T3" fmla="*/ 1 h 255"/>
                  <a:gd name="T4" fmla="*/ 1 w 168"/>
                  <a:gd name="T5" fmla="*/ 1 h 255"/>
                  <a:gd name="T6" fmla="*/ 1 w 168"/>
                  <a:gd name="T7" fmla="*/ 1 h 255"/>
                  <a:gd name="T8" fmla="*/ 1 w 168"/>
                  <a:gd name="T9" fmla="*/ 1 h 255"/>
                  <a:gd name="T10" fmla="*/ 1 w 168"/>
                  <a:gd name="T11" fmla="*/ 1 h 255"/>
                  <a:gd name="T12" fmla="*/ 1 w 168"/>
                  <a:gd name="T13" fmla="*/ 1 h 255"/>
                  <a:gd name="T14" fmla="*/ 1 w 168"/>
                  <a:gd name="T15" fmla="*/ 1 h 255"/>
                  <a:gd name="T16" fmla="*/ 1 w 168"/>
                  <a:gd name="T17" fmla="*/ 1 h 255"/>
                  <a:gd name="T18" fmla="*/ 1 w 168"/>
                  <a:gd name="T19" fmla="*/ 1 h 255"/>
                  <a:gd name="T20" fmla="*/ 1 w 168"/>
                  <a:gd name="T21" fmla="*/ 1 h 255"/>
                  <a:gd name="T22" fmla="*/ 1 w 168"/>
                  <a:gd name="T23" fmla="*/ 2 h 255"/>
                  <a:gd name="T24" fmla="*/ 1 w 168"/>
                  <a:gd name="T25" fmla="*/ 2 h 255"/>
                  <a:gd name="T26" fmla="*/ 1 w 168"/>
                  <a:gd name="T27" fmla="*/ 2 h 255"/>
                  <a:gd name="T28" fmla="*/ 1 w 168"/>
                  <a:gd name="T29" fmla="*/ 2 h 255"/>
                  <a:gd name="T30" fmla="*/ 1 w 168"/>
                  <a:gd name="T31" fmla="*/ 2 h 255"/>
                  <a:gd name="T32" fmla="*/ 1 w 168"/>
                  <a:gd name="T33" fmla="*/ 2 h 255"/>
                  <a:gd name="T34" fmla="*/ 1 w 168"/>
                  <a:gd name="T35" fmla="*/ 2 h 255"/>
                  <a:gd name="T36" fmla="*/ 1 w 168"/>
                  <a:gd name="T37" fmla="*/ 2 h 255"/>
                  <a:gd name="T38" fmla="*/ 1 w 168"/>
                  <a:gd name="T39" fmla="*/ 2 h 255"/>
                  <a:gd name="T40" fmla="*/ 1 w 168"/>
                  <a:gd name="T41" fmla="*/ 2 h 255"/>
                  <a:gd name="T42" fmla="*/ 1 w 168"/>
                  <a:gd name="T43" fmla="*/ 2 h 255"/>
                  <a:gd name="T44" fmla="*/ 1 w 168"/>
                  <a:gd name="T45" fmla="*/ 2 h 255"/>
                  <a:gd name="T46" fmla="*/ 1 w 168"/>
                  <a:gd name="T47" fmla="*/ 2 h 255"/>
                  <a:gd name="T48" fmla="*/ 1 w 168"/>
                  <a:gd name="T49" fmla="*/ 2 h 255"/>
                  <a:gd name="T50" fmla="*/ 1 w 168"/>
                  <a:gd name="T51" fmla="*/ 2 h 255"/>
                  <a:gd name="T52" fmla="*/ 1 w 168"/>
                  <a:gd name="T53" fmla="*/ 2 h 255"/>
                  <a:gd name="T54" fmla="*/ 1 w 168"/>
                  <a:gd name="T55" fmla="*/ 2 h 255"/>
                  <a:gd name="T56" fmla="*/ 1 w 168"/>
                  <a:gd name="T57" fmla="*/ 1 h 255"/>
                  <a:gd name="T58" fmla="*/ 1 w 168"/>
                  <a:gd name="T59" fmla="*/ 1 h 255"/>
                  <a:gd name="T60" fmla="*/ 1 w 168"/>
                  <a:gd name="T61" fmla="*/ 1 h 255"/>
                  <a:gd name="T62" fmla="*/ 1 w 168"/>
                  <a:gd name="T63" fmla="*/ 1 h 255"/>
                  <a:gd name="T64" fmla="*/ 1 w 168"/>
                  <a:gd name="T65" fmla="*/ 1 h 255"/>
                  <a:gd name="T66" fmla="*/ 1 w 168"/>
                  <a:gd name="T67" fmla="*/ 0 h 255"/>
                  <a:gd name="T68" fmla="*/ 1 w 168"/>
                  <a:gd name="T69" fmla="*/ 0 h 255"/>
                  <a:gd name="T70" fmla="*/ 1 w 168"/>
                  <a:gd name="T71" fmla="*/ 0 h 255"/>
                  <a:gd name="T72" fmla="*/ 0 w 168"/>
                  <a:gd name="T73" fmla="*/ 1 h 255"/>
                  <a:gd name="T74" fmla="*/ 0 w 168"/>
                  <a:gd name="T75" fmla="*/ 1 h 255"/>
                  <a:gd name="T76" fmla="*/ 0 w 168"/>
                  <a:gd name="T77" fmla="*/ 1 h 255"/>
                  <a:gd name="T78" fmla="*/ 0 w 168"/>
                  <a:gd name="T79" fmla="*/ 1 h 255"/>
                  <a:gd name="T80" fmla="*/ 1 w 168"/>
                  <a:gd name="T81" fmla="*/ 1 h 255"/>
                  <a:gd name="T82" fmla="*/ 1 w 168"/>
                  <a:gd name="T83" fmla="*/ 1 h 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55"/>
                  <a:gd name="T128" fmla="*/ 168 w 168"/>
                  <a:gd name="T129" fmla="*/ 255 h 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55">
                    <a:moveTo>
                      <a:pt x="2" y="7"/>
                    </a:moveTo>
                    <a:lnTo>
                      <a:pt x="11" y="16"/>
                    </a:lnTo>
                    <a:lnTo>
                      <a:pt x="21" y="24"/>
                    </a:lnTo>
                    <a:lnTo>
                      <a:pt x="31" y="32"/>
                    </a:lnTo>
                    <a:lnTo>
                      <a:pt x="42" y="39"/>
                    </a:lnTo>
                    <a:lnTo>
                      <a:pt x="52" y="47"/>
                    </a:lnTo>
                    <a:lnTo>
                      <a:pt x="63" y="55"/>
                    </a:lnTo>
                    <a:lnTo>
                      <a:pt x="72" y="64"/>
                    </a:lnTo>
                    <a:lnTo>
                      <a:pt x="81" y="74"/>
                    </a:lnTo>
                    <a:lnTo>
                      <a:pt x="95" y="95"/>
                    </a:lnTo>
                    <a:lnTo>
                      <a:pt x="105" y="115"/>
                    </a:lnTo>
                    <a:lnTo>
                      <a:pt x="114" y="136"/>
                    </a:lnTo>
                    <a:lnTo>
                      <a:pt x="121" y="158"/>
                    </a:lnTo>
                    <a:lnTo>
                      <a:pt x="128" y="180"/>
                    </a:lnTo>
                    <a:lnTo>
                      <a:pt x="133" y="201"/>
                    </a:lnTo>
                    <a:lnTo>
                      <a:pt x="138" y="224"/>
                    </a:lnTo>
                    <a:lnTo>
                      <a:pt x="144" y="246"/>
                    </a:lnTo>
                    <a:lnTo>
                      <a:pt x="146" y="251"/>
                    </a:lnTo>
                    <a:lnTo>
                      <a:pt x="150" y="254"/>
                    </a:lnTo>
                    <a:lnTo>
                      <a:pt x="154" y="255"/>
                    </a:lnTo>
                    <a:lnTo>
                      <a:pt x="159" y="255"/>
                    </a:lnTo>
                    <a:lnTo>
                      <a:pt x="164" y="253"/>
                    </a:lnTo>
                    <a:lnTo>
                      <a:pt x="167" y="248"/>
                    </a:lnTo>
                    <a:lnTo>
                      <a:pt x="168" y="244"/>
                    </a:lnTo>
                    <a:lnTo>
                      <a:pt x="167" y="239"/>
                    </a:lnTo>
                    <a:lnTo>
                      <a:pt x="160" y="203"/>
                    </a:lnTo>
                    <a:lnTo>
                      <a:pt x="150" y="166"/>
                    </a:lnTo>
                    <a:lnTo>
                      <a:pt x="136" y="130"/>
                    </a:lnTo>
                    <a:lnTo>
                      <a:pt x="119" y="97"/>
                    </a:lnTo>
                    <a:lnTo>
                      <a:pt x="97" y="66"/>
                    </a:lnTo>
                    <a:lnTo>
                      <a:pt x="72" y="40"/>
                    </a:lnTo>
                    <a:lnTo>
                      <a:pt x="41" y="17"/>
                    </a:lnTo>
                    <a:lnTo>
                      <a:pt x="5" y="1"/>
                    </a:lnTo>
                    <a:lnTo>
                      <a:pt x="4" y="0"/>
                    </a:lnTo>
                    <a:lnTo>
                      <a:pt x="3" y="0"/>
                    </a:lnTo>
                    <a:lnTo>
                      <a:pt x="2" y="0"/>
                    </a:lnTo>
                    <a:lnTo>
                      <a:pt x="0" y="1"/>
                    </a:lnTo>
                    <a:lnTo>
                      <a:pt x="0" y="2"/>
                    </a:lnTo>
                    <a:lnTo>
                      <a:pt x="0" y="4"/>
                    </a:lnTo>
                    <a:lnTo>
                      <a:pt x="0" y="5"/>
                    </a:lnTo>
                    <a:lnTo>
                      <a:pt x="2" y="7"/>
                    </a:lnTo>
                    <a:close/>
                  </a:path>
                </a:pathLst>
              </a:custGeom>
              <a:solidFill>
                <a:srgbClr val="77D8A3"/>
              </a:solidFill>
              <a:ln w="9525">
                <a:noFill/>
                <a:round/>
                <a:headEnd/>
                <a:tailEnd/>
              </a:ln>
            </p:spPr>
            <p:txBody>
              <a:bodyPr/>
              <a:lstStyle/>
              <a:p>
                <a:endParaRPr lang="en-US"/>
              </a:p>
            </p:txBody>
          </p:sp>
          <p:sp>
            <p:nvSpPr>
              <p:cNvPr id="66" name="Freeform 1242"/>
              <p:cNvSpPr>
                <a:spLocks/>
              </p:cNvSpPr>
              <p:nvPr/>
            </p:nvSpPr>
            <p:spPr bwMode="auto">
              <a:xfrm>
                <a:off x="2605" y="2995"/>
                <a:ext cx="29" cy="63"/>
              </a:xfrm>
              <a:custGeom>
                <a:avLst/>
                <a:gdLst>
                  <a:gd name="T0" fmla="*/ 0 w 57"/>
                  <a:gd name="T1" fmla="*/ 0 h 127"/>
                  <a:gd name="T2" fmla="*/ 1 w 57"/>
                  <a:gd name="T3" fmla="*/ 0 h 127"/>
                  <a:gd name="T4" fmla="*/ 1 w 57"/>
                  <a:gd name="T5" fmla="*/ 0 h 127"/>
                  <a:gd name="T6" fmla="*/ 1 w 57"/>
                  <a:gd name="T7" fmla="*/ 0 h 127"/>
                  <a:gd name="T8" fmla="*/ 1 w 57"/>
                  <a:gd name="T9" fmla="*/ 0 h 127"/>
                  <a:gd name="T10" fmla="*/ 1 w 57"/>
                  <a:gd name="T11" fmla="*/ 0 h 127"/>
                  <a:gd name="T12" fmla="*/ 1 w 57"/>
                  <a:gd name="T13" fmla="*/ 0 h 127"/>
                  <a:gd name="T14" fmla="*/ 1 w 57"/>
                  <a:gd name="T15" fmla="*/ 0 h 127"/>
                  <a:gd name="T16" fmla="*/ 1 w 57"/>
                  <a:gd name="T17" fmla="*/ 0 h 127"/>
                  <a:gd name="T18" fmla="*/ 1 w 57"/>
                  <a:gd name="T19" fmla="*/ 0 h 127"/>
                  <a:gd name="T20" fmla="*/ 1 w 57"/>
                  <a:gd name="T21" fmla="*/ 0 h 127"/>
                  <a:gd name="T22" fmla="*/ 1 w 57"/>
                  <a:gd name="T23" fmla="*/ 0 h 127"/>
                  <a:gd name="T24" fmla="*/ 1 w 57"/>
                  <a:gd name="T25" fmla="*/ 0 h 127"/>
                  <a:gd name="T26" fmla="*/ 1 w 57"/>
                  <a:gd name="T27" fmla="*/ 0 h 127"/>
                  <a:gd name="T28" fmla="*/ 1 w 57"/>
                  <a:gd name="T29" fmla="*/ 0 h 127"/>
                  <a:gd name="T30" fmla="*/ 1 w 57"/>
                  <a:gd name="T31" fmla="*/ 0 h 127"/>
                  <a:gd name="T32" fmla="*/ 1 w 57"/>
                  <a:gd name="T33" fmla="*/ 0 h 127"/>
                  <a:gd name="T34" fmla="*/ 1 w 57"/>
                  <a:gd name="T35" fmla="*/ 0 h 127"/>
                  <a:gd name="T36" fmla="*/ 1 w 57"/>
                  <a:gd name="T37" fmla="*/ 0 h 127"/>
                  <a:gd name="T38" fmla="*/ 1 w 57"/>
                  <a:gd name="T39" fmla="*/ 0 h 127"/>
                  <a:gd name="T40" fmla="*/ 1 w 57"/>
                  <a:gd name="T41" fmla="*/ 0 h 127"/>
                  <a:gd name="T42" fmla="*/ 1 w 57"/>
                  <a:gd name="T43" fmla="*/ 0 h 127"/>
                  <a:gd name="T44" fmla="*/ 1 w 57"/>
                  <a:gd name="T45" fmla="*/ 0 h 127"/>
                  <a:gd name="T46" fmla="*/ 1 w 57"/>
                  <a:gd name="T47" fmla="*/ 0 h 127"/>
                  <a:gd name="T48" fmla="*/ 1 w 57"/>
                  <a:gd name="T49" fmla="*/ 0 h 127"/>
                  <a:gd name="T50" fmla="*/ 1 w 57"/>
                  <a:gd name="T51" fmla="*/ 0 h 127"/>
                  <a:gd name="T52" fmla="*/ 1 w 57"/>
                  <a:gd name="T53" fmla="*/ 0 h 127"/>
                  <a:gd name="T54" fmla="*/ 1 w 57"/>
                  <a:gd name="T55" fmla="*/ 0 h 127"/>
                  <a:gd name="T56" fmla="*/ 1 w 57"/>
                  <a:gd name="T57" fmla="*/ 0 h 127"/>
                  <a:gd name="T58" fmla="*/ 0 w 57"/>
                  <a:gd name="T59" fmla="*/ 0 h 127"/>
                  <a:gd name="T60" fmla="*/ 0 w 57"/>
                  <a:gd name="T61" fmla="*/ 0 h 127"/>
                  <a:gd name="T62" fmla="*/ 0 w 57"/>
                  <a:gd name="T63" fmla="*/ 0 h 127"/>
                  <a:gd name="T64" fmla="*/ 0 w 57"/>
                  <a:gd name="T65" fmla="*/ 0 h 127"/>
                  <a:gd name="T66" fmla="*/ 0 w 57"/>
                  <a:gd name="T67" fmla="*/ 0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27"/>
                  <a:gd name="T104" fmla="*/ 57 w 57"/>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27">
                    <a:moveTo>
                      <a:pt x="0" y="4"/>
                    </a:moveTo>
                    <a:lnTo>
                      <a:pt x="5" y="18"/>
                    </a:lnTo>
                    <a:lnTo>
                      <a:pt x="11" y="33"/>
                    </a:lnTo>
                    <a:lnTo>
                      <a:pt x="18" y="47"/>
                    </a:lnTo>
                    <a:lnTo>
                      <a:pt x="24" y="60"/>
                    </a:lnTo>
                    <a:lnTo>
                      <a:pt x="29" y="75"/>
                    </a:lnTo>
                    <a:lnTo>
                      <a:pt x="34" y="90"/>
                    </a:lnTo>
                    <a:lnTo>
                      <a:pt x="39" y="105"/>
                    </a:lnTo>
                    <a:lnTo>
                      <a:pt x="42" y="120"/>
                    </a:lnTo>
                    <a:lnTo>
                      <a:pt x="43" y="124"/>
                    </a:lnTo>
                    <a:lnTo>
                      <a:pt x="46" y="125"/>
                    </a:lnTo>
                    <a:lnTo>
                      <a:pt x="48" y="127"/>
                    </a:lnTo>
                    <a:lnTo>
                      <a:pt x="51" y="127"/>
                    </a:lnTo>
                    <a:lnTo>
                      <a:pt x="54" y="126"/>
                    </a:lnTo>
                    <a:lnTo>
                      <a:pt x="56" y="124"/>
                    </a:lnTo>
                    <a:lnTo>
                      <a:pt x="57" y="120"/>
                    </a:lnTo>
                    <a:lnTo>
                      <a:pt x="57" y="118"/>
                    </a:lnTo>
                    <a:lnTo>
                      <a:pt x="55" y="102"/>
                    </a:lnTo>
                    <a:lnTo>
                      <a:pt x="51" y="86"/>
                    </a:lnTo>
                    <a:lnTo>
                      <a:pt x="47" y="71"/>
                    </a:lnTo>
                    <a:lnTo>
                      <a:pt x="40" y="56"/>
                    </a:lnTo>
                    <a:lnTo>
                      <a:pt x="33" y="41"/>
                    </a:lnTo>
                    <a:lnTo>
                      <a:pt x="25" y="27"/>
                    </a:lnTo>
                    <a:lnTo>
                      <a:pt x="16" y="13"/>
                    </a:lnTo>
                    <a:lnTo>
                      <a:pt x="5" y="1"/>
                    </a:lnTo>
                    <a:lnTo>
                      <a:pt x="4" y="0"/>
                    </a:lnTo>
                    <a:lnTo>
                      <a:pt x="3" y="0"/>
                    </a:lnTo>
                    <a:lnTo>
                      <a:pt x="2" y="0"/>
                    </a:lnTo>
                    <a:lnTo>
                      <a:pt x="1" y="0"/>
                    </a:lnTo>
                    <a:lnTo>
                      <a:pt x="0" y="1"/>
                    </a:lnTo>
                    <a:lnTo>
                      <a:pt x="0" y="2"/>
                    </a:lnTo>
                    <a:lnTo>
                      <a:pt x="0" y="3"/>
                    </a:lnTo>
                    <a:lnTo>
                      <a:pt x="0" y="4"/>
                    </a:lnTo>
                    <a:close/>
                  </a:path>
                </a:pathLst>
              </a:custGeom>
              <a:solidFill>
                <a:srgbClr val="77D8A3"/>
              </a:solidFill>
              <a:ln w="9525">
                <a:noFill/>
                <a:round/>
                <a:headEnd/>
                <a:tailEnd/>
              </a:ln>
            </p:spPr>
            <p:txBody>
              <a:bodyPr/>
              <a:lstStyle/>
              <a:p>
                <a:endParaRPr lang="en-US"/>
              </a:p>
            </p:txBody>
          </p:sp>
          <p:sp>
            <p:nvSpPr>
              <p:cNvPr id="67" name="Freeform 1243"/>
              <p:cNvSpPr>
                <a:spLocks/>
              </p:cNvSpPr>
              <p:nvPr/>
            </p:nvSpPr>
            <p:spPr bwMode="auto">
              <a:xfrm>
                <a:off x="2646" y="2923"/>
                <a:ext cx="16" cy="134"/>
              </a:xfrm>
              <a:custGeom>
                <a:avLst/>
                <a:gdLst>
                  <a:gd name="T0" fmla="*/ 1 w 31"/>
                  <a:gd name="T1" fmla="*/ 2 h 269"/>
                  <a:gd name="T2" fmla="*/ 1 w 31"/>
                  <a:gd name="T3" fmla="*/ 2 h 269"/>
                  <a:gd name="T4" fmla="*/ 1 w 31"/>
                  <a:gd name="T5" fmla="*/ 2 h 269"/>
                  <a:gd name="T6" fmla="*/ 1 w 31"/>
                  <a:gd name="T7" fmla="*/ 2 h 269"/>
                  <a:gd name="T8" fmla="*/ 1 w 31"/>
                  <a:gd name="T9" fmla="*/ 2 h 269"/>
                  <a:gd name="T10" fmla="*/ 1 w 31"/>
                  <a:gd name="T11" fmla="*/ 2 h 269"/>
                  <a:gd name="T12" fmla="*/ 1 w 31"/>
                  <a:gd name="T13" fmla="*/ 2 h 269"/>
                  <a:gd name="T14" fmla="*/ 1 w 31"/>
                  <a:gd name="T15" fmla="*/ 2 h 269"/>
                  <a:gd name="T16" fmla="*/ 1 w 31"/>
                  <a:gd name="T17" fmla="*/ 1 h 269"/>
                  <a:gd name="T18" fmla="*/ 1 w 31"/>
                  <a:gd name="T19" fmla="*/ 1 h 269"/>
                  <a:gd name="T20" fmla="*/ 1 w 31"/>
                  <a:gd name="T21" fmla="*/ 0 h 269"/>
                  <a:gd name="T22" fmla="*/ 1 w 31"/>
                  <a:gd name="T23" fmla="*/ 0 h 269"/>
                  <a:gd name="T24" fmla="*/ 1 w 31"/>
                  <a:gd name="T25" fmla="*/ 0 h 269"/>
                  <a:gd name="T26" fmla="*/ 1 w 31"/>
                  <a:gd name="T27" fmla="*/ 0 h 269"/>
                  <a:gd name="T28" fmla="*/ 0 w 31"/>
                  <a:gd name="T29" fmla="*/ 0 h 269"/>
                  <a:gd name="T30" fmla="*/ 0 w 31"/>
                  <a:gd name="T31" fmla="*/ 1 h 269"/>
                  <a:gd name="T32" fmla="*/ 1 w 31"/>
                  <a:gd name="T33" fmla="*/ 2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69"/>
                  <a:gd name="T53" fmla="*/ 31 w 31"/>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69">
                    <a:moveTo>
                      <a:pt x="6" y="258"/>
                    </a:moveTo>
                    <a:lnTo>
                      <a:pt x="8" y="263"/>
                    </a:lnTo>
                    <a:lnTo>
                      <a:pt x="12" y="266"/>
                    </a:lnTo>
                    <a:lnTo>
                      <a:pt x="16" y="269"/>
                    </a:lnTo>
                    <a:lnTo>
                      <a:pt x="21" y="269"/>
                    </a:lnTo>
                    <a:lnTo>
                      <a:pt x="25" y="267"/>
                    </a:lnTo>
                    <a:lnTo>
                      <a:pt x="29" y="264"/>
                    </a:lnTo>
                    <a:lnTo>
                      <a:pt x="31" y="259"/>
                    </a:lnTo>
                    <a:lnTo>
                      <a:pt x="31" y="255"/>
                    </a:lnTo>
                    <a:lnTo>
                      <a:pt x="23" y="179"/>
                    </a:lnTo>
                    <a:lnTo>
                      <a:pt x="20" y="95"/>
                    </a:lnTo>
                    <a:lnTo>
                      <a:pt x="19" y="28"/>
                    </a:lnTo>
                    <a:lnTo>
                      <a:pt x="15" y="0"/>
                    </a:lnTo>
                    <a:lnTo>
                      <a:pt x="5" y="30"/>
                    </a:lnTo>
                    <a:lnTo>
                      <a:pt x="0" y="98"/>
                    </a:lnTo>
                    <a:lnTo>
                      <a:pt x="0" y="183"/>
                    </a:lnTo>
                    <a:lnTo>
                      <a:pt x="6" y="258"/>
                    </a:lnTo>
                    <a:close/>
                  </a:path>
                </a:pathLst>
              </a:custGeom>
              <a:solidFill>
                <a:srgbClr val="77D8A3"/>
              </a:solidFill>
              <a:ln w="9525">
                <a:noFill/>
                <a:round/>
                <a:headEnd/>
                <a:tailEnd/>
              </a:ln>
            </p:spPr>
            <p:txBody>
              <a:bodyPr/>
              <a:lstStyle/>
              <a:p>
                <a:endParaRPr lang="en-US"/>
              </a:p>
            </p:txBody>
          </p:sp>
          <p:sp>
            <p:nvSpPr>
              <p:cNvPr id="68" name="Freeform 1244"/>
              <p:cNvSpPr>
                <a:spLocks/>
              </p:cNvSpPr>
              <p:nvPr/>
            </p:nvSpPr>
            <p:spPr bwMode="auto">
              <a:xfrm>
                <a:off x="2702" y="3008"/>
                <a:ext cx="33" cy="57"/>
              </a:xfrm>
              <a:custGeom>
                <a:avLst/>
                <a:gdLst>
                  <a:gd name="T0" fmla="*/ 1 w 65"/>
                  <a:gd name="T1" fmla="*/ 0 h 115"/>
                  <a:gd name="T2" fmla="*/ 1 w 65"/>
                  <a:gd name="T3" fmla="*/ 0 h 115"/>
                  <a:gd name="T4" fmla="*/ 1 w 65"/>
                  <a:gd name="T5" fmla="*/ 0 h 115"/>
                  <a:gd name="T6" fmla="*/ 1 w 65"/>
                  <a:gd name="T7" fmla="*/ 0 h 115"/>
                  <a:gd name="T8" fmla="*/ 1 w 65"/>
                  <a:gd name="T9" fmla="*/ 0 h 115"/>
                  <a:gd name="T10" fmla="*/ 1 w 65"/>
                  <a:gd name="T11" fmla="*/ 0 h 115"/>
                  <a:gd name="T12" fmla="*/ 1 w 65"/>
                  <a:gd name="T13" fmla="*/ 0 h 115"/>
                  <a:gd name="T14" fmla="*/ 1 w 65"/>
                  <a:gd name="T15" fmla="*/ 0 h 115"/>
                  <a:gd name="T16" fmla="*/ 1 w 65"/>
                  <a:gd name="T17" fmla="*/ 0 h 115"/>
                  <a:gd name="T18" fmla="*/ 1 w 65"/>
                  <a:gd name="T19" fmla="*/ 0 h 115"/>
                  <a:gd name="T20" fmla="*/ 1 w 65"/>
                  <a:gd name="T21" fmla="*/ 0 h 115"/>
                  <a:gd name="T22" fmla="*/ 1 w 65"/>
                  <a:gd name="T23" fmla="*/ 0 h 115"/>
                  <a:gd name="T24" fmla="*/ 1 w 65"/>
                  <a:gd name="T25" fmla="*/ 0 h 115"/>
                  <a:gd name="T26" fmla="*/ 1 w 65"/>
                  <a:gd name="T27" fmla="*/ 0 h 115"/>
                  <a:gd name="T28" fmla="*/ 1 w 65"/>
                  <a:gd name="T29" fmla="*/ 0 h 115"/>
                  <a:gd name="T30" fmla="*/ 1 w 65"/>
                  <a:gd name="T31" fmla="*/ 0 h 115"/>
                  <a:gd name="T32" fmla="*/ 1 w 65"/>
                  <a:gd name="T33" fmla="*/ 0 h 115"/>
                  <a:gd name="T34" fmla="*/ 1 w 65"/>
                  <a:gd name="T35" fmla="*/ 0 h 115"/>
                  <a:gd name="T36" fmla="*/ 1 w 65"/>
                  <a:gd name="T37" fmla="*/ 0 h 115"/>
                  <a:gd name="T38" fmla="*/ 1 w 65"/>
                  <a:gd name="T39" fmla="*/ 0 h 115"/>
                  <a:gd name="T40" fmla="*/ 1 w 65"/>
                  <a:gd name="T41" fmla="*/ 0 h 115"/>
                  <a:gd name="T42" fmla="*/ 1 w 65"/>
                  <a:gd name="T43" fmla="*/ 0 h 115"/>
                  <a:gd name="T44" fmla="*/ 1 w 65"/>
                  <a:gd name="T45" fmla="*/ 0 h 115"/>
                  <a:gd name="T46" fmla="*/ 1 w 65"/>
                  <a:gd name="T47" fmla="*/ 0 h 115"/>
                  <a:gd name="T48" fmla="*/ 1 w 65"/>
                  <a:gd name="T49" fmla="*/ 0 h 115"/>
                  <a:gd name="T50" fmla="*/ 1 w 65"/>
                  <a:gd name="T51" fmla="*/ 0 h 115"/>
                  <a:gd name="T52" fmla="*/ 1 w 65"/>
                  <a:gd name="T53" fmla="*/ 0 h 115"/>
                  <a:gd name="T54" fmla="*/ 1 w 65"/>
                  <a:gd name="T55" fmla="*/ 0 h 115"/>
                  <a:gd name="T56" fmla="*/ 1 w 65"/>
                  <a:gd name="T57" fmla="*/ 0 h 115"/>
                  <a:gd name="T58" fmla="*/ 0 w 65"/>
                  <a:gd name="T59" fmla="*/ 0 h 115"/>
                  <a:gd name="T60" fmla="*/ 0 w 65"/>
                  <a:gd name="T61" fmla="*/ 0 h 115"/>
                  <a:gd name="T62" fmla="*/ 0 w 65"/>
                  <a:gd name="T63" fmla="*/ 0 h 115"/>
                  <a:gd name="T64" fmla="*/ 1 w 65"/>
                  <a:gd name="T65" fmla="*/ 0 h 115"/>
                  <a:gd name="T66" fmla="*/ 1 w 6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115"/>
                  <a:gd name="T104" fmla="*/ 65 w 6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115">
                    <a:moveTo>
                      <a:pt x="1" y="6"/>
                    </a:moveTo>
                    <a:lnTo>
                      <a:pt x="9" y="17"/>
                    </a:lnTo>
                    <a:lnTo>
                      <a:pt x="17" y="30"/>
                    </a:lnTo>
                    <a:lnTo>
                      <a:pt x="24" y="42"/>
                    </a:lnTo>
                    <a:lnTo>
                      <a:pt x="31" y="55"/>
                    </a:lnTo>
                    <a:lnTo>
                      <a:pt x="35" y="68"/>
                    </a:lnTo>
                    <a:lnTo>
                      <a:pt x="41" y="80"/>
                    </a:lnTo>
                    <a:lnTo>
                      <a:pt x="46" y="94"/>
                    </a:lnTo>
                    <a:lnTo>
                      <a:pt x="49" y="108"/>
                    </a:lnTo>
                    <a:lnTo>
                      <a:pt x="50" y="111"/>
                    </a:lnTo>
                    <a:lnTo>
                      <a:pt x="53" y="114"/>
                    </a:lnTo>
                    <a:lnTo>
                      <a:pt x="56" y="115"/>
                    </a:lnTo>
                    <a:lnTo>
                      <a:pt x="59" y="115"/>
                    </a:lnTo>
                    <a:lnTo>
                      <a:pt x="62" y="114"/>
                    </a:lnTo>
                    <a:lnTo>
                      <a:pt x="64" y="111"/>
                    </a:lnTo>
                    <a:lnTo>
                      <a:pt x="65" y="108"/>
                    </a:lnTo>
                    <a:lnTo>
                      <a:pt x="65" y="104"/>
                    </a:lnTo>
                    <a:lnTo>
                      <a:pt x="63" y="90"/>
                    </a:lnTo>
                    <a:lnTo>
                      <a:pt x="58" y="75"/>
                    </a:lnTo>
                    <a:lnTo>
                      <a:pt x="54" y="60"/>
                    </a:lnTo>
                    <a:lnTo>
                      <a:pt x="47" y="46"/>
                    </a:lnTo>
                    <a:lnTo>
                      <a:pt x="39" y="32"/>
                    </a:lnTo>
                    <a:lnTo>
                      <a:pt x="30" y="21"/>
                    </a:lnTo>
                    <a:lnTo>
                      <a:pt x="18" y="10"/>
                    </a:lnTo>
                    <a:lnTo>
                      <a:pt x="5" y="1"/>
                    </a:lnTo>
                    <a:lnTo>
                      <a:pt x="4" y="0"/>
                    </a:lnTo>
                    <a:lnTo>
                      <a:pt x="3" y="0"/>
                    </a:lnTo>
                    <a:lnTo>
                      <a:pt x="2" y="0"/>
                    </a:lnTo>
                    <a:lnTo>
                      <a:pt x="1" y="1"/>
                    </a:lnTo>
                    <a:lnTo>
                      <a:pt x="0" y="2"/>
                    </a:lnTo>
                    <a:lnTo>
                      <a:pt x="0" y="4"/>
                    </a:lnTo>
                    <a:lnTo>
                      <a:pt x="0" y="5"/>
                    </a:lnTo>
                    <a:lnTo>
                      <a:pt x="1" y="6"/>
                    </a:lnTo>
                    <a:close/>
                  </a:path>
                </a:pathLst>
              </a:custGeom>
              <a:solidFill>
                <a:srgbClr val="77D8A3"/>
              </a:solidFill>
              <a:ln w="9525">
                <a:noFill/>
                <a:round/>
                <a:headEnd/>
                <a:tailEnd/>
              </a:ln>
            </p:spPr>
            <p:txBody>
              <a:bodyPr/>
              <a:lstStyle/>
              <a:p>
                <a:endParaRPr lang="en-US"/>
              </a:p>
            </p:txBody>
          </p:sp>
          <p:sp>
            <p:nvSpPr>
              <p:cNvPr id="69" name="Freeform 1245"/>
              <p:cNvSpPr>
                <a:spLocks/>
              </p:cNvSpPr>
              <p:nvPr/>
            </p:nvSpPr>
            <p:spPr bwMode="auto">
              <a:xfrm>
                <a:off x="2754" y="2937"/>
                <a:ext cx="28" cy="116"/>
              </a:xfrm>
              <a:custGeom>
                <a:avLst/>
                <a:gdLst>
                  <a:gd name="T0" fmla="*/ 1 w 56"/>
                  <a:gd name="T1" fmla="*/ 0 h 233"/>
                  <a:gd name="T2" fmla="*/ 1 w 56"/>
                  <a:gd name="T3" fmla="*/ 0 h 233"/>
                  <a:gd name="T4" fmla="*/ 1 w 56"/>
                  <a:gd name="T5" fmla="*/ 0 h 233"/>
                  <a:gd name="T6" fmla="*/ 1 w 56"/>
                  <a:gd name="T7" fmla="*/ 0 h 233"/>
                  <a:gd name="T8" fmla="*/ 1 w 56"/>
                  <a:gd name="T9" fmla="*/ 0 h 233"/>
                  <a:gd name="T10" fmla="*/ 1 w 56"/>
                  <a:gd name="T11" fmla="*/ 1 h 233"/>
                  <a:gd name="T12" fmla="*/ 1 w 56"/>
                  <a:gd name="T13" fmla="*/ 1 h 233"/>
                  <a:gd name="T14" fmla="*/ 1 w 56"/>
                  <a:gd name="T15" fmla="*/ 1 h 233"/>
                  <a:gd name="T16" fmla="*/ 0 w 56"/>
                  <a:gd name="T17" fmla="*/ 1 h 233"/>
                  <a:gd name="T18" fmla="*/ 1 w 56"/>
                  <a:gd name="T19" fmla="*/ 1 h 233"/>
                  <a:gd name="T20" fmla="*/ 1 w 56"/>
                  <a:gd name="T21" fmla="*/ 1 h 233"/>
                  <a:gd name="T22" fmla="*/ 1 w 56"/>
                  <a:gd name="T23" fmla="*/ 1 h 233"/>
                  <a:gd name="T24" fmla="*/ 1 w 56"/>
                  <a:gd name="T25" fmla="*/ 1 h 233"/>
                  <a:gd name="T26" fmla="*/ 1 w 56"/>
                  <a:gd name="T27" fmla="*/ 1 h 233"/>
                  <a:gd name="T28" fmla="*/ 1 w 56"/>
                  <a:gd name="T29" fmla="*/ 1 h 233"/>
                  <a:gd name="T30" fmla="*/ 1 w 56"/>
                  <a:gd name="T31" fmla="*/ 1 h 233"/>
                  <a:gd name="T32" fmla="*/ 1 w 56"/>
                  <a:gd name="T33" fmla="*/ 1 h 233"/>
                  <a:gd name="T34" fmla="*/ 1 w 56"/>
                  <a:gd name="T35" fmla="*/ 1 h 233"/>
                  <a:gd name="T36" fmla="*/ 1 w 56"/>
                  <a:gd name="T37" fmla="*/ 1 h 233"/>
                  <a:gd name="T38" fmla="*/ 1 w 56"/>
                  <a:gd name="T39" fmla="*/ 1 h 233"/>
                  <a:gd name="T40" fmla="*/ 1 w 56"/>
                  <a:gd name="T41" fmla="*/ 0 h 233"/>
                  <a:gd name="T42" fmla="*/ 1 w 56"/>
                  <a:gd name="T43" fmla="*/ 0 h 233"/>
                  <a:gd name="T44" fmla="*/ 1 w 56"/>
                  <a:gd name="T45" fmla="*/ 0 h 233"/>
                  <a:gd name="T46" fmla="*/ 1 w 56"/>
                  <a:gd name="T47" fmla="*/ 0 h 233"/>
                  <a:gd name="T48" fmla="*/ 1 w 56"/>
                  <a:gd name="T49" fmla="*/ 0 h 233"/>
                  <a:gd name="T50" fmla="*/ 1 w 56"/>
                  <a:gd name="T51" fmla="*/ 0 h 233"/>
                  <a:gd name="T52" fmla="*/ 1 w 56"/>
                  <a:gd name="T53" fmla="*/ 0 h 233"/>
                  <a:gd name="T54" fmla="*/ 1 w 56"/>
                  <a:gd name="T55" fmla="*/ 0 h 233"/>
                  <a:gd name="T56" fmla="*/ 1 w 56"/>
                  <a:gd name="T57" fmla="*/ 0 h 233"/>
                  <a:gd name="T58" fmla="*/ 1 w 56"/>
                  <a:gd name="T59" fmla="*/ 0 h 233"/>
                  <a:gd name="T60" fmla="*/ 1 w 56"/>
                  <a:gd name="T61" fmla="*/ 0 h 233"/>
                  <a:gd name="T62" fmla="*/ 1 w 56"/>
                  <a:gd name="T63" fmla="*/ 0 h 233"/>
                  <a:gd name="T64" fmla="*/ 1 w 56"/>
                  <a:gd name="T65" fmla="*/ 0 h 233"/>
                  <a:gd name="T66" fmla="*/ 1 w 56"/>
                  <a:gd name="T67" fmla="*/ 0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233"/>
                  <a:gd name="T104" fmla="*/ 56 w 56"/>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233">
                    <a:moveTo>
                      <a:pt x="51" y="1"/>
                    </a:moveTo>
                    <a:lnTo>
                      <a:pt x="34" y="24"/>
                    </a:lnTo>
                    <a:lnTo>
                      <a:pt x="21" y="49"/>
                    </a:lnTo>
                    <a:lnTo>
                      <a:pt x="12" y="77"/>
                    </a:lnTo>
                    <a:lnTo>
                      <a:pt x="7" y="105"/>
                    </a:lnTo>
                    <a:lnTo>
                      <a:pt x="4" y="134"/>
                    </a:lnTo>
                    <a:lnTo>
                      <a:pt x="2" y="164"/>
                    </a:lnTo>
                    <a:lnTo>
                      <a:pt x="1" y="194"/>
                    </a:lnTo>
                    <a:lnTo>
                      <a:pt x="0" y="222"/>
                    </a:lnTo>
                    <a:lnTo>
                      <a:pt x="1" y="226"/>
                    </a:lnTo>
                    <a:lnTo>
                      <a:pt x="4" y="229"/>
                    </a:lnTo>
                    <a:lnTo>
                      <a:pt x="6" y="232"/>
                    </a:lnTo>
                    <a:lnTo>
                      <a:pt x="9" y="233"/>
                    </a:lnTo>
                    <a:lnTo>
                      <a:pt x="14" y="232"/>
                    </a:lnTo>
                    <a:lnTo>
                      <a:pt x="16" y="229"/>
                    </a:lnTo>
                    <a:lnTo>
                      <a:pt x="19" y="227"/>
                    </a:lnTo>
                    <a:lnTo>
                      <a:pt x="20" y="223"/>
                    </a:lnTo>
                    <a:lnTo>
                      <a:pt x="22" y="196"/>
                    </a:lnTo>
                    <a:lnTo>
                      <a:pt x="23" y="167"/>
                    </a:lnTo>
                    <a:lnTo>
                      <a:pt x="25" y="140"/>
                    </a:lnTo>
                    <a:lnTo>
                      <a:pt x="28" y="111"/>
                    </a:lnTo>
                    <a:lnTo>
                      <a:pt x="32" y="84"/>
                    </a:lnTo>
                    <a:lnTo>
                      <a:pt x="38" y="56"/>
                    </a:lnTo>
                    <a:lnTo>
                      <a:pt x="46" y="30"/>
                    </a:lnTo>
                    <a:lnTo>
                      <a:pt x="56" y="3"/>
                    </a:lnTo>
                    <a:lnTo>
                      <a:pt x="56" y="2"/>
                    </a:lnTo>
                    <a:lnTo>
                      <a:pt x="56" y="1"/>
                    </a:lnTo>
                    <a:lnTo>
                      <a:pt x="55" y="1"/>
                    </a:lnTo>
                    <a:lnTo>
                      <a:pt x="54" y="0"/>
                    </a:lnTo>
                    <a:lnTo>
                      <a:pt x="53" y="0"/>
                    </a:lnTo>
                    <a:lnTo>
                      <a:pt x="52" y="0"/>
                    </a:lnTo>
                    <a:lnTo>
                      <a:pt x="51" y="1"/>
                    </a:lnTo>
                    <a:close/>
                  </a:path>
                </a:pathLst>
              </a:custGeom>
              <a:solidFill>
                <a:srgbClr val="77D8A3"/>
              </a:solidFill>
              <a:ln w="9525">
                <a:noFill/>
                <a:round/>
                <a:headEnd/>
                <a:tailEnd/>
              </a:ln>
            </p:spPr>
            <p:txBody>
              <a:bodyPr/>
              <a:lstStyle/>
              <a:p>
                <a:endParaRPr lang="en-US"/>
              </a:p>
            </p:txBody>
          </p:sp>
          <p:sp>
            <p:nvSpPr>
              <p:cNvPr id="70" name="Freeform 1246"/>
              <p:cNvSpPr>
                <a:spLocks/>
              </p:cNvSpPr>
              <p:nvPr/>
            </p:nvSpPr>
            <p:spPr bwMode="auto">
              <a:xfrm>
                <a:off x="2786" y="2985"/>
                <a:ext cx="35" cy="47"/>
              </a:xfrm>
              <a:custGeom>
                <a:avLst/>
                <a:gdLst>
                  <a:gd name="T0" fmla="*/ 0 w 71"/>
                  <a:gd name="T1" fmla="*/ 0 h 93"/>
                  <a:gd name="T2" fmla="*/ 0 w 71"/>
                  <a:gd name="T3" fmla="*/ 1 h 93"/>
                  <a:gd name="T4" fmla="*/ 0 w 71"/>
                  <a:gd name="T5" fmla="*/ 1 h 93"/>
                  <a:gd name="T6" fmla="*/ 0 w 71"/>
                  <a:gd name="T7" fmla="*/ 1 h 93"/>
                  <a:gd name="T8" fmla="*/ 0 w 71"/>
                  <a:gd name="T9" fmla="*/ 1 h 93"/>
                  <a:gd name="T10" fmla="*/ 0 w 71"/>
                  <a:gd name="T11" fmla="*/ 1 h 93"/>
                  <a:gd name="T12" fmla="*/ 0 w 71"/>
                  <a:gd name="T13" fmla="*/ 1 h 93"/>
                  <a:gd name="T14" fmla="*/ 0 w 71"/>
                  <a:gd name="T15" fmla="*/ 1 h 93"/>
                  <a:gd name="T16" fmla="*/ 0 w 71"/>
                  <a:gd name="T17" fmla="*/ 1 h 93"/>
                  <a:gd name="T18" fmla="*/ 0 w 71"/>
                  <a:gd name="T19" fmla="*/ 1 h 93"/>
                  <a:gd name="T20" fmla="*/ 0 w 71"/>
                  <a:gd name="T21" fmla="*/ 1 h 93"/>
                  <a:gd name="T22" fmla="*/ 0 w 71"/>
                  <a:gd name="T23" fmla="*/ 1 h 93"/>
                  <a:gd name="T24" fmla="*/ 0 w 71"/>
                  <a:gd name="T25" fmla="*/ 1 h 93"/>
                  <a:gd name="T26" fmla="*/ 0 w 71"/>
                  <a:gd name="T27" fmla="*/ 1 h 93"/>
                  <a:gd name="T28" fmla="*/ 0 w 71"/>
                  <a:gd name="T29" fmla="*/ 1 h 93"/>
                  <a:gd name="T30" fmla="*/ 0 w 71"/>
                  <a:gd name="T31" fmla="*/ 1 h 93"/>
                  <a:gd name="T32" fmla="*/ 0 w 71"/>
                  <a:gd name="T33" fmla="*/ 1 h 93"/>
                  <a:gd name="T34" fmla="*/ 0 w 71"/>
                  <a:gd name="T35" fmla="*/ 1 h 93"/>
                  <a:gd name="T36" fmla="*/ 0 w 71"/>
                  <a:gd name="T37" fmla="*/ 1 h 93"/>
                  <a:gd name="T38" fmla="*/ 0 w 71"/>
                  <a:gd name="T39" fmla="*/ 1 h 93"/>
                  <a:gd name="T40" fmla="*/ 0 w 71"/>
                  <a:gd name="T41" fmla="*/ 1 h 93"/>
                  <a:gd name="T42" fmla="*/ 0 w 71"/>
                  <a:gd name="T43" fmla="*/ 1 h 93"/>
                  <a:gd name="T44" fmla="*/ 0 w 71"/>
                  <a:gd name="T45" fmla="*/ 1 h 93"/>
                  <a:gd name="T46" fmla="*/ 0 w 71"/>
                  <a:gd name="T47" fmla="*/ 1 h 93"/>
                  <a:gd name="T48" fmla="*/ 0 w 71"/>
                  <a:gd name="T49" fmla="*/ 1 h 93"/>
                  <a:gd name="T50" fmla="*/ 0 w 71"/>
                  <a:gd name="T51" fmla="*/ 1 h 93"/>
                  <a:gd name="T52" fmla="*/ 0 w 71"/>
                  <a:gd name="T53" fmla="*/ 1 h 93"/>
                  <a:gd name="T54" fmla="*/ 0 w 71"/>
                  <a:gd name="T55" fmla="*/ 1 h 93"/>
                  <a:gd name="T56" fmla="*/ 0 w 71"/>
                  <a:gd name="T57" fmla="*/ 1 h 93"/>
                  <a:gd name="T58" fmla="*/ 0 w 71"/>
                  <a:gd name="T59" fmla="*/ 1 h 93"/>
                  <a:gd name="T60" fmla="*/ 0 w 71"/>
                  <a:gd name="T61" fmla="*/ 1 h 93"/>
                  <a:gd name="T62" fmla="*/ 0 w 71"/>
                  <a:gd name="T63" fmla="*/ 0 h 93"/>
                  <a:gd name="T64" fmla="*/ 0 w 71"/>
                  <a:gd name="T65" fmla="*/ 0 h 93"/>
                  <a:gd name="T66" fmla="*/ 0 w 71"/>
                  <a:gd name="T67" fmla="*/ 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93"/>
                  <a:gd name="T104" fmla="*/ 71 w 7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93">
                    <a:moveTo>
                      <a:pt x="66" y="0"/>
                    </a:moveTo>
                    <a:lnTo>
                      <a:pt x="54" y="3"/>
                    </a:lnTo>
                    <a:lnTo>
                      <a:pt x="42" y="8"/>
                    </a:lnTo>
                    <a:lnTo>
                      <a:pt x="33" y="16"/>
                    </a:lnTo>
                    <a:lnTo>
                      <a:pt x="25" y="27"/>
                    </a:lnTo>
                    <a:lnTo>
                      <a:pt x="18" y="37"/>
                    </a:lnTo>
                    <a:lnTo>
                      <a:pt x="12" y="48"/>
                    </a:lnTo>
                    <a:lnTo>
                      <a:pt x="6" y="61"/>
                    </a:lnTo>
                    <a:lnTo>
                      <a:pt x="1" y="71"/>
                    </a:lnTo>
                    <a:lnTo>
                      <a:pt x="0" y="77"/>
                    </a:lnTo>
                    <a:lnTo>
                      <a:pt x="1" y="83"/>
                    </a:lnTo>
                    <a:lnTo>
                      <a:pt x="4" y="88"/>
                    </a:lnTo>
                    <a:lnTo>
                      <a:pt x="9" y="92"/>
                    </a:lnTo>
                    <a:lnTo>
                      <a:pt x="14" y="93"/>
                    </a:lnTo>
                    <a:lnTo>
                      <a:pt x="20" y="92"/>
                    </a:lnTo>
                    <a:lnTo>
                      <a:pt x="25" y="90"/>
                    </a:lnTo>
                    <a:lnTo>
                      <a:pt x="28" y="85"/>
                    </a:lnTo>
                    <a:lnTo>
                      <a:pt x="33" y="75"/>
                    </a:lnTo>
                    <a:lnTo>
                      <a:pt x="36" y="64"/>
                    </a:lnTo>
                    <a:lnTo>
                      <a:pt x="41" y="54"/>
                    </a:lnTo>
                    <a:lnTo>
                      <a:pt x="44" y="44"/>
                    </a:lnTo>
                    <a:lnTo>
                      <a:pt x="49" y="35"/>
                    </a:lnTo>
                    <a:lnTo>
                      <a:pt x="55" y="24"/>
                    </a:lnTo>
                    <a:lnTo>
                      <a:pt x="60" y="16"/>
                    </a:lnTo>
                    <a:lnTo>
                      <a:pt x="69" y="8"/>
                    </a:lnTo>
                    <a:lnTo>
                      <a:pt x="70" y="7"/>
                    </a:lnTo>
                    <a:lnTo>
                      <a:pt x="71" y="6"/>
                    </a:lnTo>
                    <a:lnTo>
                      <a:pt x="71" y="5"/>
                    </a:lnTo>
                    <a:lnTo>
                      <a:pt x="71" y="4"/>
                    </a:lnTo>
                    <a:lnTo>
                      <a:pt x="70" y="3"/>
                    </a:lnTo>
                    <a:lnTo>
                      <a:pt x="69" y="1"/>
                    </a:lnTo>
                    <a:lnTo>
                      <a:pt x="67" y="0"/>
                    </a:lnTo>
                    <a:lnTo>
                      <a:pt x="66" y="0"/>
                    </a:lnTo>
                    <a:close/>
                  </a:path>
                </a:pathLst>
              </a:custGeom>
              <a:solidFill>
                <a:srgbClr val="77D8A3"/>
              </a:solidFill>
              <a:ln w="9525">
                <a:noFill/>
                <a:round/>
                <a:headEnd/>
                <a:tailEnd/>
              </a:ln>
            </p:spPr>
            <p:txBody>
              <a:bodyPr/>
              <a:lstStyle/>
              <a:p>
                <a:endParaRPr lang="en-US"/>
              </a:p>
            </p:txBody>
          </p:sp>
          <p:sp>
            <p:nvSpPr>
              <p:cNvPr id="71" name="Freeform 1247"/>
              <p:cNvSpPr>
                <a:spLocks/>
              </p:cNvSpPr>
              <p:nvPr/>
            </p:nvSpPr>
            <p:spPr bwMode="auto">
              <a:xfrm>
                <a:off x="2511" y="2957"/>
                <a:ext cx="84" cy="128"/>
              </a:xfrm>
              <a:custGeom>
                <a:avLst/>
                <a:gdLst>
                  <a:gd name="T0" fmla="*/ 0 w 169"/>
                  <a:gd name="T1" fmla="*/ 1 h 256"/>
                  <a:gd name="T2" fmla="*/ 0 w 169"/>
                  <a:gd name="T3" fmla="*/ 1 h 256"/>
                  <a:gd name="T4" fmla="*/ 0 w 169"/>
                  <a:gd name="T5" fmla="*/ 1 h 256"/>
                  <a:gd name="T6" fmla="*/ 0 w 169"/>
                  <a:gd name="T7" fmla="*/ 1 h 256"/>
                  <a:gd name="T8" fmla="*/ 0 w 169"/>
                  <a:gd name="T9" fmla="*/ 1 h 256"/>
                  <a:gd name="T10" fmla="*/ 0 w 169"/>
                  <a:gd name="T11" fmla="*/ 1 h 256"/>
                  <a:gd name="T12" fmla="*/ 0 w 169"/>
                  <a:gd name="T13" fmla="*/ 1 h 256"/>
                  <a:gd name="T14" fmla="*/ 0 w 169"/>
                  <a:gd name="T15" fmla="*/ 1 h 256"/>
                  <a:gd name="T16" fmla="*/ 0 w 169"/>
                  <a:gd name="T17" fmla="*/ 1 h 256"/>
                  <a:gd name="T18" fmla="*/ 0 w 169"/>
                  <a:gd name="T19" fmla="*/ 1 h 256"/>
                  <a:gd name="T20" fmla="*/ 0 w 169"/>
                  <a:gd name="T21" fmla="*/ 1 h 256"/>
                  <a:gd name="T22" fmla="*/ 0 w 169"/>
                  <a:gd name="T23" fmla="*/ 1 h 256"/>
                  <a:gd name="T24" fmla="*/ 0 w 169"/>
                  <a:gd name="T25" fmla="*/ 1 h 256"/>
                  <a:gd name="T26" fmla="*/ 1 w 169"/>
                  <a:gd name="T27" fmla="*/ 1 h 256"/>
                  <a:gd name="T28" fmla="*/ 1 w 169"/>
                  <a:gd name="T29" fmla="*/ 1 h 256"/>
                  <a:gd name="T30" fmla="*/ 1 w 169"/>
                  <a:gd name="T31" fmla="*/ 1 h 256"/>
                  <a:gd name="T32" fmla="*/ 1 w 169"/>
                  <a:gd name="T33" fmla="*/ 1 h 256"/>
                  <a:gd name="T34" fmla="*/ 1 w 169"/>
                  <a:gd name="T35" fmla="*/ 1 h 256"/>
                  <a:gd name="T36" fmla="*/ 1 w 169"/>
                  <a:gd name="T37" fmla="*/ 1 h 256"/>
                  <a:gd name="T38" fmla="*/ 1 w 169"/>
                  <a:gd name="T39" fmla="*/ 2 h 256"/>
                  <a:gd name="T40" fmla="*/ 1 w 169"/>
                  <a:gd name="T41" fmla="*/ 1 h 256"/>
                  <a:gd name="T42" fmla="*/ 1 w 169"/>
                  <a:gd name="T43" fmla="*/ 1 h 256"/>
                  <a:gd name="T44" fmla="*/ 1 w 169"/>
                  <a:gd name="T45" fmla="*/ 1 h 256"/>
                  <a:gd name="T46" fmla="*/ 1 w 169"/>
                  <a:gd name="T47" fmla="*/ 1 h 256"/>
                  <a:gd name="T48" fmla="*/ 1 w 169"/>
                  <a:gd name="T49" fmla="*/ 1 h 256"/>
                  <a:gd name="T50" fmla="*/ 1 w 169"/>
                  <a:gd name="T51" fmla="*/ 1 h 256"/>
                  <a:gd name="T52" fmla="*/ 1 w 169"/>
                  <a:gd name="T53" fmla="*/ 1 h 256"/>
                  <a:gd name="T54" fmla="*/ 1 w 169"/>
                  <a:gd name="T55" fmla="*/ 1 h 256"/>
                  <a:gd name="T56" fmla="*/ 0 w 169"/>
                  <a:gd name="T57" fmla="*/ 1 h 256"/>
                  <a:gd name="T58" fmla="*/ 0 w 169"/>
                  <a:gd name="T59" fmla="*/ 1 h 256"/>
                  <a:gd name="T60" fmla="*/ 0 w 169"/>
                  <a:gd name="T61" fmla="*/ 1 h 256"/>
                  <a:gd name="T62" fmla="*/ 0 w 169"/>
                  <a:gd name="T63" fmla="*/ 1 h 256"/>
                  <a:gd name="T64" fmla="*/ 0 w 169"/>
                  <a:gd name="T65" fmla="*/ 0 h 256"/>
                  <a:gd name="T66" fmla="*/ 0 w 169"/>
                  <a:gd name="T67" fmla="*/ 0 h 256"/>
                  <a:gd name="T68" fmla="*/ 0 w 169"/>
                  <a:gd name="T69" fmla="*/ 0 h 256"/>
                  <a:gd name="T70" fmla="*/ 0 w 169"/>
                  <a:gd name="T71" fmla="*/ 0 h 256"/>
                  <a:gd name="T72" fmla="*/ 0 w 169"/>
                  <a:gd name="T73" fmla="*/ 1 h 256"/>
                  <a:gd name="T74" fmla="*/ 0 w 169"/>
                  <a:gd name="T75" fmla="*/ 1 h 256"/>
                  <a:gd name="T76" fmla="*/ 0 w 169"/>
                  <a:gd name="T77" fmla="*/ 1 h 256"/>
                  <a:gd name="T78" fmla="*/ 0 w 169"/>
                  <a:gd name="T79" fmla="*/ 1 h 256"/>
                  <a:gd name="T80" fmla="*/ 0 w 169"/>
                  <a:gd name="T81" fmla="*/ 1 h 256"/>
                  <a:gd name="T82" fmla="*/ 0 w 169"/>
                  <a:gd name="T83" fmla="*/ 1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56"/>
                  <a:gd name="T128" fmla="*/ 169 w 169"/>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56">
                    <a:moveTo>
                      <a:pt x="1" y="6"/>
                    </a:moveTo>
                    <a:lnTo>
                      <a:pt x="10" y="15"/>
                    </a:lnTo>
                    <a:lnTo>
                      <a:pt x="21" y="24"/>
                    </a:lnTo>
                    <a:lnTo>
                      <a:pt x="31" y="31"/>
                    </a:lnTo>
                    <a:lnTo>
                      <a:pt x="41" y="39"/>
                    </a:lnTo>
                    <a:lnTo>
                      <a:pt x="52" y="47"/>
                    </a:lnTo>
                    <a:lnTo>
                      <a:pt x="62" y="55"/>
                    </a:lnTo>
                    <a:lnTo>
                      <a:pt x="71" y="64"/>
                    </a:lnTo>
                    <a:lnTo>
                      <a:pt x="80" y="75"/>
                    </a:lnTo>
                    <a:lnTo>
                      <a:pt x="94" y="94"/>
                    </a:lnTo>
                    <a:lnTo>
                      <a:pt x="105" y="115"/>
                    </a:lnTo>
                    <a:lnTo>
                      <a:pt x="114" y="136"/>
                    </a:lnTo>
                    <a:lnTo>
                      <a:pt x="122" y="157"/>
                    </a:lnTo>
                    <a:lnTo>
                      <a:pt x="128" y="180"/>
                    </a:lnTo>
                    <a:lnTo>
                      <a:pt x="133" y="202"/>
                    </a:lnTo>
                    <a:lnTo>
                      <a:pt x="139" y="224"/>
                    </a:lnTo>
                    <a:lnTo>
                      <a:pt x="145" y="247"/>
                    </a:lnTo>
                    <a:lnTo>
                      <a:pt x="147" y="251"/>
                    </a:lnTo>
                    <a:lnTo>
                      <a:pt x="151" y="253"/>
                    </a:lnTo>
                    <a:lnTo>
                      <a:pt x="155" y="256"/>
                    </a:lnTo>
                    <a:lnTo>
                      <a:pt x="160" y="255"/>
                    </a:lnTo>
                    <a:lnTo>
                      <a:pt x="164" y="252"/>
                    </a:lnTo>
                    <a:lnTo>
                      <a:pt x="168" y="249"/>
                    </a:lnTo>
                    <a:lnTo>
                      <a:pt x="169" y="244"/>
                    </a:lnTo>
                    <a:lnTo>
                      <a:pt x="168" y="240"/>
                    </a:lnTo>
                    <a:lnTo>
                      <a:pt x="160" y="203"/>
                    </a:lnTo>
                    <a:lnTo>
                      <a:pt x="149" y="166"/>
                    </a:lnTo>
                    <a:lnTo>
                      <a:pt x="136" y="131"/>
                    </a:lnTo>
                    <a:lnTo>
                      <a:pt x="118" y="96"/>
                    </a:lnTo>
                    <a:lnTo>
                      <a:pt x="98" y="65"/>
                    </a:lnTo>
                    <a:lnTo>
                      <a:pt x="71" y="39"/>
                    </a:lnTo>
                    <a:lnTo>
                      <a:pt x="41" y="16"/>
                    </a:lnTo>
                    <a:lnTo>
                      <a:pt x="6" y="0"/>
                    </a:lnTo>
                    <a:lnTo>
                      <a:pt x="5" y="0"/>
                    </a:lnTo>
                    <a:lnTo>
                      <a:pt x="3" y="0"/>
                    </a:lnTo>
                    <a:lnTo>
                      <a:pt x="1" y="0"/>
                    </a:lnTo>
                    <a:lnTo>
                      <a:pt x="1" y="1"/>
                    </a:lnTo>
                    <a:lnTo>
                      <a:pt x="0" y="2"/>
                    </a:lnTo>
                    <a:lnTo>
                      <a:pt x="0" y="5"/>
                    </a:lnTo>
                    <a:lnTo>
                      <a:pt x="0" y="6"/>
                    </a:lnTo>
                    <a:lnTo>
                      <a:pt x="1" y="6"/>
                    </a:lnTo>
                    <a:close/>
                  </a:path>
                </a:pathLst>
              </a:custGeom>
              <a:solidFill>
                <a:srgbClr val="000000"/>
              </a:solidFill>
              <a:ln w="9525">
                <a:noFill/>
                <a:round/>
                <a:headEnd/>
                <a:tailEnd/>
              </a:ln>
            </p:spPr>
            <p:txBody>
              <a:bodyPr/>
              <a:lstStyle/>
              <a:p>
                <a:endParaRPr lang="en-US"/>
              </a:p>
            </p:txBody>
          </p:sp>
          <p:sp>
            <p:nvSpPr>
              <p:cNvPr id="72" name="Freeform 1248"/>
              <p:cNvSpPr>
                <a:spLocks/>
              </p:cNvSpPr>
              <p:nvPr/>
            </p:nvSpPr>
            <p:spPr bwMode="auto">
              <a:xfrm>
                <a:off x="2592" y="2985"/>
                <a:ext cx="29" cy="63"/>
              </a:xfrm>
              <a:custGeom>
                <a:avLst/>
                <a:gdLst>
                  <a:gd name="T0" fmla="*/ 0 w 59"/>
                  <a:gd name="T1" fmla="*/ 1 h 126"/>
                  <a:gd name="T2" fmla="*/ 0 w 59"/>
                  <a:gd name="T3" fmla="*/ 1 h 126"/>
                  <a:gd name="T4" fmla="*/ 0 w 59"/>
                  <a:gd name="T5" fmla="*/ 1 h 126"/>
                  <a:gd name="T6" fmla="*/ 0 w 59"/>
                  <a:gd name="T7" fmla="*/ 1 h 126"/>
                  <a:gd name="T8" fmla="*/ 0 w 59"/>
                  <a:gd name="T9" fmla="*/ 1 h 126"/>
                  <a:gd name="T10" fmla="*/ 0 w 59"/>
                  <a:gd name="T11" fmla="*/ 1 h 126"/>
                  <a:gd name="T12" fmla="*/ 0 w 59"/>
                  <a:gd name="T13" fmla="*/ 1 h 126"/>
                  <a:gd name="T14" fmla="*/ 0 w 59"/>
                  <a:gd name="T15" fmla="*/ 1 h 126"/>
                  <a:gd name="T16" fmla="*/ 0 w 59"/>
                  <a:gd name="T17" fmla="*/ 1 h 126"/>
                  <a:gd name="T18" fmla="*/ 0 w 59"/>
                  <a:gd name="T19" fmla="*/ 1 h 126"/>
                  <a:gd name="T20" fmla="*/ 0 w 59"/>
                  <a:gd name="T21" fmla="*/ 1 h 126"/>
                  <a:gd name="T22" fmla="*/ 0 w 59"/>
                  <a:gd name="T23" fmla="*/ 1 h 126"/>
                  <a:gd name="T24" fmla="*/ 0 w 59"/>
                  <a:gd name="T25" fmla="*/ 1 h 126"/>
                  <a:gd name="T26" fmla="*/ 0 w 59"/>
                  <a:gd name="T27" fmla="*/ 1 h 126"/>
                  <a:gd name="T28" fmla="*/ 0 w 59"/>
                  <a:gd name="T29" fmla="*/ 1 h 126"/>
                  <a:gd name="T30" fmla="*/ 0 w 59"/>
                  <a:gd name="T31" fmla="*/ 1 h 126"/>
                  <a:gd name="T32" fmla="*/ 0 w 59"/>
                  <a:gd name="T33" fmla="*/ 1 h 126"/>
                  <a:gd name="T34" fmla="*/ 0 w 59"/>
                  <a:gd name="T35" fmla="*/ 1 h 126"/>
                  <a:gd name="T36" fmla="*/ 0 w 59"/>
                  <a:gd name="T37" fmla="*/ 1 h 126"/>
                  <a:gd name="T38" fmla="*/ 0 w 59"/>
                  <a:gd name="T39" fmla="*/ 1 h 126"/>
                  <a:gd name="T40" fmla="*/ 0 w 59"/>
                  <a:gd name="T41" fmla="*/ 1 h 126"/>
                  <a:gd name="T42" fmla="*/ 0 w 59"/>
                  <a:gd name="T43" fmla="*/ 1 h 126"/>
                  <a:gd name="T44" fmla="*/ 0 w 59"/>
                  <a:gd name="T45" fmla="*/ 1 h 126"/>
                  <a:gd name="T46" fmla="*/ 0 w 59"/>
                  <a:gd name="T47" fmla="*/ 1 h 126"/>
                  <a:gd name="T48" fmla="*/ 0 w 59"/>
                  <a:gd name="T49" fmla="*/ 1 h 126"/>
                  <a:gd name="T50" fmla="*/ 0 w 59"/>
                  <a:gd name="T51" fmla="*/ 0 h 126"/>
                  <a:gd name="T52" fmla="*/ 0 w 59"/>
                  <a:gd name="T53" fmla="*/ 0 h 126"/>
                  <a:gd name="T54" fmla="*/ 0 w 59"/>
                  <a:gd name="T55" fmla="*/ 0 h 126"/>
                  <a:gd name="T56" fmla="*/ 0 w 59"/>
                  <a:gd name="T57" fmla="*/ 0 h 126"/>
                  <a:gd name="T58" fmla="*/ 0 w 59"/>
                  <a:gd name="T59" fmla="*/ 1 h 126"/>
                  <a:gd name="T60" fmla="*/ 0 w 59"/>
                  <a:gd name="T61" fmla="*/ 1 h 126"/>
                  <a:gd name="T62" fmla="*/ 0 w 59"/>
                  <a:gd name="T63" fmla="*/ 1 h 126"/>
                  <a:gd name="T64" fmla="*/ 0 w 59"/>
                  <a:gd name="T65" fmla="*/ 1 h 126"/>
                  <a:gd name="T66" fmla="*/ 0 w 59"/>
                  <a:gd name="T67" fmla="*/ 1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
                  <a:gd name="T103" fmla="*/ 0 h 126"/>
                  <a:gd name="T104" fmla="*/ 59 w 59"/>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 h="126">
                    <a:moveTo>
                      <a:pt x="0" y="4"/>
                    </a:moveTo>
                    <a:lnTo>
                      <a:pt x="6" y="18"/>
                    </a:lnTo>
                    <a:lnTo>
                      <a:pt x="12" y="32"/>
                    </a:lnTo>
                    <a:lnTo>
                      <a:pt x="18" y="47"/>
                    </a:lnTo>
                    <a:lnTo>
                      <a:pt x="24" y="61"/>
                    </a:lnTo>
                    <a:lnTo>
                      <a:pt x="30" y="76"/>
                    </a:lnTo>
                    <a:lnTo>
                      <a:pt x="36" y="91"/>
                    </a:lnTo>
                    <a:lnTo>
                      <a:pt x="39" y="106"/>
                    </a:lnTo>
                    <a:lnTo>
                      <a:pt x="43" y="120"/>
                    </a:lnTo>
                    <a:lnTo>
                      <a:pt x="44" y="124"/>
                    </a:lnTo>
                    <a:lnTo>
                      <a:pt x="46" y="125"/>
                    </a:lnTo>
                    <a:lnTo>
                      <a:pt x="48" y="126"/>
                    </a:lnTo>
                    <a:lnTo>
                      <a:pt x="52" y="126"/>
                    </a:lnTo>
                    <a:lnTo>
                      <a:pt x="55" y="125"/>
                    </a:lnTo>
                    <a:lnTo>
                      <a:pt x="58" y="124"/>
                    </a:lnTo>
                    <a:lnTo>
                      <a:pt x="59" y="120"/>
                    </a:lnTo>
                    <a:lnTo>
                      <a:pt x="59" y="118"/>
                    </a:lnTo>
                    <a:lnTo>
                      <a:pt x="56" y="102"/>
                    </a:lnTo>
                    <a:lnTo>
                      <a:pt x="53" y="86"/>
                    </a:lnTo>
                    <a:lnTo>
                      <a:pt x="47" y="71"/>
                    </a:lnTo>
                    <a:lnTo>
                      <a:pt x="41" y="56"/>
                    </a:lnTo>
                    <a:lnTo>
                      <a:pt x="33" y="41"/>
                    </a:lnTo>
                    <a:lnTo>
                      <a:pt x="25" y="28"/>
                    </a:lnTo>
                    <a:lnTo>
                      <a:pt x="16" y="14"/>
                    </a:lnTo>
                    <a:lnTo>
                      <a:pt x="6" y="1"/>
                    </a:lnTo>
                    <a:lnTo>
                      <a:pt x="5" y="0"/>
                    </a:lnTo>
                    <a:lnTo>
                      <a:pt x="4" y="0"/>
                    </a:lnTo>
                    <a:lnTo>
                      <a:pt x="2" y="0"/>
                    </a:lnTo>
                    <a:lnTo>
                      <a:pt x="1" y="0"/>
                    </a:lnTo>
                    <a:lnTo>
                      <a:pt x="0" y="1"/>
                    </a:lnTo>
                    <a:lnTo>
                      <a:pt x="0" y="2"/>
                    </a:lnTo>
                    <a:lnTo>
                      <a:pt x="0" y="4"/>
                    </a:lnTo>
                    <a:close/>
                  </a:path>
                </a:pathLst>
              </a:custGeom>
              <a:solidFill>
                <a:srgbClr val="000000"/>
              </a:solidFill>
              <a:ln w="9525">
                <a:noFill/>
                <a:round/>
                <a:headEnd/>
                <a:tailEnd/>
              </a:ln>
            </p:spPr>
            <p:txBody>
              <a:bodyPr/>
              <a:lstStyle/>
              <a:p>
                <a:endParaRPr lang="en-US"/>
              </a:p>
            </p:txBody>
          </p:sp>
          <p:sp>
            <p:nvSpPr>
              <p:cNvPr id="73" name="Freeform 1249"/>
              <p:cNvSpPr>
                <a:spLocks/>
              </p:cNvSpPr>
              <p:nvPr/>
            </p:nvSpPr>
            <p:spPr bwMode="auto">
              <a:xfrm>
                <a:off x="2633" y="2912"/>
                <a:ext cx="15" cy="134"/>
              </a:xfrm>
              <a:custGeom>
                <a:avLst/>
                <a:gdLst>
                  <a:gd name="T0" fmla="*/ 1 w 30"/>
                  <a:gd name="T1" fmla="*/ 2 h 270"/>
                  <a:gd name="T2" fmla="*/ 1 w 30"/>
                  <a:gd name="T3" fmla="*/ 2 h 270"/>
                  <a:gd name="T4" fmla="*/ 1 w 30"/>
                  <a:gd name="T5" fmla="*/ 2 h 270"/>
                  <a:gd name="T6" fmla="*/ 1 w 30"/>
                  <a:gd name="T7" fmla="*/ 2 h 270"/>
                  <a:gd name="T8" fmla="*/ 1 w 30"/>
                  <a:gd name="T9" fmla="*/ 2 h 270"/>
                  <a:gd name="T10" fmla="*/ 1 w 30"/>
                  <a:gd name="T11" fmla="*/ 2 h 270"/>
                  <a:gd name="T12" fmla="*/ 1 w 30"/>
                  <a:gd name="T13" fmla="*/ 2 h 270"/>
                  <a:gd name="T14" fmla="*/ 1 w 30"/>
                  <a:gd name="T15" fmla="*/ 2 h 270"/>
                  <a:gd name="T16" fmla="*/ 1 w 30"/>
                  <a:gd name="T17" fmla="*/ 1 h 270"/>
                  <a:gd name="T18" fmla="*/ 1 w 30"/>
                  <a:gd name="T19" fmla="*/ 1 h 270"/>
                  <a:gd name="T20" fmla="*/ 1 w 30"/>
                  <a:gd name="T21" fmla="*/ 0 h 270"/>
                  <a:gd name="T22" fmla="*/ 1 w 30"/>
                  <a:gd name="T23" fmla="*/ 0 h 270"/>
                  <a:gd name="T24" fmla="*/ 1 w 30"/>
                  <a:gd name="T25" fmla="*/ 0 h 270"/>
                  <a:gd name="T26" fmla="*/ 1 w 30"/>
                  <a:gd name="T27" fmla="*/ 0 h 270"/>
                  <a:gd name="T28" fmla="*/ 1 w 30"/>
                  <a:gd name="T29" fmla="*/ 0 h 270"/>
                  <a:gd name="T30" fmla="*/ 0 w 30"/>
                  <a:gd name="T31" fmla="*/ 1 h 270"/>
                  <a:gd name="T32" fmla="*/ 1 w 30"/>
                  <a:gd name="T33" fmla="*/ 2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70"/>
                  <a:gd name="T53" fmla="*/ 30 w 30"/>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70">
                    <a:moveTo>
                      <a:pt x="6" y="260"/>
                    </a:moveTo>
                    <a:lnTo>
                      <a:pt x="7" y="264"/>
                    </a:lnTo>
                    <a:lnTo>
                      <a:pt x="10" y="268"/>
                    </a:lnTo>
                    <a:lnTo>
                      <a:pt x="15" y="270"/>
                    </a:lnTo>
                    <a:lnTo>
                      <a:pt x="19" y="270"/>
                    </a:lnTo>
                    <a:lnTo>
                      <a:pt x="24" y="268"/>
                    </a:lnTo>
                    <a:lnTo>
                      <a:pt x="27" y="264"/>
                    </a:lnTo>
                    <a:lnTo>
                      <a:pt x="30" y="260"/>
                    </a:lnTo>
                    <a:lnTo>
                      <a:pt x="30" y="255"/>
                    </a:lnTo>
                    <a:lnTo>
                      <a:pt x="23" y="180"/>
                    </a:lnTo>
                    <a:lnTo>
                      <a:pt x="21" y="98"/>
                    </a:lnTo>
                    <a:lnTo>
                      <a:pt x="21" y="30"/>
                    </a:lnTo>
                    <a:lnTo>
                      <a:pt x="15" y="0"/>
                    </a:lnTo>
                    <a:lnTo>
                      <a:pt x="7" y="33"/>
                    </a:lnTo>
                    <a:lnTo>
                      <a:pt x="1" y="100"/>
                    </a:lnTo>
                    <a:lnTo>
                      <a:pt x="0" y="184"/>
                    </a:lnTo>
                    <a:lnTo>
                      <a:pt x="6" y="260"/>
                    </a:lnTo>
                    <a:close/>
                  </a:path>
                </a:pathLst>
              </a:custGeom>
              <a:solidFill>
                <a:srgbClr val="000000"/>
              </a:solidFill>
              <a:ln w="9525">
                <a:noFill/>
                <a:round/>
                <a:headEnd/>
                <a:tailEnd/>
              </a:ln>
            </p:spPr>
            <p:txBody>
              <a:bodyPr/>
              <a:lstStyle/>
              <a:p>
                <a:endParaRPr lang="en-US"/>
              </a:p>
            </p:txBody>
          </p:sp>
          <p:sp>
            <p:nvSpPr>
              <p:cNvPr id="74" name="Freeform 1250"/>
              <p:cNvSpPr>
                <a:spLocks/>
              </p:cNvSpPr>
              <p:nvPr/>
            </p:nvSpPr>
            <p:spPr bwMode="auto">
              <a:xfrm>
                <a:off x="2689" y="3001"/>
                <a:ext cx="32" cy="54"/>
              </a:xfrm>
              <a:custGeom>
                <a:avLst/>
                <a:gdLst>
                  <a:gd name="T0" fmla="*/ 0 w 65"/>
                  <a:gd name="T1" fmla="*/ 0 h 109"/>
                  <a:gd name="T2" fmla="*/ 0 w 65"/>
                  <a:gd name="T3" fmla="*/ 0 h 109"/>
                  <a:gd name="T4" fmla="*/ 0 w 65"/>
                  <a:gd name="T5" fmla="*/ 0 h 109"/>
                  <a:gd name="T6" fmla="*/ 0 w 65"/>
                  <a:gd name="T7" fmla="*/ 0 h 109"/>
                  <a:gd name="T8" fmla="*/ 0 w 65"/>
                  <a:gd name="T9" fmla="*/ 0 h 109"/>
                  <a:gd name="T10" fmla="*/ 0 w 65"/>
                  <a:gd name="T11" fmla="*/ 0 h 109"/>
                  <a:gd name="T12" fmla="*/ 0 w 65"/>
                  <a:gd name="T13" fmla="*/ 0 h 109"/>
                  <a:gd name="T14" fmla="*/ 0 w 65"/>
                  <a:gd name="T15" fmla="*/ 0 h 109"/>
                  <a:gd name="T16" fmla="*/ 0 w 65"/>
                  <a:gd name="T17" fmla="*/ 0 h 109"/>
                  <a:gd name="T18" fmla="*/ 0 w 65"/>
                  <a:gd name="T19" fmla="*/ 0 h 109"/>
                  <a:gd name="T20" fmla="*/ 0 w 65"/>
                  <a:gd name="T21" fmla="*/ 0 h 109"/>
                  <a:gd name="T22" fmla="*/ 0 w 65"/>
                  <a:gd name="T23" fmla="*/ 0 h 109"/>
                  <a:gd name="T24" fmla="*/ 0 w 65"/>
                  <a:gd name="T25" fmla="*/ 0 h 109"/>
                  <a:gd name="T26" fmla="*/ 0 w 65"/>
                  <a:gd name="T27" fmla="*/ 0 h 109"/>
                  <a:gd name="T28" fmla="*/ 0 w 65"/>
                  <a:gd name="T29" fmla="*/ 0 h 109"/>
                  <a:gd name="T30" fmla="*/ 0 w 65"/>
                  <a:gd name="T31" fmla="*/ 0 h 109"/>
                  <a:gd name="T32" fmla="*/ 0 w 65"/>
                  <a:gd name="T33" fmla="*/ 0 h 109"/>
                  <a:gd name="T34" fmla="*/ 0 w 65"/>
                  <a:gd name="T35" fmla="*/ 0 h 109"/>
                  <a:gd name="T36" fmla="*/ 0 w 65"/>
                  <a:gd name="T37" fmla="*/ 0 h 109"/>
                  <a:gd name="T38" fmla="*/ 0 w 65"/>
                  <a:gd name="T39" fmla="*/ 0 h 109"/>
                  <a:gd name="T40" fmla="*/ 0 w 65"/>
                  <a:gd name="T41" fmla="*/ 0 h 109"/>
                  <a:gd name="T42" fmla="*/ 0 w 65"/>
                  <a:gd name="T43" fmla="*/ 0 h 109"/>
                  <a:gd name="T44" fmla="*/ 0 w 65"/>
                  <a:gd name="T45" fmla="*/ 0 h 109"/>
                  <a:gd name="T46" fmla="*/ 0 w 65"/>
                  <a:gd name="T47" fmla="*/ 0 h 109"/>
                  <a:gd name="T48" fmla="*/ 0 w 65"/>
                  <a:gd name="T49" fmla="*/ 0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09"/>
                  <a:gd name="T77" fmla="*/ 65 w 65"/>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09">
                    <a:moveTo>
                      <a:pt x="50" y="102"/>
                    </a:moveTo>
                    <a:lnTo>
                      <a:pt x="51" y="106"/>
                    </a:lnTo>
                    <a:lnTo>
                      <a:pt x="53" y="107"/>
                    </a:lnTo>
                    <a:lnTo>
                      <a:pt x="56" y="109"/>
                    </a:lnTo>
                    <a:lnTo>
                      <a:pt x="59" y="109"/>
                    </a:lnTo>
                    <a:lnTo>
                      <a:pt x="62" y="108"/>
                    </a:lnTo>
                    <a:lnTo>
                      <a:pt x="64" y="106"/>
                    </a:lnTo>
                    <a:lnTo>
                      <a:pt x="65" y="102"/>
                    </a:lnTo>
                    <a:lnTo>
                      <a:pt x="65" y="99"/>
                    </a:lnTo>
                    <a:lnTo>
                      <a:pt x="61" y="83"/>
                    </a:lnTo>
                    <a:lnTo>
                      <a:pt x="54" y="66"/>
                    </a:lnTo>
                    <a:lnTo>
                      <a:pt x="44" y="48"/>
                    </a:lnTo>
                    <a:lnTo>
                      <a:pt x="34" y="32"/>
                    </a:lnTo>
                    <a:lnTo>
                      <a:pt x="23" y="19"/>
                    </a:lnTo>
                    <a:lnTo>
                      <a:pt x="13" y="7"/>
                    </a:lnTo>
                    <a:lnTo>
                      <a:pt x="5" y="1"/>
                    </a:lnTo>
                    <a:lnTo>
                      <a:pt x="0" y="0"/>
                    </a:lnTo>
                    <a:lnTo>
                      <a:pt x="4" y="7"/>
                    </a:lnTo>
                    <a:lnTo>
                      <a:pt x="10" y="16"/>
                    </a:lnTo>
                    <a:lnTo>
                      <a:pt x="16" y="28"/>
                    </a:lnTo>
                    <a:lnTo>
                      <a:pt x="23" y="41"/>
                    </a:lnTo>
                    <a:lnTo>
                      <a:pt x="31" y="56"/>
                    </a:lnTo>
                    <a:lnTo>
                      <a:pt x="39" y="72"/>
                    </a:lnTo>
                    <a:lnTo>
                      <a:pt x="45" y="87"/>
                    </a:lnTo>
                    <a:lnTo>
                      <a:pt x="50" y="102"/>
                    </a:lnTo>
                    <a:close/>
                  </a:path>
                </a:pathLst>
              </a:custGeom>
              <a:solidFill>
                <a:srgbClr val="000000"/>
              </a:solidFill>
              <a:ln w="9525">
                <a:noFill/>
                <a:round/>
                <a:headEnd/>
                <a:tailEnd/>
              </a:ln>
            </p:spPr>
            <p:txBody>
              <a:bodyPr/>
              <a:lstStyle/>
              <a:p>
                <a:endParaRPr lang="en-US"/>
              </a:p>
            </p:txBody>
          </p:sp>
          <p:sp>
            <p:nvSpPr>
              <p:cNvPr id="75" name="Freeform 1251"/>
              <p:cNvSpPr>
                <a:spLocks/>
              </p:cNvSpPr>
              <p:nvPr/>
            </p:nvSpPr>
            <p:spPr bwMode="auto">
              <a:xfrm>
                <a:off x="2740" y="2927"/>
                <a:ext cx="27" cy="115"/>
              </a:xfrm>
              <a:custGeom>
                <a:avLst/>
                <a:gdLst>
                  <a:gd name="T0" fmla="*/ 0 w 54"/>
                  <a:gd name="T1" fmla="*/ 1 h 231"/>
                  <a:gd name="T2" fmla="*/ 1 w 54"/>
                  <a:gd name="T3" fmla="*/ 1 h 231"/>
                  <a:gd name="T4" fmla="*/ 1 w 54"/>
                  <a:gd name="T5" fmla="*/ 1 h 231"/>
                  <a:gd name="T6" fmla="*/ 1 w 54"/>
                  <a:gd name="T7" fmla="*/ 1 h 231"/>
                  <a:gd name="T8" fmla="*/ 1 w 54"/>
                  <a:gd name="T9" fmla="*/ 1 h 231"/>
                  <a:gd name="T10" fmla="*/ 1 w 54"/>
                  <a:gd name="T11" fmla="*/ 1 h 231"/>
                  <a:gd name="T12" fmla="*/ 1 w 54"/>
                  <a:gd name="T13" fmla="*/ 1 h 231"/>
                  <a:gd name="T14" fmla="*/ 1 w 54"/>
                  <a:gd name="T15" fmla="*/ 1 h 231"/>
                  <a:gd name="T16" fmla="*/ 1 w 54"/>
                  <a:gd name="T17" fmla="*/ 1 h 231"/>
                  <a:gd name="T18" fmla="*/ 1 w 54"/>
                  <a:gd name="T19" fmla="*/ 1 h 231"/>
                  <a:gd name="T20" fmla="*/ 1 w 54"/>
                  <a:gd name="T21" fmla="*/ 1 h 231"/>
                  <a:gd name="T22" fmla="*/ 1 w 54"/>
                  <a:gd name="T23" fmla="*/ 0 h 231"/>
                  <a:gd name="T24" fmla="*/ 1 w 54"/>
                  <a:gd name="T25" fmla="*/ 0 h 231"/>
                  <a:gd name="T26" fmla="*/ 1 w 54"/>
                  <a:gd name="T27" fmla="*/ 0 h 231"/>
                  <a:gd name="T28" fmla="*/ 1 w 54"/>
                  <a:gd name="T29" fmla="*/ 0 h 231"/>
                  <a:gd name="T30" fmla="*/ 1 w 54"/>
                  <a:gd name="T31" fmla="*/ 0 h 231"/>
                  <a:gd name="T32" fmla="*/ 1 w 54"/>
                  <a:gd name="T33" fmla="*/ 0 h 231"/>
                  <a:gd name="T34" fmla="*/ 1 w 54"/>
                  <a:gd name="T35" fmla="*/ 0 h 231"/>
                  <a:gd name="T36" fmla="*/ 1 w 54"/>
                  <a:gd name="T37" fmla="*/ 0 h 231"/>
                  <a:gd name="T38" fmla="*/ 1 w 54"/>
                  <a:gd name="T39" fmla="*/ 0 h 231"/>
                  <a:gd name="T40" fmla="*/ 1 w 54"/>
                  <a:gd name="T41" fmla="*/ 0 h 231"/>
                  <a:gd name="T42" fmla="*/ 1 w 54"/>
                  <a:gd name="T43" fmla="*/ 0 h 231"/>
                  <a:gd name="T44" fmla="*/ 1 w 54"/>
                  <a:gd name="T45" fmla="*/ 1 h 231"/>
                  <a:gd name="T46" fmla="*/ 1 w 54"/>
                  <a:gd name="T47" fmla="*/ 1 h 231"/>
                  <a:gd name="T48" fmla="*/ 0 w 54"/>
                  <a:gd name="T49" fmla="*/ 1 h 2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31"/>
                  <a:gd name="T77" fmla="*/ 54 w 54"/>
                  <a:gd name="T78" fmla="*/ 231 h 2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31">
                    <a:moveTo>
                      <a:pt x="0" y="222"/>
                    </a:moveTo>
                    <a:lnTo>
                      <a:pt x="1" y="225"/>
                    </a:lnTo>
                    <a:lnTo>
                      <a:pt x="3" y="227"/>
                    </a:lnTo>
                    <a:lnTo>
                      <a:pt x="5" y="230"/>
                    </a:lnTo>
                    <a:lnTo>
                      <a:pt x="10" y="231"/>
                    </a:lnTo>
                    <a:lnTo>
                      <a:pt x="14" y="231"/>
                    </a:lnTo>
                    <a:lnTo>
                      <a:pt x="17" y="229"/>
                    </a:lnTo>
                    <a:lnTo>
                      <a:pt x="19" y="225"/>
                    </a:lnTo>
                    <a:lnTo>
                      <a:pt x="20" y="222"/>
                    </a:lnTo>
                    <a:lnTo>
                      <a:pt x="24" y="191"/>
                    </a:lnTo>
                    <a:lnTo>
                      <a:pt x="30" y="156"/>
                    </a:lnTo>
                    <a:lnTo>
                      <a:pt x="35" y="121"/>
                    </a:lnTo>
                    <a:lnTo>
                      <a:pt x="42" y="85"/>
                    </a:lnTo>
                    <a:lnTo>
                      <a:pt x="48" y="53"/>
                    </a:lnTo>
                    <a:lnTo>
                      <a:pt x="51" y="27"/>
                    </a:lnTo>
                    <a:lnTo>
                      <a:pt x="54" y="8"/>
                    </a:lnTo>
                    <a:lnTo>
                      <a:pt x="51" y="0"/>
                    </a:lnTo>
                    <a:lnTo>
                      <a:pt x="45" y="10"/>
                    </a:lnTo>
                    <a:lnTo>
                      <a:pt x="38" y="28"/>
                    </a:lnTo>
                    <a:lnTo>
                      <a:pt x="30" y="54"/>
                    </a:lnTo>
                    <a:lnTo>
                      <a:pt x="22" y="86"/>
                    </a:lnTo>
                    <a:lnTo>
                      <a:pt x="14" y="121"/>
                    </a:lnTo>
                    <a:lnTo>
                      <a:pt x="8" y="156"/>
                    </a:lnTo>
                    <a:lnTo>
                      <a:pt x="3" y="191"/>
                    </a:lnTo>
                    <a:lnTo>
                      <a:pt x="0" y="222"/>
                    </a:lnTo>
                    <a:close/>
                  </a:path>
                </a:pathLst>
              </a:custGeom>
              <a:solidFill>
                <a:srgbClr val="000000"/>
              </a:solidFill>
              <a:ln w="9525">
                <a:noFill/>
                <a:round/>
                <a:headEnd/>
                <a:tailEnd/>
              </a:ln>
            </p:spPr>
            <p:txBody>
              <a:bodyPr/>
              <a:lstStyle/>
              <a:p>
                <a:endParaRPr lang="en-US"/>
              </a:p>
            </p:txBody>
          </p:sp>
          <p:sp>
            <p:nvSpPr>
              <p:cNvPr id="76" name="Freeform 1252"/>
              <p:cNvSpPr>
                <a:spLocks/>
              </p:cNvSpPr>
              <p:nvPr/>
            </p:nvSpPr>
            <p:spPr bwMode="auto">
              <a:xfrm>
                <a:off x="2773" y="2975"/>
                <a:ext cx="33" cy="46"/>
              </a:xfrm>
              <a:custGeom>
                <a:avLst/>
                <a:gdLst>
                  <a:gd name="T0" fmla="*/ 0 w 67"/>
                  <a:gd name="T1" fmla="*/ 1 h 92"/>
                  <a:gd name="T2" fmla="*/ 0 w 67"/>
                  <a:gd name="T3" fmla="*/ 1 h 92"/>
                  <a:gd name="T4" fmla="*/ 0 w 67"/>
                  <a:gd name="T5" fmla="*/ 1 h 92"/>
                  <a:gd name="T6" fmla="*/ 0 w 67"/>
                  <a:gd name="T7" fmla="*/ 1 h 92"/>
                  <a:gd name="T8" fmla="*/ 0 w 67"/>
                  <a:gd name="T9" fmla="*/ 1 h 92"/>
                  <a:gd name="T10" fmla="*/ 0 w 67"/>
                  <a:gd name="T11" fmla="*/ 1 h 92"/>
                  <a:gd name="T12" fmla="*/ 0 w 67"/>
                  <a:gd name="T13" fmla="*/ 1 h 92"/>
                  <a:gd name="T14" fmla="*/ 0 w 67"/>
                  <a:gd name="T15" fmla="*/ 1 h 92"/>
                  <a:gd name="T16" fmla="*/ 0 w 67"/>
                  <a:gd name="T17" fmla="*/ 1 h 92"/>
                  <a:gd name="T18" fmla="*/ 0 w 67"/>
                  <a:gd name="T19" fmla="*/ 1 h 92"/>
                  <a:gd name="T20" fmla="*/ 0 w 67"/>
                  <a:gd name="T21" fmla="*/ 1 h 92"/>
                  <a:gd name="T22" fmla="*/ 0 w 67"/>
                  <a:gd name="T23" fmla="*/ 1 h 92"/>
                  <a:gd name="T24" fmla="*/ 0 w 67"/>
                  <a:gd name="T25" fmla="*/ 1 h 92"/>
                  <a:gd name="T26" fmla="*/ 0 w 67"/>
                  <a:gd name="T27" fmla="*/ 1 h 92"/>
                  <a:gd name="T28" fmla="*/ 0 w 67"/>
                  <a:gd name="T29" fmla="*/ 1 h 92"/>
                  <a:gd name="T30" fmla="*/ 0 w 67"/>
                  <a:gd name="T31" fmla="*/ 1 h 92"/>
                  <a:gd name="T32" fmla="*/ 0 w 67"/>
                  <a:gd name="T33" fmla="*/ 0 h 92"/>
                  <a:gd name="T34" fmla="*/ 0 w 67"/>
                  <a:gd name="T35" fmla="*/ 1 h 92"/>
                  <a:gd name="T36" fmla="*/ 0 w 67"/>
                  <a:gd name="T37" fmla="*/ 1 h 92"/>
                  <a:gd name="T38" fmla="*/ 0 w 67"/>
                  <a:gd name="T39" fmla="*/ 1 h 92"/>
                  <a:gd name="T40" fmla="*/ 0 w 67"/>
                  <a:gd name="T41" fmla="*/ 1 h 92"/>
                  <a:gd name="T42" fmla="*/ 0 w 67"/>
                  <a:gd name="T43" fmla="*/ 1 h 92"/>
                  <a:gd name="T44" fmla="*/ 0 w 67"/>
                  <a:gd name="T45" fmla="*/ 1 h 92"/>
                  <a:gd name="T46" fmla="*/ 0 w 67"/>
                  <a:gd name="T47" fmla="*/ 1 h 92"/>
                  <a:gd name="T48" fmla="*/ 0 w 67"/>
                  <a:gd name="T49" fmla="*/ 1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92"/>
                  <a:gd name="T77" fmla="*/ 67 w 67"/>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92">
                    <a:moveTo>
                      <a:pt x="1" y="71"/>
                    </a:moveTo>
                    <a:lnTo>
                      <a:pt x="0" y="76"/>
                    </a:lnTo>
                    <a:lnTo>
                      <a:pt x="1" y="82"/>
                    </a:lnTo>
                    <a:lnTo>
                      <a:pt x="5" y="87"/>
                    </a:lnTo>
                    <a:lnTo>
                      <a:pt x="9" y="91"/>
                    </a:lnTo>
                    <a:lnTo>
                      <a:pt x="15" y="92"/>
                    </a:lnTo>
                    <a:lnTo>
                      <a:pt x="21" y="91"/>
                    </a:lnTo>
                    <a:lnTo>
                      <a:pt x="27" y="88"/>
                    </a:lnTo>
                    <a:lnTo>
                      <a:pt x="30" y="83"/>
                    </a:lnTo>
                    <a:lnTo>
                      <a:pt x="35" y="74"/>
                    </a:lnTo>
                    <a:lnTo>
                      <a:pt x="38" y="64"/>
                    </a:lnTo>
                    <a:lnTo>
                      <a:pt x="43" y="53"/>
                    </a:lnTo>
                    <a:lnTo>
                      <a:pt x="46" y="42"/>
                    </a:lnTo>
                    <a:lnTo>
                      <a:pt x="51" y="32"/>
                    </a:lnTo>
                    <a:lnTo>
                      <a:pt x="55" y="20"/>
                    </a:lnTo>
                    <a:lnTo>
                      <a:pt x="60" y="10"/>
                    </a:lnTo>
                    <a:lnTo>
                      <a:pt x="67" y="0"/>
                    </a:lnTo>
                    <a:lnTo>
                      <a:pt x="58" y="4"/>
                    </a:lnTo>
                    <a:lnTo>
                      <a:pt x="47" y="10"/>
                    </a:lnTo>
                    <a:lnTo>
                      <a:pt x="39" y="18"/>
                    </a:lnTo>
                    <a:lnTo>
                      <a:pt x="30" y="28"/>
                    </a:lnTo>
                    <a:lnTo>
                      <a:pt x="22" y="39"/>
                    </a:lnTo>
                    <a:lnTo>
                      <a:pt x="15" y="49"/>
                    </a:lnTo>
                    <a:lnTo>
                      <a:pt x="8" y="60"/>
                    </a:lnTo>
                    <a:lnTo>
                      <a:pt x="1" y="71"/>
                    </a:lnTo>
                    <a:close/>
                  </a:path>
                </a:pathLst>
              </a:custGeom>
              <a:solidFill>
                <a:srgbClr val="000000"/>
              </a:solidFill>
              <a:ln w="9525">
                <a:noFill/>
                <a:round/>
                <a:headEnd/>
                <a:tailEnd/>
              </a:ln>
            </p:spPr>
            <p:txBody>
              <a:bodyPr/>
              <a:lstStyle/>
              <a:p>
                <a:endParaRPr lang="en-US"/>
              </a:p>
            </p:txBody>
          </p:sp>
        </p:grpSp>
      </p:grpSp>
      <p:grpSp>
        <p:nvGrpSpPr>
          <p:cNvPr id="7" name="Group 341"/>
          <p:cNvGrpSpPr>
            <a:grpSpLocks/>
          </p:cNvGrpSpPr>
          <p:nvPr/>
        </p:nvGrpSpPr>
        <p:grpSpPr bwMode="auto">
          <a:xfrm>
            <a:off x="6586345" y="4731657"/>
            <a:ext cx="772398" cy="635773"/>
            <a:chOff x="4103" y="1269"/>
            <a:chExt cx="266" cy="386"/>
          </a:xfrm>
        </p:grpSpPr>
        <p:sp>
          <p:nvSpPr>
            <p:cNvPr id="114" name="Freeform 342"/>
            <p:cNvSpPr>
              <a:spLocks/>
            </p:cNvSpPr>
            <p:nvPr/>
          </p:nvSpPr>
          <p:spPr bwMode="auto">
            <a:xfrm>
              <a:off x="4254" y="1318"/>
              <a:ext cx="22" cy="31"/>
            </a:xfrm>
            <a:custGeom>
              <a:avLst/>
              <a:gdLst>
                <a:gd name="T0" fmla="*/ 0 w 130"/>
                <a:gd name="T1" fmla="*/ 0 h 189"/>
                <a:gd name="T2" fmla="*/ 0 w 130"/>
                <a:gd name="T3" fmla="*/ 0 h 189"/>
                <a:gd name="T4" fmla="*/ 0 w 130"/>
                <a:gd name="T5" fmla="*/ 0 h 189"/>
                <a:gd name="T6" fmla="*/ 0 w 130"/>
                <a:gd name="T7" fmla="*/ 0 h 189"/>
                <a:gd name="T8" fmla="*/ 0 w 130"/>
                <a:gd name="T9" fmla="*/ 0 h 189"/>
                <a:gd name="T10" fmla="*/ 0 w 130"/>
                <a:gd name="T11" fmla="*/ 0 h 189"/>
                <a:gd name="T12" fmla="*/ 0 w 130"/>
                <a:gd name="T13" fmla="*/ 0 h 189"/>
                <a:gd name="T14" fmla="*/ 0 w 130"/>
                <a:gd name="T15" fmla="*/ 0 h 189"/>
                <a:gd name="T16" fmla="*/ 0 w 130"/>
                <a:gd name="T17" fmla="*/ 0 h 189"/>
                <a:gd name="T18" fmla="*/ 0 w 130"/>
                <a:gd name="T19" fmla="*/ 0 h 189"/>
                <a:gd name="T20" fmla="*/ 0 w 130"/>
                <a:gd name="T21" fmla="*/ 0 h 189"/>
                <a:gd name="T22" fmla="*/ 0 w 130"/>
                <a:gd name="T23" fmla="*/ 0 h 189"/>
                <a:gd name="T24" fmla="*/ 0 w 130"/>
                <a:gd name="T25" fmla="*/ 0 h 189"/>
                <a:gd name="T26" fmla="*/ 0 w 130"/>
                <a:gd name="T27" fmla="*/ 0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189"/>
                <a:gd name="T44" fmla="*/ 130 w 130"/>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189">
                  <a:moveTo>
                    <a:pt x="41" y="30"/>
                  </a:moveTo>
                  <a:lnTo>
                    <a:pt x="49" y="80"/>
                  </a:lnTo>
                  <a:lnTo>
                    <a:pt x="0" y="169"/>
                  </a:lnTo>
                  <a:lnTo>
                    <a:pt x="23" y="189"/>
                  </a:lnTo>
                  <a:lnTo>
                    <a:pt x="69" y="95"/>
                  </a:lnTo>
                  <a:lnTo>
                    <a:pt x="113" y="61"/>
                  </a:lnTo>
                  <a:lnTo>
                    <a:pt x="130" y="18"/>
                  </a:lnTo>
                  <a:lnTo>
                    <a:pt x="130" y="0"/>
                  </a:lnTo>
                  <a:lnTo>
                    <a:pt x="114" y="3"/>
                  </a:lnTo>
                  <a:lnTo>
                    <a:pt x="95" y="43"/>
                  </a:lnTo>
                  <a:lnTo>
                    <a:pt x="73" y="63"/>
                  </a:lnTo>
                  <a:lnTo>
                    <a:pt x="60" y="26"/>
                  </a:lnTo>
                  <a:lnTo>
                    <a:pt x="41" y="30"/>
                  </a:lnTo>
                  <a:close/>
                </a:path>
              </a:pathLst>
            </a:custGeom>
            <a:solidFill>
              <a:srgbClr val="94524A"/>
            </a:solidFill>
            <a:ln w="9525">
              <a:noFill/>
              <a:round/>
              <a:headEnd/>
              <a:tailEnd/>
            </a:ln>
          </p:spPr>
          <p:txBody>
            <a:bodyPr/>
            <a:lstStyle/>
            <a:p>
              <a:endParaRPr lang="en-US"/>
            </a:p>
          </p:txBody>
        </p:sp>
        <p:sp>
          <p:nvSpPr>
            <p:cNvPr id="115" name="Freeform 343"/>
            <p:cNvSpPr>
              <a:spLocks/>
            </p:cNvSpPr>
            <p:nvPr/>
          </p:nvSpPr>
          <p:spPr bwMode="auto">
            <a:xfrm>
              <a:off x="4240" y="1308"/>
              <a:ext cx="13" cy="39"/>
            </a:xfrm>
            <a:custGeom>
              <a:avLst/>
              <a:gdLst>
                <a:gd name="T0" fmla="*/ 0 w 77"/>
                <a:gd name="T1" fmla="*/ 0 h 231"/>
                <a:gd name="T2" fmla="*/ 0 w 77"/>
                <a:gd name="T3" fmla="*/ 0 h 231"/>
                <a:gd name="T4" fmla="*/ 0 w 77"/>
                <a:gd name="T5" fmla="*/ 0 h 231"/>
                <a:gd name="T6" fmla="*/ 0 w 77"/>
                <a:gd name="T7" fmla="*/ 0 h 231"/>
                <a:gd name="T8" fmla="*/ 0 w 77"/>
                <a:gd name="T9" fmla="*/ 0 h 231"/>
                <a:gd name="T10" fmla="*/ 0 w 77"/>
                <a:gd name="T11" fmla="*/ 0 h 231"/>
                <a:gd name="T12" fmla="*/ 0 w 77"/>
                <a:gd name="T13" fmla="*/ 0 h 231"/>
                <a:gd name="T14" fmla="*/ 0 w 77"/>
                <a:gd name="T15" fmla="*/ 0 h 231"/>
                <a:gd name="T16" fmla="*/ 0 w 77"/>
                <a:gd name="T17" fmla="*/ 0 h 231"/>
                <a:gd name="T18" fmla="*/ 0 w 77"/>
                <a:gd name="T19" fmla="*/ 0 h 231"/>
                <a:gd name="T20" fmla="*/ 0 w 77"/>
                <a:gd name="T21" fmla="*/ 0 h 231"/>
                <a:gd name="T22" fmla="*/ 0 w 77"/>
                <a:gd name="T23" fmla="*/ 0 h 231"/>
                <a:gd name="T24" fmla="*/ 0 w 77"/>
                <a:gd name="T25" fmla="*/ 0 h 231"/>
                <a:gd name="T26" fmla="*/ 0 w 77"/>
                <a:gd name="T27" fmla="*/ 0 h 231"/>
                <a:gd name="T28" fmla="*/ 0 w 77"/>
                <a:gd name="T29" fmla="*/ 0 h 231"/>
                <a:gd name="T30" fmla="*/ 0 w 77"/>
                <a:gd name="T31" fmla="*/ 0 h 231"/>
                <a:gd name="T32" fmla="*/ 0 w 77"/>
                <a:gd name="T33" fmla="*/ 0 h 231"/>
                <a:gd name="T34" fmla="*/ 0 w 77"/>
                <a:gd name="T35" fmla="*/ 0 h 231"/>
                <a:gd name="T36" fmla="*/ 0 w 77"/>
                <a:gd name="T37" fmla="*/ 0 h 231"/>
                <a:gd name="T38" fmla="*/ 0 w 77"/>
                <a:gd name="T39" fmla="*/ 0 h 231"/>
                <a:gd name="T40" fmla="*/ 0 w 77"/>
                <a:gd name="T41" fmla="*/ 0 h 231"/>
                <a:gd name="T42" fmla="*/ 0 w 77"/>
                <a:gd name="T43" fmla="*/ 0 h 231"/>
                <a:gd name="T44" fmla="*/ 0 w 77"/>
                <a:gd name="T45" fmla="*/ 0 h 231"/>
                <a:gd name="T46" fmla="*/ 0 w 77"/>
                <a:gd name="T47" fmla="*/ 0 h 231"/>
                <a:gd name="T48" fmla="*/ 0 w 77"/>
                <a:gd name="T49" fmla="*/ 0 h 231"/>
                <a:gd name="T50" fmla="*/ 0 w 77"/>
                <a:gd name="T51" fmla="*/ 0 h 231"/>
                <a:gd name="T52" fmla="*/ 0 w 77"/>
                <a:gd name="T53" fmla="*/ 0 h 231"/>
                <a:gd name="T54" fmla="*/ 0 w 77"/>
                <a:gd name="T55" fmla="*/ 0 h 231"/>
                <a:gd name="T56" fmla="*/ 0 w 77"/>
                <a:gd name="T57" fmla="*/ 0 h 231"/>
                <a:gd name="T58" fmla="*/ 0 w 77"/>
                <a:gd name="T59" fmla="*/ 0 h 231"/>
                <a:gd name="T60" fmla="*/ 0 w 77"/>
                <a:gd name="T61" fmla="*/ 0 h 231"/>
                <a:gd name="T62" fmla="*/ 0 w 77"/>
                <a:gd name="T63" fmla="*/ 0 h 231"/>
                <a:gd name="T64" fmla="*/ 0 w 77"/>
                <a:gd name="T65" fmla="*/ 0 h 231"/>
                <a:gd name="T66" fmla="*/ 0 w 77"/>
                <a:gd name="T67" fmla="*/ 0 h 231"/>
                <a:gd name="T68" fmla="*/ 0 w 77"/>
                <a:gd name="T69" fmla="*/ 0 h 231"/>
                <a:gd name="T70" fmla="*/ 0 w 77"/>
                <a:gd name="T71" fmla="*/ 0 h 231"/>
                <a:gd name="T72" fmla="*/ 0 w 77"/>
                <a:gd name="T73" fmla="*/ 0 h 231"/>
                <a:gd name="T74" fmla="*/ 0 w 77"/>
                <a:gd name="T75" fmla="*/ 0 h 231"/>
                <a:gd name="T76" fmla="*/ 0 w 77"/>
                <a:gd name="T77" fmla="*/ 0 h 231"/>
                <a:gd name="T78" fmla="*/ 0 w 77"/>
                <a:gd name="T79" fmla="*/ 0 h 231"/>
                <a:gd name="T80" fmla="*/ 0 w 77"/>
                <a:gd name="T81" fmla="*/ 0 h 231"/>
                <a:gd name="T82" fmla="*/ 0 w 77"/>
                <a:gd name="T83" fmla="*/ 0 h 231"/>
                <a:gd name="T84" fmla="*/ 0 w 77"/>
                <a:gd name="T85" fmla="*/ 0 h 231"/>
                <a:gd name="T86" fmla="*/ 0 w 77"/>
                <a:gd name="T87" fmla="*/ 0 h 231"/>
                <a:gd name="T88" fmla="*/ 0 w 77"/>
                <a:gd name="T89" fmla="*/ 0 h 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231"/>
                <a:gd name="T137" fmla="*/ 77 w 77"/>
                <a:gd name="T138" fmla="*/ 231 h 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231">
                  <a:moveTo>
                    <a:pt x="0" y="0"/>
                  </a:moveTo>
                  <a:lnTo>
                    <a:pt x="0" y="116"/>
                  </a:lnTo>
                  <a:lnTo>
                    <a:pt x="9" y="140"/>
                  </a:lnTo>
                  <a:lnTo>
                    <a:pt x="6" y="217"/>
                  </a:lnTo>
                  <a:lnTo>
                    <a:pt x="31" y="231"/>
                  </a:lnTo>
                  <a:lnTo>
                    <a:pt x="31" y="215"/>
                  </a:lnTo>
                  <a:lnTo>
                    <a:pt x="31" y="197"/>
                  </a:lnTo>
                  <a:lnTo>
                    <a:pt x="32" y="188"/>
                  </a:lnTo>
                  <a:lnTo>
                    <a:pt x="32" y="185"/>
                  </a:lnTo>
                  <a:lnTo>
                    <a:pt x="32" y="183"/>
                  </a:lnTo>
                  <a:lnTo>
                    <a:pt x="32" y="180"/>
                  </a:lnTo>
                  <a:lnTo>
                    <a:pt x="32" y="178"/>
                  </a:lnTo>
                  <a:lnTo>
                    <a:pt x="35" y="141"/>
                  </a:lnTo>
                  <a:lnTo>
                    <a:pt x="38" y="123"/>
                  </a:lnTo>
                  <a:lnTo>
                    <a:pt x="77" y="78"/>
                  </a:lnTo>
                  <a:lnTo>
                    <a:pt x="77" y="54"/>
                  </a:lnTo>
                  <a:lnTo>
                    <a:pt x="25" y="103"/>
                  </a:lnTo>
                  <a:lnTo>
                    <a:pt x="23" y="79"/>
                  </a:lnTo>
                  <a:lnTo>
                    <a:pt x="23" y="73"/>
                  </a:lnTo>
                  <a:lnTo>
                    <a:pt x="24" y="63"/>
                  </a:lnTo>
                  <a:lnTo>
                    <a:pt x="25" y="57"/>
                  </a:lnTo>
                  <a:lnTo>
                    <a:pt x="25" y="54"/>
                  </a:lnTo>
                  <a:lnTo>
                    <a:pt x="25" y="52"/>
                  </a:lnTo>
                  <a:lnTo>
                    <a:pt x="25" y="50"/>
                  </a:lnTo>
                  <a:lnTo>
                    <a:pt x="26" y="48"/>
                  </a:lnTo>
                  <a:lnTo>
                    <a:pt x="26" y="47"/>
                  </a:lnTo>
                  <a:lnTo>
                    <a:pt x="26" y="46"/>
                  </a:lnTo>
                  <a:lnTo>
                    <a:pt x="26" y="42"/>
                  </a:lnTo>
                  <a:lnTo>
                    <a:pt x="26" y="39"/>
                  </a:lnTo>
                  <a:lnTo>
                    <a:pt x="27" y="33"/>
                  </a:lnTo>
                  <a:lnTo>
                    <a:pt x="27" y="28"/>
                  </a:lnTo>
                  <a:lnTo>
                    <a:pt x="28" y="21"/>
                  </a:lnTo>
                  <a:lnTo>
                    <a:pt x="28" y="19"/>
                  </a:lnTo>
                  <a:lnTo>
                    <a:pt x="28" y="17"/>
                  </a:lnTo>
                  <a:lnTo>
                    <a:pt x="29" y="13"/>
                  </a:lnTo>
                  <a:lnTo>
                    <a:pt x="29" y="10"/>
                  </a:lnTo>
                  <a:lnTo>
                    <a:pt x="29" y="9"/>
                  </a:lnTo>
                  <a:lnTo>
                    <a:pt x="29" y="8"/>
                  </a:lnTo>
                  <a:lnTo>
                    <a:pt x="29" y="7"/>
                  </a:lnTo>
                  <a:lnTo>
                    <a:pt x="0" y="0"/>
                  </a:lnTo>
                  <a:close/>
                </a:path>
              </a:pathLst>
            </a:custGeom>
            <a:solidFill>
              <a:srgbClr val="94524A"/>
            </a:solidFill>
            <a:ln w="9525">
              <a:noFill/>
              <a:round/>
              <a:headEnd/>
              <a:tailEnd/>
            </a:ln>
          </p:spPr>
          <p:txBody>
            <a:bodyPr/>
            <a:lstStyle/>
            <a:p>
              <a:endParaRPr lang="en-US"/>
            </a:p>
          </p:txBody>
        </p:sp>
        <p:sp>
          <p:nvSpPr>
            <p:cNvPr id="116" name="Freeform 344"/>
            <p:cNvSpPr>
              <a:spLocks/>
            </p:cNvSpPr>
            <p:nvPr/>
          </p:nvSpPr>
          <p:spPr bwMode="auto">
            <a:xfrm>
              <a:off x="4292" y="1330"/>
              <a:ext cx="4" cy="16"/>
            </a:xfrm>
            <a:custGeom>
              <a:avLst/>
              <a:gdLst>
                <a:gd name="T0" fmla="*/ 0 w 24"/>
                <a:gd name="T1" fmla="*/ 0 h 99"/>
                <a:gd name="T2" fmla="*/ 0 w 24"/>
                <a:gd name="T3" fmla="*/ 0 h 99"/>
                <a:gd name="T4" fmla="*/ 0 w 24"/>
                <a:gd name="T5" fmla="*/ 0 h 99"/>
                <a:gd name="T6" fmla="*/ 0 w 24"/>
                <a:gd name="T7" fmla="*/ 0 h 99"/>
                <a:gd name="T8" fmla="*/ 0 w 24"/>
                <a:gd name="T9" fmla="*/ 0 h 99"/>
                <a:gd name="T10" fmla="*/ 0 w 24"/>
                <a:gd name="T11" fmla="*/ 0 h 99"/>
                <a:gd name="T12" fmla="*/ 0 60000 65536"/>
                <a:gd name="T13" fmla="*/ 0 60000 65536"/>
                <a:gd name="T14" fmla="*/ 0 60000 65536"/>
                <a:gd name="T15" fmla="*/ 0 60000 65536"/>
                <a:gd name="T16" fmla="*/ 0 60000 65536"/>
                <a:gd name="T17" fmla="*/ 0 60000 65536"/>
                <a:gd name="T18" fmla="*/ 0 w 24"/>
                <a:gd name="T19" fmla="*/ 0 h 99"/>
                <a:gd name="T20" fmla="*/ 24 w 2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24" h="99">
                  <a:moveTo>
                    <a:pt x="10" y="0"/>
                  </a:moveTo>
                  <a:lnTo>
                    <a:pt x="24" y="26"/>
                  </a:lnTo>
                  <a:lnTo>
                    <a:pt x="2" y="99"/>
                  </a:lnTo>
                  <a:lnTo>
                    <a:pt x="0" y="73"/>
                  </a:lnTo>
                  <a:lnTo>
                    <a:pt x="10" y="0"/>
                  </a:lnTo>
                  <a:close/>
                </a:path>
              </a:pathLst>
            </a:custGeom>
            <a:solidFill>
              <a:srgbClr val="94524A"/>
            </a:solidFill>
            <a:ln w="9525">
              <a:noFill/>
              <a:round/>
              <a:headEnd/>
              <a:tailEnd/>
            </a:ln>
          </p:spPr>
          <p:txBody>
            <a:bodyPr/>
            <a:lstStyle/>
            <a:p>
              <a:endParaRPr lang="en-US"/>
            </a:p>
          </p:txBody>
        </p:sp>
        <p:sp>
          <p:nvSpPr>
            <p:cNvPr id="117" name="Freeform 345"/>
            <p:cNvSpPr>
              <a:spLocks/>
            </p:cNvSpPr>
            <p:nvPr/>
          </p:nvSpPr>
          <p:spPr bwMode="auto">
            <a:xfrm>
              <a:off x="4280" y="1342"/>
              <a:ext cx="62" cy="37"/>
            </a:xfrm>
            <a:custGeom>
              <a:avLst/>
              <a:gdLst>
                <a:gd name="T0" fmla="*/ 0 w 376"/>
                <a:gd name="T1" fmla="*/ 0 h 228"/>
                <a:gd name="T2" fmla="*/ 0 w 376"/>
                <a:gd name="T3" fmla="*/ 0 h 228"/>
                <a:gd name="T4" fmla="*/ 0 w 376"/>
                <a:gd name="T5" fmla="*/ 0 h 228"/>
                <a:gd name="T6" fmla="*/ 0 w 376"/>
                <a:gd name="T7" fmla="*/ 0 h 228"/>
                <a:gd name="T8" fmla="*/ 0 w 376"/>
                <a:gd name="T9" fmla="*/ 0 h 228"/>
                <a:gd name="T10" fmla="*/ 0 w 376"/>
                <a:gd name="T11" fmla="*/ 0 h 228"/>
                <a:gd name="T12" fmla="*/ 0 w 376"/>
                <a:gd name="T13" fmla="*/ 0 h 228"/>
                <a:gd name="T14" fmla="*/ 0 w 376"/>
                <a:gd name="T15" fmla="*/ 0 h 228"/>
                <a:gd name="T16" fmla="*/ 0 w 376"/>
                <a:gd name="T17" fmla="*/ 0 h 228"/>
                <a:gd name="T18" fmla="*/ 0 w 376"/>
                <a:gd name="T19" fmla="*/ 0 h 228"/>
                <a:gd name="T20" fmla="*/ 0 w 376"/>
                <a:gd name="T21" fmla="*/ 0 h 228"/>
                <a:gd name="T22" fmla="*/ 0 w 376"/>
                <a:gd name="T23" fmla="*/ 0 h 228"/>
                <a:gd name="T24" fmla="*/ 0 w 376"/>
                <a:gd name="T25" fmla="*/ 0 h 228"/>
                <a:gd name="T26" fmla="*/ 0 w 376"/>
                <a:gd name="T27" fmla="*/ 0 h 228"/>
                <a:gd name="T28" fmla="*/ 0 w 376"/>
                <a:gd name="T29" fmla="*/ 0 h 228"/>
                <a:gd name="T30" fmla="*/ 0 w 376"/>
                <a:gd name="T31" fmla="*/ 0 h 2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6"/>
                <a:gd name="T49" fmla="*/ 0 h 228"/>
                <a:gd name="T50" fmla="*/ 376 w 376"/>
                <a:gd name="T51" fmla="*/ 228 h 2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6" h="228">
                  <a:moveTo>
                    <a:pt x="376" y="0"/>
                  </a:moveTo>
                  <a:lnTo>
                    <a:pt x="293" y="43"/>
                  </a:lnTo>
                  <a:lnTo>
                    <a:pt x="250" y="78"/>
                  </a:lnTo>
                  <a:lnTo>
                    <a:pt x="237" y="100"/>
                  </a:lnTo>
                  <a:lnTo>
                    <a:pt x="154" y="125"/>
                  </a:lnTo>
                  <a:lnTo>
                    <a:pt x="89" y="166"/>
                  </a:lnTo>
                  <a:lnTo>
                    <a:pt x="70" y="168"/>
                  </a:lnTo>
                  <a:lnTo>
                    <a:pt x="0" y="228"/>
                  </a:lnTo>
                  <a:lnTo>
                    <a:pt x="2" y="200"/>
                  </a:lnTo>
                  <a:lnTo>
                    <a:pt x="51" y="157"/>
                  </a:lnTo>
                  <a:lnTo>
                    <a:pt x="108" y="120"/>
                  </a:lnTo>
                  <a:lnTo>
                    <a:pt x="179" y="103"/>
                  </a:lnTo>
                  <a:lnTo>
                    <a:pt x="254" y="46"/>
                  </a:lnTo>
                  <a:lnTo>
                    <a:pt x="305" y="12"/>
                  </a:lnTo>
                  <a:lnTo>
                    <a:pt x="376" y="0"/>
                  </a:lnTo>
                  <a:close/>
                </a:path>
              </a:pathLst>
            </a:custGeom>
            <a:solidFill>
              <a:srgbClr val="94524A"/>
            </a:solidFill>
            <a:ln w="9525">
              <a:noFill/>
              <a:round/>
              <a:headEnd/>
              <a:tailEnd/>
            </a:ln>
          </p:spPr>
          <p:txBody>
            <a:bodyPr/>
            <a:lstStyle/>
            <a:p>
              <a:endParaRPr lang="en-US"/>
            </a:p>
          </p:txBody>
        </p:sp>
        <p:sp>
          <p:nvSpPr>
            <p:cNvPr id="118" name="Freeform 346"/>
            <p:cNvSpPr>
              <a:spLocks/>
            </p:cNvSpPr>
            <p:nvPr/>
          </p:nvSpPr>
          <p:spPr bwMode="auto">
            <a:xfrm>
              <a:off x="4215" y="1369"/>
              <a:ext cx="63" cy="58"/>
            </a:xfrm>
            <a:custGeom>
              <a:avLst/>
              <a:gdLst>
                <a:gd name="T0" fmla="*/ 0 w 376"/>
                <a:gd name="T1" fmla="*/ 0 h 347"/>
                <a:gd name="T2" fmla="*/ 0 w 376"/>
                <a:gd name="T3" fmla="*/ 0 h 347"/>
                <a:gd name="T4" fmla="*/ 0 w 376"/>
                <a:gd name="T5" fmla="*/ 0 h 347"/>
                <a:gd name="T6" fmla="*/ 0 w 376"/>
                <a:gd name="T7" fmla="*/ 0 h 347"/>
                <a:gd name="T8" fmla="*/ 0 w 376"/>
                <a:gd name="T9" fmla="*/ 0 h 347"/>
                <a:gd name="T10" fmla="*/ 0 w 376"/>
                <a:gd name="T11" fmla="*/ 0 h 347"/>
                <a:gd name="T12" fmla="*/ 0 w 376"/>
                <a:gd name="T13" fmla="*/ 0 h 347"/>
                <a:gd name="T14" fmla="*/ 0 w 376"/>
                <a:gd name="T15" fmla="*/ 0 h 347"/>
                <a:gd name="T16" fmla="*/ 0 w 376"/>
                <a:gd name="T17" fmla="*/ 0 h 347"/>
                <a:gd name="T18" fmla="*/ 0 w 376"/>
                <a:gd name="T19" fmla="*/ 0 h 347"/>
                <a:gd name="T20" fmla="*/ 0 w 376"/>
                <a:gd name="T21" fmla="*/ 0 h 347"/>
                <a:gd name="T22" fmla="*/ 0 w 376"/>
                <a:gd name="T23" fmla="*/ 0 h 347"/>
                <a:gd name="T24" fmla="*/ 0 w 376"/>
                <a:gd name="T25" fmla="*/ 0 h 347"/>
                <a:gd name="T26" fmla="*/ 0 w 376"/>
                <a:gd name="T27" fmla="*/ 0 h 347"/>
                <a:gd name="T28" fmla="*/ 0 w 376"/>
                <a:gd name="T29" fmla="*/ 0 h 347"/>
                <a:gd name="T30" fmla="*/ 0 w 376"/>
                <a:gd name="T31" fmla="*/ 0 h 347"/>
                <a:gd name="T32" fmla="*/ 0 w 376"/>
                <a:gd name="T33" fmla="*/ 0 h 347"/>
                <a:gd name="T34" fmla="*/ 0 w 376"/>
                <a:gd name="T35" fmla="*/ 0 h 347"/>
                <a:gd name="T36" fmla="*/ 0 w 376"/>
                <a:gd name="T37" fmla="*/ 0 h 347"/>
                <a:gd name="T38" fmla="*/ 0 w 376"/>
                <a:gd name="T39" fmla="*/ 0 h 347"/>
                <a:gd name="T40" fmla="*/ 0 w 376"/>
                <a:gd name="T41" fmla="*/ 0 h 347"/>
                <a:gd name="T42" fmla="*/ 0 w 376"/>
                <a:gd name="T43" fmla="*/ 0 h 347"/>
                <a:gd name="T44" fmla="*/ 0 w 376"/>
                <a:gd name="T45" fmla="*/ 0 h 347"/>
                <a:gd name="T46" fmla="*/ 0 w 376"/>
                <a:gd name="T47" fmla="*/ 0 h 347"/>
                <a:gd name="T48" fmla="*/ 0 w 376"/>
                <a:gd name="T49" fmla="*/ 0 h 347"/>
                <a:gd name="T50" fmla="*/ 0 w 376"/>
                <a:gd name="T51" fmla="*/ 0 h 347"/>
                <a:gd name="T52" fmla="*/ 0 w 376"/>
                <a:gd name="T53" fmla="*/ 0 h 347"/>
                <a:gd name="T54" fmla="*/ 0 w 376"/>
                <a:gd name="T55" fmla="*/ 0 h 347"/>
                <a:gd name="T56" fmla="*/ 0 w 376"/>
                <a:gd name="T57" fmla="*/ 0 h 347"/>
                <a:gd name="T58" fmla="*/ 0 w 376"/>
                <a:gd name="T59" fmla="*/ 0 h 347"/>
                <a:gd name="T60" fmla="*/ 0 w 376"/>
                <a:gd name="T61" fmla="*/ 0 h 347"/>
                <a:gd name="T62" fmla="*/ 0 w 376"/>
                <a:gd name="T63" fmla="*/ 0 h 347"/>
                <a:gd name="T64" fmla="*/ 0 w 376"/>
                <a:gd name="T65" fmla="*/ 0 h 347"/>
                <a:gd name="T66" fmla="*/ 0 w 376"/>
                <a:gd name="T67" fmla="*/ 0 h 347"/>
                <a:gd name="T68" fmla="*/ 0 w 376"/>
                <a:gd name="T69" fmla="*/ 0 h 347"/>
                <a:gd name="T70" fmla="*/ 0 w 376"/>
                <a:gd name="T71" fmla="*/ 0 h 347"/>
                <a:gd name="T72" fmla="*/ 0 w 376"/>
                <a:gd name="T73" fmla="*/ 0 h 347"/>
                <a:gd name="T74" fmla="*/ 0 w 376"/>
                <a:gd name="T75" fmla="*/ 0 h 347"/>
                <a:gd name="T76" fmla="*/ 0 w 376"/>
                <a:gd name="T77" fmla="*/ 0 h 347"/>
                <a:gd name="T78" fmla="*/ 0 w 376"/>
                <a:gd name="T79" fmla="*/ 0 h 347"/>
                <a:gd name="T80" fmla="*/ 0 w 376"/>
                <a:gd name="T81" fmla="*/ 0 h 347"/>
                <a:gd name="T82" fmla="*/ 0 w 376"/>
                <a:gd name="T83" fmla="*/ 0 h 347"/>
                <a:gd name="T84" fmla="*/ 0 w 376"/>
                <a:gd name="T85" fmla="*/ 0 h 347"/>
                <a:gd name="T86" fmla="*/ 0 w 376"/>
                <a:gd name="T87" fmla="*/ 0 h 347"/>
                <a:gd name="T88" fmla="*/ 0 w 376"/>
                <a:gd name="T89" fmla="*/ 0 h 347"/>
                <a:gd name="T90" fmla="*/ 0 w 376"/>
                <a:gd name="T91" fmla="*/ 0 h 347"/>
                <a:gd name="T92" fmla="*/ 0 w 376"/>
                <a:gd name="T93" fmla="*/ 0 h 347"/>
                <a:gd name="T94" fmla="*/ 0 w 376"/>
                <a:gd name="T95" fmla="*/ 0 h 3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6"/>
                <a:gd name="T145" fmla="*/ 0 h 347"/>
                <a:gd name="T146" fmla="*/ 376 w 376"/>
                <a:gd name="T147" fmla="*/ 347 h 3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6" h="347">
                  <a:moveTo>
                    <a:pt x="168" y="321"/>
                  </a:moveTo>
                  <a:lnTo>
                    <a:pt x="157" y="290"/>
                  </a:lnTo>
                  <a:lnTo>
                    <a:pt x="131" y="264"/>
                  </a:lnTo>
                  <a:lnTo>
                    <a:pt x="117" y="237"/>
                  </a:lnTo>
                  <a:lnTo>
                    <a:pt x="80" y="205"/>
                  </a:lnTo>
                  <a:lnTo>
                    <a:pt x="63" y="173"/>
                  </a:lnTo>
                  <a:lnTo>
                    <a:pt x="29" y="154"/>
                  </a:lnTo>
                  <a:lnTo>
                    <a:pt x="0" y="127"/>
                  </a:lnTo>
                  <a:lnTo>
                    <a:pt x="3" y="105"/>
                  </a:lnTo>
                  <a:lnTo>
                    <a:pt x="52" y="130"/>
                  </a:lnTo>
                  <a:lnTo>
                    <a:pt x="111" y="179"/>
                  </a:lnTo>
                  <a:lnTo>
                    <a:pt x="137" y="217"/>
                  </a:lnTo>
                  <a:lnTo>
                    <a:pt x="162" y="245"/>
                  </a:lnTo>
                  <a:lnTo>
                    <a:pt x="168" y="206"/>
                  </a:lnTo>
                  <a:lnTo>
                    <a:pt x="156" y="141"/>
                  </a:lnTo>
                  <a:lnTo>
                    <a:pt x="134" y="125"/>
                  </a:lnTo>
                  <a:lnTo>
                    <a:pt x="128" y="99"/>
                  </a:lnTo>
                  <a:lnTo>
                    <a:pt x="162" y="94"/>
                  </a:lnTo>
                  <a:lnTo>
                    <a:pt x="149" y="37"/>
                  </a:lnTo>
                  <a:lnTo>
                    <a:pt x="151" y="0"/>
                  </a:lnTo>
                  <a:lnTo>
                    <a:pt x="173" y="3"/>
                  </a:lnTo>
                  <a:lnTo>
                    <a:pt x="202" y="21"/>
                  </a:lnTo>
                  <a:lnTo>
                    <a:pt x="192" y="74"/>
                  </a:lnTo>
                  <a:lnTo>
                    <a:pt x="191" y="109"/>
                  </a:lnTo>
                  <a:lnTo>
                    <a:pt x="202" y="152"/>
                  </a:lnTo>
                  <a:lnTo>
                    <a:pt x="197" y="191"/>
                  </a:lnTo>
                  <a:lnTo>
                    <a:pt x="205" y="259"/>
                  </a:lnTo>
                  <a:lnTo>
                    <a:pt x="219" y="257"/>
                  </a:lnTo>
                  <a:lnTo>
                    <a:pt x="234" y="208"/>
                  </a:lnTo>
                  <a:lnTo>
                    <a:pt x="237" y="137"/>
                  </a:lnTo>
                  <a:lnTo>
                    <a:pt x="270" y="97"/>
                  </a:lnTo>
                  <a:lnTo>
                    <a:pt x="303" y="80"/>
                  </a:lnTo>
                  <a:lnTo>
                    <a:pt x="328" y="28"/>
                  </a:lnTo>
                  <a:lnTo>
                    <a:pt x="351" y="39"/>
                  </a:lnTo>
                  <a:lnTo>
                    <a:pt x="336" y="72"/>
                  </a:lnTo>
                  <a:lnTo>
                    <a:pt x="376" y="50"/>
                  </a:lnTo>
                  <a:lnTo>
                    <a:pt x="373" y="68"/>
                  </a:lnTo>
                  <a:lnTo>
                    <a:pt x="282" y="131"/>
                  </a:lnTo>
                  <a:lnTo>
                    <a:pt x="264" y="159"/>
                  </a:lnTo>
                  <a:lnTo>
                    <a:pt x="257" y="239"/>
                  </a:lnTo>
                  <a:lnTo>
                    <a:pt x="253" y="264"/>
                  </a:lnTo>
                  <a:lnTo>
                    <a:pt x="229" y="296"/>
                  </a:lnTo>
                  <a:lnTo>
                    <a:pt x="229" y="322"/>
                  </a:lnTo>
                  <a:lnTo>
                    <a:pt x="245" y="344"/>
                  </a:lnTo>
                  <a:lnTo>
                    <a:pt x="216" y="347"/>
                  </a:lnTo>
                  <a:lnTo>
                    <a:pt x="179" y="334"/>
                  </a:lnTo>
                  <a:lnTo>
                    <a:pt x="168" y="321"/>
                  </a:lnTo>
                  <a:close/>
                </a:path>
              </a:pathLst>
            </a:custGeom>
            <a:solidFill>
              <a:srgbClr val="94524A"/>
            </a:solidFill>
            <a:ln w="9525">
              <a:noFill/>
              <a:round/>
              <a:headEnd/>
              <a:tailEnd/>
            </a:ln>
          </p:spPr>
          <p:txBody>
            <a:bodyPr/>
            <a:lstStyle/>
            <a:p>
              <a:endParaRPr lang="en-US"/>
            </a:p>
          </p:txBody>
        </p:sp>
        <p:sp>
          <p:nvSpPr>
            <p:cNvPr id="119" name="Freeform 347"/>
            <p:cNvSpPr>
              <a:spLocks/>
            </p:cNvSpPr>
            <p:nvPr/>
          </p:nvSpPr>
          <p:spPr bwMode="auto">
            <a:xfrm>
              <a:off x="4279" y="1412"/>
              <a:ext cx="46" cy="24"/>
            </a:xfrm>
            <a:custGeom>
              <a:avLst/>
              <a:gdLst>
                <a:gd name="T0" fmla="*/ 0 w 279"/>
                <a:gd name="T1" fmla="*/ 0 h 147"/>
                <a:gd name="T2" fmla="*/ 0 w 279"/>
                <a:gd name="T3" fmla="*/ 0 h 147"/>
                <a:gd name="T4" fmla="*/ 0 w 279"/>
                <a:gd name="T5" fmla="*/ 0 h 147"/>
                <a:gd name="T6" fmla="*/ 0 w 279"/>
                <a:gd name="T7" fmla="*/ 0 h 147"/>
                <a:gd name="T8" fmla="*/ 0 w 279"/>
                <a:gd name="T9" fmla="*/ 0 h 147"/>
                <a:gd name="T10" fmla="*/ 0 w 279"/>
                <a:gd name="T11" fmla="*/ 0 h 147"/>
                <a:gd name="T12" fmla="*/ 0 w 279"/>
                <a:gd name="T13" fmla="*/ 0 h 147"/>
                <a:gd name="T14" fmla="*/ 0 w 279"/>
                <a:gd name="T15" fmla="*/ 0 h 147"/>
                <a:gd name="T16" fmla="*/ 0 w 279"/>
                <a:gd name="T17" fmla="*/ 0 h 147"/>
                <a:gd name="T18" fmla="*/ 0 w 279"/>
                <a:gd name="T19" fmla="*/ 0 h 147"/>
                <a:gd name="T20" fmla="*/ 0 w 279"/>
                <a:gd name="T21" fmla="*/ 0 h 147"/>
                <a:gd name="T22" fmla="*/ 0 w 279"/>
                <a:gd name="T23" fmla="*/ 0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
                <a:gd name="T37" fmla="*/ 0 h 147"/>
                <a:gd name="T38" fmla="*/ 279 w 279"/>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 h="147">
                  <a:moveTo>
                    <a:pt x="20" y="116"/>
                  </a:moveTo>
                  <a:lnTo>
                    <a:pt x="0" y="147"/>
                  </a:lnTo>
                  <a:lnTo>
                    <a:pt x="145" y="134"/>
                  </a:lnTo>
                  <a:lnTo>
                    <a:pt x="258" y="82"/>
                  </a:lnTo>
                  <a:lnTo>
                    <a:pt x="279" y="14"/>
                  </a:lnTo>
                  <a:lnTo>
                    <a:pt x="268" y="0"/>
                  </a:lnTo>
                  <a:lnTo>
                    <a:pt x="247" y="18"/>
                  </a:lnTo>
                  <a:lnTo>
                    <a:pt x="242" y="53"/>
                  </a:lnTo>
                  <a:lnTo>
                    <a:pt x="77" y="117"/>
                  </a:lnTo>
                  <a:lnTo>
                    <a:pt x="32" y="121"/>
                  </a:lnTo>
                  <a:lnTo>
                    <a:pt x="20" y="116"/>
                  </a:lnTo>
                  <a:close/>
                </a:path>
              </a:pathLst>
            </a:custGeom>
            <a:solidFill>
              <a:srgbClr val="94524A"/>
            </a:solidFill>
            <a:ln w="9525">
              <a:noFill/>
              <a:round/>
              <a:headEnd/>
              <a:tailEnd/>
            </a:ln>
          </p:spPr>
          <p:txBody>
            <a:bodyPr/>
            <a:lstStyle/>
            <a:p>
              <a:endParaRPr lang="en-US"/>
            </a:p>
          </p:txBody>
        </p:sp>
        <p:sp>
          <p:nvSpPr>
            <p:cNvPr id="120" name="Freeform 348"/>
            <p:cNvSpPr>
              <a:spLocks/>
            </p:cNvSpPr>
            <p:nvPr/>
          </p:nvSpPr>
          <p:spPr bwMode="auto">
            <a:xfrm>
              <a:off x="4256" y="1437"/>
              <a:ext cx="103" cy="51"/>
            </a:xfrm>
            <a:custGeom>
              <a:avLst/>
              <a:gdLst>
                <a:gd name="T0" fmla="*/ 0 w 618"/>
                <a:gd name="T1" fmla="*/ 0 h 303"/>
                <a:gd name="T2" fmla="*/ 0 w 618"/>
                <a:gd name="T3" fmla="*/ 0 h 303"/>
                <a:gd name="T4" fmla="*/ 0 w 618"/>
                <a:gd name="T5" fmla="*/ 0 h 303"/>
                <a:gd name="T6" fmla="*/ 0 w 618"/>
                <a:gd name="T7" fmla="*/ 0 h 303"/>
                <a:gd name="T8" fmla="*/ 0 w 618"/>
                <a:gd name="T9" fmla="*/ 0 h 303"/>
                <a:gd name="T10" fmla="*/ 0 w 618"/>
                <a:gd name="T11" fmla="*/ 0 h 303"/>
                <a:gd name="T12" fmla="*/ 0 w 618"/>
                <a:gd name="T13" fmla="*/ 0 h 303"/>
                <a:gd name="T14" fmla="*/ 0 w 618"/>
                <a:gd name="T15" fmla="*/ 0 h 303"/>
                <a:gd name="T16" fmla="*/ 0 w 618"/>
                <a:gd name="T17" fmla="*/ 0 h 303"/>
                <a:gd name="T18" fmla="*/ 0 w 618"/>
                <a:gd name="T19" fmla="*/ 0 h 303"/>
                <a:gd name="T20" fmla="*/ 0 w 618"/>
                <a:gd name="T21" fmla="*/ 0 h 303"/>
                <a:gd name="T22" fmla="*/ 0 w 618"/>
                <a:gd name="T23" fmla="*/ 0 h 303"/>
                <a:gd name="T24" fmla="*/ 0 w 618"/>
                <a:gd name="T25" fmla="*/ 0 h 303"/>
                <a:gd name="T26" fmla="*/ 0 w 618"/>
                <a:gd name="T27" fmla="*/ 0 h 303"/>
                <a:gd name="T28" fmla="*/ 0 w 618"/>
                <a:gd name="T29" fmla="*/ 0 h 303"/>
                <a:gd name="T30" fmla="*/ 0 w 618"/>
                <a:gd name="T31" fmla="*/ 0 h 303"/>
                <a:gd name="T32" fmla="*/ 0 w 618"/>
                <a:gd name="T33" fmla="*/ 0 h 303"/>
                <a:gd name="T34" fmla="*/ 0 w 618"/>
                <a:gd name="T35" fmla="*/ 0 h 303"/>
                <a:gd name="T36" fmla="*/ 0 w 618"/>
                <a:gd name="T37" fmla="*/ 0 h 303"/>
                <a:gd name="T38" fmla="*/ 0 w 618"/>
                <a:gd name="T39" fmla="*/ 0 h 303"/>
                <a:gd name="T40" fmla="*/ 0 w 618"/>
                <a:gd name="T41" fmla="*/ 0 h 303"/>
                <a:gd name="T42" fmla="*/ 0 w 618"/>
                <a:gd name="T43" fmla="*/ 0 h 303"/>
                <a:gd name="T44" fmla="*/ 0 w 618"/>
                <a:gd name="T45" fmla="*/ 0 h 303"/>
                <a:gd name="T46" fmla="*/ 0 w 618"/>
                <a:gd name="T47" fmla="*/ 0 h 303"/>
                <a:gd name="T48" fmla="*/ 0 w 618"/>
                <a:gd name="T49" fmla="*/ 0 h 303"/>
                <a:gd name="T50" fmla="*/ 0 w 618"/>
                <a:gd name="T51" fmla="*/ 0 h 303"/>
                <a:gd name="T52" fmla="*/ 0 w 618"/>
                <a:gd name="T53" fmla="*/ 0 h 303"/>
                <a:gd name="T54" fmla="*/ 0 w 618"/>
                <a:gd name="T55" fmla="*/ 0 h 303"/>
                <a:gd name="T56" fmla="*/ 0 w 618"/>
                <a:gd name="T57" fmla="*/ 0 h 303"/>
                <a:gd name="T58" fmla="*/ 0 w 618"/>
                <a:gd name="T59" fmla="*/ 0 h 303"/>
                <a:gd name="T60" fmla="*/ 0 w 618"/>
                <a:gd name="T61" fmla="*/ 0 h 303"/>
                <a:gd name="T62" fmla="*/ 0 w 618"/>
                <a:gd name="T63" fmla="*/ 0 h 303"/>
                <a:gd name="T64" fmla="*/ 0 w 618"/>
                <a:gd name="T65" fmla="*/ 0 h 303"/>
                <a:gd name="T66" fmla="*/ 0 w 618"/>
                <a:gd name="T67" fmla="*/ 0 h 303"/>
                <a:gd name="T68" fmla="*/ 0 w 618"/>
                <a:gd name="T69" fmla="*/ 0 h 303"/>
                <a:gd name="T70" fmla="*/ 0 w 618"/>
                <a:gd name="T71" fmla="*/ 0 h 303"/>
                <a:gd name="T72" fmla="*/ 0 w 618"/>
                <a:gd name="T73" fmla="*/ 0 h 303"/>
                <a:gd name="T74" fmla="*/ 0 w 618"/>
                <a:gd name="T75" fmla="*/ 0 h 303"/>
                <a:gd name="T76" fmla="*/ 0 w 618"/>
                <a:gd name="T77" fmla="*/ 0 h 303"/>
                <a:gd name="T78" fmla="*/ 0 w 618"/>
                <a:gd name="T79" fmla="*/ 0 h 303"/>
                <a:gd name="T80" fmla="*/ 0 w 618"/>
                <a:gd name="T81" fmla="*/ 0 h 303"/>
                <a:gd name="T82" fmla="*/ 0 w 618"/>
                <a:gd name="T83" fmla="*/ 0 h 303"/>
                <a:gd name="T84" fmla="*/ 0 w 618"/>
                <a:gd name="T85" fmla="*/ 0 h 303"/>
                <a:gd name="T86" fmla="*/ 0 w 618"/>
                <a:gd name="T87" fmla="*/ 0 h 303"/>
                <a:gd name="T88" fmla="*/ 0 w 618"/>
                <a:gd name="T89" fmla="*/ 0 h 303"/>
                <a:gd name="T90" fmla="*/ 0 w 618"/>
                <a:gd name="T91" fmla="*/ 0 h 303"/>
                <a:gd name="T92" fmla="*/ 0 w 618"/>
                <a:gd name="T93" fmla="*/ 0 h 303"/>
                <a:gd name="T94" fmla="*/ 0 w 618"/>
                <a:gd name="T95" fmla="*/ 0 h 303"/>
                <a:gd name="T96" fmla="*/ 0 w 618"/>
                <a:gd name="T97" fmla="*/ 0 h 303"/>
                <a:gd name="T98" fmla="*/ 0 w 618"/>
                <a:gd name="T99" fmla="*/ 0 h 303"/>
                <a:gd name="T100" fmla="*/ 0 w 618"/>
                <a:gd name="T101" fmla="*/ 0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8"/>
                <a:gd name="T154" fmla="*/ 0 h 303"/>
                <a:gd name="T155" fmla="*/ 618 w 618"/>
                <a:gd name="T156" fmla="*/ 303 h 3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8" h="303">
                  <a:moveTo>
                    <a:pt x="52" y="36"/>
                  </a:moveTo>
                  <a:lnTo>
                    <a:pt x="14" y="111"/>
                  </a:lnTo>
                  <a:lnTo>
                    <a:pt x="3" y="237"/>
                  </a:lnTo>
                  <a:lnTo>
                    <a:pt x="0" y="264"/>
                  </a:lnTo>
                  <a:lnTo>
                    <a:pt x="27" y="266"/>
                  </a:lnTo>
                  <a:lnTo>
                    <a:pt x="95" y="257"/>
                  </a:lnTo>
                  <a:lnTo>
                    <a:pt x="134" y="231"/>
                  </a:lnTo>
                  <a:lnTo>
                    <a:pt x="153" y="224"/>
                  </a:lnTo>
                  <a:lnTo>
                    <a:pt x="152" y="191"/>
                  </a:lnTo>
                  <a:lnTo>
                    <a:pt x="206" y="164"/>
                  </a:lnTo>
                  <a:lnTo>
                    <a:pt x="259" y="180"/>
                  </a:lnTo>
                  <a:lnTo>
                    <a:pt x="304" y="176"/>
                  </a:lnTo>
                  <a:lnTo>
                    <a:pt x="319" y="194"/>
                  </a:lnTo>
                  <a:lnTo>
                    <a:pt x="341" y="194"/>
                  </a:lnTo>
                  <a:lnTo>
                    <a:pt x="338" y="223"/>
                  </a:lnTo>
                  <a:lnTo>
                    <a:pt x="408" y="227"/>
                  </a:lnTo>
                  <a:lnTo>
                    <a:pt x="406" y="217"/>
                  </a:lnTo>
                  <a:lnTo>
                    <a:pt x="406" y="210"/>
                  </a:lnTo>
                  <a:lnTo>
                    <a:pt x="407" y="207"/>
                  </a:lnTo>
                  <a:lnTo>
                    <a:pt x="437" y="233"/>
                  </a:lnTo>
                  <a:lnTo>
                    <a:pt x="435" y="260"/>
                  </a:lnTo>
                  <a:lnTo>
                    <a:pt x="501" y="303"/>
                  </a:lnTo>
                  <a:lnTo>
                    <a:pt x="540" y="262"/>
                  </a:lnTo>
                  <a:lnTo>
                    <a:pt x="558" y="273"/>
                  </a:lnTo>
                  <a:lnTo>
                    <a:pt x="588" y="257"/>
                  </a:lnTo>
                  <a:lnTo>
                    <a:pt x="588" y="238"/>
                  </a:lnTo>
                  <a:lnTo>
                    <a:pt x="613" y="237"/>
                  </a:lnTo>
                  <a:lnTo>
                    <a:pt x="570" y="179"/>
                  </a:lnTo>
                  <a:lnTo>
                    <a:pt x="618" y="188"/>
                  </a:lnTo>
                  <a:lnTo>
                    <a:pt x="602" y="147"/>
                  </a:lnTo>
                  <a:lnTo>
                    <a:pt x="572" y="142"/>
                  </a:lnTo>
                  <a:lnTo>
                    <a:pt x="569" y="129"/>
                  </a:lnTo>
                  <a:lnTo>
                    <a:pt x="539" y="128"/>
                  </a:lnTo>
                  <a:lnTo>
                    <a:pt x="544" y="102"/>
                  </a:lnTo>
                  <a:lnTo>
                    <a:pt x="526" y="73"/>
                  </a:lnTo>
                  <a:lnTo>
                    <a:pt x="498" y="84"/>
                  </a:lnTo>
                  <a:lnTo>
                    <a:pt x="492" y="71"/>
                  </a:lnTo>
                  <a:lnTo>
                    <a:pt x="454" y="89"/>
                  </a:lnTo>
                  <a:lnTo>
                    <a:pt x="421" y="64"/>
                  </a:lnTo>
                  <a:lnTo>
                    <a:pt x="437" y="44"/>
                  </a:lnTo>
                  <a:lnTo>
                    <a:pt x="403" y="43"/>
                  </a:lnTo>
                  <a:lnTo>
                    <a:pt x="368" y="3"/>
                  </a:lnTo>
                  <a:lnTo>
                    <a:pt x="352" y="0"/>
                  </a:lnTo>
                  <a:lnTo>
                    <a:pt x="290" y="32"/>
                  </a:lnTo>
                  <a:lnTo>
                    <a:pt x="256" y="74"/>
                  </a:lnTo>
                  <a:lnTo>
                    <a:pt x="216" y="33"/>
                  </a:lnTo>
                  <a:lnTo>
                    <a:pt x="169" y="55"/>
                  </a:lnTo>
                  <a:lnTo>
                    <a:pt x="167" y="10"/>
                  </a:lnTo>
                  <a:lnTo>
                    <a:pt x="83" y="39"/>
                  </a:lnTo>
                  <a:lnTo>
                    <a:pt x="52" y="36"/>
                  </a:lnTo>
                  <a:close/>
                </a:path>
              </a:pathLst>
            </a:custGeom>
            <a:solidFill>
              <a:srgbClr val="00B200"/>
            </a:solidFill>
            <a:ln w="9525">
              <a:noFill/>
              <a:round/>
              <a:headEnd/>
              <a:tailEnd/>
            </a:ln>
          </p:spPr>
          <p:txBody>
            <a:bodyPr/>
            <a:lstStyle/>
            <a:p>
              <a:endParaRPr lang="en-US"/>
            </a:p>
          </p:txBody>
        </p:sp>
        <p:sp>
          <p:nvSpPr>
            <p:cNvPr id="121" name="Freeform 349"/>
            <p:cNvSpPr>
              <a:spLocks/>
            </p:cNvSpPr>
            <p:nvPr/>
          </p:nvSpPr>
          <p:spPr bwMode="auto">
            <a:xfrm>
              <a:off x="4319" y="1449"/>
              <a:ext cx="39" cy="38"/>
            </a:xfrm>
            <a:custGeom>
              <a:avLst/>
              <a:gdLst>
                <a:gd name="T0" fmla="*/ 0 w 229"/>
                <a:gd name="T1" fmla="*/ 0 h 226"/>
                <a:gd name="T2" fmla="*/ 0 w 229"/>
                <a:gd name="T3" fmla="*/ 0 h 226"/>
                <a:gd name="T4" fmla="*/ 0 w 229"/>
                <a:gd name="T5" fmla="*/ 0 h 226"/>
                <a:gd name="T6" fmla="*/ 0 w 229"/>
                <a:gd name="T7" fmla="*/ 0 h 226"/>
                <a:gd name="T8" fmla="*/ 0 w 229"/>
                <a:gd name="T9" fmla="*/ 0 h 226"/>
                <a:gd name="T10" fmla="*/ 0 w 229"/>
                <a:gd name="T11" fmla="*/ 0 h 226"/>
                <a:gd name="T12" fmla="*/ 0 w 229"/>
                <a:gd name="T13" fmla="*/ 0 h 226"/>
                <a:gd name="T14" fmla="*/ 0 w 229"/>
                <a:gd name="T15" fmla="*/ 0 h 226"/>
                <a:gd name="T16" fmla="*/ 0 w 229"/>
                <a:gd name="T17" fmla="*/ 0 h 226"/>
                <a:gd name="T18" fmla="*/ 0 w 229"/>
                <a:gd name="T19" fmla="*/ 0 h 226"/>
                <a:gd name="T20" fmla="*/ 0 w 229"/>
                <a:gd name="T21" fmla="*/ 0 h 226"/>
                <a:gd name="T22" fmla="*/ 0 w 229"/>
                <a:gd name="T23" fmla="*/ 0 h 226"/>
                <a:gd name="T24" fmla="*/ 0 w 229"/>
                <a:gd name="T25" fmla="*/ 0 h 226"/>
                <a:gd name="T26" fmla="*/ 0 w 229"/>
                <a:gd name="T27" fmla="*/ 0 h 226"/>
                <a:gd name="T28" fmla="*/ 0 w 229"/>
                <a:gd name="T29" fmla="*/ 0 h 226"/>
                <a:gd name="T30" fmla="*/ 0 w 229"/>
                <a:gd name="T31" fmla="*/ 0 h 226"/>
                <a:gd name="T32" fmla="*/ 0 w 229"/>
                <a:gd name="T33" fmla="*/ 0 h 226"/>
                <a:gd name="T34" fmla="*/ 0 w 229"/>
                <a:gd name="T35" fmla="*/ 0 h 226"/>
                <a:gd name="T36" fmla="*/ 0 w 229"/>
                <a:gd name="T37" fmla="*/ 0 h 226"/>
                <a:gd name="T38" fmla="*/ 0 w 229"/>
                <a:gd name="T39" fmla="*/ 0 h 226"/>
                <a:gd name="T40" fmla="*/ 0 w 229"/>
                <a:gd name="T41" fmla="*/ 0 h 226"/>
                <a:gd name="T42" fmla="*/ 0 w 229"/>
                <a:gd name="T43" fmla="*/ 0 h 226"/>
                <a:gd name="T44" fmla="*/ 0 w 229"/>
                <a:gd name="T45" fmla="*/ 0 h 226"/>
                <a:gd name="T46" fmla="*/ 0 w 229"/>
                <a:gd name="T47" fmla="*/ 0 h 226"/>
                <a:gd name="T48" fmla="*/ 0 w 229"/>
                <a:gd name="T49" fmla="*/ 0 h 226"/>
                <a:gd name="T50" fmla="*/ 0 w 229"/>
                <a:gd name="T51" fmla="*/ 0 h 226"/>
                <a:gd name="T52" fmla="*/ 0 w 229"/>
                <a:gd name="T53" fmla="*/ 0 h 226"/>
                <a:gd name="T54" fmla="*/ 0 w 229"/>
                <a:gd name="T55" fmla="*/ 0 h 226"/>
                <a:gd name="T56" fmla="*/ 0 w 229"/>
                <a:gd name="T57" fmla="*/ 0 h 226"/>
                <a:gd name="T58" fmla="*/ 0 w 229"/>
                <a:gd name="T59" fmla="*/ 0 h 226"/>
                <a:gd name="T60" fmla="*/ 0 w 229"/>
                <a:gd name="T61" fmla="*/ 0 h 226"/>
                <a:gd name="T62" fmla="*/ 0 w 229"/>
                <a:gd name="T63" fmla="*/ 0 h 226"/>
                <a:gd name="T64" fmla="*/ 0 w 229"/>
                <a:gd name="T65" fmla="*/ 0 h 226"/>
                <a:gd name="T66" fmla="*/ 0 w 229"/>
                <a:gd name="T67" fmla="*/ 0 h 226"/>
                <a:gd name="T68" fmla="*/ 0 w 229"/>
                <a:gd name="T69" fmla="*/ 0 h 226"/>
                <a:gd name="T70" fmla="*/ 0 w 229"/>
                <a:gd name="T71" fmla="*/ 0 h 226"/>
                <a:gd name="T72" fmla="*/ 0 w 229"/>
                <a:gd name="T73" fmla="*/ 0 h 226"/>
                <a:gd name="T74" fmla="*/ 0 w 229"/>
                <a:gd name="T75" fmla="*/ 0 h 2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226"/>
                <a:gd name="T116" fmla="*/ 229 w 229"/>
                <a:gd name="T117" fmla="*/ 226 h 2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226">
                  <a:moveTo>
                    <a:pt x="65" y="14"/>
                  </a:moveTo>
                  <a:lnTo>
                    <a:pt x="44" y="34"/>
                  </a:lnTo>
                  <a:lnTo>
                    <a:pt x="25" y="82"/>
                  </a:lnTo>
                  <a:lnTo>
                    <a:pt x="0" y="96"/>
                  </a:lnTo>
                  <a:lnTo>
                    <a:pt x="40" y="144"/>
                  </a:lnTo>
                  <a:lnTo>
                    <a:pt x="71" y="161"/>
                  </a:lnTo>
                  <a:lnTo>
                    <a:pt x="50" y="187"/>
                  </a:lnTo>
                  <a:lnTo>
                    <a:pt x="85" y="213"/>
                  </a:lnTo>
                  <a:lnTo>
                    <a:pt x="127" y="226"/>
                  </a:lnTo>
                  <a:lnTo>
                    <a:pt x="156" y="189"/>
                  </a:lnTo>
                  <a:lnTo>
                    <a:pt x="186" y="206"/>
                  </a:lnTo>
                  <a:lnTo>
                    <a:pt x="189" y="186"/>
                  </a:lnTo>
                  <a:lnTo>
                    <a:pt x="210" y="187"/>
                  </a:lnTo>
                  <a:lnTo>
                    <a:pt x="207" y="159"/>
                  </a:lnTo>
                  <a:lnTo>
                    <a:pt x="229" y="162"/>
                  </a:lnTo>
                  <a:lnTo>
                    <a:pt x="200" y="129"/>
                  </a:lnTo>
                  <a:lnTo>
                    <a:pt x="200" y="145"/>
                  </a:lnTo>
                  <a:lnTo>
                    <a:pt x="176" y="132"/>
                  </a:lnTo>
                  <a:lnTo>
                    <a:pt x="192" y="167"/>
                  </a:lnTo>
                  <a:lnTo>
                    <a:pt x="175" y="169"/>
                  </a:lnTo>
                  <a:lnTo>
                    <a:pt x="170" y="179"/>
                  </a:lnTo>
                  <a:lnTo>
                    <a:pt x="148" y="150"/>
                  </a:lnTo>
                  <a:lnTo>
                    <a:pt x="142" y="136"/>
                  </a:lnTo>
                  <a:lnTo>
                    <a:pt x="100" y="136"/>
                  </a:lnTo>
                  <a:lnTo>
                    <a:pt x="61" y="126"/>
                  </a:lnTo>
                  <a:lnTo>
                    <a:pt x="59" y="89"/>
                  </a:lnTo>
                  <a:lnTo>
                    <a:pt x="85" y="85"/>
                  </a:lnTo>
                  <a:lnTo>
                    <a:pt x="78" y="60"/>
                  </a:lnTo>
                  <a:lnTo>
                    <a:pt x="99" y="48"/>
                  </a:lnTo>
                  <a:lnTo>
                    <a:pt x="91" y="30"/>
                  </a:lnTo>
                  <a:lnTo>
                    <a:pt x="118" y="38"/>
                  </a:lnTo>
                  <a:lnTo>
                    <a:pt x="150" y="26"/>
                  </a:lnTo>
                  <a:lnTo>
                    <a:pt x="152" y="4"/>
                  </a:lnTo>
                  <a:lnTo>
                    <a:pt x="116" y="11"/>
                  </a:lnTo>
                  <a:lnTo>
                    <a:pt x="116" y="0"/>
                  </a:lnTo>
                  <a:lnTo>
                    <a:pt x="80" y="20"/>
                  </a:lnTo>
                  <a:lnTo>
                    <a:pt x="65" y="14"/>
                  </a:lnTo>
                  <a:close/>
                </a:path>
              </a:pathLst>
            </a:custGeom>
            <a:solidFill>
              <a:srgbClr val="006600"/>
            </a:solidFill>
            <a:ln w="9525">
              <a:noFill/>
              <a:round/>
              <a:headEnd/>
              <a:tailEnd/>
            </a:ln>
          </p:spPr>
          <p:txBody>
            <a:bodyPr/>
            <a:lstStyle/>
            <a:p>
              <a:endParaRPr lang="en-US"/>
            </a:p>
          </p:txBody>
        </p:sp>
        <p:sp>
          <p:nvSpPr>
            <p:cNvPr id="122" name="Freeform 350"/>
            <p:cNvSpPr>
              <a:spLocks/>
            </p:cNvSpPr>
            <p:nvPr/>
          </p:nvSpPr>
          <p:spPr bwMode="auto">
            <a:xfrm>
              <a:off x="4300" y="1293"/>
              <a:ext cx="67" cy="53"/>
            </a:xfrm>
            <a:custGeom>
              <a:avLst/>
              <a:gdLst>
                <a:gd name="T0" fmla="*/ 0 w 398"/>
                <a:gd name="T1" fmla="*/ 0 h 318"/>
                <a:gd name="T2" fmla="*/ 0 w 398"/>
                <a:gd name="T3" fmla="*/ 0 h 318"/>
                <a:gd name="T4" fmla="*/ 0 w 398"/>
                <a:gd name="T5" fmla="*/ 0 h 318"/>
                <a:gd name="T6" fmla="*/ 0 w 398"/>
                <a:gd name="T7" fmla="*/ 0 h 318"/>
                <a:gd name="T8" fmla="*/ 0 w 398"/>
                <a:gd name="T9" fmla="*/ 0 h 318"/>
                <a:gd name="T10" fmla="*/ 0 w 398"/>
                <a:gd name="T11" fmla="*/ 0 h 318"/>
                <a:gd name="T12" fmla="*/ 0 w 398"/>
                <a:gd name="T13" fmla="*/ 0 h 318"/>
                <a:gd name="T14" fmla="*/ 0 w 398"/>
                <a:gd name="T15" fmla="*/ 0 h 318"/>
                <a:gd name="T16" fmla="*/ 0 w 398"/>
                <a:gd name="T17" fmla="*/ 0 h 318"/>
                <a:gd name="T18" fmla="*/ 0 w 398"/>
                <a:gd name="T19" fmla="*/ 0 h 318"/>
                <a:gd name="T20" fmla="*/ 0 w 398"/>
                <a:gd name="T21" fmla="*/ 0 h 318"/>
                <a:gd name="T22" fmla="*/ 0 w 398"/>
                <a:gd name="T23" fmla="*/ 0 h 318"/>
                <a:gd name="T24" fmla="*/ 0 w 398"/>
                <a:gd name="T25" fmla="*/ 0 h 318"/>
                <a:gd name="T26" fmla="*/ 0 w 398"/>
                <a:gd name="T27" fmla="*/ 0 h 318"/>
                <a:gd name="T28" fmla="*/ 0 w 398"/>
                <a:gd name="T29" fmla="*/ 0 h 318"/>
                <a:gd name="T30" fmla="*/ 0 w 398"/>
                <a:gd name="T31" fmla="*/ 0 h 318"/>
                <a:gd name="T32" fmla="*/ 0 w 398"/>
                <a:gd name="T33" fmla="*/ 0 h 318"/>
                <a:gd name="T34" fmla="*/ 0 w 398"/>
                <a:gd name="T35" fmla="*/ 0 h 318"/>
                <a:gd name="T36" fmla="*/ 0 w 398"/>
                <a:gd name="T37" fmla="*/ 0 h 318"/>
                <a:gd name="T38" fmla="*/ 0 w 398"/>
                <a:gd name="T39" fmla="*/ 0 h 318"/>
                <a:gd name="T40" fmla="*/ 0 w 398"/>
                <a:gd name="T41" fmla="*/ 0 h 318"/>
                <a:gd name="T42" fmla="*/ 0 w 398"/>
                <a:gd name="T43" fmla="*/ 0 h 318"/>
                <a:gd name="T44" fmla="*/ 0 w 398"/>
                <a:gd name="T45" fmla="*/ 0 h 318"/>
                <a:gd name="T46" fmla="*/ 0 w 398"/>
                <a:gd name="T47" fmla="*/ 0 h 318"/>
                <a:gd name="T48" fmla="*/ 0 w 398"/>
                <a:gd name="T49" fmla="*/ 0 h 318"/>
                <a:gd name="T50" fmla="*/ 0 w 398"/>
                <a:gd name="T51" fmla="*/ 0 h 318"/>
                <a:gd name="T52" fmla="*/ 0 w 398"/>
                <a:gd name="T53" fmla="*/ 0 h 318"/>
                <a:gd name="T54" fmla="*/ 0 w 398"/>
                <a:gd name="T55" fmla="*/ 0 h 318"/>
                <a:gd name="T56" fmla="*/ 0 w 398"/>
                <a:gd name="T57" fmla="*/ 0 h 318"/>
                <a:gd name="T58" fmla="*/ 0 w 398"/>
                <a:gd name="T59" fmla="*/ 0 h 318"/>
                <a:gd name="T60" fmla="*/ 0 w 398"/>
                <a:gd name="T61" fmla="*/ 0 h 318"/>
                <a:gd name="T62" fmla="*/ 0 w 398"/>
                <a:gd name="T63" fmla="*/ 0 h 318"/>
                <a:gd name="T64" fmla="*/ 0 w 398"/>
                <a:gd name="T65" fmla="*/ 0 h 318"/>
                <a:gd name="T66" fmla="*/ 0 w 398"/>
                <a:gd name="T67" fmla="*/ 0 h 318"/>
                <a:gd name="T68" fmla="*/ 0 w 398"/>
                <a:gd name="T69" fmla="*/ 0 h 318"/>
                <a:gd name="T70" fmla="*/ 0 w 398"/>
                <a:gd name="T71" fmla="*/ 0 h 318"/>
                <a:gd name="T72" fmla="*/ 0 w 398"/>
                <a:gd name="T73" fmla="*/ 0 h 318"/>
                <a:gd name="T74" fmla="*/ 0 w 398"/>
                <a:gd name="T75" fmla="*/ 0 h 318"/>
                <a:gd name="T76" fmla="*/ 0 w 398"/>
                <a:gd name="T77" fmla="*/ 0 h 318"/>
                <a:gd name="T78" fmla="*/ 0 w 398"/>
                <a:gd name="T79" fmla="*/ 0 h 318"/>
                <a:gd name="T80" fmla="*/ 0 w 398"/>
                <a:gd name="T81" fmla="*/ 0 h 318"/>
                <a:gd name="T82" fmla="*/ 0 w 398"/>
                <a:gd name="T83" fmla="*/ 0 h 318"/>
                <a:gd name="T84" fmla="*/ 0 w 398"/>
                <a:gd name="T85" fmla="*/ 0 h 3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8"/>
                <a:gd name="T130" fmla="*/ 0 h 318"/>
                <a:gd name="T131" fmla="*/ 398 w 398"/>
                <a:gd name="T132" fmla="*/ 318 h 3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8" h="318">
                  <a:moveTo>
                    <a:pt x="283" y="265"/>
                  </a:moveTo>
                  <a:lnTo>
                    <a:pt x="294" y="298"/>
                  </a:lnTo>
                  <a:lnTo>
                    <a:pt x="310" y="295"/>
                  </a:lnTo>
                  <a:lnTo>
                    <a:pt x="319" y="318"/>
                  </a:lnTo>
                  <a:lnTo>
                    <a:pt x="367" y="315"/>
                  </a:lnTo>
                  <a:lnTo>
                    <a:pt x="398" y="283"/>
                  </a:lnTo>
                  <a:lnTo>
                    <a:pt x="396" y="230"/>
                  </a:lnTo>
                  <a:lnTo>
                    <a:pt x="382" y="220"/>
                  </a:lnTo>
                  <a:lnTo>
                    <a:pt x="374" y="188"/>
                  </a:lnTo>
                  <a:lnTo>
                    <a:pt x="364" y="202"/>
                  </a:lnTo>
                  <a:lnTo>
                    <a:pt x="331" y="187"/>
                  </a:lnTo>
                  <a:lnTo>
                    <a:pt x="331" y="202"/>
                  </a:lnTo>
                  <a:lnTo>
                    <a:pt x="289" y="200"/>
                  </a:lnTo>
                  <a:lnTo>
                    <a:pt x="274" y="165"/>
                  </a:lnTo>
                  <a:lnTo>
                    <a:pt x="343" y="142"/>
                  </a:lnTo>
                  <a:lnTo>
                    <a:pt x="362" y="99"/>
                  </a:lnTo>
                  <a:lnTo>
                    <a:pt x="317" y="50"/>
                  </a:lnTo>
                  <a:lnTo>
                    <a:pt x="316" y="30"/>
                  </a:lnTo>
                  <a:lnTo>
                    <a:pt x="279" y="14"/>
                  </a:lnTo>
                  <a:lnTo>
                    <a:pt x="211" y="0"/>
                  </a:lnTo>
                  <a:lnTo>
                    <a:pt x="184" y="7"/>
                  </a:lnTo>
                  <a:lnTo>
                    <a:pt x="168" y="34"/>
                  </a:lnTo>
                  <a:lnTo>
                    <a:pt x="143" y="9"/>
                  </a:lnTo>
                  <a:lnTo>
                    <a:pt x="62" y="17"/>
                  </a:lnTo>
                  <a:lnTo>
                    <a:pt x="35" y="55"/>
                  </a:lnTo>
                  <a:lnTo>
                    <a:pt x="8" y="64"/>
                  </a:lnTo>
                  <a:lnTo>
                    <a:pt x="0" y="106"/>
                  </a:lnTo>
                  <a:lnTo>
                    <a:pt x="13" y="123"/>
                  </a:lnTo>
                  <a:lnTo>
                    <a:pt x="72" y="130"/>
                  </a:lnTo>
                  <a:lnTo>
                    <a:pt x="93" y="160"/>
                  </a:lnTo>
                  <a:lnTo>
                    <a:pt x="138" y="182"/>
                  </a:lnTo>
                  <a:lnTo>
                    <a:pt x="146" y="163"/>
                  </a:lnTo>
                  <a:lnTo>
                    <a:pt x="168" y="163"/>
                  </a:lnTo>
                  <a:lnTo>
                    <a:pt x="186" y="149"/>
                  </a:lnTo>
                  <a:lnTo>
                    <a:pt x="199" y="184"/>
                  </a:lnTo>
                  <a:lnTo>
                    <a:pt x="236" y="195"/>
                  </a:lnTo>
                  <a:lnTo>
                    <a:pt x="260" y="194"/>
                  </a:lnTo>
                  <a:lnTo>
                    <a:pt x="288" y="210"/>
                  </a:lnTo>
                  <a:lnTo>
                    <a:pt x="294" y="227"/>
                  </a:lnTo>
                  <a:lnTo>
                    <a:pt x="281" y="242"/>
                  </a:lnTo>
                  <a:lnTo>
                    <a:pt x="271" y="275"/>
                  </a:lnTo>
                  <a:lnTo>
                    <a:pt x="283" y="265"/>
                  </a:lnTo>
                  <a:close/>
                </a:path>
              </a:pathLst>
            </a:custGeom>
            <a:solidFill>
              <a:srgbClr val="00B200"/>
            </a:solidFill>
            <a:ln w="9525">
              <a:noFill/>
              <a:round/>
              <a:headEnd/>
              <a:tailEnd/>
            </a:ln>
          </p:spPr>
          <p:txBody>
            <a:bodyPr/>
            <a:lstStyle/>
            <a:p>
              <a:endParaRPr lang="en-US"/>
            </a:p>
          </p:txBody>
        </p:sp>
        <p:sp>
          <p:nvSpPr>
            <p:cNvPr id="123" name="Freeform 351"/>
            <p:cNvSpPr>
              <a:spLocks/>
            </p:cNvSpPr>
            <p:nvPr/>
          </p:nvSpPr>
          <p:spPr bwMode="auto">
            <a:xfrm>
              <a:off x="4346" y="1327"/>
              <a:ext cx="20" cy="19"/>
            </a:xfrm>
            <a:custGeom>
              <a:avLst/>
              <a:gdLst>
                <a:gd name="T0" fmla="*/ 0 w 120"/>
                <a:gd name="T1" fmla="*/ 0 h 113"/>
                <a:gd name="T2" fmla="*/ 0 w 120"/>
                <a:gd name="T3" fmla="*/ 0 h 113"/>
                <a:gd name="T4" fmla="*/ 0 w 120"/>
                <a:gd name="T5" fmla="*/ 0 h 113"/>
                <a:gd name="T6" fmla="*/ 0 w 120"/>
                <a:gd name="T7" fmla="*/ 0 h 113"/>
                <a:gd name="T8" fmla="*/ 0 w 120"/>
                <a:gd name="T9" fmla="*/ 0 h 113"/>
                <a:gd name="T10" fmla="*/ 0 w 120"/>
                <a:gd name="T11" fmla="*/ 0 h 113"/>
                <a:gd name="T12" fmla="*/ 0 w 120"/>
                <a:gd name="T13" fmla="*/ 0 h 113"/>
                <a:gd name="T14" fmla="*/ 0 w 120"/>
                <a:gd name="T15" fmla="*/ 0 h 113"/>
                <a:gd name="T16" fmla="*/ 0 w 120"/>
                <a:gd name="T17" fmla="*/ 0 h 113"/>
                <a:gd name="T18" fmla="*/ 0 w 120"/>
                <a:gd name="T19" fmla="*/ 0 h 113"/>
                <a:gd name="T20" fmla="*/ 0 w 120"/>
                <a:gd name="T21" fmla="*/ 0 h 113"/>
                <a:gd name="T22" fmla="*/ 0 w 120"/>
                <a:gd name="T23" fmla="*/ 0 h 113"/>
                <a:gd name="T24" fmla="*/ 0 w 120"/>
                <a:gd name="T25" fmla="*/ 0 h 113"/>
                <a:gd name="T26" fmla="*/ 0 w 120"/>
                <a:gd name="T27" fmla="*/ 0 h 113"/>
                <a:gd name="T28" fmla="*/ 0 w 120"/>
                <a:gd name="T29" fmla="*/ 0 h 113"/>
                <a:gd name="T30" fmla="*/ 0 w 120"/>
                <a:gd name="T31" fmla="*/ 0 h 113"/>
                <a:gd name="T32" fmla="*/ 0 w 120"/>
                <a:gd name="T33" fmla="*/ 0 h 113"/>
                <a:gd name="T34" fmla="*/ 0 w 120"/>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13"/>
                <a:gd name="T56" fmla="*/ 120 w 120"/>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13">
                  <a:moveTo>
                    <a:pt x="61" y="0"/>
                  </a:moveTo>
                  <a:lnTo>
                    <a:pt x="76" y="33"/>
                  </a:lnTo>
                  <a:lnTo>
                    <a:pt x="46" y="25"/>
                  </a:lnTo>
                  <a:lnTo>
                    <a:pt x="34" y="41"/>
                  </a:lnTo>
                  <a:lnTo>
                    <a:pt x="56" y="49"/>
                  </a:lnTo>
                  <a:lnTo>
                    <a:pt x="47" y="69"/>
                  </a:lnTo>
                  <a:lnTo>
                    <a:pt x="73" y="69"/>
                  </a:lnTo>
                  <a:lnTo>
                    <a:pt x="83" y="83"/>
                  </a:lnTo>
                  <a:lnTo>
                    <a:pt x="101" y="66"/>
                  </a:lnTo>
                  <a:lnTo>
                    <a:pt x="120" y="81"/>
                  </a:lnTo>
                  <a:lnTo>
                    <a:pt x="88" y="113"/>
                  </a:lnTo>
                  <a:lnTo>
                    <a:pt x="51" y="109"/>
                  </a:lnTo>
                  <a:lnTo>
                    <a:pt x="9" y="83"/>
                  </a:lnTo>
                  <a:lnTo>
                    <a:pt x="0" y="43"/>
                  </a:lnTo>
                  <a:lnTo>
                    <a:pt x="18" y="33"/>
                  </a:lnTo>
                  <a:lnTo>
                    <a:pt x="22" y="3"/>
                  </a:lnTo>
                  <a:lnTo>
                    <a:pt x="61" y="0"/>
                  </a:lnTo>
                  <a:close/>
                </a:path>
              </a:pathLst>
            </a:custGeom>
            <a:solidFill>
              <a:srgbClr val="006600"/>
            </a:solidFill>
            <a:ln w="9525">
              <a:noFill/>
              <a:round/>
              <a:headEnd/>
              <a:tailEnd/>
            </a:ln>
          </p:spPr>
          <p:txBody>
            <a:bodyPr/>
            <a:lstStyle/>
            <a:p>
              <a:endParaRPr lang="en-US"/>
            </a:p>
          </p:txBody>
        </p:sp>
        <p:sp>
          <p:nvSpPr>
            <p:cNvPr id="124" name="Freeform 352"/>
            <p:cNvSpPr>
              <a:spLocks/>
            </p:cNvSpPr>
            <p:nvPr/>
          </p:nvSpPr>
          <p:spPr bwMode="auto">
            <a:xfrm>
              <a:off x="4244" y="1274"/>
              <a:ext cx="63" cy="58"/>
            </a:xfrm>
            <a:custGeom>
              <a:avLst/>
              <a:gdLst>
                <a:gd name="T0" fmla="*/ 0 w 379"/>
                <a:gd name="T1" fmla="*/ 0 h 348"/>
                <a:gd name="T2" fmla="*/ 0 w 379"/>
                <a:gd name="T3" fmla="*/ 0 h 348"/>
                <a:gd name="T4" fmla="*/ 0 w 379"/>
                <a:gd name="T5" fmla="*/ 0 h 348"/>
                <a:gd name="T6" fmla="*/ 0 w 379"/>
                <a:gd name="T7" fmla="*/ 0 h 348"/>
                <a:gd name="T8" fmla="*/ 0 w 379"/>
                <a:gd name="T9" fmla="*/ 0 h 348"/>
                <a:gd name="T10" fmla="*/ 0 w 379"/>
                <a:gd name="T11" fmla="*/ 0 h 348"/>
                <a:gd name="T12" fmla="*/ 0 w 379"/>
                <a:gd name="T13" fmla="*/ 0 h 348"/>
                <a:gd name="T14" fmla="*/ 0 w 379"/>
                <a:gd name="T15" fmla="*/ 0 h 348"/>
                <a:gd name="T16" fmla="*/ 0 w 379"/>
                <a:gd name="T17" fmla="*/ 0 h 348"/>
                <a:gd name="T18" fmla="*/ 0 w 379"/>
                <a:gd name="T19" fmla="*/ 0 h 348"/>
                <a:gd name="T20" fmla="*/ 0 w 379"/>
                <a:gd name="T21" fmla="*/ 0 h 348"/>
                <a:gd name="T22" fmla="*/ 0 w 379"/>
                <a:gd name="T23" fmla="*/ 0 h 348"/>
                <a:gd name="T24" fmla="*/ 0 w 379"/>
                <a:gd name="T25" fmla="*/ 0 h 348"/>
                <a:gd name="T26" fmla="*/ 0 w 379"/>
                <a:gd name="T27" fmla="*/ 0 h 348"/>
                <a:gd name="T28" fmla="*/ 0 w 379"/>
                <a:gd name="T29" fmla="*/ 0 h 348"/>
                <a:gd name="T30" fmla="*/ 0 w 379"/>
                <a:gd name="T31" fmla="*/ 0 h 348"/>
                <a:gd name="T32" fmla="*/ 0 w 379"/>
                <a:gd name="T33" fmla="*/ 0 h 348"/>
                <a:gd name="T34" fmla="*/ 0 w 379"/>
                <a:gd name="T35" fmla="*/ 0 h 348"/>
                <a:gd name="T36" fmla="*/ 0 w 379"/>
                <a:gd name="T37" fmla="*/ 0 h 348"/>
                <a:gd name="T38" fmla="*/ 0 w 379"/>
                <a:gd name="T39" fmla="*/ 0 h 348"/>
                <a:gd name="T40" fmla="*/ 0 w 379"/>
                <a:gd name="T41" fmla="*/ 0 h 348"/>
                <a:gd name="T42" fmla="*/ 0 w 379"/>
                <a:gd name="T43" fmla="*/ 0 h 348"/>
                <a:gd name="T44" fmla="*/ 0 w 379"/>
                <a:gd name="T45" fmla="*/ 0 h 348"/>
                <a:gd name="T46" fmla="*/ 0 w 379"/>
                <a:gd name="T47" fmla="*/ 0 h 348"/>
                <a:gd name="T48" fmla="*/ 0 w 379"/>
                <a:gd name="T49" fmla="*/ 0 h 348"/>
                <a:gd name="T50" fmla="*/ 0 w 379"/>
                <a:gd name="T51" fmla="*/ 0 h 348"/>
                <a:gd name="T52" fmla="*/ 0 w 379"/>
                <a:gd name="T53" fmla="*/ 0 h 348"/>
                <a:gd name="T54" fmla="*/ 0 w 379"/>
                <a:gd name="T55" fmla="*/ 0 h 348"/>
                <a:gd name="T56" fmla="*/ 0 w 379"/>
                <a:gd name="T57" fmla="*/ 0 h 348"/>
                <a:gd name="T58" fmla="*/ 0 w 379"/>
                <a:gd name="T59" fmla="*/ 0 h 348"/>
                <a:gd name="T60" fmla="*/ 0 w 379"/>
                <a:gd name="T61" fmla="*/ 0 h 348"/>
                <a:gd name="T62" fmla="*/ 0 w 379"/>
                <a:gd name="T63" fmla="*/ 0 h 348"/>
                <a:gd name="T64" fmla="*/ 0 w 379"/>
                <a:gd name="T65" fmla="*/ 0 h 348"/>
                <a:gd name="T66" fmla="*/ 0 w 379"/>
                <a:gd name="T67" fmla="*/ 0 h 348"/>
                <a:gd name="T68" fmla="*/ 0 w 379"/>
                <a:gd name="T69" fmla="*/ 0 h 348"/>
                <a:gd name="T70" fmla="*/ 0 w 379"/>
                <a:gd name="T71" fmla="*/ 0 h 348"/>
                <a:gd name="T72" fmla="*/ 0 w 379"/>
                <a:gd name="T73" fmla="*/ 0 h 348"/>
                <a:gd name="T74" fmla="*/ 0 w 379"/>
                <a:gd name="T75" fmla="*/ 0 h 348"/>
                <a:gd name="T76" fmla="*/ 0 w 379"/>
                <a:gd name="T77" fmla="*/ 0 h 348"/>
                <a:gd name="T78" fmla="*/ 0 w 379"/>
                <a:gd name="T79" fmla="*/ 0 h 348"/>
                <a:gd name="T80" fmla="*/ 0 w 379"/>
                <a:gd name="T81" fmla="*/ 0 h 348"/>
                <a:gd name="T82" fmla="*/ 0 w 379"/>
                <a:gd name="T83" fmla="*/ 0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9"/>
                <a:gd name="T127" fmla="*/ 0 h 348"/>
                <a:gd name="T128" fmla="*/ 379 w 379"/>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9" h="348">
                  <a:moveTo>
                    <a:pt x="152" y="40"/>
                  </a:moveTo>
                  <a:lnTo>
                    <a:pt x="176" y="15"/>
                  </a:lnTo>
                  <a:lnTo>
                    <a:pt x="232" y="0"/>
                  </a:lnTo>
                  <a:lnTo>
                    <a:pt x="277" y="21"/>
                  </a:lnTo>
                  <a:lnTo>
                    <a:pt x="322" y="33"/>
                  </a:lnTo>
                  <a:lnTo>
                    <a:pt x="338" y="55"/>
                  </a:lnTo>
                  <a:lnTo>
                    <a:pt x="322" y="68"/>
                  </a:lnTo>
                  <a:lnTo>
                    <a:pt x="360" y="80"/>
                  </a:lnTo>
                  <a:lnTo>
                    <a:pt x="379" y="118"/>
                  </a:lnTo>
                  <a:lnTo>
                    <a:pt x="359" y="143"/>
                  </a:lnTo>
                  <a:lnTo>
                    <a:pt x="347" y="165"/>
                  </a:lnTo>
                  <a:lnTo>
                    <a:pt x="345" y="193"/>
                  </a:lnTo>
                  <a:lnTo>
                    <a:pt x="372" y="244"/>
                  </a:lnTo>
                  <a:lnTo>
                    <a:pt x="357" y="258"/>
                  </a:lnTo>
                  <a:lnTo>
                    <a:pt x="360" y="288"/>
                  </a:lnTo>
                  <a:lnTo>
                    <a:pt x="340" y="326"/>
                  </a:lnTo>
                  <a:lnTo>
                    <a:pt x="307" y="348"/>
                  </a:lnTo>
                  <a:lnTo>
                    <a:pt x="295" y="321"/>
                  </a:lnTo>
                  <a:lnTo>
                    <a:pt x="297" y="284"/>
                  </a:lnTo>
                  <a:lnTo>
                    <a:pt x="276" y="300"/>
                  </a:lnTo>
                  <a:lnTo>
                    <a:pt x="255" y="286"/>
                  </a:lnTo>
                  <a:lnTo>
                    <a:pt x="231" y="304"/>
                  </a:lnTo>
                  <a:lnTo>
                    <a:pt x="222" y="261"/>
                  </a:lnTo>
                  <a:lnTo>
                    <a:pt x="217" y="215"/>
                  </a:lnTo>
                  <a:lnTo>
                    <a:pt x="181" y="260"/>
                  </a:lnTo>
                  <a:lnTo>
                    <a:pt x="81" y="306"/>
                  </a:lnTo>
                  <a:lnTo>
                    <a:pt x="63" y="283"/>
                  </a:lnTo>
                  <a:lnTo>
                    <a:pt x="56" y="268"/>
                  </a:lnTo>
                  <a:lnTo>
                    <a:pt x="64" y="225"/>
                  </a:lnTo>
                  <a:lnTo>
                    <a:pt x="0" y="250"/>
                  </a:lnTo>
                  <a:lnTo>
                    <a:pt x="3" y="206"/>
                  </a:lnTo>
                  <a:lnTo>
                    <a:pt x="10" y="180"/>
                  </a:lnTo>
                  <a:lnTo>
                    <a:pt x="50" y="163"/>
                  </a:lnTo>
                  <a:lnTo>
                    <a:pt x="69" y="166"/>
                  </a:lnTo>
                  <a:lnTo>
                    <a:pt x="86" y="158"/>
                  </a:lnTo>
                  <a:lnTo>
                    <a:pt x="111" y="163"/>
                  </a:lnTo>
                  <a:lnTo>
                    <a:pt x="117" y="143"/>
                  </a:lnTo>
                  <a:lnTo>
                    <a:pt x="156" y="125"/>
                  </a:lnTo>
                  <a:lnTo>
                    <a:pt x="146" y="110"/>
                  </a:lnTo>
                  <a:lnTo>
                    <a:pt x="166" y="68"/>
                  </a:lnTo>
                  <a:lnTo>
                    <a:pt x="152" y="40"/>
                  </a:lnTo>
                  <a:close/>
                </a:path>
              </a:pathLst>
            </a:custGeom>
            <a:solidFill>
              <a:srgbClr val="00B200"/>
            </a:solidFill>
            <a:ln w="9525">
              <a:noFill/>
              <a:round/>
              <a:headEnd/>
              <a:tailEnd/>
            </a:ln>
          </p:spPr>
          <p:txBody>
            <a:bodyPr/>
            <a:lstStyle/>
            <a:p>
              <a:endParaRPr lang="en-US"/>
            </a:p>
          </p:txBody>
        </p:sp>
        <p:sp>
          <p:nvSpPr>
            <p:cNvPr id="125" name="Freeform 353"/>
            <p:cNvSpPr>
              <a:spLocks/>
            </p:cNvSpPr>
            <p:nvPr/>
          </p:nvSpPr>
          <p:spPr bwMode="auto">
            <a:xfrm>
              <a:off x="4244" y="1274"/>
              <a:ext cx="109" cy="57"/>
            </a:xfrm>
            <a:custGeom>
              <a:avLst/>
              <a:gdLst>
                <a:gd name="T0" fmla="*/ 0 w 654"/>
                <a:gd name="T1" fmla="*/ 0 h 344"/>
                <a:gd name="T2" fmla="*/ 0 w 654"/>
                <a:gd name="T3" fmla="*/ 0 h 344"/>
                <a:gd name="T4" fmla="*/ 0 w 654"/>
                <a:gd name="T5" fmla="*/ 0 h 344"/>
                <a:gd name="T6" fmla="*/ 0 w 654"/>
                <a:gd name="T7" fmla="*/ 0 h 344"/>
                <a:gd name="T8" fmla="*/ 0 w 654"/>
                <a:gd name="T9" fmla="*/ 0 h 344"/>
                <a:gd name="T10" fmla="*/ 0 w 654"/>
                <a:gd name="T11" fmla="*/ 0 h 344"/>
                <a:gd name="T12" fmla="*/ 0 w 654"/>
                <a:gd name="T13" fmla="*/ 0 h 344"/>
                <a:gd name="T14" fmla="*/ 0 w 654"/>
                <a:gd name="T15" fmla="*/ 0 h 344"/>
                <a:gd name="T16" fmla="*/ 0 w 654"/>
                <a:gd name="T17" fmla="*/ 0 h 344"/>
                <a:gd name="T18" fmla="*/ 0 w 654"/>
                <a:gd name="T19" fmla="*/ 0 h 344"/>
                <a:gd name="T20" fmla="*/ 0 w 654"/>
                <a:gd name="T21" fmla="*/ 0 h 344"/>
                <a:gd name="T22" fmla="*/ 0 w 654"/>
                <a:gd name="T23" fmla="*/ 0 h 344"/>
                <a:gd name="T24" fmla="*/ 0 w 654"/>
                <a:gd name="T25" fmla="*/ 0 h 344"/>
                <a:gd name="T26" fmla="*/ 0 w 654"/>
                <a:gd name="T27" fmla="*/ 0 h 344"/>
                <a:gd name="T28" fmla="*/ 0 w 654"/>
                <a:gd name="T29" fmla="*/ 0 h 344"/>
                <a:gd name="T30" fmla="*/ 0 w 654"/>
                <a:gd name="T31" fmla="*/ 0 h 344"/>
                <a:gd name="T32" fmla="*/ 0 w 654"/>
                <a:gd name="T33" fmla="*/ 0 h 344"/>
                <a:gd name="T34" fmla="*/ 0 w 654"/>
                <a:gd name="T35" fmla="*/ 0 h 344"/>
                <a:gd name="T36" fmla="*/ 0 w 654"/>
                <a:gd name="T37" fmla="*/ 0 h 344"/>
                <a:gd name="T38" fmla="*/ 0 w 654"/>
                <a:gd name="T39" fmla="*/ 0 h 344"/>
                <a:gd name="T40" fmla="*/ 0 w 654"/>
                <a:gd name="T41" fmla="*/ 0 h 344"/>
                <a:gd name="T42" fmla="*/ 0 w 654"/>
                <a:gd name="T43" fmla="*/ 0 h 344"/>
                <a:gd name="T44" fmla="*/ 0 w 654"/>
                <a:gd name="T45" fmla="*/ 0 h 344"/>
                <a:gd name="T46" fmla="*/ 0 w 654"/>
                <a:gd name="T47" fmla="*/ 0 h 344"/>
                <a:gd name="T48" fmla="*/ 0 w 654"/>
                <a:gd name="T49" fmla="*/ 0 h 344"/>
                <a:gd name="T50" fmla="*/ 0 w 654"/>
                <a:gd name="T51" fmla="*/ 0 h 344"/>
                <a:gd name="T52" fmla="*/ 0 w 654"/>
                <a:gd name="T53" fmla="*/ 0 h 344"/>
                <a:gd name="T54" fmla="*/ 0 w 654"/>
                <a:gd name="T55" fmla="*/ 0 h 344"/>
                <a:gd name="T56" fmla="*/ 0 w 654"/>
                <a:gd name="T57" fmla="*/ 0 h 344"/>
                <a:gd name="T58" fmla="*/ 0 w 654"/>
                <a:gd name="T59" fmla="*/ 0 h 344"/>
                <a:gd name="T60" fmla="*/ 0 w 654"/>
                <a:gd name="T61" fmla="*/ 0 h 344"/>
                <a:gd name="T62" fmla="*/ 0 w 654"/>
                <a:gd name="T63" fmla="*/ 0 h 344"/>
                <a:gd name="T64" fmla="*/ 0 w 654"/>
                <a:gd name="T65" fmla="*/ 0 h 344"/>
                <a:gd name="T66" fmla="*/ 0 w 654"/>
                <a:gd name="T67" fmla="*/ 0 h 344"/>
                <a:gd name="T68" fmla="*/ 0 w 654"/>
                <a:gd name="T69" fmla="*/ 0 h 344"/>
                <a:gd name="T70" fmla="*/ 0 w 654"/>
                <a:gd name="T71" fmla="*/ 0 h 344"/>
                <a:gd name="T72" fmla="*/ 0 w 654"/>
                <a:gd name="T73" fmla="*/ 0 h 344"/>
                <a:gd name="T74" fmla="*/ 0 w 654"/>
                <a:gd name="T75" fmla="*/ 0 h 344"/>
                <a:gd name="T76" fmla="*/ 0 w 654"/>
                <a:gd name="T77" fmla="*/ 0 h 344"/>
                <a:gd name="T78" fmla="*/ 0 w 654"/>
                <a:gd name="T79" fmla="*/ 0 h 344"/>
                <a:gd name="T80" fmla="*/ 0 w 654"/>
                <a:gd name="T81" fmla="*/ 0 h 344"/>
                <a:gd name="T82" fmla="*/ 0 w 654"/>
                <a:gd name="T83" fmla="*/ 0 h 344"/>
                <a:gd name="T84" fmla="*/ 0 w 654"/>
                <a:gd name="T85" fmla="*/ 0 h 344"/>
                <a:gd name="T86" fmla="*/ 0 w 654"/>
                <a:gd name="T87" fmla="*/ 0 h 344"/>
                <a:gd name="T88" fmla="*/ 0 w 654"/>
                <a:gd name="T89" fmla="*/ 0 h 344"/>
                <a:gd name="T90" fmla="*/ 0 w 654"/>
                <a:gd name="T91" fmla="*/ 0 h 344"/>
                <a:gd name="T92" fmla="*/ 0 w 654"/>
                <a:gd name="T93" fmla="*/ 0 h 344"/>
                <a:gd name="T94" fmla="*/ 0 w 654"/>
                <a:gd name="T95" fmla="*/ 0 h 344"/>
                <a:gd name="T96" fmla="*/ 0 w 65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4"/>
                <a:gd name="T148" fmla="*/ 0 h 344"/>
                <a:gd name="T149" fmla="*/ 654 w 654"/>
                <a:gd name="T150" fmla="*/ 344 h 3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4" h="344">
                  <a:moveTo>
                    <a:pt x="258" y="23"/>
                  </a:moveTo>
                  <a:lnTo>
                    <a:pt x="222" y="26"/>
                  </a:lnTo>
                  <a:lnTo>
                    <a:pt x="192" y="41"/>
                  </a:lnTo>
                  <a:lnTo>
                    <a:pt x="225" y="46"/>
                  </a:lnTo>
                  <a:lnTo>
                    <a:pt x="206" y="74"/>
                  </a:lnTo>
                  <a:lnTo>
                    <a:pt x="239" y="68"/>
                  </a:lnTo>
                  <a:lnTo>
                    <a:pt x="235" y="89"/>
                  </a:lnTo>
                  <a:lnTo>
                    <a:pt x="260" y="96"/>
                  </a:lnTo>
                  <a:lnTo>
                    <a:pt x="260" y="133"/>
                  </a:lnTo>
                  <a:lnTo>
                    <a:pt x="242" y="140"/>
                  </a:lnTo>
                  <a:lnTo>
                    <a:pt x="237" y="168"/>
                  </a:lnTo>
                  <a:lnTo>
                    <a:pt x="174" y="164"/>
                  </a:lnTo>
                  <a:lnTo>
                    <a:pt x="148" y="181"/>
                  </a:lnTo>
                  <a:lnTo>
                    <a:pt x="148" y="194"/>
                  </a:lnTo>
                  <a:lnTo>
                    <a:pt x="125" y="194"/>
                  </a:lnTo>
                  <a:lnTo>
                    <a:pt x="109" y="220"/>
                  </a:lnTo>
                  <a:lnTo>
                    <a:pt x="137" y="215"/>
                  </a:lnTo>
                  <a:lnTo>
                    <a:pt x="145" y="230"/>
                  </a:lnTo>
                  <a:lnTo>
                    <a:pt x="168" y="206"/>
                  </a:lnTo>
                  <a:lnTo>
                    <a:pt x="173" y="220"/>
                  </a:lnTo>
                  <a:lnTo>
                    <a:pt x="195" y="184"/>
                  </a:lnTo>
                  <a:lnTo>
                    <a:pt x="251" y="193"/>
                  </a:lnTo>
                  <a:lnTo>
                    <a:pt x="251" y="211"/>
                  </a:lnTo>
                  <a:lnTo>
                    <a:pt x="263" y="210"/>
                  </a:lnTo>
                  <a:lnTo>
                    <a:pt x="289" y="199"/>
                  </a:lnTo>
                  <a:lnTo>
                    <a:pt x="304" y="218"/>
                  </a:lnTo>
                  <a:lnTo>
                    <a:pt x="324" y="183"/>
                  </a:lnTo>
                  <a:lnTo>
                    <a:pt x="348" y="179"/>
                  </a:lnTo>
                  <a:lnTo>
                    <a:pt x="377" y="176"/>
                  </a:lnTo>
                  <a:lnTo>
                    <a:pt x="404" y="137"/>
                  </a:lnTo>
                  <a:lnTo>
                    <a:pt x="455" y="127"/>
                  </a:lnTo>
                  <a:lnTo>
                    <a:pt x="445" y="152"/>
                  </a:lnTo>
                  <a:lnTo>
                    <a:pt x="467" y="151"/>
                  </a:lnTo>
                  <a:lnTo>
                    <a:pt x="460" y="171"/>
                  </a:lnTo>
                  <a:lnTo>
                    <a:pt x="478" y="169"/>
                  </a:lnTo>
                  <a:lnTo>
                    <a:pt x="473" y="214"/>
                  </a:lnTo>
                  <a:lnTo>
                    <a:pt x="455" y="238"/>
                  </a:lnTo>
                  <a:lnTo>
                    <a:pt x="439" y="219"/>
                  </a:lnTo>
                  <a:lnTo>
                    <a:pt x="443" y="253"/>
                  </a:lnTo>
                  <a:lnTo>
                    <a:pt x="463" y="267"/>
                  </a:lnTo>
                  <a:lnTo>
                    <a:pt x="466" y="251"/>
                  </a:lnTo>
                  <a:lnTo>
                    <a:pt x="489" y="266"/>
                  </a:lnTo>
                  <a:lnTo>
                    <a:pt x="485" y="223"/>
                  </a:lnTo>
                  <a:lnTo>
                    <a:pt x="513" y="221"/>
                  </a:lnTo>
                  <a:lnTo>
                    <a:pt x="531" y="257"/>
                  </a:lnTo>
                  <a:lnTo>
                    <a:pt x="537" y="229"/>
                  </a:lnTo>
                  <a:lnTo>
                    <a:pt x="576" y="230"/>
                  </a:lnTo>
                  <a:lnTo>
                    <a:pt x="615" y="206"/>
                  </a:lnTo>
                  <a:lnTo>
                    <a:pt x="605" y="228"/>
                  </a:lnTo>
                  <a:lnTo>
                    <a:pt x="650" y="225"/>
                  </a:lnTo>
                  <a:lnTo>
                    <a:pt x="633" y="243"/>
                  </a:lnTo>
                  <a:lnTo>
                    <a:pt x="654" y="251"/>
                  </a:lnTo>
                  <a:lnTo>
                    <a:pt x="628" y="279"/>
                  </a:lnTo>
                  <a:lnTo>
                    <a:pt x="609" y="280"/>
                  </a:lnTo>
                  <a:lnTo>
                    <a:pt x="619" y="305"/>
                  </a:lnTo>
                  <a:lnTo>
                    <a:pt x="573" y="316"/>
                  </a:lnTo>
                  <a:lnTo>
                    <a:pt x="543" y="310"/>
                  </a:lnTo>
                  <a:lnTo>
                    <a:pt x="522" y="271"/>
                  </a:lnTo>
                  <a:lnTo>
                    <a:pt x="498" y="284"/>
                  </a:lnTo>
                  <a:lnTo>
                    <a:pt x="488" y="282"/>
                  </a:lnTo>
                  <a:lnTo>
                    <a:pt x="484" y="302"/>
                  </a:lnTo>
                  <a:lnTo>
                    <a:pt x="451" y="278"/>
                  </a:lnTo>
                  <a:lnTo>
                    <a:pt x="439" y="285"/>
                  </a:lnTo>
                  <a:lnTo>
                    <a:pt x="411" y="247"/>
                  </a:lnTo>
                  <a:lnTo>
                    <a:pt x="373" y="247"/>
                  </a:lnTo>
                  <a:lnTo>
                    <a:pt x="362" y="253"/>
                  </a:lnTo>
                  <a:lnTo>
                    <a:pt x="352" y="290"/>
                  </a:lnTo>
                  <a:lnTo>
                    <a:pt x="343" y="320"/>
                  </a:lnTo>
                  <a:lnTo>
                    <a:pt x="309" y="344"/>
                  </a:lnTo>
                  <a:lnTo>
                    <a:pt x="290" y="316"/>
                  </a:lnTo>
                  <a:lnTo>
                    <a:pt x="293" y="289"/>
                  </a:lnTo>
                  <a:lnTo>
                    <a:pt x="257" y="303"/>
                  </a:lnTo>
                  <a:lnTo>
                    <a:pt x="255" y="290"/>
                  </a:lnTo>
                  <a:lnTo>
                    <a:pt x="226" y="311"/>
                  </a:lnTo>
                  <a:lnTo>
                    <a:pt x="231" y="266"/>
                  </a:lnTo>
                  <a:lnTo>
                    <a:pt x="219" y="256"/>
                  </a:lnTo>
                  <a:lnTo>
                    <a:pt x="215" y="211"/>
                  </a:lnTo>
                  <a:lnTo>
                    <a:pt x="178" y="261"/>
                  </a:lnTo>
                  <a:lnTo>
                    <a:pt x="97" y="299"/>
                  </a:lnTo>
                  <a:lnTo>
                    <a:pt x="74" y="308"/>
                  </a:lnTo>
                  <a:lnTo>
                    <a:pt x="58" y="274"/>
                  </a:lnTo>
                  <a:lnTo>
                    <a:pt x="68" y="242"/>
                  </a:lnTo>
                  <a:lnTo>
                    <a:pt x="51" y="220"/>
                  </a:lnTo>
                  <a:lnTo>
                    <a:pt x="0" y="260"/>
                  </a:lnTo>
                  <a:lnTo>
                    <a:pt x="0" y="183"/>
                  </a:lnTo>
                  <a:lnTo>
                    <a:pt x="48" y="167"/>
                  </a:lnTo>
                  <a:lnTo>
                    <a:pt x="66" y="172"/>
                  </a:lnTo>
                  <a:lnTo>
                    <a:pt x="90" y="158"/>
                  </a:lnTo>
                  <a:lnTo>
                    <a:pt x="116" y="168"/>
                  </a:lnTo>
                  <a:lnTo>
                    <a:pt x="112" y="142"/>
                  </a:lnTo>
                  <a:lnTo>
                    <a:pt x="146" y="127"/>
                  </a:lnTo>
                  <a:lnTo>
                    <a:pt x="151" y="96"/>
                  </a:lnTo>
                  <a:lnTo>
                    <a:pt x="164" y="80"/>
                  </a:lnTo>
                  <a:lnTo>
                    <a:pt x="149" y="57"/>
                  </a:lnTo>
                  <a:lnTo>
                    <a:pt x="172" y="15"/>
                  </a:lnTo>
                  <a:lnTo>
                    <a:pt x="237" y="0"/>
                  </a:lnTo>
                  <a:lnTo>
                    <a:pt x="258" y="23"/>
                  </a:lnTo>
                  <a:close/>
                </a:path>
              </a:pathLst>
            </a:custGeom>
            <a:solidFill>
              <a:srgbClr val="006600"/>
            </a:solidFill>
            <a:ln w="9525">
              <a:noFill/>
              <a:round/>
              <a:headEnd/>
              <a:tailEnd/>
            </a:ln>
          </p:spPr>
          <p:txBody>
            <a:bodyPr/>
            <a:lstStyle/>
            <a:p>
              <a:endParaRPr lang="en-US"/>
            </a:p>
          </p:txBody>
        </p:sp>
        <p:sp>
          <p:nvSpPr>
            <p:cNvPr id="126" name="Freeform 354"/>
            <p:cNvSpPr>
              <a:spLocks/>
            </p:cNvSpPr>
            <p:nvPr/>
          </p:nvSpPr>
          <p:spPr bwMode="auto">
            <a:xfrm>
              <a:off x="4309" y="1362"/>
              <a:ext cx="53" cy="53"/>
            </a:xfrm>
            <a:custGeom>
              <a:avLst/>
              <a:gdLst>
                <a:gd name="T0" fmla="*/ 0 w 320"/>
                <a:gd name="T1" fmla="*/ 0 h 315"/>
                <a:gd name="T2" fmla="*/ 0 w 320"/>
                <a:gd name="T3" fmla="*/ 0 h 315"/>
                <a:gd name="T4" fmla="*/ 0 w 320"/>
                <a:gd name="T5" fmla="*/ 0 h 315"/>
                <a:gd name="T6" fmla="*/ 0 w 320"/>
                <a:gd name="T7" fmla="*/ 0 h 315"/>
                <a:gd name="T8" fmla="*/ 0 w 320"/>
                <a:gd name="T9" fmla="*/ 0 h 315"/>
                <a:gd name="T10" fmla="*/ 0 w 320"/>
                <a:gd name="T11" fmla="*/ 0 h 315"/>
                <a:gd name="T12" fmla="*/ 0 w 320"/>
                <a:gd name="T13" fmla="*/ 0 h 315"/>
                <a:gd name="T14" fmla="*/ 0 w 320"/>
                <a:gd name="T15" fmla="*/ 0 h 315"/>
                <a:gd name="T16" fmla="*/ 0 w 320"/>
                <a:gd name="T17" fmla="*/ 0 h 315"/>
                <a:gd name="T18" fmla="*/ 0 w 320"/>
                <a:gd name="T19" fmla="*/ 0 h 315"/>
                <a:gd name="T20" fmla="*/ 0 w 320"/>
                <a:gd name="T21" fmla="*/ 0 h 315"/>
                <a:gd name="T22" fmla="*/ 0 w 320"/>
                <a:gd name="T23" fmla="*/ 0 h 315"/>
                <a:gd name="T24" fmla="*/ 0 w 320"/>
                <a:gd name="T25" fmla="*/ 0 h 315"/>
                <a:gd name="T26" fmla="*/ 0 w 320"/>
                <a:gd name="T27" fmla="*/ 0 h 315"/>
                <a:gd name="T28" fmla="*/ 0 w 320"/>
                <a:gd name="T29" fmla="*/ 0 h 315"/>
                <a:gd name="T30" fmla="*/ 0 w 320"/>
                <a:gd name="T31" fmla="*/ 0 h 315"/>
                <a:gd name="T32" fmla="*/ 0 w 320"/>
                <a:gd name="T33" fmla="*/ 0 h 315"/>
                <a:gd name="T34" fmla="*/ 0 w 320"/>
                <a:gd name="T35" fmla="*/ 0 h 315"/>
                <a:gd name="T36" fmla="*/ 0 w 320"/>
                <a:gd name="T37" fmla="*/ 0 h 315"/>
                <a:gd name="T38" fmla="*/ 0 w 320"/>
                <a:gd name="T39" fmla="*/ 0 h 315"/>
                <a:gd name="T40" fmla="*/ 0 w 320"/>
                <a:gd name="T41" fmla="*/ 0 h 315"/>
                <a:gd name="T42" fmla="*/ 0 w 320"/>
                <a:gd name="T43" fmla="*/ 0 h 315"/>
                <a:gd name="T44" fmla="*/ 0 w 320"/>
                <a:gd name="T45" fmla="*/ 0 h 315"/>
                <a:gd name="T46" fmla="*/ 0 w 320"/>
                <a:gd name="T47" fmla="*/ 0 h 315"/>
                <a:gd name="T48" fmla="*/ 0 w 320"/>
                <a:gd name="T49" fmla="*/ 0 h 315"/>
                <a:gd name="T50" fmla="*/ 0 w 320"/>
                <a:gd name="T51" fmla="*/ 0 h 315"/>
                <a:gd name="T52" fmla="*/ 0 w 320"/>
                <a:gd name="T53" fmla="*/ 0 h 315"/>
                <a:gd name="T54" fmla="*/ 0 w 320"/>
                <a:gd name="T55" fmla="*/ 0 h 315"/>
                <a:gd name="T56" fmla="*/ 0 w 320"/>
                <a:gd name="T57" fmla="*/ 0 h 315"/>
                <a:gd name="T58" fmla="*/ 0 w 320"/>
                <a:gd name="T59" fmla="*/ 0 h 315"/>
                <a:gd name="T60" fmla="*/ 0 w 320"/>
                <a:gd name="T61" fmla="*/ 0 h 315"/>
                <a:gd name="T62" fmla="*/ 0 w 320"/>
                <a:gd name="T63" fmla="*/ 0 h 315"/>
                <a:gd name="T64" fmla="*/ 0 w 320"/>
                <a:gd name="T65" fmla="*/ 0 h 315"/>
                <a:gd name="T66" fmla="*/ 0 w 320"/>
                <a:gd name="T67" fmla="*/ 0 h 315"/>
                <a:gd name="T68" fmla="*/ 0 w 320"/>
                <a:gd name="T69" fmla="*/ 0 h 3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0"/>
                <a:gd name="T106" fmla="*/ 0 h 315"/>
                <a:gd name="T107" fmla="*/ 320 w 320"/>
                <a:gd name="T108" fmla="*/ 315 h 3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0" h="315">
                  <a:moveTo>
                    <a:pt x="0" y="118"/>
                  </a:moveTo>
                  <a:lnTo>
                    <a:pt x="34" y="79"/>
                  </a:lnTo>
                  <a:lnTo>
                    <a:pt x="71" y="77"/>
                  </a:lnTo>
                  <a:lnTo>
                    <a:pt x="146" y="107"/>
                  </a:lnTo>
                  <a:lnTo>
                    <a:pt x="164" y="87"/>
                  </a:lnTo>
                  <a:lnTo>
                    <a:pt x="149" y="35"/>
                  </a:lnTo>
                  <a:lnTo>
                    <a:pt x="236" y="0"/>
                  </a:lnTo>
                  <a:lnTo>
                    <a:pt x="251" y="15"/>
                  </a:lnTo>
                  <a:lnTo>
                    <a:pt x="287" y="19"/>
                  </a:lnTo>
                  <a:lnTo>
                    <a:pt x="287" y="23"/>
                  </a:lnTo>
                  <a:lnTo>
                    <a:pt x="287" y="34"/>
                  </a:lnTo>
                  <a:lnTo>
                    <a:pt x="287" y="44"/>
                  </a:lnTo>
                  <a:lnTo>
                    <a:pt x="288" y="51"/>
                  </a:lnTo>
                  <a:lnTo>
                    <a:pt x="300" y="86"/>
                  </a:lnTo>
                  <a:lnTo>
                    <a:pt x="301" y="100"/>
                  </a:lnTo>
                  <a:lnTo>
                    <a:pt x="318" y="116"/>
                  </a:lnTo>
                  <a:lnTo>
                    <a:pt x="316" y="163"/>
                  </a:lnTo>
                  <a:lnTo>
                    <a:pt x="206" y="127"/>
                  </a:lnTo>
                  <a:lnTo>
                    <a:pt x="203" y="155"/>
                  </a:lnTo>
                  <a:lnTo>
                    <a:pt x="262" y="194"/>
                  </a:lnTo>
                  <a:lnTo>
                    <a:pt x="317" y="200"/>
                  </a:lnTo>
                  <a:lnTo>
                    <a:pt x="320" y="257"/>
                  </a:lnTo>
                  <a:lnTo>
                    <a:pt x="282" y="315"/>
                  </a:lnTo>
                  <a:lnTo>
                    <a:pt x="188" y="296"/>
                  </a:lnTo>
                  <a:lnTo>
                    <a:pt x="194" y="227"/>
                  </a:lnTo>
                  <a:lnTo>
                    <a:pt x="164" y="226"/>
                  </a:lnTo>
                  <a:lnTo>
                    <a:pt x="152" y="183"/>
                  </a:lnTo>
                  <a:lnTo>
                    <a:pt x="105" y="209"/>
                  </a:lnTo>
                  <a:lnTo>
                    <a:pt x="51" y="189"/>
                  </a:lnTo>
                  <a:lnTo>
                    <a:pt x="52" y="167"/>
                  </a:lnTo>
                  <a:lnTo>
                    <a:pt x="108" y="149"/>
                  </a:lnTo>
                  <a:lnTo>
                    <a:pt x="107" y="133"/>
                  </a:lnTo>
                  <a:lnTo>
                    <a:pt x="5" y="136"/>
                  </a:lnTo>
                  <a:lnTo>
                    <a:pt x="0" y="118"/>
                  </a:lnTo>
                  <a:close/>
                </a:path>
              </a:pathLst>
            </a:custGeom>
            <a:solidFill>
              <a:srgbClr val="00B200"/>
            </a:solidFill>
            <a:ln w="9525">
              <a:noFill/>
              <a:round/>
              <a:headEnd/>
              <a:tailEnd/>
            </a:ln>
          </p:spPr>
          <p:txBody>
            <a:bodyPr/>
            <a:lstStyle/>
            <a:p>
              <a:endParaRPr lang="en-US"/>
            </a:p>
          </p:txBody>
        </p:sp>
        <p:sp>
          <p:nvSpPr>
            <p:cNvPr id="127" name="Freeform 355"/>
            <p:cNvSpPr>
              <a:spLocks/>
            </p:cNvSpPr>
            <p:nvPr/>
          </p:nvSpPr>
          <p:spPr bwMode="auto">
            <a:xfrm>
              <a:off x="4332" y="1363"/>
              <a:ext cx="29" cy="25"/>
            </a:xfrm>
            <a:custGeom>
              <a:avLst/>
              <a:gdLst>
                <a:gd name="T0" fmla="*/ 0 w 176"/>
                <a:gd name="T1" fmla="*/ 0 h 152"/>
                <a:gd name="T2" fmla="*/ 0 w 176"/>
                <a:gd name="T3" fmla="*/ 0 h 152"/>
                <a:gd name="T4" fmla="*/ 0 w 176"/>
                <a:gd name="T5" fmla="*/ 0 h 152"/>
                <a:gd name="T6" fmla="*/ 0 w 176"/>
                <a:gd name="T7" fmla="*/ 0 h 152"/>
                <a:gd name="T8" fmla="*/ 0 w 176"/>
                <a:gd name="T9" fmla="*/ 0 h 152"/>
                <a:gd name="T10" fmla="*/ 0 w 176"/>
                <a:gd name="T11" fmla="*/ 0 h 152"/>
                <a:gd name="T12" fmla="*/ 0 w 176"/>
                <a:gd name="T13" fmla="*/ 0 h 152"/>
                <a:gd name="T14" fmla="*/ 0 w 176"/>
                <a:gd name="T15" fmla="*/ 0 h 152"/>
                <a:gd name="T16" fmla="*/ 0 w 176"/>
                <a:gd name="T17" fmla="*/ 0 h 152"/>
                <a:gd name="T18" fmla="*/ 0 w 176"/>
                <a:gd name="T19" fmla="*/ 0 h 152"/>
                <a:gd name="T20" fmla="*/ 0 w 176"/>
                <a:gd name="T21" fmla="*/ 0 h 152"/>
                <a:gd name="T22" fmla="*/ 0 w 176"/>
                <a:gd name="T23" fmla="*/ 0 h 152"/>
                <a:gd name="T24" fmla="*/ 0 w 176"/>
                <a:gd name="T25" fmla="*/ 0 h 152"/>
                <a:gd name="T26" fmla="*/ 0 w 176"/>
                <a:gd name="T27" fmla="*/ 0 h 152"/>
                <a:gd name="T28" fmla="*/ 0 w 176"/>
                <a:gd name="T29" fmla="*/ 0 h 152"/>
                <a:gd name="T30" fmla="*/ 0 w 176"/>
                <a:gd name="T31" fmla="*/ 0 h 152"/>
                <a:gd name="T32" fmla="*/ 0 w 176"/>
                <a:gd name="T33" fmla="*/ 0 h 152"/>
                <a:gd name="T34" fmla="*/ 0 w 176"/>
                <a:gd name="T35" fmla="*/ 0 h 152"/>
                <a:gd name="T36" fmla="*/ 0 w 176"/>
                <a:gd name="T37" fmla="*/ 0 h 152"/>
                <a:gd name="T38" fmla="*/ 0 w 176"/>
                <a:gd name="T39" fmla="*/ 0 h 152"/>
                <a:gd name="T40" fmla="*/ 0 w 176"/>
                <a:gd name="T41" fmla="*/ 0 h 152"/>
                <a:gd name="T42" fmla="*/ 0 w 176"/>
                <a:gd name="T43" fmla="*/ 0 h 152"/>
                <a:gd name="T44" fmla="*/ 0 w 176"/>
                <a:gd name="T45" fmla="*/ 0 h 152"/>
                <a:gd name="T46" fmla="*/ 0 w 176"/>
                <a:gd name="T47" fmla="*/ 0 h 152"/>
                <a:gd name="T48" fmla="*/ 0 w 176"/>
                <a:gd name="T49" fmla="*/ 0 h 152"/>
                <a:gd name="T50" fmla="*/ 0 w 176"/>
                <a:gd name="T51" fmla="*/ 0 h 152"/>
                <a:gd name="T52" fmla="*/ 0 w 176"/>
                <a:gd name="T53" fmla="*/ 0 h 152"/>
                <a:gd name="T54" fmla="*/ 0 w 176"/>
                <a:gd name="T55" fmla="*/ 0 h 152"/>
                <a:gd name="T56" fmla="*/ 0 w 176"/>
                <a:gd name="T57" fmla="*/ 0 h 152"/>
                <a:gd name="T58" fmla="*/ 0 w 176"/>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6"/>
                <a:gd name="T91" fmla="*/ 0 h 152"/>
                <a:gd name="T92" fmla="*/ 176 w 176"/>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6" h="152">
                  <a:moveTo>
                    <a:pt x="19" y="94"/>
                  </a:moveTo>
                  <a:lnTo>
                    <a:pt x="18" y="72"/>
                  </a:lnTo>
                  <a:lnTo>
                    <a:pt x="8" y="28"/>
                  </a:lnTo>
                  <a:lnTo>
                    <a:pt x="28" y="33"/>
                  </a:lnTo>
                  <a:lnTo>
                    <a:pt x="32" y="23"/>
                  </a:lnTo>
                  <a:lnTo>
                    <a:pt x="50" y="18"/>
                  </a:lnTo>
                  <a:lnTo>
                    <a:pt x="72" y="8"/>
                  </a:lnTo>
                  <a:lnTo>
                    <a:pt x="94" y="0"/>
                  </a:lnTo>
                  <a:lnTo>
                    <a:pt x="117" y="17"/>
                  </a:lnTo>
                  <a:lnTo>
                    <a:pt x="89" y="22"/>
                  </a:lnTo>
                  <a:lnTo>
                    <a:pt x="107" y="47"/>
                  </a:lnTo>
                  <a:lnTo>
                    <a:pt x="64" y="27"/>
                  </a:lnTo>
                  <a:lnTo>
                    <a:pt x="72" y="47"/>
                  </a:lnTo>
                  <a:lnTo>
                    <a:pt x="58" y="42"/>
                  </a:lnTo>
                  <a:lnTo>
                    <a:pt x="44" y="77"/>
                  </a:lnTo>
                  <a:lnTo>
                    <a:pt x="80" y="63"/>
                  </a:lnTo>
                  <a:lnTo>
                    <a:pt x="75" y="84"/>
                  </a:lnTo>
                  <a:lnTo>
                    <a:pt x="104" y="68"/>
                  </a:lnTo>
                  <a:lnTo>
                    <a:pt x="120" y="105"/>
                  </a:lnTo>
                  <a:lnTo>
                    <a:pt x="159" y="115"/>
                  </a:lnTo>
                  <a:lnTo>
                    <a:pt x="155" y="94"/>
                  </a:lnTo>
                  <a:lnTo>
                    <a:pt x="176" y="107"/>
                  </a:lnTo>
                  <a:lnTo>
                    <a:pt x="176" y="152"/>
                  </a:lnTo>
                  <a:lnTo>
                    <a:pt x="138" y="152"/>
                  </a:lnTo>
                  <a:lnTo>
                    <a:pt x="82" y="117"/>
                  </a:lnTo>
                  <a:lnTo>
                    <a:pt x="57" y="136"/>
                  </a:lnTo>
                  <a:lnTo>
                    <a:pt x="55" y="110"/>
                  </a:lnTo>
                  <a:lnTo>
                    <a:pt x="0" y="105"/>
                  </a:lnTo>
                  <a:lnTo>
                    <a:pt x="19" y="94"/>
                  </a:lnTo>
                  <a:close/>
                </a:path>
              </a:pathLst>
            </a:custGeom>
            <a:solidFill>
              <a:srgbClr val="006600"/>
            </a:solidFill>
            <a:ln w="9525">
              <a:noFill/>
              <a:round/>
              <a:headEnd/>
              <a:tailEnd/>
            </a:ln>
          </p:spPr>
          <p:txBody>
            <a:bodyPr/>
            <a:lstStyle/>
            <a:p>
              <a:endParaRPr lang="en-US"/>
            </a:p>
          </p:txBody>
        </p:sp>
        <p:sp>
          <p:nvSpPr>
            <p:cNvPr id="128" name="Freeform 356"/>
            <p:cNvSpPr>
              <a:spLocks/>
            </p:cNvSpPr>
            <p:nvPr/>
          </p:nvSpPr>
          <p:spPr bwMode="auto">
            <a:xfrm>
              <a:off x="4309" y="1375"/>
              <a:ext cx="48" cy="40"/>
            </a:xfrm>
            <a:custGeom>
              <a:avLst/>
              <a:gdLst>
                <a:gd name="T0" fmla="*/ 0 w 290"/>
                <a:gd name="T1" fmla="*/ 0 h 241"/>
                <a:gd name="T2" fmla="*/ 0 w 290"/>
                <a:gd name="T3" fmla="*/ 0 h 241"/>
                <a:gd name="T4" fmla="*/ 0 w 290"/>
                <a:gd name="T5" fmla="*/ 0 h 241"/>
                <a:gd name="T6" fmla="*/ 0 w 290"/>
                <a:gd name="T7" fmla="*/ 0 h 241"/>
                <a:gd name="T8" fmla="*/ 0 w 290"/>
                <a:gd name="T9" fmla="*/ 0 h 241"/>
                <a:gd name="T10" fmla="*/ 0 w 290"/>
                <a:gd name="T11" fmla="*/ 0 h 241"/>
                <a:gd name="T12" fmla="*/ 0 w 290"/>
                <a:gd name="T13" fmla="*/ 0 h 241"/>
                <a:gd name="T14" fmla="*/ 0 w 290"/>
                <a:gd name="T15" fmla="*/ 0 h 241"/>
                <a:gd name="T16" fmla="*/ 0 w 290"/>
                <a:gd name="T17" fmla="*/ 0 h 241"/>
                <a:gd name="T18" fmla="*/ 0 w 290"/>
                <a:gd name="T19" fmla="*/ 0 h 241"/>
                <a:gd name="T20" fmla="*/ 0 w 290"/>
                <a:gd name="T21" fmla="*/ 0 h 241"/>
                <a:gd name="T22" fmla="*/ 0 w 290"/>
                <a:gd name="T23" fmla="*/ 0 h 241"/>
                <a:gd name="T24" fmla="*/ 0 w 290"/>
                <a:gd name="T25" fmla="*/ 0 h 241"/>
                <a:gd name="T26" fmla="*/ 0 w 290"/>
                <a:gd name="T27" fmla="*/ 0 h 241"/>
                <a:gd name="T28" fmla="*/ 0 w 290"/>
                <a:gd name="T29" fmla="*/ 0 h 241"/>
                <a:gd name="T30" fmla="*/ 0 w 290"/>
                <a:gd name="T31" fmla="*/ 0 h 241"/>
                <a:gd name="T32" fmla="*/ 0 w 290"/>
                <a:gd name="T33" fmla="*/ 0 h 241"/>
                <a:gd name="T34" fmla="*/ 0 w 290"/>
                <a:gd name="T35" fmla="*/ 0 h 241"/>
                <a:gd name="T36" fmla="*/ 0 w 290"/>
                <a:gd name="T37" fmla="*/ 0 h 241"/>
                <a:gd name="T38" fmla="*/ 0 w 290"/>
                <a:gd name="T39" fmla="*/ 0 h 241"/>
                <a:gd name="T40" fmla="*/ 0 w 290"/>
                <a:gd name="T41" fmla="*/ 0 h 241"/>
                <a:gd name="T42" fmla="*/ 0 w 290"/>
                <a:gd name="T43" fmla="*/ 0 h 241"/>
                <a:gd name="T44" fmla="*/ 0 w 290"/>
                <a:gd name="T45" fmla="*/ 0 h 241"/>
                <a:gd name="T46" fmla="*/ 0 w 290"/>
                <a:gd name="T47" fmla="*/ 0 h 241"/>
                <a:gd name="T48" fmla="*/ 0 w 290"/>
                <a:gd name="T49" fmla="*/ 0 h 241"/>
                <a:gd name="T50" fmla="*/ 0 w 290"/>
                <a:gd name="T51" fmla="*/ 0 h 241"/>
                <a:gd name="T52" fmla="*/ 0 w 290"/>
                <a:gd name="T53" fmla="*/ 0 h 241"/>
                <a:gd name="T54" fmla="*/ 0 w 290"/>
                <a:gd name="T55" fmla="*/ 0 h 241"/>
                <a:gd name="T56" fmla="*/ 0 w 290"/>
                <a:gd name="T57" fmla="*/ 0 h 241"/>
                <a:gd name="T58" fmla="*/ 0 w 290"/>
                <a:gd name="T59" fmla="*/ 0 h 241"/>
                <a:gd name="T60" fmla="*/ 0 w 290"/>
                <a:gd name="T61" fmla="*/ 0 h 241"/>
                <a:gd name="T62" fmla="*/ 0 w 290"/>
                <a:gd name="T63" fmla="*/ 0 h 241"/>
                <a:gd name="T64" fmla="*/ 0 w 290"/>
                <a:gd name="T65" fmla="*/ 0 h 241"/>
                <a:gd name="T66" fmla="*/ 0 w 290"/>
                <a:gd name="T67" fmla="*/ 0 h 241"/>
                <a:gd name="T68" fmla="*/ 0 w 290"/>
                <a:gd name="T69" fmla="*/ 0 h 241"/>
                <a:gd name="T70" fmla="*/ 0 w 290"/>
                <a:gd name="T71" fmla="*/ 0 h 241"/>
                <a:gd name="T72" fmla="*/ 0 w 290"/>
                <a:gd name="T73" fmla="*/ 0 h 241"/>
                <a:gd name="T74" fmla="*/ 0 w 290"/>
                <a:gd name="T75" fmla="*/ 0 h 241"/>
                <a:gd name="T76" fmla="*/ 0 w 290"/>
                <a:gd name="T77" fmla="*/ 0 h 241"/>
                <a:gd name="T78" fmla="*/ 0 w 290"/>
                <a:gd name="T79" fmla="*/ 0 h 241"/>
                <a:gd name="T80" fmla="*/ 0 w 290"/>
                <a:gd name="T81" fmla="*/ 0 h 241"/>
                <a:gd name="T82" fmla="*/ 0 w 290"/>
                <a:gd name="T83" fmla="*/ 0 h 2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0"/>
                <a:gd name="T127" fmla="*/ 0 h 241"/>
                <a:gd name="T128" fmla="*/ 290 w 290"/>
                <a:gd name="T129" fmla="*/ 241 h 2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0" h="241">
                  <a:moveTo>
                    <a:pt x="37" y="0"/>
                  </a:moveTo>
                  <a:lnTo>
                    <a:pt x="0" y="44"/>
                  </a:lnTo>
                  <a:lnTo>
                    <a:pt x="6" y="66"/>
                  </a:lnTo>
                  <a:lnTo>
                    <a:pt x="47" y="53"/>
                  </a:lnTo>
                  <a:lnTo>
                    <a:pt x="109" y="66"/>
                  </a:lnTo>
                  <a:lnTo>
                    <a:pt x="105" y="79"/>
                  </a:lnTo>
                  <a:lnTo>
                    <a:pt x="53" y="89"/>
                  </a:lnTo>
                  <a:lnTo>
                    <a:pt x="53" y="109"/>
                  </a:lnTo>
                  <a:lnTo>
                    <a:pt x="90" y="133"/>
                  </a:lnTo>
                  <a:lnTo>
                    <a:pt x="120" y="133"/>
                  </a:lnTo>
                  <a:lnTo>
                    <a:pt x="136" y="109"/>
                  </a:lnTo>
                  <a:lnTo>
                    <a:pt x="161" y="122"/>
                  </a:lnTo>
                  <a:lnTo>
                    <a:pt x="158" y="132"/>
                  </a:lnTo>
                  <a:lnTo>
                    <a:pt x="159" y="143"/>
                  </a:lnTo>
                  <a:lnTo>
                    <a:pt x="194" y="153"/>
                  </a:lnTo>
                  <a:lnTo>
                    <a:pt x="190" y="185"/>
                  </a:lnTo>
                  <a:lnTo>
                    <a:pt x="190" y="221"/>
                  </a:lnTo>
                  <a:lnTo>
                    <a:pt x="239" y="226"/>
                  </a:lnTo>
                  <a:lnTo>
                    <a:pt x="252" y="241"/>
                  </a:lnTo>
                  <a:lnTo>
                    <a:pt x="290" y="231"/>
                  </a:lnTo>
                  <a:lnTo>
                    <a:pt x="289" y="189"/>
                  </a:lnTo>
                  <a:lnTo>
                    <a:pt x="274" y="203"/>
                  </a:lnTo>
                  <a:lnTo>
                    <a:pt x="269" y="173"/>
                  </a:lnTo>
                  <a:lnTo>
                    <a:pt x="226" y="192"/>
                  </a:lnTo>
                  <a:lnTo>
                    <a:pt x="237" y="168"/>
                  </a:lnTo>
                  <a:lnTo>
                    <a:pt x="220" y="168"/>
                  </a:lnTo>
                  <a:lnTo>
                    <a:pt x="241" y="145"/>
                  </a:lnTo>
                  <a:lnTo>
                    <a:pt x="229" y="124"/>
                  </a:lnTo>
                  <a:lnTo>
                    <a:pt x="213" y="135"/>
                  </a:lnTo>
                  <a:lnTo>
                    <a:pt x="209" y="117"/>
                  </a:lnTo>
                  <a:lnTo>
                    <a:pt x="179" y="122"/>
                  </a:lnTo>
                  <a:lnTo>
                    <a:pt x="183" y="95"/>
                  </a:lnTo>
                  <a:lnTo>
                    <a:pt x="168" y="100"/>
                  </a:lnTo>
                  <a:lnTo>
                    <a:pt x="166" y="63"/>
                  </a:lnTo>
                  <a:lnTo>
                    <a:pt x="132" y="53"/>
                  </a:lnTo>
                  <a:lnTo>
                    <a:pt x="103" y="28"/>
                  </a:lnTo>
                  <a:lnTo>
                    <a:pt x="77" y="28"/>
                  </a:lnTo>
                  <a:lnTo>
                    <a:pt x="59" y="32"/>
                  </a:lnTo>
                  <a:lnTo>
                    <a:pt x="79" y="4"/>
                  </a:lnTo>
                  <a:lnTo>
                    <a:pt x="59" y="0"/>
                  </a:lnTo>
                  <a:lnTo>
                    <a:pt x="37" y="0"/>
                  </a:lnTo>
                  <a:close/>
                </a:path>
              </a:pathLst>
            </a:custGeom>
            <a:solidFill>
              <a:srgbClr val="006600"/>
            </a:solidFill>
            <a:ln w="9525">
              <a:noFill/>
              <a:round/>
              <a:headEnd/>
              <a:tailEnd/>
            </a:ln>
          </p:spPr>
          <p:txBody>
            <a:bodyPr/>
            <a:lstStyle/>
            <a:p>
              <a:endParaRPr lang="en-US"/>
            </a:p>
          </p:txBody>
        </p:sp>
        <p:sp>
          <p:nvSpPr>
            <p:cNvPr id="129" name="Freeform 357"/>
            <p:cNvSpPr>
              <a:spLocks/>
            </p:cNvSpPr>
            <p:nvPr/>
          </p:nvSpPr>
          <p:spPr bwMode="auto">
            <a:xfrm>
              <a:off x="4201" y="1341"/>
              <a:ext cx="93" cy="36"/>
            </a:xfrm>
            <a:custGeom>
              <a:avLst/>
              <a:gdLst>
                <a:gd name="T0" fmla="*/ 0 w 562"/>
                <a:gd name="T1" fmla="*/ 0 h 213"/>
                <a:gd name="T2" fmla="*/ 0 w 562"/>
                <a:gd name="T3" fmla="*/ 0 h 213"/>
                <a:gd name="T4" fmla="*/ 0 w 562"/>
                <a:gd name="T5" fmla="*/ 0 h 213"/>
                <a:gd name="T6" fmla="*/ 0 w 562"/>
                <a:gd name="T7" fmla="*/ 0 h 213"/>
                <a:gd name="T8" fmla="*/ 0 w 562"/>
                <a:gd name="T9" fmla="*/ 0 h 213"/>
                <a:gd name="T10" fmla="*/ 0 w 562"/>
                <a:gd name="T11" fmla="*/ 0 h 213"/>
                <a:gd name="T12" fmla="*/ 0 w 562"/>
                <a:gd name="T13" fmla="*/ 0 h 213"/>
                <a:gd name="T14" fmla="*/ 0 w 562"/>
                <a:gd name="T15" fmla="*/ 0 h 213"/>
                <a:gd name="T16" fmla="*/ 0 w 562"/>
                <a:gd name="T17" fmla="*/ 0 h 213"/>
                <a:gd name="T18" fmla="*/ 0 w 562"/>
                <a:gd name="T19" fmla="*/ 0 h 213"/>
                <a:gd name="T20" fmla="*/ 0 w 562"/>
                <a:gd name="T21" fmla="*/ 0 h 213"/>
                <a:gd name="T22" fmla="*/ 0 w 562"/>
                <a:gd name="T23" fmla="*/ 0 h 213"/>
                <a:gd name="T24" fmla="*/ 0 w 562"/>
                <a:gd name="T25" fmla="*/ 0 h 213"/>
                <a:gd name="T26" fmla="*/ 0 w 562"/>
                <a:gd name="T27" fmla="*/ 0 h 213"/>
                <a:gd name="T28" fmla="*/ 0 w 562"/>
                <a:gd name="T29" fmla="*/ 0 h 213"/>
                <a:gd name="T30" fmla="*/ 0 w 562"/>
                <a:gd name="T31" fmla="*/ 0 h 213"/>
                <a:gd name="T32" fmla="*/ 0 w 562"/>
                <a:gd name="T33" fmla="*/ 0 h 213"/>
                <a:gd name="T34" fmla="*/ 0 w 562"/>
                <a:gd name="T35" fmla="*/ 0 h 213"/>
                <a:gd name="T36" fmla="*/ 0 w 562"/>
                <a:gd name="T37" fmla="*/ 0 h 213"/>
                <a:gd name="T38" fmla="*/ 0 w 562"/>
                <a:gd name="T39" fmla="*/ 0 h 213"/>
                <a:gd name="T40" fmla="*/ 0 w 562"/>
                <a:gd name="T41" fmla="*/ 0 h 213"/>
                <a:gd name="T42" fmla="*/ 0 w 562"/>
                <a:gd name="T43" fmla="*/ 0 h 213"/>
                <a:gd name="T44" fmla="*/ 0 w 562"/>
                <a:gd name="T45" fmla="*/ 0 h 213"/>
                <a:gd name="T46" fmla="*/ 0 w 562"/>
                <a:gd name="T47" fmla="*/ 0 h 213"/>
                <a:gd name="T48" fmla="*/ 0 w 562"/>
                <a:gd name="T49" fmla="*/ 0 h 213"/>
                <a:gd name="T50" fmla="*/ 0 w 562"/>
                <a:gd name="T51" fmla="*/ 0 h 213"/>
                <a:gd name="T52" fmla="*/ 0 w 562"/>
                <a:gd name="T53" fmla="*/ 0 h 213"/>
                <a:gd name="T54" fmla="*/ 0 w 562"/>
                <a:gd name="T55" fmla="*/ 0 h 213"/>
                <a:gd name="T56" fmla="*/ 0 w 562"/>
                <a:gd name="T57" fmla="*/ 0 h 213"/>
                <a:gd name="T58" fmla="*/ 0 w 562"/>
                <a:gd name="T59" fmla="*/ 0 h 213"/>
                <a:gd name="T60" fmla="*/ 0 w 562"/>
                <a:gd name="T61" fmla="*/ 0 h 213"/>
                <a:gd name="T62" fmla="*/ 0 w 562"/>
                <a:gd name="T63" fmla="*/ 0 h 213"/>
                <a:gd name="T64" fmla="*/ 0 w 562"/>
                <a:gd name="T65" fmla="*/ 0 h 213"/>
                <a:gd name="T66" fmla="*/ 0 w 562"/>
                <a:gd name="T67" fmla="*/ 0 h 213"/>
                <a:gd name="T68" fmla="*/ 0 w 562"/>
                <a:gd name="T69" fmla="*/ 0 h 213"/>
                <a:gd name="T70" fmla="*/ 0 w 562"/>
                <a:gd name="T71" fmla="*/ 0 h 213"/>
                <a:gd name="T72" fmla="*/ 0 w 562"/>
                <a:gd name="T73" fmla="*/ 0 h 213"/>
                <a:gd name="T74" fmla="*/ 0 w 562"/>
                <a:gd name="T75" fmla="*/ 0 h 213"/>
                <a:gd name="T76" fmla="*/ 0 w 562"/>
                <a:gd name="T77" fmla="*/ 0 h 213"/>
                <a:gd name="T78" fmla="*/ 0 w 562"/>
                <a:gd name="T79" fmla="*/ 0 h 213"/>
                <a:gd name="T80" fmla="*/ 0 w 562"/>
                <a:gd name="T81" fmla="*/ 0 h 213"/>
                <a:gd name="T82" fmla="*/ 0 w 562"/>
                <a:gd name="T83" fmla="*/ 0 h 213"/>
                <a:gd name="T84" fmla="*/ 0 w 562"/>
                <a:gd name="T85" fmla="*/ 0 h 213"/>
                <a:gd name="T86" fmla="*/ 0 w 562"/>
                <a:gd name="T87" fmla="*/ 0 h 213"/>
                <a:gd name="T88" fmla="*/ 0 w 562"/>
                <a:gd name="T89" fmla="*/ 0 h 213"/>
                <a:gd name="T90" fmla="*/ 0 w 562"/>
                <a:gd name="T91" fmla="*/ 0 h 213"/>
                <a:gd name="T92" fmla="*/ 0 w 562"/>
                <a:gd name="T93" fmla="*/ 0 h 2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2"/>
                <a:gd name="T142" fmla="*/ 0 h 213"/>
                <a:gd name="T143" fmla="*/ 562 w 562"/>
                <a:gd name="T144" fmla="*/ 213 h 2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2" h="213">
                  <a:moveTo>
                    <a:pt x="99" y="40"/>
                  </a:moveTo>
                  <a:lnTo>
                    <a:pt x="72" y="48"/>
                  </a:lnTo>
                  <a:lnTo>
                    <a:pt x="42" y="66"/>
                  </a:lnTo>
                  <a:lnTo>
                    <a:pt x="7" y="121"/>
                  </a:lnTo>
                  <a:lnTo>
                    <a:pt x="0" y="133"/>
                  </a:lnTo>
                  <a:lnTo>
                    <a:pt x="31" y="131"/>
                  </a:lnTo>
                  <a:lnTo>
                    <a:pt x="64" y="118"/>
                  </a:lnTo>
                  <a:lnTo>
                    <a:pt x="76" y="139"/>
                  </a:lnTo>
                  <a:lnTo>
                    <a:pt x="126" y="142"/>
                  </a:lnTo>
                  <a:lnTo>
                    <a:pt x="195" y="118"/>
                  </a:lnTo>
                  <a:lnTo>
                    <a:pt x="175" y="152"/>
                  </a:lnTo>
                  <a:lnTo>
                    <a:pt x="215" y="156"/>
                  </a:lnTo>
                  <a:lnTo>
                    <a:pt x="247" y="168"/>
                  </a:lnTo>
                  <a:lnTo>
                    <a:pt x="280" y="192"/>
                  </a:lnTo>
                  <a:lnTo>
                    <a:pt x="326" y="166"/>
                  </a:lnTo>
                  <a:lnTo>
                    <a:pt x="345" y="163"/>
                  </a:lnTo>
                  <a:lnTo>
                    <a:pt x="376" y="213"/>
                  </a:lnTo>
                  <a:lnTo>
                    <a:pt x="403" y="189"/>
                  </a:lnTo>
                  <a:lnTo>
                    <a:pt x="429" y="204"/>
                  </a:lnTo>
                  <a:lnTo>
                    <a:pt x="457" y="201"/>
                  </a:lnTo>
                  <a:lnTo>
                    <a:pt x="476" y="196"/>
                  </a:lnTo>
                  <a:lnTo>
                    <a:pt x="479" y="116"/>
                  </a:lnTo>
                  <a:lnTo>
                    <a:pt x="521" y="128"/>
                  </a:lnTo>
                  <a:lnTo>
                    <a:pt x="549" y="121"/>
                  </a:lnTo>
                  <a:lnTo>
                    <a:pt x="556" y="96"/>
                  </a:lnTo>
                  <a:lnTo>
                    <a:pt x="556" y="66"/>
                  </a:lnTo>
                  <a:lnTo>
                    <a:pt x="562" y="51"/>
                  </a:lnTo>
                  <a:lnTo>
                    <a:pt x="533" y="9"/>
                  </a:lnTo>
                  <a:lnTo>
                    <a:pt x="502" y="0"/>
                  </a:lnTo>
                  <a:lnTo>
                    <a:pt x="496" y="13"/>
                  </a:lnTo>
                  <a:lnTo>
                    <a:pt x="471" y="21"/>
                  </a:lnTo>
                  <a:lnTo>
                    <a:pt x="457" y="66"/>
                  </a:lnTo>
                  <a:lnTo>
                    <a:pt x="428" y="41"/>
                  </a:lnTo>
                  <a:lnTo>
                    <a:pt x="408" y="47"/>
                  </a:lnTo>
                  <a:lnTo>
                    <a:pt x="403" y="23"/>
                  </a:lnTo>
                  <a:lnTo>
                    <a:pt x="374" y="28"/>
                  </a:lnTo>
                  <a:lnTo>
                    <a:pt x="355" y="51"/>
                  </a:lnTo>
                  <a:lnTo>
                    <a:pt x="323" y="28"/>
                  </a:lnTo>
                  <a:lnTo>
                    <a:pt x="297" y="28"/>
                  </a:lnTo>
                  <a:lnTo>
                    <a:pt x="264" y="41"/>
                  </a:lnTo>
                  <a:lnTo>
                    <a:pt x="262" y="18"/>
                  </a:lnTo>
                  <a:lnTo>
                    <a:pt x="202" y="14"/>
                  </a:lnTo>
                  <a:lnTo>
                    <a:pt x="157" y="24"/>
                  </a:lnTo>
                  <a:lnTo>
                    <a:pt x="119" y="31"/>
                  </a:lnTo>
                  <a:lnTo>
                    <a:pt x="109" y="45"/>
                  </a:lnTo>
                  <a:lnTo>
                    <a:pt x="99" y="40"/>
                  </a:lnTo>
                  <a:close/>
                </a:path>
              </a:pathLst>
            </a:custGeom>
            <a:solidFill>
              <a:srgbClr val="00B200"/>
            </a:solidFill>
            <a:ln w="9525">
              <a:noFill/>
              <a:round/>
              <a:headEnd/>
              <a:tailEnd/>
            </a:ln>
          </p:spPr>
          <p:txBody>
            <a:bodyPr/>
            <a:lstStyle/>
            <a:p>
              <a:endParaRPr lang="en-US"/>
            </a:p>
          </p:txBody>
        </p:sp>
        <p:sp>
          <p:nvSpPr>
            <p:cNvPr id="130" name="Freeform 358"/>
            <p:cNvSpPr>
              <a:spLocks/>
            </p:cNvSpPr>
            <p:nvPr/>
          </p:nvSpPr>
          <p:spPr bwMode="auto">
            <a:xfrm>
              <a:off x="4277" y="1342"/>
              <a:ext cx="16" cy="22"/>
            </a:xfrm>
            <a:custGeom>
              <a:avLst/>
              <a:gdLst>
                <a:gd name="T0" fmla="*/ 0 w 94"/>
                <a:gd name="T1" fmla="*/ 0 h 132"/>
                <a:gd name="T2" fmla="*/ 0 w 94"/>
                <a:gd name="T3" fmla="*/ 0 h 132"/>
                <a:gd name="T4" fmla="*/ 0 w 94"/>
                <a:gd name="T5" fmla="*/ 0 h 132"/>
                <a:gd name="T6" fmla="*/ 0 w 94"/>
                <a:gd name="T7" fmla="*/ 0 h 132"/>
                <a:gd name="T8" fmla="*/ 0 w 94"/>
                <a:gd name="T9" fmla="*/ 0 h 132"/>
                <a:gd name="T10" fmla="*/ 0 w 94"/>
                <a:gd name="T11" fmla="*/ 0 h 132"/>
                <a:gd name="T12" fmla="*/ 0 w 94"/>
                <a:gd name="T13" fmla="*/ 0 h 132"/>
                <a:gd name="T14" fmla="*/ 0 w 94"/>
                <a:gd name="T15" fmla="*/ 0 h 132"/>
                <a:gd name="T16" fmla="*/ 0 w 94"/>
                <a:gd name="T17" fmla="*/ 0 h 132"/>
                <a:gd name="T18" fmla="*/ 0 w 94"/>
                <a:gd name="T19" fmla="*/ 0 h 132"/>
                <a:gd name="T20" fmla="*/ 0 w 94"/>
                <a:gd name="T21" fmla="*/ 0 h 132"/>
                <a:gd name="T22" fmla="*/ 0 w 94"/>
                <a:gd name="T23" fmla="*/ 0 h 132"/>
                <a:gd name="T24" fmla="*/ 0 w 94"/>
                <a:gd name="T25" fmla="*/ 0 h 132"/>
                <a:gd name="T26" fmla="*/ 0 w 94"/>
                <a:gd name="T27" fmla="*/ 0 h 132"/>
                <a:gd name="T28" fmla="*/ 0 w 94"/>
                <a:gd name="T29" fmla="*/ 0 h 132"/>
                <a:gd name="T30" fmla="*/ 0 w 94"/>
                <a:gd name="T31" fmla="*/ 0 h 132"/>
                <a:gd name="T32" fmla="*/ 0 w 94"/>
                <a:gd name="T33" fmla="*/ 0 h 132"/>
                <a:gd name="T34" fmla="*/ 0 w 94"/>
                <a:gd name="T35" fmla="*/ 0 h 132"/>
                <a:gd name="T36" fmla="*/ 0 w 94"/>
                <a:gd name="T37" fmla="*/ 0 h 132"/>
                <a:gd name="T38" fmla="*/ 0 w 94"/>
                <a:gd name="T39" fmla="*/ 0 h 132"/>
                <a:gd name="T40" fmla="*/ 0 w 94"/>
                <a:gd name="T41" fmla="*/ 0 h 132"/>
                <a:gd name="T42" fmla="*/ 0 w 94"/>
                <a:gd name="T43" fmla="*/ 0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132"/>
                <a:gd name="T68" fmla="*/ 94 w 94"/>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132">
                  <a:moveTo>
                    <a:pt x="38" y="17"/>
                  </a:moveTo>
                  <a:lnTo>
                    <a:pt x="10" y="16"/>
                  </a:lnTo>
                  <a:lnTo>
                    <a:pt x="12" y="36"/>
                  </a:lnTo>
                  <a:lnTo>
                    <a:pt x="0" y="52"/>
                  </a:lnTo>
                  <a:lnTo>
                    <a:pt x="20" y="105"/>
                  </a:lnTo>
                  <a:lnTo>
                    <a:pt x="47" y="126"/>
                  </a:lnTo>
                  <a:lnTo>
                    <a:pt x="65" y="132"/>
                  </a:lnTo>
                  <a:lnTo>
                    <a:pt x="89" y="116"/>
                  </a:lnTo>
                  <a:lnTo>
                    <a:pt x="94" y="82"/>
                  </a:lnTo>
                  <a:lnTo>
                    <a:pt x="82" y="95"/>
                  </a:lnTo>
                  <a:lnTo>
                    <a:pt x="65" y="79"/>
                  </a:lnTo>
                  <a:lnTo>
                    <a:pt x="59" y="99"/>
                  </a:lnTo>
                  <a:lnTo>
                    <a:pt x="45" y="70"/>
                  </a:lnTo>
                  <a:lnTo>
                    <a:pt x="25" y="54"/>
                  </a:lnTo>
                  <a:lnTo>
                    <a:pt x="55" y="57"/>
                  </a:lnTo>
                  <a:lnTo>
                    <a:pt x="38" y="39"/>
                  </a:lnTo>
                  <a:lnTo>
                    <a:pt x="72" y="39"/>
                  </a:lnTo>
                  <a:lnTo>
                    <a:pt x="67" y="17"/>
                  </a:lnTo>
                  <a:lnTo>
                    <a:pt x="52" y="0"/>
                  </a:lnTo>
                  <a:lnTo>
                    <a:pt x="36" y="10"/>
                  </a:lnTo>
                  <a:lnTo>
                    <a:pt x="38" y="17"/>
                  </a:lnTo>
                  <a:close/>
                </a:path>
              </a:pathLst>
            </a:custGeom>
            <a:solidFill>
              <a:srgbClr val="006600"/>
            </a:solidFill>
            <a:ln w="9525">
              <a:noFill/>
              <a:round/>
              <a:headEnd/>
              <a:tailEnd/>
            </a:ln>
          </p:spPr>
          <p:txBody>
            <a:bodyPr/>
            <a:lstStyle/>
            <a:p>
              <a:endParaRPr lang="en-US"/>
            </a:p>
          </p:txBody>
        </p:sp>
        <p:sp>
          <p:nvSpPr>
            <p:cNvPr id="131" name="Freeform 359"/>
            <p:cNvSpPr>
              <a:spLocks/>
            </p:cNvSpPr>
            <p:nvPr/>
          </p:nvSpPr>
          <p:spPr bwMode="auto">
            <a:xfrm>
              <a:off x="4200" y="1343"/>
              <a:ext cx="81" cy="35"/>
            </a:xfrm>
            <a:custGeom>
              <a:avLst/>
              <a:gdLst>
                <a:gd name="T0" fmla="*/ 0 w 488"/>
                <a:gd name="T1" fmla="*/ 0 h 205"/>
                <a:gd name="T2" fmla="*/ 0 w 488"/>
                <a:gd name="T3" fmla="*/ 0 h 205"/>
                <a:gd name="T4" fmla="*/ 0 w 488"/>
                <a:gd name="T5" fmla="*/ 0 h 205"/>
                <a:gd name="T6" fmla="*/ 0 w 488"/>
                <a:gd name="T7" fmla="*/ 0 h 205"/>
                <a:gd name="T8" fmla="*/ 0 w 488"/>
                <a:gd name="T9" fmla="*/ 0 h 205"/>
                <a:gd name="T10" fmla="*/ 0 w 488"/>
                <a:gd name="T11" fmla="*/ 0 h 205"/>
                <a:gd name="T12" fmla="*/ 0 w 488"/>
                <a:gd name="T13" fmla="*/ 0 h 205"/>
                <a:gd name="T14" fmla="*/ 0 w 488"/>
                <a:gd name="T15" fmla="*/ 0 h 205"/>
                <a:gd name="T16" fmla="*/ 0 w 488"/>
                <a:gd name="T17" fmla="*/ 0 h 205"/>
                <a:gd name="T18" fmla="*/ 0 w 488"/>
                <a:gd name="T19" fmla="*/ 0 h 205"/>
                <a:gd name="T20" fmla="*/ 0 w 488"/>
                <a:gd name="T21" fmla="*/ 0 h 205"/>
                <a:gd name="T22" fmla="*/ 0 w 488"/>
                <a:gd name="T23" fmla="*/ 0 h 205"/>
                <a:gd name="T24" fmla="*/ 0 w 488"/>
                <a:gd name="T25" fmla="*/ 0 h 205"/>
                <a:gd name="T26" fmla="*/ 0 w 488"/>
                <a:gd name="T27" fmla="*/ 0 h 205"/>
                <a:gd name="T28" fmla="*/ 0 w 488"/>
                <a:gd name="T29" fmla="*/ 0 h 205"/>
                <a:gd name="T30" fmla="*/ 0 w 488"/>
                <a:gd name="T31" fmla="*/ 0 h 205"/>
                <a:gd name="T32" fmla="*/ 0 w 488"/>
                <a:gd name="T33" fmla="*/ 0 h 205"/>
                <a:gd name="T34" fmla="*/ 0 w 488"/>
                <a:gd name="T35" fmla="*/ 0 h 205"/>
                <a:gd name="T36" fmla="*/ 0 w 488"/>
                <a:gd name="T37" fmla="*/ 0 h 205"/>
                <a:gd name="T38" fmla="*/ 0 w 488"/>
                <a:gd name="T39" fmla="*/ 0 h 205"/>
                <a:gd name="T40" fmla="*/ 0 w 488"/>
                <a:gd name="T41" fmla="*/ 0 h 205"/>
                <a:gd name="T42" fmla="*/ 0 w 488"/>
                <a:gd name="T43" fmla="*/ 0 h 205"/>
                <a:gd name="T44" fmla="*/ 0 w 488"/>
                <a:gd name="T45" fmla="*/ 0 h 205"/>
                <a:gd name="T46" fmla="*/ 0 w 488"/>
                <a:gd name="T47" fmla="*/ 0 h 205"/>
                <a:gd name="T48" fmla="*/ 0 w 488"/>
                <a:gd name="T49" fmla="*/ 0 h 205"/>
                <a:gd name="T50" fmla="*/ 0 w 488"/>
                <a:gd name="T51" fmla="*/ 0 h 205"/>
                <a:gd name="T52" fmla="*/ 0 w 488"/>
                <a:gd name="T53" fmla="*/ 0 h 205"/>
                <a:gd name="T54" fmla="*/ 0 w 488"/>
                <a:gd name="T55" fmla="*/ 0 h 205"/>
                <a:gd name="T56" fmla="*/ 0 w 488"/>
                <a:gd name="T57" fmla="*/ 0 h 205"/>
                <a:gd name="T58" fmla="*/ 0 w 488"/>
                <a:gd name="T59" fmla="*/ 0 h 205"/>
                <a:gd name="T60" fmla="*/ 0 w 488"/>
                <a:gd name="T61" fmla="*/ 0 h 205"/>
                <a:gd name="T62" fmla="*/ 0 w 488"/>
                <a:gd name="T63" fmla="*/ 0 h 205"/>
                <a:gd name="T64" fmla="*/ 0 w 488"/>
                <a:gd name="T65" fmla="*/ 0 h 205"/>
                <a:gd name="T66" fmla="*/ 0 w 488"/>
                <a:gd name="T67" fmla="*/ 0 h 205"/>
                <a:gd name="T68" fmla="*/ 0 w 488"/>
                <a:gd name="T69" fmla="*/ 0 h 205"/>
                <a:gd name="T70" fmla="*/ 0 w 488"/>
                <a:gd name="T71" fmla="*/ 0 h 205"/>
                <a:gd name="T72" fmla="*/ 0 w 488"/>
                <a:gd name="T73" fmla="*/ 0 h 205"/>
                <a:gd name="T74" fmla="*/ 0 w 488"/>
                <a:gd name="T75" fmla="*/ 0 h 205"/>
                <a:gd name="T76" fmla="*/ 0 w 488"/>
                <a:gd name="T77" fmla="*/ 0 h 205"/>
                <a:gd name="T78" fmla="*/ 0 w 488"/>
                <a:gd name="T79" fmla="*/ 0 h 205"/>
                <a:gd name="T80" fmla="*/ 0 w 488"/>
                <a:gd name="T81" fmla="*/ 0 h 205"/>
                <a:gd name="T82" fmla="*/ 0 w 488"/>
                <a:gd name="T83" fmla="*/ 0 h 205"/>
                <a:gd name="T84" fmla="*/ 0 w 488"/>
                <a:gd name="T85" fmla="*/ 0 h 205"/>
                <a:gd name="T86" fmla="*/ 0 w 488"/>
                <a:gd name="T87" fmla="*/ 0 h 205"/>
                <a:gd name="T88" fmla="*/ 0 w 488"/>
                <a:gd name="T89" fmla="*/ 0 h 205"/>
                <a:gd name="T90" fmla="*/ 0 w 488"/>
                <a:gd name="T91" fmla="*/ 0 h 205"/>
                <a:gd name="T92" fmla="*/ 0 w 488"/>
                <a:gd name="T93" fmla="*/ 0 h 205"/>
                <a:gd name="T94" fmla="*/ 0 w 488"/>
                <a:gd name="T95" fmla="*/ 0 h 205"/>
                <a:gd name="T96" fmla="*/ 0 w 488"/>
                <a:gd name="T97" fmla="*/ 0 h 205"/>
                <a:gd name="T98" fmla="*/ 0 w 488"/>
                <a:gd name="T99" fmla="*/ 0 h 205"/>
                <a:gd name="T100" fmla="*/ 0 w 488"/>
                <a:gd name="T101" fmla="*/ 0 h 205"/>
                <a:gd name="T102" fmla="*/ 0 w 488"/>
                <a:gd name="T103" fmla="*/ 0 h 205"/>
                <a:gd name="T104" fmla="*/ 0 w 488"/>
                <a:gd name="T105" fmla="*/ 0 h 205"/>
                <a:gd name="T106" fmla="*/ 0 w 488"/>
                <a:gd name="T107" fmla="*/ 0 h 205"/>
                <a:gd name="T108" fmla="*/ 0 w 488"/>
                <a:gd name="T109" fmla="*/ 0 h 2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8"/>
                <a:gd name="T166" fmla="*/ 0 h 205"/>
                <a:gd name="T167" fmla="*/ 488 w 488"/>
                <a:gd name="T168" fmla="*/ 205 h 2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8" h="205">
                  <a:moveTo>
                    <a:pt x="7" y="110"/>
                  </a:moveTo>
                  <a:lnTo>
                    <a:pt x="47" y="54"/>
                  </a:lnTo>
                  <a:lnTo>
                    <a:pt x="94" y="28"/>
                  </a:lnTo>
                  <a:lnTo>
                    <a:pt x="143" y="17"/>
                  </a:lnTo>
                  <a:lnTo>
                    <a:pt x="190" y="1"/>
                  </a:lnTo>
                  <a:lnTo>
                    <a:pt x="220" y="0"/>
                  </a:lnTo>
                  <a:lnTo>
                    <a:pt x="268" y="10"/>
                  </a:lnTo>
                  <a:lnTo>
                    <a:pt x="278" y="33"/>
                  </a:lnTo>
                  <a:lnTo>
                    <a:pt x="316" y="13"/>
                  </a:lnTo>
                  <a:lnTo>
                    <a:pt x="347" y="29"/>
                  </a:lnTo>
                  <a:lnTo>
                    <a:pt x="358" y="44"/>
                  </a:lnTo>
                  <a:lnTo>
                    <a:pt x="393" y="15"/>
                  </a:lnTo>
                  <a:lnTo>
                    <a:pt x="373" y="69"/>
                  </a:lnTo>
                  <a:lnTo>
                    <a:pt x="361" y="91"/>
                  </a:lnTo>
                  <a:lnTo>
                    <a:pt x="334" y="54"/>
                  </a:lnTo>
                  <a:lnTo>
                    <a:pt x="320" y="78"/>
                  </a:lnTo>
                  <a:lnTo>
                    <a:pt x="320" y="57"/>
                  </a:lnTo>
                  <a:lnTo>
                    <a:pt x="275" y="64"/>
                  </a:lnTo>
                  <a:lnTo>
                    <a:pt x="243" y="73"/>
                  </a:lnTo>
                  <a:lnTo>
                    <a:pt x="253" y="50"/>
                  </a:lnTo>
                  <a:lnTo>
                    <a:pt x="226" y="60"/>
                  </a:lnTo>
                  <a:lnTo>
                    <a:pt x="226" y="32"/>
                  </a:lnTo>
                  <a:lnTo>
                    <a:pt x="184" y="47"/>
                  </a:lnTo>
                  <a:lnTo>
                    <a:pt x="167" y="75"/>
                  </a:lnTo>
                  <a:lnTo>
                    <a:pt x="213" y="62"/>
                  </a:lnTo>
                  <a:lnTo>
                    <a:pt x="210" y="87"/>
                  </a:lnTo>
                  <a:lnTo>
                    <a:pt x="206" y="111"/>
                  </a:lnTo>
                  <a:lnTo>
                    <a:pt x="250" y="91"/>
                  </a:lnTo>
                  <a:lnTo>
                    <a:pt x="244" y="106"/>
                  </a:lnTo>
                  <a:lnTo>
                    <a:pt x="280" y="99"/>
                  </a:lnTo>
                  <a:lnTo>
                    <a:pt x="280" y="119"/>
                  </a:lnTo>
                  <a:lnTo>
                    <a:pt x="291" y="102"/>
                  </a:lnTo>
                  <a:lnTo>
                    <a:pt x="314" y="127"/>
                  </a:lnTo>
                  <a:lnTo>
                    <a:pt x="333" y="100"/>
                  </a:lnTo>
                  <a:lnTo>
                    <a:pt x="368" y="130"/>
                  </a:lnTo>
                  <a:lnTo>
                    <a:pt x="386" y="112"/>
                  </a:lnTo>
                  <a:lnTo>
                    <a:pt x="401" y="78"/>
                  </a:lnTo>
                  <a:lnTo>
                    <a:pt x="427" y="75"/>
                  </a:lnTo>
                  <a:lnTo>
                    <a:pt x="427" y="114"/>
                  </a:lnTo>
                  <a:lnTo>
                    <a:pt x="480" y="139"/>
                  </a:lnTo>
                  <a:lnTo>
                    <a:pt x="488" y="189"/>
                  </a:lnTo>
                  <a:lnTo>
                    <a:pt x="409" y="186"/>
                  </a:lnTo>
                  <a:lnTo>
                    <a:pt x="374" y="205"/>
                  </a:lnTo>
                  <a:lnTo>
                    <a:pt x="356" y="157"/>
                  </a:lnTo>
                  <a:lnTo>
                    <a:pt x="332" y="144"/>
                  </a:lnTo>
                  <a:lnTo>
                    <a:pt x="315" y="167"/>
                  </a:lnTo>
                  <a:lnTo>
                    <a:pt x="258" y="163"/>
                  </a:lnTo>
                  <a:lnTo>
                    <a:pt x="195" y="137"/>
                  </a:lnTo>
                  <a:lnTo>
                    <a:pt x="189" y="117"/>
                  </a:lnTo>
                  <a:lnTo>
                    <a:pt x="144" y="116"/>
                  </a:lnTo>
                  <a:lnTo>
                    <a:pt x="86" y="121"/>
                  </a:lnTo>
                  <a:lnTo>
                    <a:pt x="85" y="107"/>
                  </a:lnTo>
                  <a:lnTo>
                    <a:pt x="0" y="115"/>
                  </a:lnTo>
                  <a:lnTo>
                    <a:pt x="7" y="110"/>
                  </a:lnTo>
                  <a:close/>
                </a:path>
              </a:pathLst>
            </a:custGeom>
            <a:solidFill>
              <a:srgbClr val="006600"/>
            </a:solidFill>
            <a:ln w="9525">
              <a:noFill/>
              <a:round/>
              <a:headEnd/>
              <a:tailEnd/>
            </a:ln>
          </p:spPr>
          <p:txBody>
            <a:bodyPr/>
            <a:lstStyle/>
            <a:p>
              <a:endParaRPr lang="en-US"/>
            </a:p>
          </p:txBody>
        </p:sp>
        <p:sp>
          <p:nvSpPr>
            <p:cNvPr id="132" name="Freeform 360"/>
            <p:cNvSpPr>
              <a:spLocks/>
            </p:cNvSpPr>
            <p:nvPr/>
          </p:nvSpPr>
          <p:spPr bwMode="auto">
            <a:xfrm>
              <a:off x="4189" y="1271"/>
              <a:ext cx="78" cy="71"/>
            </a:xfrm>
            <a:custGeom>
              <a:avLst/>
              <a:gdLst>
                <a:gd name="T0" fmla="*/ 0 w 468"/>
                <a:gd name="T1" fmla="*/ 0 h 425"/>
                <a:gd name="T2" fmla="*/ 0 w 468"/>
                <a:gd name="T3" fmla="*/ 0 h 425"/>
                <a:gd name="T4" fmla="*/ 0 w 468"/>
                <a:gd name="T5" fmla="*/ 0 h 425"/>
                <a:gd name="T6" fmla="*/ 0 w 468"/>
                <a:gd name="T7" fmla="*/ 0 h 425"/>
                <a:gd name="T8" fmla="*/ 0 w 468"/>
                <a:gd name="T9" fmla="*/ 0 h 425"/>
                <a:gd name="T10" fmla="*/ 0 w 468"/>
                <a:gd name="T11" fmla="*/ 0 h 425"/>
                <a:gd name="T12" fmla="*/ 0 w 468"/>
                <a:gd name="T13" fmla="*/ 0 h 425"/>
                <a:gd name="T14" fmla="*/ 0 w 468"/>
                <a:gd name="T15" fmla="*/ 0 h 425"/>
                <a:gd name="T16" fmla="*/ 0 w 468"/>
                <a:gd name="T17" fmla="*/ 0 h 425"/>
                <a:gd name="T18" fmla="*/ 0 w 468"/>
                <a:gd name="T19" fmla="*/ 0 h 425"/>
                <a:gd name="T20" fmla="*/ 0 w 468"/>
                <a:gd name="T21" fmla="*/ 0 h 425"/>
                <a:gd name="T22" fmla="*/ 0 w 468"/>
                <a:gd name="T23" fmla="*/ 0 h 425"/>
                <a:gd name="T24" fmla="*/ 0 w 468"/>
                <a:gd name="T25" fmla="*/ 0 h 425"/>
                <a:gd name="T26" fmla="*/ 0 w 468"/>
                <a:gd name="T27" fmla="*/ 0 h 425"/>
                <a:gd name="T28" fmla="*/ 0 w 468"/>
                <a:gd name="T29" fmla="*/ 0 h 425"/>
                <a:gd name="T30" fmla="*/ 0 w 468"/>
                <a:gd name="T31" fmla="*/ 0 h 425"/>
                <a:gd name="T32" fmla="*/ 0 w 468"/>
                <a:gd name="T33" fmla="*/ 0 h 425"/>
                <a:gd name="T34" fmla="*/ 0 w 468"/>
                <a:gd name="T35" fmla="*/ 0 h 425"/>
                <a:gd name="T36" fmla="*/ 0 w 468"/>
                <a:gd name="T37" fmla="*/ 0 h 425"/>
                <a:gd name="T38" fmla="*/ 0 w 468"/>
                <a:gd name="T39" fmla="*/ 0 h 425"/>
                <a:gd name="T40" fmla="*/ 0 w 468"/>
                <a:gd name="T41" fmla="*/ 0 h 425"/>
                <a:gd name="T42" fmla="*/ 0 w 468"/>
                <a:gd name="T43" fmla="*/ 0 h 425"/>
                <a:gd name="T44" fmla="*/ 0 w 468"/>
                <a:gd name="T45" fmla="*/ 0 h 425"/>
                <a:gd name="T46" fmla="*/ 0 w 468"/>
                <a:gd name="T47" fmla="*/ 0 h 425"/>
                <a:gd name="T48" fmla="*/ 0 w 468"/>
                <a:gd name="T49" fmla="*/ 0 h 425"/>
                <a:gd name="T50" fmla="*/ 0 w 468"/>
                <a:gd name="T51" fmla="*/ 0 h 425"/>
                <a:gd name="T52" fmla="*/ 0 w 468"/>
                <a:gd name="T53" fmla="*/ 0 h 425"/>
                <a:gd name="T54" fmla="*/ 0 w 468"/>
                <a:gd name="T55" fmla="*/ 0 h 425"/>
                <a:gd name="T56" fmla="*/ 0 w 468"/>
                <a:gd name="T57" fmla="*/ 0 h 425"/>
                <a:gd name="T58" fmla="*/ 0 w 468"/>
                <a:gd name="T59" fmla="*/ 0 h 425"/>
                <a:gd name="T60" fmla="*/ 0 w 468"/>
                <a:gd name="T61" fmla="*/ 0 h 425"/>
                <a:gd name="T62" fmla="*/ 0 w 468"/>
                <a:gd name="T63" fmla="*/ 0 h 425"/>
                <a:gd name="T64" fmla="*/ 0 w 468"/>
                <a:gd name="T65" fmla="*/ 0 h 425"/>
                <a:gd name="T66" fmla="*/ 0 w 468"/>
                <a:gd name="T67" fmla="*/ 0 h 425"/>
                <a:gd name="T68" fmla="*/ 0 w 468"/>
                <a:gd name="T69" fmla="*/ 0 h 425"/>
                <a:gd name="T70" fmla="*/ 0 w 468"/>
                <a:gd name="T71" fmla="*/ 0 h 425"/>
                <a:gd name="T72" fmla="*/ 0 w 468"/>
                <a:gd name="T73" fmla="*/ 0 h 425"/>
                <a:gd name="T74" fmla="*/ 0 w 468"/>
                <a:gd name="T75" fmla="*/ 0 h 425"/>
                <a:gd name="T76" fmla="*/ 0 w 468"/>
                <a:gd name="T77" fmla="*/ 0 h 425"/>
                <a:gd name="T78" fmla="*/ 0 w 468"/>
                <a:gd name="T79" fmla="*/ 0 h 425"/>
                <a:gd name="T80" fmla="*/ 0 w 468"/>
                <a:gd name="T81" fmla="*/ 0 h 425"/>
                <a:gd name="T82" fmla="*/ 0 w 468"/>
                <a:gd name="T83" fmla="*/ 0 h 425"/>
                <a:gd name="T84" fmla="*/ 0 w 468"/>
                <a:gd name="T85" fmla="*/ 0 h 425"/>
                <a:gd name="T86" fmla="*/ 0 w 468"/>
                <a:gd name="T87" fmla="*/ 0 h 425"/>
                <a:gd name="T88" fmla="*/ 0 w 468"/>
                <a:gd name="T89" fmla="*/ 0 h 425"/>
                <a:gd name="T90" fmla="*/ 0 w 468"/>
                <a:gd name="T91" fmla="*/ 0 h 425"/>
                <a:gd name="T92" fmla="*/ 0 w 468"/>
                <a:gd name="T93" fmla="*/ 0 h 425"/>
                <a:gd name="T94" fmla="*/ 0 w 468"/>
                <a:gd name="T95" fmla="*/ 0 h 425"/>
                <a:gd name="T96" fmla="*/ 0 w 468"/>
                <a:gd name="T97" fmla="*/ 0 h 425"/>
                <a:gd name="T98" fmla="*/ 0 w 468"/>
                <a:gd name="T99" fmla="*/ 0 h 425"/>
                <a:gd name="T100" fmla="*/ 0 w 468"/>
                <a:gd name="T101" fmla="*/ 0 h 425"/>
                <a:gd name="T102" fmla="*/ 0 w 468"/>
                <a:gd name="T103" fmla="*/ 0 h 425"/>
                <a:gd name="T104" fmla="*/ 0 w 468"/>
                <a:gd name="T105" fmla="*/ 0 h 4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8"/>
                <a:gd name="T160" fmla="*/ 0 h 425"/>
                <a:gd name="T161" fmla="*/ 468 w 468"/>
                <a:gd name="T162" fmla="*/ 425 h 4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8" h="425">
                  <a:moveTo>
                    <a:pt x="468" y="69"/>
                  </a:moveTo>
                  <a:lnTo>
                    <a:pt x="451" y="41"/>
                  </a:lnTo>
                  <a:lnTo>
                    <a:pt x="420" y="30"/>
                  </a:lnTo>
                  <a:lnTo>
                    <a:pt x="396" y="24"/>
                  </a:lnTo>
                  <a:lnTo>
                    <a:pt x="378" y="0"/>
                  </a:lnTo>
                  <a:lnTo>
                    <a:pt x="344" y="0"/>
                  </a:lnTo>
                  <a:lnTo>
                    <a:pt x="277" y="17"/>
                  </a:lnTo>
                  <a:lnTo>
                    <a:pt x="237" y="33"/>
                  </a:lnTo>
                  <a:lnTo>
                    <a:pt x="208" y="60"/>
                  </a:lnTo>
                  <a:lnTo>
                    <a:pt x="163" y="48"/>
                  </a:lnTo>
                  <a:lnTo>
                    <a:pt x="127" y="45"/>
                  </a:lnTo>
                  <a:lnTo>
                    <a:pt x="105" y="33"/>
                  </a:lnTo>
                  <a:lnTo>
                    <a:pt x="70" y="40"/>
                  </a:lnTo>
                  <a:lnTo>
                    <a:pt x="45" y="57"/>
                  </a:lnTo>
                  <a:lnTo>
                    <a:pt x="0" y="120"/>
                  </a:lnTo>
                  <a:lnTo>
                    <a:pt x="23" y="148"/>
                  </a:lnTo>
                  <a:lnTo>
                    <a:pt x="16" y="178"/>
                  </a:lnTo>
                  <a:lnTo>
                    <a:pt x="2" y="198"/>
                  </a:lnTo>
                  <a:lnTo>
                    <a:pt x="59" y="195"/>
                  </a:lnTo>
                  <a:lnTo>
                    <a:pt x="54" y="230"/>
                  </a:lnTo>
                  <a:lnTo>
                    <a:pt x="89" y="273"/>
                  </a:lnTo>
                  <a:lnTo>
                    <a:pt x="100" y="270"/>
                  </a:lnTo>
                  <a:lnTo>
                    <a:pt x="125" y="285"/>
                  </a:lnTo>
                  <a:lnTo>
                    <a:pt x="192" y="263"/>
                  </a:lnTo>
                  <a:lnTo>
                    <a:pt x="230" y="276"/>
                  </a:lnTo>
                  <a:lnTo>
                    <a:pt x="233" y="296"/>
                  </a:lnTo>
                  <a:lnTo>
                    <a:pt x="199" y="308"/>
                  </a:lnTo>
                  <a:lnTo>
                    <a:pt x="175" y="330"/>
                  </a:lnTo>
                  <a:lnTo>
                    <a:pt x="161" y="346"/>
                  </a:lnTo>
                  <a:lnTo>
                    <a:pt x="154" y="414"/>
                  </a:lnTo>
                  <a:lnTo>
                    <a:pt x="178" y="396"/>
                  </a:lnTo>
                  <a:lnTo>
                    <a:pt x="178" y="419"/>
                  </a:lnTo>
                  <a:lnTo>
                    <a:pt x="195" y="425"/>
                  </a:lnTo>
                  <a:lnTo>
                    <a:pt x="228" y="423"/>
                  </a:lnTo>
                  <a:lnTo>
                    <a:pt x="237" y="406"/>
                  </a:lnTo>
                  <a:lnTo>
                    <a:pt x="253" y="418"/>
                  </a:lnTo>
                  <a:lnTo>
                    <a:pt x="287" y="404"/>
                  </a:lnTo>
                  <a:lnTo>
                    <a:pt x="304" y="375"/>
                  </a:lnTo>
                  <a:lnTo>
                    <a:pt x="318" y="368"/>
                  </a:lnTo>
                  <a:lnTo>
                    <a:pt x="308" y="336"/>
                  </a:lnTo>
                  <a:lnTo>
                    <a:pt x="283" y="331"/>
                  </a:lnTo>
                  <a:lnTo>
                    <a:pt x="290" y="306"/>
                  </a:lnTo>
                  <a:lnTo>
                    <a:pt x="260" y="296"/>
                  </a:lnTo>
                  <a:lnTo>
                    <a:pt x="299" y="254"/>
                  </a:lnTo>
                  <a:lnTo>
                    <a:pt x="323" y="233"/>
                  </a:lnTo>
                  <a:lnTo>
                    <a:pt x="376" y="183"/>
                  </a:lnTo>
                  <a:lnTo>
                    <a:pt x="383" y="158"/>
                  </a:lnTo>
                  <a:lnTo>
                    <a:pt x="394" y="160"/>
                  </a:lnTo>
                  <a:lnTo>
                    <a:pt x="399" y="140"/>
                  </a:lnTo>
                  <a:lnTo>
                    <a:pt x="424" y="125"/>
                  </a:lnTo>
                  <a:lnTo>
                    <a:pt x="444" y="125"/>
                  </a:lnTo>
                  <a:lnTo>
                    <a:pt x="468" y="69"/>
                  </a:lnTo>
                  <a:close/>
                </a:path>
              </a:pathLst>
            </a:custGeom>
            <a:solidFill>
              <a:srgbClr val="00B200"/>
            </a:solidFill>
            <a:ln w="9525">
              <a:noFill/>
              <a:round/>
              <a:headEnd/>
              <a:tailEnd/>
            </a:ln>
          </p:spPr>
          <p:txBody>
            <a:bodyPr/>
            <a:lstStyle/>
            <a:p>
              <a:endParaRPr lang="en-US"/>
            </a:p>
          </p:txBody>
        </p:sp>
        <p:sp>
          <p:nvSpPr>
            <p:cNvPr id="133" name="Freeform 361"/>
            <p:cNvSpPr>
              <a:spLocks/>
            </p:cNvSpPr>
            <p:nvPr/>
          </p:nvSpPr>
          <p:spPr bwMode="auto">
            <a:xfrm>
              <a:off x="4214" y="1320"/>
              <a:ext cx="28" cy="22"/>
            </a:xfrm>
            <a:custGeom>
              <a:avLst/>
              <a:gdLst>
                <a:gd name="T0" fmla="*/ 0 w 164"/>
                <a:gd name="T1" fmla="*/ 0 h 133"/>
                <a:gd name="T2" fmla="*/ 0 w 164"/>
                <a:gd name="T3" fmla="*/ 0 h 133"/>
                <a:gd name="T4" fmla="*/ 0 w 164"/>
                <a:gd name="T5" fmla="*/ 0 h 133"/>
                <a:gd name="T6" fmla="*/ 0 w 164"/>
                <a:gd name="T7" fmla="*/ 0 h 133"/>
                <a:gd name="T8" fmla="*/ 0 w 164"/>
                <a:gd name="T9" fmla="*/ 0 h 133"/>
                <a:gd name="T10" fmla="*/ 0 w 164"/>
                <a:gd name="T11" fmla="*/ 0 h 133"/>
                <a:gd name="T12" fmla="*/ 0 w 164"/>
                <a:gd name="T13" fmla="*/ 0 h 133"/>
                <a:gd name="T14" fmla="*/ 0 w 164"/>
                <a:gd name="T15" fmla="*/ 0 h 133"/>
                <a:gd name="T16" fmla="*/ 0 w 164"/>
                <a:gd name="T17" fmla="*/ 0 h 133"/>
                <a:gd name="T18" fmla="*/ 0 w 164"/>
                <a:gd name="T19" fmla="*/ 0 h 133"/>
                <a:gd name="T20" fmla="*/ 0 w 164"/>
                <a:gd name="T21" fmla="*/ 0 h 133"/>
                <a:gd name="T22" fmla="*/ 0 w 164"/>
                <a:gd name="T23" fmla="*/ 0 h 133"/>
                <a:gd name="T24" fmla="*/ 0 w 164"/>
                <a:gd name="T25" fmla="*/ 0 h 133"/>
                <a:gd name="T26" fmla="*/ 0 w 164"/>
                <a:gd name="T27" fmla="*/ 0 h 133"/>
                <a:gd name="T28" fmla="*/ 0 w 164"/>
                <a:gd name="T29" fmla="*/ 0 h 133"/>
                <a:gd name="T30" fmla="*/ 0 w 164"/>
                <a:gd name="T31" fmla="*/ 0 h 133"/>
                <a:gd name="T32" fmla="*/ 0 w 164"/>
                <a:gd name="T33" fmla="*/ 0 h 133"/>
                <a:gd name="T34" fmla="*/ 0 w 164"/>
                <a:gd name="T35" fmla="*/ 0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33"/>
                <a:gd name="T56" fmla="*/ 164 w 164"/>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33">
                  <a:moveTo>
                    <a:pt x="93" y="0"/>
                  </a:moveTo>
                  <a:lnTo>
                    <a:pt x="53" y="11"/>
                  </a:lnTo>
                  <a:lnTo>
                    <a:pt x="14" y="44"/>
                  </a:lnTo>
                  <a:lnTo>
                    <a:pt x="2" y="86"/>
                  </a:lnTo>
                  <a:lnTo>
                    <a:pt x="0" y="111"/>
                  </a:lnTo>
                  <a:lnTo>
                    <a:pt x="32" y="94"/>
                  </a:lnTo>
                  <a:lnTo>
                    <a:pt x="32" y="120"/>
                  </a:lnTo>
                  <a:lnTo>
                    <a:pt x="32" y="133"/>
                  </a:lnTo>
                  <a:lnTo>
                    <a:pt x="137" y="111"/>
                  </a:lnTo>
                  <a:lnTo>
                    <a:pt x="143" y="80"/>
                  </a:lnTo>
                  <a:lnTo>
                    <a:pt x="164" y="84"/>
                  </a:lnTo>
                  <a:lnTo>
                    <a:pt x="159" y="61"/>
                  </a:lnTo>
                  <a:lnTo>
                    <a:pt x="155" y="46"/>
                  </a:lnTo>
                  <a:lnTo>
                    <a:pt x="126" y="40"/>
                  </a:lnTo>
                  <a:lnTo>
                    <a:pt x="127" y="13"/>
                  </a:lnTo>
                  <a:lnTo>
                    <a:pt x="106" y="0"/>
                  </a:lnTo>
                  <a:lnTo>
                    <a:pt x="93" y="0"/>
                  </a:lnTo>
                  <a:close/>
                </a:path>
              </a:pathLst>
            </a:custGeom>
            <a:solidFill>
              <a:srgbClr val="006600"/>
            </a:solidFill>
            <a:ln w="9525">
              <a:noFill/>
              <a:round/>
              <a:headEnd/>
              <a:tailEnd/>
            </a:ln>
          </p:spPr>
          <p:txBody>
            <a:bodyPr/>
            <a:lstStyle/>
            <a:p>
              <a:endParaRPr lang="en-US"/>
            </a:p>
          </p:txBody>
        </p:sp>
        <p:sp>
          <p:nvSpPr>
            <p:cNvPr id="134" name="Freeform 362"/>
            <p:cNvSpPr>
              <a:spLocks/>
            </p:cNvSpPr>
            <p:nvPr/>
          </p:nvSpPr>
          <p:spPr bwMode="auto">
            <a:xfrm>
              <a:off x="4215" y="1270"/>
              <a:ext cx="37" cy="26"/>
            </a:xfrm>
            <a:custGeom>
              <a:avLst/>
              <a:gdLst>
                <a:gd name="T0" fmla="*/ 0 w 221"/>
                <a:gd name="T1" fmla="*/ 0 h 153"/>
                <a:gd name="T2" fmla="*/ 0 w 221"/>
                <a:gd name="T3" fmla="*/ 0 h 153"/>
                <a:gd name="T4" fmla="*/ 0 w 221"/>
                <a:gd name="T5" fmla="*/ 0 h 153"/>
                <a:gd name="T6" fmla="*/ 0 w 221"/>
                <a:gd name="T7" fmla="*/ 0 h 153"/>
                <a:gd name="T8" fmla="*/ 0 w 221"/>
                <a:gd name="T9" fmla="*/ 0 h 153"/>
                <a:gd name="T10" fmla="*/ 0 w 221"/>
                <a:gd name="T11" fmla="*/ 0 h 153"/>
                <a:gd name="T12" fmla="*/ 0 w 221"/>
                <a:gd name="T13" fmla="*/ 0 h 153"/>
                <a:gd name="T14" fmla="*/ 0 w 221"/>
                <a:gd name="T15" fmla="*/ 0 h 153"/>
                <a:gd name="T16" fmla="*/ 0 w 221"/>
                <a:gd name="T17" fmla="*/ 0 h 153"/>
                <a:gd name="T18" fmla="*/ 0 w 221"/>
                <a:gd name="T19" fmla="*/ 0 h 153"/>
                <a:gd name="T20" fmla="*/ 0 w 221"/>
                <a:gd name="T21" fmla="*/ 0 h 153"/>
                <a:gd name="T22" fmla="*/ 0 w 221"/>
                <a:gd name="T23" fmla="*/ 0 h 153"/>
                <a:gd name="T24" fmla="*/ 0 w 221"/>
                <a:gd name="T25" fmla="*/ 0 h 153"/>
                <a:gd name="T26" fmla="*/ 0 w 221"/>
                <a:gd name="T27" fmla="*/ 0 h 153"/>
                <a:gd name="T28" fmla="*/ 0 w 221"/>
                <a:gd name="T29" fmla="*/ 0 h 153"/>
                <a:gd name="T30" fmla="*/ 0 w 221"/>
                <a:gd name="T31" fmla="*/ 0 h 153"/>
                <a:gd name="T32" fmla="*/ 0 w 221"/>
                <a:gd name="T33" fmla="*/ 0 h 153"/>
                <a:gd name="T34" fmla="*/ 0 w 221"/>
                <a:gd name="T35" fmla="*/ 0 h 153"/>
                <a:gd name="T36" fmla="*/ 0 w 221"/>
                <a:gd name="T37" fmla="*/ 0 h 153"/>
                <a:gd name="T38" fmla="*/ 0 w 221"/>
                <a:gd name="T39" fmla="*/ 0 h 153"/>
                <a:gd name="T40" fmla="*/ 0 w 221"/>
                <a:gd name="T41" fmla="*/ 0 h 1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153"/>
                <a:gd name="T65" fmla="*/ 221 w 221"/>
                <a:gd name="T66" fmla="*/ 153 h 1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153">
                  <a:moveTo>
                    <a:pt x="6" y="105"/>
                  </a:moveTo>
                  <a:lnTo>
                    <a:pt x="50" y="57"/>
                  </a:lnTo>
                  <a:lnTo>
                    <a:pt x="89" y="29"/>
                  </a:lnTo>
                  <a:lnTo>
                    <a:pt x="127" y="15"/>
                  </a:lnTo>
                  <a:lnTo>
                    <a:pt x="144" y="17"/>
                  </a:lnTo>
                  <a:lnTo>
                    <a:pt x="188" y="0"/>
                  </a:lnTo>
                  <a:lnTo>
                    <a:pt x="221" y="9"/>
                  </a:lnTo>
                  <a:lnTo>
                    <a:pt x="149" y="36"/>
                  </a:lnTo>
                  <a:lnTo>
                    <a:pt x="134" y="61"/>
                  </a:lnTo>
                  <a:lnTo>
                    <a:pt x="178" y="43"/>
                  </a:lnTo>
                  <a:lnTo>
                    <a:pt x="162" y="63"/>
                  </a:lnTo>
                  <a:lnTo>
                    <a:pt x="206" y="56"/>
                  </a:lnTo>
                  <a:lnTo>
                    <a:pt x="176" y="80"/>
                  </a:lnTo>
                  <a:lnTo>
                    <a:pt x="204" y="82"/>
                  </a:lnTo>
                  <a:lnTo>
                    <a:pt x="149" y="103"/>
                  </a:lnTo>
                  <a:lnTo>
                    <a:pt x="128" y="126"/>
                  </a:lnTo>
                  <a:lnTo>
                    <a:pt x="82" y="153"/>
                  </a:lnTo>
                  <a:lnTo>
                    <a:pt x="77" y="118"/>
                  </a:lnTo>
                  <a:lnTo>
                    <a:pt x="0" y="118"/>
                  </a:lnTo>
                  <a:lnTo>
                    <a:pt x="6" y="105"/>
                  </a:lnTo>
                  <a:close/>
                </a:path>
              </a:pathLst>
            </a:custGeom>
            <a:solidFill>
              <a:srgbClr val="006600"/>
            </a:solidFill>
            <a:ln w="9525">
              <a:noFill/>
              <a:round/>
              <a:headEnd/>
              <a:tailEnd/>
            </a:ln>
          </p:spPr>
          <p:txBody>
            <a:bodyPr/>
            <a:lstStyle/>
            <a:p>
              <a:endParaRPr lang="en-US"/>
            </a:p>
          </p:txBody>
        </p:sp>
        <p:sp>
          <p:nvSpPr>
            <p:cNvPr id="135" name="Freeform 363"/>
            <p:cNvSpPr>
              <a:spLocks/>
            </p:cNvSpPr>
            <p:nvPr/>
          </p:nvSpPr>
          <p:spPr bwMode="auto">
            <a:xfrm>
              <a:off x="4187" y="1276"/>
              <a:ext cx="59" cy="53"/>
            </a:xfrm>
            <a:custGeom>
              <a:avLst/>
              <a:gdLst>
                <a:gd name="T0" fmla="*/ 0 w 350"/>
                <a:gd name="T1" fmla="*/ 0 h 319"/>
                <a:gd name="T2" fmla="*/ 0 w 350"/>
                <a:gd name="T3" fmla="*/ 0 h 319"/>
                <a:gd name="T4" fmla="*/ 0 w 350"/>
                <a:gd name="T5" fmla="*/ 0 h 319"/>
                <a:gd name="T6" fmla="*/ 0 w 350"/>
                <a:gd name="T7" fmla="*/ 0 h 319"/>
                <a:gd name="T8" fmla="*/ 0 w 350"/>
                <a:gd name="T9" fmla="*/ 0 h 319"/>
                <a:gd name="T10" fmla="*/ 0 w 350"/>
                <a:gd name="T11" fmla="*/ 0 h 319"/>
                <a:gd name="T12" fmla="*/ 0 w 350"/>
                <a:gd name="T13" fmla="*/ 0 h 319"/>
                <a:gd name="T14" fmla="*/ 0 w 350"/>
                <a:gd name="T15" fmla="*/ 0 h 319"/>
                <a:gd name="T16" fmla="*/ 0 w 350"/>
                <a:gd name="T17" fmla="*/ 0 h 319"/>
                <a:gd name="T18" fmla="*/ 0 w 350"/>
                <a:gd name="T19" fmla="*/ 0 h 319"/>
                <a:gd name="T20" fmla="*/ 0 w 350"/>
                <a:gd name="T21" fmla="*/ 0 h 319"/>
                <a:gd name="T22" fmla="*/ 0 w 350"/>
                <a:gd name="T23" fmla="*/ 0 h 319"/>
                <a:gd name="T24" fmla="*/ 0 w 350"/>
                <a:gd name="T25" fmla="*/ 0 h 319"/>
                <a:gd name="T26" fmla="*/ 0 w 350"/>
                <a:gd name="T27" fmla="*/ 0 h 319"/>
                <a:gd name="T28" fmla="*/ 0 w 350"/>
                <a:gd name="T29" fmla="*/ 0 h 319"/>
                <a:gd name="T30" fmla="*/ 0 w 350"/>
                <a:gd name="T31" fmla="*/ 0 h 319"/>
                <a:gd name="T32" fmla="*/ 0 w 350"/>
                <a:gd name="T33" fmla="*/ 0 h 319"/>
                <a:gd name="T34" fmla="*/ 0 w 350"/>
                <a:gd name="T35" fmla="*/ 0 h 319"/>
                <a:gd name="T36" fmla="*/ 0 w 350"/>
                <a:gd name="T37" fmla="*/ 0 h 319"/>
                <a:gd name="T38" fmla="*/ 0 w 350"/>
                <a:gd name="T39" fmla="*/ 0 h 319"/>
                <a:gd name="T40" fmla="*/ 0 w 350"/>
                <a:gd name="T41" fmla="*/ 0 h 319"/>
                <a:gd name="T42" fmla="*/ 0 w 350"/>
                <a:gd name="T43" fmla="*/ 0 h 319"/>
                <a:gd name="T44" fmla="*/ 0 w 350"/>
                <a:gd name="T45" fmla="*/ 0 h 319"/>
                <a:gd name="T46" fmla="*/ 0 w 350"/>
                <a:gd name="T47" fmla="*/ 0 h 319"/>
                <a:gd name="T48" fmla="*/ 0 w 350"/>
                <a:gd name="T49" fmla="*/ 0 h 319"/>
                <a:gd name="T50" fmla="*/ 0 w 350"/>
                <a:gd name="T51" fmla="*/ 0 h 319"/>
                <a:gd name="T52" fmla="*/ 0 w 350"/>
                <a:gd name="T53" fmla="*/ 0 h 319"/>
                <a:gd name="T54" fmla="*/ 0 w 350"/>
                <a:gd name="T55" fmla="*/ 0 h 319"/>
                <a:gd name="T56" fmla="*/ 0 w 350"/>
                <a:gd name="T57" fmla="*/ 0 h 319"/>
                <a:gd name="T58" fmla="*/ 0 w 350"/>
                <a:gd name="T59" fmla="*/ 0 h 319"/>
                <a:gd name="T60" fmla="*/ 0 w 350"/>
                <a:gd name="T61" fmla="*/ 0 h 319"/>
                <a:gd name="T62" fmla="*/ 0 w 350"/>
                <a:gd name="T63" fmla="*/ 0 h 319"/>
                <a:gd name="T64" fmla="*/ 0 w 350"/>
                <a:gd name="T65" fmla="*/ 0 h 319"/>
                <a:gd name="T66" fmla="*/ 0 w 350"/>
                <a:gd name="T67" fmla="*/ 0 h 319"/>
                <a:gd name="T68" fmla="*/ 0 w 350"/>
                <a:gd name="T69" fmla="*/ 0 h 319"/>
                <a:gd name="T70" fmla="*/ 0 w 350"/>
                <a:gd name="T71" fmla="*/ 0 h 319"/>
                <a:gd name="T72" fmla="*/ 0 w 350"/>
                <a:gd name="T73" fmla="*/ 0 h 319"/>
                <a:gd name="T74" fmla="*/ 0 w 350"/>
                <a:gd name="T75" fmla="*/ 0 h 319"/>
                <a:gd name="T76" fmla="*/ 0 w 350"/>
                <a:gd name="T77" fmla="*/ 0 h 319"/>
                <a:gd name="T78" fmla="*/ 0 w 350"/>
                <a:gd name="T79" fmla="*/ 0 h 319"/>
                <a:gd name="T80" fmla="*/ 0 w 350"/>
                <a:gd name="T81" fmla="*/ 0 h 319"/>
                <a:gd name="T82" fmla="*/ 0 w 350"/>
                <a:gd name="T83" fmla="*/ 0 h 319"/>
                <a:gd name="T84" fmla="*/ 0 w 350"/>
                <a:gd name="T85" fmla="*/ 0 h 319"/>
                <a:gd name="T86" fmla="*/ 0 w 350"/>
                <a:gd name="T87" fmla="*/ 0 h 319"/>
                <a:gd name="T88" fmla="*/ 0 w 350"/>
                <a:gd name="T89" fmla="*/ 0 h 319"/>
                <a:gd name="T90" fmla="*/ 0 w 350"/>
                <a:gd name="T91" fmla="*/ 0 h 319"/>
                <a:gd name="T92" fmla="*/ 0 w 350"/>
                <a:gd name="T93" fmla="*/ 0 h 3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0"/>
                <a:gd name="T142" fmla="*/ 0 h 319"/>
                <a:gd name="T143" fmla="*/ 350 w 350"/>
                <a:gd name="T144" fmla="*/ 319 h 3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0" h="319">
                  <a:moveTo>
                    <a:pt x="64" y="160"/>
                  </a:moveTo>
                  <a:lnTo>
                    <a:pt x="66" y="193"/>
                  </a:lnTo>
                  <a:lnTo>
                    <a:pt x="37" y="215"/>
                  </a:lnTo>
                  <a:lnTo>
                    <a:pt x="30" y="232"/>
                  </a:lnTo>
                  <a:lnTo>
                    <a:pt x="66" y="252"/>
                  </a:lnTo>
                  <a:lnTo>
                    <a:pt x="81" y="269"/>
                  </a:lnTo>
                  <a:lnTo>
                    <a:pt x="69" y="289"/>
                  </a:lnTo>
                  <a:lnTo>
                    <a:pt x="108" y="304"/>
                  </a:lnTo>
                  <a:lnTo>
                    <a:pt x="131" y="319"/>
                  </a:lnTo>
                  <a:lnTo>
                    <a:pt x="124" y="277"/>
                  </a:lnTo>
                  <a:lnTo>
                    <a:pt x="127" y="243"/>
                  </a:lnTo>
                  <a:lnTo>
                    <a:pt x="200" y="234"/>
                  </a:lnTo>
                  <a:lnTo>
                    <a:pt x="239" y="240"/>
                  </a:lnTo>
                  <a:lnTo>
                    <a:pt x="296" y="249"/>
                  </a:lnTo>
                  <a:lnTo>
                    <a:pt x="296" y="217"/>
                  </a:lnTo>
                  <a:lnTo>
                    <a:pt x="335" y="195"/>
                  </a:lnTo>
                  <a:lnTo>
                    <a:pt x="350" y="155"/>
                  </a:lnTo>
                  <a:lnTo>
                    <a:pt x="344" y="131"/>
                  </a:lnTo>
                  <a:lnTo>
                    <a:pt x="308" y="108"/>
                  </a:lnTo>
                  <a:lnTo>
                    <a:pt x="282" y="117"/>
                  </a:lnTo>
                  <a:lnTo>
                    <a:pt x="239" y="108"/>
                  </a:lnTo>
                  <a:lnTo>
                    <a:pt x="227" y="119"/>
                  </a:lnTo>
                  <a:lnTo>
                    <a:pt x="284" y="153"/>
                  </a:lnTo>
                  <a:lnTo>
                    <a:pt x="239" y="153"/>
                  </a:lnTo>
                  <a:lnTo>
                    <a:pt x="262" y="188"/>
                  </a:lnTo>
                  <a:lnTo>
                    <a:pt x="179" y="147"/>
                  </a:lnTo>
                  <a:lnTo>
                    <a:pt x="158" y="162"/>
                  </a:lnTo>
                  <a:lnTo>
                    <a:pt x="142" y="131"/>
                  </a:lnTo>
                  <a:lnTo>
                    <a:pt x="105" y="153"/>
                  </a:lnTo>
                  <a:lnTo>
                    <a:pt x="81" y="121"/>
                  </a:lnTo>
                  <a:lnTo>
                    <a:pt x="99" y="101"/>
                  </a:lnTo>
                  <a:lnTo>
                    <a:pt x="99" y="42"/>
                  </a:lnTo>
                  <a:lnTo>
                    <a:pt x="118" y="71"/>
                  </a:lnTo>
                  <a:lnTo>
                    <a:pt x="118" y="29"/>
                  </a:lnTo>
                  <a:lnTo>
                    <a:pt x="143" y="46"/>
                  </a:lnTo>
                  <a:lnTo>
                    <a:pt x="140" y="25"/>
                  </a:lnTo>
                  <a:lnTo>
                    <a:pt x="186" y="40"/>
                  </a:lnTo>
                  <a:lnTo>
                    <a:pt x="161" y="18"/>
                  </a:lnTo>
                  <a:lnTo>
                    <a:pt x="108" y="0"/>
                  </a:lnTo>
                  <a:lnTo>
                    <a:pt x="72" y="5"/>
                  </a:lnTo>
                  <a:lnTo>
                    <a:pt x="11" y="78"/>
                  </a:lnTo>
                  <a:lnTo>
                    <a:pt x="20" y="92"/>
                  </a:lnTo>
                  <a:lnTo>
                    <a:pt x="33" y="108"/>
                  </a:lnTo>
                  <a:lnTo>
                    <a:pt x="28" y="135"/>
                  </a:lnTo>
                  <a:lnTo>
                    <a:pt x="0" y="171"/>
                  </a:lnTo>
                  <a:lnTo>
                    <a:pt x="64" y="160"/>
                  </a:lnTo>
                  <a:close/>
                </a:path>
              </a:pathLst>
            </a:custGeom>
            <a:solidFill>
              <a:srgbClr val="006600"/>
            </a:solidFill>
            <a:ln w="9525">
              <a:noFill/>
              <a:round/>
              <a:headEnd/>
              <a:tailEnd/>
            </a:ln>
          </p:spPr>
          <p:txBody>
            <a:bodyPr/>
            <a:lstStyle/>
            <a:p>
              <a:endParaRPr lang="en-US"/>
            </a:p>
          </p:txBody>
        </p:sp>
        <p:sp>
          <p:nvSpPr>
            <p:cNvPr id="136" name="Freeform 364"/>
            <p:cNvSpPr>
              <a:spLocks/>
            </p:cNvSpPr>
            <p:nvPr/>
          </p:nvSpPr>
          <p:spPr bwMode="auto">
            <a:xfrm>
              <a:off x="4140" y="1474"/>
              <a:ext cx="45" cy="32"/>
            </a:xfrm>
            <a:custGeom>
              <a:avLst/>
              <a:gdLst>
                <a:gd name="T0" fmla="*/ 0 w 271"/>
                <a:gd name="T1" fmla="*/ 0 h 194"/>
                <a:gd name="T2" fmla="*/ 0 w 271"/>
                <a:gd name="T3" fmla="*/ 0 h 194"/>
                <a:gd name="T4" fmla="*/ 0 w 271"/>
                <a:gd name="T5" fmla="*/ 0 h 194"/>
                <a:gd name="T6" fmla="*/ 0 w 271"/>
                <a:gd name="T7" fmla="*/ 0 h 194"/>
                <a:gd name="T8" fmla="*/ 0 w 271"/>
                <a:gd name="T9" fmla="*/ 0 h 194"/>
                <a:gd name="T10" fmla="*/ 0 w 271"/>
                <a:gd name="T11" fmla="*/ 0 h 194"/>
                <a:gd name="T12" fmla="*/ 0 w 271"/>
                <a:gd name="T13" fmla="*/ 0 h 194"/>
                <a:gd name="T14" fmla="*/ 0 w 271"/>
                <a:gd name="T15" fmla="*/ 0 h 194"/>
                <a:gd name="T16" fmla="*/ 0 w 271"/>
                <a:gd name="T17" fmla="*/ 0 h 194"/>
                <a:gd name="T18" fmla="*/ 0 w 271"/>
                <a:gd name="T19" fmla="*/ 0 h 194"/>
                <a:gd name="T20" fmla="*/ 0 w 271"/>
                <a:gd name="T21" fmla="*/ 0 h 194"/>
                <a:gd name="T22" fmla="*/ 0 w 271"/>
                <a:gd name="T23" fmla="*/ 0 h 194"/>
                <a:gd name="T24" fmla="*/ 0 w 271"/>
                <a:gd name="T25" fmla="*/ 0 h 194"/>
                <a:gd name="T26" fmla="*/ 0 w 271"/>
                <a:gd name="T27" fmla="*/ 0 h 194"/>
                <a:gd name="T28" fmla="*/ 0 w 271"/>
                <a:gd name="T29" fmla="*/ 0 h 194"/>
                <a:gd name="T30" fmla="*/ 0 w 271"/>
                <a:gd name="T31" fmla="*/ 0 h 194"/>
                <a:gd name="T32" fmla="*/ 0 w 271"/>
                <a:gd name="T33" fmla="*/ 0 h 194"/>
                <a:gd name="T34" fmla="*/ 0 w 271"/>
                <a:gd name="T35" fmla="*/ 0 h 194"/>
                <a:gd name="T36" fmla="*/ 0 w 271"/>
                <a:gd name="T37" fmla="*/ 0 h 194"/>
                <a:gd name="T38" fmla="*/ 0 w 271"/>
                <a:gd name="T39" fmla="*/ 0 h 194"/>
                <a:gd name="T40" fmla="*/ 0 w 271"/>
                <a:gd name="T41" fmla="*/ 0 h 194"/>
                <a:gd name="T42" fmla="*/ 0 w 271"/>
                <a:gd name="T43" fmla="*/ 0 h 194"/>
                <a:gd name="T44" fmla="*/ 0 w 271"/>
                <a:gd name="T45" fmla="*/ 0 h 194"/>
                <a:gd name="T46" fmla="*/ 0 w 271"/>
                <a:gd name="T47" fmla="*/ 0 h 194"/>
                <a:gd name="T48" fmla="*/ 0 w 271"/>
                <a:gd name="T49" fmla="*/ 0 h 194"/>
                <a:gd name="T50" fmla="*/ 0 w 271"/>
                <a:gd name="T51" fmla="*/ 0 h 194"/>
                <a:gd name="T52" fmla="*/ 0 w 271"/>
                <a:gd name="T53" fmla="*/ 0 h 194"/>
                <a:gd name="T54" fmla="*/ 0 w 271"/>
                <a:gd name="T55" fmla="*/ 0 h 194"/>
                <a:gd name="T56" fmla="*/ 0 w 271"/>
                <a:gd name="T57" fmla="*/ 0 h 194"/>
                <a:gd name="T58" fmla="*/ 0 w 271"/>
                <a:gd name="T59" fmla="*/ 0 h 194"/>
                <a:gd name="T60" fmla="*/ 0 w 271"/>
                <a:gd name="T61" fmla="*/ 0 h 194"/>
                <a:gd name="T62" fmla="*/ 0 w 271"/>
                <a:gd name="T63" fmla="*/ 0 h 194"/>
                <a:gd name="T64" fmla="*/ 0 w 271"/>
                <a:gd name="T65" fmla="*/ 0 h 194"/>
                <a:gd name="T66" fmla="*/ 0 w 271"/>
                <a:gd name="T67" fmla="*/ 0 h 194"/>
                <a:gd name="T68" fmla="*/ 0 w 271"/>
                <a:gd name="T69" fmla="*/ 0 h 194"/>
                <a:gd name="T70" fmla="*/ 0 w 271"/>
                <a:gd name="T71" fmla="*/ 0 h 194"/>
                <a:gd name="T72" fmla="*/ 0 w 271"/>
                <a:gd name="T73" fmla="*/ 0 h 194"/>
                <a:gd name="T74" fmla="*/ 0 w 271"/>
                <a:gd name="T75" fmla="*/ 0 h 194"/>
                <a:gd name="T76" fmla="*/ 0 w 271"/>
                <a:gd name="T77" fmla="*/ 0 h 194"/>
                <a:gd name="T78" fmla="*/ 0 w 271"/>
                <a:gd name="T79" fmla="*/ 0 h 194"/>
                <a:gd name="T80" fmla="*/ 0 w 271"/>
                <a:gd name="T81" fmla="*/ 0 h 194"/>
                <a:gd name="T82" fmla="*/ 0 w 271"/>
                <a:gd name="T83" fmla="*/ 0 h 194"/>
                <a:gd name="T84" fmla="*/ 0 w 271"/>
                <a:gd name="T85" fmla="*/ 0 h 194"/>
                <a:gd name="T86" fmla="*/ 0 w 271"/>
                <a:gd name="T87" fmla="*/ 0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1"/>
                <a:gd name="T133" fmla="*/ 0 h 194"/>
                <a:gd name="T134" fmla="*/ 271 w 271"/>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1" h="194">
                  <a:moveTo>
                    <a:pt x="86" y="139"/>
                  </a:moveTo>
                  <a:lnTo>
                    <a:pt x="85" y="194"/>
                  </a:lnTo>
                  <a:lnTo>
                    <a:pt x="69" y="181"/>
                  </a:lnTo>
                  <a:lnTo>
                    <a:pt x="52" y="181"/>
                  </a:lnTo>
                  <a:lnTo>
                    <a:pt x="38" y="156"/>
                  </a:lnTo>
                  <a:lnTo>
                    <a:pt x="22" y="138"/>
                  </a:lnTo>
                  <a:lnTo>
                    <a:pt x="4" y="136"/>
                  </a:lnTo>
                  <a:lnTo>
                    <a:pt x="20" y="111"/>
                  </a:lnTo>
                  <a:lnTo>
                    <a:pt x="0" y="74"/>
                  </a:lnTo>
                  <a:lnTo>
                    <a:pt x="22" y="54"/>
                  </a:lnTo>
                  <a:lnTo>
                    <a:pt x="38" y="61"/>
                  </a:lnTo>
                  <a:lnTo>
                    <a:pt x="48" y="33"/>
                  </a:lnTo>
                  <a:lnTo>
                    <a:pt x="67" y="39"/>
                  </a:lnTo>
                  <a:lnTo>
                    <a:pt x="83" y="19"/>
                  </a:lnTo>
                  <a:lnTo>
                    <a:pt x="102" y="19"/>
                  </a:lnTo>
                  <a:lnTo>
                    <a:pt x="117" y="0"/>
                  </a:lnTo>
                  <a:lnTo>
                    <a:pt x="160" y="12"/>
                  </a:lnTo>
                  <a:lnTo>
                    <a:pt x="163" y="1"/>
                  </a:lnTo>
                  <a:lnTo>
                    <a:pt x="186" y="18"/>
                  </a:lnTo>
                  <a:lnTo>
                    <a:pt x="205" y="14"/>
                  </a:lnTo>
                  <a:lnTo>
                    <a:pt x="212" y="34"/>
                  </a:lnTo>
                  <a:lnTo>
                    <a:pt x="240" y="24"/>
                  </a:lnTo>
                  <a:lnTo>
                    <a:pt x="241" y="36"/>
                  </a:lnTo>
                  <a:lnTo>
                    <a:pt x="268" y="38"/>
                  </a:lnTo>
                  <a:lnTo>
                    <a:pt x="263" y="54"/>
                  </a:lnTo>
                  <a:lnTo>
                    <a:pt x="271" y="79"/>
                  </a:lnTo>
                  <a:lnTo>
                    <a:pt x="250" y="81"/>
                  </a:lnTo>
                  <a:lnTo>
                    <a:pt x="250" y="119"/>
                  </a:lnTo>
                  <a:lnTo>
                    <a:pt x="240" y="107"/>
                  </a:lnTo>
                  <a:lnTo>
                    <a:pt x="210" y="128"/>
                  </a:lnTo>
                  <a:lnTo>
                    <a:pt x="210" y="107"/>
                  </a:lnTo>
                  <a:lnTo>
                    <a:pt x="190" y="121"/>
                  </a:lnTo>
                  <a:lnTo>
                    <a:pt x="188" y="89"/>
                  </a:lnTo>
                  <a:lnTo>
                    <a:pt x="173" y="97"/>
                  </a:lnTo>
                  <a:lnTo>
                    <a:pt x="168" y="76"/>
                  </a:lnTo>
                  <a:lnTo>
                    <a:pt x="150" y="81"/>
                  </a:lnTo>
                  <a:lnTo>
                    <a:pt x="145" y="64"/>
                  </a:lnTo>
                  <a:lnTo>
                    <a:pt x="122" y="78"/>
                  </a:lnTo>
                  <a:lnTo>
                    <a:pt x="98" y="62"/>
                  </a:lnTo>
                  <a:lnTo>
                    <a:pt x="98" y="88"/>
                  </a:lnTo>
                  <a:lnTo>
                    <a:pt x="117" y="99"/>
                  </a:lnTo>
                  <a:lnTo>
                    <a:pt x="102" y="124"/>
                  </a:lnTo>
                  <a:lnTo>
                    <a:pt x="86" y="139"/>
                  </a:lnTo>
                  <a:close/>
                </a:path>
              </a:pathLst>
            </a:custGeom>
            <a:solidFill>
              <a:srgbClr val="00B200"/>
            </a:solidFill>
            <a:ln w="9525">
              <a:noFill/>
              <a:round/>
              <a:headEnd/>
              <a:tailEnd/>
            </a:ln>
          </p:spPr>
          <p:txBody>
            <a:bodyPr/>
            <a:lstStyle/>
            <a:p>
              <a:endParaRPr lang="en-US"/>
            </a:p>
          </p:txBody>
        </p:sp>
        <p:sp>
          <p:nvSpPr>
            <p:cNvPr id="137" name="Freeform 365"/>
            <p:cNvSpPr>
              <a:spLocks/>
            </p:cNvSpPr>
            <p:nvPr/>
          </p:nvSpPr>
          <p:spPr bwMode="auto">
            <a:xfrm>
              <a:off x="4141" y="1475"/>
              <a:ext cx="32" cy="31"/>
            </a:xfrm>
            <a:custGeom>
              <a:avLst/>
              <a:gdLst>
                <a:gd name="T0" fmla="*/ 0 w 193"/>
                <a:gd name="T1" fmla="*/ 0 h 191"/>
                <a:gd name="T2" fmla="*/ 0 w 193"/>
                <a:gd name="T3" fmla="*/ 0 h 191"/>
                <a:gd name="T4" fmla="*/ 0 w 193"/>
                <a:gd name="T5" fmla="*/ 0 h 191"/>
                <a:gd name="T6" fmla="*/ 0 w 193"/>
                <a:gd name="T7" fmla="*/ 0 h 191"/>
                <a:gd name="T8" fmla="*/ 0 w 193"/>
                <a:gd name="T9" fmla="*/ 0 h 191"/>
                <a:gd name="T10" fmla="*/ 0 w 193"/>
                <a:gd name="T11" fmla="*/ 0 h 191"/>
                <a:gd name="T12" fmla="*/ 0 w 193"/>
                <a:gd name="T13" fmla="*/ 0 h 191"/>
                <a:gd name="T14" fmla="*/ 0 w 193"/>
                <a:gd name="T15" fmla="*/ 0 h 191"/>
                <a:gd name="T16" fmla="*/ 0 w 193"/>
                <a:gd name="T17" fmla="*/ 0 h 191"/>
                <a:gd name="T18" fmla="*/ 0 w 193"/>
                <a:gd name="T19" fmla="*/ 0 h 191"/>
                <a:gd name="T20" fmla="*/ 0 w 193"/>
                <a:gd name="T21" fmla="*/ 0 h 191"/>
                <a:gd name="T22" fmla="*/ 0 w 193"/>
                <a:gd name="T23" fmla="*/ 0 h 191"/>
                <a:gd name="T24" fmla="*/ 0 w 193"/>
                <a:gd name="T25" fmla="*/ 0 h 191"/>
                <a:gd name="T26" fmla="*/ 0 w 193"/>
                <a:gd name="T27" fmla="*/ 0 h 191"/>
                <a:gd name="T28" fmla="*/ 0 w 193"/>
                <a:gd name="T29" fmla="*/ 0 h 191"/>
                <a:gd name="T30" fmla="*/ 0 w 193"/>
                <a:gd name="T31" fmla="*/ 0 h 191"/>
                <a:gd name="T32" fmla="*/ 0 w 193"/>
                <a:gd name="T33" fmla="*/ 0 h 191"/>
                <a:gd name="T34" fmla="*/ 0 w 193"/>
                <a:gd name="T35" fmla="*/ 0 h 191"/>
                <a:gd name="T36" fmla="*/ 0 w 193"/>
                <a:gd name="T37" fmla="*/ 0 h 191"/>
                <a:gd name="T38" fmla="*/ 0 w 193"/>
                <a:gd name="T39" fmla="*/ 0 h 191"/>
                <a:gd name="T40" fmla="*/ 0 w 193"/>
                <a:gd name="T41" fmla="*/ 0 h 191"/>
                <a:gd name="T42" fmla="*/ 0 w 193"/>
                <a:gd name="T43" fmla="*/ 0 h 191"/>
                <a:gd name="T44" fmla="*/ 0 w 193"/>
                <a:gd name="T45" fmla="*/ 0 h 191"/>
                <a:gd name="T46" fmla="*/ 0 w 193"/>
                <a:gd name="T47" fmla="*/ 0 h 191"/>
                <a:gd name="T48" fmla="*/ 0 w 193"/>
                <a:gd name="T49" fmla="*/ 0 h 191"/>
                <a:gd name="T50" fmla="*/ 0 w 193"/>
                <a:gd name="T51" fmla="*/ 0 h 191"/>
                <a:gd name="T52" fmla="*/ 0 w 193"/>
                <a:gd name="T53" fmla="*/ 0 h 191"/>
                <a:gd name="T54" fmla="*/ 0 w 193"/>
                <a:gd name="T55" fmla="*/ 0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3"/>
                <a:gd name="T85" fmla="*/ 0 h 191"/>
                <a:gd name="T86" fmla="*/ 193 w 193"/>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3" h="191">
                  <a:moveTo>
                    <a:pt x="168" y="3"/>
                  </a:moveTo>
                  <a:lnTo>
                    <a:pt x="193" y="39"/>
                  </a:lnTo>
                  <a:lnTo>
                    <a:pt x="152" y="26"/>
                  </a:lnTo>
                  <a:lnTo>
                    <a:pt x="186" y="56"/>
                  </a:lnTo>
                  <a:lnTo>
                    <a:pt x="159" y="77"/>
                  </a:lnTo>
                  <a:lnTo>
                    <a:pt x="138" y="63"/>
                  </a:lnTo>
                  <a:lnTo>
                    <a:pt x="115" y="72"/>
                  </a:lnTo>
                  <a:lnTo>
                    <a:pt x="92" y="50"/>
                  </a:lnTo>
                  <a:lnTo>
                    <a:pt x="92" y="83"/>
                  </a:lnTo>
                  <a:lnTo>
                    <a:pt x="108" y="93"/>
                  </a:lnTo>
                  <a:lnTo>
                    <a:pt x="85" y="139"/>
                  </a:lnTo>
                  <a:lnTo>
                    <a:pt x="83" y="191"/>
                  </a:lnTo>
                  <a:lnTo>
                    <a:pt x="73" y="177"/>
                  </a:lnTo>
                  <a:lnTo>
                    <a:pt x="42" y="182"/>
                  </a:lnTo>
                  <a:lnTo>
                    <a:pt x="38" y="150"/>
                  </a:lnTo>
                  <a:lnTo>
                    <a:pt x="0" y="129"/>
                  </a:lnTo>
                  <a:lnTo>
                    <a:pt x="21" y="106"/>
                  </a:lnTo>
                  <a:lnTo>
                    <a:pt x="0" y="70"/>
                  </a:lnTo>
                  <a:lnTo>
                    <a:pt x="21" y="54"/>
                  </a:lnTo>
                  <a:lnTo>
                    <a:pt x="38" y="59"/>
                  </a:lnTo>
                  <a:lnTo>
                    <a:pt x="44" y="39"/>
                  </a:lnTo>
                  <a:lnTo>
                    <a:pt x="67" y="31"/>
                  </a:lnTo>
                  <a:lnTo>
                    <a:pt x="83" y="19"/>
                  </a:lnTo>
                  <a:lnTo>
                    <a:pt x="104" y="19"/>
                  </a:lnTo>
                  <a:lnTo>
                    <a:pt x="112" y="0"/>
                  </a:lnTo>
                  <a:lnTo>
                    <a:pt x="145" y="11"/>
                  </a:lnTo>
                  <a:lnTo>
                    <a:pt x="168" y="3"/>
                  </a:lnTo>
                  <a:close/>
                </a:path>
              </a:pathLst>
            </a:custGeom>
            <a:solidFill>
              <a:srgbClr val="006600"/>
            </a:solidFill>
            <a:ln w="9525">
              <a:noFill/>
              <a:round/>
              <a:headEnd/>
              <a:tailEnd/>
            </a:ln>
          </p:spPr>
          <p:txBody>
            <a:bodyPr/>
            <a:lstStyle/>
            <a:p>
              <a:endParaRPr lang="en-US"/>
            </a:p>
          </p:txBody>
        </p:sp>
        <p:sp>
          <p:nvSpPr>
            <p:cNvPr id="138" name="Freeform 366"/>
            <p:cNvSpPr>
              <a:spLocks/>
            </p:cNvSpPr>
            <p:nvPr/>
          </p:nvSpPr>
          <p:spPr bwMode="auto">
            <a:xfrm>
              <a:off x="4105" y="1398"/>
              <a:ext cx="70" cy="41"/>
            </a:xfrm>
            <a:custGeom>
              <a:avLst/>
              <a:gdLst>
                <a:gd name="T0" fmla="*/ 0 w 421"/>
                <a:gd name="T1" fmla="*/ 0 h 244"/>
                <a:gd name="T2" fmla="*/ 0 w 421"/>
                <a:gd name="T3" fmla="*/ 0 h 244"/>
                <a:gd name="T4" fmla="*/ 0 w 421"/>
                <a:gd name="T5" fmla="*/ 0 h 244"/>
                <a:gd name="T6" fmla="*/ 0 w 421"/>
                <a:gd name="T7" fmla="*/ 0 h 244"/>
                <a:gd name="T8" fmla="*/ 0 w 421"/>
                <a:gd name="T9" fmla="*/ 0 h 244"/>
                <a:gd name="T10" fmla="*/ 0 w 421"/>
                <a:gd name="T11" fmla="*/ 0 h 244"/>
                <a:gd name="T12" fmla="*/ 0 w 421"/>
                <a:gd name="T13" fmla="*/ 0 h 244"/>
                <a:gd name="T14" fmla="*/ 0 w 421"/>
                <a:gd name="T15" fmla="*/ 0 h 244"/>
                <a:gd name="T16" fmla="*/ 0 w 421"/>
                <a:gd name="T17" fmla="*/ 0 h 244"/>
                <a:gd name="T18" fmla="*/ 0 w 421"/>
                <a:gd name="T19" fmla="*/ 0 h 244"/>
                <a:gd name="T20" fmla="*/ 0 w 421"/>
                <a:gd name="T21" fmla="*/ 0 h 244"/>
                <a:gd name="T22" fmla="*/ 0 w 421"/>
                <a:gd name="T23" fmla="*/ 0 h 244"/>
                <a:gd name="T24" fmla="*/ 0 w 421"/>
                <a:gd name="T25" fmla="*/ 0 h 244"/>
                <a:gd name="T26" fmla="*/ 0 w 421"/>
                <a:gd name="T27" fmla="*/ 0 h 244"/>
                <a:gd name="T28" fmla="*/ 0 w 421"/>
                <a:gd name="T29" fmla="*/ 0 h 244"/>
                <a:gd name="T30" fmla="*/ 0 w 421"/>
                <a:gd name="T31" fmla="*/ 0 h 244"/>
                <a:gd name="T32" fmla="*/ 0 w 421"/>
                <a:gd name="T33" fmla="*/ 0 h 244"/>
                <a:gd name="T34" fmla="*/ 0 w 421"/>
                <a:gd name="T35" fmla="*/ 0 h 244"/>
                <a:gd name="T36" fmla="*/ 0 w 421"/>
                <a:gd name="T37" fmla="*/ 0 h 244"/>
                <a:gd name="T38" fmla="*/ 0 w 421"/>
                <a:gd name="T39" fmla="*/ 0 h 244"/>
                <a:gd name="T40" fmla="*/ 0 w 421"/>
                <a:gd name="T41" fmla="*/ 0 h 244"/>
                <a:gd name="T42" fmla="*/ 0 w 421"/>
                <a:gd name="T43" fmla="*/ 0 h 244"/>
                <a:gd name="T44" fmla="*/ 0 w 421"/>
                <a:gd name="T45" fmla="*/ 0 h 244"/>
                <a:gd name="T46" fmla="*/ 0 w 421"/>
                <a:gd name="T47" fmla="*/ 0 h 244"/>
                <a:gd name="T48" fmla="*/ 0 w 421"/>
                <a:gd name="T49" fmla="*/ 0 h 244"/>
                <a:gd name="T50" fmla="*/ 0 w 421"/>
                <a:gd name="T51" fmla="*/ 0 h 244"/>
                <a:gd name="T52" fmla="*/ 0 w 421"/>
                <a:gd name="T53" fmla="*/ 0 h 244"/>
                <a:gd name="T54" fmla="*/ 0 w 421"/>
                <a:gd name="T55" fmla="*/ 0 h 244"/>
                <a:gd name="T56" fmla="*/ 0 w 421"/>
                <a:gd name="T57" fmla="*/ 0 h 244"/>
                <a:gd name="T58" fmla="*/ 0 w 421"/>
                <a:gd name="T59" fmla="*/ 0 h 244"/>
                <a:gd name="T60" fmla="*/ 0 w 421"/>
                <a:gd name="T61" fmla="*/ 0 h 244"/>
                <a:gd name="T62" fmla="*/ 0 w 421"/>
                <a:gd name="T63" fmla="*/ 0 h 244"/>
                <a:gd name="T64" fmla="*/ 0 w 421"/>
                <a:gd name="T65" fmla="*/ 0 h 244"/>
                <a:gd name="T66" fmla="*/ 0 w 421"/>
                <a:gd name="T67" fmla="*/ 0 h 244"/>
                <a:gd name="T68" fmla="*/ 0 w 421"/>
                <a:gd name="T69" fmla="*/ 0 h 244"/>
                <a:gd name="T70" fmla="*/ 0 w 421"/>
                <a:gd name="T71" fmla="*/ 0 h 244"/>
                <a:gd name="T72" fmla="*/ 0 w 421"/>
                <a:gd name="T73" fmla="*/ 0 h 244"/>
                <a:gd name="T74" fmla="*/ 0 w 421"/>
                <a:gd name="T75" fmla="*/ 0 h 244"/>
                <a:gd name="T76" fmla="*/ 0 w 421"/>
                <a:gd name="T77" fmla="*/ 0 h 244"/>
                <a:gd name="T78" fmla="*/ 0 w 421"/>
                <a:gd name="T79" fmla="*/ 0 h 244"/>
                <a:gd name="T80" fmla="*/ 0 w 421"/>
                <a:gd name="T81" fmla="*/ 0 h 244"/>
                <a:gd name="T82" fmla="*/ 0 w 421"/>
                <a:gd name="T83" fmla="*/ 0 h 244"/>
                <a:gd name="T84" fmla="*/ 0 w 421"/>
                <a:gd name="T85" fmla="*/ 0 h 244"/>
                <a:gd name="T86" fmla="*/ 0 w 421"/>
                <a:gd name="T87" fmla="*/ 0 h 244"/>
                <a:gd name="T88" fmla="*/ 0 w 421"/>
                <a:gd name="T89" fmla="*/ 0 h 244"/>
                <a:gd name="T90" fmla="*/ 0 w 421"/>
                <a:gd name="T91" fmla="*/ 0 h 244"/>
                <a:gd name="T92" fmla="*/ 0 w 421"/>
                <a:gd name="T93" fmla="*/ 0 h 244"/>
                <a:gd name="T94" fmla="*/ 0 w 421"/>
                <a:gd name="T95" fmla="*/ 0 h 244"/>
                <a:gd name="T96" fmla="*/ 0 w 421"/>
                <a:gd name="T97" fmla="*/ 0 h 244"/>
                <a:gd name="T98" fmla="*/ 0 w 421"/>
                <a:gd name="T99" fmla="*/ 0 h 244"/>
                <a:gd name="T100" fmla="*/ 0 w 421"/>
                <a:gd name="T101" fmla="*/ 0 h 244"/>
                <a:gd name="T102" fmla="*/ 0 w 421"/>
                <a:gd name="T103" fmla="*/ 0 h 244"/>
                <a:gd name="T104" fmla="*/ 0 w 421"/>
                <a:gd name="T105" fmla="*/ 0 h 244"/>
                <a:gd name="T106" fmla="*/ 0 w 421"/>
                <a:gd name="T107" fmla="*/ 0 h 244"/>
                <a:gd name="T108" fmla="*/ 0 w 421"/>
                <a:gd name="T109" fmla="*/ 0 h 244"/>
                <a:gd name="T110" fmla="*/ 0 w 421"/>
                <a:gd name="T111" fmla="*/ 0 h 244"/>
                <a:gd name="T112" fmla="*/ 0 w 421"/>
                <a:gd name="T113" fmla="*/ 0 h 244"/>
                <a:gd name="T114" fmla="*/ 0 w 421"/>
                <a:gd name="T115" fmla="*/ 0 h 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1"/>
                <a:gd name="T175" fmla="*/ 0 h 244"/>
                <a:gd name="T176" fmla="*/ 421 w 421"/>
                <a:gd name="T177" fmla="*/ 244 h 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1" h="244">
                  <a:moveTo>
                    <a:pt x="322" y="26"/>
                  </a:moveTo>
                  <a:lnTo>
                    <a:pt x="283" y="0"/>
                  </a:lnTo>
                  <a:lnTo>
                    <a:pt x="269" y="1"/>
                  </a:lnTo>
                  <a:lnTo>
                    <a:pt x="252" y="18"/>
                  </a:lnTo>
                  <a:lnTo>
                    <a:pt x="226" y="8"/>
                  </a:lnTo>
                  <a:lnTo>
                    <a:pt x="206" y="24"/>
                  </a:lnTo>
                  <a:lnTo>
                    <a:pt x="166" y="15"/>
                  </a:lnTo>
                  <a:lnTo>
                    <a:pt x="166" y="36"/>
                  </a:lnTo>
                  <a:lnTo>
                    <a:pt x="129" y="23"/>
                  </a:lnTo>
                  <a:lnTo>
                    <a:pt x="105" y="23"/>
                  </a:lnTo>
                  <a:lnTo>
                    <a:pt x="116" y="38"/>
                  </a:lnTo>
                  <a:lnTo>
                    <a:pt x="86" y="38"/>
                  </a:lnTo>
                  <a:lnTo>
                    <a:pt x="48" y="73"/>
                  </a:lnTo>
                  <a:lnTo>
                    <a:pt x="71" y="81"/>
                  </a:lnTo>
                  <a:lnTo>
                    <a:pt x="76" y="94"/>
                  </a:lnTo>
                  <a:lnTo>
                    <a:pt x="113" y="111"/>
                  </a:lnTo>
                  <a:lnTo>
                    <a:pt x="169" y="106"/>
                  </a:lnTo>
                  <a:lnTo>
                    <a:pt x="188" y="121"/>
                  </a:lnTo>
                  <a:lnTo>
                    <a:pt x="171" y="134"/>
                  </a:lnTo>
                  <a:lnTo>
                    <a:pt x="134" y="136"/>
                  </a:lnTo>
                  <a:lnTo>
                    <a:pt x="109" y="124"/>
                  </a:lnTo>
                  <a:lnTo>
                    <a:pt x="88" y="129"/>
                  </a:lnTo>
                  <a:lnTo>
                    <a:pt x="55" y="116"/>
                  </a:lnTo>
                  <a:lnTo>
                    <a:pt x="52" y="134"/>
                  </a:lnTo>
                  <a:lnTo>
                    <a:pt x="21" y="138"/>
                  </a:lnTo>
                  <a:lnTo>
                    <a:pt x="26" y="162"/>
                  </a:lnTo>
                  <a:lnTo>
                    <a:pt x="5" y="179"/>
                  </a:lnTo>
                  <a:lnTo>
                    <a:pt x="0" y="212"/>
                  </a:lnTo>
                  <a:lnTo>
                    <a:pt x="24" y="209"/>
                  </a:lnTo>
                  <a:lnTo>
                    <a:pt x="40" y="244"/>
                  </a:lnTo>
                  <a:lnTo>
                    <a:pt x="50" y="231"/>
                  </a:lnTo>
                  <a:lnTo>
                    <a:pt x="69" y="238"/>
                  </a:lnTo>
                  <a:lnTo>
                    <a:pt x="103" y="223"/>
                  </a:lnTo>
                  <a:lnTo>
                    <a:pt x="116" y="239"/>
                  </a:lnTo>
                  <a:lnTo>
                    <a:pt x="146" y="219"/>
                  </a:lnTo>
                  <a:lnTo>
                    <a:pt x="154" y="236"/>
                  </a:lnTo>
                  <a:lnTo>
                    <a:pt x="183" y="223"/>
                  </a:lnTo>
                  <a:lnTo>
                    <a:pt x="189" y="176"/>
                  </a:lnTo>
                  <a:lnTo>
                    <a:pt x="222" y="162"/>
                  </a:lnTo>
                  <a:lnTo>
                    <a:pt x="239" y="111"/>
                  </a:lnTo>
                  <a:lnTo>
                    <a:pt x="269" y="109"/>
                  </a:lnTo>
                  <a:lnTo>
                    <a:pt x="239" y="136"/>
                  </a:lnTo>
                  <a:lnTo>
                    <a:pt x="259" y="144"/>
                  </a:lnTo>
                  <a:lnTo>
                    <a:pt x="236" y="162"/>
                  </a:lnTo>
                  <a:lnTo>
                    <a:pt x="229" y="197"/>
                  </a:lnTo>
                  <a:lnTo>
                    <a:pt x="256" y="179"/>
                  </a:lnTo>
                  <a:lnTo>
                    <a:pt x="272" y="190"/>
                  </a:lnTo>
                  <a:lnTo>
                    <a:pt x="317" y="183"/>
                  </a:lnTo>
                  <a:lnTo>
                    <a:pt x="329" y="151"/>
                  </a:lnTo>
                  <a:lnTo>
                    <a:pt x="364" y="103"/>
                  </a:lnTo>
                  <a:lnTo>
                    <a:pt x="387" y="118"/>
                  </a:lnTo>
                  <a:lnTo>
                    <a:pt x="387" y="86"/>
                  </a:lnTo>
                  <a:lnTo>
                    <a:pt x="421" y="86"/>
                  </a:lnTo>
                  <a:lnTo>
                    <a:pt x="388" y="45"/>
                  </a:lnTo>
                  <a:lnTo>
                    <a:pt x="382" y="23"/>
                  </a:lnTo>
                  <a:lnTo>
                    <a:pt x="357" y="13"/>
                  </a:lnTo>
                  <a:lnTo>
                    <a:pt x="322" y="26"/>
                  </a:lnTo>
                  <a:close/>
                </a:path>
              </a:pathLst>
            </a:custGeom>
            <a:solidFill>
              <a:srgbClr val="00B200"/>
            </a:solidFill>
            <a:ln w="9525">
              <a:noFill/>
              <a:round/>
              <a:headEnd/>
              <a:tailEnd/>
            </a:ln>
          </p:spPr>
          <p:txBody>
            <a:bodyPr/>
            <a:lstStyle/>
            <a:p>
              <a:endParaRPr lang="en-US"/>
            </a:p>
          </p:txBody>
        </p:sp>
        <p:sp>
          <p:nvSpPr>
            <p:cNvPr id="139" name="Freeform 367"/>
            <p:cNvSpPr>
              <a:spLocks/>
            </p:cNvSpPr>
            <p:nvPr/>
          </p:nvSpPr>
          <p:spPr bwMode="auto">
            <a:xfrm>
              <a:off x="4104" y="1401"/>
              <a:ext cx="45" cy="36"/>
            </a:xfrm>
            <a:custGeom>
              <a:avLst/>
              <a:gdLst>
                <a:gd name="T0" fmla="*/ 0 w 267"/>
                <a:gd name="T1" fmla="*/ 0 h 218"/>
                <a:gd name="T2" fmla="*/ 0 w 267"/>
                <a:gd name="T3" fmla="*/ 0 h 218"/>
                <a:gd name="T4" fmla="*/ 0 w 267"/>
                <a:gd name="T5" fmla="*/ 0 h 218"/>
                <a:gd name="T6" fmla="*/ 0 w 267"/>
                <a:gd name="T7" fmla="*/ 0 h 218"/>
                <a:gd name="T8" fmla="*/ 0 w 267"/>
                <a:gd name="T9" fmla="*/ 0 h 218"/>
                <a:gd name="T10" fmla="*/ 0 w 267"/>
                <a:gd name="T11" fmla="*/ 0 h 218"/>
                <a:gd name="T12" fmla="*/ 0 w 267"/>
                <a:gd name="T13" fmla="*/ 0 h 218"/>
                <a:gd name="T14" fmla="*/ 0 w 267"/>
                <a:gd name="T15" fmla="*/ 0 h 218"/>
                <a:gd name="T16" fmla="*/ 0 w 267"/>
                <a:gd name="T17" fmla="*/ 0 h 218"/>
                <a:gd name="T18" fmla="*/ 0 w 267"/>
                <a:gd name="T19" fmla="*/ 0 h 218"/>
                <a:gd name="T20" fmla="*/ 0 w 267"/>
                <a:gd name="T21" fmla="*/ 0 h 218"/>
                <a:gd name="T22" fmla="*/ 0 w 267"/>
                <a:gd name="T23" fmla="*/ 0 h 218"/>
                <a:gd name="T24" fmla="*/ 0 w 267"/>
                <a:gd name="T25" fmla="*/ 0 h 218"/>
                <a:gd name="T26" fmla="*/ 0 w 267"/>
                <a:gd name="T27" fmla="*/ 0 h 218"/>
                <a:gd name="T28" fmla="*/ 0 w 267"/>
                <a:gd name="T29" fmla="*/ 0 h 218"/>
                <a:gd name="T30" fmla="*/ 0 w 267"/>
                <a:gd name="T31" fmla="*/ 0 h 218"/>
                <a:gd name="T32" fmla="*/ 0 w 267"/>
                <a:gd name="T33" fmla="*/ 0 h 218"/>
                <a:gd name="T34" fmla="*/ 0 w 267"/>
                <a:gd name="T35" fmla="*/ 0 h 218"/>
                <a:gd name="T36" fmla="*/ 0 w 267"/>
                <a:gd name="T37" fmla="*/ 0 h 218"/>
                <a:gd name="T38" fmla="*/ 0 w 267"/>
                <a:gd name="T39" fmla="*/ 0 h 218"/>
                <a:gd name="T40" fmla="*/ 0 w 267"/>
                <a:gd name="T41" fmla="*/ 0 h 218"/>
                <a:gd name="T42" fmla="*/ 0 w 267"/>
                <a:gd name="T43" fmla="*/ 0 h 218"/>
                <a:gd name="T44" fmla="*/ 0 w 267"/>
                <a:gd name="T45" fmla="*/ 0 h 218"/>
                <a:gd name="T46" fmla="*/ 0 w 267"/>
                <a:gd name="T47" fmla="*/ 0 h 218"/>
                <a:gd name="T48" fmla="*/ 0 w 267"/>
                <a:gd name="T49" fmla="*/ 0 h 218"/>
                <a:gd name="T50" fmla="*/ 0 w 267"/>
                <a:gd name="T51" fmla="*/ 0 h 218"/>
                <a:gd name="T52" fmla="*/ 0 w 267"/>
                <a:gd name="T53" fmla="*/ 0 h 218"/>
                <a:gd name="T54" fmla="*/ 0 w 267"/>
                <a:gd name="T55" fmla="*/ 0 h 218"/>
                <a:gd name="T56" fmla="*/ 0 w 267"/>
                <a:gd name="T57" fmla="*/ 0 h 218"/>
                <a:gd name="T58" fmla="*/ 0 w 267"/>
                <a:gd name="T59" fmla="*/ 0 h 218"/>
                <a:gd name="T60" fmla="*/ 0 w 267"/>
                <a:gd name="T61" fmla="*/ 0 h 218"/>
                <a:gd name="T62" fmla="*/ 0 w 267"/>
                <a:gd name="T63" fmla="*/ 0 h 218"/>
                <a:gd name="T64" fmla="*/ 0 w 267"/>
                <a:gd name="T65" fmla="*/ 0 h 218"/>
                <a:gd name="T66" fmla="*/ 0 w 267"/>
                <a:gd name="T67" fmla="*/ 0 h 218"/>
                <a:gd name="T68" fmla="*/ 0 w 267"/>
                <a:gd name="T69" fmla="*/ 0 h 218"/>
                <a:gd name="T70" fmla="*/ 0 w 267"/>
                <a:gd name="T71" fmla="*/ 0 h 218"/>
                <a:gd name="T72" fmla="*/ 0 w 267"/>
                <a:gd name="T73" fmla="*/ 0 h 218"/>
                <a:gd name="T74" fmla="*/ 0 w 267"/>
                <a:gd name="T75" fmla="*/ 0 h 218"/>
                <a:gd name="T76" fmla="*/ 0 w 267"/>
                <a:gd name="T77" fmla="*/ 0 h 218"/>
                <a:gd name="T78" fmla="*/ 0 w 267"/>
                <a:gd name="T79" fmla="*/ 0 h 218"/>
                <a:gd name="T80" fmla="*/ 0 w 267"/>
                <a:gd name="T81" fmla="*/ 0 h 218"/>
                <a:gd name="T82" fmla="*/ 0 w 267"/>
                <a:gd name="T83" fmla="*/ 0 h 218"/>
                <a:gd name="T84" fmla="*/ 0 w 267"/>
                <a:gd name="T85" fmla="*/ 0 h 218"/>
                <a:gd name="T86" fmla="*/ 0 w 267"/>
                <a:gd name="T87" fmla="*/ 0 h 218"/>
                <a:gd name="T88" fmla="*/ 0 w 267"/>
                <a:gd name="T89" fmla="*/ 0 h 218"/>
                <a:gd name="T90" fmla="*/ 0 w 267"/>
                <a:gd name="T91" fmla="*/ 0 h 218"/>
                <a:gd name="T92" fmla="*/ 0 w 267"/>
                <a:gd name="T93" fmla="*/ 0 h 218"/>
                <a:gd name="T94" fmla="*/ 0 w 267"/>
                <a:gd name="T95" fmla="*/ 0 h 218"/>
                <a:gd name="T96" fmla="*/ 0 w 267"/>
                <a:gd name="T97" fmla="*/ 0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
                <a:gd name="T148" fmla="*/ 0 h 218"/>
                <a:gd name="T149" fmla="*/ 267 w 267"/>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 h="218">
                  <a:moveTo>
                    <a:pt x="249" y="0"/>
                  </a:moveTo>
                  <a:lnTo>
                    <a:pt x="247" y="19"/>
                  </a:lnTo>
                  <a:lnTo>
                    <a:pt x="212" y="28"/>
                  </a:lnTo>
                  <a:lnTo>
                    <a:pt x="184" y="19"/>
                  </a:lnTo>
                  <a:lnTo>
                    <a:pt x="161" y="35"/>
                  </a:lnTo>
                  <a:lnTo>
                    <a:pt x="138" y="21"/>
                  </a:lnTo>
                  <a:lnTo>
                    <a:pt x="134" y="49"/>
                  </a:lnTo>
                  <a:lnTo>
                    <a:pt x="109" y="35"/>
                  </a:lnTo>
                  <a:lnTo>
                    <a:pt x="118" y="65"/>
                  </a:lnTo>
                  <a:lnTo>
                    <a:pt x="157" y="81"/>
                  </a:lnTo>
                  <a:lnTo>
                    <a:pt x="186" y="89"/>
                  </a:lnTo>
                  <a:lnTo>
                    <a:pt x="210" y="51"/>
                  </a:lnTo>
                  <a:lnTo>
                    <a:pt x="210" y="71"/>
                  </a:lnTo>
                  <a:lnTo>
                    <a:pt x="267" y="54"/>
                  </a:lnTo>
                  <a:lnTo>
                    <a:pt x="226" y="95"/>
                  </a:lnTo>
                  <a:lnTo>
                    <a:pt x="243" y="113"/>
                  </a:lnTo>
                  <a:lnTo>
                    <a:pt x="230" y="147"/>
                  </a:lnTo>
                  <a:lnTo>
                    <a:pt x="197" y="161"/>
                  </a:lnTo>
                  <a:lnTo>
                    <a:pt x="197" y="202"/>
                  </a:lnTo>
                  <a:lnTo>
                    <a:pt x="159" y="218"/>
                  </a:lnTo>
                  <a:lnTo>
                    <a:pt x="157" y="200"/>
                  </a:lnTo>
                  <a:lnTo>
                    <a:pt x="106" y="211"/>
                  </a:lnTo>
                  <a:lnTo>
                    <a:pt x="53" y="213"/>
                  </a:lnTo>
                  <a:lnTo>
                    <a:pt x="37" y="214"/>
                  </a:lnTo>
                  <a:lnTo>
                    <a:pt x="21" y="193"/>
                  </a:lnTo>
                  <a:lnTo>
                    <a:pt x="0" y="182"/>
                  </a:lnTo>
                  <a:lnTo>
                    <a:pt x="28" y="147"/>
                  </a:lnTo>
                  <a:lnTo>
                    <a:pt x="14" y="124"/>
                  </a:lnTo>
                  <a:lnTo>
                    <a:pt x="51" y="122"/>
                  </a:lnTo>
                  <a:lnTo>
                    <a:pt x="51" y="102"/>
                  </a:lnTo>
                  <a:lnTo>
                    <a:pt x="88" y="110"/>
                  </a:lnTo>
                  <a:lnTo>
                    <a:pt x="118" y="111"/>
                  </a:lnTo>
                  <a:lnTo>
                    <a:pt x="171" y="126"/>
                  </a:lnTo>
                  <a:lnTo>
                    <a:pt x="184" y="111"/>
                  </a:lnTo>
                  <a:lnTo>
                    <a:pt x="171" y="93"/>
                  </a:lnTo>
                  <a:lnTo>
                    <a:pt x="143" y="89"/>
                  </a:lnTo>
                  <a:lnTo>
                    <a:pt x="115" y="99"/>
                  </a:lnTo>
                  <a:lnTo>
                    <a:pt x="79" y="71"/>
                  </a:lnTo>
                  <a:lnTo>
                    <a:pt x="49" y="56"/>
                  </a:lnTo>
                  <a:lnTo>
                    <a:pt x="81" y="30"/>
                  </a:lnTo>
                  <a:lnTo>
                    <a:pt x="74" y="15"/>
                  </a:lnTo>
                  <a:lnTo>
                    <a:pt x="115" y="23"/>
                  </a:lnTo>
                  <a:lnTo>
                    <a:pt x="116" y="8"/>
                  </a:lnTo>
                  <a:lnTo>
                    <a:pt x="136" y="6"/>
                  </a:lnTo>
                  <a:lnTo>
                    <a:pt x="164" y="23"/>
                  </a:lnTo>
                  <a:lnTo>
                    <a:pt x="168" y="3"/>
                  </a:lnTo>
                  <a:lnTo>
                    <a:pt x="197" y="3"/>
                  </a:lnTo>
                  <a:lnTo>
                    <a:pt x="249" y="0"/>
                  </a:lnTo>
                  <a:close/>
                </a:path>
              </a:pathLst>
            </a:custGeom>
            <a:solidFill>
              <a:srgbClr val="006600"/>
            </a:solidFill>
            <a:ln w="9525">
              <a:noFill/>
              <a:round/>
              <a:headEnd/>
              <a:tailEnd/>
            </a:ln>
          </p:spPr>
          <p:txBody>
            <a:bodyPr/>
            <a:lstStyle/>
            <a:p>
              <a:endParaRPr lang="en-US"/>
            </a:p>
          </p:txBody>
        </p:sp>
        <p:sp>
          <p:nvSpPr>
            <p:cNvPr id="140" name="Freeform 368"/>
            <p:cNvSpPr>
              <a:spLocks/>
            </p:cNvSpPr>
            <p:nvPr/>
          </p:nvSpPr>
          <p:spPr bwMode="auto">
            <a:xfrm>
              <a:off x="4138" y="1308"/>
              <a:ext cx="72" cy="46"/>
            </a:xfrm>
            <a:custGeom>
              <a:avLst/>
              <a:gdLst>
                <a:gd name="T0" fmla="*/ 0 w 434"/>
                <a:gd name="T1" fmla="*/ 0 h 276"/>
                <a:gd name="T2" fmla="*/ 0 w 434"/>
                <a:gd name="T3" fmla="*/ 0 h 276"/>
                <a:gd name="T4" fmla="*/ 0 w 434"/>
                <a:gd name="T5" fmla="*/ 0 h 276"/>
                <a:gd name="T6" fmla="*/ 0 w 434"/>
                <a:gd name="T7" fmla="*/ 0 h 276"/>
                <a:gd name="T8" fmla="*/ 0 w 434"/>
                <a:gd name="T9" fmla="*/ 0 h 276"/>
                <a:gd name="T10" fmla="*/ 0 w 434"/>
                <a:gd name="T11" fmla="*/ 0 h 276"/>
                <a:gd name="T12" fmla="*/ 0 w 434"/>
                <a:gd name="T13" fmla="*/ 0 h 276"/>
                <a:gd name="T14" fmla="*/ 0 w 434"/>
                <a:gd name="T15" fmla="*/ 0 h 276"/>
                <a:gd name="T16" fmla="*/ 0 w 434"/>
                <a:gd name="T17" fmla="*/ 0 h 276"/>
                <a:gd name="T18" fmla="*/ 0 w 434"/>
                <a:gd name="T19" fmla="*/ 0 h 276"/>
                <a:gd name="T20" fmla="*/ 0 w 434"/>
                <a:gd name="T21" fmla="*/ 0 h 276"/>
                <a:gd name="T22" fmla="*/ 0 w 434"/>
                <a:gd name="T23" fmla="*/ 0 h 276"/>
                <a:gd name="T24" fmla="*/ 0 w 434"/>
                <a:gd name="T25" fmla="*/ 0 h 276"/>
                <a:gd name="T26" fmla="*/ 0 w 434"/>
                <a:gd name="T27" fmla="*/ 0 h 276"/>
                <a:gd name="T28" fmla="*/ 0 w 434"/>
                <a:gd name="T29" fmla="*/ 0 h 276"/>
                <a:gd name="T30" fmla="*/ 0 w 434"/>
                <a:gd name="T31" fmla="*/ 0 h 276"/>
                <a:gd name="T32" fmla="*/ 0 w 434"/>
                <a:gd name="T33" fmla="*/ 0 h 276"/>
                <a:gd name="T34" fmla="*/ 0 w 434"/>
                <a:gd name="T35" fmla="*/ 0 h 276"/>
                <a:gd name="T36" fmla="*/ 0 w 434"/>
                <a:gd name="T37" fmla="*/ 0 h 276"/>
                <a:gd name="T38" fmla="*/ 0 w 434"/>
                <a:gd name="T39" fmla="*/ 0 h 276"/>
                <a:gd name="T40" fmla="*/ 0 w 434"/>
                <a:gd name="T41" fmla="*/ 0 h 276"/>
                <a:gd name="T42" fmla="*/ 0 w 434"/>
                <a:gd name="T43" fmla="*/ 0 h 276"/>
                <a:gd name="T44" fmla="*/ 0 w 434"/>
                <a:gd name="T45" fmla="*/ 0 h 276"/>
                <a:gd name="T46" fmla="*/ 0 w 434"/>
                <a:gd name="T47" fmla="*/ 0 h 276"/>
                <a:gd name="T48" fmla="*/ 0 w 434"/>
                <a:gd name="T49" fmla="*/ 0 h 276"/>
                <a:gd name="T50" fmla="*/ 0 w 434"/>
                <a:gd name="T51" fmla="*/ 0 h 276"/>
                <a:gd name="T52" fmla="*/ 0 w 434"/>
                <a:gd name="T53" fmla="*/ 0 h 276"/>
                <a:gd name="T54" fmla="*/ 0 w 434"/>
                <a:gd name="T55" fmla="*/ 0 h 276"/>
                <a:gd name="T56" fmla="*/ 0 w 434"/>
                <a:gd name="T57" fmla="*/ 0 h 276"/>
                <a:gd name="T58" fmla="*/ 0 w 434"/>
                <a:gd name="T59" fmla="*/ 0 h 276"/>
                <a:gd name="T60" fmla="*/ 0 w 434"/>
                <a:gd name="T61" fmla="*/ 0 h 276"/>
                <a:gd name="T62" fmla="*/ 0 w 434"/>
                <a:gd name="T63" fmla="*/ 0 h 276"/>
                <a:gd name="T64" fmla="*/ 0 w 434"/>
                <a:gd name="T65" fmla="*/ 0 h 276"/>
                <a:gd name="T66" fmla="*/ 0 w 434"/>
                <a:gd name="T67" fmla="*/ 0 h 276"/>
                <a:gd name="T68" fmla="*/ 0 w 434"/>
                <a:gd name="T69" fmla="*/ 0 h 276"/>
                <a:gd name="T70" fmla="*/ 0 w 434"/>
                <a:gd name="T71" fmla="*/ 0 h 276"/>
                <a:gd name="T72" fmla="*/ 0 w 434"/>
                <a:gd name="T73" fmla="*/ 0 h 276"/>
                <a:gd name="T74" fmla="*/ 0 w 434"/>
                <a:gd name="T75" fmla="*/ 0 h 276"/>
                <a:gd name="T76" fmla="*/ 0 w 434"/>
                <a:gd name="T77" fmla="*/ 0 h 276"/>
                <a:gd name="T78" fmla="*/ 0 w 434"/>
                <a:gd name="T79" fmla="*/ 0 h 276"/>
                <a:gd name="T80" fmla="*/ 0 w 434"/>
                <a:gd name="T81" fmla="*/ 0 h 2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276"/>
                <a:gd name="T125" fmla="*/ 434 w 434"/>
                <a:gd name="T126" fmla="*/ 276 h 2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276">
                  <a:moveTo>
                    <a:pt x="120" y="0"/>
                  </a:moveTo>
                  <a:lnTo>
                    <a:pt x="98" y="20"/>
                  </a:lnTo>
                  <a:lnTo>
                    <a:pt x="67" y="68"/>
                  </a:lnTo>
                  <a:lnTo>
                    <a:pt x="60" y="86"/>
                  </a:lnTo>
                  <a:lnTo>
                    <a:pt x="50" y="99"/>
                  </a:lnTo>
                  <a:lnTo>
                    <a:pt x="42" y="123"/>
                  </a:lnTo>
                  <a:lnTo>
                    <a:pt x="0" y="150"/>
                  </a:lnTo>
                  <a:lnTo>
                    <a:pt x="1" y="174"/>
                  </a:lnTo>
                  <a:lnTo>
                    <a:pt x="22" y="178"/>
                  </a:lnTo>
                  <a:lnTo>
                    <a:pt x="30" y="194"/>
                  </a:lnTo>
                  <a:lnTo>
                    <a:pt x="39" y="233"/>
                  </a:lnTo>
                  <a:lnTo>
                    <a:pt x="65" y="200"/>
                  </a:lnTo>
                  <a:lnTo>
                    <a:pt x="115" y="181"/>
                  </a:lnTo>
                  <a:lnTo>
                    <a:pt x="143" y="196"/>
                  </a:lnTo>
                  <a:lnTo>
                    <a:pt x="89" y="233"/>
                  </a:lnTo>
                  <a:lnTo>
                    <a:pt x="87" y="259"/>
                  </a:lnTo>
                  <a:lnTo>
                    <a:pt x="132" y="276"/>
                  </a:lnTo>
                  <a:lnTo>
                    <a:pt x="166" y="262"/>
                  </a:lnTo>
                  <a:lnTo>
                    <a:pt x="186" y="246"/>
                  </a:lnTo>
                  <a:lnTo>
                    <a:pt x="180" y="196"/>
                  </a:lnTo>
                  <a:lnTo>
                    <a:pt x="213" y="186"/>
                  </a:lnTo>
                  <a:lnTo>
                    <a:pt x="220" y="216"/>
                  </a:lnTo>
                  <a:lnTo>
                    <a:pt x="306" y="179"/>
                  </a:lnTo>
                  <a:lnTo>
                    <a:pt x="327" y="139"/>
                  </a:lnTo>
                  <a:lnTo>
                    <a:pt x="351" y="136"/>
                  </a:lnTo>
                  <a:lnTo>
                    <a:pt x="384" y="106"/>
                  </a:lnTo>
                  <a:lnTo>
                    <a:pt x="427" y="124"/>
                  </a:lnTo>
                  <a:lnTo>
                    <a:pt x="419" y="74"/>
                  </a:lnTo>
                  <a:lnTo>
                    <a:pt x="434" y="48"/>
                  </a:lnTo>
                  <a:lnTo>
                    <a:pt x="401" y="33"/>
                  </a:lnTo>
                  <a:lnTo>
                    <a:pt x="387" y="41"/>
                  </a:lnTo>
                  <a:lnTo>
                    <a:pt x="363" y="0"/>
                  </a:lnTo>
                  <a:lnTo>
                    <a:pt x="332" y="20"/>
                  </a:lnTo>
                  <a:lnTo>
                    <a:pt x="300" y="18"/>
                  </a:lnTo>
                  <a:lnTo>
                    <a:pt x="278" y="8"/>
                  </a:lnTo>
                  <a:lnTo>
                    <a:pt x="256" y="18"/>
                  </a:lnTo>
                  <a:lnTo>
                    <a:pt x="223" y="8"/>
                  </a:lnTo>
                  <a:lnTo>
                    <a:pt x="201" y="10"/>
                  </a:lnTo>
                  <a:lnTo>
                    <a:pt x="168" y="0"/>
                  </a:lnTo>
                  <a:lnTo>
                    <a:pt x="120" y="0"/>
                  </a:lnTo>
                  <a:close/>
                </a:path>
              </a:pathLst>
            </a:custGeom>
            <a:solidFill>
              <a:srgbClr val="00B200"/>
            </a:solidFill>
            <a:ln w="9525">
              <a:noFill/>
              <a:round/>
              <a:headEnd/>
              <a:tailEnd/>
            </a:ln>
          </p:spPr>
          <p:txBody>
            <a:bodyPr/>
            <a:lstStyle/>
            <a:p>
              <a:endParaRPr lang="en-US"/>
            </a:p>
          </p:txBody>
        </p:sp>
        <p:sp>
          <p:nvSpPr>
            <p:cNvPr id="141" name="Freeform 369"/>
            <p:cNvSpPr>
              <a:spLocks/>
            </p:cNvSpPr>
            <p:nvPr/>
          </p:nvSpPr>
          <p:spPr bwMode="auto">
            <a:xfrm>
              <a:off x="4138" y="1308"/>
              <a:ext cx="52" cy="46"/>
            </a:xfrm>
            <a:custGeom>
              <a:avLst/>
              <a:gdLst>
                <a:gd name="T0" fmla="*/ 0 w 309"/>
                <a:gd name="T1" fmla="*/ 0 h 278"/>
                <a:gd name="T2" fmla="*/ 0 w 309"/>
                <a:gd name="T3" fmla="*/ 0 h 278"/>
                <a:gd name="T4" fmla="*/ 0 w 309"/>
                <a:gd name="T5" fmla="*/ 0 h 278"/>
                <a:gd name="T6" fmla="*/ 0 w 309"/>
                <a:gd name="T7" fmla="*/ 0 h 278"/>
                <a:gd name="T8" fmla="*/ 0 w 309"/>
                <a:gd name="T9" fmla="*/ 0 h 278"/>
                <a:gd name="T10" fmla="*/ 0 w 309"/>
                <a:gd name="T11" fmla="*/ 0 h 278"/>
                <a:gd name="T12" fmla="*/ 0 w 309"/>
                <a:gd name="T13" fmla="*/ 0 h 278"/>
                <a:gd name="T14" fmla="*/ 0 w 309"/>
                <a:gd name="T15" fmla="*/ 0 h 278"/>
                <a:gd name="T16" fmla="*/ 0 w 309"/>
                <a:gd name="T17" fmla="*/ 0 h 278"/>
                <a:gd name="T18" fmla="*/ 0 w 309"/>
                <a:gd name="T19" fmla="*/ 0 h 278"/>
                <a:gd name="T20" fmla="*/ 0 w 309"/>
                <a:gd name="T21" fmla="*/ 0 h 278"/>
                <a:gd name="T22" fmla="*/ 0 w 309"/>
                <a:gd name="T23" fmla="*/ 0 h 278"/>
                <a:gd name="T24" fmla="*/ 0 w 309"/>
                <a:gd name="T25" fmla="*/ 0 h 278"/>
                <a:gd name="T26" fmla="*/ 0 w 309"/>
                <a:gd name="T27" fmla="*/ 0 h 278"/>
                <a:gd name="T28" fmla="*/ 0 w 309"/>
                <a:gd name="T29" fmla="*/ 0 h 278"/>
                <a:gd name="T30" fmla="*/ 0 w 309"/>
                <a:gd name="T31" fmla="*/ 0 h 278"/>
                <a:gd name="T32" fmla="*/ 0 w 309"/>
                <a:gd name="T33" fmla="*/ 0 h 278"/>
                <a:gd name="T34" fmla="*/ 0 w 309"/>
                <a:gd name="T35" fmla="*/ 0 h 278"/>
                <a:gd name="T36" fmla="*/ 0 w 309"/>
                <a:gd name="T37" fmla="*/ 0 h 278"/>
                <a:gd name="T38" fmla="*/ 0 w 309"/>
                <a:gd name="T39" fmla="*/ 0 h 278"/>
                <a:gd name="T40" fmla="*/ 0 w 309"/>
                <a:gd name="T41" fmla="*/ 0 h 278"/>
                <a:gd name="T42" fmla="*/ 0 w 309"/>
                <a:gd name="T43" fmla="*/ 0 h 278"/>
                <a:gd name="T44" fmla="*/ 0 w 309"/>
                <a:gd name="T45" fmla="*/ 0 h 278"/>
                <a:gd name="T46" fmla="*/ 0 w 309"/>
                <a:gd name="T47" fmla="*/ 0 h 278"/>
                <a:gd name="T48" fmla="*/ 0 w 309"/>
                <a:gd name="T49" fmla="*/ 0 h 278"/>
                <a:gd name="T50" fmla="*/ 0 w 309"/>
                <a:gd name="T51" fmla="*/ 0 h 278"/>
                <a:gd name="T52" fmla="*/ 0 w 309"/>
                <a:gd name="T53" fmla="*/ 0 h 278"/>
                <a:gd name="T54" fmla="*/ 0 w 309"/>
                <a:gd name="T55" fmla="*/ 0 h 278"/>
                <a:gd name="T56" fmla="*/ 0 w 309"/>
                <a:gd name="T57" fmla="*/ 0 h 278"/>
                <a:gd name="T58" fmla="*/ 0 w 309"/>
                <a:gd name="T59" fmla="*/ 0 h 278"/>
                <a:gd name="T60" fmla="*/ 0 w 309"/>
                <a:gd name="T61" fmla="*/ 0 h 278"/>
                <a:gd name="T62" fmla="*/ 0 w 309"/>
                <a:gd name="T63" fmla="*/ 0 h 278"/>
                <a:gd name="T64" fmla="*/ 0 w 309"/>
                <a:gd name="T65" fmla="*/ 0 h 278"/>
                <a:gd name="T66" fmla="*/ 0 w 309"/>
                <a:gd name="T67" fmla="*/ 0 h 278"/>
                <a:gd name="T68" fmla="*/ 0 w 309"/>
                <a:gd name="T69" fmla="*/ 0 h 278"/>
                <a:gd name="T70" fmla="*/ 0 w 309"/>
                <a:gd name="T71" fmla="*/ 0 h 278"/>
                <a:gd name="T72" fmla="*/ 0 w 309"/>
                <a:gd name="T73" fmla="*/ 0 h 278"/>
                <a:gd name="T74" fmla="*/ 0 w 309"/>
                <a:gd name="T75" fmla="*/ 0 h 278"/>
                <a:gd name="T76" fmla="*/ 0 w 309"/>
                <a:gd name="T77" fmla="*/ 0 h 278"/>
                <a:gd name="T78" fmla="*/ 0 w 309"/>
                <a:gd name="T79" fmla="*/ 0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9"/>
                <a:gd name="T121" fmla="*/ 0 h 278"/>
                <a:gd name="T122" fmla="*/ 309 w 309"/>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9" h="278">
                  <a:moveTo>
                    <a:pt x="280" y="16"/>
                  </a:moveTo>
                  <a:lnTo>
                    <a:pt x="217" y="20"/>
                  </a:lnTo>
                  <a:lnTo>
                    <a:pt x="153" y="38"/>
                  </a:lnTo>
                  <a:lnTo>
                    <a:pt x="164" y="14"/>
                  </a:lnTo>
                  <a:lnTo>
                    <a:pt x="132" y="46"/>
                  </a:lnTo>
                  <a:lnTo>
                    <a:pt x="172" y="51"/>
                  </a:lnTo>
                  <a:lnTo>
                    <a:pt x="160" y="64"/>
                  </a:lnTo>
                  <a:lnTo>
                    <a:pt x="222" y="55"/>
                  </a:lnTo>
                  <a:lnTo>
                    <a:pt x="195" y="81"/>
                  </a:lnTo>
                  <a:lnTo>
                    <a:pt x="247" y="77"/>
                  </a:lnTo>
                  <a:lnTo>
                    <a:pt x="184" y="131"/>
                  </a:lnTo>
                  <a:lnTo>
                    <a:pt x="222" y="114"/>
                  </a:lnTo>
                  <a:lnTo>
                    <a:pt x="213" y="175"/>
                  </a:lnTo>
                  <a:lnTo>
                    <a:pt x="265" y="110"/>
                  </a:lnTo>
                  <a:lnTo>
                    <a:pt x="273" y="161"/>
                  </a:lnTo>
                  <a:lnTo>
                    <a:pt x="286" y="103"/>
                  </a:lnTo>
                  <a:lnTo>
                    <a:pt x="309" y="154"/>
                  </a:lnTo>
                  <a:lnTo>
                    <a:pt x="280" y="197"/>
                  </a:lnTo>
                  <a:lnTo>
                    <a:pt x="213" y="209"/>
                  </a:lnTo>
                  <a:lnTo>
                    <a:pt x="188" y="182"/>
                  </a:lnTo>
                  <a:lnTo>
                    <a:pt x="165" y="209"/>
                  </a:lnTo>
                  <a:lnTo>
                    <a:pt x="188" y="241"/>
                  </a:lnTo>
                  <a:lnTo>
                    <a:pt x="181" y="251"/>
                  </a:lnTo>
                  <a:lnTo>
                    <a:pt x="128" y="278"/>
                  </a:lnTo>
                  <a:lnTo>
                    <a:pt x="77" y="253"/>
                  </a:lnTo>
                  <a:lnTo>
                    <a:pt x="130" y="197"/>
                  </a:lnTo>
                  <a:lnTo>
                    <a:pt x="103" y="181"/>
                  </a:lnTo>
                  <a:lnTo>
                    <a:pt x="29" y="225"/>
                  </a:lnTo>
                  <a:lnTo>
                    <a:pt x="29" y="190"/>
                  </a:lnTo>
                  <a:lnTo>
                    <a:pt x="0" y="170"/>
                  </a:lnTo>
                  <a:lnTo>
                    <a:pt x="7" y="140"/>
                  </a:lnTo>
                  <a:lnTo>
                    <a:pt x="44" y="122"/>
                  </a:lnTo>
                  <a:lnTo>
                    <a:pt x="44" y="103"/>
                  </a:lnTo>
                  <a:lnTo>
                    <a:pt x="70" y="74"/>
                  </a:lnTo>
                  <a:lnTo>
                    <a:pt x="68" y="57"/>
                  </a:lnTo>
                  <a:lnTo>
                    <a:pt x="108" y="5"/>
                  </a:lnTo>
                  <a:lnTo>
                    <a:pt x="147" y="0"/>
                  </a:lnTo>
                  <a:lnTo>
                    <a:pt x="220" y="7"/>
                  </a:lnTo>
                  <a:lnTo>
                    <a:pt x="280" y="16"/>
                  </a:lnTo>
                  <a:close/>
                </a:path>
              </a:pathLst>
            </a:custGeom>
            <a:solidFill>
              <a:srgbClr val="006600"/>
            </a:solidFill>
            <a:ln w="9525">
              <a:noFill/>
              <a:round/>
              <a:headEnd/>
              <a:tailEnd/>
            </a:ln>
          </p:spPr>
          <p:txBody>
            <a:bodyPr/>
            <a:lstStyle/>
            <a:p>
              <a:endParaRPr lang="en-US"/>
            </a:p>
          </p:txBody>
        </p:sp>
        <p:sp>
          <p:nvSpPr>
            <p:cNvPr id="142" name="Freeform 370"/>
            <p:cNvSpPr>
              <a:spLocks/>
            </p:cNvSpPr>
            <p:nvPr/>
          </p:nvSpPr>
          <p:spPr bwMode="auto">
            <a:xfrm>
              <a:off x="4168" y="1365"/>
              <a:ext cx="50" cy="45"/>
            </a:xfrm>
            <a:custGeom>
              <a:avLst/>
              <a:gdLst>
                <a:gd name="T0" fmla="*/ 0 w 304"/>
                <a:gd name="T1" fmla="*/ 0 h 268"/>
                <a:gd name="T2" fmla="*/ 0 w 304"/>
                <a:gd name="T3" fmla="*/ 0 h 268"/>
                <a:gd name="T4" fmla="*/ 0 w 304"/>
                <a:gd name="T5" fmla="*/ 0 h 268"/>
                <a:gd name="T6" fmla="*/ 0 w 304"/>
                <a:gd name="T7" fmla="*/ 0 h 268"/>
                <a:gd name="T8" fmla="*/ 0 w 304"/>
                <a:gd name="T9" fmla="*/ 0 h 268"/>
                <a:gd name="T10" fmla="*/ 0 w 304"/>
                <a:gd name="T11" fmla="*/ 0 h 268"/>
                <a:gd name="T12" fmla="*/ 0 w 304"/>
                <a:gd name="T13" fmla="*/ 0 h 268"/>
                <a:gd name="T14" fmla="*/ 0 w 304"/>
                <a:gd name="T15" fmla="*/ 0 h 268"/>
                <a:gd name="T16" fmla="*/ 0 w 304"/>
                <a:gd name="T17" fmla="*/ 0 h 268"/>
                <a:gd name="T18" fmla="*/ 0 w 304"/>
                <a:gd name="T19" fmla="*/ 0 h 268"/>
                <a:gd name="T20" fmla="*/ 0 w 304"/>
                <a:gd name="T21" fmla="*/ 0 h 268"/>
                <a:gd name="T22" fmla="*/ 0 w 304"/>
                <a:gd name="T23" fmla="*/ 0 h 268"/>
                <a:gd name="T24" fmla="*/ 0 w 304"/>
                <a:gd name="T25" fmla="*/ 0 h 268"/>
                <a:gd name="T26" fmla="*/ 0 w 304"/>
                <a:gd name="T27" fmla="*/ 0 h 268"/>
                <a:gd name="T28" fmla="*/ 0 w 304"/>
                <a:gd name="T29" fmla="*/ 0 h 268"/>
                <a:gd name="T30" fmla="*/ 0 w 304"/>
                <a:gd name="T31" fmla="*/ 0 h 268"/>
                <a:gd name="T32" fmla="*/ 0 w 304"/>
                <a:gd name="T33" fmla="*/ 0 h 268"/>
                <a:gd name="T34" fmla="*/ 0 w 304"/>
                <a:gd name="T35" fmla="*/ 0 h 268"/>
                <a:gd name="T36" fmla="*/ 0 w 304"/>
                <a:gd name="T37" fmla="*/ 0 h 268"/>
                <a:gd name="T38" fmla="*/ 0 w 304"/>
                <a:gd name="T39" fmla="*/ 0 h 268"/>
                <a:gd name="T40" fmla="*/ 0 w 304"/>
                <a:gd name="T41" fmla="*/ 0 h 268"/>
                <a:gd name="T42" fmla="*/ 0 w 304"/>
                <a:gd name="T43" fmla="*/ 0 h 268"/>
                <a:gd name="T44" fmla="*/ 0 w 304"/>
                <a:gd name="T45" fmla="*/ 0 h 268"/>
                <a:gd name="T46" fmla="*/ 0 w 304"/>
                <a:gd name="T47" fmla="*/ 0 h 268"/>
                <a:gd name="T48" fmla="*/ 0 w 304"/>
                <a:gd name="T49" fmla="*/ 0 h 268"/>
                <a:gd name="T50" fmla="*/ 0 w 304"/>
                <a:gd name="T51" fmla="*/ 0 h 268"/>
                <a:gd name="T52" fmla="*/ 0 w 304"/>
                <a:gd name="T53" fmla="*/ 0 h 268"/>
                <a:gd name="T54" fmla="*/ 0 w 304"/>
                <a:gd name="T55" fmla="*/ 0 h 268"/>
                <a:gd name="T56" fmla="*/ 0 w 304"/>
                <a:gd name="T57" fmla="*/ 0 h 268"/>
                <a:gd name="T58" fmla="*/ 0 w 304"/>
                <a:gd name="T59" fmla="*/ 0 h 268"/>
                <a:gd name="T60" fmla="*/ 0 w 304"/>
                <a:gd name="T61" fmla="*/ 0 h 268"/>
                <a:gd name="T62" fmla="*/ 0 w 304"/>
                <a:gd name="T63" fmla="*/ 0 h 268"/>
                <a:gd name="T64" fmla="*/ 0 w 304"/>
                <a:gd name="T65" fmla="*/ 0 h 268"/>
                <a:gd name="T66" fmla="*/ 0 w 304"/>
                <a:gd name="T67" fmla="*/ 0 h 268"/>
                <a:gd name="T68" fmla="*/ 0 w 304"/>
                <a:gd name="T69" fmla="*/ 0 h 268"/>
                <a:gd name="T70" fmla="*/ 0 w 304"/>
                <a:gd name="T71" fmla="*/ 0 h 2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268"/>
                <a:gd name="T110" fmla="*/ 304 w 304"/>
                <a:gd name="T111" fmla="*/ 268 h 2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268">
                  <a:moveTo>
                    <a:pt x="220" y="27"/>
                  </a:moveTo>
                  <a:lnTo>
                    <a:pt x="166" y="28"/>
                  </a:lnTo>
                  <a:lnTo>
                    <a:pt x="142" y="13"/>
                  </a:lnTo>
                  <a:lnTo>
                    <a:pt x="110" y="0"/>
                  </a:lnTo>
                  <a:lnTo>
                    <a:pt x="73" y="5"/>
                  </a:lnTo>
                  <a:lnTo>
                    <a:pt x="49" y="38"/>
                  </a:lnTo>
                  <a:lnTo>
                    <a:pt x="53" y="56"/>
                  </a:lnTo>
                  <a:lnTo>
                    <a:pt x="11" y="85"/>
                  </a:lnTo>
                  <a:lnTo>
                    <a:pt x="0" y="136"/>
                  </a:lnTo>
                  <a:lnTo>
                    <a:pt x="22" y="163"/>
                  </a:lnTo>
                  <a:lnTo>
                    <a:pt x="42" y="191"/>
                  </a:lnTo>
                  <a:lnTo>
                    <a:pt x="70" y="156"/>
                  </a:lnTo>
                  <a:lnTo>
                    <a:pt x="72" y="131"/>
                  </a:lnTo>
                  <a:lnTo>
                    <a:pt x="108" y="138"/>
                  </a:lnTo>
                  <a:lnTo>
                    <a:pt x="95" y="168"/>
                  </a:lnTo>
                  <a:lnTo>
                    <a:pt x="63" y="188"/>
                  </a:lnTo>
                  <a:lnTo>
                    <a:pt x="58" y="228"/>
                  </a:lnTo>
                  <a:lnTo>
                    <a:pt x="78" y="243"/>
                  </a:lnTo>
                  <a:lnTo>
                    <a:pt x="100" y="268"/>
                  </a:lnTo>
                  <a:lnTo>
                    <a:pt x="101" y="251"/>
                  </a:lnTo>
                  <a:lnTo>
                    <a:pt x="126" y="261"/>
                  </a:lnTo>
                  <a:lnTo>
                    <a:pt x="138" y="238"/>
                  </a:lnTo>
                  <a:lnTo>
                    <a:pt x="156" y="248"/>
                  </a:lnTo>
                  <a:lnTo>
                    <a:pt x="163" y="221"/>
                  </a:lnTo>
                  <a:lnTo>
                    <a:pt x="198" y="206"/>
                  </a:lnTo>
                  <a:lnTo>
                    <a:pt x="211" y="228"/>
                  </a:lnTo>
                  <a:lnTo>
                    <a:pt x="239" y="226"/>
                  </a:lnTo>
                  <a:lnTo>
                    <a:pt x="269" y="191"/>
                  </a:lnTo>
                  <a:lnTo>
                    <a:pt x="268" y="156"/>
                  </a:lnTo>
                  <a:lnTo>
                    <a:pt x="292" y="131"/>
                  </a:lnTo>
                  <a:lnTo>
                    <a:pt x="289" y="85"/>
                  </a:lnTo>
                  <a:lnTo>
                    <a:pt x="304" y="46"/>
                  </a:lnTo>
                  <a:lnTo>
                    <a:pt x="280" y="40"/>
                  </a:lnTo>
                  <a:lnTo>
                    <a:pt x="258" y="17"/>
                  </a:lnTo>
                  <a:lnTo>
                    <a:pt x="220" y="27"/>
                  </a:lnTo>
                  <a:close/>
                </a:path>
              </a:pathLst>
            </a:custGeom>
            <a:solidFill>
              <a:srgbClr val="00B200"/>
            </a:solidFill>
            <a:ln w="9525">
              <a:noFill/>
              <a:round/>
              <a:headEnd/>
              <a:tailEnd/>
            </a:ln>
          </p:spPr>
          <p:txBody>
            <a:bodyPr/>
            <a:lstStyle/>
            <a:p>
              <a:endParaRPr lang="en-US"/>
            </a:p>
          </p:txBody>
        </p:sp>
        <p:sp>
          <p:nvSpPr>
            <p:cNvPr id="143" name="Freeform 371"/>
            <p:cNvSpPr>
              <a:spLocks/>
            </p:cNvSpPr>
            <p:nvPr/>
          </p:nvSpPr>
          <p:spPr bwMode="auto">
            <a:xfrm>
              <a:off x="4168" y="1365"/>
              <a:ext cx="32" cy="43"/>
            </a:xfrm>
            <a:custGeom>
              <a:avLst/>
              <a:gdLst>
                <a:gd name="T0" fmla="*/ 0 w 191"/>
                <a:gd name="T1" fmla="*/ 0 h 259"/>
                <a:gd name="T2" fmla="*/ 0 w 191"/>
                <a:gd name="T3" fmla="*/ 0 h 259"/>
                <a:gd name="T4" fmla="*/ 0 w 191"/>
                <a:gd name="T5" fmla="*/ 0 h 259"/>
                <a:gd name="T6" fmla="*/ 0 w 191"/>
                <a:gd name="T7" fmla="*/ 0 h 259"/>
                <a:gd name="T8" fmla="*/ 0 w 191"/>
                <a:gd name="T9" fmla="*/ 0 h 259"/>
                <a:gd name="T10" fmla="*/ 0 w 191"/>
                <a:gd name="T11" fmla="*/ 0 h 259"/>
                <a:gd name="T12" fmla="*/ 0 w 191"/>
                <a:gd name="T13" fmla="*/ 0 h 259"/>
                <a:gd name="T14" fmla="*/ 0 w 191"/>
                <a:gd name="T15" fmla="*/ 0 h 259"/>
                <a:gd name="T16" fmla="*/ 0 w 191"/>
                <a:gd name="T17" fmla="*/ 0 h 259"/>
                <a:gd name="T18" fmla="*/ 0 w 191"/>
                <a:gd name="T19" fmla="*/ 0 h 259"/>
                <a:gd name="T20" fmla="*/ 0 w 191"/>
                <a:gd name="T21" fmla="*/ 0 h 259"/>
                <a:gd name="T22" fmla="*/ 0 w 191"/>
                <a:gd name="T23" fmla="*/ 0 h 259"/>
                <a:gd name="T24" fmla="*/ 0 w 191"/>
                <a:gd name="T25" fmla="*/ 0 h 259"/>
                <a:gd name="T26" fmla="*/ 0 w 191"/>
                <a:gd name="T27" fmla="*/ 0 h 259"/>
                <a:gd name="T28" fmla="*/ 0 w 191"/>
                <a:gd name="T29" fmla="*/ 0 h 259"/>
                <a:gd name="T30" fmla="*/ 0 w 191"/>
                <a:gd name="T31" fmla="*/ 0 h 259"/>
                <a:gd name="T32" fmla="*/ 0 w 191"/>
                <a:gd name="T33" fmla="*/ 0 h 259"/>
                <a:gd name="T34" fmla="*/ 0 w 191"/>
                <a:gd name="T35" fmla="*/ 0 h 259"/>
                <a:gd name="T36" fmla="*/ 0 w 191"/>
                <a:gd name="T37" fmla="*/ 0 h 259"/>
                <a:gd name="T38" fmla="*/ 0 w 191"/>
                <a:gd name="T39" fmla="*/ 0 h 259"/>
                <a:gd name="T40" fmla="*/ 0 w 191"/>
                <a:gd name="T41" fmla="*/ 0 h 259"/>
                <a:gd name="T42" fmla="*/ 0 w 191"/>
                <a:gd name="T43" fmla="*/ 0 h 259"/>
                <a:gd name="T44" fmla="*/ 0 w 191"/>
                <a:gd name="T45" fmla="*/ 0 h 259"/>
                <a:gd name="T46" fmla="*/ 0 w 191"/>
                <a:gd name="T47" fmla="*/ 0 h 259"/>
                <a:gd name="T48" fmla="*/ 0 w 191"/>
                <a:gd name="T49" fmla="*/ 0 h 259"/>
                <a:gd name="T50" fmla="*/ 0 w 191"/>
                <a:gd name="T51" fmla="*/ 0 h 259"/>
                <a:gd name="T52" fmla="*/ 0 w 191"/>
                <a:gd name="T53" fmla="*/ 0 h 259"/>
                <a:gd name="T54" fmla="*/ 0 w 191"/>
                <a:gd name="T55" fmla="*/ 0 h 259"/>
                <a:gd name="T56" fmla="*/ 0 w 191"/>
                <a:gd name="T57" fmla="*/ 0 h 259"/>
                <a:gd name="T58" fmla="*/ 0 w 191"/>
                <a:gd name="T59" fmla="*/ 0 h 259"/>
                <a:gd name="T60" fmla="*/ 0 w 191"/>
                <a:gd name="T61" fmla="*/ 0 h 259"/>
                <a:gd name="T62" fmla="*/ 0 w 191"/>
                <a:gd name="T63" fmla="*/ 0 h 259"/>
                <a:gd name="T64" fmla="*/ 0 w 191"/>
                <a:gd name="T65" fmla="*/ 0 h 259"/>
                <a:gd name="T66" fmla="*/ 0 w 191"/>
                <a:gd name="T67" fmla="*/ 0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259"/>
                <a:gd name="T104" fmla="*/ 191 w 191"/>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259">
                  <a:moveTo>
                    <a:pt x="166" y="40"/>
                  </a:moveTo>
                  <a:lnTo>
                    <a:pt x="127" y="21"/>
                  </a:lnTo>
                  <a:lnTo>
                    <a:pt x="117" y="53"/>
                  </a:lnTo>
                  <a:lnTo>
                    <a:pt x="168" y="69"/>
                  </a:lnTo>
                  <a:lnTo>
                    <a:pt x="127" y="71"/>
                  </a:lnTo>
                  <a:lnTo>
                    <a:pt x="164" y="90"/>
                  </a:lnTo>
                  <a:lnTo>
                    <a:pt x="138" y="101"/>
                  </a:lnTo>
                  <a:lnTo>
                    <a:pt x="143" y="126"/>
                  </a:lnTo>
                  <a:lnTo>
                    <a:pt x="181" y="105"/>
                  </a:lnTo>
                  <a:lnTo>
                    <a:pt x="191" y="144"/>
                  </a:lnTo>
                  <a:lnTo>
                    <a:pt x="152" y="172"/>
                  </a:lnTo>
                  <a:lnTo>
                    <a:pt x="122" y="195"/>
                  </a:lnTo>
                  <a:lnTo>
                    <a:pt x="154" y="190"/>
                  </a:lnTo>
                  <a:lnTo>
                    <a:pt x="164" y="225"/>
                  </a:lnTo>
                  <a:lnTo>
                    <a:pt x="148" y="254"/>
                  </a:lnTo>
                  <a:lnTo>
                    <a:pt x="133" y="241"/>
                  </a:lnTo>
                  <a:lnTo>
                    <a:pt x="124" y="258"/>
                  </a:lnTo>
                  <a:lnTo>
                    <a:pt x="97" y="247"/>
                  </a:lnTo>
                  <a:lnTo>
                    <a:pt x="74" y="259"/>
                  </a:lnTo>
                  <a:lnTo>
                    <a:pt x="54" y="204"/>
                  </a:lnTo>
                  <a:lnTo>
                    <a:pt x="98" y="167"/>
                  </a:lnTo>
                  <a:lnTo>
                    <a:pt x="92" y="138"/>
                  </a:lnTo>
                  <a:lnTo>
                    <a:pt x="69" y="133"/>
                  </a:lnTo>
                  <a:lnTo>
                    <a:pt x="61" y="163"/>
                  </a:lnTo>
                  <a:lnTo>
                    <a:pt x="37" y="195"/>
                  </a:lnTo>
                  <a:lnTo>
                    <a:pt x="0" y="138"/>
                  </a:lnTo>
                  <a:lnTo>
                    <a:pt x="8" y="97"/>
                  </a:lnTo>
                  <a:lnTo>
                    <a:pt x="51" y="53"/>
                  </a:lnTo>
                  <a:lnTo>
                    <a:pt x="42" y="32"/>
                  </a:lnTo>
                  <a:lnTo>
                    <a:pt x="78" y="0"/>
                  </a:lnTo>
                  <a:lnTo>
                    <a:pt x="106" y="0"/>
                  </a:lnTo>
                  <a:lnTo>
                    <a:pt x="159" y="25"/>
                  </a:lnTo>
                  <a:lnTo>
                    <a:pt x="166" y="40"/>
                  </a:lnTo>
                  <a:close/>
                </a:path>
              </a:pathLst>
            </a:custGeom>
            <a:solidFill>
              <a:srgbClr val="006600"/>
            </a:solidFill>
            <a:ln w="9525">
              <a:noFill/>
              <a:round/>
              <a:headEnd/>
              <a:tailEnd/>
            </a:ln>
          </p:spPr>
          <p:txBody>
            <a:bodyPr/>
            <a:lstStyle/>
            <a:p>
              <a:endParaRPr lang="en-US"/>
            </a:p>
          </p:txBody>
        </p:sp>
        <p:sp>
          <p:nvSpPr>
            <p:cNvPr id="144" name="Freeform 372"/>
            <p:cNvSpPr>
              <a:spLocks/>
            </p:cNvSpPr>
            <p:nvPr/>
          </p:nvSpPr>
          <p:spPr bwMode="auto">
            <a:xfrm>
              <a:off x="4225" y="1373"/>
              <a:ext cx="18" cy="37"/>
            </a:xfrm>
            <a:custGeom>
              <a:avLst/>
              <a:gdLst>
                <a:gd name="T0" fmla="*/ 0 w 107"/>
                <a:gd name="T1" fmla="*/ 0 h 220"/>
                <a:gd name="T2" fmla="*/ 0 w 107"/>
                <a:gd name="T3" fmla="*/ 0 h 220"/>
                <a:gd name="T4" fmla="*/ 0 w 107"/>
                <a:gd name="T5" fmla="*/ 0 h 220"/>
                <a:gd name="T6" fmla="*/ 0 w 107"/>
                <a:gd name="T7" fmla="*/ 0 h 220"/>
                <a:gd name="T8" fmla="*/ 0 w 107"/>
                <a:gd name="T9" fmla="*/ 0 h 220"/>
                <a:gd name="T10" fmla="*/ 0 w 107"/>
                <a:gd name="T11" fmla="*/ 0 h 220"/>
                <a:gd name="T12" fmla="*/ 0 w 107"/>
                <a:gd name="T13" fmla="*/ 0 h 220"/>
                <a:gd name="T14" fmla="*/ 0 w 107"/>
                <a:gd name="T15" fmla="*/ 0 h 220"/>
                <a:gd name="T16" fmla="*/ 0 w 107"/>
                <a:gd name="T17" fmla="*/ 0 h 220"/>
                <a:gd name="T18" fmla="*/ 0 w 107"/>
                <a:gd name="T19" fmla="*/ 0 h 220"/>
                <a:gd name="T20" fmla="*/ 0 w 107"/>
                <a:gd name="T21" fmla="*/ 0 h 220"/>
                <a:gd name="T22" fmla="*/ 0 w 107"/>
                <a:gd name="T23" fmla="*/ 0 h 220"/>
                <a:gd name="T24" fmla="*/ 0 w 107"/>
                <a:gd name="T25" fmla="*/ 0 h 220"/>
                <a:gd name="T26" fmla="*/ 0 w 107"/>
                <a:gd name="T27" fmla="*/ 0 h 220"/>
                <a:gd name="T28" fmla="*/ 0 w 107"/>
                <a:gd name="T29" fmla="*/ 0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220"/>
                <a:gd name="T47" fmla="*/ 107 w 107"/>
                <a:gd name="T48" fmla="*/ 220 h 2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220">
                  <a:moveTo>
                    <a:pt x="54" y="0"/>
                  </a:moveTo>
                  <a:lnTo>
                    <a:pt x="26" y="22"/>
                  </a:lnTo>
                  <a:lnTo>
                    <a:pt x="14" y="38"/>
                  </a:lnTo>
                  <a:lnTo>
                    <a:pt x="0" y="112"/>
                  </a:lnTo>
                  <a:lnTo>
                    <a:pt x="45" y="155"/>
                  </a:lnTo>
                  <a:lnTo>
                    <a:pt x="104" y="220"/>
                  </a:lnTo>
                  <a:lnTo>
                    <a:pt x="107" y="176"/>
                  </a:lnTo>
                  <a:lnTo>
                    <a:pt x="94" y="115"/>
                  </a:lnTo>
                  <a:lnTo>
                    <a:pt x="67" y="97"/>
                  </a:lnTo>
                  <a:lnTo>
                    <a:pt x="67" y="75"/>
                  </a:lnTo>
                  <a:lnTo>
                    <a:pt x="90" y="70"/>
                  </a:lnTo>
                  <a:lnTo>
                    <a:pt x="94" y="12"/>
                  </a:lnTo>
                  <a:lnTo>
                    <a:pt x="62" y="25"/>
                  </a:lnTo>
                  <a:lnTo>
                    <a:pt x="54" y="0"/>
                  </a:lnTo>
                  <a:close/>
                </a:path>
              </a:pathLst>
            </a:custGeom>
            <a:solidFill>
              <a:srgbClr val="00B200"/>
            </a:solidFill>
            <a:ln w="9525">
              <a:noFill/>
              <a:round/>
              <a:headEnd/>
              <a:tailEnd/>
            </a:ln>
          </p:spPr>
          <p:txBody>
            <a:bodyPr/>
            <a:lstStyle/>
            <a:p>
              <a:endParaRPr lang="en-US"/>
            </a:p>
          </p:txBody>
        </p:sp>
        <p:sp>
          <p:nvSpPr>
            <p:cNvPr id="145" name="Freeform 373"/>
            <p:cNvSpPr>
              <a:spLocks/>
            </p:cNvSpPr>
            <p:nvPr/>
          </p:nvSpPr>
          <p:spPr bwMode="auto">
            <a:xfrm>
              <a:off x="4226" y="1373"/>
              <a:ext cx="18" cy="37"/>
            </a:xfrm>
            <a:custGeom>
              <a:avLst/>
              <a:gdLst>
                <a:gd name="T0" fmla="*/ 0 w 107"/>
                <a:gd name="T1" fmla="*/ 0 h 218"/>
                <a:gd name="T2" fmla="*/ 0 w 107"/>
                <a:gd name="T3" fmla="*/ 0 h 218"/>
                <a:gd name="T4" fmla="*/ 0 w 107"/>
                <a:gd name="T5" fmla="*/ 0 h 218"/>
                <a:gd name="T6" fmla="*/ 0 w 107"/>
                <a:gd name="T7" fmla="*/ 0 h 218"/>
                <a:gd name="T8" fmla="*/ 0 w 107"/>
                <a:gd name="T9" fmla="*/ 0 h 218"/>
                <a:gd name="T10" fmla="*/ 0 w 107"/>
                <a:gd name="T11" fmla="*/ 0 h 218"/>
                <a:gd name="T12" fmla="*/ 0 w 107"/>
                <a:gd name="T13" fmla="*/ 0 h 218"/>
                <a:gd name="T14" fmla="*/ 0 w 107"/>
                <a:gd name="T15" fmla="*/ 0 h 218"/>
                <a:gd name="T16" fmla="*/ 0 w 107"/>
                <a:gd name="T17" fmla="*/ 0 h 218"/>
                <a:gd name="T18" fmla="*/ 0 w 107"/>
                <a:gd name="T19" fmla="*/ 0 h 218"/>
                <a:gd name="T20" fmla="*/ 0 w 107"/>
                <a:gd name="T21" fmla="*/ 0 h 218"/>
                <a:gd name="T22" fmla="*/ 0 w 107"/>
                <a:gd name="T23" fmla="*/ 0 h 218"/>
                <a:gd name="T24" fmla="*/ 0 w 107"/>
                <a:gd name="T25" fmla="*/ 0 h 218"/>
                <a:gd name="T26" fmla="*/ 0 w 107"/>
                <a:gd name="T27" fmla="*/ 0 h 218"/>
                <a:gd name="T28" fmla="*/ 0 w 107"/>
                <a:gd name="T29" fmla="*/ 0 h 218"/>
                <a:gd name="T30" fmla="*/ 0 w 107"/>
                <a:gd name="T31" fmla="*/ 0 h 218"/>
                <a:gd name="T32" fmla="*/ 0 w 107"/>
                <a:gd name="T33" fmla="*/ 0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218"/>
                <a:gd name="T53" fmla="*/ 107 w 107"/>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218">
                  <a:moveTo>
                    <a:pt x="107" y="218"/>
                  </a:moveTo>
                  <a:lnTo>
                    <a:pt x="107" y="172"/>
                  </a:lnTo>
                  <a:lnTo>
                    <a:pt x="91" y="109"/>
                  </a:lnTo>
                  <a:lnTo>
                    <a:pt x="63" y="94"/>
                  </a:lnTo>
                  <a:lnTo>
                    <a:pt x="66" y="65"/>
                  </a:lnTo>
                  <a:lnTo>
                    <a:pt x="96" y="72"/>
                  </a:lnTo>
                  <a:lnTo>
                    <a:pt x="91" y="20"/>
                  </a:lnTo>
                  <a:lnTo>
                    <a:pt x="61" y="26"/>
                  </a:lnTo>
                  <a:lnTo>
                    <a:pt x="54" y="0"/>
                  </a:lnTo>
                  <a:lnTo>
                    <a:pt x="24" y="20"/>
                  </a:lnTo>
                  <a:lnTo>
                    <a:pt x="16" y="50"/>
                  </a:lnTo>
                  <a:lnTo>
                    <a:pt x="2" y="82"/>
                  </a:lnTo>
                  <a:lnTo>
                    <a:pt x="0" y="107"/>
                  </a:lnTo>
                  <a:lnTo>
                    <a:pt x="46" y="146"/>
                  </a:lnTo>
                  <a:lnTo>
                    <a:pt x="59" y="181"/>
                  </a:lnTo>
                  <a:lnTo>
                    <a:pt x="107" y="218"/>
                  </a:lnTo>
                  <a:close/>
                </a:path>
              </a:pathLst>
            </a:custGeom>
            <a:solidFill>
              <a:srgbClr val="006600"/>
            </a:solidFill>
            <a:ln w="9525">
              <a:noFill/>
              <a:round/>
              <a:headEnd/>
              <a:tailEnd/>
            </a:ln>
          </p:spPr>
          <p:txBody>
            <a:bodyPr/>
            <a:lstStyle/>
            <a:p>
              <a:endParaRPr lang="en-US"/>
            </a:p>
          </p:txBody>
        </p:sp>
        <p:sp>
          <p:nvSpPr>
            <p:cNvPr id="146" name="Freeform 374"/>
            <p:cNvSpPr>
              <a:spLocks/>
            </p:cNvSpPr>
            <p:nvPr/>
          </p:nvSpPr>
          <p:spPr bwMode="auto">
            <a:xfrm>
              <a:off x="4213" y="1394"/>
              <a:ext cx="18" cy="25"/>
            </a:xfrm>
            <a:custGeom>
              <a:avLst/>
              <a:gdLst>
                <a:gd name="T0" fmla="*/ 0 w 110"/>
                <a:gd name="T1" fmla="*/ 0 h 148"/>
                <a:gd name="T2" fmla="*/ 0 w 110"/>
                <a:gd name="T3" fmla="*/ 0 h 148"/>
                <a:gd name="T4" fmla="*/ 0 w 110"/>
                <a:gd name="T5" fmla="*/ 0 h 148"/>
                <a:gd name="T6" fmla="*/ 0 w 110"/>
                <a:gd name="T7" fmla="*/ 0 h 148"/>
                <a:gd name="T8" fmla="*/ 0 w 110"/>
                <a:gd name="T9" fmla="*/ 0 h 148"/>
                <a:gd name="T10" fmla="*/ 0 w 110"/>
                <a:gd name="T11" fmla="*/ 0 h 148"/>
                <a:gd name="T12" fmla="*/ 0 w 110"/>
                <a:gd name="T13" fmla="*/ 0 h 148"/>
                <a:gd name="T14" fmla="*/ 0 w 110"/>
                <a:gd name="T15" fmla="*/ 0 h 148"/>
                <a:gd name="T16" fmla="*/ 0 w 110"/>
                <a:gd name="T17" fmla="*/ 0 h 148"/>
                <a:gd name="T18" fmla="*/ 0 w 110"/>
                <a:gd name="T19" fmla="*/ 0 h 148"/>
                <a:gd name="T20" fmla="*/ 0 w 110"/>
                <a:gd name="T21" fmla="*/ 0 h 148"/>
                <a:gd name="T22" fmla="*/ 0 w 110"/>
                <a:gd name="T23" fmla="*/ 0 h 148"/>
                <a:gd name="T24" fmla="*/ 0 w 110"/>
                <a:gd name="T25" fmla="*/ 0 h 148"/>
                <a:gd name="T26" fmla="*/ 0 w 110"/>
                <a:gd name="T27" fmla="*/ 0 h 148"/>
                <a:gd name="T28" fmla="*/ 0 w 110"/>
                <a:gd name="T29" fmla="*/ 0 h 148"/>
                <a:gd name="T30" fmla="*/ 0 w 110"/>
                <a:gd name="T31" fmla="*/ 0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148"/>
                <a:gd name="T50" fmla="*/ 110 w 110"/>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148">
                  <a:moveTo>
                    <a:pt x="80" y="25"/>
                  </a:moveTo>
                  <a:lnTo>
                    <a:pt x="52" y="0"/>
                  </a:lnTo>
                  <a:lnTo>
                    <a:pt x="40" y="8"/>
                  </a:lnTo>
                  <a:lnTo>
                    <a:pt x="0" y="57"/>
                  </a:lnTo>
                  <a:lnTo>
                    <a:pt x="13" y="57"/>
                  </a:lnTo>
                  <a:lnTo>
                    <a:pt x="10" y="79"/>
                  </a:lnTo>
                  <a:lnTo>
                    <a:pt x="18" y="107"/>
                  </a:lnTo>
                  <a:lnTo>
                    <a:pt x="28" y="98"/>
                  </a:lnTo>
                  <a:lnTo>
                    <a:pt x="45" y="138"/>
                  </a:lnTo>
                  <a:lnTo>
                    <a:pt x="55" y="143"/>
                  </a:lnTo>
                  <a:lnTo>
                    <a:pt x="61" y="115"/>
                  </a:lnTo>
                  <a:lnTo>
                    <a:pt x="110" y="148"/>
                  </a:lnTo>
                  <a:lnTo>
                    <a:pt x="98" y="80"/>
                  </a:lnTo>
                  <a:lnTo>
                    <a:pt x="90" y="47"/>
                  </a:lnTo>
                  <a:lnTo>
                    <a:pt x="80" y="25"/>
                  </a:lnTo>
                  <a:close/>
                </a:path>
              </a:pathLst>
            </a:custGeom>
            <a:solidFill>
              <a:srgbClr val="00B200"/>
            </a:solidFill>
            <a:ln w="9525">
              <a:noFill/>
              <a:round/>
              <a:headEnd/>
              <a:tailEnd/>
            </a:ln>
          </p:spPr>
          <p:txBody>
            <a:bodyPr/>
            <a:lstStyle/>
            <a:p>
              <a:endParaRPr lang="en-US"/>
            </a:p>
          </p:txBody>
        </p:sp>
        <p:sp>
          <p:nvSpPr>
            <p:cNvPr id="147" name="Freeform 375"/>
            <p:cNvSpPr>
              <a:spLocks/>
            </p:cNvSpPr>
            <p:nvPr/>
          </p:nvSpPr>
          <p:spPr bwMode="auto">
            <a:xfrm>
              <a:off x="4214" y="1394"/>
              <a:ext cx="17" cy="24"/>
            </a:xfrm>
            <a:custGeom>
              <a:avLst/>
              <a:gdLst>
                <a:gd name="T0" fmla="*/ 0 w 106"/>
                <a:gd name="T1" fmla="*/ 0 h 144"/>
                <a:gd name="T2" fmla="*/ 0 w 106"/>
                <a:gd name="T3" fmla="*/ 0 h 144"/>
                <a:gd name="T4" fmla="*/ 0 w 106"/>
                <a:gd name="T5" fmla="*/ 0 h 144"/>
                <a:gd name="T6" fmla="*/ 0 w 106"/>
                <a:gd name="T7" fmla="*/ 0 h 144"/>
                <a:gd name="T8" fmla="*/ 0 w 106"/>
                <a:gd name="T9" fmla="*/ 0 h 144"/>
                <a:gd name="T10" fmla="*/ 0 w 106"/>
                <a:gd name="T11" fmla="*/ 0 h 144"/>
                <a:gd name="T12" fmla="*/ 0 w 106"/>
                <a:gd name="T13" fmla="*/ 0 h 144"/>
                <a:gd name="T14" fmla="*/ 0 w 106"/>
                <a:gd name="T15" fmla="*/ 0 h 144"/>
                <a:gd name="T16" fmla="*/ 0 w 106"/>
                <a:gd name="T17" fmla="*/ 0 h 144"/>
                <a:gd name="T18" fmla="*/ 0 w 106"/>
                <a:gd name="T19" fmla="*/ 0 h 144"/>
                <a:gd name="T20" fmla="*/ 0 w 106"/>
                <a:gd name="T21" fmla="*/ 0 h 144"/>
                <a:gd name="T22" fmla="*/ 0 w 106"/>
                <a:gd name="T23" fmla="*/ 0 h 144"/>
                <a:gd name="T24" fmla="*/ 0 w 106"/>
                <a:gd name="T25" fmla="*/ 0 h 144"/>
                <a:gd name="T26" fmla="*/ 0 w 106"/>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44"/>
                <a:gd name="T44" fmla="*/ 106 w 106"/>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44">
                  <a:moveTo>
                    <a:pt x="104" y="70"/>
                  </a:moveTo>
                  <a:lnTo>
                    <a:pt x="54" y="8"/>
                  </a:lnTo>
                  <a:lnTo>
                    <a:pt x="32" y="0"/>
                  </a:lnTo>
                  <a:lnTo>
                    <a:pt x="22" y="24"/>
                  </a:lnTo>
                  <a:lnTo>
                    <a:pt x="0" y="43"/>
                  </a:lnTo>
                  <a:lnTo>
                    <a:pt x="8" y="102"/>
                  </a:lnTo>
                  <a:lnTo>
                    <a:pt x="22" y="96"/>
                  </a:lnTo>
                  <a:lnTo>
                    <a:pt x="33" y="135"/>
                  </a:lnTo>
                  <a:lnTo>
                    <a:pt x="48" y="144"/>
                  </a:lnTo>
                  <a:lnTo>
                    <a:pt x="56" y="114"/>
                  </a:lnTo>
                  <a:lnTo>
                    <a:pt x="106" y="139"/>
                  </a:lnTo>
                  <a:lnTo>
                    <a:pt x="83" y="87"/>
                  </a:lnTo>
                  <a:lnTo>
                    <a:pt x="104" y="70"/>
                  </a:lnTo>
                  <a:close/>
                </a:path>
              </a:pathLst>
            </a:custGeom>
            <a:solidFill>
              <a:srgbClr val="006600"/>
            </a:solidFill>
            <a:ln w="9525">
              <a:noFill/>
              <a:round/>
              <a:headEnd/>
              <a:tailEnd/>
            </a:ln>
          </p:spPr>
          <p:txBody>
            <a:bodyPr/>
            <a:lstStyle/>
            <a:p>
              <a:endParaRPr lang="en-US"/>
            </a:p>
          </p:txBody>
        </p:sp>
        <p:sp>
          <p:nvSpPr>
            <p:cNvPr id="148" name="Freeform 376"/>
            <p:cNvSpPr>
              <a:spLocks/>
            </p:cNvSpPr>
            <p:nvPr/>
          </p:nvSpPr>
          <p:spPr bwMode="auto">
            <a:xfrm>
              <a:off x="4257" y="1440"/>
              <a:ext cx="67" cy="43"/>
            </a:xfrm>
            <a:custGeom>
              <a:avLst/>
              <a:gdLst>
                <a:gd name="T0" fmla="*/ 0 w 404"/>
                <a:gd name="T1" fmla="*/ 0 h 260"/>
                <a:gd name="T2" fmla="*/ 0 w 404"/>
                <a:gd name="T3" fmla="*/ 0 h 260"/>
                <a:gd name="T4" fmla="*/ 0 w 404"/>
                <a:gd name="T5" fmla="*/ 0 h 260"/>
                <a:gd name="T6" fmla="*/ 0 w 404"/>
                <a:gd name="T7" fmla="*/ 0 h 260"/>
                <a:gd name="T8" fmla="*/ 0 w 404"/>
                <a:gd name="T9" fmla="*/ 0 h 260"/>
                <a:gd name="T10" fmla="*/ 0 w 404"/>
                <a:gd name="T11" fmla="*/ 0 h 260"/>
                <a:gd name="T12" fmla="*/ 0 w 404"/>
                <a:gd name="T13" fmla="*/ 0 h 260"/>
                <a:gd name="T14" fmla="*/ 0 w 404"/>
                <a:gd name="T15" fmla="*/ 0 h 260"/>
                <a:gd name="T16" fmla="*/ 0 w 404"/>
                <a:gd name="T17" fmla="*/ 0 h 260"/>
                <a:gd name="T18" fmla="*/ 0 w 404"/>
                <a:gd name="T19" fmla="*/ 0 h 260"/>
                <a:gd name="T20" fmla="*/ 0 w 404"/>
                <a:gd name="T21" fmla="*/ 0 h 260"/>
                <a:gd name="T22" fmla="*/ 0 w 404"/>
                <a:gd name="T23" fmla="*/ 0 h 260"/>
                <a:gd name="T24" fmla="*/ 0 w 404"/>
                <a:gd name="T25" fmla="*/ 0 h 260"/>
                <a:gd name="T26" fmla="*/ 0 w 404"/>
                <a:gd name="T27" fmla="*/ 0 h 260"/>
                <a:gd name="T28" fmla="*/ 0 w 404"/>
                <a:gd name="T29" fmla="*/ 0 h 260"/>
                <a:gd name="T30" fmla="*/ 0 w 404"/>
                <a:gd name="T31" fmla="*/ 0 h 260"/>
                <a:gd name="T32" fmla="*/ 0 w 404"/>
                <a:gd name="T33" fmla="*/ 0 h 260"/>
                <a:gd name="T34" fmla="*/ 0 w 404"/>
                <a:gd name="T35" fmla="*/ 0 h 260"/>
                <a:gd name="T36" fmla="*/ 0 w 404"/>
                <a:gd name="T37" fmla="*/ 0 h 260"/>
                <a:gd name="T38" fmla="*/ 0 w 404"/>
                <a:gd name="T39" fmla="*/ 0 h 260"/>
                <a:gd name="T40" fmla="*/ 0 w 404"/>
                <a:gd name="T41" fmla="*/ 0 h 260"/>
                <a:gd name="T42" fmla="*/ 0 w 404"/>
                <a:gd name="T43" fmla="*/ 0 h 260"/>
                <a:gd name="T44" fmla="*/ 0 w 404"/>
                <a:gd name="T45" fmla="*/ 0 h 260"/>
                <a:gd name="T46" fmla="*/ 0 w 404"/>
                <a:gd name="T47" fmla="*/ 0 h 260"/>
                <a:gd name="T48" fmla="*/ 0 w 404"/>
                <a:gd name="T49" fmla="*/ 0 h 260"/>
                <a:gd name="T50" fmla="*/ 0 w 404"/>
                <a:gd name="T51" fmla="*/ 0 h 260"/>
                <a:gd name="T52" fmla="*/ 0 w 404"/>
                <a:gd name="T53" fmla="*/ 0 h 260"/>
                <a:gd name="T54" fmla="*/ 0 w 404"/>
                <a:gd name="T55" fmla="*/ 0 h 260"/>
                <a:gd name="T56" fmla="*/ 0 w 404"/>
                <a:gd name="T57" fmla="*/ 0 h 260"/>
                <a:gd name="T58" fmla="*/ 0 w 404"/>
                <a:gd name="T59" fmla="*/ 0 h 260"/>
                <a:gd name="T60" fmla="*/ 0 w 404"/>
                <a:gd name="T61" fmla="*/ 0 h 260"/>
                <a:gd name="T62" fmla="*/ 0 w 404"/>
                <a:gd name="T63" fmla="*/ 0 h 260"/>
                <a:gd name="T64" fmla="*/ 0 w 404"/>
                <a:gd name="T65" fmla="*/ 0 h 260"/>
                <a:gd name="T66" fmla="*/ 0 w 404"/>
                <a:gd name="T67" fmla="*/ 0 h 260"/>
                <a:gd name="T68" fmla="*/ 0 w 404"/>
                <a:gd name="T69" fmla="*/ 0 h 260"/>
                <a:gd name="T70" fmla="*/ 0 w 404"/>
                <a:gd name="T71" fmla="*/ 0 h 260"/>
                <a:gd name="T72" fmla="*/ 0 w 404"/>
                <a:gd name="T73" fmla="*/ 0 h 260"/>
                <a:gd name="T74" fmla="*/ 0 w 404"/>
                <a:gd name="T75" fmla="*/ 0 h 260"/>
                <a:gd name="T76" fmla="*/ 0 w 404"/>
                <a:gd name="T77" fmla="*/ 0 h 260"/>
                <a:gd name="T78" fmla="*/ 0 w 404"/>
                <a:gd name="T79" fmla="*/ 0 h 260"/>
                <a:gd name="T80" fmla="*/ 0 w 404"/>
                <a:gd name="T81" fmla="*/ 0 h 260"/>
                <a:gd name="T82" fmla="*/ 0 w 404"/>
                <a:gd name="T83" fmla="*/ 0 h 260"/>
                <a:gd name="T84" fmla="*/ 0 w 404"/>
                <a:gd name="T85" fmla="*/ 0 h 260"/>
                <a:gd name="T86" fmla="*/ 0 w 404"/>
                <a:gd name="T87" fmla="*/ 0 h 260"/>
                <a:gd name="T88" fmla="*/ 0 w 404"/>
                <a:gd name="T89" fmla="*/ 0 h 260"/>
                <a:gd name="T90" fmla="*/ 0 w 404"/>
                <a:gd name="T91" fmla="*/ 0 h 2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4"/>
                <a:gd name="T139" fmla="*/ 0 h 260"/>
                <a:gd name="T140" fmla="*/ 404 w 404"/>
                <a:gd name="T141" fmla="*/ 260 h 2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4" h="260">
                  <a:moveTo>
                    <a:pt x="54" y="27"/>
                  </a:moveTo>
                  <a:lnTo>
                    <a:pt x="11" y="86"/>
                  </a:lnTo>
                  <a:lnTo>
                    <a:pt x="0" y="260"/>
                  </a:lnTo>
                  <a:lnTo>
                    <a:pt x="22" y="239"/>
                  </a:lnTo>
                  <a:lnTo>
                    <a:pt x="28" y="252"/>
                  </a:lnTo>
                  <a:lnTo>
                    <a:pt x="52" y="238"/>
                  </a:lnTo>
                  <a:lnTo>
                    <a:pt x="63" y="252"/>
                  </a:lnTo>
                  <a:lnTo>
                    <a:pt x="85" y="238"/>
                  </a:lnTo>
                  <a:lnTo>
                    <a:pt x="109" y="227"/>
                  </a:lnTo>
                  <a:lnTo>
                    <a:pt x="137" y="214"/>
                  </a:lnTo>
                  <a:lnTo>
                    <a:pt x="153" y="204"/>
                  </a:lnTo>
                  <a:lnTo>
                    <a:pt x="155" y="175"/>
                  </a:lnTo>
                  <a:lnTo>
                    <a:pt x="201" y="147"/>
                  </a:lnTo>
                  <a:lnTo>
                    <a:pt x="257" y="162"/>
                  </a:lnTo>
                  <a:lnTo>
                    <a:pt x="297" y="156"/>
                  </a:lnTo>
                  <a:lnTo>
                    <a:pt x="316" y="175"/>
                  </a:lnTo>
                  <a:lnTo>
                    <a:pt x="338" y="173"/>
                  </a:lnTo>
                  <a:lnTo>
                    <a:pt x="338" y="204"/>
                  </a:lnTo>
                  <a:lnTo>
                    <a:pt x="404" y="204"/>
                  </a:lnTo>
                  <a:lnTo>
                    <a:pt x="401" y="179"/>
                  </a:lnTo>
                  <a:lnTo>
                    <a:pt x="373" y="133"/>
                  </a:lnTo>
                  <a:lnTo>
                    <a:pt x="358" y="101"/>
                  </a:lnTo>
                  <a:lnTo>
                    <a:pt x="339" y="127"/>
                  </a:lnTo>
                  <a:lnTo>
                    <a:pt x="339" y="73"/>
                  </a:lnTo>
                  <a:lnTo>
                    <a:pt x="319" y="86"/>
                  </a:lnTo>
                  <a:lnTo>
                    <a:pt x="319" y="64"/>
                  </a:lnTo>
                  <a:lnTo>
                    <a:pt x="327" y="35"/>
                  </a:lnTo>
                  <a:lnTo>
                    <a:pt x="290" y="69"/>
                  </a:lnTo>
                  <a:lnTo>
                    <a:pt x="290" y="46"/>
                  </a:lnTo>
                  <a:lnTo>
                    <a:pt x="272" y="69"/>
                  </a:lnTo>
                  <a:lnTo>
                    <a:pt x="236" y="49"/>
                  </a:lnTo>
                  <a:lnTo>
                    <a:pt x="222" y="94"/>
                  </a:lnTo>
                  <a:lnTo>
                    <a:pt x="170" y="121"/>
                  </a:lnTo>
                  <a:lnTo>
                    <a:pt x="119" y="121"/>
                  </a:lnTo>
                  <a:lnTo>
                    <a:pt x="151" y="97"/>
                  </a:lnTo>
                  <a:lnTo>
                    <a:pt x="105" y="99"/>
                  </a:lnTo>
                  <a:lnTo>
                    <a:pt x="126" y="77"/>
                  </a:lnTo>
                  <a:lnTo>
                    <a:pt x="199" y="66"/>
                  </a:lnTo>
                  <a:lnTo>
                    <a:pt x="224" y="58"/>
                  </a:lnTo>
                  <a:lnTo>
                    <a:pt x="229" y="23"/>
                  </a:lnTo>
                  <a:lnTo>
                    <a:pt x="201" y="19"/>
                  </a:lnTo>
                  <a:lnTo>
                    <a:pt x="170" y="40"/>
                  </a:lnTo>
                  <a:lnTo>
                    <a:pt x="160" y="0"/>
                  </a:lnTo>
                  <a:lnTo>
                    <a:pt x="133" y="0"/>
                  </a:lnTo>
                  <a:lnTo>
                    <a:pt x="54" y="27"/>
                  </a:lnTo>
                  <a:close/>
                </a:path>
              </a:pathLst>
            </a:custGeom>
            <a:solidFill>
              <a:srgbClr val="006600"/>
            </a:solidFill>
            <a:ln w="9525">
              <a:noFill/>
              <a:round/>
              <a:headEnd/>
              <a:tailEnd/>
            </a:ln>
          </p:spPr>
          <p:txBody>
            <a:bodyPr/>
            <a:lstStyle/>
            <a:p>
              <a:endParaRPr lang="en-US"/>
            </a:p>
          </p:txBody>
        </p:sp>
        <p:sp>
          <p:nvSpPr>
            <p:cNvPr id="149" name="Freeform 377"/>
            <p:cNvSpPr>
              <a:spLocks/>
            </p:cNvSpPr>
            <p:nvPr/>
          </p:nvSpPr>
          <p:spPr bwMode="auto">
            <a:xfrm>
              <a:off x="4228" y="1393"/>
              <a:ext cx="97" cy="59"/>
            </a:xfrm>
            <a:custGeom>
              <a:avLst/>
              <a:gdLst>
                <a:gd name="T0" fmla="*/ 0 w 584"/>
                <a:gd name="T1" fmla="*/ 0 h 353"/>
                <a:gd name="T2" fmla="*/ 0 w 584"/>
                <a:gd name="T3" fmla="*/ 0 h 353"/>
                <a:gd name="T4" fmla="*/ 0 w 584"/>
                <a:gd name="T5" fmla="*/ 0 h 353"/>
                <a:gd name="T6" fmla="*/ 0 w 584"/>
                <a:gd name="T7" fmla="*/ 0 h 353"/>
                <a:gd name="T8" fmla="*/ 0 w 584"/>
                <a:gd name="T9" fmla="*/ 0 h 353"/>
                <a:gd name="T10" fmla="*/ 0 w 584"/>
                <a:gd name="T11" fmla="*/ 0 h 353"/>
                <a:gd name="T12" fmla="*/ 0 w 584"/>
                <a:gd name="T13" fmla="*/ 0 h 353"/>
                <a:gd name="T14" fmla="*/ 0 w 584"/>
                <a:gd name="T15" fmla="*/ 0 h 353"/>
                <a:gd name="T16" fmla="*/ 0 w 584"/>
                <a:gd name="T17" fmla="*/ 0 h 353"/>
                <a:gd name="T18" fmla="*/ 0 w 584"/>
                <a:gd name="T19" fmla="*/ 0 h 353"/>
                <a:gd name="T20" fmla="*/ 0 w 584"/>
                <a:gd name="T21" fmla="*/ 0 h 353"/>
                <a:gd name="T22" fmla="*/ 0 w 584"/>
                <a:gd name="T23" fmla="*/ 0 h 353"/>
                <a:gd name="T24" fmla="*/ 0 w 584"/>
                <a:gd name="T25" fmla="*/ 0 h 353"/>
                <a:gd name="T26" fmla="*/ 0 w 584"/>
                <a:gd name="T27" fmla="*/ 0 h 353"/>
                <a:gd name="T28" fmla="*/ 0 w 584"/>
                <a:gd name="T29" fmla="*/ 0 h 353"/>
                <a:gd name="T30" fmla="*/ 0 w 584"/>
                <a:gd name="T31" fmla="*/ 0 h 353"/>
                <a:gd name="T32" fmla="*/ 0 w 584"/>
                <a:gd name="T33" fmla="*/ 0 h 353"/>
                <a:gd name="T34" fmla="*/ 0 w 584"/>
                <a:gd name="T35" fmla="*/ 0 h 353"/>
                <a:gd name="T36" fmla="*/ 0 w 584"/>
                <a:gd name="T37" fmla="*/ 0 h 353"/>
                <a:gd name="T38" fmla="*/ 0 w 584"/>
                <a:gd name="T39" fmla="*/ 0 h 353"/>
                <a:gd name="T40" fmla="*/ 0 w 584"/>
                <a:gd name="T41" fmla="*/ 0 h 353"/>
                <a:gd name="T42" fmla="*/ 0 w 584"/>
                <a:gd name="T43" fmla="*/ 0 h 353"/>
                <a:gd name="T44" fmla="*/ 0 w 584"/>
                <a:gd name="T45" fmla="*/ 0 h 353"/>
                <a:gd name="T46" fmla="*/ 0 w 584"/>
                <a:gd name="T47" fmla="*/ 0 h 353"/>
                <a:gd name="T48" fmla="*/ 0 w 584"/>
                <a:gd name="T49" fmla="*/ 0 h 353"/>
                <a:gd name="T50" fmla="*/ 0 w 584"/>
                <a:gd name="T51" fmla="*/ 0 h 353"/>
                <a:gd name="T52" fmla="*/ 0 w 584"/>
                <a:gd name="T53" fmla="*/ 0 h 353"/>
                <a:gd name="T54" fmla="*/ 0 w 584"/>
                <a:gd name="T55" fmla="*/ 0 h 353"/>
                <a:gd name="T56" fmla="*/ 0 w 584"/>
                <a:gd name="T57" fmla="*/ 0 h 353"/>
                <a:gd name="T58" fmla="*/ 0 w 584"/>
                <a:gd name="T59" fmla="*/ 0 h 353"/>
                <a:gd name="T60" fmla="*/ 0 w 584"/>
                <a:gd name="T61" fmla="*/ 0 h 353"/>
                <a:gd name="T62" fmla="*/ 0 w 584"/>
                <a:gd name="T63" fmla="*/ 0 h 353"/>
                <a:gd name="T64" fmla="*/ 0 w 584"/>
                <a:gd name="T65" fmla="*/ 0 h 353"/>
                <a:gd name="T66" fmla="*/ 0 w 584"/>
                <a:gd name="T67" fmla="*/ 0 h 353"/>
                <a:gd name="T68" fmla="*/ 0 w 584"/>
                <a:gd name="T69" fmla="*/ 0 h 353"/>
                <a:gd name="T70" fmla="*/ 0 w 584"/>
                <a:gd name="T71" fmla="*/ 0 h 353"/>
                <a:gd name="T72" fmla="*/ 0 w 584"/>
                <a:gd name="T73" fmla="*/ 0 h 353"/>
                <a:gd name="T74" fmla="*/ 0 w 584"/>
                <a:gd name="T75" fmla="*/ 0 h 3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4"/>
                <a:gd name="T115" fmla="*/ 0 h 353"/>
                <a:gd name="T116" fmla="*/ 584 w 584"/>
                <a:gd name="T117" fmla="*/ 353 h 3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4" h="353">
                  <a:moveTo>
                    <a:pt x="0" y="253"/>
                  </a:moveTo>
                  <a:lnTo>
                    <a:pt x="74" y="186"/>
                  </a:lnTo>
                  <a:lnTo>
                    <a:pt x="104" y="196"/>
                  </a:lnTo>
                  <a:lnTo>
                    <a:pt x="146" y="206"/>
                  </a:lnTo>
                  <a:lnTo>
                    <a:pt x="170" y="191"/>
                  </a:lnTo>
                  <a:lnTo>
                    <a:pt x="155" y="165"/>
                  </a:lnTo>
                  <a:lnTo>
                    <a:pt x="175" y="126"/>
                  </a:lnTo>
                  <a:lnTo>
                    <a:pt x="182" y="93"/>
                  </a:lnTo>
                  <a:lnTo>
                    <a:pt x="213" y="63"/>
                  </a:lnTo>
                  <a:lnTo>
                    <a:pt x="260" y="68"/>
                  </a:lnTo>
                  <a:lnTo>
                    <a:pt x="272" y="82"/>
                  </a:lnTo>
                  <a:lnTo>
                    <a:pt x="290" y="35"/>
                  </a:lnTo>
                  <a:lnTo>
                    <a:pt x="320" y="55"/>
                  </a:lnTo>
                  <a:lnTo>
                    <a:pt x="368" y="5"/>
                  </a:lnTo>
                  <a:lnTo>
                    <a:pt x="396" y="2"/>
                  </a:lnTo>
                  <a:lnTo>
                    <a:pt x="427" y="22"/>
                  </a:lnTo>
                  <a:lnTo>
                    <a:pt x="455" y="0"/>
                  </a:lnTo>
                  <a:lnTo>
                    <a:pt x="498" y="13"/>
                  </a:lnTo>
                  <a:lnTo>
                    <a:pt x="498" y="32"/>
                  </a:lnTo>
                  <a:lnTo>
                    <a:pt x="543" y="45"/>
                  </a:lnTo>
                  <a:lnTo>
                    <a:pt x="584" y="70"/>
                  </a:lnTo>
                  <a:lnTo>
                    <a:pt x="572" y="87"/>
                  </a:lnTo>
                  <a:lnTo>
                    <a:pt x="561" y="125"/>
                  </a:lnTo>
                  <a:lnTo>
                    <a:pt x="550" y="165"/>
                  </a:lnTo>
                  <a:lnTo>
                    <a:pt x="478" y="200"/>
                  </a:lnTo>
                  <a:lnTo>
                    <a:pt x="403" y="227"/>
                  </a:lnTo>
                  <a:lnTo>
                    <a:pt x="378" y="194"/>
                  </a:lnTo>
                  <a:lnTo>
                    <a:pt x="328" y="215"/>
                  </a:lnTo>
                  <a:lnTo>
                    <a:pt x="312" y="268"/>
                  </a:lnTo>
                  <a:lnTo>
                    <a:pt x="293" y="294"/>
                  </a:lnTo>
                  <a:lnTo>
                    <a:pt x="227" y="310"/>
                  </a:lnTo>
                  <a:lnTo>
                    <a:pt x="207" y="303"/>
                  </a:lnTo>
                  <a:lnTo>
                    <a:pt x="174" y="321"/>
                  </a:lnTo>
                  <a:lnTo>
                    <a:pt x="149" y="306"/>
                  </a:lnTo>
                  <a:lnTo>
                    <a:pt x="82" y="353"/>
                  </a:lnTo>
                  <a:lnTo>
                    <a:pt x="41" y="336"/>
                  </a:lnTo>
                  <a:lnTo>
                    <a:pt x="0" y="253"/>
                  </a:lnTo>
                  <a:close/>
                </a:path>
              </a:pathLst>
            </a:custGeom>
            <a:solidFill>
              <a:srgbClr val="00B200"/>
            </a:solidFill>
            <a:ln w="9525">
              <a:noFill/>
              <a:round/>
              <a:headEnd/>
              <a:tailEnd/>
            </a:ln>
          </p:spPr>
          <p:txBody>
            <a:bodyPr/>
            <a:lstStyle/>
            <a:p>
              <a:endParaRPr lang="en-US"/>
            </a:p>
          </p:txBody>
        </p:sp>
        <p:sp>
          <p:nvSpPr>
            <p:cNvPr id="150" name="Freeform 378"/>
            <p:cNvSpPr>
              <a:spLocks/>
            </p:cNvSpPr>
            <p:nvPr/>
          </p:nvSpPr>
          <p:spPr bwMode="auto">
            <a:xfrm>
              <a:off x="4277" y="1408"/>
              <a:ext cx="45" cy="27"/>
            </a:xfrm>
            <a:custGeom>
              <a:avLst/>
              <a:gdLst>
                <a:gd name="T0" fmla="*/ 0 w 265"/>
                <a:gd name="T1" fmla="*/ 0 h 163"/>
                <a:gd name="T2" fmla="*/ 0 w 265"/>
                <a:gd name="T3" fmla="*/ 0 h 163"/>
                <a:gd name="T4" fmla="*/ 0 w 265"/>
                <a:gd name="T5" fmla="*/ 0 h 163"/>
                <a:gd name="T6" fmla="*/ 0 w 265"/>
                <a:gd name="T7" fmla="*/ 0 h 163"/>
                <a:gd name="T8" fmla="*/ 0 w 265"/>
                <a:gd name="T9" fmla="*/ 0 h 163"/>
                <a:gd name="T10" fmla="*/ 0 w 265"/>
                <a:gd name="T11" fmla="*/ 0 h 163"/>
                <a:gd name="T12" fmla="*/ 0 w 265"/>
                <a:gd name="T13" fmla="*/ 0 h 163"/>
                <a:gd name="T14" fmla="*/ 0 w 265"/>
                <a:gd name="T15" fmla="*/ 0 h 163"/>
                <a:gd name="T16" fmla="*/ 0 w 265"/>
                <a:gd name="T17" fmla="*/ 0 h 163"/>
                <a:gd name="T18" fmla="*/ 0 w 265"/>
                <a:gd name="T19" fmla="*/ 0 h 163"/>
                <a:gd name="T20" fmla="*/ 0 w 265"/>
                <a:gd name="T21" fmla="*/ 0 h 163"/>
                <a:gd name="T22" fmla="*/ 0 w 265"/>
                <a:gd name="T23" fmla="*/ 0 h 163"/>
                <a:gd name="T24" fmla="*/ 0 w 265"/>
                <a:gd name="T25" fmla="*/ 0 h 163"/>
                <a:gd name="T26" fmla="*/ 0 w 265"/>
                <a:gd name="T27" fmla="*/ 0 h 163"/>
                <a:gd name="T28" fmla="*/ 0 w 265"/>
                <a:gd name="T29" fmla="*/ 0 h 163"/>
                <a:gd name="T30" fmla="*/ 0 w 265"/>
                <a:gd name="T31" fmla="*/ 0 h 163"/>
                <a:gd name="T32" fmla="*/ 0 w 265"/>
                <a:gd name="T33" fmla="*/ 0 h 163"/>
                <a:gd name="T34" fmla="*/ 0 w 265"/>
                <a:gd name="T35" fmla="*/ 0 h 163"/>
                <a:gd name="T36" fmla="*/ 0 w 265"/>
                <a:gd name="T37" fmla="*/ 0 h 163"/>
                <a:gd name="T38" fmla="*/ 0 w 265"/>
                <a:gd name="T39" fmla="*/ 0 h 1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5"/>
                <a:gd name="T61" fmla="*/ 0 h 163"/>
                <a:gd name="T62" fmla="*/ 265 w 265"/>
                <a:gd name="T63" fmla="*/ 163 h 1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5" h="163">
                  <a:moveTo>
                    <a:pt x="0" y="163"/>
                  </a:moveTo>
                  <a:lnTo>
                    <a:pt x="11" y="78"/>
                  </a:lnTo>
                  <a:lnTo>
                    <a:pt x="27" y="90"/>
                  </a:lnTo>
                  <a:lnTo>
                    <a:pt x="38" y="51"/>
                  </a:lnTo>
                  <a:lnTo>
                    <a:pt x="61" y="78"/>
                  </a:lnTo>
                  <a:lnTo>
                    <a:pt x="77" y="46"/>
                  </a:lnTo>
                  <a:lnTo>
                    <a:pt x="135" y="30"/>
                  </a:lnTo>
                  <a:lnTo>
                    <a:pt x="171" y="0"/>
                  </a:lnTo>
                  <a:lnTo>
                    <a:pt x="185" y="30"/>
                  </a:lnTo>
                  <a:lnTo>
                    <a:pt x="221" y="8"/>
                  </a:lnTo>
                  <a:lnTo>
                    <a:pt x="222" y="46"/>
                  </a:lnTo>
                  <a:lnTo>
                    <a:pt x="236" y="8"/>
                  </a:lnTo>
                  <a:lnTo>
                    <a:pt x="265" y="37"/>
                  </a:lnTo>
                  <a:lnTo>
                    <a:pt x="251" y="67"/>
                  </a:lnTo>
                  <a:lnTo>
                    <a:pt x="233" y="92"/>
                  </a:lnTo>
                  <a:lnTo>
                    <a:pt x="98" y="129"/>
                  </a:lnTo>
                  <a:lnTo>
                    <a:pt x="84" y="97"/>
                  </a:lnTo>
                  <a:lnTo>
                    <a:pt x="27" y="126"/>
                  </a:lnTo>
                  <a:lnTo>
                    <a:pt x="0" y="163"/>
                  </a:lnTo>
                  <a:close/>
                </a:path>
              </a:pathLst>
            </a:custGeom>
            <a:solidFill>
              <a:srgbClr val="006600"/>
            </a:solidFill>
            <a:ln w="9525">
              <a:noFill/>
              <a:round/>
              <a:headEnd/>
              <a:tailEnd/>
            </a:ln>
          </p:spPr>
          <p:txBody>
            <a:bodyPr/>
            <a:lstStyle/>
            <a:p>
              <a:endParaRPr lang="en-US"/>
            </a:p>
          </p:txBody>
        </p:sp>
        <p:sp>
          <p:nvSpPr>
            <p:cNvPr id="151" name="Freeform 379"/>
            <p:cNvSpPr>
              <a:spLocks/>
            </p:cNvSpPr>
            <p:nvPr/>
          </p:nvSpPr>
          <p:spPr bwMode="auto">
            <a:xfrm>
              <a:off x="4252" y="1393"/>
              <a:ext cx="39" cy="38"/>
            </a:xfrm>
            <a:custGeom>
              <a:avLst/>
              <a:gdLst>
                <a:gd name="T0" fmla="*/ 0 w 236"/>
                <a:gd name="T1" fmla="*/ 0 h 230"/>
                <a:gd name="T2" fmla="*/ 0 w 236"/>
                <a:gd name="T3" fmla="*/ 0 h 230"/>
                <a:gd name="T4" fmla="*/ 0 w 236"/>
                <a:gd name="T5" fmla="*/ 0 h 230"/>
                <a:gd name="T6" fmla="*/ 0 w 236"/>
                <a:gd name="T7" fmla="*/ 0 h 230"/>
                <a:gd name="T8" fmla="*/ 0 w 236"/>
                <a:gd name="T9" fmla="*/ 0 h 230"/>
                <a:gd name="T10" fmla="*/ 0 w 236"/>
                <a:gd name="T11" fmla="*/ 0 h 230"/>
                <a:gd name="T12" fmla="*/ 0 w 236"/>
                <a:gd name="T13" fmla="*/ 0 h 230"/>
                <a:gd name="T14" fmla="*/ 0 w 236"/>
                <a:gd name="T15" fmla="*/ 0 h 230"/>
                <a:gd name="T16" fmla="*/ 0 w 236"/>
                <a:gd name="T17" fmla="*/ 0 h 230"/>
                <a:gd name="T18" fmla="*/ 0 w 236"/>
                <a:gd name="T19" fmla="*/ 0 h 230"/>
                <a:gd name="T20" fmla="*/ 0 w 236"/>
                <a:gd name="T21" fmla="*/ 0 h 230"/>
                <a:gd name="T22" fmla="*/ 0 w 236"/>
                <a:gd name="T23" fmla="*/ 0 h 230"/>
                <a:gd name="T24" fmla="*/ 0 w 236"/>
                <a:gd name="T25" fmla="*/ 0 h 230"/>
                <a:gd name="T26" fmla="*/ 0 w 236"/>
                <a:gd name="T27" fmla="*/ 0 h 230"/>
                <a:gd name="T28" fmla="*/ 0 w 236"/>
                <a:gd name="T29" fmla="*/ 0 h 230"/>
                <a:gd name="T30" fmla="*/ 0 w 236"/>
                <a:gd name="T31" fmla="*/ 0 h 230"/>
                <a:gd name="T32" fmla="*/ 0 w 236"/>
                <a:gd name="T33" fmla="*/ 0 h 230"/>
                <a:gd name="T34" fmla="*/ 0 w 236"/>
                <a:gd name="T35" fmla="*/ 0 h 230"/>
                <a:gd name="T36" fmla="*/ 0 w 236"/>
                <a:gd name="T37" fmla="*/ 0 h 230"/>
                <a:gd name="T38" fmla="*/ 0 w 236"/>
                <a:gd name="T39" fmla="*/ 0 h 230"/>
                <a:gd name="T40" fmla="*/ 0 w 236"/>
                <a:gd name="T41" fmla="*/ 0 h 230"/>
                <a:gd name="T42" fmla="*/ 0 w 236"/>
                <a:gd name="T43" fmla="*/ 0 h 230"/>
                <a:gd name="T44" fmla="*/ 0 w 236"/>
                <a:gd name="T45" fmla="*/ 0 h 230"/>
                <a:gd name="T46" fmla="*/ 0 w 236"/>
                <a:gd name="T47" fmla="*/ 0 h 230"/>
                <a:gd name="T48" fmla="*/ 0 w 236"/>
                <a:gd name="T49" fmla="*/ 0 h 230"/>
                <a:gd name="T50" fmla="*/ 0 w 236"/>
                <a:gd name="T51" fmla="*/ 0 h 230"/>
                <a:gd name="T52" fmla="*/ 0 w 236"/>
                <a:gd name="T53" fmla="*/ 0 h 230"/>
                <a:gd name="T54" fmla="*/ 0 w 236"/>
                <a:gd name="T55" fmla="*/ 0 h 230"/>
                <a:gd name="T56" fmla="*/ 0 w 236"/>
                <a:gd name="T57" fmla="*/ 0 h 230"/>
                <a:gd name="T58" fmla="*/ 0 w 236"/>
                <a:gd name="T59" fmla="*/ 0 h 230"/>
                <a:gd name="T60" fmla="*/ 0 w 236"/>
                <a:gd name="T61" fmla="*/ 0 h 230"/>
                <a:gd name="T62" fmla="*/ 0 w 236"/>
                <a:gd name="T63" fmla="*/ 0 h 230"/>
                <a:gd name="T64" fmla="*/ 0 w 236"/>
                <a:gd name="T65" fmla="*/ 0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0"/>
                <a:gd name="T101" fmla="*/ 236 w 236"/>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0">
                  <a:moveTo>
                    <a:pt x="0" y="158"/>
                  </a:moveTo>
                  <a:lnTo>
                    <a:pt x="32" y="124"/>
                  </a:lnTo>
                  <a:lnTo>
                    <a:pt x="39" y="87"/>
                  </a:lnTo>
                  <a:lnTo>
                    <a:pt x="67" y="62"/>
                  </a:lnTo>
                  <a:lnTo>
                    <a:pt x="124" y="71"/>
                  </a:lnTo>
                  <a:lnTo>
                    <a:pt x="142" y="37"/>
                  </a:lnTo>
                  <a:lnTo>
                    <a:pt x="172" y="53"/>
                  </a:lnTo>
                  <a:lnTo>
                    <a:pt x="225" y="0"/>
                  </a:lnTo>
                  <a:lnTo>
                    <a:pt x="218" y="62"/>
                  </a:lnTo>
                  <a:lnTo>
                    <a:pt x="236" y="39"/>
                  </a:lnTo>
                  <a:lnTo>
                    <a:pt x="233" y="83"/>
                  </a:lnTo>
                  <a:lnTo>
                    <a:pt x="187" y="78"/>
                  </a:lnTo>
                  <a:lnTo>
                    <a:pt x="188" y="102"/>
                  </a:lnTo>
                  <a:lnTo>
                    <a:pt x="159" y="74"/>
                  </a:lnTo>
                  <a:lnTo>
                    <a:pt x="139" y="117"/>
                  </a:lnTo>
                  <a:lnTo>
                    <a:pt x="104" y="85"/>
                  </a:lnTo>
                  <a:lnTo>
                    <a:pt x="73" y="91"/>
                  </a:lnTo>
                  <a:lnTo>
                    <a:pt x="50" y="111"/>
                  </a:lnTo>
                  <a:lnTo>
                    <a:pt x="89" y="111"/>
                  </a:lnTo>
                  <a:lnTo>
                    <a:pt x="78" y="126"/>
                  </a:lnTo>
                  <a:lnTo>
                    <a:pt x="121" y="133"/>
                  </a:lnTo>
                  <a:lnTo>
                    <a:pt x="96" y="163"/>
                  </a:lnTo>
                  <a:lnTo>
                    <a:pt x="131" y="170"/>
                  </a:lnTo>
                  <a:lnTo>
                    <a:pt x="115" y="181"/>
                  </a:lnTo>
                  <a:lnTo>
                    <a:pt x="137" y="195"/>
                  </a:lnTo>
                  <a:lnTo>
                    <a:pt x="87" y="230"/>
                  </a:lnTo>
                  <a:lnTo>
                    <a:pt x="69" y="184"/>
                  </a:lnTo>
                  <a:lnTo>
                    <a:pt x="89" y="147"/>
                  </a:lnTo>
                  <a:lnTo>
                    <a:pt x="46" y="152"/>
                  </a:lnTo>
                  <a:lnTo>
                    <a:pt x="53" y="141"/>
                  </a:lnTo>
                  <a:lnTo>
                    <a:pt x="18" y="179"/>
                  </a:lnTo>
                  <a:lnTo>
                    <a:pt x="0" y="158"/>
                  </a:lnTo>
                  <a:close/>
                </a:path>
              </a:pathLst>
            </a:custGeom>
            <a:solidFill>
              <a:srgbClr val="006600"/>
            </a:solidFill>
            <a:ln w="9525">
              <a:noFill/>
              <a:round/>
              <a:headEnd/>
              <a:tailEnd/>
            </a:ln>
          </p:spPr>
          <p:txBody>
            <a:bodyPr/>
            <a:lstStyle/>
            <a:p>
              <a:endParaRPr lang="en-US"/>
            </a:p>
          </p:txBody>
        </p:sp>
        <p:sp>
          <p:nvSpPr>
            <p:cNvPr id="152" name="Freeform 380"/>
            <p:cNvSpPr>
              <a:spLocks/>
            </p:cNvSpPr>
            <p:nvPr/>
          </p:nvSpPr>
          <p:spPr bwMode="auto">
            <a:xfrm>
              <a:off x="4196" y="1442"/>
              <a:ext cx="93" cy="211"/>
            </a:xfrm>
            <a:custGeom>
              <a:avLst/>
              <a:gdLst>
                <a:gd name="T0" fmla="*/ 0 w 558"/>
                <a:gd name="T1" fmla="*/ 0 h 1264"/>
                <a:gd name="T2" fmla="*/ 0 w 558"/>
                <a:gd name="T3" fmla="*/ 0 h 1264"/>
                <a:gd name="T4" fmla="*/ 0 w 558"/>
                <a:gd name="T5" fmla="*/ 0 h 1264"/>
                <a:gd name="T6" fmla="*/ 0 w 558"/>
                <a:gd name="T7" fmla="*/ 0 h 1264"/>
                <a:gd name="T8" fmla="*/ 0 w 558"/>
                <a:gd name="T9" fmla="*/ 0 h 1264"/>
                <a:gd name="T10" fmla="*/ 0 w 558"/>
                <a:gd name="T11" fmla="*/ 0 h 1264"/>
                <a:gd name="T12" fmla="*/ 0 w 558"/>
                <a:gd name="T13" fmla="*/ 0 h 1264"/>
                <a:gd name="T14" fmla="*/ 0 w 558"/>
                <a:gd name="T15" fmla="*/ 0 h 1264"/>
                <a:gd name="T16" fmla="*/ 0 w 558"/>
                <a:gd name="T17" fmla="*/ 0 h 1264"/>
                <a:gd name="T18" fmla="*/ 0 w 558"/>
                <a:gd name="T19" fmla="*/ 0 h 1264"/>
                <a:gd name="T20" fmla="*/ 0 w 558"/>
                <a:gd name="T21" fmla="*/ 0 h 1264"/>
                <a:gd name="T22" fmla="*/ 0 w 558"/>
                <a:gd name="T23" fmla="*/ 0 h 1264"/>
                <a:gd name="T24" fmla="*/ 0 w 558"/>
                <a:gd name="T25" fmla="*/ 0 h 1264"/>
                <a:gd name="T26" fmla="*/ 0 w 558"/>
                <a:gd name="T27" fmla="*/ 0 h 1264"/>
                <a:gd name="T28" fmla="*/ 0 w 558"/>
                <a:gd name="T29" fmla="*/ 0 h 1264"/>
                <a:gd name="T30" fmla="*/ 0 w 558"/>
                <a:gd name="T31" fmla="*/ 0 h 1264"/>
                <a:gd name="T32" fmla="*/ 0 w 558"/>
                <a:gd name="T33" fmla="*/ 0 h 1264"/>
                <a:gd name="T34" fmla="*/ 0 w 558"/>
                <a:gd name="T35" fmla="*/ 0 h 1264"/>
                <a:gd name="T36" fmla="*/ 0 w 558"/>
                <a:gd name="T37" fmla="*/ 0 h 1264"/>
                <a:gd name="T38" fmla="*/ 0 w 558"/>
                <a:gd name="T39" fmla="*/ 0 h 1264"/>
                <a:gd name="T40" fmla="*/ 0 w 558"/>
                <a:gd name="T41" fmla="*/ 0 h 1264"/>
                <a:gd name="T42" fmla="*/ 0 w 558"/>
                <a:gd name="T43" fmla="*/ 0 h 1264"/>
                <a:gd name="T44" fmla="*/ 0 w 558"/>
                <a:gd name="T45" fmla="*/ 0 h 1264"/>
                <a:gd name="T46" fmla="*/ 0 w 558"/>
                <a:gd name="T47" fmla="*/ 0 h 1264"/>
                <a:gd name="T48" fmla="*/ 0 w 558"/>
                <a:gd name="T49" fmla="*/ 0 h 1264"/>
                <a:gd name="T50" fmla="*/ 0 w 558"/>
                <a:gd name="T51" fmla="*/ 0 h 1264"/>
                <a:gd name="T52" fmla="*/ 0 w 558"/>
                <a:gd name="T53" fmla="*/ 0 h 1264"/>
                <a:gd name="T54" fmla="*/ 0 w 558"/>
                <a:gd name="T55" fmla="*/ 0 h 1264"/>
                <a:gd name="T56" fmla="*/ 0 w 558"/>
                <a:gd name="T57" fmla="*/ 0 h 1264"/>
                <a:gd name="T58" fmla="*/ 0 w 558"/>
                <a:gd name="T59" fmla="*/ 0 h 1264"/>
                <a:gd name="T60" fmla="*/ 0 w 558"/>
                <a:gd name="T61" fmla="*/ 0 h 1264"/>
                <a:gd name="T62" fmla="*/ 0 w 558"/>
                <a:gd name="T63" fmla="*/ 0 h 1264"/>
                <a:gd name="T64" fmla="*/ 0 w 558"/>
                <a:gd name="T65" fmla="*/ 0 h 1264"/>
                <a:gd name="T66" fmla="*/ 0 w 558"/>
                <a:gd name="T67" fmla="*/ 0 h 1264"/>
                <a:gd name="T68" fmla="*/ 0 w 558"/>
                <a:gd name="T69" fmla="*/ 0 h 1264"/>
                <a:gd name="T70" fmla="*/ 0 w 558"/>
                <a:gd name="T71" fmla="*/ 0 h 1264"/>
                <a:gd name="T72" fmla="*/ 0 w 558"/>
                <a:gd name="T73" fmla="*/ 0 h 1264"/>
                <a:gd name="T74" fmla="*/ 0 w 558"/>
                <a:gd name="T75" fmla="*/ 0 h 1264"/>
                <a:gd name="T76" fmla="*/ 0 w 558"/>
                <a:gd name="T77" fmla="*/ 0 h 1264"/>
                <a:gd name="T78" fmla="*/ 0 w 558"/>
                <a:gd name="T79" fmla="*/ 0 h 1264"/>
                <a:gd name="T80" fmla="*/ 0 w 558"/>
                <a:gd name="T81" fmla="*/ 0 h 1264"/>
                <a:gd name="T82" fmla="*/ 0 w 558"/>
                <a:gd name="T83" fmla="*/ 0 h 1264"/>
                <a:gd name="T84" fmla="*/ 0 w 558"/>
                <a:gd name="T85" fmla="*/ 0 h 1264"/>
                <a:gd name="T86" fmla="*/ 0 w 558"/>
                <a:gd name="T87" fmla="*/ 0 h 1264"/>
                <a:gd name="T88" fmla="*/ 0 w 558"/>
                <a:gd name="T89" fmla="*/ 0 h 1264"/>
                <a:gd name="T90" fmla="*/ 0 w 558"/>
                <a:gd name="T91" fmla="*/ 0 h 1264"/>
                <a:gd name="T92" fmla="*/ 0 w 558"/>
                <a:gd name="T93" fmla="*/ 0 h 1264"/>
                <a:gd name="T94" fmla="*/ 0 w 558"/>
                <a:gd name="T95" fmla="*/ 0 h 1264"/>
                <a:gd name="T96" fmla="*/ 0 w 558"/>
                <a:gd name="T97" fmla="*/ 0 h 1264"/>
                <a:gd name="T98" fmla="*/ 0 w 558"/>
                <a:gd name="T99" fmla="*/ 0 h 1264"/>
                <a:gd name="T100" fmla="*/ 0 w 558"/>
                <a:gd name="T101" fmla="*/ 0 h 1264"/>
                <a:gd name="T102" fmla="*/ 0 w 558"/>
                <a:gd name="T103" fmla="*/ 0 h 1264"/>
                <a:gd name="T104" fmla="*/ 0 w 558"/>
                <a:gd name="T105" fmla="*/ 0 h 1264"/>
                <a:gd name="T106" fmla="*/ 0 w 558"/>
                <a:gd name="T107" fmla="*/ 0 h 1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8"/>
                <a:gd name="T163" fmla="*/ 0 h 1264"/>
                <a:gd name="T164" fmla="*/ 558 w 558"/>
                <a:gd name="T165" fmla="*/ 1264 h 1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8" h="1264">
                  <a:moveTo>
                    <a:pt x="252" y="1254"/>
                  </a:moveTo>
                  <a:lnTo>
                    <a:pt x="275" y="1236"/>
                  </a:lnTo>
                  <a:lnTo>
                    <a:pt x="288" y="1194"/>
                  </a:lnTo>
                  <a:lnTo>
                    <a:pt x="293" y="697"/>
                  </a:lnTo>
                  <a:lnTo>
                    <a:pt x="293" y="552"/>
                  </a:lnTo>
                  <a:lnTo>
                    <a:pt x="267" y="524"/>
                  </a:lnTo>
                  <a:lnTo>
                    <a:pt x="196" y="392"/>
                  </a:lnTo>
                  <a:lnTo>
                    <a:pt x="118" y="354"/>
                  </a:lnTo>
                  <a:lnTo>
                    <a:pt x="185" y="354"/>
                  </a:lnTo>
                  <a:lnTo>
                    <a:pt x="123" y="272"/>
                  </a:lnTo>
                  <a:lnTo>
                    <a:pt x="52" y="172"/>
                  </a:lnTo>
                  <a:lnTo>
                    <a:pt x="9" y="148"/>
                  </a:lnTo>
                  <a:lnTo>
                    <a:pt x="0" y="116"/>
                  </a:lnTo>
                  <a:lnTo>
                    <a:pt x="50" y="131"/>
                  </a:lnTo>
                  <a:lnTo>
                    <a:pt x="114" y="122"/>
                  </a:lnTo>
                  <a:lnTo>
                    <a:pt x="90" y="158"/>
                  </a:lnTo>
                  <a:lnTo>
                    <a:pt x="138" y="245"/>
                  </a:lnTo>
                  <a:lnTo>
                    <a:pt x="209" y="324"/>
                  </a:lnTo>
                  <a:lnTo>
                    <a:pt x="246" y="409"/>
                  </a:lnTo>
                  <a:lnTo>
                    <a:pt x="276" y="457"/>
                  </a:lnTo>
                  <a:lnTo>
                    <a:pt x="295" y="474"/>
                  </a:lnTo>
                  <a:lnTo>
                    <a:pt x="288" y="368"/>
                  </a:lnTo>
                  <a:lnTo>
                    <a:pt x="269" y="330"/>
                  </a:lnTo>
                  <a:lnTo>
                    <a:pt x="287" y="330"/>
                  </a:lnTo>
                  <a:lnTo>
                    <a:pt x="293" y="211"/>
                  </a:lnTo>
                  <a:lnTo>
                    <a:pt x="238" y="195"/>
                  </a:lnTo>
                  <a:lnTo>
                    <a:pt x="208" y="163"/>
                  </a:lnTo>
                  <a:lnTo>
                    <a:pt x="208" y="63"/>
                  </a:lnTo>
                  <a:lnTo>
                    <a:pt x="284" y="46"/>
                  </a:lnTo>
                  <a:lnTo>
                    <a:pt x="349" y="5"/>
                  </a:lnTo>
                  <a:lnTo>
                    <a:pt x="366" y="26"/>
                  </a:lnTo>
                  <a:lnTo>
                    <a:pt x="390" y="0"/>
                  </a:lnTo>
                  <a:lnTo>
                    <a:pt x="419" y="29"/>
                  </a:lnTo>
                  <a:lnTo>
                    <a:pt x="373" y="89"/>
                  </a:lnTo>
                  <a:lnTo>
                    <a:pt x="360" y="359"/>
                  </a:lnTo>
                  <a:lnTo>
                    <a:pt x="411" y="315"/>
                  </a:lnTo>
                  <a:lnTo>
                    <a:pt x="443" y="271"/>
                  </a:lnTo>
                  <a:lnTo>
                    <a:pt x="514" y="230"/>
                  </a:lnTo>
                  <a:lnTo>
                    <a:pt x="558" y="183"/>
                  </a:lnTo>
                  <a:lnTo>
                    <a:pt x="555" y="216"/>
                  </a:lnTo>
                  <a:lnTo>
                    <a:pt x="480" y="284"/>
                  </a:lnTo>
                  <a:lnTo>
                    <a:pt x="422" y="332"/>
                  </a:lnTo>
                  <a:lnTo>
                    <a:pt x="378" y="410"/>
                  </a:lnTo>
                  <a:lnTo>
                    <a:pt x="381" y="533"/>
                  </a:lnTo>
                  <a:lnTo>
                    <a:pt x="427" y="546"/>
                  </a:lnTo>
                  <a:lnTo>
                    <a:pt x="387" y="566"/>
                  </a:lnTo>
                  <a:lnTo>
                    <a:pt x="381" y="603"/>
                  </a:lnTo>
                  <a:lnTo>
                    <a:pt x="382" y="700"/>
                  </a:lnTo>
                  <a:lnTo>
                    <a:pt x="394" y="796"/>
                  </a:lnTo>
                  <a:lnTo>
                    <a:pt x="387" y="882"/>
                  </a:lnTo>
                  <a:lnTo>
                    <a:pt x="401" y="1177"/>
                  </a:lnTo>
                  <a:lnTo>
                    <a:pt x="430" y="1264"/>
                  </a:lnTo>
                  <a:lnTo>
                    <a:pt x="252" y="1254"/>
                  </a:lnTo>
                  <a:close/>
                </a:path>
              </a:pathLst>
            </a:custGeom>
            <a:solidFill>
              <a:srgbClr val="94524A"/>
            </a:solidFill>
            <a:ln w="9525">
              <a:noFill/>
              <a:round/>
              <a:headEnd/>
              <a:tailEnd/>
            </a:ln>
          </p:spPr>
          <p:txBody>
            <a:bodyPr/>
            <a:lstStyle/>
            <a:p>
              <a:endParaRPr lang="en-US"/>
            </a:p>
          </p:txBody>
        </p:sp>
        <p:sp>
          <p:nvSpPr>
            <p:cNvPr id="153" name="Freeform 381"/>
            <p:cNvSpPr>
              <a:spLocks/>
            </p:cNvSpPr>
            <p:nvPr/>
          </p:nvSpPr>
          <p:spPr bwMode="auto">
            <a:xfrm>
              <a:off x="4304" y="1420"/>
              <a:ext cx="20" cy="16"/>
            </a:xfrm>
            <a:custGeom>
              <a:avLst/>
              <a:gdLst>
                <a:gd name="T0" fmla="*/ 0 w 123"/>
                <a:gd name="T1" fmla="*/ 0 h 98"/>
                <a:gd name="T2" fmla="*/ 0 w 123"/>
                <a:gd name="T3" fmla="*/ 0 h 98"/>
                <a:gd name="T4" fmla="*/ 0 w 123"/>
                <a:gd name="T5" fmla="*/ 0 h 98"/>
                <a:gd name="T6" fmla="*/ 0 w 123"/>
                <a:gd name="T7" fmla="*/ 0 h 98"/>
                <a:gd name="T8" fmla="*/ 0 w 123"/>
                <a:gd name="T9" fmla="*/ 0 h 98"/>
                <a:gd name="T10" fmla="*/ 0 w 123"/>
                <a:gd name="T11" fmla="*/ 0 h 98"/>
                <a:gd name="T12" fmla="*/ 0 w 123"/>
                <a:gd name="T13" fmla="*/ 0 h 98"/>
                <a:gd name="T14" fmla="*/ 0 w 123"/>
                <a:gd name="T15" fmla="*/ 0 h 98"/>
                <a:gd name="T16" fmla="*/ 0 w 123"/>
                <a:gd name="T17" fmla="*/ 0 h 98"/>
                <a:gd name="T18" fmla="*/ 0 w 123"/>
                <a:gd name="T19" fmla="*/ 0 h 98"/>
                <a:gd name="T20" fmla="*/ 0 w 123"/>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98"/>
                <a:gd name="T35" fmla="*/ 123 w 12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98">
                  <a:moveTo>
                    <a:pt x="2" y="78"/>
                  </a:moveTo>
                  <a:lnTo>
                    <a:pt x="94" y="37"/>
                  </a:lnTo>
                  <a:lnTo>
                    <a:pt x="114" y="0"/>
                  </a:lnTo>
                  <a:lnTo>
                    <a:pt x="123" y="63"/>
                  </a:lnTo>
                  <a:lnTo>
                    <a:pt x="91" y="48"/>
                  </a:lnTo>
                  <a:lnTo>
                    <a:pt x="80" y="69"/>
                  </a:lnTo>
                  <a:lnTo>
                    <a:pt x="57" y="67"/>
                  </a:lnTo>
                  <a:lnTo>
                    <a:pt x="35" y="83"/>
                  </a:lnTo>
                  <a:lnTo>
                    <a:pt x="0" y="98"/>
                  </a:lnTo>
                  <a:lnTo>
                    <a:pt x="2" y="78"/>
                  </a:lnTo>
                  <a:close/>
                </a:path>
              </a:pathLst>
            </a:custGeom>
            <a:solidFill>
              <a:srgbClr val="00B200"/>
            </a:solidFill>
            <a:ln w="9525">
              <a:noFill/>
              <a:round/>
              <a:headEnd/>
              <a:tailEnd/>
            </a:ln>
          </p:spPr>
          <p:txBody>
            <a:bodyPr/>
            <a:lstStyle/>
            <a:p>
              <a:endParaRPr lang="en-US"/>
            </a:p>
          </p:txBody>
        </p:sp>
        <p:sp>
          <p:nvSpPr>
            <p:cNvPr id="154" name="Freeform 382"/>
            <p:cNvSpPr>
              <a:spLocks/>
            </p:cNvSpPr>
            <p:nvPr/>
          </p:nvSpPr>
          <p:spPr bwMode="auto">
            <a:xfrm>
              <a:off x="4312" y="1329"/>
              <a:ext cx="13" cy="15"/>
            </a:xfrm>
            <a:custGeom>
              <a:avLst/>
              <a:gdLst>
                <a:gd name="T0" fmla="*/ 0 w 80"/>
                <a:gd name="T1" fmla="*/ 0 h 85"/>
                <a:gd name="T2" fmla="*/ 0 w 80"/>
                <a:gd name="T3" fmla="*/ 0 h 85"/>
                <a:gd name="T4" fmla="*/ 0 w 80"/>
                <a:gd name="T5" fmla="*/ 0 h 85"/>
                <a:gd name="T6" fmla="*/ 0 w 80"/>
                <a:gd name="T7" fmla="*/ 0 h 85"/>
                <a:gd name="T8" fmla="*/ 0 w 80"/>
                <a:gd name="T9" fmla="*/ 0 h 85"/>
                <a:gd name="T10" fmla="*/ 0 w 80"/>
                <a:gd name="T11" fmla="*/ 0 h 85"/>
                <a:gd name="T12" fmla="*/ 0 w 80"/>
                <a:gd name="T13" fmla="*/ 0 h 85"/>
                <a:gd name="T14" fmla="*/ 0 w 80"/>
                <a:gd name="T15" fmla="*/ 0 h 85"/>
                <a:gd name="T16" fmla="*/ 0 w 80"/>
                <a:gd name="T17" fmla="*/ 0 h 85"/>
                <a:gd name="T18" fmla="*/ 0 w 8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5"/>
                <a:gd name="T32" fmla="*/ 80 w 8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5">
                  <a:moveTo>
                    <a:pt x="44" y="0"/>
                  </a:moveTo>
                  <a:lnTo>
                    <a:pt x="12" y="20"/>
                  </a:lnTo>
                  <a:lnTo>
                    <a:pt x="0" y="44"/>
                  </a:lnTo>
                  <a:lnTo>
                    <a:pt x="24" y="44"/>
                  </a:lnTo>
                  <a:lnTo>
                    <a:pt x="31" y="85"/>
                  </a:lnTo>
                  <a:lnTo>
                    <a:pt x="67" y="83"/>
                  </a:lnTo>
                  <a:lnTo>
                    <a:pt x="80" y="49"/>
                  </a:lnTo>
                  <a:lnTo>
                    <a:pt x="73" y="14"/>
                  </a:lnTo>
                  <a:lnTo>
                    <a:pt x="44" y="0"/>
                  </a:lnTo>
                  <a:close/>
                </a:path>
              </a:pathLst>
            </a:custGeom>
            <a:solidFill>
              <a:srgbClr val="006600"/>
            </a:solidFill>
            <a:ln w="9525">
              <a:noFill/>
              <a:round/>
              <a:headEnd/>
              <a:tailEnd/>
            </a:ln>
          </p:spPr>
          <p:txBody>
            <a:bodyPr/>
            <a:lstStyle/>
            <a:p>
              <a:endParaRPr lang="en-US"/>
            </a:p>
          </p:txBody>
        </p:sp>
        <p:sp>
          <p:nvSpPr>
            <p:cNvPr id="155" name="Freeform 383"/>
            <p:cNvSpPr>
              <a:spLocks/>
            </p:cNvSpPr>
            <p:nvPr/>
          </p:nvSpPr>
          <p:spPr bwMode="auto">
            <a:xfrm>
              <a:off x="4200" y="1475"/>
              <a:ext cx="12" cy="13"/>
            </a:xfrm>
            <a:custGeom>
              <a:avLst/>
              <a:gdLst>
                <a:gd name="T0" fmla="*/ 0 w 72"/>
                <a:gd name="T1" fmla="*/ 0 h 81"/>
                <a:gd name="T2" fmla="*/ 0 w 72"/>
                <a:gd name="T3" fmla="*/ 0 h 81"/>
                <a:gd name="T4" fmla="*/ 0 w 72"/>
                <a:gd name="T5" fmla="*/ 0 h 81"/>
                <a:gd name="T6" fmla="*/ 0 w 72"/>
                <a:gd name="T7" fmla="*/ 0 h 81"/>
                <a:gd name="T8" fmla="*/ 0 w 72"/>
                <a:gd name="T9" fmla="*/ 0 h 81"/>
                <a:gd name="T10" fmla="*/ 0 w 72"/>
                <a:gd name="T11" fmla="*/ 0 h 81"/>
                <a:gd name="T12" fmla="*/ 0 w 72"/>
                <a:gd name="T13" fmla="*/ 0 h 81"/>
                <a:gd name="T14" fmla="*/ 0 w 72"/>
                <a:gd name="T15" fmla="*/ 0 h 81"/>
                <a:gd name="T16" fmla="*/ 0 w 72"/>
                <a:gd name="T17" fmla="*/ 0 h 81"/>
                <a:gd name="T18" fmla="*/ 0 w 72"/>
                <a:gd name="T19" fmla="*/ 0 h 81"/>
                <a:gd name="T20" fmla="*/ 0 w 72"/>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81"/>
                <a:gd name="T35" fmla="*/ 72 w 72"/>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81">
                  <a:moveTo>
                    <a:pt x="39" y="0"/>
                  </a:moveTo>
                  <a:lnTo>
                    <a:pt x="9" y="16"/>
                  </a:lnTo>
                  <a:lnTo>
                    <a:pt x="22" y="33"/>
                  </a:lnTo>
                  <a:lnTo>
                    <a:pt x="0" y="49"/>
                  </a:lnTo>
                  <a:lnTo>
                    <a:pt x="5" y="81"/>
                  </a:lnTo>
                  <a:lnTo>
                    <a:pt x="36" y="62"/>
                  </a:lnTo>
                  <a:lnTo>
                    <a:pt x="41" y="76"/>
                  </a:lnTo>
                  <a:lnTo>
                    <a:pt x="64" y="54"/>
                  </a:lnTo>
                  <a:lnTo>
                    <a:pt x="72" y="49"/>
                  </a:lnTo>
                  <a:lnTo>
                    <a:pt x="39" y="0"/>
                  </a:lnTo>
                  <a:close/>
                </a:path>
              </a:pathLst>
            </a:custGeom>
            <a:solidFill>
              <a:srgbClr val="00B200"/>
            </a:solidFill>
            <a:ln w="9525">
              <a:noFill/>
              <a:round/>
              <a:headEnd/>
              <a:tailEnd/>
            </a:ln>
          </p:spPr>
          <p:txBody>
            <a:bodyPr/>
            <a:lstStyle/>
            <a:p>
              <a:endParaRPr lang="en-US"/>
            </a:p>
          </p:txBody>
        </p:sp>
        <p:sp>
          <p:nvSpPr>
            <p:cNvPr id="156" name="Freeform 384"/>
            <p:cNvSpPr>
              <a:spLocks/>
            </p:cNvSpPr>
            <p:nvPr/>
          </p:nvSpPr>
          <p:spPr bwMode="auto">
            <a:xfrm>
              <a:off x="4168" y="1415"/>
              <a:ext cx="87" cy="69"/>
            </a:xfrm>
            <a:custGeom>
              <a:avLst/>
              <a:gdLst>
                <a:gd name="T0" fmla="*/ 0 w 526"/>
                <a:gd name="T1" fmla="*/ 0 h 417"/>
                <a:gd name="T2" fmla="*/ 0 w 526"/>
                <a:gd name="T3" fmla="*/ 0 h 417"/>
                <a:gd name="T4" fmla="*/ 0 w 526"/>
                <a:gd name="T5" fmla="*/ 0 h 417"/>
                <a:gd name="T6" fmla="*/ 0 w 526"/>
                <a:gd name="T7" fmla="*/ 0 h 417"/>
                <a:gd name="T8" fmla="*/ 0 w 526"/>
                <a:gd name="T9" fmla="*/ 0 h 417"/>
                <a:gd name="T10" fmla="*/ 0 w 526"/>
                <a:gd name="T11" fmla="*/ 0 h 417"/>
                <a:gd name="T12" fmla="*/ 0 w 526"/>
                <a:gd name="T13" fmla="*/ 0 h 417"/>
                <a:gd name="T14" fmla="*/ 0 w 526"/>
                <a:gd name="T15" fmla="*/ 0 h 417"/>
                <a:gd name="T16" fmla="*/ 0 w 526"/>
                <a:gd name="T17" fmla="*/ 0 h 417"/>
                <a:gd name="T18" fmla="*/ 0 w 526"/>
                <a:gd name="T19" fmla="*/ 0 h 417"/>
                <a:gd name="T20" fmla="*/ 0 w 526"/>
                <a:gd name="T21" fmla="*/ 0 h 417"/>
                <a:gd name="T22" fmla="*/ 0 w 526"/>
                <a:gd name="T23" fmla="*/ 0 h 417"/>
                <a:gd name="T24" fmla="*/ 0 w 526"/>
                <a:gd name="T25" fmla="*/ 0 h 417"/>
                <a:gd name="T26" fmla="*/ 0 w 526"/>
                <a:gd name="T27" fmla="*/ 0 h 417"/>
                <a:gd name="T28" fmla="*/ 0 w 526"/>
                <a:gd name="T29" fmla="*/ 0 h 417"/>
                <a:gd name="T30" fmla="*/ 0 w 526"/>
                <a:gd name="T31" fmla="*/ 0 h 417"/>
                <a:gd name="T32" fmla="*/ 0 w 526"/>
                <a:gd name="T33" fmla="*/ 0 h 417"/>
                <a:gd name="T34" fmla="*/ 0 w 526"/>
                <a:gd name="T35" fmla="*/ 0 h 417"/>
                <a:gd name="T36" fmla="*/ 0 w 526"/>
                <a:gd name="T37" fmla="*/ 0 h 417"/>
                <a:gd name="T38" fmla="*/ 0 w 526"/>
                <a:gd name="T39" fmla="*/ 0 h 417"/>
                <a:gd name="T40" fmla="*/ 0 w 526"/>
                <a:gd name="T41" fmla="*/ 0 h 417"/>
                <a:gd name="T42" fmla="*/ 0 w 526"/>
                <a:gd name="T43" fmla="*/ 0 h 417"/>
                <a:gd name="T44" fmla="*/ 0 w 526"/>
                <a:gd name="T45" fmla="*/ 0 h 417"/>
                <a:gd name="T46" fmla="*/ 0 w 526"/>
                <a:gd name="T47" fmla="*/ 0 h 417"/>
                <a:gd name="T48" fmla="*/ 0 w 526"/>
                <a:gd name="T49" fmla="*/ 0 h 417"/>
                <a:gd name="T50" fmla="*/ 0 w 526"/>
                <a:gd name="T51" fmla="*/ 0 h 417"/>
                <a:gd name="T52" fmla="*/ 0 w 526"/>
                <a:gd name="T53" fmla="*/ 0 h 417"/>
                <a:gd name="T54" fmla="*/ 0 w 526"/>
                <a:gd name="T55" fmla="*/ 0 h 417"/>
                <a:gd name="T56" fmla="*/ 0 w 526"/>
                <a:gd name="T57" fmla="*/ 0 h 417"/>
                <a:gd name="T58" fmla="*/ 0 w 526"/>
                <a:gd name="T59" fmla="*/ 0 h 417"/>
                <a:gd name="T60" fmla="*/ 0 w 526"/>
                <a:gd name="T61" fmla="*/ 0 h 417"/>
                <a:gd name="T62" fmla="*/ 0 w 526"/>
                <a:gd name="T63" fmla="*/ 0 h 417"/>
                <a:gd name="T64" fmla="*/ 0 w 526"/>
                <a:gd name="T65" fmla="*/ 0 h 417"/>
                <a:gd name="T66" fmla="*/ 0 w 526"/>
                <a:gd name="T67" fmla="*/ 0 h 417"/>
                <a:gd name="T68" fmla="*/ 0 w 526"/>
                <a:gd name="T69" fmla="*/ 0 h 417"/>
                <a:gd name="T70" fmla="*/ 0 w 526"/>
                <a:gd name="T71" fmla="*/ 0 h 417"/>
                <a:gd name="T72" fmla="*/ 0 w 526"/>
                <a:gd name="T73" fmla="*/ 0 h 417"/>
                <a:gd name="T74" fmla="*/ 0 w 526"/>
                <a:gd name="T75" fmla="*/ 0 h 417"/>
                <a:gd name="T76" fmla="*/ 0 w 526"/>
                <a:gd name="T77" fmla="*/ 0 h 417"/>
                <a:gd name="T78" fmla="*/ 0 w 526"/>
                <a:gd name="T79" fmla="*/ 0 h 417"/>
                <a:gd name="T80" fmla="*/ 0 w 526"/>
                <a:gd name="T81" fmla="*/ 0 h 417"/>
                <a:gd name="T82" fmla="*/ 0 w 526"/>
                <a:gd name="T83" fmla="*/ 0 h 417"/>
                <a:gd name="T84" fmla="*/ 0 w 526"/>
                <a:gd name="T85" fmla="*/ 0 h 417"/>
                <a:gd name="T86" fmla="*/ 0 w 526"/>
                <a:gd name="T87" fmla="*/ 0 h 417"/>
                <a:gd name="T88" fmla="*/ 0 w 526"/>
                <a:gd name="T89" fmla="*/ 0 h 417"/>
                <a:gd name="T90" fmla="*/ 0 w 526"/>
                <a:gd name="T91" fmla="*/ 0 h 417"/>
                <a:gd name="T92" fmla="*/ 0 w 526"/>
                <a:gd name="T93" fmla="*/ 0 h 417"/>
                <a:gd name="T94" fmla="*/ 0 w 526"/>
                <a:gd name="T95" fmla="*/ 0 h 417"/>
                <a:gd name="T96" fmla="*/ 0 w 526"/>
                <a:gd name="T97" fmla="*/ 0 h 417"/>
                <a:gd name="T98" fmla="*/ 0 w 526"/>
                <a:gd name="T99" fmla="*/ 0 h 417"/>
                <a:gd name="T100" fmla="*/ 0 w 526"/>
                <a:gd name="T101" fmla="*/ 0 h 417"/>
                <a:gd name="T102" fmla="*/ 0 w 526"/>
                <a:gd name="T103" fmla="*/ 0 h 4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6"/>
                <a:gd name="T157" fmla="*/ 0 h 417"/>
                <a:gd name="T158" fmla="*/ 526 w 526"/>
                <a:gd name="T159" fmla="*/ 417 h 4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6" h="417">
                  <a:moveTo>
                    <a:pt x="86" y="314"/>
                  </a:moveTo>
                  <a:lnTo>
                    <a:pt x="75" y="257"/>
                  </a:lnTo>
                  <a:lnTo>
                    <a:pt x="83" y="209"/>
                  </a:lnTo>
                  <a:lnTo>
                    <a:pt x="31" y="206"/>
                  </a:lnTo>
                  <a:lnTo>
                    <a:pt x="36" y="189"/>
                  </a:lnTo>
                  <a:lnTo>
                    <a:pt x="0" y="179"/>
                  </a:lnTo>
                  <a:lnTo>
                    <a:pt x="20" y="159"/>
                  </a:lnTo>
                  <a:lnTo>
                    <a:pt x="3" y="145"/>
                  </a:lnTo>
                  <a:lnTo>
                    <a:pt x="20" y="138"/>
                  </a:lnTo>
                  <a:lnTo>
                    <a:pt x="18" y="111"/>
                  </a:lnTo>
                  <a:lnTo>
                    <a:pt x="118" y="111"/>
                  </a:lnTo>
                  <a:lnTo>
                    <a:pt x="104" y="66"/>
                  </a:lnTo>
                  <a:lnTo>
                    <a:pt x="131" y="19"/>
                  </a:lnTo>
                  <a:lnTo>
                    <a:pt x="207" y="0"/>
                  </a:lnTo>
                  <a:lnTo>
                    <a:pt x="239" y="5"/>
                  </a:lnTo>
                  <a:lnTo>
                    <a:pt x="252" y="18"/>
                  </a:lnTo>
                  <a:lnTo>
                    <a:pt x="323" y="34"/>
                  </a:lnTo>
                  <a:lnTo>
                    <a:pt x="323" y="61"/>
                  </a:lnTo>
                  <a:lnTo>
                    <a:pt x="339" y="76"/>
                  </a:lnTo>
                  <a:lnTo>
                    <a:pt x="377" y="69"/>
                  </a:lnTo>
                  <a:lnTo>
                    <a:pt x="384" y="108"/>
                  </a:lnTo>
                  <a:lnTo>
                    <a:pt x="430" y="76"/>
                  </a:lnTo>
                  <a:lnTo>
                    <a:pt x="421" y="105"/>
                  </a:lnTo>
                  <a:lnTo>
                    <a:pt x="461" y="103"/>
                  </a:lnTo>
                  <a:lnTo>
                    <a:pt x="441" y="139"/>
                  </a:lnTo>
                  <a:lnTo>
                    <a:pt x="469" y="138"/>
                  </a:lnTo>
                  <a:lnTo>
                    <a:pt x="498" y="138"/>
                  </a:lnTo>
                  <a:lnTo>
                    <a:pt x="526" y="137"/>
                  </a:lnTo>
                  <a:lnTo>
                    <a:pt x="491" y="179"/>
                  </a:lnTo>
                  <a:lnTo>
                    <a:pt x="375" y="235"/>
                  </a:lnTo>
                  <a:lnTo>
                    <a:pt x="366" y="266"/>
                  </a:lnTo>
                  <a:lnTo>
                    <a:pt x="377" y="332"/>
                  </a:lnTo>
                  <a:lnTo>
                    <a:pt x="422" y="368"/>
                  </a:lnTo>
                  <a:lnTo>
                    <a:pt x="455" y="385"/>
                  </a:lnTo>
                  <a:lnTo>
                    <a:pt x="455" y="417"/>
                  </a:lnTo>
                  <a:lnTo>
                    <a:pt x="427" y="401"/>
                  </a:lnTo>
                  <a:lnTo>
                    <a:pt x="405" y="415"/>
                  </a:lnTo>
                  <a:lnTo>
                    <a:pt x="375" y="401"/>
                  </a:lnTo>
                  <a:lnTo>
                    <a:pt x="335" y="390"/>
                  </a:lnTo>
                  <a:lnTo>
                    <a:pt x="307" y="404"/>
                  </a:lnTo>
                  <a:lnTo>
                    <a:pt x="257" y="340"/>
                  </a:lnTo>
                  <a:lnTo>
                    <a:pt x="266" y="294"/>
                  </a:lnTo>
                  <a:lnTo>
                    <a:pt x="264" y="232"/>
                  </a:lnTo>
                  <a:lnTo>
                    <a:pt x="239" y="247"/>
                  </a:lnTo>
                  <a:lnTo>
                    <a:pt x="231" y="235"/>
                  </a:lnTo>
                  <a:lnTo>
                    <a:pt x="214" y="252"/>
                  </a:lnTo>
                  <a:lnTo>
                    <a:pt x="202" y="239"/>
                  </a:lnTo>
                  <a:lnTo>
                    <a:pt x="186" y="259"/>
                  </a:lnTo>
                  <a:lnTo>
                    <a:pt x="169" y="246"/>
                  </a:lnTo>
                  <a:lnTo>
                    <a:pt x="171" y="301"/>
                  </a:lnTo>
                  <a:lnTo>
                    <a:pt x="86" y="314"/>
                  </a:lnTo>
                  <a:close/>
                </a:path>
              </a:pathLst>
            </a:custGeom>
            <a:solidFill>
              <a:srgbClr val="006600"/>
            </a:solidFill>
            <a:ln w="9525">
              <a:noFill/>
              <a:round/>
              <a:headEnd/>
              <a:tailEnd/>
            </a:ln>
          </p:spPr>
          <p:txBody>
            <a:bodyPr/>
            <a:lstStyle/>
            <a:p>
              <a:endParaRPr lang="en-US"/>
            </a:p>
          </p:txBody>
        </p:sp>
        <p:sp>
          <p:nvSpPr>
            <p:cNvPr id="157" name="Freeform 385"/>
            <p:cNvSpPr>
              <a:spLocks/>
            </p:cNvSpPr>
            <p:nvPr/>
          </p:nvSpPr>
          <p:spPr bwMode="auto">
            <a:xfrm>
              <a:off x="4277" y="1368"/>
              <a:ext cx="28" cy="22"/>
            </a:xfrm>
            <a:custGeom>
              <a:avLst/>
              <a:gdLst>
                <a:gd name="T0" fmla="*/ 0 w 170"/>
                <a:gd name="T1" fmla="*/ 0 h 128"/>
                <a:gd name="T2" fmla="*/ 0 w 170"/>
                <a:gd name="T3" fmla="*/ 0 h 128"/>
                <a:gd name="T4" fmla="*/ 0 w 170"/>
                <a:gd name="T5" fmla="*/ 0 h 128"/>
                <a:gd name="T6" fmla="*/ 0 w 170"/>
                <a:gd name="T7" fmla="*/ 0 h 128"/>
                <a:gd name="T8" fmla="*/ 0 w 170"/>
                <a:gd name="T9" fmla="*/ 0 h 128"/>
                <a:gd name="T10" fmla="*/ 0 w 170"/>
                <a:gd name="T11" fmla="*/ 0 h 128"/>
                <a:gd name="T12" fmla="*/ 0 w 170"/>
                <a:gd name="T13" fmla="*/ 0 h 128"/>
                <a:gd name="T14" fmla="*/ 0 w 170"/>
                <a:gd name="T15" fmla="*/ 0 h 128"/>
                <a:gd name="T16" fmla="*/ 0 w 170"/>
                <a:gd name="T17" fmla="*/ 0 h 128"/>
                <a:gd name="T18" fmla="*/ 0 w 170"/>
                <a:gd name="T19" fmla="*/ 0 h 128"/>
                <a:gd name="T20" fmla="*/ 0 w 170"/>
                <a:gd name="T21" fmla="*/ 0 h 128"/>
                <a:gd name="T22" fmla="*/ 0 w 170"/>
                <a:gd name="T23" fmla="*/ 0 h 128"/>
                <a:gd name="T24" fmla="*/ 0 w 170"/>
                <a:gd name="T25" fmla="*/ 0 h 128"/>
                <a:gd name="T26" fmla="*/ 0 w 170"/>
                <a:gd name="T27" fmla="*/ 0 h 128"/>
                <a:gd name="T28" fmla="*/ 0 w 170"/>
                <a:gd name="T29" fmla="*/ 0 h 128"/>
                <a:gd name="T30" fmla="*/ 0 w 170"/>
                <a:gd name="T31" fmla="*/ 0 h 128"/>
                <a:gd name="T32" fmla="*/ 0 w 170"/>
                <a:gd name="T33" fmla="*/ 0 h 128"/>
                <a:gd name="T34" fmla="*/ 0 w 170"/>
                <a:gd name="T35" fmla="*/ 0 h 128"/>
                <a:gd name="T36" fmla="*/ 0 w 170"/>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128"/>
                <a:gd name="T59" fmla="*/ 170 w 170"/>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128">
                  <a:moveTo>
                    <a:pt x="115" y="0"/>
                  </a:moveTo>
                  <a:lnTo>
                    <a:pt x="91" y="13"/>
                  </a:lnTo>
                  <a:lnTo>
                    <a:pt x="0" y="71"/>
                  </a:lnTo>
                  <a:lnTo>
                    <a:pt x="23" y="90"/>
                  </a:lnTo>
                  <a:lnTo>
                    <a:pt x="58" y="76"/>
                  </a:lnTo>
                  <a:lnTo>
                    <a:pt x="42" y="105"/>
                  </a:lnTo>
                  <a:lnTo>
                    <a:pt x="68" y="105"/>
                  </a:lnTo>
                  <a:lnTo>
                    <a:pt x="101" y="128"/>
                  </a:lnTo>
                  <a:lnTo>
                    <a:pt x="125" y="112"/>
                  </a:lnTo>
                  <a:lnTo>
                    <a:pt x="168" y="124"/>
                  </a:lnTo>
                  <a:lnTo>
                    <a:pt x="170" y="109"/>
                  </a:lnTo>
                  <a:lnTo>
                    <a:pt x="150" y="95"/>
                  </a:lnTo>
                  <a:lnTo>
                    <a:pt x="150" y="81"/>
                  </a:lnTo>
                  <a:lnTo>
                    <a:pt x="125" y="66"/>
                  </a:lnTo>
                  <a:lnTo>
                    <a:pt x="143" y="55"/>
                  </a:lnTo>
                  <a:lnTo>
                    <a:pt x="130" y="38"/>
                  </a:lnTo>
                  <a:lnTo>
                    <a:pt x="138" y="13"/>
                  </a:lnTo>
                  <a:lnTo>
                    <a:pt x="115" y="0"/>
                  </a:lnTo>
                  <a:close/>
                </a:path>
              </a:pathLst>
            </a:custGeom>
            <a:solidFill>
              <a:srgbClr val="006600"/>
            </a:solidFill>
            <a:ln w="9525">
              <a:noFill/>
              <a:round/>
              <a:headEnd/>
              <a:tailEnd/>
            </a:ln>
          </p:spPr>
          <p:txBody>
            <a:bodyPr/>
            <a:lstStyle/>
            <a:p>
              <a:endParaRPr lang="en-US"/>
            </a:p>
          </p:txBody>
        </p:sp>
        <p:sp>
          <p:nvSpPr>
            <p:cNvPr id="158" name="Freeform 386"/>
            <p:cNvSpPr>
              <a:spLocks/>
            </p:cNvSpPr>
            <p:nvPr/>
          </p:nvSpPr>
          <p:spPr bwMode="auto">
            <a:xfrm>
              <a:off x="4259" y="1387"/>
              <a:ext cx="10" cy="15"/>
            </a:xfrm>
            <a:custGeom>
              <a:avLst/>
              <a:gdLst>
                <a:gd name="T0" fmla="*/ 0 w 61"/>
                <a:gd name="T1" fmla="*/ 0 h 90"/>
                <a:gd name="T2" fmla="*/ 0 w 61"/>
                <a:gd name="T3" fmla="*/ 0 h 90"/>
                <a:gd name="T4" fmla="*/ 0 w 61"/>
                <a:gd name="T5" fmla="*/ 0 h 90"/>
                <a:gd name="T6" fmla="*/ 0 w 61"/>
                <a:gd name="T7" fmla="*/ 0 h 90"/>
                <a:gd name="T8" fmla="*/ 0 w 61"/>
                <a:gd name="T9" fmla="*/ 0 h 90"/>
                <a:gd name="T10" fmla="*/ 0 w 61"/>
                <a:gd name="T11" fmla="*/ 0 h 90"/>
                <a:gd name="T12" fmla="*/ 0 w 61"/>
                <a:gd name="T13" fmla="*/ 0 h 90"/>
                <a:gd name="T14" fmla="*/ 0 w 61"/>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0"/>
                <a:gd name="T26" fmla="*/ 61 w 61"/>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0">
                  <a:moveTo>
                    <a:pt x="42" y="0"/>
                  </a:moveTo>
                  <a:lnTo>
                    <a:pt x="9" y="27"/>
                  </a:lnTo>
                  <a:lnTo>
                    <a:pt x="0" y="47"/>
                  </a:lnTo>
                  <a:lnTo>
                    <a:pt x="25" y="90"/>
                  </a:lnTo>
                  <a:lnTo>
                    <a:pt x="61" y="47"/>
                  </a:lnTo>
                  <a:lnTo>
                    <a:pt x="61" y="20"/>
                  </a:lnTo>
                  <a:lnTo>
                    <a:pt x="42" y="0"/>
                  </a:lnTo>
                  <a:close/>
                </a:path>
              </a:pathLst>
            </a:custGeom>
            <a:solidFill>
              <a:srgbClr val="006600"/>
            </a:solidFill>
            <a:ln w="9525">
              <a:noFill/>
              <a:round/>
              <a:headEnd/>
              <a:tailEnd/>
            </a:ln>
          </p:spPr>
          <p:txBody>
            <a:bodyPr/>
            <a:lstStyle/>
            <a:p>
              <a:endParaRPr lang="en-US"/>
            </a:p>
          </p:txBody>
        </p:sp>
        <p:sp>
          <p:nvSpPr>
            <p:cNvPr id="159" name="Freeform 387"/>
            <p:cNvSpPr>
              <a:spLocks/>
            </p:cNvSpPr>
            <p:nvPr/>
          </p:nvSpPr>
          <p:spPr bwMode="auto">
            <a:xfrm>
              <a:off x="4247" y="1378"/>
              <a:ext cx="13" cy="16"/>
            </a:xfrm>
            <a:custGeom>
              <a:avLst/>
              <a:gdLst>
                <a:gd name="T0" fmla="*/ 0 w 81"/>
                <a:gd name="T1" fmla="*/ 0 h 96"/>
                <a:gd name="T2" fmla="*/ 0 w 81"/>
                <a:gd name="T3" fmla="*/ 0 h 96"/>
                <a:gd name="T4" fmla="*/ 0 w 81"/>
                <a:gd name="T5" fmla="*/ 0 h 96"/>
                <a:gd name="T6" fmla="*/ 0 w 81"/>
                <a:gd name="T7" fmla="*/ 0 h 96"/>
                <a:gd name="T8" fmla="*/ 0 w 81"/>
                <a:gd name="T9" fmla="*/ 0 h 96"/>
                <a:gd name="T10" fmla="*/ 0 w 81"/>
                <a:gd name="T11" fmla="*/ 0 h 96"/>
                <a:gd name="T12" fmla="*/ 0 w 81"/>
                <a:gd name="T13" fmla="*/ 0 h 96"/>
                <a:gd name="T14" fmla="*/ 0 w 81"/>
                <a:gd name="T15" fmla="*/ 0 h 96"/>
                <a:gd name="T16" fmla="*/ 0 w 81"/>
                <a:gd name="T17" fmla="*/ 0 h 96"/>
                <a:gd name="T18" fmla="*/ 0 w 81"/>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6"/>
                <a:gd name="T32" fmla="*/ 81 w 81"/>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6">
                  <a:moveTo>
                    <a:pt x="19" y="0"/>
                  </a:moveTo>
                  <a:lnTo>
                    <a:pt x="44" y="23"/>
                  </a:lnTo>
                  <a:lnTo>
                    <a:pt x="44" y="35"/>
                  </a:lnTo>
                  <a:lnTo>
                    <a:pt x="81" y="51"/>
                  </a:lnTo>
                  <a:lnTo>
                    <a:pt x="50" y="79"/>
                  </a:lnTo>
                  <a:lnTo>
                    <a:pt x="22" y="96"/>
                  </a:lnTo>
                  <a:lnTo>
                    <a:pt x="2" y="71"/>
                  </a:lnTo>
                  <a:lnTo>
                    <a:pt x="0" y="26"/>
                  </a:lnTo>
                  <a:lnTo>
                    <a:pt x="19" y="0"/>
                  </a:lnTo>
                  <a:close/>
                </a:path>
              </a:pathLst>
            </a:custGeom>
            <a:solidFill>
              <a:srgbClr val="006600"/>
            </a:solidFill>
            <a:ln w="9525">
              <a:noFill/>
              <a:round/>
              <a:headEnd/>
              <a:tailEnd/>
            </a:ln>
          </p:spPr>
          <p:txBody>
            <a:bodyPr/>
            <a:lstStyle/>
            <a:p>
              <a:endParaRPr lang="en-US"/>
            </a:p>
          </p:txBody>
        </p:sp>
        <p:sp>
          <p:nvSpPr>
            <p:cNvPr id="160" name="Freeform 388"/>
            <p:cNvSpPr>
              <a:spLocks/>
            </p:cNvSpPr>
            <p:nvPr/>
          </p:nvSpPr>
          <p:spPr bwMode="auto">
            <a:xfrm>
              <a:off x="4300" y="1291"/>
              <a:ext cx="63" cy="48"/>
            </a:xfrm>
            <a:custGeom>
              <a:avLst/>
              <a:gdLst>
                <a:gd name="T0" fmla="*/ 0 w 380"/>
                <a:gd name="T1" fmla="*/ 0 h 287"/>
                <a:gd name="T2" fmla="*/ 0 w 380"/>
                <a:gd name="T3" fmla="*/ 0 h 287"/>
                <a:gd name="T4" fmla="*/ 0 w 380"/>
                <a:gd name="T5" fmla="*/ 0 h 287"/>
                <a:gd name="T6" fmla="*/ 0 w 380"/>
                <a:gd name="T7" fmla="*/ 0 h 287"/>
                <a:gd name="T8" fmla="*/ 0 w 380"/>
                <a:gd name="T9" fmla="*/ 0 h 287"/>
                <a:gd name="T10" fmla="*/ 0 w 380"/>
                <a:gd name="T11" fmla="*/ 0 h 287"/>
                <a:gd name="T12" fmla="*/ 0 w 380"/>
                <a:gd name="T13" fmla="*/ 0 h 287"/>
                <a:gd name="T14" fmla="*/ 0 w 380"/>
                <a:gd name="T15" fmla="*/ 0 h 287"/>
                <a:gd name="T16" fmla="*/ 0 w 380"/>
                <a:gd name="T17" fmla="*/ 0 h 287"/>
                <a:gd name="T18" fmla="*/ 0 w 380"/>
                <a:gd name="T19" fmla="*/ 0 h 287"/>
                <a:gd name="T20" fmla="*/ 0 w 380"/>
                <a:gd name="T21" fmla="*/ 0 h 287"/>
                <a:gd name="T22" fmla="*/ 0 w 380"/>
                <a:gd name="T23" fmla="*/ 0 h 287"/>
                <a:gd name="T24" fmla="*/ 0 w 380"/>
                <a:gd name="T25" fmla="*/ 0 h 287"/>
                <a:gd name="T26" fmla="*/ 0 w 380"/>
                <a:gd name="T27" fmla="*/ 0 h 287"/>
                <a:gd name="T28" fmla="*/ 0 w 380"/>
                <a:gd name="T29" fmla="*/ 0 h 287"/>
                <a:gd name="T30" fmla="*/ 0 w 380"/>
                <a:gd name="T31" fmla="*/ 0 h 287"/>
                <a:gd name="T32" fmla="*/ 0 w 380"/>
                <a:gd name="T33" fmla="*/ 0 h 287"/>
                <a:gd name="T34" fmla="*/ 0 w 380"/>
                <a:gd name="T35" fmla="*/ 0 h 287"/>
                <a:gd name="T36" fmla="*/ 0 w 380"/>
                <a:gd name="T37" fmla="*/ 0 h 287"/>
                <a:gd name="T38" fmla="*/ 0 w 380"/>
                <a:gd name="T39" fmla="*/ 0 h 287"/>
                <a:gd name="T40" fmla="*/ 0 w 380"/>
                <a:gd name="T41" fmla="*/ 0 h 287"/>
                <a:gd name="T42" fmla="*/ 0 w 380"/>
                <a:gd name="T43" fmla="*/ 0 h 287"/>
                <a:gd name="T44" fmla="*/ 0 w 380"/>
                <a:gd name="T45" fmla="*/ 0 h 287"/>
                <a:gd name="T46" fmla="*/ 0 w 380"/>
                <a:gd name="T47" fmla="*/ 0 h 287"/>
                <a:gd name="T48" fmla="*/ 0 w 380"/>
                <a:gd name="T49" fmla="*/ 0 h 287"/>
                <a:gd name="T50" fmla="*/ 0 w 380"/>
                <a:gd name="T51" fmla="*/ 0 h 287"/>
                <a:gd name="T52" fmla="*/ 0 w 380"/>
                <a:gd name="T53" fmla="*/ 0 h 287"/>
                <a:gd name="T54" fmla="*/ 0 w 380"/>
                <a:gd name="T55" fmla="*/ 0 h 287"/>
                <a:gd name="T56" fmla="*/ 0 w 380"/>
                <a:gd name="T57" fmla="*/ 0 h 287"/>
                <a:gd name="T58" fmla="*/ 0 w 380"/>
                <a:gd name="T59" fmla="*/ 0 h 287"/>
                <a:gd name="T60" fmla="*/ 0 w 380"/>
                <a:gd name="T61" fmla="*/ 0 h 287"/>
                <a:gd name="T62" fmla="*/ 0 w 380"/>
                <a:gd name="T63" fmla="*/ 0 h 287"/>
                <a:gd name="T64" fmla="*/ 0 w 380"/>
                <a:gd name="T65" fmla="*/ 0 h 287"/>
                <a:gd name="T66" fmla="*/ 0 w 380"/>
                <a:gd name="T67" fmla="*/ 0 h 287"/>
                <a:gd name="T68" fmla="*/ 0 w 380"/>
                <a:gd name="T69" fmla="*/ 0 h 287"/>
                <a:gd name="T70" fmla="*/ 0 w 380"/>
                <a:gd name="T71" fmla="*/ 0 h 287"/>
                <a:gd name="T72" fmla="*/ 0 w 380"/>
                <a:gd name="T73" fmla="*/ 0 h 287"/>
                <a:gd name="T74" fmla="*/ 0 w 380"/>
                <a:gd name="T75" fmla="*/ 0 h 287"/>
                <a:gd name="T76" fmla="*/ 0 w 380"/>
                <a:gd name="T77" fmla="*/ 0 h 287"/>
                <a:gd name="T78" fmla="*/ 0 w 380"/>
                <a:gd name="T79" fmla="*/ 0 h 287"/>
                <a:gd name="T80" fmla="*/ 0 w 380"/>
                <a:gd name="T81" fmla="*/ 0 h 287"/>
                <a:gd name="T82" fmla="*/ 0 w 380"/>
                <a:gd name="T83" fmla="*/ 0 h 287"/>
                <a:gd name="T84" fmla="*/ 0 w 380"/>
                <a:gd name="T85" fmla="*/ 0 h 287"/>
                <a:gd name="T86" fmla="*/ 0 w 380"/>
                <a:gd name="T87" fmla="*/ 0 h 287"/>
                <a:gd name="T88" fmla="*/ 0 w 380"/>
                <a:gd name="T89" fmla="*/ 0 h 287"/>
                <a:gd name="T90" fmla="*/ 0 w 380"/>
                <a:gd name="T91" fmla="*/ 0 h 287"/>
                <a:gd name="T92" fmla="*/ 0 w 380"/>
                <a:gd name="T93" fmla="*/ 0 h 287"/>
                <a:gd name="T94" fmla="*/ 0 w 380"/>
                <a:gd name="T95" fmla="*/ 0 h 287"/>
                <a:gd name="T96" fmla="*/ 0 w 380"/>
                <a:gd name="T97" fmla="*/ 0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0"/>
                <a:gd name="T148" fmla="*/ 0 h 287"/>
                <a:gd name="T149" fmla="*/ 380 w 380"/>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0" h="287">
                  <a:moveTo>
                    <a:pt x="181" y="69"/>
                  </a:moveTo>
                  <a:lnTo>
                    <a:pt x="179" y="47"/>
                  </a:lnTo>
                  <a:lnTo>
                    <a:pt x="194" y="27"/>
                  </a:lnTo>
                  <a:lnTo>
                    <a:pt x="211" y="19"/>
                  </a:lnTo>
                  <a:lnTo>
                    <a:pt x="212" y="32"/>
                  </a:lnTo>
                  <a:lnTo>
                    <a:pt x="231" y="30"/>
                  </a:lnTo>
                  <a:lnTo>
                    <a:pt x="232" y="37"/>
                  </a:lnTo>
                  <a:lnTo>
                    <a:pt x="267" y="25"/>
                  </a:lnTo>
                  <a:lnTo>
                    <a:pt x="267" y="39"/>
                  </a:lnTo>
                  <a:lnTo>
                    <a:pt x="300" y="34"/>
                  </a:lnTo>
                  <a:lnTo>
                    <a:pt x="317" y="52"/>
                  </a:lnTo>
                  <a:lnTo>
                    <a:pt x="314" y="65"/>
                  </a:lnTo>
                  <a:lnTo>
                    <a:pt x="296" y="70"/>
                  </a:lnTo>
                  <a:lnTo>
                    <a:pt x="321" y="77"/>
                  </a:lnTo>
                  <a:lnTo>
                    <a:pt x="339" y="83"/>
                  </a:lnTo>
                  <a:lnTo>
                    <a:pt x="340" y="92"/>
                  </a:lnTo>
                  <a:lnTo>
                    <a:pt x="360" y="110"/>
                  </a:lnTo>
                  <a:lnTo>
                    <a:pt x="345" y="113"/>
                  </a:lnTo>
                  <a:lnTo>
                    <a:pt x="347" y="133"/>
                  </a:lnTo>
                  <a:lnTo>
                    <a:pt x="341" y="149"/>
                  </a:lnTo>
                  <a:lnTo>
                    <a:pt x="326" y="152"/>
                  </a:lnTo>
                  <a:lnTo>
                    <a:pt x="311" y="160"/>
                  </a:lnTo>
                  <a:lnTo>
                    <a:pt x="273" y="159"/>
                  </a:lnTo>
                  <a:lnTo>
                    <a:pt x="275" y="143"/>
                  </a:lnTo>
                  <a:lnTo>
                    <a:pt x="261" y="153"/>
                  </a:lnTo>
                  <a:lnTo>
                    <a:pt x="259" y="173"/>
                  </a:lnTo>
                  <a:lnTo>
                    <a:pt x="271" y="192"/>
                  </a:lnTo>
                  <a:lnTo>
                    <a:pt x="259" y="193"/>
                  </a:lnTo>
                  <a:lnTo>
                    <a:pt x="247" y="179"/>
                  </a:lnTo>
                  <a:lnTo>
                    <a:pt x="246" y="205"/>
                  </a:lnTo>
                  <a:lnTo>
                    <a:pt x="227" y="188"/>
                  </a:lnTo>
                  <a:lnTo>
                    <a:pt x="227" y="163"/>
                  </a:lnTo>
                  <a:lnTo>
                    <a:pt x="215" y="173"/>
                  </a:lnTo>
                  <a:lnTo>
                    <a:pt x="215" y="196"/>
                  </a:lnTo>
                  <a:lnTo>
                    <a:pt x="201" y="187"/>
                  </a:lnTo>
                  <a:lnTo>
                    <a:pt x="207" y="163"/>
                  </a:lnTo>
                  <a:lnTo>
                    <a:pt x="200" y="139"/>
                  </a:lnTo>
                  <a:lnTo>
                    <a:pt x="215" y="133"/>
                  </a:lnTo>
                  <a:lnTo>
                    <a:pt x="223" y="150"/>
                  </a:lnTo>
                  <a:lnTo>
                    <a:pt x="237" y="143"/>
                  </a:lnTo>
                  <a:lnTo>
                    <a:pt x="245" y="152"/>
                  </a:lnTo>
                  <a:lnTo>
                    <a:pt x="255" y="142"/>
                  </a:lnTo>
                  <a:lnTo>
                    <a:pt x="276" y="132"/>
                  </a:lnTo>
                  <a:lnTo>
                    <a:pt x="249" y="130"/>
                  </a:lnTo>
                  <a:lnTo>
                    <a:pt x="254" y="104"/>
                  </a:lnTo>
                  <a:lnTo>
                    <a:pt x="235" y="118"/>
                  </a:lnTo>
                  <a:lnTo>
                    <a:pt x="240" y="104"/>
                  </a:lnTo>
                  <a:lnTo>
                    <a:pt x="224" y="119"/>
                  </a:lnTo>
                  <a:lnTo>
                    <a:pt x="214" y="119"/>
                  </a:lnTo>
                  <a:lnTo>
                    <a:pt x="223" y="102"/>
                  </a:lnTo>
                  <a:lnTo>
                    <a:pt x="217" y="92"/>
                  </a:lnTo>
                  <a:lnTo>
                    <a:pt x="207" y="108"/>
                  </a:lnTo>
                  <a:lnTo>
                    <a:pt x="194" y="95"/>
                  </a:lnTo>
                  <a:lnTo>
                    <a:pt x="192" y="112"/>
                  </a:lnTo>
                  <a:lnTo>
                    <a:pt x="200" y="119"/>
                  </a:lnTo>
                  <a:lnTo>
                    <a:pt x="187" y="137"/>
                  </a:lnTo>
                  <a:lnTo>
                    <a:pt x="184" y="117"/>
                  </a:lnTo>
                  <a:lnTo>
                    <a:pt x="170" y="103"/>
                  </a:lnTo>
                  <a:lnTo>
                    <a:pt x="151" y="109"/>
                  </a:lnTo>
                  <a:lnTo>
                    <a:pt x="136" y="119"/>
                  </a:lnTo>
                  <a:lnTo>
                    <a:pt x="130" y="134"/>
                  </a:lnTo>
                  <a:lnTo>
                    <a:pt x="152" y="150"/>
                  </a:lnTo>
                  <a:lnTo>
                    <a:pt x="149" y="125"/>
                  </a:lnTo>
                  <a:lnTo>
                    <a:pt x="166" y="119"/>
                  </a:lnTo>
                  <a:lnTo>
                    <a:pt x="171" y="138"/>
                  </a:lnTo>
                  <a:lnTo>
                    <a:pt x="182" y="150"/>
                  </a:lnTo>
                  <a:lnTo>
                    <a:pt x="161" y="172"/>
                  </a:lnTo>
                  <a:lnTo>
                    <a:pt x="145" y="157"/>
                  </a:lnTo>
                  <a:lnTo>
                    <a:pt x="133" y="150"/>
                  </a:lnTo>
                  <a:lnTo>
                    <a:pt x="136" y="172"/>
                  </a:lnTo>
                  <a:lnTo>
                    <a:pt x="142" y="187"/>
                  </a:lnTo>
                  <a:lnTo>
                    <a:pt x="126" y="179"/>
                  </a:lnTo>
                  <a:lnTo>
                    <a:pt x="111" y="154"/>
                  </a:lnTo>
                  <a:lnTo>
                    <a:pt x="102" y="162"/>
                  </a:lnTo>
                  <a:lnTo>
                    <a:pt x="94" y="148"/>
                  </a:lnTo>
                  <a:lnTo>
                    <a:pt x="91" y="128"/>
                  </a:lnTo>
                  <a:lnTo>
                    <a:pt x="76" y="128"/>
                  </a:lnTo>
                  <a:lnTo>
                    <a:pt x="60" y="109"/>
                  </a:lnTo>
                  <a:lnTo>
                    <a:pt x="52" y="129"/>
                  </a:lnTo>
                  <a:lnTo>
                    <a:pt x="32" y="110"/>
                  </a:lnTo>
                  <a:lnTo>
                    <a:pt x="24" y="123"/>
                  </a:lnTo>
                  <a:lnTo>
                    <a:pt x="15" y="114"/>
                  </a:lnTo>
                  <a:lnTo>
                    <a:pt x="2" y="98"/>
                  </a:lnTo>
                  <a:lnTo>
                    <a:pt x="1" y="120"/>
                  </a:lnTo>
                  <a:lnTo>
                    <a:pt x="0" y="132"/>
                  </a:lnTo>
                  <a:lnTo>
                    <a:pt x="17" y="140"/>
                  </a:lnTo>
                  <a:lnTo>
                    <a:pt x="9" y="154"/>
                  </a:lnTo>
                  <a:lnTo>
                    <a:pt x="22" y="160"/>
                  </a:lnTo>
                  <a:lnTo>
                    <a:pt x="35" y="147"/>
                  </a:lnTo>
                  <a:lnTo>
                    <a:pt x="49" y="164"/>
                  </a:lnTo>
                  <a:lnTo>
                    <a:pt x="69" y="145"/>
                  </a:lnTo>
                  <a:lnTo>
                    <a:pt x="74" y="166"/>
                  </a:lnTo>
                  <a:lnTo>
                    <a:pt x="90" y="173"/>
                  </a:lnTo>
                  <a:lnTo>
                    <a:pt x="95" y="193"/>
                  </a:lnTo>
                  <a:lnTo>
                    <a:pt x="102" y="194"/>
                  </a:lnTo>
                  <a:lnTo>
                    <a:pt x="109" y="179"/>
                  </a:lnTo>
                  <a:lnTo>
                    <a:pt x="121" y="198"/>
                  </a:lnTo>
                  <a:lnTo>
                    <a:pt x="152" y="208"/>
                  </a:lnTo>
                  <a:lnTo>
                    <a:pt x="155" y="179"/>
                  </a:lnTo>
                  <a:lnTo>
                    <a:pt x="170" y="185"/>
                  </a:lnTo>
                  <a:lnTo>
                    <a:pt x="189" y="169"/>
                  </a:lnTo>
                  <a:lnTo>
                    <a:pt x="191" y="194"/>
                  </a:lnTo>
                  <a:lnTo>
                    <a:pt x="209" y="213"/>
                  </a:lnTo>
                  <a:lnTo>
                    <a:pt x="228" y="209"/>
                  </a:lnTo>
                  <a:lnTo>
                    <a:pt x="232" y="228"/>
                  </a:lnTo>
                  <a:lnTo>
                    <a:pt x="246" y="234"/>
                  </a:lnTo>
                  <a:lnTo>
                    <a:pt x="245" y="217"/>
                  </a:lnTo>
                  <a:lnTo>
                    <a:pt x="259" y="223"/>
                  </a:lnTo>
                  <a:lnTo>
                    <a:pt x="269" y="207"/>
                  </a:lnTo>
                  <a:lnTo>
                    <a:pt x="284" y="212"/>
                  </a:lnTo>
                  <a:lnTo>
                    <a:pt x="275" y="228"/>
                  </a:lnTo>
                  <a:lnTo>
                    <a:pt x="290" y="227"/>
                  </a:lnTo>
                  <a:lnTo>
                    <a:pt x="291" y="238"/>
                  </a:lnTo>
                  <a:lnTo>
                    <a:pt x="269" y="249"/>
                  </a:lnTo>
                  <a:lnTo>
                    <a:pt x="271" y="268"/>
                  </a:lnTo>
                  <a:lnTo>
                    <a:pt x="257" y="287"/>
                  </a:lnTo>
                  <a:lnTo>
                    <a:pt x="300" y="267"/>
                  </a:lnTo>
                  <a:lnTo>
                    <a:pt x="287" y="259"/>
                  </a:lnTo>
                  <a:lnTo>
                    <a:pt x="305" y="252"/>
                  </a:lnTo>
                  <a:lnTo>
                    <a:pt x="305" y="228"/>
                  </a:lnTo>
                  <a:lnTo>
                    <a:pt x="339" y="229"/>
                  </a:lnTo>
                  <a:lnTo>
                    <a:pt x="347" y="222"/>
                  </a:lnTo>
                  <a:lnTo>
                    <a:pt x="339" y="205"/>
                  </a:lnTo>
                  <a:lnTo>
                    <a:pt x="359" y="214"/>
                  </a:lnTo>
                  <a:lnTo>
                    <a:pt x="366" y="222"/>
                  </a:lnTo>
                  <a:lnTo>
                    <a:pt x="380" y="222"/>
                  </a:lnTo>
                  <a:lnTo>
                    <a:pt x="360" y="205"/>
                  </a:lnTo>
                  <a:lnTo>
                    <a:pt x="337" y="192"/>
                  </a:lnTo>
                  <a:lnTo>
                    <a:pt x="320" y="193"/>
                  </a:lnTo>
                  <a:lnTo>
                    <a:pt x="328" y="208"/>
                  </a:lnTo>
                  <a:lnTo>
                    <a:pt x="291" y="205"/>
                  </a:lnTo>
                  <a:lnTo>
                    <a:pt x="301" y="196"/>
                  </a:lnTo>
                  <a:lnTo>
                    <a:pt x="285" y="182"/>
                  </a:lnTo>
                  <a:lnTo>
                    <a:pt x="296" y="178"/>
                  </a:lnTo>
                  <a:lnTo>
                    <a:pt x="310" y="184"/>
                  </a:lnTo>
                  <a:lnTo>
                    <a:pt x="311" y="174"/>
                  </a:lnTo>
                  <a:lnTo>
                    <a:pt x="349" y="163"/>
                  </a:lnTo>
                  <a:lnTo>
                    <a:pt x="363" y="166"/>
                  </a:lnTo>
                  <a:lnTo>
                    <a:pt x="360" y="134"/>
                  </a:lnTo>
                  <a:lnTo>
                    <a:pt x="380" y="133"/>
                  </a:lnTo>
                  <a:lnTo>
                    <a:pt x="376" y="113"/>
                  </a:lnTo>
                  <a:lnTo>
                    <a:pt x="357" y="89"/>
                  </a:lnTo>
                  <a:lnTo>
                    <a:pt x="355" y="72"/>
                  </a:lnTo>
                  <a:lnTo>
                    <a:pt x="330" y="68"/>
                  </a:lnTo>
                  <a:lnTo>
                    <a:pt x="331" y="43"/>
                  </a:lnTo>
                  <a:lnTo>
                    <a:pt x="311" y="32"/>
                  </a:lnTo>
                  <a:lnTo>
                    <a:pt x="309" y="25"/>
                  </a:lnTo>
                  <a:lnTo>
                    <a:pt x="287" y="27"/>
                  </a:lnTo>
                  <a:lnTo>
                    <a:pt x="287" y="13"/>
                  </a:lnTo>
                  <a:lnTo>
                    <a:pt x="255" y="18"/>
                  </a:lnTo>
                  <a:lnTo>
                    <a:pt x="251" y="5"/>
                  </a:lnTo>
                  <a:lnTo>
                    <a:pt x="228" y="12"/>
                  </a:lnTo>
                  <a:lnTo>
                    <a:pt x="219" y="0"/>
                  </a:lnTo>
                  <a:lnTo>
                    <a:pt x="191" y="16"/>
                  </a:lnTo>
                  <a:lnTo>
                    <a:pt x="175" y="20"/>
                  </a:lnTo>
                  <a:lnTo>
                    <a:pt x="171" y="40"/>
                  </a:lnTo>
                  <a:lnTo>
                    <a:pt x="156" y="25"/>
                  </a:lnTo>
                  <a:lnTo>
                    <a:pt x="156" y="9"/>
                  </a:lnTo>
                  <a:lnTo>
                    <a:pt x="136" y="18"/>
                  </a:lnTo>
                  <a:lnTo>
                    <a:pt x="131" y="6"/>
                  </a:lnTo>
                  <a:lnTo>
                    <a:pt x="105" y="19"/>
                  </a:lnTo>
                  <a:lnTo>
                    <a:pt x="78" y="25"/>
                  </a:lnTo>
                  <a:lnTo>
                    <a:pt x="79" y="12"/>
                  </a:lnTo>
                  <a:lnTo>
                    <a:pt x="59" y="28"/>
                  </a:lnTo>
                  <a:lnTo>
                    <a:pt x="43" y="50"/>
                  </a:lnTo>
                  <a:lnTo>
                    <a:pt x="36" y="65"/>
                  </a:lnTo>
                  <a:lnTo>
                    <a:pt x="52" y="74"/>
                  </a:lnTo>
                  <a:lnTo>
                    <a:pt x="47" y="89"/>
                  </a:lnTo>
                  <a:lnTo>
                    <a:pt x="61" y="102"/>
                  </a:lnTo>
                  <a:lnTo>
                    <a:pt x="62" y="85"/>
                  </a:lnTo>
                  <a:lnTo>
                    <a:pt x="71" y="95"/>
                  </a:lnTo>
                  <a:lnTo>
                    <a:pt x="76" y="83"/>
                  </a:lnTo>
                  <a:lnTo>
                    <a:pt x="90" y="83"/>
                  </a:lnTo>
                  <a:lnTo>
                    <a:pt x="80" y="98"/>
                  </a:lnTo>
                  <a:lnTo>
                    <a:pt x="104" y="94"/>
                  </a:lnTo>
                  <a:lnTo>
                    <a:pt x="114" y="107"/>
                  </a:lnTo>
                  <a:lnTo>
                    <a:pt x="125" y="114"/>
                  </a:lnTo>
                  <a:lnTo>
                    <a:pt x="124" y="94"/>
                  </a:lnTo>
                  <a:lnTo>
                    <a:pt x="139" y="92"/>
                  </a:lnTo>
                  <a:lnTo>
                    <a:pt x="127" y="79"/>
                  </a:lnTo>
                  <a:lnTo>
                    <a:pt x="136" y="65"/>
                  </a:lnTo>
                  <a:lnTo>
                    <a:pt x="110" y="77"/>
                  </a:lnTo>
                  <a:lnTo>
                    <a:pt x="115" y="65"/>
                  </a:lnTo>
                  <a:lnTo>
                    <a:pt x="74" y="72"/>
                  </a:lnTo>
                  <a:lnTo>
                    <a:pt x="92" y="63"/>
                  </a:lnTo>
                  <a:lnTo>
                    <a:pt x="67" y="58"/>
                  </a:lnTo>
                  <a:lnTo>
                    <a:pt x="65" y="40"/>
                  </a:lnTo>
                  <a:lnTo>
                    <a:pt x="92" y="33"/>
                  </a:lnTo>
                  <a:lnTo>
                    <a:pt x="87" y="44"/>
                  </a:lnTo>
                  <a:lnTo>
                    <a:pt x="114" y="25"/>
                  </a:lnTo>
                  <a:lnTo>
                    <a:pt x="116" y="32"/>
                  </a:lnTo>
                  <a:lnTo>
                    <a:pt x="141" y="27"/>
                  </a:lnTo>
                  <a:lnTo>
                    <a:pt x="164" y="53"/>
                  </a:lnTo>
                  <a:lnTo>
                    <a:pt x="149" y="55"/>
                  </a:lnTo>
                  <a:lnTo>
                    <a:pt x="162" y="65"/>
                  </a:lnTo>
                  <a:lnTo>
                    <a:pt x="149" y="76"/>
                  </a:lnTo>
                  <a:lnTo>
                    <a:pt x="181" y="69"/>
                  </a:lnTo>
                  <a:close/>
                </a:path>
              </a:pathLst>
            </a:custGeom>
            <a:solidFill>
              <a:srgbClr val="000000"/>
            </a:solidFill>
            <a:ln w="9525">
              <a:noFill/>
              <a:round/>
              <a:headEnd/>
              <a:tailEnd/>
            </a:ln>
          </p:spPr>
          <p:txBody>
            <a:bodyPr/>
            <a:lstStyle/>
            <a:p>
              <a:endParaRPr lang="en-US"/>
            </a:p>
          </p:txBody>
        </p:sp>
        <p:sp>
          <p:nvSpPr>
            <p:cNvPr id="161" name="Freeform 389"/>
            <p:cNvSpPr>
              <a:spLocks/>
            </p:cNvSpPr>
            <p:nvPr/>
          </p:nvSpPr>
          <p:spPr bwMode="auto">
            <a:xfrm>
              <a:off x="4347" y="1323"/>
              <a:ext cx="22" cy="30"/>
            </a:xfrm>
            <a:custGeom>
              <a:avLst/>
              <a:gdLst>
                <a:gd name="T0" fmla="*/ 0 w 128"/>
                <a:gd name="T1" fmla="*/ 0 h 179"/>
                <a:gd name="T2" fmla="*/ 0 w 128"/>
                <a:gd name="T3" fmla="*/ 0 h 179"/>
                <a:gd name="T4" fmla="*/ 0 w 128"/>
                <a:gd name="T5" fmla="*/ 0 h 179"/>
                <a:gd name="T6" fmla="*/ 0 w 128"/>
                <a:gd name="T7" fmla="*/ 0 h 179"/>
                <a:gd name="T8" fmla="*/ 0 w 128"/>
                <a:gd name="T9" fmla="*/ 0 h 179"/>
                <a:gd name="T10" fmla="*/ 0 w 128"/>
                <a:gd name="T11" fmla="*/ 0 h 179"/>
                <a:gd name="T12" fmla="*/ 0 w 128"/>
                <a:gd name="T13" fmla="*/ 0 h 179"/>
                <a:gd name="T14" fmla="*/ 0 w 128"/>
                <a:gd name="T15" fmla="*/ 0 h 179"/>
                <a:gd name="T16" fmla="*/ 0 w 128"/>
                <a:gd name="T17" fmla="*/ 0 h 179"/>
                <a:gd name="T18" fmla="*/ 0 w 128"/>
                <a:gd name="T19" fmla="*/ 0 h 179"/>
                <a:gd name="T20" fmla="*/ 0 w 128"/>
                <a:gd name="T21" fmla="*/ 0 h 179"/>
                <a:gd name="T22" fmla="*/ 0 w 128"/>
                <a:gd name="T23" fmla="*/ 0 h 179"/>
                <a:gd name="T24" fmla="*/ 0 w 128"/>
                <a:gd name="T25" fmla="*/ 0 h 179"/>
                <a:gd name="T26" fmla="*/ 0 w 128"/>
                <a:gd name="T27" fmla="*/ 0 h 179"/>
                <a:gd name="T28" fmla="*/ 0 w 128"/>
                <a:gd name="T29" fmla="*/ 0 h 179"/>
                <a:gd name="T30" fmla="*/ 0 w 128"/>
                <a:gd name="T31" fmla="*/ 0 h 179"/>
                <a:gd name="T32" fmla="*/ 0 w 128"/>
                <a:gd name="T33" fmla="*/ 0 h 179"/>
                <a:gd name="T34" fmla="*/ 0 w 128"/>
                <a:gd name="T35" fmla="*/ 0 h 179"/>
                <a:gd name="T36" fmla="*/ 0 w 128"/>
                <a:gd name="T37" fmla="*/ 0 h 179"/>
                <a:gd name="T38" fmla="*/ 0 w 128"/>
                <a:gd name="T39" fmla="*/ 0 h 179"/>
                <a:gd name="T40" fmla="*/ 0 w 128"/>
                <a:gd name="T41" fmla="*/ 0 h 179"/>
                <a:gd name="T42" fmla="*/ 0 w 128"/>
                <a:gd name="T43" fmla="*/ 0 h 179"/>
                <a:gd name="T44" fmla="*/ 0 w 128"/>
                <a:gd name="T45" fmla="*/ 0 h 179"/>
                <a:gd name="T46" fmla="*/ 0 w 128"/>
                <a:gd name="T47" fmla="*/ 0 h 179"/>
                <a:gd name="T48" fmla="*/ 0 w 128"/>
                <a:gd name="T49" fmla="*/ 0 h 179"/>
                <a:gd name="T50" fmla="*/ 0 w 128"/>
                <a:gd name="T51" fmla="*/ 0 h 179"/>
                <a:gd name="T52" fmla="*/ 0 w 128"/>
                <a:gd name="T53" fmla="*/ 0 h 179"/>
                <a:gd name="T54" fmla="*/ 0 w 128"/>
                <a:gd name="T55" fmla="*/ 0 h 179"/>
                <a:gd name="T56" fmla="*/ 0 w 128"/>
                <a:gd name="T57" fmla="*/ 0 h 179"/>
                <a:gd name="T58" fmla="*/ 0 w 128"/>
                <a:gd name="T59" fmla="*/ 0 h 179"/>
                <a:gd name="T60" fmla="*/ 0 w 128"/>
                <a:gd name="T61" fmla="*/ 0 h 179"/>
                <a:gd name="T62" fmla="*/ 0 w 128"/>
                <a:gd name="T63" fmla="*/ 0 h 179"/>
                <a:gd name="T64" fmla="*/ 0 w 128"/>
                <a:gd name="T65" fmla="*/ 0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79"/>
                <a:gd name="T101" fmla="*/ 128 w 128"/>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79">
                  <a:moveTo>
                    <a:pt x="79" y="24"/>
                  </a:moveTo>
                  <a:lnTo>
                    <a:pt x="87" y="0"/>
                  </a:lnTo>
                  <a:lnTo>
                    <a:pt x="99" y="7"/>
                  </a:lnTo>
                  <a:lnTo>
                    <a:pt x="101" y="25"/>
                  </a:lnTo>
                  <a:lnTo>
                    <a:pt x="110" y="42"/>
                  </a:lnTo>
                  <a:lnTo>
                    <a:pt x="128" y="53"/>
                  </a:lnTo>
                  <a:lnTo>
                    <a:pt x="115" y="62"/>
                  </a:lnTo>
                  <a:lnTo>
                    <a:pt x="124" y="87"/>
                  </a:lnTo>
                  <a:lnTo>
                    <a:pt x="121" y="112"/>
                  </a:lnTo>
                  <a:lnTo>
                    <a:pt x="109" y="133"/>
                  </a:lnTo>
                  <a:lnTo>
                    <a:pt x="102" y="125"/>
                  </a:lnTo>
                  <a:lnTo>
                    <a:pt x="86" y="152"/>
                  </a:lnTo>
                  <a:lnTo>
                    <a:pt x="69" y="143"/>
                  </a:lnTo>
                  <a:lnTo>
                    <a:pt x="61" y="162"/>
                  </a:lnTo>
                  <a:lnTo>
                    <a:pt x="62" y="179"/>
                  </a:lnTo>
                  <a:lnTo>
                    <a:pt x="43" y="169"/>
                  </a:lnTo>
                  <a:lnTo>
                    <a:pt x="40" y="148"/>
                  </a:lnTo>
                  <a:lnTo>
                    <a:pt x="27" y="147"/>
                  </a:lnTo>
                  <a:lnTo>
                    <a:pt x="26" y="128"/>
                  </a:lnTo>
                  <a:lnTo>
                    <a:pt x="0" y="126"/>
                  </a:lnTo>
                  <a:lnTo>
                    <a:pt x="29" y="103"/>
                  </a:lnTo>
                  <a:lnTo>
                    <a:pt x="45" y="129"/>
                  </a:lnTo>
                  <a:lnTo>
                    <a:pt x="62" y="114"/>
                  </a:lnTo>
                  <a:lnTo>
                    <a:pt x="75" y="130"/>
                  </a:lnTo>
                  <a:lnTo>
                    <a:pt x="94" y="125"/>
                  </a:lnTo>
                  <a:lnTo>
                    <a:pt x="105" y="103"/>
                  </a:lnTo>
                  <a:lnTo>
                    <a:pt x="112" y="103"/>
                  </a:lnTo>
                  <a:lnTo>
                    <a:pt x="107" y="67"/>
                  </a:lnTo>
                  <a:lnTo>
                    <a:pt x="110" y="54"/>
                  </a:lnTo>
                  <a:lnTo>
                    <a:pt x="90" y="50"/>
                  </a:lnTo>
                  <a:lnTo>
                    <a:pt x="92" y="33"/>
                  </a:lnTo>
                  <a:lnTo>
                    <a:pt x="79" y="24"/>
                  </a:lnTo>
                  <a:close/>
                </a:path>
              </a:pathLst>
            </a:custGeom>
            <a:solidFill>
              <a:srgbClr val="000000"/>
            </a:solidFill>
            <a:ln w="9525">
              <a:noFill/>
              <a:round/>
              <a:headEnd/>
              <a:tailEnd/>
            </a:ln>
          </p:spPr>
          <p:txBody>
            <a:bodyPr/>
            <a:lstStyle/>
            <a:p>
              <a:endParaRPr lang="en-US"/>
            </a:p>
          </p:txBody>
        </p:sp>
        <p:sp>
          <p:nvSpPr>
            <p:cNvPr id="162" name="Freeform 390"/>
            <p:cNvSpPr>
              <a:spLocks/>
            </p:cNvSpPr>
            <p:nvPr/>
          </p:nvSpPr>
          <p:spPr bwMode="auto">
            <a:xfrm>
              <a:off x="4294" y="1335"/>
              <a:ext cx="57" cy="35"/>
            </a:xfrm>
            <a:custGeom>
              <a:avLst/>
              <a:gdLst>
                <a:gd name="T0" fmla="*/ 0 w 342"/>
                <a:gd name="T1" fmla="*/ 0 h 209"/>
                <a:gd name="T2" fmla="*/ 0 w 342"/>
                <a:gd name="T3" fmla="*/ 0 h 209"/>
                <a:gd name="T4" fmla="*/ 0 w 342"/>
                <a:gd name="T5" fmla="*/ 0 h 209"/>
                <a:gd name="T6" fmla="*/ 0 w 342"/>
                <a:gd name="T7" fmla="*/ 0 h 209"/>
                <a:gd name="T8" fmla="*/ 0 w 342"/>
                <a:gd name="T9" fmla="*/ 0 h 209"/>
                <a:gd name="T10" fmla="*/ 0 w 342"/>
                <a:gd name="T11" fmla="*/ 0 h 209"/>
                <a:gd name="T12" fmla="*/ 0 w 342"/>
                <a:gd name="T13" fmla="*/ 0 h 209"/>
                <a:gd name="T14" fmla="*/ 0 w 342"/>
                <a:gd name="T15" fmla="*/ 0 h 209"/>
                <a:gd name="T16" fmla="*/ 0 w 342"/>
                <a:gd name="T17" fmla="*/ 0 h 209"/>
                <a:gd name="T18" fmla="*/ 0 w 342"/>
                <a:gd name="T19" fmla="*/ 0 h 209"/>
                <a:gd name="T20" fmla="*/ 0 w 342"/>
                <a:gd name="T21" fmla="*/ 0 h 209"/>
                <a:gd name="T22" fmla="*/ 0 w 342"/>
                <a:gd name="T23" fmla="*/ 0 h 209"/>
                <a:gd name="T24" fmla="*/ 0 w 342"/>
                <a:gd name="T25" fmla="*/ 0 h 209"/>
                <a:gd name="T26" fmla="*/ 0 w 342"/>
                <a:gd name="T27" fmla="*/ 0 h 209"/>
                <a:gd name="T28" fmla="*/ 0 w 342"/>
                <a:gd name="T29" fmla="*/ 0 h 209"/>
                <a:gd name="T30" fmla="*/ 0 w 342"/>
                <a:gd name="T31" fmla="*/ 0 h 209"/>
                <a:gd name="T32" fmla="*/ 0 w 342"/>
                <a:gd name="T33" fmla="*/ 0 h 209"/>
                <a:gd name="T34" fmla="*/ 0 w 342"/>
                <a:gd name="T35" fmla="*/ 0 h 209"/>
                <a:gd name="T36" fmla="*/ 0 w 342"/>
                <a:gd name="T37" fmla="*/ 0 h 209"/>
                <a:gd name="T38" fmla="*/ 0 w 342"/>
                <a:gd name="T39" fmla="*/ 0 h 209"/>
                <a:gd name="T40" fmla="*/ 0 w 342"/>
                <a:gd name="T41" fmla="*/ 0 h 209"/>
                <a:gd name="T42" fmla="*/ 0 w 342"/>
                <a:gd name="T43" fmla="*/ 0 h 209"/>
                <a:gd name="T44" fmla="*/ 0 w 342"/>
                <a:gd name="T45" fmla="*/ 0 h 209"/>
                <a:gd name="T46" fmla="*/ 0 w 342"/>
                <a:gd name="T47" fmla="*/ 0 h 209"/>
                <a:gd name="T48" fmla="*/ 0 w 342"/>
                <a:gd name="T49" fmla="*/ 0 h 209"/>
                <a:gd name="T50" fmla="*/ 0 w 342"/>
                <a:gd name="T51" fmla="*/ 0 h 2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2"/>
                <a:gd name="T79" fmla="*/ 0 h 209"/>
                <a:gd name="T80" fmla="*/ 342 w 342"/>
                <a:gd name="T81" fmla="*/ 209 h 2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2" h="209">
                  <a:moveTo>
                    <a:pt x="315" y="2"/>
                  </a:moveTo>
                  <a:lnTo>
                    <a:pt x="342" y="0"/>
                  </a:lnTo>
                  <a:lnTo>
                    <a:pt x="337" y="28"/>
                  </a:lnTo>
                  <a:lnTo>
                    <a:pt x="337" y="42"/>
                  </a:lnTo>
                  <a:lnTo>
                    <a:pt x="324" y="49"/>
                  </a:lnTo>
                  <a:lnTo>
                    <a:pt x="317" y="23"/>
                  </a:lnTo>
                  <a:lnTo>
                    <a:pt x="302" y="34"/>
                  </a:lnTo>
                  <a:lnTo>
                    <a:pt x="315" y="50"/>
                  </a:lnTo>
                  <a:lnTo>
                    <a:pt x="283" y="44"/>
                  </a:lnTo>
                  <a:lnTo>
                    <a:pt x="238" y="68"/>
                  </a:lnTo>
                  <a:lnTo>
                    <a:pt x="193" y="94"/>
                  </a:lnTo>
                  <a:lnTo>
                    <a:pt x="156" y="134"/>
                  </a:lnTo>
                  <a:lnTo>
                    <a:pt x="127" y="147"/>
                  </a:lnTo>
                  <a:lnTo>
                    <a:pt x="72" y="166"/>
                  </a:lnTo>
                  <a:lnTo>
                    <a:pt x="45" y="181"/>
                  </a:lnTo>
                  <a:lnTo>
                    <a:pt x="3" y="209"/>
                  </a:lnTo>
                  <a:lnTo>
                    <a:pt x="0" y="193"/>
                  </a:lnTo>
                  <a:lnTo>
                    <a:pt x="50" y="158"/>
                  </a:lnTo>
                  <a:lnTo>
                    <a:pt x="111" y="142"/>
                  </a:lnTo>
                  <a:lnTo>
                    <a:pt x="145" y="123"/>
                  </a:lnTo>
                  <a:lnTo>
                    <a:pt x="182" y="90"/>
                  </a:lnTo>
                  <a:lnTo>
                    <a:pt x="211" y="69"/>
                  </a:lnTo>
                  <a:lnTo>
                    <a:pt x="256" y="48"/>
                  </a:lnTo>
                  <a:lnTo>
                    <a:pt x="310" y="9"/>
                  </a:lnTo>
                  <a:lnTo>
                    <a:pt x="315" y="2"/>
                  </a:lnTo>
                  <a:close/>
                </a:path>
              </a:pathLst>
            </a:custGeom>
            <a:solidFill>
              <a:srgbClr val="000000"/>
            </a:solidFill>
            <a:ln w="9525">
              <a:noFill/>
              <a:round/>
              <a:headEnd/>
              <a:tailEnd/>
            </a:ln>
          </p:spPr>
          <p:txBody>
            <a:bodyPr/>
            <a:lstStyle/>
            <a:p>
              <a:endParaRPr lang="en-US"/>
            </a:p>
          </p:txBody>
        </p:sp>
        <p:sp>
          <p:nvSpPr>
            <p:cNvPr id="163" name="Freeform 391"/>
            <p:cNvSpPr>
              <a:spLocks/>
            </p:cNvSpPr>
            <p:nvPr/>
          </p:nvSpPr>
          <p:spPr bwMode="auto">
            <a:xfrm>
              <a:off x="4290" y="1339"/>
              <a:ext cx="54" cy="28"/>
            </a:xfrm>
            <a:custGeom>
              <a:avLst/>
              <a:gdLst>
                <a:gd name="T0" fmla="*/ 0 w 320"/>
                <a:gd name="T1" fmla="*/ 0 h 171"/>
                <a:gd name="T2" fmla="*/ 0 w 320"/>
                <a:gd name="T3" fmla="*/ 0 h 171"/>
                <a:gd name="T4" fmla="*/ 0 w 320"/>
                <a:gd name="T5" fmla="*/ 0 h 171"/>
                <a:gd name="T6" fmla="*/ 0 w 320"/>
                <a:gd name="T7" fmla="*/ 0 h 171"/>
                <a:gd name="T8" fmla="*/ 0 w 320"/>
                <a:gd name="T9" fmla="*/ 0 h 171"/>
                <a:gd name="T10" fmla="*/ 0 w 320"/>
                <a:gd name="T11" fmla="*/ 0 h 171"/>
                <a:gd name="T12" fmla="*/ 0 w 320"/>
                <a:gd name="T13" fmla="*/ 0 h 171"/>
                <a:gd name="T14" fmla="*/ 0 w 320"/>
                <a:gd name="T15" fmla="*/ 0 h 171"/>
                <a:gd name="T16" fmla="*/ 0 w 320"/>
                <a:gd name="T17" fmla="*/ 0 h 171"/>
                <a:gd name="T18" fmla="*/ 0 w 320"/>
                <a:gd name="T19" fmla="*/ 0 h 171"/>
                <a:gd name="T20" fmla="*/ 0 w 320"/>
                <a:gd name="T21" fmla="*/ 0 h 171"/>
                <a:gd name="T22" fmla="*/ 0 w 320"/>
                <a:gd name="T23" fmla="*/ 0 h 171"/>
                <a:gd name="T24" fmla="*/ 0 w 320"/>
                <a:gd name="T25" fmla="*/ 0 h 171"/>
                <a:gd name="T26" fmla="*/ 0 w 320"/>
                <a:gd name="T27" fmla="*/ 0 h 171"/>
                <a:gd name="T28" fmla="*/ 0 w 320"/>
                <a:gd name="T29" fmla="*/ 0 h 171"/>
                <a:gd name="T30" fmla="*/ 0 w 320"/>
                <a:gd name="T31" fmla="*/ 0 h 171"/>
                <a:gd name="T32" fmla="*/ 0 w 320"/>
                <a:gd name="T33" fmla="*/ 0 h 171"/>
                <a:gd name="T34" fmla="*/ 0 w 320"/>
                <a:gd name="T35" fmla="*/ 0 h 171"/>
                <a:gd name="T36" fmla="*/ 0 w 320"/>
                <a:gd name="T37" fmla="*/ 0 h 171"/>
                <a:gd name="T38" fmla="*/ 0 w 320"/>
                <a:gd name="T39" fmla="*/ 0 h 171"/>
                <a:gd name="T40" fmla="*/ 0 w 320"/>
                <a:gd name="T41" fmla="*/ 0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0"/>
                <a:gd name="T64" fmla="*/ 0 h 171"/>
                <a:gd name="T65" fmla="*/ 320 w 320"/>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0" h="171">
                  <a:moveTo>
                    <a:pt x="320" y="0"/>
                  </a:moveTo>
                  <a:lnTo>
                    <a:pt x="281" y="16"/>
                  </a:lnTo>
                  <a:lnTo>
                    <a:pt x="234" y="30"/>
                  </a:lnTo>
                  <a:lnTo>
                    <a:pt x="209" y="45"/>
                  </a:lnTo>
                  <a:lnTo>
                    <a:pt x="175" y="71"/>
                  </a:lnTo>
                  <a:lnTo>
                    <a:pt x="142" y="95"/>
                  </a:lnTo>
                  <a:lnTo>
                    <a:pt x="119" y="111"/>
                  </a:lnTo>
                  <a:lnTo>
                    <a:pt x="87" y="123"/>
                  </a:lnTo>
                  <a:lnTo>
                    <a:pt x="53" y="129"/>
                  </a:lnTo>
                  <a:lnTo>
                    <a:pt x="30" y="140"/>
                  </a:lnTo>
                  <a:lnTo>
                    <a:pt x="0" y="164"/>
                  </a:lnTo>
                  <a:lnTo>
                    <a:pt x="12" y="171"/>
                  </a:lnTo>
                  <a:lnTo>
                    <a:pt x="49" y="144"/>
                  </a:lnTo>
                  <a:lnTo>
                    <a:pt x="85" y="135"/>
                  </a:lnTo>
                  <a:lnTo>
                    <a:pt x="123" y="131"/>
                  </a:lnTo>
                  <a:lnTo>
                    <a:pt x="155" y="100"/>
                  </a:lnTo>
                  <a:lnTo>
                    <a:pt x="200" y="66"/>
                  </a:lnTo>
                  <a:lnTo>
                    <a:pt x="240" y="40"/>
                  </a:lnTo>
                  <a:lnTo>
                    <a:pt x="294" y="29"/>
                  </a:lnTo>
                  <a:lnTo>
                    <a:pt x="320" y="0"/>
                  </a:lnTo>
                  <a:close/>
                </a:path>
              </a:pathLst>
            </a:custGeom>
            <a:solidFill>
              <a:srgbClr val="000000"/>
            </a:solidFill>
            <a:ln w="9525">
              <a:noFill/>
              <a:round/>
              <a:headEnd/>
              <a:tailEnd/>
            </a:ln>
          </p:spPr>
          <p:txBody>
            <a:bodyPr/>
            <a:lstStyle/>
            <a:p>
              <a:endParaRPr lang="en-US"/>
            </a:p>
          </p:txBody>
        </p:sp>
        <p:sp>
          <p:nvSpPr>
            <p:cNvPr id="164" name="Freeform 392"/>
            <p:cNvSpPr>
              <a:spLocks/>
            </p:cNvSpPr>
            <p:nvPr/>
          </p:nvSpPr>
          <p:spPr bwMode="auto">
            <a:xfrm>
              <a:off x="4291" y="1300"/>
              <a:ext cx="18" cy="48"/>
            </a:xfrm>
            <a:custGeom>
              <a:avLst/>
              <a:gdLst>
                <a:gd name="T0" fmla="*/ 0 w 111"/>
                <a:gd name="T1" fmla="*/ 0 h 282"/>
                <a:gd name="T2" fmla="*/ 0 w 111"/>
                <a:gd name="T3" fmla="*/ 0 h 282"/>
                <a:gd name="T4" fmla="*/ 0 w 111"/>
                <a:gd name="T5" fmla="*/ 0 h 282"/>
                <a:gd name="T6" fmla="*/ 0 w 111"/>
                <a:gd name="T7" fmla="*/ 0 h 282"/>
                <a:gd name="T8" fmla="*/ 0 w 111"/>
                <a:gd name="T9" fmla="*/ 0 h 282"/>
                <a:gd name="T10" fmla="*/ 0 w 111"/>
                <a:gd name="T11" fmla="*/ 0 h 282"/>
                <a:gd name="T12" fmla="*/ 0 w 111"/>
                <a:gd name="T13" fmla="*/ 0 h 282"/>
                <a:gd name="T14" fmla="*/ 0 w 111"/>
                <a:gd name="T15" fmla="*/ 0 h 282"/>
                <a:gd name="T16" fmla="*/ 0 w 111"/>
                <a:gd name="T17" fmla="*/ 0 h 282"/>
                <a:gd name="T18" fmla="*/ 0 w 111"/>
                <a:gd name="T19" fmla="*/ 0 h 282"/>
                <a:gd name="T20" fmla="*/ 0 w 111"/>
                <a:gd name="T21" fmla="*/ 0 h 282"/>
                <a:gd name="T22" fmla="*/ 0 w 111"/>
                <a:gd name="T23" fmla="*/ 0 h 282"/>
                <a:gd name="T24" fmla="*/ 0 w 111"/>
                <a:gd name="T25" fmla="*/ 0 h 282"/>
                <a:gd name="T26" fmla="*/ 0 w 111"/>
                <a:gd name="T27" fmla="*/ 0 h 282"/>
                <a:gd name="T28" fmla="*/ 0 w 111"/>
                <a:gd name="T29" fmla="*/ 0 h 282"/>
                <a:gd name="T30" fmla="*/ 0 w 111"/>
                <a:gd name="T31" fmla="*/ 0 h 282"/>
                <a:gd name="T32" fmla="*/ 0 w 111"/>
                <a:gd name="T33" fmla="*/ 0 h 282"/>
                <a:gd name="T34" fmla="*/ 0 w 111"/>
                <a:gd name="T35" fmla="*/ 0 h 282"/>
                <a:gd name="T36" fmla="*/ 0 w 111"/>
                <a:gd name="T37" fmla="*/ 0 h 282"/>
                <a:gd name="T38" fmla="*/ 0 w 111"/>
                <a:gd name="T39" fmla="*/ 0 h 282"/>
                <a:gd name="T40" fmla="*/ 0 w 111"/>
                <a:gd name="T41" fmla="*/ 0 h 282"/>
                <a:gd name="T42" fmla="*/ 0 w 111"/>
                <a:gd name="T43" fmla="*/ 0 h 282"/>
                <a:gd name="T44" fmla="*/ 0 w 111"/>
                <a:gd name="T45" fmla="*/ 0 h 282"/>
                <a:gd name="T46" fmla="*/ 0 w 111"/>
                <a:gd name="T47" fmla="*/ 0 h 282"/>
                <a:gd name="T48" fmla="*/ 0 w 111"/>
                <a:gd name="T49" fmla="*/ 0 h 282"/>
                <a:gd name="T50" fmla="*/ 0 w 111"/>
                <a:gd name="T51" fmla="*/ 0 h 282"/>
                <a:gd name="T52" fmla="*/ 0 w 111"/>
                <a:gd name="T53" fmla="*/ 0 h 282"/>
                <a:gd name="T54" fmla="*/ 0 w 111"/>
                <a:gd name="T55" fmla="*/ 0 h 282"/>
                <a:gd name="T56" fmla="*/ 0 w 111"/>
                <a:gd name="T57" fmla="*/ 0 h 282"/>
                <a:gd name="T58" fmla="*/ 0 w 111"/>
                <a:gd name="T59" fmla="*/ 0 h 282"/>
                <a:gd name="T60" fmla="*/ 0 w 111"/>
                <a:gd name="T61" fmla="*/ 0 h 282"/>
                <a:gd name="T62" fmla="*/ 0 w 111"/>
                <a:gd name="T63" fmla="*/ 0 h 282"/>
                <a:gd name="T64" fmla="*/ 0 w 111"/>
                <a:gd name="T65" fmla="*/ 0 h 282"/>
                <a:gd name="T66" fmla="*/ 0 w 111"/>
                <a:gd name="T67" fmla="*/ 0 h 282"/>
                <a:gd name="T68" fmla="*/ 0 w 111"/>
                <a:gd name="T69" fmla="*/ 0 h 282"/>
                <a:gd name="T70" fmla="*/ 0 w 111"/>
                <a:gd name="T71" fmla="*/ 0 h 282"/>
                <a:gd name="T72" fmla="*/ 0 w 111"/>
                <a:gd name="T73" fmla="*/ 0 h 282"/>
                <a:gd name="T74" fmla="*/ 0 w 111"/>
                <a:gd name="T75" fmla="*/ 0 h 282"/>
                <a:gd name="T76" fmla="*/ 0 w 111"/>
                <a:gd name="T77" fmla="*/ 0 h 282"/>
                <a:gd name="T78" fmla="*/ 0 w 111"/>
                <a:gd name="T79" fmla="*/ 0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1"/>
                <a:gd name="T121" fmla="*/ 0 h 282"/>
                <a:gd name="T122" fmla="*/ 111 w 111"/>
                <a:gd name="T123" fmla="*/ 282 h 2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1" h="282">
                  <a:moveTo>
                    <a:pt x="104" y="32"/>
                  </a:moveTo>
                  <a:lnTo>
                    <a:pt x="85" y="22"/>
                  </a:lnTo>
                  <a:lnTo>
                    <a:pt x="70" y="33"/>
                  </a:lnTo>
                  <a:lnTo>
                    <a:pt x="66" y="74"/>
                  </a:lnTo>
                  <a:lnTo>
                    <a:pt x="55" y="53"/>
                  </a:lnTo>
                  <a:lnTo>
                    <a:pt x="43" y="59"/>
                  </a:lnTo>
                  <a:lnTo>
                    <a:pt x="44" y="95"/>
                  </a:lnTo>
                  <a:lnTo>
                    <a:pt x="34" y="122"/>
                  </a:lnTo>
                  <a:lnTo>
                    <a:pt x="23" y="109"/>
                  </a:lnTo>
                  <a:lnTo>
                    <a:pt x="19" y="129"/>
                  </a:lnTo>
                  <a:lnTo>
                    <a:pt x="25" y="137"/>
                  </a:lnTo>
                  <a:lnTo>
                    <a:pt x="16" y="154"/>
                  </a:lnTo>
                  <a:lnTo>
                    <a:pt x="26" y="179"/>
                  </a:lnTo>
                  <a:lnTo>
                    <a:pt x="45" y="170"/>
                  </a:lnTo>
                  <a:lnTo>
                    <a:pt x="64" y="138"/>
                  </a:lnTo>
                  <a:lnTo>
                    <a:pt x="65" y="118"/>
                  </a:lnTo>
                  <a:lnTo>
                    <a:pt x="79" y="85"/>
                  </a:lnTo>
                  <a:lnTo>
                    <a:pt x="78" y="125"/>
                  </a:lnTo>
                  <a:lnTo>
                    <a:pt x="70" y="158"/>
                  </a:lnTo>
                  <a:lnTo>
                    <a:pt x="34" y="194"/>
                  </a:lnTo>
                  <a:lnTo>
                    <a:pt x="33" y="239"/>
                  </a:lnTo>
                  <a:lnTo>
                    <a:pt x="16" y="282"/>
                  </a:lnTo>
                  <a:lnTo>
                    <a:pt x="2" y="272"/>
                  </a:lnTo>
                  <a:lnTo>
                    <a:pt x="16" y="239"/>
                  </a:lnTo>
                  <a:lnTo>
                    <a:pt x="25" y="203"/>
                  </a:lnTo>
                  <a:lnTo>
                    <a:pt x="11" y="178"/>
                  </a:lnTo>
                  <a:lnTo>
                    <a:pt x="0" y="153"/>
                  </a:lnTo>
                  <a:lnTo>
                    <a:pt x="8" y="138"/>
                  </a:lnTo>
                  <a:lnTo>
                    <a:pt x="10" y="112"/>
                  </a:lnTo>
                  <a:lnTo>
                    <a:pt x="15" y="68"/>
                  </a:lnTo>
                  <a:lnTo>
                    <a:pt x="31" y="94"/>
                  </a:lnTo>
                  <a:lnTo>
                    <a:pt x="34" y="55"/>
                  </a:lnTo>
                  <a:lnTo>
                    <a:pt x="55" y="34"/>
                  </a:lnTo>
                  <a:lnTo>
                    <a:pt x="64" y="23"/>
                  </a:lnTo>
                  <a:lnTo>
                    <a:pt x="68" y="0"/>
                  </a:lnTo>
                  <a:lnTo>
                    <a:pt x="78" y="15"/>
                  </a:lnTo>
                  <a:lnTo>
                    <a:pt x="104" y="4"/>
                  </a:lnTo>
                  <a:lnTo>
                    <a:pt x="111" y="28"/>
                  </a:lnTo>
                  <a:lnTo>
                    <a:pt x="104" y="32"/>
                  </a:lnTo>
                  <a:close/>
                </a:path>
              </a:pathLst>
            </a:custGeom>
            <a:solidFill>
              <a:srgbClr val="000000"/>
            </a:solidFill>
            <a:ln w="9525">
              <a:noFill/>
              <a:round/>
              <a:headEnd/>
              <a:tailEnd/>
            </a:ln>
          </p:spPr>
          <p:txBody>
            <a:bodyPr/>
            <a:lstStyle/>
            <a:p>
              <a:endParaRPr lang="en-US"/>
            </a:p>
          </p:txBody>
        </p:sp>
        <p:sp>
          <p:nvSpPr>
            <p:cNvPr id="165" name="Freeform 393"/>
            <p:cNvSpPr>
              <a:spLocks/>
            </p:cNvSpPr>
            <p:nvPr/>
          </p:nvSpPr>
          <p:spPr bwMode="auto">
            <a:xfrm>
              <a:off x="4268" y="1273"/>
              <a:ext cx="39" cy="33"/>
            </a:xfrm>
            <a:custGeom>
              <a:avLst/>
              <a:gdLst>
                <a:gd name="T0" fmla="*/ 0 w 237"/>
                <a:gd name="T1" fmla="*/ 0 h 200"/>
                <a:gd name="T2" fmla="*/ 0 w 237"/>
                <a:gd name="T3" fmla="*/ 0 h 200"/>
                <a:gd name="T4" fmla="*/ 0 w 237"/>
                <a:gd name="T5" fmla="*/ 0 h 200"/>
                <a:gd name="T6" fmla="*/ 0 w 237"/>
                <a:gd name="T7" fmla="*/ 0 h 200"/>
                <a:gd name="T8" fmla="*/ 0 w 237"/>
                <a:gd name="T9" fmla="*/ 0 h 200"/>
                <a:gd name="T10" fmla="*/ 0 w 237"/>
                <a:gd name="T11" fmla="*/ 0 h 200"/>
                <a:gd name="T12" fmla="*/ 0 w 237"/>
                <a:gd name="T13" fmla="*/ 0 h 200"/>
                <a:gd name="T14" fmla="*/ 0 w 237"/>
                <a:gd name="T15" fmla="*/ 0 h 200"/>
                <a:gd name="T16" fmla="*/ 0 w 237"/>
                <a:gd name="T17" fmla="*/ 0 h 200"/>
                <a:gd name="T18" fmla="*/ 0 w 237"/>
                <a:gd name="T19" fmla="*/ 0 h 200"/>
                <a:gd name="T20" fmla="*/ 0 w 237"/>
                <a:gd name="T21" fmla="*/ 0 h 200"/>
                <a:gd name="T22" fmla="*/ 0 w 237"/>
                <a:gd name="T23" fmla="*/ 0 h 200"/>
                <a:gd name="T24" fmla="*/ 0 w 237"/>
                <a:gd name="T25" fmla="*/ 0 h 200"/>
                <a:gd name="T26" fmla="*/ 0 w 237"/>
                <a:gd name="T27" fmla="*/ 0 h 200"/>
                <a:gd name="T28" fmla="*/ 0 w 237"/>
                <a:gd name="T29" fmla="*/ 0 h 200"/>
                <a:gd name="T30" fmla="*/ 0 w 237"/>
                <a:gd name="T31" fmla="*/ 0 h 200"/>
                <a:gd name="T32" fmla="*/ 0 w 237"/>
                <a:gd name="T33" fmla="*/ 0 h 200"/>
                <a:gd name="T34" fmla="*/ 0 w 237"/>
                <a:gd name="T35" fmla="*/ 0 h 200"/>
                <a:gd name="T36" fmla="*/ 0 w 237"/>
                <a:gd name="T37" fmla="*/ 0 h 200"/>
                <a:gd name="T38" fmla="*/ 0 w 237"/>
                <a:gd name="T39" fmla="*/ 0 h 200"/>
                <a:gd name="T40" fmla="*/ 0 w 237"/>
                <a:gd name="T41" fmla="*/ 0 h 200"/>
                <a:gd name="T42" fmla="*/ 0 w 237"/>
                <a:gd name="T43" fmla="*/ 0 h 200"/>
                <a:gd name="T44" fmla="*/ 0 w 237"/>
                <a:gd name="T45" fmla="*/ 0 h 200"/>
                <a:gd name="T46" fmla="*/ 0 w 237"/>
                <a:gd name="T47" fmla="*/ 0 h 200"/>
                <a:gd name="T48" fmla="*/ 0 w 237"/>
                <a:gd name="T49" fmla="*/ 0 h 200"/>
                <a:gd name="T50" fmla="*/ 0 w 237"/>
                <a:gd name="T51" fmla="*/ 0 h 200"/>
                <a:gd name="T52" fmla="*/ 0 w 237"/>
                <a:gd name="T53" fmla="*/ 0 h 200"/>
                <a:gd name="T54" fmla="*/ 0 w 237"/>
                <a:gd name="T55" fmla="*/ 0 h 200"/>
                <a:gd name="T56" fmla="*/ 0 w 237"/>
                <a:gd name="T57" fmla="*/ 0 h 200"/>
                <a:gd name="T58" fmla="*/ 0 w 237"/>
                <a:gd name="T59" fmla="*/ 0 h 200"/>
                <a:gd name="T60" fmla="*/ 0 w 237"/>
                <a:gd name="T61" fmla="*/ 0 h 200"/>
                <a:gd name="T62" fmla="*/ 0 w 237"/>
                <a:gd name="T63" fmla="*/ 0 h 200"/>
                <a:gd name="T64" fmla="*/ 0 w 237"/>
                <a:gd name="T65" fmla="*/ 0 h 200"/>
                <a:gd name="T66" fmla="*/ 0 w 237"/>
                <a:gd name="T67" fmla="*/ 0 h 200"/>
                <a:gd name="T68" fmla="*/ 0 w 237"/>
                <a:gd name="T69" fmla="*/ 0 h 200"/>
                <a:gd name="T70" fmla="*/ 0 w 237"/>
                <a:gd name="T71" fmla="*/ 0 h 200"/>
                <a:gd name="T72" fmla="*/ 0 w 237"/>
                <a:gd name="T73" fmla="*/ 0 h 200"/>
                <a:gd name="T74" fmla="*/ 0 w 237"/>
                <a:gd name="T75" fmla="*/ 0 h 200"/>
                <a:gd name="T76" fmla="*/ 0 w 237"/>
                <a:gd name="T77" fmla="*/ 0 h 200"/>
                <a:gd name="T78" fmla="*/ 0 w 237"/>
                <a:gd name="T79" fmla="*/ 0 h 200"/>
                <a:gd name="T80" fmla="*/ 0 w 237"/>
                <a:gd name="T81" fmla="*/ 0 h 200"/>
                <a:gd name="T82" fmla="*/ 0 w 237"/>
                <a:gd name="T83" fmla="*/ 0 h 200"/>
                <a:gd name="T84" fmla="*/ 0 w 237"/>
                <a:gd name="T85" fmla="*/ 0 h 200"/>
                <a:gd name="T86" fmla="*/ 0 w 237"/>
                <a:gd name="T87" fmla="*/ 0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200"/>
                <a:gd name="T134" fmla="*/ 237 w 237"/>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200">
                  <a:moveTo>
                    <a:pt x="165" y="160"/>
                  </a:moveTo>
                  <a:lnTo>
                    <a:pt x="176" y="178"/>
                  </a:lnTo>
                  <a:lnTo>
                    <a:pt x="195" y="179"/>
                  </a:lnTo>
                  <a:lnTo>
                    <a:pt x="201" y="200"/>
                  </a:lnTo>
                  <a:lnTo>
                    <a:pt x="210" y="171"/>
                  </a:lnTo>
                  <a:lnTo>
                    <a:pt x="221" y="173"/>
                  </a:lnTo>
                  <a:lnTo>
                    <a:pt x="223" y="146"/>
                  </a:lnTo>
                  <a:lnTo>
                    <a:pt x="237" y="140"/>
                  </a:lnTo>
                  <a:lnTo>
                    <a:pt x="237" y="114"/>
                  </a:lnTo>
                  <a:lnTo>
                    <a:pt x="225" y="85"/>
                  </a:lnTo>
                  <a:lnTo>
                    <a:pt x="188" y="74"/>
                  </a:lnTo>
                  <a:lnTo>
                    <a:pt x="210" y="58"/>
                  </a:lnTo>
                  <a:lnTo>
                    <a:pt x="191" y="50"/>
                  </a:lnTo>
                  <a:lnTo>
                    <a:pt x="195" y="40"/>
                  </a:lnTo>
                  <a:lnTo>
                    <a:pt x="150" y="31"/>
                  </a:lnTo>
                  <a:lnTo>
                    <a:pt x="116" y="14"/>
                  </a:lnTo>
                  <a:lnTo>
                    <a:pt x="97" y="0"/>
                  </a:lnTo>
                  <a:lnTo>
                    <a:pt x="64" y="5"/>
                  </a:lnTo>
                  <a:lnTo>
                    <a:pt x="23" y="17"/>
                  </a:lnTo>
                  <a:lnTo>
                    <a:pt x="0" y="46"/>
                  </a:lnTo>
                  <a:lnTo>
                    <a:pt x="19" y="46"/>
                  </a:lnTo>
                  <a:lnTo>
                    <a:pt x="43" y="26"/>
                  </a:lnTo>
                  <a:lnTo>
                    <a:pt x="61" y="22"/>
                  </a:lnTo>
                  <a:lnTo>
                    <a:pt x="78" y="13"/>
                  </a:lnTo>
                  <a:lnTo>
                    <a:pt x="104" y="20"/>
                  </a:lnTo>
                  <a:lnTo>
                    <a:pt x="109" y="32"/>
                  </a:lnTo>
                  <a:lnTo>
                    <a:pt x="148" y="45"/>
                  </a:lnTo>
                  <a:lnTo>
                    <a:pt x="168" y="48"/>
                  </a:lnTo>
                  <a:lnTo>
                    <a:pt x="165" y="56"/>
                  </a:lnTo>
                  <a:lnTo>
                    <a:pt x="184" y="59"/>
                  </a:lnTo>
                  <a:lnTo>
                    <a:pt x="166" y="79"/>
                  </a:lnTo>
                  <a:lnTo>
                    <a:pt x="174" y="85"/>
                  </a:lnTo>
                  <a:lnTo>
                    <a:pt x="201" y="86"/>
                  </a:lnTo>
                  <a:lnTo>
                    <a:pt x="218" y="105"/>
                  </a:lnTo>
                  <a:lnTo>
                    <a:pt x="225" y="123"/>
                  </a:lnTo>
                  <a:lnTo>
                    <a:pt x="220" y="136"/>
                  </a:lnTo>
                  <a:lnTo>
                    <a:pt x="205" y="125"/>
                  </a:lnTo>
                  <a:lnTo>
                    <a:pt x="210" y="148"/>
                  </a:lnTo>
                  <a:lnTo>
                    <a:pt x="203" y="155"/>
                  </a:lnTo>
                  <a:lnTo>
                    <a:pt x="199" y="163"/>
                  </a:lnTo>
                  <a:lnTo>
                    <a:pt x="179" y="145"/>
                  </a:lnTo>
                  <a:lnTo>
                    <a:pt x="183" y="166"/>
                  </a:lnTo>
                  <a:lnTo>
                    <a:pt x="165" y="160"/>
                  </a:lnTo>
                  <a:close/>
                </a:path>
              </a:pathLst>
            </a:custGeom>
            <a:solidFill>
              <a:srgbClr val="000000"/>
            </a:solidFill>
            <a:ln w="9525">
              <a:noFill/>
              <a:round/>
              <a:headEnd/>
              <a:tailEnd/>
            </a:ln>
          </p:spPr>
          <p:txBody>
            <a:bodyPr/>
            <a:lstStyle/>
            <a:p>
              <a:endParaRPr lang="en-US"/>
            </a:p>
          </p:txBody>
        </p:sp>
        <p:sp>
          <p:nvSpPr>
            <p:cNvPr id="166" name="Freeform 394"/>
            <p:cNvSpPr>
              <a:spLocks/>
            </p:cNvSpPr>
            <p:nvPr/>
          </p:nvSpPr>
          <p:spPr bwMode="auto">
            <a:xfrm>
              <a:off x="4261" y="1278"/>
              <a:ext cx="24" cy="21"/>
            </a:xfrm>
            <a:custGeom>
              <a:avLst/>
              <a:gdLst>
                <a:gd name="T0" fmla="*/ 0 w 146"/>
                <a:gd name="T1" fmla="*/ 0 h 122"/>
                <a:gd name="T2" fmla="*/ 0 w 146"/>
                <a:gd name="T3" fmla="*/ 0 h 122"/>
                <a:gd name="T4" fmla="*/ 0 w 146"/>
                <a:gd name="T5" fmla="*/ 0 h 122"/>
                <a:gd name="T6" fmla="*/ 0 w 146"/>
                <a:gd name="T7" fmla="*/ 0 h 122"/>
                <a:gd name="T8" fmla="*/ 0 w 146"/>
                <a:gd name="T9" fmla="*/ 0 h 122"/>
                <a:gd name="T10" fmla="*/ 0 w 146"/>
                <a:gd name="T11" fmla="*/ 0 h 122"/>
                <a:gd name="T12" fmla="*/ 0 w 146"/>
                <a:gd name="T13" fmla="*/ 0 h 122"/>
                <a:gd name="T14" fmla="*/ 0 w 146"/>
                <a:gd name="T15" fmla="*/ 0 h 122"/>
                <a:gd name="T16" fmla="*/ 0 w 146"/>
                <a:gd name="T17" fmla="*/ 0 h 122"/>
                <a:gd name="T18" fmla="*/ 0 w 146"/>
                <a:gd name="T19" fmla="*/ 0 h 122"/>
                <a:gd name="T20" fmla="*/ 0 w 146"/>
                <a:gd name="T21" fmla="*/ 0 h 122"/>
                <a:gd name="T22" fmla="*/ 0 w 146"/>
                <a:gd name="T23" fmla="*/ 0 h 122"/>
                <a:gd name="T24" fmla="*/ 0 w 146"/>
                <a:gd name="T25" fmla="*/ 0 h 122"/>
                <a:gd name="T26" fmla="*/ 0 w 146"/>
                <a:gd name="T27" fmla="*/ 0 h 122"/>
                <a:gd name="T28" fmla="*/ 0 w 146"/>
                <a:gd name="T29" fmla="*/ 0 h 122"/>
                <a:gd name="T30" fmla="*/ 0 w 146"/>
                <a:gd name="T31" fmla="*/ 0 h 122"/>
                <a:gd name="T32" fmla="*/ 0 w 146"/>
                <a:gd name="T33" fmla="*/ 0 h 122"/>
                <a:gd name="T34" fmla="*/ 0 w 146"/>
                <a:gd name="T35" fmla="*/ 0 h 122"/>
                <a:gd name="T36" fmla="*/ 0 w 146"/>
                <a:gd name="T37" fmla="*/ 0 h 122"/>
                <a:gd name="T38" fmla="*/ 0 w 146"/>
                <a:gd name="T39" fmla="*/ 0 h 122"/>
                <a:gd name="T40" fmla="*/ 0 w 146"/>
                <a:gd name="T41" fmla="*/ 0 h 122"/>
                <a:gd name="T42" fmla="*/ 0 w 146"/>
                <a:gd name="T43" fmla="*/ 0 h 122"/>
                <a:gd name="T44" fmla="*/ 0 w 146"/>
                <a:gd name="T45" fmla="*/ 0 h 122"/>
                <a:gd name="T46" fmla="*/ 0 w 146"/>
                <a:gd name="T47" fmla="*/ 0 h 122"/>
                <a:gd name="T48" fmla="*/ 0 w 146"/>
                <a:gd name="T49" fmla="*/ 0 h 122"/>
                <a:gd name="T50" fmla="*/ 0 w 146"/>
                <a:gd name="T51" fmla="*/ 0 h 122"/>
                <a:gd name="T52" fmla="*/ 0 w 146"/>
                <a:gd name="T53" fmla="*/ 0 h 122"/>
                <a:gd name="T54" fmla="*/ 0 w 146"/>
                <a:gd name="T55" fmla="*/ 0 h 122"/>
                <a:gd name="T56" fmla="*/ 0 w 146"/>
                <a:gd name="T57" fmla="*/ 0 h 122"/>
                <a:gd name="T58" fmla="*/ 0 w 146"/>
                <a:gd name="T59" fmla="*/ 0 h 122"/>
                <a:gd name="T60" fmla="*/ 0 w 146"/>
                <a:gd name="T61" fmla="*/ 0 h 122"/>
                <a:gd name="T62" fmla="*/ 0 w 146"/>
                <a:gd name="T63" fmla="*/ 0 h 122"/>
                <a:gd name="T64" fmla="*/ 0 w 146"/>
                <a:gd name="T65" fmla="*/ 0 h 122"/>
                <a:gd name="T66" fmla="*/ 0 w 146"/>
                <a:gd name="T67" fmla="*/ 0 h 122"/>
                <a:gd name="T68" fmla="*/ 0 w 146"/>
                <a:gd name="T69" fmla="*/ 0 h 122"/>
                <a:gd name="T70" fmla="*/ 0 w 146"/>
                <a:gd name="T71" fmla="*/ 0 h 122"/>
                <a:gd name="T72" fmla="*/ 0 w 146"/>
                <a:gd name="T73" fmla="*/ 0 h 122"/>
                <a:gd name="T74" fmla="*/ 0 w 146"/>
                <a:gd name="T75" fmla="*/ 0 h 122"/>
                <a:gd name="T76" fmla="*/ 0 w 146"/>
                <a:gd name="T77" fmla="*/ 0 h 122"/>
                <a:gd name="T78" fmla="*/ 0 w 146"/>
                <a:gd name="T79" fmla="*/ 0 h 122"/>
                <a:gd name="T80" fmla="*/ 0 w 146"/>
                <a:gd name="T81" fmla="*/ 0 h 122"/>
                <a:gd name="T82" fmla="*/ 0 w 146"/>
                <a:gd name="T83" fmla="*/ 0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22"/>
                <a:gd name="T128" fmla="*/ 146 w 146"/>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22">
                  <a:moveTo>
                    <a:pt x="53" y="10"/>
                  </a:moveTo>
                  <a:lnTo>
                    <a:pt x="78" y="11"/>
                  </a:lnTo>
                  <a:lnTo>
                    <a:pt x="63" y="31"/>
                  </a:lnTo>
                  <a:lnTo>
                    <a:pt x="87" y="31"/>
                  </a:lnTo>
                  <a:lnTo>
                    <a:pt x="68" y="44"/>
                  </a:lnTo>
                  <a:lnTo>
                    <a:pt x="72" y="55"/>
                  </a:lnTo>
                  <a:lnTo>
                    <a:pt x="51" y="75"/>
                  </a:lnTo>
                  <a:lnTo>
                    <a:pt x="49" y="83"/>
                  </a:lnTo>
                  <a:lnTo>
                    <a:pt x="75" y="66"/>
                  </a:lnTo>
                  <a:lnTo>
                    <a:pt x="63" y="89"/>
                  </a:lnTo>
                  <a:lnTo>
                    <a:pt x="83" y="81"/>
                  </a:lnTo>
                  <a:lnTo>
                    <a:pt x="96" y="66"/>
                  </a:lnTo>
                  <a:lnTo>
                    <a:pt x="101" y="75"/>
                  </a:lnTo>
                  <a:lnTo>
                    <a:pt x="121" y="54"/>
                  </a:lnTo>
                  <a:lnTo>
                    <a:pt x="123" y="71"/>
                  </a:lnTo>
                  <a:lnTo>
                    <a:pt x="116" y="82"/>
                  </a:lnTo>
                  <a:lnTo>
                    <a:pt x="141" y="78"/>
                  </a:lnTo>
                  <a:lnTo>
                    <a:pt x="146" y="95"/>
                  </a:lnTo>
                  <a:lnTo>
                    <a:pt x="132" y="96"/>
                  </a:lnTo>
                  <a:lnTo>
                    <a:pt x="123" y="116"/>
                  </a:lnTo>
                  <a:lnTo>
                    <a:pt x="111" y="109"/>
                  </a:lnTo>
                  <a:lnTo>
                    <a:pt x="103" y="114"/>
                  </a:lnTo>
                  <a:lnTo>
                    <a:pt x="74" y="118"/>
                  </a:lnTo>
                  <a:lnTo>
                    <a:pt x="87" y="101"/>
                  </a:lnTo>
                  <a:lnTo>
                    <a:pt x="72" y="102"/>
                  </a:lnTo>
                  <a:lnTo>
                    <a:pt x="56" y="111"/>
                  </a:lnTo>
                  <a:lnTo>
                    <a:pt x="34" y="110"/>
                  </a:lnTo>
                  <a:lnTo>
                    <a:pt x="29" y="118"/>
                  </a:lnTo>
                  <a:lnTo>
                    <a:pt x="15" y="122"/>
                  </a:lnTo>
                  <a:lnTo>
                    <a:pt x="0" y="117"/>
                  </a:lnTo>
                  <a:lnTo>
                    <a:pt x="17" y="107"/>
                  </a:lnTo>
                  <a:lnTo>
                    <a:pt x="10" y="91"/>
                  </a:lnTo>
                  <a:lnTo>
                    <a:pt x="29" y="82"/>
                  </a:lnTo>
                  <a:lnTo>
                    <a:pt x="30" y="95"/>
                  </a:lnTo>
                  <a:lnTo>
                    <a:pt x="39" y="93"/>
                  </a:lnTo>
                  <a:lnTo>
                    <a:pt x="44" y="65"/>
                  </a:lnTo>
                  <a:lnTo>
                    <a:pt x="51" y="55"/>
                  </a:lnTo>
                  <a:lnTo>
                    <a:pt x="39" y="36"/>
                  </a:lnTo>
                  <a:lnTo>
                    <a:pt x="40" y="12"/>
                  </a:lnTo>
                  <a:lnTo>
                    <a:pt x="55" y="0"/>
                  </a:lnTo>
                  <a:lnTo>
                    <a:pt x="53" y="10"/>
                  </a:lnTo>
                  <a:close/>
                </a:path>
              </a:pathLst>
            </a:custGeom>
            <a:solidFill>
              <a:srgbClr val="000000"/>
            </a:solidFill>
            <a:ln w="9525">
              <a:noFill/>
              <a:round/>
              <a:headEnd/>
              <a:tailEnd/>
            </a:ln>
          </p:spPr>
          <p:txBody>
            <a:bodyPr/>
            <a:lstStyle/>
            <a:p>
              <a:endParaRPr lang="en-US"/>
            </a:p>
          </p:txBody>
        </p:sp>
        <p:sp>
          <p:nvSpPr>
            <p:cNvPr id="167" name="Freeform 395"/>
            <p:cNvSpPr>
              <a:spLocks/>
            </p:cNvSpPr>
            <p:nvPr/>
          </p:nvSpPr>
          <p:spPr bwMode="auto">
            <a:xfrm>
              <a:off x="4222" y="1269"/>
              <a:ext cx="47" cy="27"/>
            </a:xfrm>
            <a:custGeom>
              <a:avLst/>
              <a:gdLst>
                <a:gd name="T0" fmla="*/ 0 w 287"/>
                <a:gd name="T1" fmla="*/ 0 h 161"/>
                <a:gd name="T2" fmla="*/ 0 w 287"/>
                <a:gd name="T3" fmla="*/ 0 h 161"/>
                <a:gd name="T4" fmla="*/ 0 w 287"/>
                <a:gd name="T5" fmla="*/ 0 h 161"/>
                <a:gd name="T6" fmla="*/ 0 w 287"/>
                <a:gd name="T7" fmla="*/ 0 h 161"/>
                <a:gd name="T8" fmla="*/ 0 w 287"/>
                <a:gd name="T9" fmla="*/ 0 h 161"/>
                <a:gd name="T10" fmla="*/ 0 w 287"/>
                <a:gd name="T11" fmla="*/ 0 h 161"/>
                <a:gd name="T12" fmla="*/ 0 w 287"/>
                <a:gd name="T13" fmla="*/ 0 h 161"/>
                <a:gd name="T14" fmla="*/ 0 w 287"/>
                <a:gd name="T15" fmla="*/ 0 h 161"/>
                <a:gd name="T16" fmla="*/ 0 w 287"/>
                <a:gd name="T17" fmla="*/ 0 h 161"/>
                <a:gd name="T18" fmla="*/ 0 w 287"/>
                <a:gd name="T19" fmla="*/ 0 h 161"/>
                <a:gd name="T20" fmla="*/ 0 w 287"/>
                <a:gd name="T21" fmla="*/ 0 h 161"/>
                <a:gd name="T22" fmla="*/ 0 w 287"/>
                <a:gd name="T23" fmla="*/ 0 h 161"/>
                <a:gd name="T24" fmla="*/ 0 w 287"/>
                <a:gd name="T25" fmla="*/ 0 h 161"/>
                <a:gd name="T26" fmla="*/ 0 w 287"/>
                <a:gd name="T27" fmla="*/ 0 h 161"/>
                <a:gd name="T28" fmla="*/ 0 w 287"/>
                <a:gd name="T29" fmla="*/ 0 h 161"/>
                <a:gd name="T30" fmla="*/ 0 w 287"/>
                <a:gd name="T31" fmla="*/ 0 h 161"/>
                <a:gd name="T32" fmla="*/ 0 w 287"/>
                <a:gd name="T33" fmla="*/ 0 h 161"/>
                <a:gd name="T34" fmla="*/ 0 w 287"/>
                <a:gd name="T35" fmla="*/ 0 h 161"/>
                <a:gd name="T36" fmla="*/ 0 w 287"/>
                <a:gd name="T37" fmla="*/ 0 h 161"/>
                <a:gd name="T38" fmla="*/ 0 w 287"/>
                <a:gd name="T39" fmla="*/ 0 h 161"/>
                <a:gd name="T40" fmla="*/ 0 w 287"/>
                <a:gd name="T41" fmla="*/ 0 h 161"/>
                <a:gd name="T42" fmla="*/ 0 w 287"/>
                <a:gd name="T43" fmla="*/ 0 h 161"/>
                <a:gd name="T44" fmla="*/ 0 w 287"/>
                <a:gd name="T45" fmla="*/ 0 h 161"/>
                <a:gd name="T46" fmla="*/ 0 w 287"/>
                <a:gd name="T47" fmla="*/ 0 h 161"/>
                <a:gd name="T48" fmla="*/ 0 w 287"/>
                <a:gd name="T49" fmla="*/ 0 h 161"/>
                <a:gd name="T50" fmla="*/ 0 w 287"/>
                <a:gd name="T51" fmla="*/ 0 h 161"/>
                <a:gd name="T52" fmla="*/ 0 w 287"/>
                <a:gd name="T53" fmla="*/ 0 h 161"/>
                <a:gd name="T54" fmla="*/ 0 w 287"/>
                <a:gd name="T55" fmla="*/ 0 h 161"/>
                <a:gd name="T56" fmla="*/ 0 w 287"/>
                <a:gd name="T57" fmla="*/ 0 h 161"/>
                <a:gd name="T58" fmla="*/ 0 w 287"/>
                <a:gd name="T59" fmla="*/ 0 h 161"/>
                <a:gd name="T60" fmla="*/ 0 w 287"/>
                <a:gd name="T61" fmla="*/ 0 h 161"/>
                <a:gd name="T62" fmla="*/ 0 w 287"/>
                <a:gd name="T63" fmla="*/ 0 h 161"/>
                <a:gd name="T64" fmla="*/ 0 w 287"/>
                <a:gd name="T65" fmla="*/ 0 h 161"/>
                <a:gd name="T66" fmla="*/ 0 w 287"/>
                <a:gd name="T67" fmla="*/ 0 h 161"/>
                <a:gd name="T68" fmla="*/ 0 w 287"/>
                <a:gd name="T69" fmla="*/ 0 h 161"/>
                <a:gd name="T70" fmla="*/ 0 w 287"/>
                <a:gd name="T71" fmla="*/ 0 h 161"/>
                <a:gd name="T72" fmla="*/ 0 w 287"/>
                <a:gd name="T73" fmla="*/ 0 h 161"/>
                <a:gd name="T74" fmla="*/ 0 w 287"/>
                <a:gd name="T75" fmla="*/ 0 h 161"/>
                <a:gd name="T76" fmla="*/ 0 w 287"/>
                <a:gd name="T77" fmla="*/ 0 h 161"/>
                <a:gd name="T78" fmla="*/ 0 w 287"/>
                <a:gd name="T79" fmla="*/ 0 h 161"/>
                <a:gd name="T80" fmla="*/ 0 w 287"/>
                <a:gd name="T81" fmla="*/ 0 h 161"/>
                <a:gd name="T82" fmla="*/ 0 w 287"/>
                <a:gd name="T83" fmla="*/ 0 h 161"/>
                <a:gd name="T84" fmla="*/ 0 w 287"/>
                <a:gd name="T85" fmla="*/ 0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7"/>
                <a:gd name="T130" fmla="*/ 0 h 161"/>
                <a:gd name="T131" fmla="*/ 287 w 287"/>
                <a:gd name="T132" fmla="*/ 161 h 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7" h="161">
                  <a:moveTo>
                    <a:pt x="287" y="68"/>
                  </a:moveTo>
                  <a:lnTo>
                    <a:pt x="274" y="63"/>
                  </a:lnTo>
                  <a:lnTo>
                    <a:pt x="259" y="47"/>
                  </a:lnTo>
                  <a:lnTo>
                    <a:pt x="242" y="43"/>
                  </a:lnTo>
                  <a:lnTo>
                    <a:pt x="236" y="34"/>
                  </a:lnTo>
                  <a:lnTo>
                    <a:pt x="205" y="33"/>
                  </a:lnTo>
                  <a:lnTo>
                    <a:pt x="188" y="10"/>
                  </a:lnTo>
                  <a:lnTo>
                    <a:pt x="172" y="10"/>
                  </a:lnTo>
                  <a:lnTo>
                    <a:pt x="165" y="0"/>
                  </a:lnTo>
                  <a:lnTo>
                    <a:pt x="134" y="8"/>
                  </a:lnTo>
                  <a:lnTo>
                    <a:pt x="95" y="20"/>
                  </a:lnTo>
                  <a:lnTo>
                    <a:pt x="94" y="12"/>
                  </a:lnTo>
                  <a:lnTo>
                    <a:pt x="56" y="27"/>
                  </a:lnTo>
                  <a:lnTo>
                    <a:pt x="30" y="44"/>
                  </a:lnTo>
                  <a:lnTo>
                    <a:pt x="9" y="69"/>
                  </a:lnTo>
                  <a:lnTo>
                    <a:pt x="0" y="109"/>
                  </a:lnTo>
                  <a:lnTo>
                    <a:pt x="19" y="82"/>
                  </a:lnTo>
                  <a:lnTo>
                    <a:pt x="41" y="49"/>
                  </a:lnTo>
                  <a:lnTo>
                    <a:pt x="88" y="30"/>
                  </a:lnTo>
                  <a:lnTo>
                    <a:pt x="80" y="45"/>
                  </a:lnTo>
                  <a:lnTo>
                    <a:pt x="126" y="22"/>
                  </a:lnTo>
                  <a:lnTo>
                    <a:pt x="159" y="18"/>
                  </a:lnTo>
                  <a:lnTo>
                    <a:pt x="180" y="20"/>
                  </a:lnTo>
                  <a:lnTo>
                    <a:pt x="183" y="37"/>
                  </a:lnTo>
                  <a:lnTo>
                    <a:pt x="217" y="62"/>
                  </a:lnTo>
                  <a:lnTo>
                    <a:pt x="223" y="45"/>
                  </a:lnTo>
                  <a:lnTo>
                    <a:pt x="249" y="58"/>
                  </a:lnTo>
                  <a:lnTo>
                    <a:pt x="260" y="84"/>
                  </a:lnTo>
                  <a:lnTo>
                    <a:pt x="244" y="82"/>
                  </a:lnTo>
                  <a:lnTo>
                    <a:pt x="256" y="108"/>
                  </a:lnTo>
                  <a:lnTo>
                    <a:pt x="230" y="99"/>
                  </a:lnTo>
                  <a:lnTo>
                    <a:pt x="247" y="128"/>
                  </a:lnTo>
                  <a:lnTo>
                    <a:pt x="220" y="122"/>
                  </a:lnTo>
                  <a:lnTo>
                    <a:pt x="201" y="124"/>
                  </a:lnTo>
                  <a:lnTo>
                    <a:pt x="215" y="161"/>
                  </a:lnTo>
                  <a:lnTo>
                    <a:pt x="219" y="138"/>
                  </a:lnTo>
                  <a:lnTo>
                    <a:pt x="237" y="149"/>
                  </a:lnTo>
                  <a:lnTo>
                    <a:pt x="254" y="148"/>
                  </a:lnTo>
                  <a:lnTo>
                    <a:pt x="257" y="130"/>
                  </a:lnTo>
                  <a:lnTo>
                    <a:pt x="270" y="106"/>
                  </a:lnTo>
                  <a:lnTo>
                    <a:pt x="285" y="93"/>
                  </a:lnTo>
                  <a:lnTo>
                    <a:pt x="287" y="68"/>
                  </a:lnTo>
                  <a:close/>
                </a:path>
              </a:pathLst>
            </a:custGeom>
            <a:solidFill>
              <a:srgbClr val="000000"/>
            </a:solidFill>
            <a:ln w="9525">
              <a:noFill/>
              <a:round/>
              <a:headEnd/>
              <a:tailEnd/>
            </a:ln>
          </p:spPr>
          <p:txBody>
            <a:bodyPr/>
            <a:lstStyle/>
            <a:p>
              <a:endParaRPr lang="en-US"/>
            </a:p>
          </p:txBody>
        </p:sp>
        <p:sp>
          <p:nvSpPr>
            <p:cNvPr id="168" name="Freeform 396"/>
            <p:cNvSpPr>
              <a:spLocks/>
            </p:cNvSpPr>
            <p:nvPr/>
          </p:nvSpPr>
          <p:spPr bwMode="auto">
            <a:xfrm>
              <a:off x="4210" y="1282"/>
              <a:ext cx="32" cy="13"/>
            </a:xfrm>
            <a:custGeom>
              <a:avLst/>
              <a:gdLst>
                <a:gd name="T0" fmla="*/ 0 w 195"/>
                <a:gd name="T1" fmla="*/ 0 h 81"/>
                <a:gd name="T2" fmla="*/ 0 w 195"/>
                <a:gd name="T3" fmla="*/ 0 h 81"/>
                <a:gd name="T4" fmla="*/ 0 w 195"/>
                <a:gd name="T5" fmla="*/ 0 h 81"/>
                <a:gd name="T6" fmla="*/ 0 w 195"/>
                <a:gd name="T7" fmla="*/ 0 h 81"/>
                <a:gd name="T8" fmla="*/ 0 w 195"/>
                <a:gd name="T9" fmla="*/ 0 h 81"/>
                <a:gd name="T10" fmla="*/ 0 w 195"/>
                <a:gd name="T11" fmla="*/ 0 h 81"/>
                <a:gd name="T12" fmla="*/ 0 w 195"/>
                <a:gd name="T13" fmla="*/ 0 h 81"/>
                <a:gd name="T14" fmla="*/ 0 w 195"/>
                <a:gd name="T15" fmla="*/ 0 h 81"/>
                <a:gd name="T16" fmla="*/ 0 w 195"/>
                <a:gd name="T17" fmla="*/ 0 h 81"/>
                <a:gd name="T18" fmla="*/ 0 w 195"/>
                <a:gd name="T19" fmla="*/ 0 h 81"/>
                <a:gd name="T20" fmla="*/ 0 w 195"/>
                <a:gd name="T21" fmla="*/ 0 h 81"/>
                <a:gd name="T22" fmla="*/ 0 w 195"/>
                <a:gd name="T23" fmla="*/ 0 h 81"/>
                <a:gd name="T24" fmla="*/ 0 w 195"/>
                <a:gd name="T25" fmla="*/ 0 h 81"/>
                <a:gd name="T26" fmla="*/ 0 w 195"/>
                <a:gd name="T27" fmla="*/ 0 h 81"/>
                <a:gd name="T28" fmla="*/ 0 w 195"/>
                <a:gd name="T29" fmla="*/ 0 h 81"/>
                <a:gd name="T30" fmla="*/ 0 w 195"/>
                <a:gd name="T31" fmla="*/ 0 h 81"/>
                <a:gd name="T32" fmla="*/ 0 w 195"/>
                <a:gd name="T33" fmla="*/ 0 h 81"/>
                <a:gd name="T34" fmla="*/ 0 w 195"/>
                <a:gd name="T35" fmla="*/ 0 h 81"/>
                <a:gd name="T36" fmla="*/ 0 w 195"/>
                <a:gd name="T37" fmla="*/ 0 h 81"/>
                <a:gd name="T38" fmla="*/ 0 w 195"/>
                <a:gd name="T39" fmla="*/ 0 h 81"/>
                <a:gd name="T40" fmla="*/ 0 w 195"/>
                <a:gd name="T41" fmla="*/ 0 h 81"/>
                <a:gd name="T42" fmla="*/ 0 w 195"/>
                <a:gd name="T43" fmla="*/ 0 h 81"/>
                <a:gd name="T44" fmla="*/ 0 w 195"/>
                <a:gd name="T45" fmla="*/ 0 h 81"/>
                <a:gd name="T46" fmla="*/ 0 w 195"/>
                <a:gd name="T47" fmla="*/ 0 h 81"/>
                <a:gd name="T48" fmla="*/ 0 w 195"/>
                <a:gd name="T49" fmla="*/ 0 h 81"/>
                <a:gd name="T50" fmla="*/ 0 w 195"/>
                <a:gd name="T51" fmla="*/ 0 h 81"/>
                <a:gd name="T52" fmla="*/ 0 w 195"/>
                <a:gd name="T53" fmla="*/ 0 h 81"/>
                <a:gd name="T54" fmla="*/ 0 w 195"/>
                <a:gd name="T55" fmla="*/ 0 h 81"/>
                <a:gd name="T56" fmla="*/ 0 w 195"/>
                <a:gd name="T57" fmla="*/ 0 h 81"/>
                <a:gd name="T58" fmla="*/ 0 w 195"/>
                <a:gd name="T59" fmla="*/ 0 h 81"/>
                <a:gd name="T60" fmla="*/ 0 w 195"/>
                <a:gd name="T61" fmla="*/ 0 h 81"/>
                <a:gd name="T62" fmla="*/ 0 w 195"/>
                <a:gd name="T63" fmla="*/ 0 h 81"/>
                <a:gd name="T64" fmla="*/ 0 w 195"/>
                <a:gd name="T65" fmla="*/ 0 h 81"/>
                <a:gd name="T66" fmla="*/ 0 w 195"/>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5"/>
                <a:gd name="T103" fmla="*/ 0 h 81"/>
                <a:gd name="T104" fmla="*/ 195 w 195"/>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5" h="81">
                  <a:moveTo>
                    <a:pt x="85" y="0"/>
                  </a:moveTo>
                  <a:lnTo>
                    <a:pt x="80" y="31"/>
                  </a:lnTo>
                  <a:lnTo>
                    <a:pt x="96" y="26"/>
                  </a:lnTo>
                  <a:lnTo>
                    <a:pt x="112" y="7"/>
                  </a:lnTo>
                  <a:lnTo>
                    <a:pt x="107" y="32"/>
                  </a:lnTo>
                  <a:lnTo>
                    <a:pt x="146" y="17"/>
                  </a:lnTo>
                  <a:lnTo>
                    <a:pt x="131" y="39"/>
                  </a:lnTo>
                  <a:lnTo>
                    <a:pt x="155" y="31"/>
                  </a:lnTo>
                  <a:lnTo>
                    <a:pt x="166" y="17"/>
                  </a:lnTo>
                  <a:lnTo>
                    <a:pt x="195" y="11"/>
                  </a:lnTo>
                  <a:lnTo>
                    <a:pt x="175" y="30"/>
                  </a:lnTo>
                  <a:lnTo>
                    <a:pt x="164" y="46"/>
                  </a:lnTo>
                  <a:lnTo>
                    <a:pt x="146" y="49"/>
                  </a:lnTo>
                  <a:lnTo>
                    <a:pt x="127" y="61"/>
                  </a:lnTo>
                  <a:lnTo>
                    <a:pt x="96" y="76"/>
                  </a:lnTo>
                  <a:lnTo>
                    <a:pt x="96" y="69"/>
                  </a:lnTo>
                  <a:lnTo>
                    <a:pt x="102" y="55"/>
                  </a:lnTo>
                  <a:lnTo>
                    <a:pt x="75" y="69"/>
                  </a:lnTo>
                  <a:lnTo>
                    <a:pt x="62" y="67"/>
                  </a:lnTo>
                  <a:lnTo>
                    <a:pt x="40" y="80"/>
                  </a:lnTo>
                  <a:lnTo>
                    <a:pt x="41" y="69"/>
                  </a:lnTo>
                  <a:lnTo>
                    <a:pt x="27" y="81"/>
                  </a:lnTo>
                  <a:lnTo>
                    <a:pt x="25" y="57"/>
                  </a:lnTo>
                  <a:lnTo>
                    <a:pt x="3" y="70"/>
                  </a:lnTo>
                  <a:lnTo>
                    <a:pt x="5" y="51"/>
                  </a:lnTo>
                  <a:lnTo>
                    <a:pt x="0" y="20"/>
                  </a:lnTo>
                  <a:lnTo>
                    <a:pt x="16" y="41"/>
                  </a:lnTo>
                  <a:lnTo>
                    <a:pt x="14" y="26"/>
                  </a:lnTo>
                  <a:lnTo>
                    <a:pt x="17" y="15"/>
                  </a:lnTo>
                  <a:lnTo>
                    <a:pt x="33" y="40"/>
                  </a:lnTo>
                  <a:lnTo>
                    <a:pt x="42" y="10"/>
                  </a:lnTo>
                  <a:lnTo>
                    <a:pt x="55" y="31"/>
                  </a:lnTo>
                  <a:lnTo>
                    <a:pt x="85" y="0"/>
                  </a:lnTo>
                  <a:close/>
                </a:path>
              </a:pathLst>
            </a:custGeom>
            <a:solidFill>
              <a:srgbClr val="000000"/>
            </a:solidFill>
            <a:ln w="9525">
              <a:noFill/>
              <a:round/>
              <a:headEnd/>
              <a:tailEnd/>
            </a:ln>
          </p:spPr>
          <p:txBody>
            <a:bodyPr/>
            <a:lstStyle/>
            <a:p>
              <a:endParaRPr lang="en-US"/>
            </a:p>
          </p:txBody>
        </p:sp>
        <p:sp>
          <p:nvSpPr>
            <p:cNvPr id="169" name="Freeform 397"/>
            <p:cNvSpPr>
              <a:spLocks/>
            </p:cNvSpPr>
            <p:nvPr/>
          </p:nvSpPr>
          <p:spPr bwMode="auto">
            <a:xfrm>
              <a:off x="4228" y="1290"/>
              <a:ext cx="37" cy="37"/>
            </a:xfrm>
            <a:custGeom>
              <a:avLst/>
              <a:gdLst>
                <a:gd name="T0" fmla="*/ 0 w 218"/>
                <a:gd name="T1" fmla="*/ 0 h 225"/>
                <a:gd name="T2" fmla="*/ 0 w 218"/>
                <a:gd name="T3" fmla="*/ 0 h 225"/>
                <a:gd name="T4" fmla="*/ 0 w 218"/>
                <a:gd name="T5" fmla="*/ 0 h 225"/>
                <a:gd name="T6" fmla="*/ 0 w 218"/>
                <a:gd name="T7" fmla="*/ 0 h 225"/>
                <a:gd name="T8" fmla="*/ 0 w 218"/>
                <a:gd name="T9" fmla="*/ 0 h 225"/>
                <a:gd name="T10" fmla="*/ 0 w 218"/>
                <a:gd name="T11" fmla="*/ 0 h 225"/>
                <a:gd name="T12" fmla="*/ 0 w 218"/>
                <a:gd name="T13" fmla="*/ 0 h 225"/>
                <a:gd name="T14" fmla="*/ 0 w 218"/>
                <a:gd name="T15" fmla="*/ 0 h 225"/>
                <a:gd name="T16" fmla="*/ 0 w 218"/>
                <a:gd name="T17" fmla="*/ 0 h 225"/>
                <a:gd name="T18" fmla="*/ 0 w 218"/>
                <a:gd name="T19" fmla="*/ 0 h 225"/>
                <a:gd name="T20" fmla="*/ 0 w 218"/>
                <a:gd name="T21" fmla="*/ 0 h 225"/>
                <a:gd name="T22" fmla="*/ 0 w 218"/>
                <a:gd name="T23" fmla="*/ 0 h 225"/>
                <a:gd name="T24" fmla="*/ 0 w 218"/>
                <a:gd name="T25" fmla="*/ 0 h 225"/>
                <a:gd name="T26" fmla="*/ 0 w 218"/>
                <a:gd name="T27" fmla="*/ 0 h 225"/>
                <a:gd name="T28" fmla="*/ 0 w 218"/>
                <a:gd name="T29" fmla="*/ 0 h 225"/>
                <a:gd name="T30" fmla="*/ 0 w 218"/>
                <a:gd name="T31" fmla="*/ 0 h 225"/>
                <a:gd name="T32" fmla="*/ 0 w 218"/>
                <a:gd name="T33" fmla="*/ 0 h 225"/>
                <a:gd name="T34" fmla="*/ 0 w 218"/>
                <a:gd name="T35" fmla="*/ 0 h 225"/>
                <a:gd name="T36" fmla="*/ 0 w 218"/>
                <a:gd name="T37" fmla="*/ 0 h 225"/>
                <a:gd name="T38" fmla="*/ 0 w 218"/>
                <a:gd name="T39" fmla="*/ 0 h 225"/>
                <a:gd name="T40" fmla="*/ 0 w 218"/>
                <a:gd name="T41" fmla="*/ 0 h 225"/>
                <a:gd name="T42" fmla="*/ 0 w 218"/>
                <a:gd name="T43" fmla="*/ 0 h 225"/>
                <a:gd name="T44" fmla="*/ 0 w 218"/>
                <a:gd name="T45" fmla="*/ 0 h 225"/>
                <a:gd name="T46" fmla="*/ 0 w 218"/>
                <a:gd name="T47" fmla="*/ 0 h 225"/>
                <a:gd name="T48" fmla="*/ 0 w 218"/>
                <a:gd name="T49" fmla="*/ 0 h 225"/>
                <a:gd name="T50" fmla="*/ 0 w 218"/>
                <a:gd name="T51" fmla="*/ 0 h 225"/>
                <a:gd name="T52" fmla="*/ 0 w 218"/>
                <a:gd name="T53" fmla="*/ 0 h 225"/>
                <a:gd name="T54" fmla="*/ 0 w 218"/>
                <a:gd name="T55" fmla="*/ 0 h 225"/>
                <a:gd name="T56" fmla="*/ 0 w 218"/>
                <a:gd name="T57" fmla="*/ 0 h 225"/>
                <a:gd name="T58" fmla="*/ 0 w 218"/>
                <a:gd name="T59" fmla="*/ 0 h 225"/>
                <a:gd name="T60" fmla="*/ 0 w 218"/>
                <a:gd name="T61" fmla="*/ 0 h 225"/>
                <a:gd name="T62" fmla="*/ 0 w 218"/>
                <a:gd name="T63" fmla="*/ 0 h 225"/>
                <a:gd name="T64" fmla="*/ 0 w 218"/>
                <a:gd name="T65" fmla="*/ 0 h 225"/>
                <a:gd name="T66" fmla="*/ 0 w 218"/>
                <a:gd name="T67" fmla="*/ 0 h 225"/>
                <a:gd name="T68" fmla="*/ 0 w 218"/>
                <a:gd name="T69" fmla="*/ 0 h 225"/>
                <a:gd name="T70" fmla="*/ 0 w 218"/>
                <a:gd name="T71" fmla="*/ 0 h 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8"/>
                <a:gd name="T109" fmla="*/ 0 h 225"/>
                <a:gd name="T110" fmla="*/ 218 w 218"/>
                <a:gd name="T111" fmla="*/ 225 h 2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8" h="225">
                  <a:moveTo>
                    <a:pt x="0" y="40"/>
                  </a:moveTo>
                  <a:lnTo>
                    <a:pt x="29" y="46"/>
                  </a:lnTo>
                  <a:lnTo>
                    <a:pt x="29" y="33"/>
                  </a:lnTo>
                  <a:lnTo>
                    <a:pt x="52" y="35"/>
                  </a:lnTo>
                  <a:lnTo>
                    <a:pt x="55" y="15"/>
                  </a:lnTo>
                  <a:lnTo>
                    <a:pt x="71" y="33"/>
                  </a:lnTo>
                  <a:lnTo>
                    <a:pt x="83" y="24"/>
                  </a:lnTo>
                  <a:lnTo>
                    <a:pt x="88" y="41"/>
                  </a:lnTo>
                  <a:lnTo>
                    <a:pt x="103" y="34"/>
                  </a:lnTo>
                  <a:lnTo>
                    <a:pt x="111" y="54"/>
                  </a:lnTo>
                  <a:lnTo>
                    <a:pt x="106" y="68"/>
                  </a:lnTo>
                  <a:lnTo>
                    <a:pt x="119" y="74"/>
                  </a:lnTo>
                  <a:lnTo>
                    <a:pt x="124" y="50"/>
                  </a:lnTo>
                  <a:lnTo>
                    <a:pt x="134" y="58"/>
                  </a:lnTo>
                  <a:lnTo>
                    <a:pt x="131" y="23"/>
                  </a:lnTo>
                  <a:lnTo>
                    <a:pt x="151" y="40"/>
                  </a:lnTo>
                  <a:lnTo>
                    <a:pt x="142" y="0"/>
                  </a:lnTo>
                  <a:lnTo>
                    <a:pt x="172" y="24"/>
                  </a:lnTo>
                  <a:lnTo>
                    <a:pt x="180" y="36"/>
                  </a:lnTo>
                  <a:lnTo>
                    <a:pt x="163" y="39"/>
                  </a:lnTo>
                  <a:lnTo>
                    <a:pt x="164" y="52"/>
                  </a:lnTo>
                  <a:lnTo>
                    <a:pt x="147" y="52"/>
                  </a:lnTo>
                  <a:lnTo>
                    <a:pt x="144" y="65"/>
                  </a:lnTo>
                  <a:lnTo>
                    <a:pt x="158" y="70"/>
                  </a:lnTo>
                  <a:lnTo>
                    <a:pt x="182" y="59"/>
                  </a:lnTo>
                  <a:lnTo>
                    <a:pt x="196" y="63"/>
                  </a:lnTo>
                  <a:lnTo>
                    <a:pt x="195" y="43"/>
                  </a:lnTo>
                  <a:lnTo>
                    <a:pt x="212" y="43"/>
                  </a:lnTo>
                  <a:lnTo>
                    <a:pt x="218" y="80"/>
                  </a:lnTo>
                  <a:lnTo>
                    <a:pt x="193" y="73"/>
                  </a:lnTo>
                  <a:lnTo>
                    <a:pt x="174" y="71"/>
                  </a:lnTo>
                  <a:lnTo>
                    <a:pt x="164" y="83"/>
                  </a:lnTo>
                  <a:lnTo>
                    <a:pt x="144" y="75"/>
                  </a:lnTo>
                  <a:lnTo>
                    <a:pt x="110" y="95"/>
                  </a:lnTo>
                  <a:lnTo>
                    <a:pt x="125" y="100"/>
                  </a:lnTo>
                  <a:lnTo>
                    <a:pt x="108" y="121"/>
                  </a:lnTo>
                  <a:lnTo>
                    <a:pt x="105" y="149"/>
                  </a:lnTo>
                  <a:lnTo>
                    <a:pt x="124" y="119"/>
                  </a:lnTo>
                  <a:lnTo>
                    <a:pt x="127" y="131"/>
                  </a:lnTo>
                  <a:lnTo>
                    <a:pt x="142" y="106"/>
                  </a:lnTo>
                  <a:lnTo>
                    <a:pt x="150" y="119"/>
                  </a:lnTo>
                  <a:lnTo>
                    <a:pt x="172" y="94"/>
                  </a:lnTo>
                  <a:lnTo>
                    <a:pt x="172" y="109"/>
                  </a:lnTo>
                  <a:lnTo>
                    <a:pt x="158" y="136"/>
                  </a:lnTo>
                  <a:lnTo>
                    <a:pt x="179" y="124"/>
                  </a:lnTo>
                  <a:lnTo>
                    <a:pt x="173" y="150"/>
                  </a:lnTo>
                  <a:lnTo>
                    <a:pt x="151" y="175"/>
                  </a:lnTo>
                  <a:lnTo>
                    <a:pt x="88" y="225"/>
                  </a:lnTo>
                  <a:lnTo>
                    <a:pt x="83" y="188"/>
                  </a:lnTo>
                  <a:lnTo>
                    <a:pt x="90" y="207"/>
                  </a:lnTo>
                  <a:lnTo>
                    <a:pt x="124" y="183"/>
                  </a:lnTo>
                  <a:lnTo>
                    <a:pt x="144" y="154"/>
                  </a:lnTo>
                  <a:lnTo>
                    <a:pt x="149" y="136"/>
                  </a:lnTo>
                  <a:lnTo>
                    <a:pt x="121" y="164"/>
                  </a:lnTo>
                  <a:lnTo>
                    <a:pt x="106" y="164"/>
                  </a:lnTo>
                  <a:lnTo>
                    <a:pt x="104" y="180"/>
                  </a:lnTo>
                  <a:lnTo>
                    <a:pt x="85" y="171"/>
                  </a:lnTo>
                  <a:lnTo>
                    <a:pt x="89" y="128"/>
                  </a:lnTo>
                  <a:lnTo>
                    <a:pt x="89" y="98"/>
                  </a:lnTo>
                  <a:lnTo>
                    <a:pt x="74" y="79"/>
                  </a:lnTo>
                  <a:lnTo>
                    <a:pt x="88" y="78"/>
                  </a:lnTo>
                  <a:lnTo>
                    <a:pt x="80" y="65"/>
                  </a:lnTo>
                  <a:lnTo>
                    <a:pt x="97" y="64"/>
                  </a:lnTo>
                  <a:lnTo>
                    <a:pt x="97" y="52"/>
                  </a:lnTo>
                  <a:lnTo>
                    <a:pt x="85" y="54"/>
                  </a:lnTo>
                  <a:lnTo>
                    <a:pt x="69" y="41"/>
                  </a:lnTo>
                  <a:lnTo>
                    <a:pt x="69" y="58"/>
                  </a:lnTo>
                  <a:lnTo>
                    <a:pt x="53" y="50"/>
                  </a:lnTo>
                  <a:lnTo>
                    <a:pt x="44" y="64"/>
                  </a:lnTo>
                  <a:lnTo>
                    <a:pt x="20" y="58"/>
                  </a:lnTo>
                  <a:lnTo>
                    <a:pt x="3" y="55"/>
                  </a:lnTo>
                  <a:lnTo>
                    <a:pt x="0" y="40"/>
                  </a:lnTo>
                  <a:close/>
                </a:path>
              </a:pathLst>
            </a:custGeom>
            <a:solidFill>
              <a:srgbClr val="000000"/>
            </a:solidFill>
            <a:ln w="9525">
              <a:noFill/>
              <a:round/>
              <a:headEnd/>
              <a:tailEnd/>
            </a:ln>
          </p:spPr>
          <p:txBody>
            <a:bodyPr/>
            <a:lstStyle/>
            <a:p>
              <a:endParaRPr lang="en-US"/>
            </a:p>
          </p:txBody>
        </p:sp>
        <p:sp>
          <p:nvSpPr>
            <p:cNvPr id="170" name="Freeform 398"/>
            <p:cNvSpPr>
              <a:spLocks/>
            </p:cNvSpPr>
            <p:nvPr/>
          </p:nvSpPr>
          <p:spPr bwMode="auto">
            <a:xfrm>
              <a:off x="4240" y="1307"/>
              <a:ext cx="43" cy="45"/>
            </a:xfrm>
            <a:custGeom>
              <a:avLst/>
              <a:gdLst>
                <a:gd name="T0" fmla="*/ 0 w 257"/>
                <a:gd name="T1" fmla="*/ 0 h 273"/>
                <a:gd name="T2" fmla="*/ 0 w 257"/>
                <a:gd name="T3" fmla="*/ 0 h 273"/>
                <a:gd name="T4" fmla="*/ 0 w 257"/>
                <a:gd name="T5" fmla="*/ 0 h 273"/>
                <a:gd name="T6" fmla="*/ 0 w 257"/>
                <a:gd name="T7" fmla="*/ 0 h 273"/>
                <a:gd name="T8" fmla="*/ 0 w 257"/>
                <a:gd name="T9" fmla="*/ 0 h 273"/>
                <a:gd name="T10" fmla="*/ 0 w 257"/>
                <a:gd name="T11" fmla="*/ 0 h 273"/>
                <a:gd name="T12" fmla="*/ 0 w 257"/>
                <a:gd name="T13" fmla="*/ 0 h 273"/>
                <a:gd name="T14" fmla="*/ 0 w 257"/>
                <a:gd name="T15" fmla="*/ 0 h 273"/>
                <a:gd name="T16" fmla="*/ 0 w 257"/>
                <a:gd name="T17" fmla="*/ 0 h 273"/>
                <a:gd name="T18" fmla="*/ 0 w 257"/>
                <a:gd name="T19" fmla="*/ 0 h 273"/>
                <a:gd name="T20" fmla="*/ 0 w 257"/>
                <a:gd name="T21" fmla="*/ 0 h 273"/>
                <a:gd name="T22" fmla="*/ 0 w 257"/>
                <a:gd name="T23" fmla="*/ 0 h 273"/>
                <a:gd name="T24" fmla="*/ 0 w 257"/>
                <a:gd name="T25" fmla="*/ 0 h 273"/>
                <a:gd name="T26" fmla="*/ 0 w 257"/>
                <a:gd name="T27" fmla="*/ 0 h 273"/>
                <a:gd name="T28" fmla="*/ 0 w 257"/>
                <a:gd name="T29" fmla="*/ 0 h 273"/>
                <a:gd name="T30" fmla="*/ 0 w 257"/>
                <a:gd name="T31" fmla="*/ 0 h 273"/>
                <a:gd name="T32" fmla="*/ 0 w 257"/>
                <a:gd name="T33" fmla="*/ 0 h 273"/>
                <a:gd name="T34" fmla="*/ 0 w 257"/>
                <a:gd name="T35" fmla="*/ 0 h 273"/>
                <a:gd name="T36" fmla="*/ 0 w 257"/>
                <a:gd name="T37" fmla="*/ 0 h 273"/>
                <a:gd name="T38" fmla="*/ 0 w 257"/>
                <a:gd name="T39" fmla="*/ 0 h 273"/>
                <a:gd name="T40" fmla="*/ 0 w 257"/>
                <a:gd name="T41" fmla="*/ 0 h 273"/>
                <a:gd name="T42" fmla="*/ 0 w 257"/>
                <a:gd name="T43" fmla="*/ 0 h 273"/>
                <a:gd name="T44" fmla="*/ 0 w 257"/>
                <a:gd name="T45" fmla="*/ 0 h 273"/>
                <a:gd name="T46" fmla="*/ 0 w 257"/>
                <a:gd name="T47" fmla="*/ 0 h 273"/>
                <a:gd name="T48" fmla="*/ 0 w 257"/>
                <a:gd name="T49" fmla="*/ 0 h 273"/>
                <a:gd name="T50" fmla="*/ 0 w 257"/>
                <a:gd name="T51" fmla="*/ 0 h 273"/>
                <a:gd name="T52" fmla="*/ 0 w 257"/>
                <a:gd name="T53" fmla="*/ 0 h 273"/>
                <a:gd name="T54" fmla="*/ 0 w 257"/>
                <a:gd name="T55" fmla="*/ 0 h 273"/>
                <a:gd name="T56" fmla="*/ 0 w 257"/>
                <a:gd name="T57" fmla="*/ 0 h 273"/>
                <a:gd name="T58" fmla="*/ 0 w 257"/>
                <a:gd name="T59" fmla="*/ 0 h 273"/>
                <a:gd name="T60" fmla="*/ 0 w 257"/>
                <a:gd name="T61" fmla="*/ 0 h 273"/>
                <a:gd name="T62" fmla="*/ 0 w 257"/>
                <a:gd name="T63" fmla="*/ 0 h 273"/>
                <a:gd name="T64" fmla="*/ 0 w 257"/>
                <a:gd name="T65" fmla="*/ 0 h 273"/>
                <a:gd name="T66" fmla="*/ 0 w 257"/>
                <a:gd name="T67" fmla="*/ 0 h 273"/>
                <a:gd name="T68" fmla="*/ 0 w 257"/>
                <a:gd name="T69" fmla="*/ 0 h 273"/>
                <a:gd name="T70" fmla="*/ 0 w 257"/>
                <a:gd name="T71" fmla="*/ 0 h 273"/>
                <a:gd name="T72" fmla="*/ 0 w 257"/>
                <a:gd name="T73" fmla="*/ 0 h 273"/>
                <a:gd name="T74" fmla="*/ 0 w 257"/>
                <a:gd name="T75" fmla="*/ 0 h 273"/>
                <a:gd name="T76" fmla="*/ 0 w 257"/>
                <a:gd name="T77" fmla="*/ 0 h 273"/>
                <a:gd name="T78" fmla="*/ 0 w 257"/>
                <a:gd name="T79" fmla="*/ 0 h 273"/>
                <a:gd name="T80" fmla="*/ 0 w 257"/>
                <a:gd name="T81" fmla="*/ 0 h 273"/>
                <a:gd name="T82" fmla="*/ 0 w 257"/>
                <a:gd name="T83" fmla="*/ 0 h 273"/>
                <a:gd name="T84" fmla="*/ 0 w 257"/>
                <a:gd name="T85" fmla="*/ 0 h 273"/>
                <a:gd name="T86" fmla="*/ 0 w 257"/>
                <a:gd name="T87" fmla="*/ 0 h 273"/>
                <a:gd name="T88" fmla="*/ 0 w 257"/>
                <a:gd name="T89" fmla="*/ 0 h 273"/>
                <a:gd name="T90" fmla="*/ 0 w 257"/>
                <a:gd name="T91" fmla="*/ 0 h 273"/>
                <a:gd name="T92" fmla="*/ 0 w 257"/>
                <a:gd name="T93" fmla="*/ 0 h 273"/>
                <a:gd name="T94" fmla="*/ 0 w 257"/>
                <a:gd name="T95" fmla="*/ 0 h 273"/>
                <a:gd name="T96" fmla="*/ 0 w 257"/>
                <a:gd name="T97" fmla="*/ 0 h 273"/>
                <a:gd name="T98" fmla="*/ 0 w 257"/>
                <a:gd name="T99" fmla="*/ 0 h 273"/>
                <a:gd name="T100" fmla="*/ 0 w 257"/>
                <a:gd name="T101" fmla="*/ 0 h 273"/>
                <a:gd name="T102" fmla="*/ 0 w 257"/>
                <a:gd name="T103" fmla="*/ 0 h 273"/>
                <a:gd name="T104" fmla="*/ 0 w 257"/>
                <a:gd name="T105" fmla="*/ 0 h 273"/>
                <a:gd name="T106" fmla="*/ 0 w 257"/>
                <a:gd name="T107" fmla="*/ 0 h 273"/>
                <a:gd name="T108" fmla="*/ 0 w 257"/>
                <a:gd name="T109" fmla="*/ 0 h 273"/>
                <a:gd name="T110" fmla="*/ 0 w 257"/>
                <a:gd name="T111" fmla="*/ 0 h 273"/>
                <a:gd name="T112" fmla="*/ 0 w 257"/>
                <a:gd name="T113" fmla="*/ 0 h 273"/>
                <a:gd name="T114" fmla="*/ 0 w 257"/>
                <a:gd name="T115" fmla="*/ 0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73"/>
                <a:gd name="T176" fmla="*/ 257 w 257"/>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73">
                  <a:moveTo>
                    <a:pt x="81" y="66"/>
                  </a:moveTo>
                  <a:lnTo>
                    <a:pt x="104" y="65"/>
                  </a:lnTo>
                  <a:lnTo>
                    <a:pt x="99" y="100"/>
                  </a:lnTo>
                  <a:lnTo>
                    <a:pt x="122" y="70"/>
                  </a:lnTo>
                  <a:lnTo>
                    <a:pt x="149" y="43"/>
                  </a:lnTo>
                  <a:lnTo>
                    <a:pt x="148" y="80"/>
                  </a:lnTo>
                  <a:lnTo>
                    <a:pt x="157" y="61"/>
                  </a:lnTo>
                  <a:lnTo>
                    <a:pt x="169" y="44"/>
                  </a:lnTo>
                  <a:lnTo>
                    <a:pt x="169" y="68"/>
                  </a:lnTo>
                  <a:lnTo>
                    <a:pt x="185" y="49"/>
                  </a:lnTo>
                  <a:lnTo>
                    <a:pt x="199" y="53"/>
                  </a:lnTo>
                  <a:lnTo>
                    <a:pt x="210" y="34"/>
                  </a:lnTo>
                  <a:lnTo>
                    <a:pt x="210" y="10"/>
                  </a:lnTo>
                  <a:lnTo>
                    <a:pt x="223" y="19"/>
                  </a:lnTo>
                  <a:lnTo>
                    <a:pt x="229" y="6"/>
                  </a:lnTo>
                  <a:lnTo>
                    <a:pt x="257" y="0"/>
                  </a:lnTo>
                  <a:lnTo>
                    <a:pt x="248" y="14"/>
                  </a:lnTo>
                  <a:lnTo>
                    <a:pt x="241" y="36"/>
                  </a:lnTo>
                  <a:lnTo>
                    <a:pt x="230" y="31"/>
                  </a:lnTo>
                  <a:lnTo>
                    <a:pt x="218" y="55"/>
                  </a:lnTo>
                  <a:lnTo>
                    <a:pt x="213" y="70"/>
                  </a:lnTo>
                  <a:lnTo>
                    <a:pt x="195" y="86"/>
                  </a:lnTo>
                  <a:lnTo>
                    <a:pt x="191" y="70"/>
                  </a:lnTo>
                  <a:lnTo>
                    <a:pt x="168" y="94"/>
                  </a:lnTo>
                  <a:lnTo>
                    <a:pt x="163" y="83"/>
                  </a:lnTo>
                  <a:lnTo>
                    <a:pt x="155" y="102"/>
                  </a:lnTo>
                  <a:lnTo>
                    <a:pt x="136" y="103"/>
                  </a:lnTo>
                  <a:lnTo>
                    <a:pt x="119" y="129"/>
                  </a:lnTo>
                  <a:lnTo>
                    <a:pt x="109" y="113"/>
                  </a:lnTo>
                  <a:lnTo>
                    <a:pt x="96" y="119"/>
                  </a:lnTo>
                  <a:lnTo>
                    <a:pt x="86" y="94"/>
                  </a:lnTo>
                  <a:lnTo>
                    <a:pt x="74" y="99"/>
                  </a:lnTo>
                  <a:lnTo>
                    <a:pt x="53" y="119"/>
                  </a:lnTo>
                  <a:lnTo>
                    <a:pt x="41" y="135"/>
                  </a:lnTo>
                  <a:lnTo>
                    <a:pt x="39" y="211"/>
                  </a:lnTo>
                  <a:lnTo>
                    <a:pt x="40" y="237"/>
                  </a:lnTo>
                  <a:lnTo>
                    <a:pt x="57" y="227"/>
                  </a:lnTo>
                  <a:lnTo>
                    <a:pt x="81" y="227"/>
                  </a:lnTo>
                  <a:lnTo>
                    <a:pt x="99" y="233"/>
                  </a:lnTo>
                  <a:lnTo>
                    <a:pt x="109" y="250"/>
                  </a:lnTo>
                  <a:lnTo>
                    <a:pt x="110" y="273"/>
                  </a:lnTo>
                  <a:lnTo>
                    <a:pt x="102" y="249"/>
                  </a:lnTo>
                  <a:lnTo>
                    <a:pt x="89" y="239"/>
                  </a:lnTo>
                  <a:lnTo>
                    <a:pt x="64" y="240"/>
                  </a:lnTo>
                  <a:lnTo>
                    <a:pt x="49" y="252"/>
                  </a:lnTo>
                  <a:lnTo>
                    <a:pt x="25" y="267"/>
                  </a:lnTo>
                  <a:lnTo>
                    <a:pt x="25" y="249"/>
                  </a:lnTo>
                  <a:lnTo>
                    <a:pt x="18" y="235"/>
                  </a:lnTo>
                  <a:lnTo>
                    <a:pt x="0" y="225"/>
                  </a:lnTo>
                  <a:lnTo>
                    <a:pt x="18" y="221"/>
                  </a:lnTo>
                  <a:lnTo>
                    <a:pt x="25" y="175"/>
                  </a:lnTo>
                  <a:lnTo>
                    <a:pt x="25" y="148"/>
                  </a:lnTo>
                  <a:lnTo>
                    <a:pt x="4" y="155"/>
                  </a:lnTo>
                  <a:lnTo>
                    <a:pt x="28" y="125"/>
                  </a:lnTo>
                  <a:lnTo>
                    <a:pt x="67" y="90"/>
                  </a:lnTo>
                  <a:lnTo>
                    <a:pt x="69" y="70"/>
                  </a:lnTo>
                  <a:lnTo>
                    <a:pt x="81" y="66"/>
                  </a:lnTo>
                  <a:close/>
                </a:path>
              </a:pathLst>
            </a:custGeom>
            <a:solidFill>
              <a:srgbClr val="000000"/>
            </a:solidFill>
            <a:ln w="9525">
              <a:noFill/>
              <a:round/>
              <a:headEnd/>
              <a:tailEnd/>
            </a:ln>
          </p:spPr>
          <p:txBody>
            <a:bodyPr/>
            <a:lstStyle/>
            <a:p>
              <a:endParaRPr lang="en-US"/>
            </a:p>
          </p:txBody>
        </p:sp>
        <p:sp>
          <p:nvSpPr>
            <p:cNvPr id="171" name="Freeform 399"/>
            <p:cNvSpPr>
              <a:spLocks/>
            </p:cNvSpPr>
            <p:nvPr/>
          </p:nvSpPr>
          <p:spPr bwMode="auto">
            <a:xfrm>
              <a:off x="4232" y="1304"/>
              <a:ext cx="13" cy="26"/>
            </a:xfrm>
            <a:custGeom>
              <a:avLst/>
              <a:gdLst>
                <a:gd name="T0" fmla="*/ 0 w 75"/>
                <a:gd name="T1" fmla="*/ 0 h 157"/>
                <a:gd name="T2" fmla="*/ 0 w 75"/>
                <a:gd name="T3" fmla="*/ 0 h 157"/>
                <a:gd name="T4" fmla="*/ 0 w 75"/>
                <a:gd name="T5" fmla="*/ 0 h 157"/>
                <a:gd name="T6" fmla="*/ 0 w 75"/>
                <a:gd name="T7" fmla="*/ 0 h 157"/>
                <a:gd name="T8" fmla="*/ 0 w 75"/>
                <a:gd name="T9" fmla="*/ 0 h 157"/>
                <a:gd name="T10" fmla="*/ 0 w 75"/>
                <a:gd name="T11" fmla="*/ 0 h 157"/>
                <a:gd name="T12" fmla="*/ 0 w 75"/>
                <a:gd name="T13" fmla="*/ 0 h 157"/>
                <a:gd name="T14" fmla="*/ 0 w 75"/>
                <a:gd name="T15" fmla="*/ 0 h 157"/>
                <a:gd name="T16" fmla="*/ 0 w 75"/>
                <a:gd name="T17" fmla="*/ 0 h 157"/>
                <a:gd name="T18" fmla="*/ 0 w 75"/>
                <a:gd name="T19" fmla="*/ 0 h 157"/>
                <a:gd name="T20" fmla="*/ 0 w 75"/>
                <a:gd name="T21" fmla="*/ 0 h 157"/>
                <a:gd name="T22" fmla="*/ 0 w 75"/>
                <a:gd name="T23" fmla="*/ 0 h 157"/>
                <a:gd name="T24" fmla="*/ 0 w 75"/>
                <a:gd name="T25" fmla="*/ 0 h 157"/>
                <a:gd name="T26" fmla="*/ 0 w 75"/>
                <a:gd name="T27" fmla="*/ 0 h 157"/>
                <a:gd name="T28" fmla="*/ 0 w 75"/>
                <a:gd name="T29" fmla="*/ 0 h 157"/>
                <a:gd name="T30" fmla="*/ 0 w 75"/>
                <a:gd name="T31" fmla="*/ 0 h 157"/>
                <a:gd name="T32" fmla="*/ 0 w 75"/>
                <a:gd name="T33" fmla="*/ 0 h 157"/>
                <a:gd name="T34" fmla="*/ 0 w 75"/>
                <a:gd name="T35" fmla="*/ 0 h 157"/>
                <a:gd name="T36" fmla="*/ 0 w 75"/>
                <a:gd name="T37" fmla="*/ 0 h 157"/>
                <a:gd name="T38" fmla="*/ 0 w 75"/>
                <a:gd name="T39" fmla="*/ 0 h 157"/>
                <a:gd name="T40" fmla="*/ 0 w 75"/>
                <a:gd name="T41" fmla="*/ 0 h 157"/>
                <a:gd name="T42" fmla="*/ 0 w 75"/>
                <a:gd name="T43" fmla="*/ 0 h 157"/>
                <a:gd name="T44" fmla="*/ 0 w 75"/>
                <a:gd name="T45" fmla="*/ 0 h 157"/>
                <a:gd name="T46" fmla="*/ 0 w 75"/>
                <a:gd name="T47" fmla="*/ 0 h 157"/>
                <a:gd name="T48" fmla="*/ 0 w 75"/>
                <a:gd name="T49" fmla="*/ 0 h 157"/>
                <a:gd name="T50" fmla="*/ 0 w 75"/>
                <a:gd name="T51" fmla="*/ 0 h 157"/>
                <a:gd name="T52" fmla="*/ 0 w 75"/>
                <a:gd name="T53" fmla="*/ 0 h 157"/>
                <a:gd name="T54" fmla="*/ 0 w 75"/>
                <a:gd name="T55" fmla="*/ 0 h 157"/>
                <a:gd name="T56" fmla="*/ 0 w 75"/>
                <a:gd name="T57" fmla="*/ 0 h 157"/>
                <a:gd name="T58" fmla="*/ 0 w 75"/>
                <a:gd name="T59" fmla="*/ 0 h 157"/>
                <a:gd name="T60" fmla="*/ 0 w 75"/>
                <a:gd name="T61" fmla="*/ 0 h 1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5"/>
                <a:gd name="T94" fmla="*/ 0 h 157"/>
                <a:gd name="T95" fmla="*/ 75 w 75"/>
                <a:gd name="T96" fmla="*/ 157 h 1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5" h="157">
                  <a:moveTo>
                    <a:pt x="73" y="75"/>
                  </a:moveTo>
                  <a:lnTo>
                    <a:pt x="74" y="98"/>
                  </a:lnTo>
                  <a:lnTo>
                    <a:pt x="64" y="128"/>
                  </a:lnTo>
                  <a:lnTo>
                    <a:pt x="58" y="109"/>
                  </a:lnTo>
                  <a:lnTo>
                    <a:pt x="69" y="48"/>
                  </a:lnTo>
                  <a:lnTo>
                    <a:pt x="49" y="48"/>
                  </a:lnTo>
                  <a:lnTo>
                    <a:pt x="48" y="114"/>
                  </a:lnTo>
                  <a:lnTo>
                    <a:pt x="49" y="135"/>
                  </a:lnTo>
                  <a:lnTo>
                    <a:pt x="49" y="146"/>
                  </a:lnTo>
                  <a:lnTo>
                    <a:pt x="49" y="157"/>
                  </a:lnTo>
                  <a:lnTo>
                    <a:pt x="34" y="144"/>
                  </a:lnTo>
                  <a:lnTo>
                    <a:pt x="0" y="140"/>
                  </a:lnTo>
                  <a:lnTo>
                    <a:pt x="27" y="130"/>
                  </a:lnTo>
                  <a:lnTo>
                    <a:pt x="38" y="130"/>
                  </a:lnTo>
                  <a:lnTo>
                    <a:pt x="38" y="104"/>
                  </a:lnTo>
                  <a:lnTo>
                    <a:pt x="36" y="66"/>
                  </a:lnTo>
                  <a:lnTo>
                    <a:pt x="23" y="93"/>
                  </a:lnTo>
                  <a:lnTo>
                    <a:pt x="6" y="88"/>
                  </a:lnTo>
                  <a:lnTo>
                    <a:pt x="15" y="68"/>
                  </a:lnTo>
                  <a:lnTo>
                    <a:pt x="14" y="44"/>
                  </a:lnTo>
                  <a:lnTo>
                    <a:pt x="8" y="29"/>
                  </a:lnTo>
                  <a:lnTo>
                    <a:pt x="9" y="21"/>
                  </a:lnTo>
                  <a:lnTo>
                    <a:pt x="24" y="30"/>
                  </a:lnTo>
                  <a:lnTo>
                    <a:pt x="34" y="39"/>
                  </a:lnTo>
                  <a:lnTo>
                    <a:pt x="41" y="25"/>
                  </a:lnTo>
                  <a:lnTo>
                    <a:pt x="41" y="0"/>
                  </a:lnTo>
                  <a:lnTo>
                    <a:pt x="54" y="16"/>
                  </a:lnTo>
                  <a:lnTo>
                    <a:pt x="70" y="15"/>
                  </a:lnTo>
                  <a:lnTo>
                    <a:pt x="75" y="51"/>
                  </a:lnTo>
                  <a:lnTo>
                    <a:pt x="73" y="75"/>
                  </a:lnTo>
                  <a:close/>
                </a:path>
              </a:pathLst>
            </a:custGeom>
            <a:solidFill>
              <a:srgbClr val="000000"/>
            </a:solidFill>
            <a:ln w="9525">
              <a:noFill/>
              <a:round/>
              <a:headEnd/>
              <a:tailEnd/>
            </a:ln>
          </p:spPr>
          <p:txBody>
            <a:bodyPr/>
            <a:lstStyle/>
            <a:p>
              <a:endParaRPr lang="en-US"/>
            </a:p>
          </p:txBody>
        </p:sp>
        <p:sp>
          <p:nvSpPr>
            <p:cNvPr id="172" name="Freeform 400"/>
            <p:cNvSpPr>
              <a:spLocks/>
            </p:cNvSpPr>
            <p:nvPr/>
          </p:nvSpPr>
          <p:spPr bwMode="auto">
            <a:xfrm>
              <a:off x="4254" y="1322"/>
              <a:ext cx="10" cy="25"/>
            </a:xfrm>
            <a:custGeom>
              <a:avLst/>
              <a:gdLst>
                <a:gd name="T0" fmla="*/ 0 w 59"/>
                <a:gd name="T1" fmla="*/ 0 h 150"/>
                <a:gd name="T2" fmla="*/ 0 w 59"/>
                <a:gd name="T3" fmla="*/ 0 h 150"/>
                <a:gd name="T4" fmla="*/ 0 w 59"/>
                <a:gd name="T5" fmla="*/ 0 h 150"/>
                <a:gd name="T6" fmla="*/ 0 w 59"/>
                <a:gd name="T7" fmla="*/ 0 h 150"/>
                <a:gd name="T8" fmla="*/ 0 w 59"/>
                <a:gd name="T9" fmla="*/ 0 h 150"/>
                <a:gd name="T10" fmla="*/ 0 w 59"/>
                <a:gd name="T11" fmla="*/ 0 h 150"/>
                <a:gd name="T12" fmla="*/ 0 w 59"/>
                <a:gd name="T13" fmla="*/ 0 h 150"/>
                <a:gd name="T14" fmla="*/ 0 w 59"/>
                <a:gd name="T15" fmla="*/ 0 h 150"/>
                <a:gd name="T16" fmla="*/ 0 w 59"/>
                <a:gd name="T17" fmla="*/ 0 h 150"/>
                <a:gd name="T18" fmla="*/ 0 w 59"/>
                <a:gd name="T19" fmla="*/ 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50"/>
                <a:gd name="T32" fmla="*/ 59 w 59"/>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50">
                  <a:moveTo>
                    <a:pt x="41" y="14"/>
                  </a:moveTo>
                  <a:lnTo>
                    <a:pt x="45" y="60"/>
                  </a:lnTo>
                  <a:lnTo>
                    <a:pt x="19" y="101"/>
                  </a:lnTo>
                  <a:lnTo>
                    <a:pt x="0" y="141"/>
                  </a:lnTo>
                  <a:lnTo>
                    <a:pt x="9" y="150"/>
                  </a:lnTo>
                  <a:lnTo>
                    <a:pt x="30" y="103"/>
                  </a:lnTo>
                  <a:lnTo>
                    <a:pt x="59" y="59"/>
                  </a:lnTo>
                  <a:lnTo>
                    <a:pt x="49" y="0"/>
                  </a:lnTo>
                  <a:lnTo>
                    <a:pt x="41" y="14"/>
                  </a:lnTo>
                  <a:close/>
                </a:path>
              </a:pathLst>
            </a:custGeom>
            <a:solidFill>
              <a:srgbClr val="000000"/>
            </a:solidFill>
            <a:ln w="9525">
              <a:noFill/>
              <a:round/>
              <a:headEnd/>
              <a:tailEnd/>
            </a:ln>
          </p:spPr>
          <p:txBody>
            <a:bodyPr/>
            <a:lstStyle/>
            <a:p>
              <a:endParaRPr lang="en-US"/>
            </a:p>
          </p:txBody>
        </p:sp>
        <p:sp>
          <p:nvSpPr>
            <p:cNvPr id="173" name="Freeform 401"/>
            <p:cNvSpPr>
              <a:spLocks/>
            </p:cNvSpPr>
            <p:nvPr/>
          </p:nvSpPr>
          <p:spPr bwMode="auto">
            <a:xfrm>
              <a:off x="4264" y="1318"/>
              <a:ext cx="10" cy="14"/>
            </a:xfrm>
            <a:custGeom>
              <a:avLst/>
              <a:gdLst>
                <a:gd name="T0" fmla="*/ 0 w 60"/>
                <a:gd name="T1" fmla="*/ 0 h 83"/>
                <a:gd name="T2" fmla="*/ 0 w 60"/>
                <a:gd name="T3" fmla="*/ 0 h 83"/>
                <a:gd name="T4" fmla="*/ 0 w 60"/>
                <a:gd name="T5" fmla="*/ 0 h 83"/>
                <a:gd name="T6" fmla="*/ 0 w 60"/>
                <a:gd name="T7" fmla="*/ 0 h 83"/>
                <a:gd name="T8" fmla="*/ 0 w 60"/>
                <a:gd name="T9" fmla="*/ 0 h 83"/>
                <a:gd name="T10" fmla="*/ 0 w 60"/>
                <a:gd name="T11" fmla="*/ 0 h 83"/>
                <a:gd name="T12" fmla="*/ 0 w 60"/>
                <a:gd name="T13" fmla="*/ 0 h 83"/>
                <a:gd name="T14" fmla="*/ 0 w 60"/>
                <a:gd name="T15" fmla="*/ 0 h 83"/>
                <a:gd name="T16" fmla="*/ 0 w 60"/>
                <a:gd name="T17" fmla="*/ 0 h 83"/>
                <a:gd name="T18" fmla="*/ 0 w 60"/>
                <a:gd name="T19" fmla="*/ 0 h 83"/>
                <a:gd name="T20" fmla="*/ 0 w 60"/>
                <a:gd name="T21" fmla="*/ 0 h 83"/>
                <a:gd name="T22" fmla="*/ 0 w 60"/>
                <a:gd name="T23" fmla="*/ 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83"/>
                <a:gd name="T38" fmla="*/ 60 w 60"/>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83">
                  <a:moveTo>
                    <a:pt x="0" y="34"/>
                  </a:moveTo>
                  <a:lnTo>
                    <a:pt x="5" y="74"/>
                  </a:lnTo>
                  <a:lnTo>
                    <a:pt x="5" y="83"/>
                  </a:lnTo>
                  <a:lnTo>
                    <a:pt x="33" y="60"/>
                  </a:lnTo>
                  <a:lnTo>
                    <a:pt x="51" y="29"/>
                  </a:lnTo>
                  <a:lnTo>
                    <a:pt x="60" y="0"/>
                  </a:lnTo>
                  <a:lnTo>
                    <a:pt x="54" y="0"/>
                  </a:lnTo>
                  <a:lnTo>
                    <a:pt x="28" y="48"/>
                  </a:lnTo>
                  <a:lnTo>
                    <a:pt x="14" y="60"/>
                  </a:lnTo>
                  <a:lnTo>
                    <a:pt x="10" y="21"/>
                  </a:lnTo>
                  <a:lnTo>
                    <a:pt x="0" y="34"/>
                  </a:lnTo>
                  <a:close/>
                </a:path>
              </a:pathLst>
            </a:custGeom>
            <a:solidFill>
              <a:srgbClr val="000000"/>
            </a:solidFill>
            <a:ln w="9525">
              <a:noFill/>
              <a:round/>
              <a:headEnd/>
              <a:tailEnd/>
            </a:ln>
          </p:spPr>
          <p:txBody>
            <a:bodyPr/>
            <a:lstStyle/>
            <a:p>
              <a:endParaRPr lang="en-US"/>
            </a:p>
          </p:txBody>
        </p:sp>
        <p:sp>
          <p:nvSpPr>
            <p:cNvPr id="174" name="Freeform 402"/>
            <p:cNvSpPr>
              <a:spLocks/>
            </p:cNvSpPr>
            <p:nvPr/>
          </p:nvSpPr>
          <p:spPr bwMode="auto">
            <a:xfrm>
              <a:off x="4257" y="1309"/>
              <a:ext cx="28" cy="42"/>
            </a:xfrm>
            <a:custGeom>
              <a:avLst/>
              <a:gdLst>
                <a:gd name="T0" fmla="*/ 0 w 168"/>
                <a:gd name="T1" fmla="*/ 0 h 257"/>
                <a:gd name="T2" fmla="*/ 0 w 168"/>
                <a:gd name="T3" fmla="*/ 0 h 257"/>
                <a:gd name="T4" fmla="*/ 0 w 168"/>
                <a:gd name="T5" fmla="*/ 0 h 257"/>
                <a:gd name="T6" fmla="*/ 0 w 168"/>
                <a:gd name="T7" fmla="*/ 0 h 257"/>
                <a:gd name="T8" fmla="*/ 0 w 168"/>
                <a:gd name="T9" fmla="*/ 0 h 257"/>
                <a:gd name="T10" fmla="*/ 0 w 168"/>
                <a:gd name="T11" fmla="*/ 0 h 257"/>
                <a:gd name="T12" fmla="*/ 0 w 168"/>
                <a:gd name="T13" fmla="*/ 0 h 257"/>
                <a:gd name="T14" fmla="*/ 0 w 168"/>
                <a:gd name="T15" fmla="*/ 0 h 257"/>
                <a:gd name="T16" fmla="*/ 0 w 168"/>
                <a:gd name="T17" fmla="*/ 0 h 257"/>
                <a:gd name="T18" fmla="*/ 0 w 168"/>
                <a:gd name="T19" fmla="*/ 0 h 257"/>
                <a:gd name="T20" fmla="*/ 0 w 168"/>
                <a:gd name="T21" fmla="*/ 0 h 257"/>
                <a:gd name="T22" fmla="*/ 0 w 168"/>
                <a:gd name="T23" fmla="*/ 0 h 257"/>
                <a:gd name="T24" fmla="*/ 0 w 168"/>
                <a:gd name="T25" fmla="*/ 0 h 257"/>
                <a:gd name="T26" fmla="*/ 0 w 168"/>
                <a:gd name="T27" fmla="*/ 0 h 257"/>
                <a:gd name="T28" fmla="*/ 0 w 168"/>
                <a:gd name="T29" fmla="*/ 0 h 257"/>
                <a:gd name="T30" fmla="*/ 0 w 168"/>
                <a:gd name="T31" fmla="*/ 0 h 257"/>
                <a:gd name="T32" fmla="*/ 0 w 168"/>
                <a:gd name="T33" fmla="*/ 0 h 257"/>
                <a:gd name="T34" fmla="*/ 0 w 168"/>
                <a:gd name="T35" fmla="*/ 0 h 257"/>
                <a:gd name="T36" fmla="*/ 0 w 168"/>
                <a:gd name="T37" fmla="*/ 0 h 257"/>
                <a:gd name="T38" fmla="*/ 0 w 168"/>
                <a:gd name="T39" fmla="*/ 0 h 257"/>
                <a:gd name="T40" fmla="*/ 0 w 168"/>
                <a:gd name="T41" fmla="*/ 0 h 257"/>
                <a:gd name="T42" fmla="*/ 0 w 168"/>
                <a:gd name="T43" fmla="*/ 0 h 257"/>
                <a:gd name="T44" fmla="*/ 0 w 168"/>
                <a:gd name="T45" fmla="*/ 0 h 257"/>
                <a:gd name="T46" fmla="*/ 0 w 168"/>
                <a:gd name="T47" fmla="*/ 0 h 257"/>
                <a:gd name="T48" fmla="*/ 0 w 168"/>
                <a:gd name="T49" fmla="*/ 0 h 257"/>
                <a:gd name="T50" fmla="*/ 0 w 168"/>
                <a:gd name="T51" fmla="*/ 0 h 257"/>
                <a:gd name="T52" fmla="*/ 0 w 168"/>
                <a:gd name="T53" fmla="*/ 0 h 257"/>
                <a:gd name="T54" fmla="*/ 0 w 168"/>
                <a:gd name="T55" fmla="*/ 0 h 2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257"/>
                <a:gd name="T86" fmla="*/ 168 w 168"/>
                <a:gd name="T87" fmla="*/ 257 h 2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257">
                  <a:moveTo>
                    <a:pt x="0" y="234"/>
                  </a:moveTo>
                  <a:lnTo>
                    <a:pt x="43" y="150"/>
                  </a:lnTo>
                  <a:lnTo>
                    <a:pt x="78" y="123"/>
                  </a:lnTo>
                  <a:lnTo>
                    <a:pt x="106" y="84"/>
                  </a:lnTo>
                  <a:lnTo>
                    <a:pt x="110" y="59"/>
                  </a:lnTo>
                  <a:lnTo>
                    <a:pt x="110" y="36"/>
                  </a:lnTo>
                  <a:lnTo>
                    <a:pt x="123" y="55"/>
                  </a:lnTo>
                  <a:lnTo>
                    <a:pt x="129" y="43"/>
                  </a:lnTo>
                  <a:lnTo>
                    <a:pt x="131" y="18"/>
                  </a:lnTo>
                  <a:lnTo>
                    <a:pt x="147" y="0"/>
                  </a:lnTo>
                  <a:lnTo>
                    <a:pt x="139" y="36"/>
                  </a:lnTo>
                  <a:lnTo>
                    <a:pt x="166" y="11"/>
                  </a:lnTo>
                  <a:lnTo>
                    <a:pt x="168" y="43"/>
                  </a:lnTo>
                  <a:lnTo>
                    <a:pt x="136" y="58"/>
                  </a:lnTo>
                  <a:lnTo>
                    <a:pt x="129" y="78"/>
                  </a:lnTo>
                  <a:lnTo>
                    <a:pt x="116" y="88"/>
                  </a:lnTo>
                  <a:lnTo>
                    <a:pt x="127" y="95"/>
                  </a:lnTo>
                  <a:lnTo>
                    <a:pt x="123" y="134"/>
                  </a:lnTo>
                  <a:lnTo>
                    <a:pt x="111" y="127"/>
                  </a:lnTo>
                  <a:lnTo>
                    <a:pt x="88" y="147"/>
                  </a:lnTo>
                  <a:lnTo>
                    <a:pt x="97" y="124"/>
                  </a:lnTo>
                  <a:lnTo>
                    <a:pt x="113" y="107"/>
                  </a:lnTo>
                  <a:lnTo>
                    <a:pt x="111" y="96"/>
                  </a:lnTo>
                  <a:lnTo>
                    <a:pt x="88" y="124"/>
                  </a:lnTo>
                  <a:lnTo>
                    <a:pt x="49" y="161"/>
                  </a:lnTo>
                  <a:lnTo>
                    <a:pt x="2" y="257"/>
                  </a:lnTo>
                  <a:lnTo>
                    <a:pt x="0" y="234"/>
                  </a:lnTo>
                  <a:close/>
                </a:path>
              </a:pathLst>
            </a:custGeom>
            <a:solidFill>
              <a:srgbClr val="000000"/>
            </a:solidFill>
            <a:ln w="9525">
              <a:noFill/>
              <a:round/>
              <a:headEnd/>
              <a:tailEnd/>
            </a:ln>
          </p:spPr>
          <p:txBody>
            <a:bodyPr/>
            <a:lstStyle/>
            <a:p>
              <a:endParaRPr lang="en-US"/>
            </a:p>
          </p:txBody>
        </p:sp>
        <p:sp>
          <p:nvSpPr>
            <p:cNvPr id="175" name="Freeform 403"/>
            <p:cNvSpPr>
              <a:spLocks/>
            </p:cNvSpPr>
            <p:nvPr/>
          </p:nvSpPr>
          <p:spPr bwMode="auto">
            <a:xfrm>
              <a:off x="4257" y="1344"/>
              <a:ext cx="19" cy="11"/>
            </a:xfrm>
            <a:custGeom>
              <a:avLst/>
              <a:gdLst>
                <a:gd name="T0" fmla="*/ 0 w 112"/>
                <a:gd name="T1" fmla="*/ 0 h 65"/>
                <a:gd name="T2" fmla="*/ 0 w 112"/>
                <a:gd name="T3" fmla="*/ 0 h 65"/>
                <a:gd name="T4" fmla="*/ 0 w 112"/>
                <a:gd name="T5" fmla="*/ 0 h 65"/>
                <a:gd name="T6" fmla="*/ 0 w 112"/>
                <a:gd name="T7" fmla="*/ 0 h 65"/>
                <a:gd name="T8" fmla="*/ 0 w 112"/>
                <a:gd name="T9" fmla="*/ 0 h 65"/>
                <a:gd name="T10" fmla="*/ 0 w 112"/>
                <a:gd name="T11" fmla="*/ 0 h 65"/>
                <a:gd name="T12" fmla="*/ 0 w 112"/>
                <a:gd name="T13" fmla="*/ 0 h 65"/>
                <a:gd name="T14" fmla="*/ 0 w 112"/>
                <a:gd name="T15" fmla="*/ 0 h 65"/>
                <a:gd name="T16" fmla="*/ 0 w 112"/>
                <a:gd name="T17" fmla="*/ 0 h 65"/>
                <a:gd name="T18" fmla="*/ 0 w 112"/>
                <a:gd name="T19" fmla="*/ 0 h 65"/>
                <a:gd name="T20" fmla="*/ 0 w 112"/>
                <a:gd name="T21" fmla="*/ 0 h 65"/>
                <a:gd name="T22" fmla="*/ 0 w 112"/>
                <a:gd name="T23" fmla="*/ 0 h 65"/>
                <a:gd name="T24" fmla="*/ 0 w 112"/>
                <a:gd name="T25" fmla="*/ 0 h 65"/>
                <a:gd name="T26" fmla="*/ 0 w 112"/>
                <a:gd name="T27" fmla="*/ 0 h 65"/>
                <a:gd name="T28" fmla="*/ 0 w 112"/>
                <a:gd name="T29" fmla="*/ 0 h 65"/>
                <a:gd name="T30" fmla="*/ 0 w 112"/>
                <a:gd name="T31" fmla="*/ 0 h 65"/>
                <a:gd name="T32" fmla="*/ 0 w 112"/>
                <a:gd name="T33" fmla="*/ 0 h 65"/>
                <a:gd name="T34" fmla="*/ 0 w 112"/>
                <a:gd name="T35" fmla="*/ 0 h 65"/>
                <a:gd name="T36" fmla="*/ 0 w 112"/>
                <a:gd name="T37" fmla="*/ 0 h 65"/>
                <a:gd name="T38" fmla="*/ 0 w 112"/>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65"/>
                <a:gd name="T62" fmla="*/ 112 w 112"/>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65">
                  <a:moveTo>
                    <a:pt x="6" y="28"/>
                  </a:moveTo>
                  <a:lnTo>
                    <a:pt x="42" y="4"/>
                  </a:lnTo>
                  <a:lnTo>
                    <a:pt x="51" y="5"/>
                  </a:lnTo>
                  <a:lnTo>
                    <a:pt x="71" y="0"/>
                  </a:lnTo>
                  <a:lnTo>
                    <a:pt x="83" y="5"/>
                  </a:lnTo>
                  <a:lnTo>
                    <a:pt x="70" y="18"/>
                  </a:lnTo>
                  <a:lnTo>
                    <a:pt x="99" y="19"/>
                  </a:lnTo>
                  <a:lnTo>
                    <a:pt x="112" y="29"/>
                  </a:lnTo>
                  <a:lnTo>
                    <a:pt x="102" y="44"/>
                  </a:lnTo>
                  <a:lnTo>
                    <a:pt x="90" y="46"/>
                  </a:lnTo>
                  <a:lnTo>
                    <a:pt x="91" y="35"/>
                  </a:lnTo>
                  <a:lnTo>
                    <a:pt x="64" y="35"/>
                  </a:lnTo>
                  <a:lnTo>
                    <a:pt x="59" y="14"/>
                  </a:lnTo>
                  <a:lnTo>
                    <a:pt x="37" y="21"/>
                  </a:lnTo>
                  <a:lnTo>
                    <a:pt x="31" y="41"/>
                  </a:lnTo>
                  <a:lnTo>
                    <a:pt x="16" y="44"/>
                  </a:lnTo>
                  <a:lnTo>
                    <a:pt x="12" y="65"/>
                  </a:lnTo>
                  <a:lnTo>
                    <a:pt x="0" y="37"/>
                  </a:lnTo>
                  <a:lnTo>
                    <a:pt x="6" y="28"/>
                  </a:lnTo>
                  <a:close/>
                </a:path>
              </a:pathLst>
            </a:custGeom>
            <a:solidFill>
              <a:srgbClr val="000000"/>
            </a:solidFill>
            <a:ln w="9525">
              <a:noFill/>
              <a:round/>
              <a:headEnd/>
              <a:tailEnd/>
            </a:ln>
          </p:spPr>
          <p:txBody>
            <a:bodyPr/>
            <a:lstStyle/>
            <a:p>
              <a:endParaRPr lang="en-US"/>
            </a:p>
          </p:txBody>
        </p:sp>
        <p:sp>
          <p:nvSpPr>
            <p:cNvPr id="176" name="Freeform 404"/>
            <p:cNvSpPr>
              <a:spLocks/>
            </p:cNvSpPr>
            <p:nvPr/>
          </p:nvSpPr>
          <p:spPr bwMode="auto">
            <a:xfrm>
              <a:off x="4273" y="1328"/>
              <a:ext cx="21" cy="46"/>
            </a:xfrm>
            <a:custGeom>
              <a:avLst/>
              <a:gdLst>
                <a:gd name="T0" fmla="*/ 0 w 125"/>
                <a:gd name="T1" fmla="*/ 0 h 276"/>
                <a:gd name="T2" fmla="*/ 0 w 125"/>
                <a:gd name="T3" fmla="*/ 0 h 276"/>
                <a:gd name="T4" fmla="*/ 0 w 125"/>
                <a:gd name="T5" fmla="*/ 0 h 276"/>
                <a:gd name="T6" fmla="*/ 0 w 125"/>
                <a:gd name="T7" fmla="*/ 0 h 276"/>
                <a:gd name="T8" fmla="*/ 0 w 125"/>
                <a:gd name="T9" fmla="*/ 0 h 276"/>
                <a:gd name="T10" fmla="*/ 0 w 125"/>
                <a:gd name="T11" fmla="*/ 0 h 276"/>
                <a:gd name="T12" fmla="*/ 0 w 125"/>
                <a:gd name="T13" fmla="*/ 0 h 276"/>
                <a:gd name="T14" fmla="*/ 0 w 125"/>
                <a:gd name="T15" fmla="*/ 0 h 276"/>
                <a:gd name="T16" fmla="*/ 0 w 125"/>
                <a:gd name="T17" fmla="*/ 0 h 276"/>
                <a:gd name="T18" fmla="*/ 0 w 125"/>
                <a:gd name="T19" fmla="*/ 0 h 276"/>
                <a:gd name="T20" fmla="*/ 0 w 125"/>
                <a:gd name="T21" fmla="*/ 0 h 276"/>
                <a:gd name="T22" fmla="*/ 0 w 125"/>
                <a:gd name="T23" fmla="*/ 0 h 276"/>
                <a:gd name="T24" fmla="*/ 0 w 125"/>
                <a:gd name="T25" fmla="*/ 0 h 276"/>
                <a:gd name="T26" fmla="*/ 0 w 125"/>
                <a:gd name="T27" fmla="*/ 0 h 276"/>
                <a:gd name="T28" fmla="*/ 0 w 125"/>
                <a:gd name="T29" fmla="*/ 0 h 276"/>
                <a:gd name="T30" fmla="*/ 0 w 125"/>
                <a:gd name="T31" fmla="*/ 0 h 276"/>
                <a:gd name="T32" fmla="*/ 0 w 125"/>
                <a:gd name="T33" fmla="*/ 0 h 276"/>
                <a:gd name="T34" fmla="*/ 0 w 125"/>
                <a:gd name="T35" fmla="*/ 0 h 276"/>
                <a:gd name="T36" fmla="*/ 0 w 125"/>
                <a:gd name="T37" fmla="*/ 0 h 276"/>
                <a:gd name="T38" fmla="*/ 0 w 125"/>
                <a:gd name="T39" fmla="*/ 0 h 276"/>
                <a:gd name="T40" fmla="*/ 0 w 125"/>
                <a:gd name="T41" fmla="*/ 0 h 276"/>
                <a:gd name="T42" fmla="*/ 0 w 125"/>
                <a:gd name="T43" fmla="*/ 0 h 276"/>
                <a:gd name="T44" fmla="*/ 0 w 125"/>
                <a:gd name="T45" fmla="*/ 0 h 276"/>
                <a:gd name="T46" fmla="*/ 0 w 125"/>
                <a:gd name="T47" fmla="*/ 0 h 276"/>
                <a:gd name="T48" fmla="*/ 0 w 125"/>
                <a:gd name="T49" fmla="*/ 0 h 276"/>
                <a:gd name="T50" fmla="*/ 0 w 125"/>
                <a:gd name="T51" fmla="*/ 0 h 276"/>
                <a:gd name="T52" fmla="*/ 0 w 125"/>
                <a:gd name="T53" fmla="*/ 0 h 276"/>
                <a:gd name="T54" fmla="*/ 0 w 125"/>
                <a:gd name="T55" fmla="*/ 0 h 276"/>
                <a:gd name="T56" fmla="*/ 0 w 125"/>
                <a:gd name="T57" fmla="*/ 0 h 276"/>
                <a:gd name="T58" fmla="*/ 0 w 125"/>
                <a:gd name="T59" fmla="*/ 0 h 276"/>
                <a:gd name="T60" fmla="*/ 0 w 125"/>
                <a:gd name="T61" fmla="*/ 0 h 276"/>
                <a:gd name="T62" fmla="*/ 0 w 125"/>
                <a:gd name="T63" fmla="*/ 0 h 276"/>
                <a:gd name="T64" fmla="*/ 0 w 125"/>
                <a:gd name="T65" fmla="*/ 0 h 276"/>
                <a:gd name="T66" fmla="*/ 0 w 125"/>
                <a:gd name="T67" fmla="*/ 0 h 276"/>
                <a:gd name="T68" fmla="*/ 0 w 125"/>
                <a:gd name="T69" fmla="*/ 0 h 276"/>
                <a:gd name="T70" fmla="*/ 0 w 125"/>
                <a:gd name="T71" fmla="*/ 0 h 276"/>
                <a:gd name="T72" fmla="*/ 0 w 125"/>
                <a:gd name="T73" fmla="*/ 0 h 276"/>
                <a:gd name="T74" fmla="*/ 0 w 125"/>
                <a:gd name="T75" fmla="*/ 0 h 276"/>
                <a:gd name="T76" fmla="*/ 0 w 125"/>
                <a:gd name="T77" fmla="*/ 0 h 276"/>
                <a:gd name="T78" fmla="*/ 0 w 125"/>
                <a:gd name="T79" fmla="*/ 0 h 276"/>
                <a:gd name="T80" fmla="*/ 0 w 125"/>
                <a:gd name="T81" fmla="*/ 0 h 276"/>
                <a:gd name="T82" fmla="*/ 0 w 125"/>
                <a:gd name="T83" fmla="*/ 0 h 276"/>
                <a:gd name="T84" fmla="*/ 0 w 125"/>
                <a:gd name="T85" fmla="*/ 0 h 276"/>
                <a:gd name="T86" fmla="*/ 0 w 125"/>
                <a:gd name="T87" fmla="*/ 0 h 276"/>
                <a:gd name="T88" fmla="*/ 0 w 125"/>
                <a:gd name="T89" fmla="*/ 0 h 276"/>
                <a:gd name="T90" fmla="*/ 0 w 125"/>
                <a:gd name="T91" fmla="*/ 0 h 276"/>
                <a:gd name="T92" fmla="*/ 0 w 125"/>
                <a:gd name="T93" fmla="*/ 0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
                <a:gd name="T142" fmla="*/ 0 h 276"/>
                <a:gd name="T143" fmla="*/ 125 w 125"/>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 h="276">
                  <a:moveTo>
                    <a:pt x="3" y="132"/>
                  </a:moveTo>
                  <a:lnTo>
                    <a:pt x="6" y="149"/>
                  </a:lnTo>
                  <a:lnTo>
                    <a:pt x="20" y="159"/>
                  </a:lnTo>
                  <a:lnTo>
                    <a:pt x="16" y="169"/>
                  </a:lnTo>
                  <a:lnTo>
                    <a:pt x="32" y="181"/>
                  </a:lnTo>
                  <a:lnTo>
                    <a:pt x="40" y="199"/>
                  </a:lnTo>
                  <a:lnTo>
                    <a:pt x="9" y="175"/>
                  </a:lnTo>
                  <a:lnTo>
                    <a:pt x="26" y="199"/>
                  </a:lnTo>
                  <a:lnTo>
                    <a:pt x="44" y="225"/>
                  </a:lnTo>
                  <a:lnTo>
                    <a:pt x="31" y="235"/>
                  </a:lnTo>
                  <a:lnTo>
                    <a:pt x="40" y="250"/>
                  </a:lnTo>
                  <a:lnTo>
                    <a:pt x="41" y="276"/>
                  </a:lnTo>
                  <a:lnTo>
                    <a:pt x="53" y="276"/>
                  </a:lnTo>
                  <a:lnTo>
                    <a:pt x="54" y="246"/>
                  </a:lnTo>
                  <a:lnTo>
                    <a:pt x="49" y="234"/>
                  </a:lnTo>
                  <a:lnTo>
                    <a:pt x="49" y="200"/>
                  </a:lnTo>
                  <a:lnTo>
                    <a:pt x="61" y="208"/>
                  </a:lnTo>
                  <a:lnTo>
                    <a:pt x="65" y="194"/>
                  </a:lnTo>
                  <a:lnTo>
                    <a:pt x="59" y="180"/>
                  </a:lnTo>
                  <a:lnTo>
                    <a:pt x="66" y="164"/>
                  </a:lnTo>
                  <a:lnTo>
                    <a:pt x="55" y="151"/>
                  </a:lnTo>
                  <a:lnTo>
                    <a:pt x="44" y="167"/>
                  </a:lnTo>
                  <a:lnTo>
                    <a:pt x="42" y="151"/>
                  </a:lnTo>
                  <a:lnTo>
                    <a:pt x="41" y="139"/>
                  </a:lnTo>
                  <a:lnTo>
                    <a:pt x="34" y="133"/>
                  </a:lnTo>
                  <a:lnTo>
                    <a:pt x="50" y="116"/>
                  </a:lnTo>
                  <a:lnTo>
                    <a:pt x="40" y="106"/>
                  </a:lnTo>
                  <a:lnTo>
                    <a:pt x="63" y="106"/>
                  </a:lnTo>
                  <a:lnTo>
                    <a:pt x="75" y="107"/>
                  </a:lnTo>
                  <a:lnTo>
                    <a:pt x="67" y="90"/>
                  </a:lnTo>
                  <a:lnTo>
                    <a:pt x="82" y="91"/>
                  </a:lnTo>
                  <a:lnTo>
                    <a:pt x="94" y="109"/>
                  </a:lnTo>
                  <a:lnTo>
                    <a:pt x="116" y="111"/>
                  </a:lnTo>
                  <a:lnTo>
                    <a:pt x="116" y="92"/>
                  </a:lnTo>
                  <a:lnTo>
                    <a:pt x="125" y="16"/>
                  </a:lnTo>
                  <a:lnTo>
                    <a:pt x="117" y="0"/>
                  </a:lnTo>
                  <a:lnTo>
                    <a:pt x="102" y="90"/>
                  </a:lnTo>
                  <a:lnTo>
                    <a:pt x="85" y="74"/>
                  </a:lnTo>
                  <a:lnTo>
                    <a:pt x="58" y="74"/>
                  </a:lnTo>
                  <a:lnTo>
                    <a:pt x="54" y="88"/>
                  </a:lnTo>
                  <a:lnTo>
                    <a:pt x="32" y="88"/>
                  </a:lnTo>
                  <a:lnTo>
                    <a:pt x="21" y="101"/>
                  </a:lnTo>
                  <a:lnTo>
                    <a:pt x="29" y="114"/>
                  </a:lnTo>
                  <a:lnTo>
                    <a:pt x="24" y="133"/>
                  </a:lnTo>
                  <a:lnTo>
                    <a:pt x="0" y="120"/>
                  </a:lnTo>
                  <a:lnTo>
                    <a:pt x="3" y="132"/>
                  </a:lnTo>
                  <a:close/>
                </a:path>
              </a:pathLst>
            </a:custGeom>
            <a:solidFill>
              <a:srgbClr val="000000"/>
            </a:solidFill>
            <a:ln w="9525">
              <a:noFill/>
              <a:round/>
              <a:headEnd/>
              <a:tailEnd/>
            </a:ln>
          </p:spPr>
          <p:txBody>
            <a:bodyPr/>
            <a:lstStyle/>
            <a:p>
              <a:endParaRPr lang="en-US"/>
            </a:p>
          </p:txBody>
        </p:sp>
        <p:sp>
          <p:nvSpPr>
            <p:cNvPr id="177" name="Freeform 405"/>
            <p:cNvSpPr>
              <a:spLocks/>
            </p:cNvSpPr>
            <p:nvPr/>
          </p:nvSpPr>
          <p:spPr bwMode="auto">
            <a:xfrm>
              <a:off x="4282" y="1345"/>
              <a:ext cx="13" cy="24"/>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142"/>
                <a:gd name="T80" fmla="*/ 79 w 79"/>
                <a:gd name="T81" fmla="*/ 142 h 1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142">
                  <a:moveTo>
                    <a:pt x="57" y="5"/>
                  </a:moveTo>
                  <a:lnTo>
                    <a:pt x="60" y="18"/>
                  </a:lnTo>
                  <a:lnTo>
                    <a:pt x="70" y="30"/>
                  </a:lnTo>
                  <a:lnTo>
                    <a:pt x="57" y="53"/>
                  </a:lnTo>
                  <a:lnTo>
                    <a:pt x="64" y="68"/>
                  </a:lnTo>
                  <a:lnTo>
                    <a:pt x="63" y="94"/>
                  </a:lnTo>
                  <a:lnTo>
                    <a:pt x="49" y="77"/>
                  </a:lnTo>
                  <a:lnTo>
                    <a:pt x="45" y="90"/>
                  </a:lnTo>
                  <a:lnTo>
                    <a:pt x="41" y="104"/>
                  </a:lnTo>
                  <a:lnTo>
                    <a:pt x="30" y="90"/>
                  </a:lnTo>
                  <a:lnTo>
                    <a:pt x="29" y="82"/>
                  </a:lnTo>
                  <a:lnTo>
                    <a:pt x="19" y="97"/>
                  </a:lnTo>
                  <a:lnTo>
                    <a:pt x="0" y="84"/>
                  </a:lnTo>
                  <a:lnTo>
                    <a:pt x="9" y="108"/>
                  </a:lnTo>
                  <a:lnTo>
                    <a:pt x="28" y="106"/>
                  </a:lnTo>
                  <a:lnTo>
                    <a:pt x="36" y="117"/>
                  </a:lnTo>
                  <a:lnTo>
                    <a:pt x="30" y="142"/>
                  </a:lnTo>
                  <a:lnTo>
                    <a:pt x="50" y="128"/>
                  </a:lnTo>
                  <a:lnTo>
                    <a:pt x="50" y="109"/>
                  </a:lnTo>
                  <a:lnTo>
                    <a:pt x="63" y="104"/>
                  </a:lnTo>
                  <a:lnTo>
                    <a:pt x="71" y="88"/>
                  </a:lnTo>
                  <a:lnTo>
                    <a:pt x="71" y="57"/>
                  </a:lnTo>
                  <a:lnTo>
                    <a:pt x="79" y="35"/>
                  </a:lnTo>
                  <a:lnTo>
                    <a:pt x="73" y="0"/>
                  </a:lnTo>
                  <a:lnTo>
                    <a:pt x="57" y="5"/>
                  </a:lnTo>
                  <a:close/>
                </a:path>
              </a:pathLst>
            </a:custGeom>
            <a:solidFill>
              <a:srgbClr val="000000"/>
            </a:solidFill>
            <a:ln w="9525">
              <a:noFill/>
              <a:round/>
              <a:headEnd/>
              <a:tailEnd/>
            </a:ln>
          </p:spPr>
          <p:txBody>
            <a:bodyPr/>
            <a:lstStyle/>
            <a:p>
              <a:endParaRPr lang="en-US"/>
            </a:p>
          </p:txBody>
        </p:sp>
        <p:sp>
          <p:nvSpPr>
            <p:cNvPr id="178" name="Freeform 406"/>
            <p:cNvSpPr>
              <a:spLocks/>
            </p:cNvSpPr>
            <p:nvPr/>
          </p:nvSpPr>
          <p:spPr bwMode="auto">
            <a:xfrm>
              <a:off x="4292" y="1328"/>
              <a:ext cx="37" cy="24"/>
            </a:xfrm>
            <a:custGeom>
              <a:avLst/>
              <a:gdLst>
                <a:gd name="T0" fmla="*/ 0 w 219"/>
                <a:gd name="T1" fmla="*/ 0 h 147"/>
                <a:gd name="T2" fmla="*/ 0 w 219"/>
                <a:gd name="T3" fmla="*/ 0 h 147"/>
                <a:gd name="T4" fmla="*/ 0 w 219"/>
                <a:gd name="T5" fmla="*/ 0 h 147"/>
                <a:gd name="T6" fmla="*/ 0 w 219"/>
                <a:gd name="T7" fmla="*/ 0 h 147"/>
                <a:gd name="T8" fmla="*/ 0 w 219"/>
                <a:gd name="T9" fmla="*/ 0 h 147"/>
                <a:gd name="T10" fmla="*/ 0 w 219"/>
                <a:gd name="T11" fmla="*/ 0 h 147"/>
                <a:gd name="T12" fmla="*/ 0 w 219"/>
                <a:gd name="T13" fmla="*/ 0 h 147"/>
                <a:gd name="T14" fmla="*/ 0 w 219"/>
                <a:gd name="T15" fmla="*/ 0 h 147"/>
                <a:gd name="T16" fmla="*/ 0 w 219"/>
                <a:gd name="T17" fmla="*/ 0 h 147"/>
                <a:gd name="T18" fmla="*/ 0 w 219"/>
                <a:gd name="T19" fmla="*/ 0 h 147"/>
                <a:gd name="T20" fmla="*/ 0 w 219"/>
                <a:gd name="T21" fmla="*/ 0 h 147"/>
                <a:gd name="T22" fmla="*/ 0 w 219"/>
                <a:gd name="T23" fmla="*/ 0 h 147"/>
                <a:gd name="T24" fmla="*/ 0 w 219"/>
                <a:gd name="T25" fmla="*/ 0 h 147"/>
                <a:gd name="T26" fmla="*/ 0 w 219"/>
                <a:gd name="T27" fmla="*/ 0 h 147"/>
                <a:gd name="T28" fmla="*/ 0 w 219"/>
                <a:gd name="T29" fmla="*/ 0 h 147"/>
                <a:gd name="T30" fmla="*/ 0 w 219"/>
                <a:gd name="T31" fmla="*/ 0 h 147"/>
                <a:gd name="T32" fmla="*/ 0 w 219"/>
                <a:gd name="T33" fmla="*/ 0 h 147"/>
                <a:gd name="T34" fmla="*/ 0 w 219"/>
                <a:gd name="T35" fmla="*/ 0 h 147"/>
                <a:gd name="T36" fmla="*/ 0 w 219"/>
                <a:gd name="T37" fmla="*/ 0 h 147"/>
                <a:gd name="T38" fmla="*/ 0 w 219"/>
                <a:gd name="T39" fmla="*/ 0 h 147"/>
                <a:gd name="T40" fmla="*/ 0 w 219"/>
                <a:gd name="T41" fmla="*/ 0 h 147"/>
                <a:gd name="T42" fmla="*/ 0 w 219"/>
                <a:gd name="T43" fmla="*/ 0 h 147"/>
                <a:gd name="T44" fmla="*/ 0 w 219"/>
                <a:gd name="T45" fmla="*/ 0 h 147"/>
                <a:gd name="T46" fmla="*/ 0 w 219"/>
                <a:gd name="T47" fmla="*/ 0 h 147"/>
                <a:gd name="T48" fmla="*/ 0 w 219"/>
                <a:gd name="T49" fmla="*/ 0 h 147"/>
                <a:gd name="T50" fmla="*/ 0 w 219"/>
                <a:gd name="T51" fmla="*/ 0 h 147"/>
                <a:gd name="T52" fmla="*/ 0 w 219"/>
                <a:gd name="T53" fmla="*/ 0 h 147"/>
                <a:gd name="T54" fmla="*/ 0 w 219"/>
                <a:gd name="T55" fmla="*/ 0 h 147"/>
                <a:gd name="T56" fmla="*/ 0 w 219"/>
                <a:gd name="T57" fmla="*/ 0 h 147"/>
                <a:gd name="T58" fmla="*/ 0 w 219"/>
                <a:gd name="T59" fmla="*/ 0 h 147"/>
                <a:gd name="T60" fmla="*/ 0 w 219"/>
                <a:gd name="T61" fmla="*/ 0 h 147"/>
                <a:gd name="T62" fmla="*/ 0 w 219"/>
                <a:gd name="T63" fmla="*/ 0 h 147"/>
                <a:gd name="T64" fmla="*/ 0 w 219"/>
                <a:gd name="T65" fmla="*/ 0 h 147"/>
                <a:gd name="T66" fmla="*/ 0 w 219"/>
                <a:gd name="T67" fmla="*/ 0 h 147"/>
                <a:gd name="T68" fmla="*/ 0 w 219"/>
                <a:gd name="T69" fmla="*/ 0 h 147"/>
                <a:gd name="T70" fmla="*/ 0 w 219"/>
                <a:gd name="T71" fmla="*/ 0 h 147"/>
                <a:gd name="T72" fmla="*/ 0 w 219"/>
                <a:gd name="T73" fmla="*/ 0 h 147"/>
                <a:gd name="T74" fmla="*/ 0 w 219"/>
                <a:gd name="T75" fmla="*/ 0 h 147"/>
                <a:gd name="T76" fmla="*/ 0 w 219"/>
                <a:gd name="T77" fmla="*/ 0 h 147"/>
                <a:gd name="T78" fmla="*/ 0 w 219"/>
                <a:gd name="T79" fmla="*/ 0 h 147"/>
                <a:gd name="T80" fmla="*/ 0 w 219"/>
                <a:gd name="T81" fmla="*/ 0 h 147"/>
                <a:gd name="T82" fmla="*/ 0 w 219"/>
                <a:gd name="T83" fmla="*/ 0 h 147"/>
                <a:gd name="T84" fmla="*/ 0 w 219"/>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
                <a:gd name="T130" fmla="*/ 0 h 147"/>
                <a:gd name="T131" fmla="*/ 219 w 219"/>
                <a:gd name="T132" fmla="*/ 147 h 1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 h="147">
                  <a:moveTo>
                    <a:pt x="11" y="119"/>
                  </a:moveTo>
                  <a:lnTo>
                    <a:pt x="42" y="114"/>
                  </a:lnTo>
                  <a:lnTo>
                    <a:pt x="85" y="88"/>
                  </a:lnTo>
                  <a:lnTo>
                    <a:pt x="116" y="44"/>
                  </a:lnTo>
                  <a:lnTo>
                    <a:pt x="120" y="27"/>
                  </a:lnTo>
                  <a:lnTo>
                    <a:pt x="156" y="0"/>
                  </a:lnTo>
                  <a:lnTo>
                    <a:pt x="170" y="14"/>
                  </a:lnTo>
                  <a:lnTo>
                    <a:pt x="196" y="5"/>
                  </a:lnTo>
                  <a:lnTo>
                    <a:pt x="206" y="9"/>
                  </a:lnTo>
                  <a:lnTo>
                    <a:pt x="190" y="27"/>
                  </a:lnTo>
                  <a:lnTo>
                    <a:pt x="213" y="30"/>
                  </a:lnTo>
                  <a:lnTo>
                    <a:pt x="219" y="43"/>
                  </a:lnTo>
                  <a:lnTo>
                    <a:pt x="199" y="51"/>
                  </a:lnTo>
                  <a:lnTo>
                    <a:pt x="200" y="75"/>
                  </a:lnTo>
                  <a:lnTo>
                    <a:pt x="174" y="110"/>
                  </a:lnTo>
                  <a:lnTo>
                    <a:pt x="159" y="118"/>
                  </a:lnTo>
                  <a:lnTo>
                    <a:pt x="159" y="99"/>
                  </a:lnTo>
                  <a:lnTo>
                    <a:pt x="130" y="122"/>
                  </a:lnTo>
                  <a:lnTo>
                    <a:pt x="135" y="104"/>
                  </a:lnTo>
                  <a:lnTo>
                    <a:pt x="145" y="82"/>
                  </a:lnTo>
                  <a:lnTo>
                    <a:pt x="163" y="77"/>
                  </a:lnTo>
                  <a:lnTo>
                    <a:pt x="165" y="90"/>
                  </a:lnTo>
                  <a:lnTo>
                    <a:pt x="180" y="82"/>
                  </a:lnTo>
                  <a:lnTo>
                    <a:pt x="189" y="60"/>
                  </a:lnTo>
                  <a:lnTo>
                    <a:pt x="179" y="49"/>
                  </a:lnTo>
                  <a:lnTo>
                    <a:pt x="181" y="37"/>
                  </a:lnTo>
                  <a:lnTo>
                    <a:pt x="169" y="28"/>
                  </a:lnTo>
                  <a:lnTo>
                    <a:pt x="155" y="28"/>
                  </a:lnTo>
                  <a:lnTo>
                    <a:pt x="155" y="20"/>
                  </a:lnTo>
                  <a:lnTo>
                    <a:pt x="131" y="30"/>
                  </a:lnTo>
                  <a:lnTo>
                    <a:pt x="126" y="46"/>
                  </a:lnTo>
                  <a:lnTo>
                    <a:pt x="149" y="39"/>
                  </a:lnTo>
                  <a:lnTo>
                    <a:pt x="140" y="63"/>
                  </a:lnTo>
                  <a:lnTo>
                    <a:pt x="153" y="63"/>
                  </a:lnTo>
                  <a:lnTo>
                    <a:pt x="123" y="91"/>
                  </a:lnTo>
                  <a:lnTo>
                    <a:pt x="129" y="58"/>
                  </a:lnTo>
                  <a:lnTo>
                    <a:pt x="110" y="74"/>
                  </a:lnTo>
                  <a:lnTo>
                    <a:pt x="98" y="99"/>
                  </a:lnTo>
                  <a:lnTo>
                    <a:pt x="54" y="127"/>
                  </a:lnTo>
                  <a:lnTo>
                    <a:pt x="24" y="143"/>
                  </a:lnTo>
                  <a:lnTo>
                    <a:pt x="0" y="147"/>
                  </a:lnTo>
                  <a:lnTo>
                    <a:pt x="11" y="119"/>
                  </a:lnTo>
                  <a:close/>
                </a:path>
              </a:pathLst>
            </a:custGeom>
            <a:solidFill>
              <a:srgbClr val="000000"/>
            </a:solidFill>
            <a:ln w="9525">
              <a:noFill/>
              <a:round/>
              <a:headEnd/>
              <a:tailEnd/>
            </a:ln>
          </p:spPr>
          <p:txBody>
            <a:bodyPr/>
            <a:lstStyle/>
            <a:p>
              <a:endParaRPr lang="en-US"/>
            </a:p>
          </p:txBody>
        </p:sp>
        <p:sp>
          <p:nvSpPr>
            <p:cNvPr id="179" name="Freeform 407"/>
            <p:cNvSpPr>
              <a:spLocks/>
            </p:cNvSpPr>
            <p:nvPr/>
          </p:nvSpPr>
          <p:spPr bwMode="auto">
            <a:xfrm>
              <a:off x="4316" y="1338"/>
              <a:ext cx="2" cy="8"/>
            </a:xfrm>
            <a:custGeom>
              <a:avLst/>
              <a:gdLst>
                <a:gd name="T0" fmla="*/ 0 w 15"/>
                <a:gd name="T1" fmla="*/ 0 h 47"/>
                <a:gd name="T2" fmla="*/ 0 w 15"/>
                <a:gd name="T3" fmla="*/ 0 h 47"/>
                <a:gd name="T4" fmla="*/ 0 w 15"/>
                <a:gd name="T5" fmla="*/ 0 h 47"/>
                <a:gd name="T6" fmla="*/ 0 w 15"/>
                <a:gd name="T7" fmla="*/ 0 h 47"/>
                <a:gd name="T8" fmla="*/ 0 w 15"/>
                <a:gd name="T9" fmla="*/ 0 h 47"/>
                <a:gd name="T10" fmla="*/ 0 w 15"/>
                <a:gd name="T11" fmla="*/ 0 h 47"/>
                <a:gd name="T12" fmla="*/ 0 60000 65536"/>
                <a:gd name="T13" fmla="*/ 0 60000 65536"/>
                <a:gd name="T14" fmla="*/ 0 60000 65536"/>
                <a:gd name="T15" fmla="*/ 0 60000 65536"/>
                <a:gd name="T16" fmla="*/ 0 60000 65536"/>
                <a:gd name="T17" fmla="*/ 0 60000 65536"/>
                <a:gd name="T18" fmla="*/ 0 w 15"/>
                <a:gd name="T19" fmla="*/ 0 h 47"/>
                <a:gd name="T20" fmla="*/ 15 w 1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5" h="47">
                  <a:moveTo>
                    <a:pt x="0" y="12"/>
                  </a:moveTo>
                  <a:lnTo>
                    <a:pt x="0" y="47"/>
                  </a:lnTo>
                  <a:lnTo>
                    <a:pt x="14" y="23"/>
                  </a:lnTo>
                  <a:lnTo>
                    <a:pt x="15" y="0"/>
                  </a:lnTo>
                  <a:lnTo>
                    <a:pt x="0" y="12"/>
                  </a:lnTo>
                  <a:close/>
                </a:path>
              </a:pathLst>
            </a:custGeom>
            <a:solidFill>
              <a:srgbClr val="000000"/>
            </a:solidFill>
            <a:ln w="9525">
              <a:noFill/>
              <a:round/>
              <a:headEnd/>
              <a:tailEnd/>
            </a:ln>
          </p:spPr>
          <p:txBody>
            <a:bodyPr/>
            <a:lstStyle/>
            <a:p>
              <a:endParaRPr lang="en-US"/>
            </a:p>
          </p:txBody>
        </p:sp>
        <p:sp>
          <p:nvSpPr>
            <p:cNvPr id="180" name="Freeform 408"/>
            <p:cNvSpPr>
              <a:spLocks/>
            </p:cNvSpPr>
            <p:nvPr/>
          </p:nvSpPr>
          <p:spPr bwMode="auto">
            <a:xfrm>
              <a:off x="4279" y="1311"/>
              <a:ext cx="14" cy="18"/>
            </a:xfrm>
            <a:custGeom>
              <a:avLst/>
              <a:gdLst>
                <a:gd name="T0" fmla="*/ 0 w 85"/>
                <a:gd name="T1" fmla="*/ 0 h 106"/>
                <a:gd name="T2" fmla="*/ 0 w 85"/>
                <a:gd name="T3" fmla="*/ 0 h 106"/>
                <a:gd name="T4" fmla="*/ 0 w 85"/>
                <a:gd name="T5" fmla="*/ 0 h 106"/>
                <a:gd name="T6" fmla="*/ 0 w 85"/>
                <a:gd name="T7" fmla="*/ 0 h 106"/>
                <a:gd name="T8" fmla="*/ 0 w 85"/>
                <a:gd name="T9" fmla="*/ 0 h 106"/>
                <a:gd name="T10" fmla="*/ 0 w 85"/>
                <a:gd name="T11" fmla="*/ 0 h 106"/>
                <a:gd name="T12" fmla="*/ 0 w 85"/>
                <a:gd name="T13" fmla="*/ 0 h 106"/>
                <a:gd name="T14" fmla="*/ 0 w 85"/>
                <a:gd name="T15" fmla="*/ 0 h 106"/>
                <a:gd name="T16" fmla="*/ 0 w 85"/>
                <a:gd name="T17" fmla="*/ 0 h 106"/>
                <a:gd name="T18" fmla="*/ 0 w 85"/>
                <a:gd name="T19" fmla="*/ 0 h 106"/>
                <a:gd name="T20" fmla="*/ 0 w 85"/>
                <a:gd name="T21" fmla="*/ 0 h 106"/>
                <a:gd name="T22" fmla="*/ 0 w 85"/>
                <a:gd name="T23" fmla="*/ 0 h 106"/>
                <a:gd name="T24" fmla="*/ 0 w 85"/>
                <a:gd name="T25" fmla="*/ 0 h 106"/>
                <a:gd name="T26" fmla="*/ 0 w 85"/>
                <a:gd name="T27" fmla="*/ 0 h 106"/>
                <a:gd name="T28" fmla="*/ 0 w 85"/>
                <a:gd name="T29" fmla="*/ 0 h 106"/>
                <a:gd name="T30" fmla="*/ 0 w 85"/>
                <a:gd name="T31" fmla="*/ 0 h 106"/>
                <a:gd name="T32" fmla="*/ 0 w 85"/>
                <a:gd name="T33" fmla="*/ 0 h 106"/>
                <a:gd name="T34" fmla="*/ 0 w 85"/>
                <a:gd name="T35" fmla="*/ 0 h 106"/>
                <a:gd name="T36" fmla="*/ 0 w 85"/>
                <a:gd name="T37" fmla="*/ 0 h 106"/>
                <a:gd name="T38" fmla="*/ 0 w 85"/>
                <a:gd name="T39" fmla="*/ 0 h 106"/>
                <a:gd name="T40" fmla="*/ 0 w 85"/>
                <a:gd name="T41" fmla="*/ 0 h 106"/>
                <a:gd name="T42" fmla="*/ 0 w 85"/>
                <a:gd name="T43" fmla="*/ 0 h 106"/>
                <a:gd name="T44" fmla="*/ 0 w 85"/>
                <a:gd name="T45" fmla="*/ 0 h 106"/>
                <a:gd name="T46" fmla="*/ 0 w 85"/>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106"/>
                <a:gd name="T74" fmla="*/ 85 w 85"/>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106">
                  <a:moveTo>
                    <a:pt x="2" y="48"/>
                  </a:moveTo>
                  <a:lnTo>
                    <a:pt x="10" y="58"/>
                  </a:lnTo>
                  <a:lnTo>
                    <a:pt x="4" y="74"/>
                  </a:lnTo>
                  <a:lnTo>
                    <a:pt x="10" y="83"/>
                  </a:lnTo>
                  <a:lnTo>
                    <a:pt x="10" y="106"/>
                  </a:lnTo>
                  <a:lnTo>
                    <a:pt x="28" y="86"/>
                  </a:lnTo>
                  <a:lnTo>
                    <a:pt x="42" y="68"/>
                  </a:lnTo>
                  <a:lnTo>
                    <a:pt x="42" y="86"/>
                  </a:lnTo>
                  <a:lnTo>
                    <a:pt x="59" y="80"/>
                  </a:lnTo>
                  <a:lnTo>
                    <a:pt x="61" y="88"/>
                  </a:lnTo>
                  <a:lnTo>
                    <a:pt x="85" y="60"/>
                  </a:lnTo>
                  <a:lnTo>
                    <a:pt x="65" y="65"/>
                  </a:lnTo>
                  <a:lnTo>
                    <a:pt x="65" y="53"/>
                  </a:lnTo>
                  <a:lnTo>
                    <a:pt x="51" y="73"/>
                  </a:lnTo>
                  <a:lnTo>
                    <a:pt x="49" y="50"/>
                  </a:lnTo>
                  <a:lnTo>
                    <a:pt x="23" y="75"/>
                  </a:lnTo>
                  <a:lnTo>
                    <a:pt x="23" y="53"/>
                  </a:lnTo>
                  <a:lnTo>
                    <a:pt x="47" y="35"/>
                  </a:lnTo>
                  <a:lnTo>
                    <a:pt x="60" y="0"/>
                  </a:lnTo>
                  <a:lnTo>
                    <a:pt x="40" y="23"/>
                  </a:lnTo>
                  <a:lnTo>
                    <a:pt x="24" y="23"/>
                  </a:lnTo>
                  <a:lnTo>
                    <a:pt x="0" y="41"/>
                  </a:lnTo>
                  <a:lnTo>
                    <a:pt x="2" y="48"/>
                  </a:lnTo>
                  <a:close/>
                </a:path>
              </a:pathLst>
            </a:custGeom>
            <a:solidFill>
              <a:srgbClr val="000000"/>
            </a:solidFill>
            <a:ln w="9525">
              <a:noFill/>
              <a:round/>
              <a:headEnd/>
              <a:tailEnd/>
            </a:ln>
          </p:spPr>
          <p:txBody>
            <a:bodyPr/>
            <a:lstStyle/>
            <a:p>
              <a:endParaRPr lang="en-US"/>
            </a:p>
          </p:txBody>
        </p:sp>
        <p:sp>
          <p:nvSpPr>
            <p:cNvPr id="181" name="Freeform 409"/>
            <p:cNvSpPr>
              <a:spLocks/>
            </p:cNvSpPr>
            <p:nvPr/>
          </p:nvSpPr>
          <p:spPr bwMode="auto">
            <a:xfrm>
              <a:off x="4287" y="1311"/>
              <a:ext cx="7" cy="8"/>
            </a:xfrm>
            <a:custGeom>
              <a:avLst/>
              <a:gdLst>
                <a:gd name="T0" fmla="*/ 0 w 43"/>
                <a:gd name="T1" fmla="*/ 0 h 48"/>
                <a:gd name="T2" fmla="*/ 0 w 43"/>
                <a:gd name="T3" fmla="*/ 0 h 48"/>
                <a:gd name="T4" fmla="*/ 0 w 43"/>
                <a:gd name="T5" fmla="*/ 0 h 48"/>
                <a:gd name="T6" fmla="*/ 0 w 43"/>
                <a:gd name="T7" fmla="*/ 0 h 48"/>
                <a:gd name="T8" fmla="*/ 0 w 43"/>
                <a:gd name="T9" fmla="*/ 0 h 48"/>
                <a:gd name="T10" fmla="*/ 0 w 43"/>
                <a:gd name="T11" fmla="*/ 0 h 48"/>
                <a:gd name="T12" fmla="*/ 0 w 43"/>
                <a:gd name="T13" fmla="*/ 0 h 48"/>
                <a:gd name="T14" fmla="*/ 0 w 43"/>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8"/>
                <a:gd name="T26" fmla="*/ 43 w 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8">
                  <a:moveTo>
                    <a:pt x="0" y="28"/>
                  </a:moveTo>
                  <a:lnTo>
                    <a:pt x="15" y="48"/>
                  </a:lnTo>
                  <a:lnTo>
                    <a:pt x="43" y="43"/>
                  </a:lnTo>
                  <a:lnTo>
                    <a:pt x="41" y="25"/>
                  </a:lnTo>
                  <a:lnTo>
                    <a:pt x="21" y="36"/>
                  </a:lnTo>
                  <a:lnTo>
                    <a:pt x="13" y="0"/>
                  </a:lnTo>
                  <a:lnTo>
                    <a:pt x="0" y="28"/>
                  </a:lnTo>
                  <a:close/>
                </a:path>
              </a:pathLst>
            </a:custGeom>
            <a:solidFill>
              <a:srgbClr val="000000"/>
            </a:solidFill>
            <a:ln w="9525">
              <a:noFill/>
              <a:round/>
              <a:headEnd/>
              <a:tailEnd/>
            </a:ln>
          </p:spPr>
          <p:txBody>
            <a:bodyPr/>
            <a:lstStyle/>
            <a:p>
              <a:endParaRPr lang="en-US"/>
            </a:p>
          </p:txBody>
        </p:sp>
        <p:sp>
          <p:nvSpPr>
            <p:cNvPr id="182" name="Freeform 410"/>
            <p:cNvSpPr>
              <a:spLocks/>
            </p:cNvSpPr>
            <p:nvPr/>
          </p:nvSpPr>
          <p:spPr bwMode="auto">
            <a:xfrm>
              <a:off x="4185" y="1275"/>
              <a:ext cx="50" cy="52"/>
            </a:xfrm>
            <a:custGeom>
              <a:avLst/>
              <a:gdLst>
                <a:gd name="T0" fmla="*/ 0 w 301"/>
                <a:gd name="T1" fmla="*/ 0 h 309"/>
                <a:gd name="T2" fmla="*/ 0 w 301"/>
                <a:gd name="T3" fmla="*/ 0 h 309"/>
                <a:gd name="T4" fmla="*/ 0 w 301"/>
                <a:gd name="T5" fmla="*/ 0 h 309"/>
                <a:gd name="T6" fmla="*/ 0 w 301"/>
                <a:gd name="T7" fmla="*/ 0 h 309"/>
                <a:gd name="T8" fmla="*/ 0 w 301"/>
                <a:gd name="T9" fmla="*/ 0 h 309"/>
                <a:gd name="T10" fmla="*/ 0 w 301"/>
                <a:gd name="T11" fmla="*/ 0 h 309"/>
                <a:gd name="T12" fmla="*/ 0 w 301"/>
                <a:gd name="T13" fmla="*/ 0 h 309"/>
                <a:gd name="T14" fmla="*/ 0 w 301"/>
                <a:gd name="T15" fmla="*/ 0 h 309"/>
                <a:gd name="T16" fmla="*/ 0 w 301"/>
                <a:gd name="T17" fmla="*/ 0 h 309"/>
                <a:gd name="T18" fmla="*/ 0 w 301"/>
                <a:gd name="T19" fmla="*/ 0 h 309"/>
                <a:gd name="T20" fmla="*/ 0 w 301"/>
                <a:gd name="T21" fmla="*/ 0 h 309"/>
                <a:gd name="T22" fmla="*/ 0 w 301"/>
                <a:gd name="T23" fmla="*/ 0 h 309"/>
                <a:gd name="T24" fmla="*/ 0 w 301"/>
                <a:gd name="T25" fmla="*/ 0 h 309"/>
                <a:gd name="T26" fmla="*/ 0 w 301"/>
                <a:gd name="T27" fmla="*/ 0 h 309"/>
                <a:gd name="T28" fmla="*/ 0 w 301"/>
                <a:gd name="T29" fmla="*/ 0 h 309"/>
                <a:gd name="T30" fmla="*/ 0 w 301"/>
                <a:gd name="T31" fmla="*/ 0 h 309"/>
                <a:gd name="T32" fmla="*/ 0 w 301"/>
                <a:gd name="T33" fmla="*/ 0 h 309"/>
                <a:gd name="T34" fmla="*/ 0 w 301"/>
                <a:gd name="T35" fmla="*/ 0 h 309"/>
                <a:gd name="T36" fmla="*/ 0 w 301"/>
                <a:gd name="T37" fmla="*/ 0 h 309"/>
                <a:gd name="T38" fmla="*/ 0 w 301"/>
                <a:gd name="T39" fmla="*/ 0 h 309"/>
                <a:gd name="T40" fmla="*/ 0 w 301"/>
                <a:gd name="T41" fmla="*/ 0 h 309"/>
                <a:gd name="T42" fmla="*/ 0 w 301"/>
                <a:gd name="T43" fmla="*/ 0 h 309"/>
                <a:gd name="T44" fmla="*/ 0 w 301"/>
                <a:gd name="T45" fmla="*/ 0 h 309"/>
                <a:gd name="T46" fmla="*/ 0 w 301"/>
                <a:gd name="T47" fmla="*/ 0 h 309"/>
                <a:gd name="T48" fmla="*/ 0 w 301"/>
                <a:gd name="T49" fmla="*/ 0 h 309"/>
                <a:gd name="T50" fmla="*/ 0 w 301"/>
                <a:gd name="T51" fmla="*/ 0 h 309"/>
                <a:gd name="T52" fmla="*/ 0 w 301"/>
                <a:gd name="T53" fmla="*/ 0 h 309"/>
                <a:gd name="T54" fmla="*/ 0 w 301"/>
                <a:gd name="T55" fmla="*/ 0 h 309"/>
                <a:gd name="T56" fmla="*/ 0 w 301"/>
                <a:gd name="T57" fmla="*/ 0 h 309"/>
                <a:gd name="T58" fmla="*/ 0 w 301"/>
                <a:gd name="T59" fmla="*/ 0 h 309"/>
                <a:gd name="T60" fmla="*/ 0 w 301"/>
                <a:gd name="T61" fmla="*/ 0 h 309"/>
                <a:gd name="T62" fmla="*/ 0 w 301"/>
                <a:gd name="T63" fmla="*/ 0 h 309"/>
                <a:gd name="T64" fmla="*/ 0 w 301"/>
                <a:gd name="T65" fmla="*/ 0 h 309"/>
                <a:gd name="T66" fmla="*/ 0 w 301"/>
                <a:gd name="T67" fmla="*/ 0 h 309"/>
                <a:gd name="T68" fmla="*/ 0 w 301"/>
                <a:gd name="T69" fmla="*/ 0 h 309"/>
                <a:gd name="T70" fmla="*/ 0 w 301"/>
                <a:gd name="T71" fmla="*/ 0 h 309"/>
                <a:gd name="T72" fmla="*/ 0 w 301"/>
                <a:gd name="T73" fmla="*/ 0 h 309"/>
                <a:gd name="T74" fmla="*/ 0 w 301"/>
                <a:gd name="T75" fmla="*/ 0 h 309"/>
                <a:gd name="T76" fmla="*/ 0 w 301"/>
                <a:gd name="T77" fmla="*/ 0 h 309"/>
                <a:gd name="T78" fmla="*/ 0 w 301"/>
                <a:gd name="T79" fmla="*/ 0 h 309"/>
                <a:gd name="T80" fmla="*/ 0 w 301"/>
                <a:gd name="T81" fmla="*/ 0 h 309"/>
                <a:gd name="T82" fmla="*/ 0 w 301"/>
                <a:gd name="T83" fmla="*/ 0 h 309"/>
                <a:gd name="T84" fmla="*/ 0 w 301"/>
                <a:gd name="T85" fmla="*/ 0 h 309"/>
                <a:gd name="T86" fmla="*/ 0 w 301"/>
                <a:gd name="T87" fmla="*/ 0 h 309"/>
                <a:gd name="T88" fmla="*/ 0 w 301"/>
                <a:gd name="T89" fmla="*/ 0 h 309"/>
                <a:gd name="T90" fmla="*/ 0 w 301"/>
                <a:gd name="T91" fmla="*/ 0 h 309"/>
                <a:gd name="T92" fmla="*/ 0 w 301"/>
                <a:gd name="T93" fmla="*/ 0 h 309"/>
                <a:gd name="T94" fmla="*/ 0 w 301"/>
                <a:gd name="T95" fmla="*/ 0 h 309"/>
                <a:gd name="T96" fmla="*/ 0 w 301"/>
                <a:gd name="T97" fmla="*/ 0 h 309"/>
                <a:gd name="T98" fmla="*/ 0 w 301"/>
                <a:gd name="T99" fmla="*/ 0 h 309"/>
                <a:gd name="T100" fmla="*/ 0 w 301"/>
                <a:gd name="T101" fmla="*/ 0 h 309"/>
                <a:gd name="T102" fmla="*/ 0 w 301"/>
                <a:gd name="T103" fmla="*/ 0 h 3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1"/>
                <a:gd name="T157" fmla="*/ 0 h 309"/>
                <a:gd name="T158" fmla="*/ 301 w 301"/>
                <a:gd name="T159" fmla="*/ 309 h 3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1" h="309">
                  <a:moveTo>
                    <a:pt x="221" y="55"/>
                  </a:moveTo>
                  <a:lnTo>
                    <a:pt x="213" y="34"/>
                  </a:lnTo>
                  <a:lnTo>
                    <a:pt x="190" y="37"/>
                  </a:lnTo>
                  <a:lnTo>
                    <a:pt x="185" y="28"/>
                  </a:lnTo>
                  <a:lnTo>
                    <a:pt x="162" y="30"/>
                  </a:lnTo>
                  <a:lnTo>
                    <a:pt x="143" y="17"/>
                  </a:lnTo>
                  <a:lnTo>
                    <a:pt x="117" y="13"/>
                  </a:lnTo>
                  <a:lnTo>
                    <a:pt x="114" y="21"/>
                  </a:lnTo>
                  <a:lnTo>
                    <a:pt x="90" y="20"/>
                  </a:lnTo>
                  <a:lnTo>
                    <a:pt x="62" y="44"/>
                  </a:lnTo>
                  <a:lnTo>
                    <a:pt x="39" y="76"/>
                  </a:lnTo>
                  <a:lnTo>
                    <a:pt x="31" y="85"/>
                  </a:lnTo>
                  <a:lnTo>
                    <a:pt x="64" y="74"/>
                  </a:lnTo>
                  <a:lnTo>
                    <a:pt x="52" y="89"/>
                  </a:lnTo>
                  <a:lnTo>
                    <a:pt x="40" y="109"/>
                  </a:lnTo>
                  <a:lnTo>
                    <a:pt x="64" y="98"/>
                  </a:lnTo>
                  <a:lnTo>
                    <a:pt x="59" y="113"/>
                  </a:lnTo>
                  <a:lnTo>
                    <a:pt x="48" y="138"/>
                  </a:lnTo>
                  <a:lnTo>
                    <a:pt x="66" y="137"/>
                  </a:lnTo>
                  <a:lnTo>
                    <a:pt x="52" y="154"/>
                  </a:lnTo>
                  <a:lnTo>
                    <a:pt x="28" y="174"/>
                  </a:lnTo>
                  <a:lnTo>
                    <a:pt x="64" y="156"/>
                  </a:lnTo>
                  <a:lnTo>
                    <a:pt x="63" y="164"/>
                  </a:lnTo>
                  <a:lnTo>
                    <a:pt x="89" y="149"/>
                  </a:lnTo>
                  <a:lnTo>
                    <a:pt x="92" y="160"/>
                  </a:lnTo>
                  <a:lnTo>
                    <a:pt x="105" y="154"/>
                  </a:lnTo>
                  <a:lnTo>
                    <a:pt x="122" y="138"/>
                  </a:lnTo>
                  <a:lnTo>
                    <a:pt x="149" y="141"/>
                  </a:lnTo>
                  <a:lnTo>
                    <a:pt x="134" y="154"/>
                  </a:lnTo>
                  <a:lnTo>
                    <a:pt x="121" y="156"/>
                  </a:lnTo>
                  <a:lnTo>
                    <a:pt x="107" y="170"/>
                  </a:lnTo>
                  <a:lnTo>
                    <a:pt x="90" y="173"/>
                  </a:lnTo>
                  <a:lnTo>
                    <a:pt x="83" y="195"/>
                  </a:lnTo>
                  <a:lnTo>
                    <a:pt x="83" y="212"/>
                  </a:lnTo>
                  <a:lnTo>
                    <a:pt x="104" y="234"/>
                  </a:lnTo>
                  <a:lnTo>
                    <a:pt x="113" y="215"/>
                  </a:lnTo>
                  <a:lnTo>
                    <a:pt x="138" y="234"/>
                  </a:lnTo>
                  <a:lnTo>
                    <a:pt x="149" y="250"/>
                  </a:lnTo>
                  <a:lnTo>
                    <a:pt x="153" y="216"/>
                  </a:lnTo>
                  <a:lnTo>
                    <a:pt x="161" y="221"/>
                  </a:lnTo>
                  <a:lnTo>
                    <a:pt x="166" y="232"/>
                  </a:lnTo>
                  <a:lnTo>
                    <a:pt x="188" y="235"/>
                  </a:lnTo>
                  <a:lnTo>
                    <a:pt x="174" y="216"/>
                  </a:lnTo>
                  <a:lnTo>
                    <a:pt x="159" y="202"/>
                  </a:lnTo>
                  <a:lnTo>
                    <a:pt x="164" y="195"/>
                  </a:lnTo>
                  <a:lnTo>
                    <a:pt x="157" y="166"/>
                  </a:lnTo>
                  <a:lnTo>
                    <a:pt x="169" y="174"/>
                  </a:lnTo>
                  <a:lnTo>
                    <a:pt x="182" y="187"/>
                  </a:lnTo>
                  <a:lnTo>
                    <a:pt x="184" y="166"/>
                  </a:lnTo>
                  <a:lnTo>
                    <a:pt x="195" y="173"/>
                  </a:lnTo>
                  <a:lnTo>
                    <a:pt x="198" y="189"/>
                  </a:lnTo>
                  <a:lnTo>
                    <a:pt x="212" y="184"/>
                  </a:lnTo>
                  <a:lnTo>
                    <a:pt x="213" y="200"/>
                  </a:lnTo>
                  <a:lnTo>
                    <a:pt x="234" y="220"/>
                  </a:lnTo>
                  <a:lnTo>
                    <a:pt x="237" y="200"/>
                  </a:lnTo>
                  <a:lnTo>
                    <a:pt x="247" y="187"/>
                  </a:lnTo>
                  <a:lnTo>
                    <a:pt x="249" y="212"/>
                  </a:lnTo>
                  <a:lnTo>
                    <a:pt x="268" y="237"/>
                  </a:lnTo>
                  <a:lnTo>
                    <a:pt x="279" y="212"/>
                  </a:lnTo>
                  <a:lnTo>
                    <a:pt x="282" y="222"/>
                  </a:lnTo>
                  <a:lnTo>
                    <a:pt x="301" y="245"/>
                  </a:lnTo>
                  <a:lnTo>
                    <a:pt x="298" y="256"/>
                  </a:lnTo>
                  <a:lnTo>
                    <a:pt x="297" y="269"/>
                  </a:lnTo>
                  <a:lnTo>
                    <a:pt x="282" y="294"/>
                  </a:lnTo>
                  <a:lnTo>
                    <a:pt x="257" y="279"/>
                  </a:lnTo>
                  <a:lnTo>
                    <a:pt x="235" y="281"/>
                  </a:lnTo>
                  <a:lnTo>
                    <a:pt x="214" y="299"/>
                  </a:lnTo>
                  <a:lnTo>
                    <a:pt x="189" y="309"/>
                  </a:lnTo>
                  <a:lnTo>
                    <a:pt x="216" y="280"/>
                  </a:lnTo>
                  <a:lnTo>
                    <a:pt x="239" y="266"/>
                  </a:lnTo>
                  <a:lnTo>
                    <a:pt x="228" y="246"/>
                  </a:lnTo>
                  <a:lnTo>
                    <a:pt x="214" y="263"/>
                  </a:lnTo>
                  <a:lnTo>
                    <a:pt x="198" y="270"/>
                  </a:lnTo>
                  <a:lnTo>
                    <a:pt x="205" y="249"/>
                  </a:lnTo>
                  <a:lnTo>
                    <a:pt x="187" y="261"/>
                  </a:lnTo>
                  <a:lnTo>
                    <a:pt x="176" y="252"/>
                  </a:lnTo>
                  <a:lnTo>
                    <a:pt x="168" y="263"/>
                  </a:lnTo>
                  <a:lnTo>
                    <a:pt x="152" y="263"/>
                  </a:lnTo>
                  <a:lnTo>
                    <a:pt x="147" y="279"/>
                  </a:lnTo>
                  <a:lnTo>
                    <a:pt x="132" y="251"/>
                  </a:lnTo>
                  <a:lnTo>
                    <a:pt x="114" y="250"/>
                  </a:lnTo>
                  <a:lnTo>
                    <a:pt x="113" y="266"/>
                  </a:lnTo>
                  <a:lnTo>
                    <a:pt x="93" y="239"/>
                  </a:lnTo>
                  <a:lnTo>
                    <a:pt x="74" y="220"/>
                  </a:lnTo>
                  <a:lnTo>
                    <a:pt x="71" y="175"/>
                  </a:lnTo>
                  <a:lnTo>
                    <a:pt x="0" y="186"/>
                  </a:lnTo>
                  <a:lnTo>
                    <a:pt x="31" y="156"/>
                  </a:lnTo>
                  <a:lnTo>
                    <a:pt x="27" y="136"/>
                  </a:lnTo>
                  <a:lnTo>
                    <a:pt x="40" y="125"/>
                  </a:lnTo>
                  <a:lnTo>
                    <a:pt x="16" y="117"/>
                  </a:lnTo>
                  <a:lnTo>
                    <a:pt x="26" y="107"/>
                  </a:lnTo>
                  <a:lnTo>
                    <a:pt x="11" y="101"/>
                  </a:lnTo>
                  <a:lnTo>
                    <a:pt x="31" y="70"/>
                  </a:lnTo>
                  <a:lnTo>
                    <a:pt x="57" y="36"/>
                  </a:lnTo>
                  <a:lnTo>
                    <a:pt x="89" y="5"/>
                  </a:lnTo>
                  <a:lnTo>
                    <a:pt x="107" y="10"/>
                  </a:lnTo>
                  <a:lnTo>
                    <a:pt x="113" y="0"/>
                  </a:lnTo>
                  <a:lnTo>
                    <a:pt x="137" y="5"/>
                  </a:lnTo>
                  <a:lnTo>
                    <a:pt x="166" y="18"/>
                  </a:lnTo>
                  <a:lnTo>
                    <a:pt x="185" y="8"/>
                  </a:lnTo>
                  <a:lnTo>
                    <a:pt x="207" y="27"/>
                  </a:lnTo>
                  <a:lnTo>
                    <a:pt x="204" y="13"/>
                  </a:lnTo>
                  <a:lnTo>
                    <a:pt x="234" y="28"/>
                  </a:lnTo>
                  <a:lnTo>
                    <a:pt x="221" y="55"/>
                  </a:lnTo>
                  <a:close/>
                </a:path>
              </a:pathLst>
            </a:custGeom>
            <a:solidFill>
              <a:srgbClr val="000000"/>
            </a:solidFill>
            <a:ln w="9525">
              <a:noFill/>
              <a:round/>
              <a:headEnd/>
              <a:tailEnd/>
            </a:ln>
          </p:spPr>
          <p:txBody>
            <a:bodyPr/>
            <a:lstStyle/>
            <a:p>
              <a:endParaRPr lang="en-US"/>
            </a:p>
          </p:txBody>
        </p:sp>
        <p:sp>
          <p:nvSpPr>
            <p:cNvPr id="183" name="Freeform 411"/>
            <p:cNvSpPr>
              <a:spLocks/>
            </p:cNvSpPr>
            <p:nvPr/>
          </p:nvSpPr>
          <p:spPr bwMode="auto">
            <a:xfrm>
              <a:off x="4232" y="1320"/>
              <a:ext cx="8" cy="7"/>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41"/>
                <a:gd name="T26" fmla="*/ 45 w 45"/>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41">
                  <a:moveTo>
                    <a:pt x="10" y="0"/>
                  </a:moveTo>
                  <a:lnTo>
                    <a:pt x="45" y="2"/>
                  </a:lnTo>
                  <a:lnTo>
                    <a:pt x="25" y="39"/>
                  </a:lnTo>
                  <a:lnTo>
                    <a:pt x="7" y="41"/>
                  </a:lnTo>
                  <a:lnTo>
                    <a:pt x="17" y="16"/>
                  </a:lnTo>
                  <a:lnTo>
                    <a:pt x="0" y="7"/>
                  </a:lnTo>
                  <a:lnTo>
                    <a:pt x="10" y="0"/>
                  </a:lnTo>
                  <a:close/>
                </a:path>
              </a:pathLst>
            </a:custGeom>
            <a:solidFill>
              <a:srgbClr val="000000"/>
            </a:solidFill>
            <a:ln w="9525">
              <a:noFill/>
              <a:round/>
              <a:headEnd/>
              <a:tailEnd/>
            </a:ln>
          </p:spPr>
          <p:txBody>
            <a:bodyPr/>
            <a:lstStyle/>
            <a:p>
              <a:endParaRPr lang="en-US"/>
            </a:p>
          </p:txBody>
        </p:sp>
        <p:sp>
          <p:nvSpPr>
            <p:cNvPr id="184" name="Freeform 412"/>
            <p:cNvSpPr>
              <a:spLocks/>
            </p:cNvSpPr>
            <p:nvPr/>
          </p:nvSpPr>
          <p:spPr bwMode="auto">
            <a:xfrm>
              <a:off x="4216" y="1327"/>
              <a:ext cx="27" cy="24"/>
            </a:xfrm>
            <a:custGeom>
              <a:avLst/>
              <a:gdLst>
                <a:gd name="T0" fmla="*/ 0 w 159"/>
                <a:gd name="T1" fmla="*/ 0 h 147"/>
                <a:gd name="T2" fmla="*/ 0 w 159"/>
                <a:gd name="T3" fmla="*/ 0 h 147"/>
                <a:gd name="T4" fmla="*/ 0 w 159"/>
                <a:gd name="T5" fmla="*/ 0 h 147"/>
                <a:gd name="T6" fmla="*/ 0 w 159"/>
                <a:gd name="T7" fmla="*/ 0 h 147"/>
                <a:gd name="T8" fmla="*/ 0 w 159"/>
                <a:gd name="T9" fmla="*/ 0 h 147"/>
                <a:gd name="T10" fmla="*/ 0 w 159"/>
                <a:gd name="T11" fmla="*/ 0 h 147"/>
                <a:gd name="T12" fmla="*/ 0 w 159"/>
                <a:gd name="T13" fmla="*/ 0 h 147"/>
                <a:gd name="T14" fmla="*/ 0 w 159"/>
                <a:gd name="T15" fmla="*/ 0 h 147"/>
                <a:gd name="T16" fmla="*/ 0 w 159"/>
                <a:gd name="T17" fmla="*/ 0 h 147"/>
                <a:gd name="T18" fmla="*/ 0 w 159"/>
                <a:gd name="T19" fmla="*/ 0 h 147"/>
                <a:gd name="T20" fmla="*/ 0 w 159"/>
                <a:gd name="T21" fmla="*/ 0 h 147"/>
                <a:gd name="T22" fmla="*/ 0 w 159"/>
                <a:gd name="T23" fmla="*/ 0 h 147"/>
                <a:gd name="T24" fmla="*/ 0 w 159"/>
                <a:gd name="T25" fmla="*/ 0 h 147"/>
                <a:gd name="T26" fmla="*/ 0 w 159"/>
                <a:gd name="T27" fmla="*/ 0 h 147"/>
                <a:gd name="T28" fmla="*/ 0 w 159"/>
                <a:gd name="T29" fmla="*/ 0 h 147"/>
                <a:gd name="T30" fmla="*/ 0 w 159"/>
                <a:gd name="T31" fmla="*/ 0 h 147"/>
                <a:gd name="T32" fmla="*/ 0 w 159"/>
                <a:gd name="T33" fmla="*/ 0 h 147"/>
                <a:gd name="T34" fmla="*/ 0 w 159"/>
                <a:gd name="T35" fmla="*/ 0 h 147"/>
                <a:gd name="T36" fmla="*/ 0 w 159"/>
                <a:gd name="T37" fmla="*/ 0 h 147"/>
                <a:gd name="T38" fmla="*/ 0 w 159"/>
                <a:gd name="T39" fmla="*/ 0 h 147"/>
                <a:gd name="T40" fmla="*/ 0 w 159"/>
                <a:gd name="T41" fmla="*/ 0 h 147"/>
                <a:gd name="T42" fmla="*/ 0 w 159"/>
                <a:gd name="T43" fmla="*/ 0 h 147"/>
                <a:gd name="T44" fmla="*/ 0 w 159"/>
                <a:gd name="T45" fmla="*/ 0 h 147"/>
                <a:gd name="T46" fmla="*/ 0 w 159"/>
                <a:gd name="T47" fmla="*/ 0 h 147"/>
                <a:gd name="T48" fmla="*/ 0 w 159"/>
                <a:gd name="T49" fmla="*/ 0 h 147"/>
                <a:gd name="T50" fmla="*/ 0 w 159"/>
                <a:gd name="T51" fmla="*/ 0 h 147"/>
                <a:gd name="T52" fmla="*/ 0 w 159"/>
                <a:gd name="T53" fmla="*/ 0 h 147"/>
                <a:gd name="T54" fmla="*/ 0 w 159"/>
                <a:gd name="T55" fmla="*/ 0 h 147"/>
                <a:gd name="T56" fmla="*/ 0 w 159"/>
                <a:gd name="T57" fmla="*/ 0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9"/>
                <a:gd name="T88" fmla="*/ 0 h 147"/>
                <a:gd name="T89" fmla="*/ 159 w 159"/>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9" h="147">
                  <a:moveTo>
                    <a:pt x="140" y="0"/>
                  </a:moveTo>
                  <a:lnTo>
                    <a:pt x="156" y="27"/>
                  </a:lnTo>
                  <a:lnTo>
                    <a:pt x="155" y="70"/>
                  </a:lnTo>
                  <a:lnTo>
                    <a:pt x="151" y="98"/>
                  </a:lnTo>
                  <a:lnTo>
                    <a:pt x="159" y="108"/>
                  </a:lnTo>
                  <a:lnTo>
                    <a:pt x="137" y="107"/>
                  </a:lnTo>
                  <a:lnTo>
                    <a:pt x="119" y="100"/>
                  </a:lnTo>
                  <a:lnTo>
                    <a:pt x="114" y="112"/>
                  </a:lnTo>
                  <a:lnTo>
                    <a:pt x="95" y="104"/>
                  </a:lnTo>
                  <a:lnTo>
                    <a:pt x="86" y="120"/>
                  </a:lnTo>
                  <a:lnTo>
                    <a:pt x="59" y="114"/>
                  </a:lnTo>
                  <a:lnTo>
                    <a:pt x="44" y="119"/>
                  </a:lnTo>
                  <a:lnTo>
                    <a:pt x="26" y="125"/>
                  </a:lnTo>
                  <a:lnTo>
                    <a:pt x="21" y="147"/>
                  </a:lnTo>
                  <a:lnTo>
                    <a:pt x="19" y="118"/>
                  </a:lnTo>
                  <a:lnTo>
                    <a:pt x="0" y="96"/>
                  </a:lnTo>
                  <a:lnTo>
                    <a:pt x="26" y="108"/>
                  </a:lnTo>
                  <a:lnTo>
                    <a:pt x="47" y="107"/>
                  </a:lnTo>
                  <a:lnTo>
                    <a:pt x="69" y="105"/>
                  </a:lnTo>
                  <a:lnTo>
                    <a:pt x="85" y="94"/>
                  </a:lnTo>
                  <a:lnTo>
                    <a:pt x="104" y="88"/>
                  </a:lnTo>
                  <a:lnTo>
                    <a:pt x="124" y="85"/>
                  </a:lnTo>
                  <a:lnTo>
                    <a:pt x="146" y="94"/>
                  </a:lnTo>
                  <a:lnTo>
                    <a:pt x="147" y="53"/>
                  </a:lnTo>
                  <a:lnTo>
                    <a:pt x="131" y="44"/>
                  </a:lnTo>
                  <a:lnTo>
                    <a:pt x="130" y="21"/>
                  </a:lnTo>
                  <a:lnTo>
                    <a:pt x="145" y="30"/>
                  </a:lnTo>
                  <a:lnTo>
                    <a:pt x="140" y="0"/>
                  </a:lnTo>
                  <a:close/>
                </a:path>
              </a:pathLst>
            </a:custGeom>
            <a:solidFill>
              <a:srgbClr val="000000"/>
            </a:solidFill>
            <a:ln w="9525">
              <a:noFill/>
              <a:round/>
              <a:headEnd/>
              <a:tailEnd/>
            </a:ln>
          </p:spPr>
          <p:txBody>
            <a:bodyPr/>
            <a:lstStyle/>
            <a:p>
              <a:endParaRPr lang="en-US"/>
            </a:p>
          </p:txBody>
        </p:sp>
        <p:sp>
          <p:nvSpPr>
            <p:cNvPr id="185" name="Freeform 413"/>
            <p:cNvSpPr>
              <a:spLocks/>
            </p:cNvSpPr>
            <p:nvPr/>
          </p:nvSpPr>
          <p:spPr bwMode="auto">
            <a:xfrm>
              <a:off x="4211" y="1323"/>
              <a:ext cx="29" cy="20"/>
            </a:xfrm>
            <a:custGeom>
              <a:avLst/>
              <a:gdLst>
                <a:gd name="T0" fmla="*/ 0 w 179"/>
                <a:gd name="T1" fmla="*/ 0 h 122"/>
                <a:gd name="T2" fmla="*/ 0 w 179"/>
                <a:gd name="T3" fmla="*/ 0 h 122"/>
                <a:gd name="T4" fmla="*/ 0 w 179"/>
                <a:gd name="T5" fmla="*/ 0 h 122"/>
                <a:gd name="T6" fmla="*/ 0 w 179"/>
                <a:gd name="T7" fmla="*/ 0 h 122"/>
                <a:gd name="T8" fmla="*/ 0 w 179"/>
                <a:gd name="T9" fmla="*/ 0 h 122"/>
                <a:gd name="T10" fmla="*/ 0 w 179"/>
                <a:gd name="T11" fmla="*/ 0 h 122"/>
                <a:gd name="T12" fmla="*/ 0 w 179"/>
                <a:gd name="T13" fmla="*/ 0 h 122"/>
                <a:gd name="T14" fmla="*/ 0 w 179"/>
                <a:gd name="T15" fmla="*/ 0 h 122"/>
                <a:gd name="T16" fmla="*/ 0 w 179"/>
                <a:gd name="T17" fmla="*/ 0 h 122"/>
                <a:gd name="T18" fmla="*/ 0 w 179"/>
                <a:gd name="T19" fmla="*/ 0 h 122"/>
                <a:gd name="T20" fmla="*/ 0 w 179"/>
                <a:gd name="T21" fmla="*/ 0 h 122"/>
                <a:gd name="T22" fmla="*/ 0 w 179"/>
                <a:gd name="T23" fmla="*/ 0 h 122"/>
                <a:gd name="T24" fmla="*/ 0 w 179"/>
                <a:gd name="T25" fmla="*/ 0 h 122"/>
                <a:gd name="T26" fmla="*/ 0 w 179"/>
                <a:gd name="T27" fmla="*/ 0 h 122"/>
                <a:gd name="T28" fmla="*/ 0 w 179"/>
                <a:gd name="T29" fmla="*/ 0 h 122"/>
                <a:gd name="T30" fmla="*/ 0 w 179"/>
                <a:gd name="T31" fmla="*/ 0 h 122"/>
                <a:gd name="T32" fmla="*/ 0 w 179"/>
                <a:gd name="T33" fmla="*/ 0 h 122"/>
                <a:gd name="T34" fmla="*/ 0 w 179"/>
                <a:gd name="T35" fmla="*/ 0 h 122"/>
                <a:gd name="T36" fmla="*/ 0 w 179"/>
                <a:gd name="T37" fmla="*/ 0 h 122"/>
                <a:gd name="T38" fmla="*/ 0 w 179"/>
                <a:gd name="T39" fmla="*/ 0 h 122"/>
                <a:gd name="T40" fmla="*/ 0 w 179"/>
                <a:gd name="T41" fmla="*/ 0 h 122"/>
                <a:gd name="T42" fmla="*/ 0 w 179"/>
                <a:gd name="T43" fmla="*/ 0 h 122"/>
                <a:gd name="T44" fmla="*/ 0 w 179"/>
                <a:gd name="T45" fmla="*/ 0 h 122"/>
                <a:gd name="T46" fmla="*/ 0 w 179"/>
                <a:gd name="T47" fmla="*/ 0 h 122"/>
                <a:gd name="T48" fmla="*/ 0 w 179"/>
                <a:gd name="T49" fmla="*/ 0 h 122"/>
                <a:gd name="T50" fmla="*/ 0 w 179"/>
                <a:gd name="T51" fmla="*/ 0 h 122"/>
                <a:gd name="T52" fmla="*/ 0 w 179"/>
                <a:gd name="T53" fmla="*/ 0 h 122"/>
                <a:gd name="T54" fmla="*/ 0 w 179"/>
                <a:gd name="T55" fmla="*/ 0 h 122"/>
                <a:gd name="T56" fmla="*/ 0 w 179"/>
                <a:gd name="T57" fmla="*/ 0 h 122"/>
                <a:gd name="T58" fmla="*/ 0 w 179"/>
                <a:gd name="T59" fmla="*/ 0 h 122"/>
                <a:gd name="T60" fmla="*/ 0 w 179"/>
                <a:gd name="T61" fmla="*/ 0 h 122"/>
                <a:gd name="T62" fmla="*/ 0 w 179"/>
                <a:gd name="T63" fmla="*/ 0 h 122"/>
                <a:gd name="T64" fmla="*/ 0 w 179"/>
                <a:gd name="T65" fmla="*/ 0 h 122"/>
                <a:gd name="T66" fmla="*/ 0 w 179"/>
                <a:gd name="T67" fmla="*/ 0 h 122"/>
                <a:gd name="T68" fmla="*/ 0 w 179"/>
                <a:gd name="T69" fmla="*/ 0 h 122"/>
                <a:gd name="T70" fmla="*/ 0 w 179"/>
                <a:gd name="T71" fmla="*/ 0 h 122"/>
                <a:gd name="T72" fmla="*/ 0 w 179"/>
                <a:gd name="T73" fmla="*/ 0 h 122"/>
                <a:gd name="T74" fmla="*/ 0 w 179"/>
                <a:gd name="T75" fmla="*/ 0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22"/>
                <a:gd name="T116" fmla="*/ 179 w 179"/>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22">
                  <a:moveTo>
                    <a:pt x="171" y="67"/>
                  </a:moveTo>
                  <a:lnTo>
                    <a:pt x="160" y="98"/>
                  </a:lnTo>
                  <a:lnTo>
                    <a:pt x="113" y="117"/>
                  </a:lnTo>
                  <a:lnTo>
                    <a:pt x="110" y="99"/>
                  </a:lnTo>
                  <a:lnTo>
                    <a:pt x="93" y="119"/>
                  </a:lnTo>
                  <a:lnTo>
                    <a:pt x="81" y="111"/>
                  </a:lnTo>
                  <a:lnTo>
                    <a:pt x="58" y="122"/>
                  </a:lnTo>
                  <a:lnTo>
                    <a:pt x="40" y="115"/>
                  </a:lnTo>
                  <a:lnTo>
                    <a:pt x="40" y="89"/>
                  </a:lnTo>
                  <a:lnTo>
                    <a:pt x="21" y="119"/>
                  </a:lnTo>
                  <a:lnTo>
                    <a:pt x="8" y="98"/>
                  </a:lnTo>
                  <a:lnTo>
                    <a:pt x="14" y="82"/>
                  </a:lnTo>
                  <a:lnTo>
                    <a:pt x="0" y="79"/>
                  </a:lnTo>
                  <a:lnTo>
                    <a:pt x="25" y="47"/>
                  </a:lnTo>
                  <a:lnTo>
                    <a:pt x="13" y="34"/>
                  </a:lnTo>
                  <a:lnTo>
                    <a:pt x="31" y="8"/>
                  </a:lnTo>
                  <a:lnTo>
                    <a:pt x="68" y="0"/>
                  </a:lnTo>
                  <a:lnTo>
                    <a:pt x="56" y="18"/>
                  </a:lnTo>
                  <a:lnTo>
                    <a:pt x="66" y="22"/>
                  </a:lnTo>
                  <a:lnTo>
                    <a:pt x="37" y="42"/>
                  </a:lnTo>
                  <a:lnTo>
                    <a:pt x="46" y="45"/>
                  </a:lnTo>
                  <a:lnTo>
                    <a:pt x="35" y="80"/>
                  </a:lnTo>
                  <a:lnTo>
                    <a:pt x="63" y="53"/>
                  </a:lnTo>
                  <a:lnTo>
                    <a:pt x="60" y="78"/>
                  </a:lnTo>
                  <a:lnTo>
                    <a:pt x="60" y="104"/>
                  </a:lnTo>
                  <a:lnTo>
                    <a:pt x="80" y="73"/>
                  </a:lnTo>
                  <a:lnTo>
                    <a:pt x="85" y="87"/>
                  </a:lnTo>
                  <a:lnTo>
                    <a:pt x="86" y="99"/>
                  </a:lnTo>
                  <a:lnTo>
                    <a:pt x="96" y="87"/>
                  </a:lnTo>
                  <a:lnTo>
                    <a:pt x="101" y="64"/>
                  </a:lnTo>
                  <a:lnTo>
                    <a:pt x="113" y="79"/>
                  </a:lnTo>
                  <a:lnTo>
                    <a:pt x="127" y="97"/>
                  </a:lnTo>
                  <a:lnTo>
                    <a:pt x="135" y="64"/>
                  </a:lnTo>
                  <a:lnTo>
                    <a:pt x="146" y="84"/>
                  </a:lnTo>
                  <a:lnTo>
                    <a:pt x="164" y="45"/>
                  </a:lnTo>
                  <a:lnTo>
                    <a:pt x="179" y="58"/>
                  </a:lnTo>
                  <a:lnTo>
                    <a:pt x="171" y="67"/>
                  </a:lnTo>
                  <a:close/>
                </a:path>
              </a:pathLst>
            </a:custGeom>
            <a:solidFill>
              <a:srgbClr val="000000"/>
            </a:solidFill>
            <a:ln w="9525">
              <a:noFill/>
              <a:round/>
              <a:headEnd/>
              <a:tailEnd/>
            </a:ln>
          </p:spPr>
          <p:txBody>
            <a:bodyPr/>
            <a:lstStyle/>
            <a:p>
              <a:endParaRPr lang="en-US"/>
            </a:p>
          </p:txBody>
        </p:sp>
        <p:sp>
          <p:nvSpPr>
            <p:cNvPr id="186" name="Freeform 414"/>
            <p:cNvSpPr>
              <a:spLocks/>
            </p:cNvSpPr>
            <p:nvPr/>
          </p:nvSpPr>
          <p:spPr bwMode="auto">
            <a:xfrm>
              <a:off x="4192" y="1310"/>
              <a:ext cx="21" cy="46"/>
            </a:xfrm>
            <a:custGeom>
              <a:avLst/>
              <a:gdLst>
                <a:gd name="T0" fmla="*/ 0 w 126"/>
                <a:gd name="T1" fmla="*/ 0 h 272"/>
                <a:gd name="T2" fmla="*/ 0 w 126"/>
                <a:gd name="T3" fmla="*/ 0 h 272"/>
                <a:gd name="T4" fmla="*/ 0 w 126"/>
                <a:gd name="T5" fmla="*/ 0 h 272"/>
                <a:gd name="T6" fmla="*/ 0 w 126"/>
                <a:gd name="T7" fmla="*/ 0 h 272"/>
                <a:gd name="T8" fmla="*/ 0 w 126"/>
                <a:gd name="T9" fmla="*/ 0 h 272"/>
                <a:gd name="T10" fmla="*/ 0 w 126"/>
                <a:gd name="T11" fmla="*/ 0 h 272"/>
                <a:gd name="T12" fmla="*/ 0 w 126"/>
                <a:gd name="T13" fmla="*/ 0 h 272"/>
                <a:gd name="T14" fmla="*/ 0 w 126"/>
                <a:gd name="T15" fmla="*/ 0 h 272"/>
                <a:gd name="T16" fmla="*/ 0 w 126"/>
                <a:gd name="T17" fmla="*/ 0 h 272"/>
                <a:gd name="T18" fmla="*/ 0 w 126"/>
                <a:gd name="T19" fmla="*/ 0 h 272"/>
                <a:gd name="T20" fmla="*/ 0 w 126"/>
                <a:gd name="T21" fmla="*/ 0 h 272"/>
                <a:gd name="T22" fmla="*/ 0 w 126"/>
                <a:gd name="T23" fmla="*/ 0 h 272"/>
                <a:gd name="T24" fmla="*/ 0 w 126"/>
                <a:gd name="T25" fmla="*/ 0 h 272"/>
                <a:gd name="T26" fmla="*/ 0 w 126"/>
                <a:gd name="T27" fmla="*/ 0 h 272"/>
                <a:gd name="T28" fmla="*/ 0 w 126"/>
                <a:gd name="T29" fmla="*/ 0 h 272"/>
                <a:gd name="T30" fmla="*/ 0 w 126"/>
                <a:gd name="T31" fmla="*/ 0 h 272"/>
                <a:gd name="T32" fmla="*/ 0 w 126"/>
                <a:gd name="T33" fmla="*/ 0 h 272"/>
                <a:gd name="T34" fmla="*/ 0 w 126"/>
                <a:gd name="T35" fmla="*/ 0 h 272"/>
                <a:gd name="T36" fmla="*/ 0 w 126"/>
                <a:gd name="T37" fmla="*/ 0 h 272"/>
                <a:gd name="T38" fmla="*/ 0 w 126"/>
                <a:gd name="T39" fmla="*/ 0 h 272"/>
                <a:gd name="T40" fmla="*/ 0 w 126"/>
                <a:gd name="T41" fmla="*/ 0 h 272"/>
                <a:gd name="T42" fmla="*/ 0 w 126"/>
                <a:gd name="T43" fmla="*/ 0 h 272"/>
                <a:gd name="T44" fmla="*/ 0 w 126"/>
                <a:gd name="T45" fmla="*/ 0 h 272"/>
                <a:gd name="T46" fmla="*/ 0 w 126"/>
                <a:gd name="T47" fmla="*/ 0 h 272"/>
                <a:gd name="T48" fmla="*/ 0 w 126"/>
                <a:gd name="T49" fmla="*/ 0 h 272"/>
                <a:gd name="T50" fmla="*/ 0 w 126"/>
                <a:gd name="T51" fmla="*/ 0 h 272"/>
                <a:gd name="T52" fmla="*/ 0 w 126"/>
                <a:gd name="T53" fmla="*/ 0 h 272"/>
                <a:gd name="T54" fmla="*/ 0 w 126"/>
                <a:gd name="T55" fmla="*/ 0 h 272"/>
                <a:gd name="T56" fmla="*/ 0 w 126"/>
                <a:gd name="T57" fmla="*/ 0 h 272"/>
                <a:gd name="T58" fmla="*/ 0 w 126"/>
                <a:gd name="T59" fmla="*/ 0 h 272"/>
                <a:gd name="T60" fmla="*/ 0 w 126"/>
                <a:gd name="T61" fmla="*/ 0 h 272"/>
                <a:gd name="T62" fmla="*/ 0 w 126"/>
                <a:gd name="T63" fmla="*/ 0 h 272"/>
                <a:gd name="T64" fmla="*/ 0 w 126"/>
                <a:gd name="T65" fmla="*/ 0 h 272"/>
                <a:gd name="T66" fmla="*/ 0 w 126"/>
                <a:gd name="T67" fmla="*/ 0 h 272"/>
                <a:gd name="T68" fmla="*/ 0 w 126"/>
                <a:gd name="T69" fmla="*/ 0 h 272"/>
                <a:gd name="T70" fmla="*/ 0 w 126"/>
                <a:gd name="T71" fmla="*/ 0 h 272"/>
                <a:gd name="T72" fmla="*/ 0 w 126"/>
                <a:gd name="T73" fmla="*/ 0 h 272"/>
                <a:gd name="T74" fmla="*/ 0 w 126"/>
                <a:gd name="T75" fmla="*/ 0 h 272"/>
                <a:gd name="T76" fmla="*/ 0 w 126"/>
                <a:gd name="T77" fmla="*/ 0 h 272"/>
                <a:gd name="T78" fmla="*/ 0 w 126"/>
                <a:gd name="T79" fmla="*/ 0 h 272"/>
                <a:gd name="T80" fmla="*/ 0 w 126"/>
                <a:gd name="T81" fmla="*/ 0 h 272"/>
                <a:gd name="T82" fmla="*/ 0 w 126"/>
                <a:gd name="T83" fmla="*/ 0 h 272"/>
                <a:gd name="T84" fmla="*/ 0 w 126"/>
                <a:gd name="T85" fmla="*/ 0 h 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72"/>
                <a:gd name="T131" fmla="*/ 126 w 126"/>
                <a:gd name="T132" fmla="*/ 272 h 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72">
                  <a:moveTo>
                    <a:pt x="108" y="50"/>
                  </a:moveTo>
                  <a:lnTo>
                    <a:pt x="102" y="78"/>
                  </a:lnTo>
                  <a:lnTo>
                    <a:pt x="111" y="94"/>
                  </a:lnTo>
                  <a:lnTo>
                    <a:pt x="115" y="127"/>
                  </a:lnTo>
                  <a:lnTo>
                    <a:pt x="126" y="145"/>
                  </a:lnTo>
                  <a:lnTo>
                    <a:pt x="96" y="114"/>
                  </a:lnTo>
                  <a:lnTo>
                    <a:pt x="71" y="98"/>
                  </a:lnTo>
                  <a:lnTo>
                    <a:pt x="59" y="106"/>
                  </a:lnTo>
                  <a:lnTo>
                    <a:pt x="67" y="127"/>
                  </a:lnTo>
                  <a:lnTo>
                    <a:pt x="46" y="124"/>
                  </a:lnTo>
                  <a:lnTo>
                    <a:pt x="45" y="140"/>
                  </a:lnTo>
                  <a:lnTo>
                    <a:pt x="57" y="150"/>
                  </a:lnTo>
                  <a:lnTo>
                    <a:pt x="55" y="163"/>
                  </a:lnTo>
                  <a:lnTo>
                    <a:pt x="70" y="185"/>
                  </a:lnTo>
                  <a:lnTo>
                    <a:pt x="74" y="213"/>
                  </a:lnTo>
                  <a:lnTo>
                    <a:pt x="85" y="241"/>
                  </a:lnTo>
                  <a:lnTo>
                    <a:pt x="95" y="252"/>
                  </a:lnTo>
                  <a:lnTo>
                    <a:pt x="82" y="272"/>
                  </a:lnTo>
                  <a:lnTo>
                    <a:pt x="57" y="223"/>
                  </a:lnTo>
                  <a:lnTo>
                    <a:pt x="61" y="199"/>
                  </a:lnTo>
                  <a:lnTo>
                    <a:pt x="36" y="169"/>
                  </a:lnTo>
                  <a:lnTo>
                    <a:pt x="35" y="151"/>
                  </a:lnTo>
                  <a:lnTo>
                    <a:pt x="17" y="165"/>
                  </a:lnTo>
                  <a:lnTo>
                    <a:pt x="8" y="111"/>
                  </a:lnTo>
                  <a:lnTo>
                    <a:pt x="18" y="100"/>
                  </a:lnTo>
                  <a:lnTo>
                    <a:pt x="20" y="84"/>
                  </a:lnTo>
                  <a:lnTo>
                    <a:pt x="35" y="99"/>
                  </a:lnTo>
                  <a:lnTo>
                    <a:pt x="43" y="89"/>
                  </a:lnTo>
                  <a:lnTo>
                    <a:pt x="34" y="71"/>
                  </a:lnTo>
                  <a:lnTo>
                    <a:pt x="40" y="60"/>
                  </a:lnTo>
                  <a:lnTo>
                    <a:pt x="2" y="31"/>
                  </a:lnTo>
                  <a:lnTo>
                    <a:pt x="0" y="19"/>
                  </a:lnTo>
                  <a:lnTo>
                    <a:pt x="21" y="0"/>
                  </a:lnTo>
                  <a:lnTo>
                    <a:pt x="8" y="24"/>
                  </a:lnTo>
                  <a:lnTo>
                    <a:pt x="36" y="35"/>
                  </a:lnTo>
                  <a:lnTo>
                    <a:pt x="60" y="61"/>
                  </a:lnTo>
                  <a:lnTo>
                    <a:pt x="52" y="84"/>
                  </a:lnTo>
                  <a:lnTo>
                    <a:pt x="71" y="85"/>
                  </a:lnTo>
                  <a:lnTo>
                    <a:pt x="97" y="103"/>
                  </a:lnTo>
                  <a:lnTo>
                    <a:pt x="82" y="59"/>
                  </a:lnTo>
                  <a:lnTo>
                    <a:pt x="106" y="33"/>
                  </a:lnTo>
                  <a:lnTo>
                    <a:pt x="108" y="50"/>
                  </a:lnTo>
                  <a:close/>
                </a:path>
              </a:pathLst>
            </a:custGeom>
            <a:solidFill>
              <a:srgbClr val="000000"/>
            </a:solidFill>
            <a:ln w="9525">
              <a:noFill/>
              <a:round/>
              <a:headEnd/>
              <a:tailEnd/>
            </a:ln>
          </p:spPr>
          <p:txBody>
            <a:bodyPr/>
            <a:lstStyle/>
            <a:p>
              <a:endParaRPr lang="en-US"/>
            </a:p>
          </p:txBody>
        </p:sp>
        <p:sp>
          <p:nvSpPr>
            <p:cNvPr id="187" name="Freeform 415"/>
            <p:cNvSpPr>
              <a:spLocks/>
            </p:cNvSpPr>
            <p:nvPr/>
          </p:nvSpPr>
          <p:spPr bwMode="auto">
            <a:xfrm>
              <a:off x="4148" y="1307"/>
              <a:ext cx="51" cy="26"/>
            </a:xfrm>
            <a:custGeom>
              <a:avLst/>
              <a:gdLst>
                <a:gd name="T0" fmla="*/ 0 w 304"/>
                <a:gd name="T1" fmla="*/ 0 h 158"/>
                <a:gd name="T2" fmla="*/ 0 w 304"/>
                <a:gd name="T3" fmla="*/ 0 h 158"/>
                <a:gd name="T4" fmla="*/ 0 w 304"/>
                <a:gd name="T5" fmla="*/ 0 h 158"/>
                <a:gd name="T6" fmla="*/ 0 w 304"/>
                <a:gd name="T7" fmla="*/ 0 h 158"/>
                <a:gd name="T8" fmla="*/ 0 w 304"/>
                <a:gd name="T9" fmla="*/ 0 h 158"/>
                <a:gd name="T10" fmla="*/ 0 w 304"/>
                <a:gd name="T11" fmla="*/ 0 h 158"/>
                <a:gd name="T12" fmla="*/ 0 w 304"/>
                <a:gd name="T13" fmla="*/ 0 h 158"/>
                <a:gd name="T14" fmla="*/ 0 w 304"/>
                <a:gd name="T15" fmla="*/ 0 h 158"/>
                <a:gd name="T16" fmla="*/ 0 w 304"/>
                <a:gd name="T17" fmla="*/ 0 h 158"/>
                <a:gd name="T18" fmla="*/ 0 w 304"/>
                <a:gd name="T19" fmla="*/ 0 h 158"/>
                <a:gd name="T20" fmla="*/ 0 w 304"/>
                <a:gd name="T21" fmla="*/ 0 h 158"/>
                <a:gd name="T22" fmla="*/ 0 w 304"/>
                <a:gd name="T23" fmla="*/ 0 h 158"/>
                <a:gd name="T24" fmla="*/ 0 w 304"/>
                <a:gd name="T25" fmla="*/ 0 h 158"/>
                <a:gd name="T26" fmla="*/ 0 w 304"/>
                <a:gd name="T27" fmla="*/ 0 h 158"/>
                <a:gd name="T28" fmla="*/ 0 w 304"/>
                <a:gd name="T29" fmla="*/ 0 h 158"/>
                <a:gd name="T30" fmla="*/ 0 w 304"/>
                <a:gd name="T31" fmla="*/ 0 h 158"/>
                <a:gd name="T32" fmla="*/ 0 w 304"/>
                <a:gd name="T33" fmla="*/ 0 h 158"/>
                <a:gd name="T34" fmla="*/ 0 w 304"/>
                <a:gd name="T35" fmla="*/ 0 h 158"/>
                <a:gd name="T36" fmla="*/ 0 w 304"/>
                <a:gd name="T37" fmla="*/ 0 h 158"/>
                <a:gd name="T38" fmla="*/ 0 w 304"/>
                <a:gd name="T39" fmla="*/ 0 h 158"/>
                <a:gd name="T40" fmla="*/ 0 w 304"/>
                <a:gd name="T41" fmla="*/ 0 h 158"/>
                <a:gd name="T42" fmla="*/ 0 w 304"/>
                <a:gd name="T43" fmla="*/ 0 h 158"/>
                <a:gd name="T44" fmla="*/ 0 w 304"/>
                <a:gd name="T45" fmla="*/ 0 h 158"/>
                <a:gd name="T46" fmla="*/ 0 w 304"/>
                <a:gd name="T47" fmla="*/ 0 h 158"/>
                <a:gd name="T48" fmla="*/ 0 w 304"/>
                <a:gd name="T49" fmla="*/ 0 h 158"/>
                <a:gd name="T50" fmla="*/ 0 w 304"/>
                <a:gd name="T51" fmla="*/ 0 h 158"/>
                <a:gd name="T52" fmla="*/ 0 w 304"/>
                <a:gd name="T53" fmla="*/ 0 h 158"/>
                <a:gd name="T54" fmla="*/ 0 w 304"/>
                <a:gd name="T55" fmla="*/ 0 h 158"/>
                <a:gd name="T56" fmla="*/ 0 w 304"/>
                <a:gd name="T57" fmla="*/ 0 h 158"/>
                <a:gd name="T58" fmla="*/ 0 w 304"/>
                <a:gd name="T59" fmla="*/ 0 h 158"/>
                <a:gd name="T60" fmla="*/ 0 w 304"/>
                <a:gd name="T61" fmla="*/ 0 h 158"/>
                <a:gd name="T62" fmla="*/ 0 w 304"/>
                <a:gd name="T63" fmla="*/ 0 h 158"/>
                <a:gd name="T64" fmla="*/ 0 w 304"/>
                <a:gd name="T65" fmla="*/ 0 h 158"/>
                <a:gd name="T66" fmla="*/ 0 w 304"/>
                <a:gd name="T67" fmla="*/ 0 h 158"/>
                <a:gd name="T68" fmla="*/ 0 w 304"/>
                <a:gd name="T69" fmla="*/ 0 h 158"/>
                <a:gd name="T70" fmla="*/ 0 w 304"/>
                <a:gd name="T71" fmla="*/ 0 h 158"/>
                <a:gd name="T72" fmla="*/ 0 w 304"/>
                <a:gd name="T73" fmla="*/ 0 h 158"/>
                <a:gd name="T74" fmla="*/ 0 w 304"/>
                <a:gd name="T75" fmla="*/ 0 h 158"/>
                <a:gd name="T76" fmla="*/ 0 w 304"/>
                <a:gd name="T77" fmla="*/ 0 h 158"/>
                <a:gd name="T78" fmla="*/ 0 w 304"/>
                <a:gd name="T79" fmla="*/ 0 h 158"/>
                <a:gd name="T80" fmla="*/ 0 w 304"/>
                <a:gd name="T81" fmla="*/ 0 h 158"/>
                <a:gd name="T82" fmla="*/ 0 w 304"/>
                <a:gd name="T83" fmla="*/ 0 h 158"/>
                <a:gd name="T84" fmla="*/ 0 w 304"/>
                <a:gd name="T85" fmla="*/ 0 h 158"/>
                <a:gd name="T86" fmla="*/ 0 w 304"/>
                <a:gd name="T87" fmla="*/ 0 h 158"/>
                <a:gd name="T88" fmla="*/ 0 w 304"/>
                <a:gd name="T89" fmla="*/ 0 h 158"/>
                <a:gd name="T90" fmla="*/ 0 w 304"/>
                <a:gd name="T91" fmla="*/ 0 h 158"/>
                <a:gd name="T92" fmla="*/ 0 w 304"/>
                <a:gd name="T93" fmla="*/ 0 h 158"/>
                <a:gd name="T94" fmla="*/ 0 w 304"/>
                <a:gd name="T95" fmla="*/ 0 h 158"/>
                <a:gd name="T96" fmla="*/ 0 w 304"/>
                <a:gd name="T97" fmla="*/ 0 h 158"/>
                <a:gd name="T98" fmla="*/ 0 w 304"/>
                <a:gd name="T99" fmla="*/ 0 h 158"/>
                <a:gd name="T100" fmla="*/ 0 w 304"/>
                <a:gd name="T101" fmla="*/ 0 h 158"/>
                <a:gd name="T102" fmla="*/ 0 w 304"/>
                <a:gd name="T103" fmla="*/ 0 h 158"/>
                <a:gd name="T104" fmla="*/ 0 w 304"/>
                <a:gd name="T105" fmla="*/ 0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158"/>
                <a:gd name="T161" fmla="*/ 304 w 304"/>
                <a:gd name="T162" fmla="*/ 158 h 1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158">
                  <a:moveTo>
                    <a:pt x="270" y="38"/>
                  </a:moveTo>
                  <a:lnTo>
                    <a:pt x="232" y="35"/>
                  </a:lnTo>
                  <a:lnTo>
                    <a:pt x="222" y="24"/>
                  </a:lnTo>
                  <a:lnTo>
                    <a:pt x="202" y="30"/>
                  </a:lnTo>
                  <a:lnTo>
                    <a:pt x="177" y="28"/>
                  </a:lnTo>
                  <a:lnTo>
                    <a:pt x="162" y="20"/>
                  </a:lnTo>
                  <a:lnTo>
                    <a:pt x="138" y="28"/>
                  </a:lnTo>
                  <a:lnTo>
                    <a:pt x="122" y="16"/>
                  </a:lnTo>
                  <a:lnTo>
                    <a:pt x="69" y="13"/>
                  </a:lnTo>
                  <a:lnTo>
                    <a:pt x="56" y="25"/>
                  </a:lnTo>
                  <a:lnTo>
                    <a:pt x="37" y="30"/>
                  </a:lnTo>
                  <a:lnTo>
                    <a:pt x="17" y="63"/>
                  </a:lnTo>
                  <a:lnTo>
                    <a:pt x="33" y="64"/>
                  </a:lnTo>
                  <a:lnTo>
                    <a:pt x="54" y="53"/>
                  </a:lnTo>
                  <a:lnTo>
                    <a:pt x="52" y="63"/>
                  </a:lnTo>
                  <a:lnTo>
                    <a:pt x="32" y="85"/>
                  </a:lnTo>
                  <a:lnTo>
                    <a:pt x="32" y="103"/>
                  </a:lnTo>
                  <a:lnTo>
                    <a:pt x="62" y="74"/>
                  </a:lnTo>
                  <a:lnTo>
                    <a:pt x="62" y="86"/>
                  </a:lnTo>
                  <a:lnTo>
                    <a:pt x="87" y="66"/>
                  </a:lnTo>
                  <a:lnTo>
                    <a:pt x="76" y="94"/>
                  </a:lnTo>
                  <a:lnTo>
                    <a:pt x="100" y="79"/>
                  </a:lnTo>
                  <a:lnTo>
                    <a:pt x="101" y="89"/>
                  </a:lnTo>
                  <a:lnTo>
                    <a:pt x="133" y="69"/>
                  </a:lnTo>
                  <a:lnTo>
                    <a:pt x="130" y="88"/>
                  </a:lnTo>
                  <a:lnTo>
                    <a:pt x="106" y="102"/>
                  </a:lnTo>
                  <a:lnTo>
                    <a:pt x="106" y="110"/>
                  </a:lnTo>
                  <a:lnTo>
                    <a:pt x="142" y="96"/>
                  </a:lnTo>
                  <a:lnTo>
                    <a:pt x="116" y="120"/>
                  </a:lnTo>
                  <a:lnTo>
                    <a:pt x="92" y="126"/>
                  </a:lnTo>
                  <a:lnTo>
                    <a:pt x="75" y="140"/>
                  </a:lnTo>
                  <a:lnTo>
                    <a:pt x="86" y="114"/>
                  </a:lnTo>
                  <a:lnTo>
                    <a:pt x="62" y="125"/>
                  </a:lnTo>
                  <a:lnTo>
                    <a:pt x="38" y="139"/>
                  </a:lnTo>
                  <a:lnTo>
                    <a:pt x="22" y="138"/>
                  </a:lnTo>
                  <a:lnTo>
                    <a:pt x="0" y="158"/>
                  </a:lnTo>
                  <a:lnTo>
                    <a:pt x="2" y="134"/>
                  </a:lnTo>
                  <a:lnTo>
                    <a:pt x="20" y="90"/>
                  </a:lnTo>
                  <a:lnTo>
                    <a:pt x="1" y="91"/>
                  </a:lnTo>
                  <a:lnTo>
                    <a:pt x="0" y="79"/>
                  </a:lnTo>
                  <a:lnTo>
                    <a:pt x="36" y="26"/>
                  </a:lnTo>
                  <a:lnTo>
                    <a:pt x="57" y="1"/>
                  </a:lnTo>
                  <a:lnTo>
                    <a:pt x="105" y="0"/>
                  </a:lnTo>
                  <a:lnTo>
                    <a:pt x="143" y="11"/>
                  </a:lnTo>
                  <a:lnTo>
                    <a:pt x="161" y="5"/>
                  </a:lnTo>
                  <a:lnTo>
                    <a:pt x="194" y="23"/>
                  </a:lnTo>
                  <a:lnTo>
                    <a:pt x="217" y="8"/>
                  </a:lnTo>
                  <a:lnTo>
                    <a:pt x="239" y="21"/>
                  </a:lnTo>
                  <a:lnTo>
                    <a:pt x="268" y="23"/>
                  </a:lnTo>
                  <a:lnTo>
                    <a:pt x="304" y="0"/>
                  </a:lnTo>
                  <a:lnTo>
                    <a:pt x="295" y="18"/>
                  </a:lnTo>
                  <a:lnTo>
                    <a:pt x="270" y="38"/>
                  </a:lnTo>
                  <a:close/>
                </a:path>
              </a:pathLst>
            </a:custGeom>
            <a:solidFill>
              <a:srgbClr val="000000"/>
            </a:solidFill>
            <a:ln w="9525">
              <a:noFill/>
              <a:round/>
              <a:headEnd/>
              <a:tailEnd/>
            </a:ln>
          </p:spPr>
          <p:txBody>
            <a:bodyPr/>
            <a:lstStyle/>
            <a:p>
              <a:endParaRPr lang="en-US"/>
            </a:p>
          </p:txBody>
        </p:sp>
        <p:sp>
          <p:nvSpPr>
            <p:cNvPr id="188" name="Freeform 416"/>
            <p:cNvSpPr>
              <a:spLocks/>
            </p:cNvSpPr>
            <p:nvPr/>
          </p:nvSpPr>
          <p:spPr bwMode="auto">
            <a:xfrm>
              <a:off x="4136" y="1319"/>
              <a:ext cx="66" cy="39"/>
            </a:xfrm>
            <a:custGeom>
              <a:avLst/>
              <a:gdLst>
                <a:gd name="T0" fmla="*/ 0 w 397"/>
                <a:gd name="T1" fmla="*/ 0 h 236"/>
                <a:gd name="T2" fmla="*/ 0 w 397"/>
                <a:gd name="T3" fmla="*/ 0 h 236"/>
                <a:gd name="T4" fmla="*/ 0 w 397"/>
                <a:gd name="T5" fmla="*/ 0 h 236"/>
                <a:gd name="T6" fmla="*/ 0 w 397"/>
                <a:gd name="T7" fmla="*/ 0 h 236"/>
                <a:gd name="T8" fmla="*/ 0 w 397"/>
                <a:gd name="T9" fmla="*/ 0 h 236"/>
                <a:gd name="T10" fmla="*/ 0 w 397"/>
                <a:gd name="T11" fmla="*/ 0 h 236"/>
                <a:gd name="T12" fmla="*/ 0 w 397"/>
                <a:gd name="T13" fmla="*/ 0 h 236"/>
                <a:gd name="T14" fmla="*/ 0 w 397"/>
                <a:gd name="T15" fmla="*/ 0 h 236"/>
                <a:gd name="T16" fmla="*/ 0 w 397"/>
                <a:gd name="T17" fmla="*/ 0 h 236"/>
                <a:gd name="T18" fmla="*/ 0 w 397"/>
                <a:gd name="T19" fmla="*/ 0 h 236"/>
                <a:gd name="T20" fmla="*/ 0 w 397"/>
                <a:gd name="T21" fmla="*/ 0 h 236"/>
                <a:gd name="T22" fmla="*/ 0 w 397"/>
                <a:gd name="T23" fmla="*/ 0 h 236"/>
                <a:gd name="T24" fmla="*/ 0 w 397"/>
                <a:gd name="T25" fmla="*/ 0 h 236"/>
                <a:gd name="T26" fmla="*/ 0 w 397"/>
                <a:gd name="T27" fmla="*/ 0 h 236"/>
                <a:gd name="T28" fmla="*/ 0 w 397"/>
                <a:gd name="T29" fmla="*/ 0 h 236"/>
                <a:gd name="T30" fmla="*/ 0 w 397"/>
                <a:gd name="T31" fmla="*/ 0 h 236"/>
                <a:gd name="T32" fmla="*/ 0 w 397"/>
                <a:gd name="T33" fmla="*/ 0 h 236"/>
                <a:gd name="T34" fmla="*/ 0 w 397"/>
                <a:gd name="T35" fmla="*/ 0 h 236"/>
                <a:gd name="T36" fmla="*/ 0 w 397"/>
                <a:gd name="T37" fmla="*/ 0 h 236"/>
                <a:gd name="T38" fmla="*/ 0 w 397"/>
                <a:gd name="T39" fmla="*/ 0 h 236"/>
                <a:gd name="T40" fmla="*/ 0 w 397"/>
                <a:gd name="T41" fmla="*/ 0 h 236"/>
                <a:gd name="T42" fmla="*/ 0 w 397"/>
                <a:gd name="T43" fmla="*/ 0 h 236"/>
                <a:gd name="T44" fmla="*/ 0 w 397"/>
                <a:gd name="T45" fmla="*/ 0 h 236"/>
                <a:gd name="T46" fmla="*/ 0 w 397"/>
                <a:gd name="T47" fmla="*/ 0 h 236"/>
                <a:gd name="T48" fmla="*/ 0 w 397"/>
                <a:gd name="T49" fmla="*/ 0 h 236"/>
                <a:gd name="T50" fmla="*/ 0 w 397"/>
                <a:gd name="T51" fmla="*/ 0 h 236"/>
                <a:gd name="T52" fmla="*/ 0 w 397"/>
                <a:gd name="T53" fmla="*/ 0 h 236"/>
                <a:gd name="T54" fmla="*/ 0 w 397"/>
                <a:gd name="T55" fmla="*/ 0 h 236"/>
                <a:gd name="T56" fmla="*/ 0 w 397"/>
                <a:gd name="T57" fmla="*/ 0 h 236"/>
                <a:gd name="T58" fmla="*/ 0 w 397"/>
                <a:gd name="T59" fmla="*/ 0 h 236"/>
                <a:gd name="T60" fmla="*/ 0 w 397"/>
                <a:gd name="T61" fmla="*/ 0 h 236"/>
                <a:gd name="T62" fmla="*/ 0 w 397"/>
                <a:gd name="T63" fmla="*/ 0 h 236"/>
                <a:gd name="T64" fmla="*/ 0 w 397"/>
                <a:gd name="T65" fmla="*/ 0 h 236"/>
                <a:gd name="T66" fmla="*/ 0 w 397"/>
                <a:gd name="T67" fmla="*/ 0 h 236"/>
                <a:gd name="T68" fmla="*/ 0 w 397"/>
                <a:gd name="T69" fmla="*/ 0 h 236"/>
                <a:gd name="T70" fmla="*/ 0 w 397"/>
                <a:gd name="T71" fmla="*/ 0 h 236"/>
                <a:gd name="T72" fmla="*/ 0 w 397"/>
                <a:gd name="T73" fmla="*/ 0 h 236"/>
                <a:gd name="T74" fmla="*/ 0 w 397"/>
                <a:gd name="T75" fmla="*/ 0 h 236"/>
                <a:gd name="T76" fmla="*/ 0 w 397"/>
                <a:gd name="T77" fmla="*/ 0 h 236"/>
                <a:gd name="T78" fmla="*/ 0 w 397"/>
                <a:gd name="T79" fmla="*/ 0 h 236"/>
                <a:gd name="T80" fmla="*/ 0 w 397"/>
                <a:gd name="T81" fmla="*/ 0 h 236"/>
                <a:gd name="T82" fmla="*/ 0 w 397"/>
                <a:gd name="T83" fmla="*/ 0 h 236"/>
                <a:gd name="T84" fmla="*/ 0 w 397"/>
                <a:gd name="T85" fmla="*/ 0 h 236"/>
                <a:gd name="T86" fmla="*/ 0 w 397"/>
                <a:gd name="T87" fmla="*/ 0 h 236"/>
                <a:gd name="T88" fmla="*/ 0 w 397"/>
                <a:gd name="T89" fmla="*/ 0 h 236"/>
                <a:gd name="T90" fmla="*/ 0 w 397"/>
                <a:gd name="T91" fmla="*/ 0 h 236"/>
                <a:gd name="T92" fmla="*/ 0 w 397"/>
                <a:gd name="T93" fmla="*/ 0 h 236"/>
                <a:gd name="T94" fmla="*/ 0 w 397"/>
                <a:gd name="T95" fmla="*/ 0 h 236"/>
                <a:gd name="T96" fmla="*/ 0 w 397"/>
                <a:gd name="T97" fmla="*/ 0 h 236"/>
                <a:gd name="T98" fmla="*/ 0 w 397"/>
                <a:gd name="T99" fmla="*/ 0 h 236"/>
                <a:gd name="T100" fmla="*/ 0 w 397"/>
                <a:gd name="T101" fmla="*/ 0 h 236"/>
                <a:gd name="T102" fmla="*/ 0 w 397"/>
                <a:gd name="T103" fmla="*/ 0 h 236"/>
                <a:gd name="T104" fmla="*/ 0 w 397"/>
                <a:gd name="T105" fmla="*/ 0 h 236"/>
                <a:gd name="T106" fmla="*/ 0 w 397"/>
                <a:gd name="T107" fmla="*/ 0 h 236"/>
                <a:gd name="T108" fmla="*/ 0 w 397"/>
                <a:gd name="T109" fmla="*/ 0 h 2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7"/>
                <a:gd name="T166" fmla="*/ 0 h 236"/>
                <a:gd name="T167" fmla="*/ 397 w 397"/>
                <a:gd name="T168" fmla="*/ 236 h 2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7" h="236">
                  <a:moveTo>
                    <a:pt x="83" y="10"/>
                  </a:moveTo>
                  <a:lnTo>
                    <a:pt x="65" y="32"/>
                  </a:lnTo>
                  <a:lnTo>
                    <a:pt x="61" y="45"/>
                  </a:lnTo>
                  <a:lnTo>
                    <a:pt x="83" y="45"/>
                  </a:lnTo>
                  <a:lnTo>
                    <a:pt x="80" y="56"/>
                  </a:lnTo>
                  <a:lnTo>
                    <a:pt x="56" y="64"/>
                  </a:lnTo>
                  <a:lnTo>
                    <a:pt x="44" y="77"/>
                  </a:lnTo>
                  <a:lnTo>
                    <a:pt x="27" y="79"/>
                  </a:lnTo>
                  <a:lnTo>
                    <a:pt x="16" y="103"/>
                  </a:lnTo>
                  <a:lnTo>
                    <a:pt x="28" y="100"/>
                  </a:lnTo>
                  <a:lnTo>
                    <a:pt x="47" y="82"/>
                  </a:lnTo>
                  <a:lnTo>
                    <a:pt x="51" y="91"/>
                  </a:lnTo>
                  <a:lnTo>
                    <a:pt x="44" y="110"/>
                  </a:lnTo>
                  <a:lnTo>
                    <a:pt x="55" y="111"/>
                  </a:lnTo>
                  <a:lnTo>
                    <a:pt x="46" y="150"/>
                  </a:lnTo>
                  <a:lnTo>
                    <a:pt x="76" y="120"/>
                  </a:lnTo>
                  <a:lnTo>
                    <a:pt x="92" y="120"/>
                  </a:lnTo>
                  <a:lnTo>
                    <a:pt x="122" y="96"/>
                  </a:lnTo>
                  <a:lnTo>
                    <a:pt x="131" y="111"/>
                  </a:lnTo>
                  <a:lnTo>
                    <a:pt x="158" y="91"/>
                  </a:lnTo>
                  <a:lnTo>
                    <a:pt x="156" y="111"/>
                  </a:lnTo>
                  <a:lnTo>
                    <a:pt x="172" y="103"/>
                  </a:lnTo>
                  <a:lnTo>
                    <a:pt x="197" y="76"/>
                  </a:lnTo>
                  <a:lnTo>
                    <a:pt x="192" y="106"/>
                  </a:lnTo>
                  <a:lnTo>
                    <a:pt x="211" y="96"/>
                  </a:lnTo>
                  <a:lnTo>
                    <a:pt x="224" y="80"/>
                  </a:lnTo>
                  <a:lnTo>
                    <a:pt x="224" y="103"/>
                  </a:lnTo>
                  <a:lnTo>
                    <a:pt x="243" y="87"/>
                  </a:lnTo>
                  <a:lnTo>
                    <a:pt x="265" y="61"/>
                  </a:lnTo>
                  <a:lnTo>
                    <a:pt x="261" y="92"/>
                  </a:lnTo>
                  <a:lnTo>
                    <a:pt x="262" y="103"/>
                  </a:lnTo>
                  <a:lnTo>
                    <a:pt x="253" y="117"/>
                  </a:lnTo>
                  <a:lnTo>
                    <a:pt x="247" y="138"/>
                  </a:lnTo>
                  <a:lnTo>
                    <a:pt x="271" y="113"/>
                  </a:lnTo>
                  <a:lnTo>
                    <a:pt x="286" y="124"/>
                  </a:lnTo>
                  <a:lnTo>
                    <a:pt x="301" y="101"/>
                  </a:lnTo>
                  <a:lnTo>
                    <a:pt x="301" y="79"/>
                  </a:lnTo>
                  <a:lnTo>
                    <a:pt x="309" y="80"/>
                  </a:lnTo>
                  <a:lnTo>
                    <a:pt x="313" y="41"/>
                  </a:lnTo>
                  <a:lnTo>
                    <a:pt x="338" y="10"/>
                  </a:lnTo>
                  <a:lnTo>
                    <a:pt x="340" y="52"/>
                  </a:lnTo>
                  <a:lnTo>
                    <a:pt x="360" y="80"/>
                  </a:lnTo>
                  <a:lnTo>
                    <a:pt x="353" y="125"/>
                  </a:lnTo>
                  <a:lnTo>
                    <a:pt x="365" y="148"/>
                  </a:lnTo>
                  <a:lnTo>
                    <a:pt x="397" y="160"/>
                  </a:lnTo>
                  <a:lnTo>
                    <a:pt x="397" y="171"/>
                  </a:lnTo>
                  <a:lnTo>
                    <a:pt x="365" y="166"/>
                  </a:lnTo>
                  <a:lnTo>
                    <a:pt x="345" y="142"/>
                  </a:lnTo>
                  <a:lnTo>
                    <a:pt x="333" y="124"/>
                  </a:lnTo>
                  <a:lnTo>
                    <a:pt x="335" y="97"/>
                  </a:lnTo>
                  <a:lnTo>
                    <a:pt x="320" y="132"/>
                  </a:lnTo>
                  <a:lnTo>
                    <a:pt x="307" y="138"/>
                  </a:lnTo>
                  <a:lnTo>
                    <a:pt x="305" y="125"/>
                  </a:lnTo>
                  <a:lnTo>
                    <a:pt x="292" y="138"/>
                  </a:lnTo>
                  <a:lnTo>
                    <a:pt x="264" y="169"/>
                  </a:lnTo>
                  <a:lnTo>
                    <a:pt x="262" y="148"/>
                  </a:lnTo>
                  <a:lnTo>
                    <a:pt x="242" y="155"/>
                  </a:lnTo>
                  <a:lnTo>
                    <a:pt x="219" y="167"/>
                  </a:lnTo>
                  <a:lnTo>
                    <a:pt x="219" y="147"/>
                  </a:lnTo>
                  <a:lnTo>
                    <a:pt x="207" y="135"/>
                  </a:lnTo>
                  <a:lnTo>
                    <a:pt x="192" y="147"/>
                  </a:lnTo>
                  <a:lnTo>
                    <a:pt x="203" y="166"/>
                  </a:lnTo>
                  <a:lnTo>
                    <a:pt x="201" y="196"/>
                  </a:lnTo>
                  <a:lnTo>
                    <a:pt x="179" y="202"/>
                  </a:lnTo>
                  <a:lnTo>
                    <a:pt x="160" y="215"/>
                  </a:lnTo>
                  <a:lnTo>
                    <a:pt x="157" y="230"/>
                  </a:lnTo>
                  <a:lnTo>
                    <a:pt x="135" y="220"/>
                  </a:lnTo>
                  <a:lnTo>
                    <a:pt x="132" y="236"/>
                  </a:lnTo>
                  <a:lnTo>
                    <a:pt x="122" y="221"/>
                  </a:lnTo>
                  <a:lnTo>
                    <a:pt x="115" y="200"/>
                  </a:lnTo>
                  <a:lnTo>
                    <a:pt x="100" y="215"/>
                  </a:lnTo>
                  <a:lnTo>
                    <a:pt x="92" y="194"/>
                  </a:lnTo>
                  <a:lnTo>
                    <a:pt x="73" y="204"/>
                  </a:lnTo>
                  <a:lnTo>
                    <a:pt x="71" y="179"/>
                  </a:lnTo>
                  <a:lnTo>
                    <a:pt x="121" y="151"/>
                  </a:lnTo>
                  <a:lnTo>
                    <a:pt x="106" y="175"/>
                  </a:lnTo>
                  <a:lnTo>
                    <a:pt x="110" y="185"/>
                  </a:lnTo>
                  <a:lnTo>
                    <a:pt x="127" y="166"/>
                  </a:lnTo>
                  <a:lnTo>
                    <a:pt x="140" y="166"/>
                  </a:lnTo>
                  <a:lnTo>
                    <a:pt x="126" y="190"/>
                  </a:lnTo>
                  <a:lnTo>
                    <a:pt x="126" y="201"/>
                  </a:lnTo>
                  <a:lnTo>
                    <a:pt x="145" y="184"/>
                  </a:lnTo>
                  <a:lnTo>
                    <a:pt x="153" y="175"/>
                  </a:lnTo>
                  <a:lnTo>
                    <a:pt x="155" y="196"/>
                  </a:lnTo>
                  <a:lnTo>
                    <a:pt x="170" y="192"/>
                  </a:lnTo>
                  <a:lnTo>
                    <a:pt x="170" y="166"/>
                  </a:lnTo>
                  <a:lnTo>
                    <a:pt x="181" y="184"/>
                  </a:lnTo>
                  <a:lnTo>
                    <a:pt x="192" y="172"/>
                  </a:lnTo>
                  <a:lnTo>
                    <a:pt x="174" y="156"/>
                  </a:lnTo>
                  <a:lnTo>
                    <a:pt x="170" y="140"/>
                  </a:lnTo>
                  <a:lnTo>
                    <a:pt x="141" y="140"/>
                  </a:lnTo>
                  <a:lnTo>
                    <a:pt x="125" y="122"/>
                  </a:lnTo>
                  <a:lnTo>
                    <a:pt x="87" y="141"/>
                  </a:lnTo>
                  <a:lnTo>
                    <a:pt x="81" y="157"/>
                  </a:lnTo>
                  <a:lnTo>
                    <a:pt x="71" y="151"/>
                  </a:lnTo>
                  <a:lnTo>
                    <a:pt x="52" y="191"/>
                  </a:lnTo>
                  <a:lnTo>
                    <a:pt x="41" y="188"/>
                  </a:lnTo>
                  <a:lnTo>
                    <a:pt x="42" y="169"/>
                  </a:lnTo>
                  <a:lnTo>
                    <a:pt x="28" y="170"/>
                  </a:lnTo>
                  <a:lnTo>
                    <a:pt x="31" y="148"/>
                  </a:lnTo>
                  <a:lnTo>
                    <a:pt x="37" y="127"/>
                  </a:lnTo>
                  <a:lnTo>
                    <a:pt x="18" y="125"/>
                  </a:lnTo>
                  <a:lnTo>
                    <a:pt x="20" y="113"/>
                  </a:lnTo>
                  <a:lnTo>
                    <a:pt x="0" y="111"/>
                  </a:lnTo>
                  <a:lnTo>
                    <a:pt x="11" y="80"/>
                  </a:lnTo>
                  <a:lnTo>
                    <a:pt x="50" y="55"/>
                  </a:lnTo>
                  <a:lnTo>
                    <a:pt x="50" y="32"/>
                  </a:lnTo>
                  <a:lnTo>
                    <a:pt x="80" y="0"/>
                  </a:lnTo>
                  <a:lnTo>
                    <a:pt x="83" y="10"/>
                  </a:lnTo>
                  <a:close/>
                </a:path>
              </a:pathLst>
            </a:custGeom>
            <a:solidFill>
              <a:srgbClr val="000000"/>
            </a:solidFill>
            <a:ln w="9525">
              <a:noFill/>
              <a:round/>
              <a:headEnd/>
              <a:tailEnd/>
            </a:ln>
          </p:spPr>
          <p:txBody>
            <a:bodyPr/>
            <a:lstStyle/>
            <a:p>
              <a:endParaRPr lang="en-US"/>
            </a:p>
          </p:txBody>
        </p:sp>
        <p:sp>
          <p:nvSpPr>
            <p:cNvPr id="189" name="Freeform 417"/>
            <p:cNvSpPr>
              <a:spLocks/>
            </p:cNvSpPr>
            <p:nvPr/>
          </p:nvSpPr>
          <p:spPr bwMode="auto">
            <a:xfrm>
              <a:off x="4167" y="1340"/>
              <a:ext cx="78" cy="83"/>
            </a:xfrm>
            <a:custGeom>
              <a:avLst/>
              <a:gdLst>
                <a:gd name="T0" fmla="*/ 0 w 466"/>
                <a:gd name="T1" fmla="*/ 0 h 499"/>
                <a:gd name="T2" fmla="*/ 0 w 466"/>
                <a:gd name="T3" fmla="*/ 0 h 499"/>
                <a:gd name="T4" fmla="*/ 0 w 466"/>
                <a:gd name="T5" fmla="*/ 0 h 499"/>
                <a:gd name="T6" fmla="*/ 0 w 466"/>
                <a:gd name="T7" fmla="*/ 0 h 499"/>
                <a:gd name="T8" fmla="*/ 0 w 466"/>
                <a:gd name="T9" fmla="*/ 0 h 499"/>
                <a:gd name="T10" fmla="*/ 0 w 466"/>
                <a:gd name="T11" fmla="*/ 0 h 499"/>
                <a:gd name="T12" fmla="*/ 0 w 466"/>
                <a:gd name="T13" fmla="*/ 0 h 499"/>
                <a:gd name="T14" fmla="*/ 0 w 466"/>
                <a:gd name="T15" fmla="*/ 0 h 499"/>
                <a:gd name="T16" fmla="*/ 0 w 466"/>
                <a:gd name="T17" fmla="*/ 0 h 499"/>
                <a:gd name="T18" fmla="*/ 0 w 466"/>
                <a:gd name="T19" fmla="*/ 0 h 499"/>
                <a:gd name="T20" fmla="*/ 0 w 466"/>
                <a:gd name="T21" fmla="*/ 0 h 499"/>
                <a:gd name="T22" fmla="*/ 0 w 466"/>
                <a:gd name="T23" fmla="*/ 0 h 499"/>
                <a:gd name="T24" fmla="*/ 0 w 466"/>
                <a:gd name="T25" fmla="*/ 0 h 499"/>
                <a:gd name="T26" fmla="*/ 0 w 466"/>
                <a:gd name="T27" fmla="*/ 0 h 499"/>
                <a:gd name="T28" fmla="*/ 0 w 466"/>
                <a:gd name="T29" fmla="*/ 0 h 499"/>
                <a:gd name="T30" fmla="*/ 0 w 466"/>
                <a:gd name="T31" fmla="*/ 0 h 499"/>
                <a:gd name="T32" fmla="*/ 0 w 466"/>
                <a:gd name="T33" fmla="*/ 0 h 499"/>
                <a:gd name="T34" fmla="*/ 0 w 466"/>
                <a:gd name="T35" fmla="*/ 0 h 499"/>
                <a:gd name="T36" fmla="*/ 0 w 466"/>
                <a:gd name="T37" fmla="*/ 0 h 499"/>
                <a:gd name="T38" fmla="*/ 0 w 466"/>
                <a:gd name="T39" fmla="*/ 0 h 499"/>
                <a:gd name="T40" fmla="*/ 0 w 466"/>
                <a:gd name="T41" fmla="*/ 0 h 499"/>
                <a:gd name="T42" fmla="*/ 0 w 466"/>
                <a:gd name="T43" fmla="*/ 0 h 499"/>
                <a:gd name="T44" fmla="*/ 0 w 466"/>
                <a:gd name="T45" fmla="*/ 0 h 499"/>
                <a:gd name="T46" fmla="*/ 0 w 466"/>
                <a:gd name="T47" fmla="*/ 0 h 499"/>
                <a:gd name="T48" fmla="*/ 0 w 466"/>
                <a:gd name="T49" fmla="*/ 0 h 499"/>
                <a:gd name="T50" fmla="*/ 0 w 466"/>
                <a:gd name="T51" fmla="*/ 0 h 499"/>
                <a:gd name="T52" fmla="*/ 0 w 466"/>
                <a:gd name="T53" fmla="*/ 0 h 499"/>
                <a:gd name="T54" fmla="*/ 0 w 466"/>
                <a:gd name="T55" fmla="*/ 0 h 499"/>
                <a:gd name="T56" fmla="*/ 0 w 466"/>
                <a:gd name="T57" fmla="*/ 0 h 499"/>
                <a:gd name="T58" fmla="*/ 0 w 466"/>
                <a:gd name="T59" fmla="*/ 0 h 499"/>
                <a:gd name="T60" fmla="*/ 0 w 466"/>
                <a:gd name="T61" fmla="*/ 0 h 499"/>
                <a:gd name="T62" fmla="*/ 0 w 466"/>
                <a:gd name="T63" fmla="*/ 0 h 499"/>
                <a:gd name="T64" fmla="*/ 0 w 466"/>
                <a:gd name="T65" fmla="*/ 0 h 499"/>
                <a:gd name="T66" fmla="*/ 0 w 466"/>
                <a:gd name="T67" fmla="*/ 0 h 499"/>
                <a:gd name="T68" fmla="*/ 0 w 466"/>
                <a:gd name="T69" fmla="*/ 0 h 499"/>
                <a:gd name="T70" fmla="*/ 0 w 466"/>
                <a:gd name="T71" fmla="*/ 0 h 499"/>
                <a:gd name="T72" fmla="*/ 0 w 466"/>
                <a:gd name="T73" fmla="*/ 0 h 499"/>
                <a:gd name="T74" fmla="*/ 0 w 466"/>
                <a:gd name="T75" fmla="*/ 0 h 499"/>
                <a:gd name="T76" fmla="*/ 0 w 466"/>
                <a:gd name="T77" fmla="*/ 0 h 499"/>
                <a:gd name="T78" fmla="*/ 0 w 466"/>
                <a:gd name="T79" fmla="*/ 0 h 499"/>
                <a:gd name="T80" fmla="*/ 0 w 466"/>
                <a:gd name="T81" fmla="*/ 0 h 499"/>
                <a:gd name="T82" fmla="*/ 0 w 466"/>
                <a:gd name="T83" fmla="*/ 0 h 499"/>
                <a:gd name="T84" fmla="*/ 0 w 466"/>
                <a:gd name="T85" fmla="*/ 0 h 499"/>
                <a:gd name="T86" fmla="*/ 0 w 466"/>
                <a:gd name="T87" fmla="*/ 0 h 499"/>
                <a:gd name="T88" fmla="*/ 0 w 466"/>
                <a:gd name="T89" fmla="*/ 0 h 499"/>
                <a:gd name="T90" fmla="*/ 0 w 466"/>
                <a:gd name="T91" fmla="*/ 0 h 499"/>
                <a:gd name="T92" fmla="*/ 0 w 466"/>
                <a:gd name="T93" fmla="*/ 0 h 499"/>
                <a:gd name="T94" fmla="*/ 0 w 466"/>
                <a:gd name="T95" fmla="*/ 0 h 499"/>
                <a:gd name="T96" fmla="*/ 0 w 466"/>
                <a:gd name="T97" fmla="*/ 0 h 499"/>
                <a:gd name="T98" fmla="*/ 0 w 466"/>
                <a:gd name="T99" fmla="*/ 0 h 499"/>
                <a:gd name="T100" fmla="*/ 0 w 466"/>
                <a:gd name="T101" fmla="*/ 0 h 499"/>
                <a:gd name="T102" fmla="*/ 0 w 466"/>
                <a:gd name="T103" fmla="*/ 0 h 499"/>
                <a:gd name="T104" fmla="*/ 0 w 466"/>
                <a:gd name="T105" fmla="*/ 0 h 499"/>
                <a:gd name="T106" fmla="*/ 0 w 466"/>
                <a:gd name="T107" fmla="*/ 0 h 499"/>
                <a:gd name="T108" fmla="*/ 0 w 466"/>
                <a:gd name="T109" fmla="*/ 0 h 499"/>
                <a:gd name="T110" fmla="*/ 0 w 466"/>
                <a:gd name="T111" fmla="*/ 0 h 499"/>
                <a:gd name="T112" fmla="*/ 0 w 466"/>
                <a:gd name="T113" fmla="*/ 0 h 4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499"/>
                <a:gd name="T173" fmla="*/ 466 w 466"/>
                <a:gd name="T174" fmla="*/ 499 h 4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499">
                  <a:moveTo>
                    <a:pt x="93" y="14"/>
                  </a:moveTo>
                  <a:lnTo>
                    <a:pt x="108" y="25"/>
                  </a:lnTo>
                  <a:lnTo>
                    <a:pt x="113" y="47"/>
                  </a:lnTo>
                  <a:lnTo>
                    <a:pt x="137" y="68"/>
                  </a:lnTo>
                  <a:lnTo>
                    <a:pt x="142" y="92"/>
                  </a:lnTo>
                  <a:lnTo>
                    <a:pt x="157" y="114"/>
                  </a:lnTo>
                  <a:lnTo>
                    <a:pt x="133" y="98"/>
                  </a:lnTo>
                  <a:lnTo>
                    <a:pt x="114" y="98"/>
                  </a:lnTo>
                  <a:lnTo>
                    <a:pt x="97" y="73"/>
                  </a:lnTo>
                  <a:lnTo>
                    <a:pt x="82" y="58"/>
                  </a:lnTo>
                  <a:lnTo>
                    <a:pt x="53" y="45"/>
                  </a:lnTo>
                  <a:lnTo>
                    <a:pt x="41" y="28"/>
                  </a:lnTo>
                  <a:lnTo>
                    <a:pt x="32" y="40"/>
                  </a:lnTo>
                  <a:lnTo>
                    <a:pt x="45" y="59"/>
                  </a:lnTo>
                  <a:lnTo>
                    <a:pt x="72" y="67"/>
                  </a:lnTo>
                  <a:lnTo>
                    <a:pt x="86" y="82"/>
                  </a:lnTo>
                  <a:lnTo>
                    <a:pt x="95" y="105"/>
                  </a:lnTo>
                  <a:lnTo>
                    <a:pt x="111" y="117"/>
                  </a:lnTo>
                  <a:lnTo>
                    <a:pt x="133" y="119"/>
                  </a:lnTo>
                  <a:lnTo>
                    <a:pt x="162" y="137"/>
                  </a:lnTo>
                  <a:lnTo>
                    <a:pt x="173" y="164"/>
                  </a:lnTo>
                  <a:lnTo>
                    <a:pt x="187" y="173"/>
                  </a:lnTo>
                  <a:lnTo>
                    <a:pt x="173" y="173"/>
                  </a:lnTo>
                  <a:lnTo>
                    <a:pt x="148" y="153"/>
                  </a:lnTo>
                  <a:lnTo>
                    <a:pt x="131" y="155"/>
                  </a:lnTo>
                  <a:lnTo>
                    <a:pt x="112" y="142"/>
                  </a:lnTo>
                  <a:lnTo>
                    <a:pt x="90" y="147"/>
                  </a:lnTo>
                  <a:lnTo>
                    <a:pt x="72" y="154"/>
                  </a:lnTo>
                  <a:lnTo>
                    <a:pt x="41" y="185"/>
                  </a:lnTo>
                  <a:lnTo>
                    <a:pt x="48" y="200"/>
                  </a:lnTo>
                  <a:lnTo>
                    <a:pt x="36" y="211"/>
                  </a:lnTo>
                  <a:lnTo>
                    <a:pt x="18" y="226"/>
                  </a:lnTo>
                  <a:lnTo>
                    <a:pt x="8" y="243"/>
                  </a:lnTo>
                  <a:lnTo>
                    <a:pt x="0" y="282"/>
                  </a:lnTo>
                  <a:lnTo>
                    <a:pt x="1" y="301"/>
                  </a:lnTo>
                  <a:lnTo>
                    <a:pt x="8" y="303"/>
                  </a:lnTo>
                  <a:lnTo>
                    <a:pt x="18" y="329"/>
                  </a:lnTo>
                  <a:lnTo>
                    <a:pt x="33" y="336"/>
                  </a:lnTo>
                  <a:lnTo>
                    <a:pt x="37" y="359"/>
                  </a:lnTo>
                  <a:lnTo>
                    <a:pt x="46" y="370"/>
                  </a:lnTo>
                  <a:lnTo>
                    <a:pt x="53" y="357"/>
                  </a:lnTo>
                  <a:lnTo>
                    <a:pt x="59" y="331"/>
                  </a:lnTo>
                  <a:lnTo>
                    <a:pt x="77" y="312"/>
                  </a:lnTo>
                  <a:lnTo>
                    <a:pt x="78" y="298"/>
                  </a:lnTo>
                  <a:lnTo>
                    <a:pt x="84" y="259"/>
                  </a:lnTo>
                  <a:lnTo>
                    <a:pt x="73" y="267"/>
                  </a:lnTo>
                  <a:lnTo>
                    <a:pt x="63" y="280"/>
                  </a:lnTo>
                  <a:lnTo>
                    <a:pt x="64" y="302"/>
                  </a:lnTo>
                  <a:lnTo>
                    <a:pt x="51" y="327"/>
                  </a:lnTo>
                  <a:lnTo>
                    <a:pt x="36" y="312"/>
                  </a:lnTo>
                  <a:lnTo>
                    <a:pt x="48" y="295"/>
                  </a:lnTo>
                  <a:lnTo>
                    <a:pt x="36" y="294"/>
                  </a:lnTo>
                  <a:lnTo>
                    <a:pt x="28" y="297"/>
                  </a:lnTo>
                  <a:lnTo>
                    <a:pt x="35" y="266"/>
                  </a:lnTo>
                  <a:lnTo>
                    <a:pt x="36" y="256"/>
                  </a:lnTo>
                  <a:lnTo>
                    <a:pt x="13" y="269"/>
                  </a:lnTo>
                  <a:lnTo>
                    <a:pt x="19" y="250"/>
                  </a:lnTo>
                  <a:lnTo>
                    <a:pt x="35" y="228"/>
                  </a:lnTo>
                  <a:lnTo>
                    <a:pt x="33" y="243"/>
                  </a:lnTo>
                  <a:lnTo>
                    <a:pt x="58" y="229"/>
                  </a:lnTo>
                  <a:lnTo>
                    <a:pt x="72" y="235"/>
                  </a:lnTo>
                  <a:lnTo>
                    <a:pt x="68" y="250"/>
                  </a:lnTo>
                  <a:lnTo>
                    <a:pt x="86" y="253"/>
                  </a:lnTo>
                  <a:lnTo>
                    <a:pt x="100" y="243"/>
                  </a:lnTo>
                  <a:lnTo>
                    <a:pt x="135" y="248"/>
                  </a:lnTo>
                  <a:lnTo>
                    <a:pt x="141" y="235"/>
                  </a:lnTo>
                  <a:lnTo>
                    <a:pt x="125" y="234"/>
                  </a:lnTo>
                  <a:lnTo>
                    <a:pt x="98" y="233"/>
                  </a:lnTo>
                  <a:lnTo>
                    <a:pt x="82" y="234"/>
                  </a:lnTo>
                  <a:lnTo>
                    <a:pt x="98" y="223"/>
                  </a:lnTo>
                  <a:lnTo>
                    <a:pt x="125" y="219"/>
                  </a:lnTo>
                  <a:lnTo>
                    <a:pt x="104" y="209"/>
                  </a:lnTo>
                  <a:lnTo>
                    <a:pt x="113" y="183"/>
                  </a:lnTo>
                  <a:lnTo>
                    <a:pt x="95" y="194"/>
                  </a:lnTo>
                  <a:lnTo>
                    <a:pt x="82" y="209"/>
                  </a:lnTo>
                  <a:lnTo>
                    <a:pt x="63" y="211"/>
                  </a:lnTo>
                  <a:lnTo>
                    <a:pt x="78" y="194"/>
                  </a:lnTo>
                  <a:lnTo>
                    <a:pt x="61" y="184"/>
                  </a:lnTo>
                  <a:lnTo>
                    <a:pt x="78" y="159"/>
                  </a:lnTo>
                  <a:lnTo>
                    <a:pt x="112" y="157"/>
                  </a:lnTo>
                  <a:lnTo>
                    <a:pt x="128" y="173"/>
                  </a:lnTo>
                  <a:lnTo>
                    <a:pt x="141" y="172"/>
                  </a:lnTo>
                  <a:lnTo>
                    <a:pt x="162" y="199"/>
                  </a:lnTo>
                  <a:lnTo>
                    <a:pt x="180" y="202"/>
                  </a:lnTo>
                  <a:lnTo>
                    <a:pt x="186" y="189"/>
                  </a:lnTo>
                  <a:lnTo>
                    <a:pt x="208" y="188"/>
                  </a:lnTo>
                  <a:lnTo>
                    <a:pt x="212" y="203"/>
                  </a:lnTo>
                  <a:lnTo>
                    <a:pt x="222" y="208"/>
                  </a:lnTo>
                  <a:lnTo>
                    <a:pt x="262" y="211"/>
                  </a:lnTo>
                  <a:lnTo>
                    <a:pt x="259" y="197"/>
                  </a:lnTo>
                  <a:lnTo>
                    <a:pt x="236" y="198"/>
                  </a:lnTo>
                  <a:lnTo>
                    <a:pt x="241" y="184"/>
                  </a:lnTo>
                  <a:lnTo>
                    <a:pt x="265" y="180"/>
                  </a:lnTo>
                  <a:lnTo>
                    <a:pt x="280" y="204"/>
                  </a:lnTo>
                  <a:lnTo>
                    <a:pt x="301" y="198"/>
                  </a:lnTo>
                  <a:lnTo>
                    <a:pt x="296" y="217"/>
                  </a:lnTo>
                  <a:lnTo>
                    <a:pt x="278" y="219"/>
                  </a:lnTo>
                  <a:lnTo>
                    <a:pt x="280" y="235"/>
                  </a:lnTo>
                  <a:lnTo>
                    <a:pt x="267" y="249"/>
                  </a:lnTo>
                  <a:lnTo>
                    <a:pt x="268" y="264"/>
                  </a:lnTo>
                  <a:lnTo>
                    <a:pt x="222" y="260"/>
                  </a:lnTo>
                  <a:lnTo>
                    <a:pt x="233" y="274"/>
                  </a:lnTo>
                  <a:lnTo>
                    <a:pt x="268" y="274"/>
                  </a:lnTo>
                  <a:lnTo>
                    <a:pt x="275" y="284"/>
                  </a:lnTo>
                  <a:lnTo>
                    <a:pt x="267" y="288"/>
                  </a:lnTo>
                  <a:lnTo>
                    <a:pt x="272" y="302"/>
                  </a:lnTo>
                  <a:lnTo>
                    <a:pt x="256" y="309"/>
                  </a:lnTo>
                  <a:lnTo>
                    <a:pt x="261" y="324"/>
                  </a:lnTo>
                  <a:lnTo>
                    <a:pt x="261" y="347"/>
                  </a:lnTo>
                  <a:lnTo>
                    <a:pt x="242" y="372"/>
                  </a:lnTo>
                  <a:lnTo>
                    <a:pt x="230" y="343"/>
                  </a:lnTo>
                  <a:lnTo>
                    <a:pt x="230" y="317"/>
                  </a:lnTo>
                  <a:lnTo>
                    <a:pt x="222" y="329"/>
                  </a:lnTo>
                  <a:lnTo>
                    <a:pt x="225" y="354"/>
                  </a:lnTo>
                  <a:lnTo>
                    <a:pt x="216" y="368"/>
                  </a:lnTo>
                  <a:lnTo>
                    <a:pt x="203" y="348"/>
                  </a:lnTo>
                  <a:lnTo>
                    <a:pt x="201" y="322"/>
                  </a:lnTo>
                  <a:lnTo>
                    <a:pt x="188" y="342"/>
                  </a:lnTo>
                  <a:lnTo>
                    <a:pt x="188" y="354"/>
                  </a:lnTo>
                  <a:lnTo>
                    <a:pt x="173" y="334"/>
                  </a:lnTo>
                  <a:lnTo>
                    <a:pt x="171" y="358"/>
                  </a:lnTo>
                  <a:lnTo>
                    <a:pt x="161" y="359"/>
                  </a:lnTo>
                  <a:lnTo>
                    <a:pt x="161" y="372"/>
                  </a:lnTo>
                  <a:lnTo>
                    <a:pt x="158" y="388"/>
                  </a:lnTo>
                  <a:lnTo>
                    <a:pt x="145" y="377"/>
                  </a:lnTo>
                  <a:lnTo>
                    <a:pt x="145" y="353"/>
                  </a:lnTo>
                  <a:lnTo>
                    <a:pt x="133" y="374"/>
                  </a:lnTo>
                  <a:lnTo>
                    <a:pt x="133" y="391"/>
                  </a:lnTo>
                  <a:lnTo>
                    <a:pt x="125" y="391"/>
                  </a:lnTo>
                  <a:lnTo>
                    <a:pt x="135" y="432"/>
                  </a:lnTo>
                  <a:lnTo>
                    <a:pt x="146" y="397"/>
                  </a:lnTo>
                  <a:lnTo>
                    <a:pt x="162" y="421"/>
                  </a:lnTo>
                  <a:lnTo>
                    <a:pt x="169" y="386"/>
                  </a:lnTo>
                  <a:lnTo>
                    <a:pt x="185" y="396"/>
                  </a:lnTo>
                  <a:lnTo>
                    <a:pt x="192" y="363"/>
                  </a:lnTo>
                  <a:lnTo>
                    <a:pt x="210" y="377"/>
                  </a:lnTo>
                  <a:lnTo>
                    <a:pt x="199" y="396"/>
                  </a:lnTo>
                  <a:lnTo>
                    <a:pt x="227" y="381"/>
                  </a:lnTo>
                  <a:lnTo>
                    <a:pt x="236" y="392"/>
                  </a:lnTo>
                  <a:lnTo>
                    <a:pt x="261" y="363"/>
                  </a:lnTo>
                  <a:lnTo>
                    <a:pt x="278" y="338"/>
                  </a:lnTo>
                  <a:lnTo>
                    <a:pt x="281" y="308"/>
                  </a:lnTo>
                  <a:lnTo>
                    <a:pt x="306" y="319"/>
                  </a:lnTo>
                  <a:lnTo>
                    <a:pt x="307" y="331"/>
                  </a:lnTo>
                  <a:lnTo>
                    <a:pt x="277" y="359"/>
                  </a:lnTo>
                  <a:lnTo>
                    <a:pt x="268" y="384"/>
                  </a:lnTo>
                  <a:lnTo>
                    <a:pt x="276" y="386"/>
                  </a:lnTo>
                  <a:lnTo>
                    <a:pt x="289" y="438"/>
                  </a:lnTo>
                  <a:lnTo>
                    <a:pt x="302" y="428"/>
                  </a:lnTo>
                  <a:lnTo>
                    <a:pt x="311" y="464"/>
                  </a:lnTo>
                  <a:lnTo>
                    <a:pt x="337" y="478"/>
                  </a:lnTo>
                  <a:lnTo>
                    <a:pt x="341" y="446"/>
                  </a:lnTo>
                  <a:lnTo>
                    <a:pt x="375" y="476"/>
                  </a:lnTo>
                  <a:lnTo>
                    <a:pt x="398" y="477"/>
                  </a:lnTo>
                  <a:lnTo>
                    <a:pt x="391" y="447"/>
                  </a:lnTo>
                  <a:lnTo>
                    <a:pt x="382" y="419"/>
                  </a:lnTo>
                  <a:lnTo>
                    <a:pt x="399" y="429"/>
                  </a:lnTo>
                  <a:lnTo>
                    <a:pt x="403" y="422"/>
                  </a:lnTo>
                  <a:lnTo>
                    <a:pt x="423" y="452"/>
                  </a:lnTo>
                  <a:lnTo>
                    <a:pt x="443" y="466"/>
                  </a:lnTo>
                  <a:lnTo>
                    <a:pt x="448" y="492"/>
                  </a:lnTo>
                  <a:lnTo>
                    <a:pt x="466" y="499"/>
                  </a:lnTo>
                  <a:lnTo>
                    <a:pt x="455" y="457"/>
                  </a:lnTo>
                  <a:lnTo>
                    <a:pt x="426" y="431"/>
                  </a:lnTo>
                  <a:lnTo>
                    <a:pt x="407" y="398"/>
                  </a:lnTo>
                  <a:lnTo>
                    <a:pt x="388" y="386"/>
                  </a:lnTo>
                  <a:lnTo>
                    <a:pt x="357" y="344"/>
                  </a:lnTo>
                  <a:lnTo>
                    <a:pt x="338" y="334"/>
                  </a:lnTo>
                  <a:lnTo>
                    <a:pt x="336" y="356"/>
                  </a:lnTo>
                  <a:lnTo>
                    <a:pt x="322" y="381"/>
                  </a:lnTo>
                  <a:lnTo>
                    <a:pt x="336" y="413"/>
                  </a:lnTo>
                  <a:lnTo>
                    <a:pt x="344" y="384"/>
                  </a:lnTo>
                  <a:lnTo>
                    <a:pt x="356" y="383"/>
                  </a:lnTo>
                  <a:lnTo>
                    <a:pt x="351" y="414"/>
                  </a:lnTo>
                  <a:lnTo>
                    <a:pt x="368" y="438"/>
                  </a:lnTo>
                  <a:lnTo>
                    <a:pt x="370" y="452"/>
                  </a:lnTo>
                  <a:lnTo>
                    <a:pt x="356" y="441"/>
                  </a:lnTo>
                  <a:lnTo>
                    <a:pt x="334" y="423"/>
                  </a:lnTo>
                  <a:lnTo>
                    <a:pt x="326" y="442"/>
                  </a:lnTo>
                  <a:lnTo>
                    <a:pt x="326" y="453"/>
                  </a:lnTo>
                  <a:lnTo>
                    <a:pt x="311" y="421"/>
                  </a:lnTo>
                  <a:lnTo>
                    <a:pt x="310" y="395"/>
                  </a:lnTo>
                  <a:lnTo>
                    <a:pt x="294" y="416"/>
                  </a:lnTo>
                  <a:lnTo>
                    <a:pt x="291" y="389"/>
                  </a:lnTo>
                  <a:lnTo>
                    <a:pt x="299" y="372"/>
                  </a:lnTo>
                  <a:lnTo>
                    <a:pt x="287" y="372"/>
                  </a:lnTo>
                  <a:lnTo>
                    <a:pt x="306" y="353"/>
                  </a:lnTo>
                  <a:lnTo>
                    <a:pt x="314" y="336"/>
                  </a:lnTo>
                  <a:lnTo>
                    <a:pt x="318" y="353"/>
                  </a:lnTo>
                  <a:lnTo>
                    <a:pt x="328" y="338"/>
                  </a:lnTo>
                  <a:lnTo>
                    <a:pt x="330" y="323"/>
                  </a:lnTo>
                  <a:lnTo>
                    <a:pt x="312" y="311"/>
                  </a:lnTo>
                  <a:lnTo>
                    <a:pt x="298" y="295"/>
                  </a:lnTo>
                  <a:lnTo>
                    <a:pt x="311" y="297"/>
                  </a:lnTo>
                  <a:lnTo>
                    <a:pt x="334" y="304"/>
                  </a:lnTo>
                  <a:lnTo>
                    <a:pt x="352" y="323"/>
                  </a:lnTo>
                  <a:lnTo>
                    <a:pt x="367" y="333"/>
                  </a:lnTo>
                  <a:lnTo>
                    <a:pt x="395" y="362"/>
                  </a:lnTo>
                  <a:lnTo>
                    <a:pt x="411" y="391"/>
                  </a:lnTo>
                  <a:lnTo>
                    <a:pt x="437" y="414"/>
                  </a:lnTo>
                  <a:lnTo>
                    <a:pt x="446" y="427"/>
                  </a:lnTo>
                  <a:lnTo>
                    <a:pt x="461" y="427"/>
                  </a:lnTo>
                  <a:lnTo>
                    <a:pt x="448" y="399"/>
                  </a:lnTo>
                  <a:lnTo>
                    <a:pt x="415" y="373"/>
                  </a:lnTo>
                  <a:lnTo>
                    <a:pt x="410" y="356"/>
                  </a:lnTo>
                  <a:lnTo>
                    <a:pt x="410" y="341"/>
                  </a:lnTo>
                  <a:lnTo>
                    <a:pt x="391" y="333"/>
                  </a:lnTo>
                  <a:lnTo>
                    <a:pt x="372" y="314"/>
                  </a:lnTo>
                  <a:lnTo>
                    <a:pt x="350" y="303"/>
                  </a:lnTo>
                  <a:lnTo>
                    <a:pt x="323" y="283"/>
                  </a:lnTo>
                  <a:lnTo>
                    <a:pt x="317" y="259"/>
                  </a:lnTo>
                  <a:lnTo>
                    <a:pt x="347" y="253"/>
                  </a:lnTo>
                  <a:lnTo>
                    <a:pt x="337" y="239"/>
                  </a:lnTo>
                  <a:lnTo>
                    <a:pt x="308" y="228"/>
                  </a:lnTo>
                  <a:lnTo>
                    <a:pt x="320" y="197"/>
                  </a:lnTo>
                  <a:lnTo>
                    <a:pt x="323" y="180"/>
                  </a:lnTo>
                  <a:lnTo>
                    <a:pt x="298" y="184"/>
                  </a:lnTo>
                  <a:lnTo>
                    <a:pt x="281" y="183"/>
                  </a:lnTo>
                  <a:lnTo>
                    <a:pt x="270" y="160"/>
                  </a:lnTo>
                  <a:lnTo>
                    <a:pt x="247" y="168"/>
                  </a:lnTo>
                  <a:lnTo>
                    <a:pt x="207" y="168"/>
                  </a:lnTo>
                  <a:lnTo>
                    <a:pt x="176" y="129"/>
                  </a:lnTo>
                  <a:lnTo>
                    <a:pt x="159" y="93"/>
                  </a:lnTo>
                  <a:lnTo>
                    <a:pt x="157" y="64"/>
                  </a:lnTo>
                  <a:lnTo>
                    <a:pt x="125" y="35"/>
                  </a:lnTo>
                  <a:lnTo>
                    <a:pt x="111" y="0"/>
                  </a:lnTo>
                  <a:lnTo>
                    <a:pt x="87" y="0"/>
                  </a:lnTo>
                  <a:lnTo>
                    <a:pt x="93" y="14"/>
                  </a:lnTo>
                  <a:close/>
                </a:path>
              </a:pathLst>
            </a:custGeom>
            <a:solidFill>
              <a:srgbClr val="000000"/>
            </a:solidFill>
            <a:ln w="9525">
              <a:noFill/>
              <a:round/>
              <a:headEnd/>
              <a:tailEnd/>
            </a:ln>
          </p:spPr>
          <p:txBody>
            <a:bodyPr/>
            <a:lstStyle/>
            <a:p>
              <a:endParaRPr lang="en-US"/>
            </a:p>
          </p:txBody>
        </p:sp>
        <p:sp>
          <p:nvSpPr>
            <p:cNvPr id="190" name="Freeform 418"/>
            <p:cNvSpPr>
              <a:spLocks/>
            </p:cNvSpPr>
            <p:nvPr/>
          </p:nvSpPr>
          <p:spPr bwMode="auto">
            <a:xfrm>
              <a:off x="4177" y="1384"/>
              <a:ext cx="24" cy="32"/>
            </a:xfrm>
            <a:custGeom>
              <a:avLst/>
              <a:gdLst>
                <a:gd name="T0" fmla="*/ 0 w 149"/>
                <a:gd name="T1" fmla="*/ 0 h 194"/>
                <a:gd name="T2" fmla="*/ 0 w 149"/>
                <a:gd name="T3" fmla="*/ 0 h 194"/>
                <a:gd name="T4" fmla="*/ 0 w 149"/>
                <a:gd name="T5" fmla="*/ 0 h 194"/>
                <a:gd name="T6" fmla="*/ 0 w 149"/>
                <a:gd name="T7" fmla="*/ 0 h 194"/>
                <a:gd name="T8" fmla="*/ 0 w 149"/>
                <a:gd name="T9" fmla="*/ 0 h 194"/>
                <a:gd name="T10" fmla="*/ 0 w 149"/>
                <a:gd name="T11" fmla="*/ 0 h 194"/>
                <a:gd name="T12" fmla="*/ 0 w 149"/>
                <a:gd name="T13" fmla="*/ 0 h 194"/>
                <a:gd name="T14" fmla="*/ 0 w 149"/>
                <a:gd name="T15" fmla="*/ 0 h 194"/>
                <a:gd name="T16" fmla="*/ 0 w 149"/>
                <a:gd name="T17" fmla="*/ 0 h 194"/>
                <a:gd name="T18" fmla="*/ 0 w 149"/>
                <a:gd name="T19" fmla="*/ 0 h 194"/>
                <a:gd name="T20" fmla="*/ 0 w 149"/>
                <a:gd name="T21" fmla="*/ 0 h 194"/>
                <a:gd name="T22" fmla="*/ 0 w 149"/>
                <a:gd name="T23" fmla="*/ 0 h 194"/>
                <a:gd name="T24" fmla="*/ 0 w 149"/>
                <a:gd name="T25" fmla="*/ 0 h 194"/>
                <a:gd name="T26" fmla="*/ 0 w 149"/>
                <a:gd name="T27" fmla="*/ 0 h 194"/>
                <a:gd name="T28" fmla="*/ 0 w 149"/>
                <a:gd name="T29" fmla="*/ 0 h 194"/>
                <a:gd name="T30" fmla="*/ 0 w 149"/>
                <a:gd name="T31" fmla="*/ 0 h 194"/>
                <a:gd name="T32" fmla="*/ 0 w 149"/>
                <a:gd name="T33" fmla="*/ 0 h 194"/>
                <a:gd name="T34" fmla="*/ 0 w 149"/>
                <a:gd name="T35" fmla="*/ 0 h 194"/>
                <a:gd name="T36" fmla="*/ 0 w 149"/>
                <a:gd name="T37" fmla="*/ 0 h 194"/>
                <a:gd name="T38" fmla="*/ 0 w 149"/>
                <a:gd name="T39" fmla="*/ 0 h 194"/>
                <a:gd name="T40" fmla="*/ 0 w 149"/>
                <a:gd name="T41" fmla="*/ 0 h 194"/>
                <a:gd name="T42" fmla="*/ 0 w 149"/>
                <a:gd name="T43" fmla="*/ 0 h 194"/>
                <a:gd name="T44" fmla="*/ 0 w 149"/>
                <a:gd name="T45" fmla="*/ 0 h 194"/>
                <a:gd name="T46" fmla="*/ 0 w 149"/>
                <a:gd name="T47" fmla="*/ 0 h 194"/>
                <a:gd name="T48" fmla="*/ 0 w 149"/>
                <a:gd name="T49" fmla="*/ 0 h 194"/>
                <a:gd name="T50" fmla="*/ 0 w 149"/>
                <a:gd name="T51" fmla="*/ 0 h 194"/>
                <a:gd name="T52" fmla="*/ 0 w 149"/>
                <a:gd name="T53" fmla="*/ 0 h 194"/>
                <a:gd name="T54" fmla="*/ 0 w 149"/>
                <a:gd name="T55" fmla="*/ 0 h 194"/>
                <a:gd name="T56" fmla="*/ 0 w 149"/>
                <a:gd name="T57" fmla="*/ 0 h 194"/>
                <a:gd name="T58" fmla="*/ 0 w 149"/>
                <a:gd name="T59" fmla="*/ 0 h 194"/>
                <a:gd name="T60" fmla="*/ 0 w 149"/>
                <a:gd name="T61" fmla="*/ 0 h 194"/>
                <a:gd name="T62" fmla="*/ 0 w 149"/>
                <a:gd name="T63" fmla="*/ 0 h 194"/>
                <a:gd name="T64" fmla="*/ 0 w 149"/>
                <a:gd name="T65" fmla="*/ 0 h 194"/>
                <a:gd name="T66" fmla="*/ 0 w 149"/>
                <a:gd name="T67" fmla="*/ 0 h 194"/>
                <a:gd name="T68" fmla="*/ 0 w 149"/>
                <a:gd name="T69" fmla="*/ 0 h 194"/>
                <a:gd name="T70" fmla="*/ 0 w 149"/>
                <a:gd name="T71" fmla="*/ 0 h 194"/>
                <a:gd name="T72" fmla="*/ 0 w 149"/>
                <a:gd name="T73" fmla="*/ 0 h 194"/>
                <a:gd name="T74" fmla="*/ 0 w 149"/>
                <a:gd name="T75" fmla="*/ 0 h 194"/>
                <a:gd name="T76" fmla="*/ 0 w 149"/>
                <a:gd name="T77" fmla="*/ 0 h 194"/>
                <a:gd name="T78" fmla="*/ 0 w 149"/>
                <a:gd name="T79" fmla="*/ 0 h 194"/>
                <a:gd name="T80" fmla="*/ 0 w 149"/>
                <a:gd name="T81" fmla="*/ 0 h 194"/>
                <a:gd name="T82" fmla="*/ 0 w 149"/>
                <a:gd name="T83" fmla="*/ 0 h 194"/>
                <a:gd name="T84" fmla="*/ 0 w 149"/>
                <a:gd name="T85" fmla="*/ 0 h 194"/>
                <a:gd name="T86" fmla="*/ 0 w 149"/>
                <a:gd name="T87" fmla="*/ 0 h 194"/>
                <a:gd name="T88" fmla="*/ 0 w 149"/>
                <a:gd name="T89" fmla="*/ 0 h 194"/>
                <a:gd name="T90" fmla="*/ 0 w 149"/>
                <a:gd name="T91" fmla="*/ 0 h 194"/>
                <a:gd name="T92" fmla="*/ 0 w 149"/>
                <a:gd name="T93" fmla="*/ 0 h 194"/>
                <a:gd name="T94" fmla="*/ 0 w 149"/>
                <a:gd name="T95" fmla="*/ 0 h 194"/>
                <a:gd name="T96" fmla="*/ 0 w 149"/>
                <a:gd name="T97" fmla="*/ 0 h 194"/>
                <a:gd name="T98" fmla="*/ 0 w 149"/>
                <a:gd name="T99" fmla="*/ 0 h 194"/>
                <a:gd name="T100" fmla="*/ 0 w 149"/>
                <a:gd name="T101" fmla="*/ 0 h 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9"/>
                <a:gd name="T154" fmla="*/ 0 h 194"/>
                <a:gd name="T155" fmla="*/ 149 w 149"/>
                <a:gd name="T156" fmla="*/ 194 h 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9" h="194">
                  <a:moveTo>
                    <a:pt x="16" y="13"/>
                  </a:moveTo>
                  <a:lnTo>
                    <a:pt x="50" y="0"/>
                  </a:lnTo>
                  <a:lnTo>
                    <a:pt x="48" y="12"/>
                  </a:lnTo>
                  <a:lnTo>
                    <a:pt x="74" y="7"/>
                  </a:lnTo>
                  <a:lnTo>
                    <a:pt x="71" y="18"/>
                  </a:lnTo>
                  <a:lnTo>
                    <a:pt x="91" y="18"/>
                  </a:lnTo>
                  <a:lnTo>
                    <a:pt x="87" y="33"/>
                  </a:lnTo>
                  <a:lnTo>
                    <a:pt x="90" y="43"/>
                  </a:lnTo>
                  <a:lnTo>
                    <a:pt x="103" y="28"/>
                  </a:lnTo>
                  <a:lnTo>
                    <a:pt x="109" y="0"/>
                  </a:lnTo>
                  <a:lnTo>
                    <a:pt x="118" y="34"/>
                  </a:lnTo>
                  <a:lnTo>
                    <a:pt x="127" y="25"/>
                  </a:lnTo>
                  <a:lnTo>
                    <a:pt x="133" y="5"/>
                  </a:lnTo>
                  <a:lnTo>
                    <a:pt x="145" y="15"/>
                  </a:lnTo>
                  <a:lnTo>
                    <a:pt x="149" y="35"/>
                  </a:lnTo>
                  <a:lnTo>
                    <a:pt x="127" y="42"/>
                  </a:lnTo>
                  <a:lnTo>
                    <a:pt x="101" y="63"/>
                  </a:lnTo>
                  <a:lnTo>
                    <a:pt x="95" y="45"/>
                  </a:lnTo>
                  <a:lnTo>
                    <a:pt x="78" y="59"/>
                  </a:lnTo>
                  <a:lnTo>
                    <a:pt x="62" y="64"/>
                  </a:lnTo>
                  <a:lnTo>
                    <a:pt x="73" y="48"/>
                  </a:lnTo>
                  <a:lnTo>
                    <a:pt x="73" y="33"/>
                  </a:lnTo>
                  <a:lnTo>
                    <a:pt x="60" y="42"/>
                  </a:lnTo>
                  <a:lnTo>
                    <a:pt x="50" y="70"/>
                  </a:lnTo>
                  <a:lnTo>
                    <a:pt x="26" y="75"/>
                  </a:lnTo>
                  <a:lnTo>
                    <a:pt x="15" y="102"/>
                  </a:lnTo>
                  <a:lnTo>
                    <a:pt x="49" y="92"/>
                  </a:lnTo>
                  <a:lnTo>
                    <a:pt x="32" y="120"/>
                  </a:lnTo>
                  <a:lnTo>
                    <a:pt x="32" y="133"/>
                  </a:lnTo>
                  <a:lnTo>
                    <a:pt x="48" y="120"/>
                  </a:lnTo>
                  <a:lnTo>
                    <a:pt x="59" y="100"/>
                  </a:lnTo>
                  <a:lnTo>
                    <a:pt x="56" y="132"/>
                  </a:lnTo>
                  <a:lnTo>
                    <a:pt x="74" y="144"/>
                  </a:lnTo>
                  <a:lnTo>
                    <a:pt x="78" y="174"/>
                  </a:lnTo>
                  <a:lnTo>
                    <a:pt x="54" y="148"/>
                  </a:lnTo>
                  <a:lnTo>
                    <a:pt x="51" y="177"/>
                  </a:lnTo>
                  <a:lnTo>
                    <a:pt x="56" y="194"/>
                  </a:lnTo>
                  <a:lnTo>
                    <a:pt x="38" y="189"/>
                  </a:lnTo>
                  <a:lnTo>
                    <a:pt x="34" y="165"/>
                  </a:lnTo>
                  <a:lnTo>
                    <a:pt x="28" y="173"/>
                  </a:lnTo>
                  <a:lnTo>
                    <a:pt x="15" y="160"/>
                  </a:lnTo>
                  <a:lnTo>
                    <a:pt x="19" y="137"/>
                  </a:lnTo>
                  <a:lnTo>
                    <a:pt x="1" y="133"/>
                  </a:lnTo>
                  <a:lnTo>
                    <a:pt x="0" y="105"/>
                  </a:lnTo>
                  <a:lnTo>
                    <a:pt x="6" y="80"/>
                  </a:lnTo>
                  <a:lnTo>
                    <a:pt x="30" y="63"/>
                  </a:lnTo>
                  <a:lnTo>
                    <a:pt x="38" y="50"/>
                  </a:lnTo>
                  <a:lnTo>
                    <a:pt x="38" y="35"/>
                  </a:lnTo>
                  <a:lnTo>
                    <a:pt x="14" y="38"/>
                  </a:lnTo>
                  <a:lnTo>
                    <a:pt x="16" y="13"/>
                  </a:lnTo>
                  <a:close/>
                </a:path>
              </a:pathLst>
            </a:custGeom>
            <a:solidFill>
              <a:srgbClr val="000000"/>
            </a:solidFill>
            <a:ln w="9525">
              <a:noFill/>
              <a:round/>
              <a:headEnd/>
              <a:tailEnd/>
            </a:ln>
          </p:spPr>
          <p:txBody>
            <a:bodyPr/>
            <a:lstStyle/>
            <a:p>
              <a:endParaRPr lang="en-US"/>
            </a:p>
          </p:txBody>
        </p:sp>
        <p:sp>
          <p:nvSpPr>
            <p:cNvPr id="191" name="Freeform 419"/>
            <p:cNvSpPr>
              <a:spLocks/>
            </p:cNvSpPr>
            <p:nvPr/>
          </p:nvSpPr>
          <p:spPr bwMode="auto">
            <a:xfrm>
              <a:off x="4200" y="1347"/>
              <a:ext cx="46" cy="30"/>
            </a:xfrm>
            <a:custGeom>
              <a:avLst/>
              <a:gdLst>
                <a:gd name="T0" fmla="*/ 0 w 276"/>
                <a:gd name="T1" fmla="*/ 0 h 181"/>
                <a:gd name="T2" fmla="*/ 0 w 276"/>
                <a:gd name="T3" fmla="*/ 0 h 181"/>
                <a:gd name="T4" fmla="*/ 0 w 276"/>
                <a:gd name="T5" fmla="*/ 0 h 181"/>
                <a:gd name="T6" fmla="*/ 0 w 276"/>
                <a:gd name="T7" fmla="*/ 0 h 181"/>
                <a:gd name="T8" fmla="*/ 0 w 276"/>
                <a:gd name="T9" fmla="*/ 0 h 181"/>
                <a:gd name="T10" fmla="*/ 0 w 276"/>
                <a:gd name="T11" fmla="*/ 0 h 181"/>
                <a:gd name="T12" fmla="*/ 0 w 276"/>
                <a:gd name="T13" fmla="*/ 0 h 181"/>
                <a:gd name="T14" fmla="*/ 0 w 276"/>
                <a:gd name="T15" fmla="*/ 0 h 181"/>
                <a:gd name="T16" fmla="*/ 0 w 276"/>
                <a:gd name="T17" fmla="*/ 0 h 181"/>
                <a:gd name="T18" fmla="*/ 0 w 276"/>
                <a:gd name="T19" fmla="*/ 0 h 181"/>
                <a:gd name="T20" fmla="*/ 0 w 276"/>
                <a:gd name="T21" fmla="*/ 0 h 181"/>
                <a:gd name="T22" fmla="*/ 0 w 276"/>
                <a:gd name="T23" fmla="*/ 0 h 181"/>
                <a:gd name="T24" fmla="*/ 0 w 276"/>
                <a:gd name="T25" fmla="*/ 0 h 181"/>
                <a:gd name="T26" fmla="*/ 0 w 276"/>
                <a:gd name="T27" fmla="*/ 0 h 181"/>
                <a:gd name="T28" fmla="*/ 0 w 276"/>
                <a:gd name="T29" fmla="*/ 0 h 181"/>
                <a:gd name="T30" fmla="*/ 0 w 276"/>
                <a:gd name="T31" fmla="*/ 0 h 181"/>
                <a:gd name="T32" fmla="*/ 0 w 276"/>
                <a:gd name="T33" fmla="*/ 0 h 181"/>
                <a:gd name="T34" fmla="*/ 0 w 276"/>
                <a:gd name="T35" fmla="*/ 0 h 181"/>
                <a:gd name="T36" fmla="*/ 0 w 276"/>
                <a:gd name="T37" fmla="*/ 0 h 181"/>
                <a:gd name="T38" fmla="*/ 0 w 276"/>
                <a:gd name="T39" fmla="*/ 0 h 181"/>
                <a:gd name="T40" fmla="*/ 0 w 276"/>
                <a:gd name="T41" fmla="*/ 0 h 181"/>
                <a:gd name="T42" fmla="*/ 0 w 276"/>
                <a:gd name="T43" fmla="*/ 0 h 181"/>
                <a:gd name="T44" fmla="*/ 0 w 276"/>
                <a:gd name="T45" fmla="*/ 0 h 181"/>
                <a:gd name="T46" fmla="*/ 0 w 276"/>
                <a:gd name="T47" fmla="*/ 0 h 181"/>
                <a:gd name="T48" fmla="*/ 0 w 276"/>
                <a:gd name="T49" fmla="*/ 0 h 181"/>
                <a:gd name="T50" fmla="*/ 0 w 276"/>
                <a:gd name="T51" fmla="*/ 0 h 181"/>
                <a:gd name="T52" fmla="*/ 0 w 276"/>
                <a:gd name="T53" fmla="*/ 0 h 181"/>
                <a:gd name="T54" fmla="*/ 0 w 276"/>
                <a:gd name="T55" fmla="*/ 0 h 181"/>
                <a:gd name="T56" fmla="*/ 0 w 276"/>
                <a:gd name="T57" fmla="*/ 0 h 181"/>
                <a:gd name="T58" fmla="*/ 0 w 276"/>
                <a:gd name="T59" fmla="*/ 0 h 181"/>
                <a:gd name="T60" fmla="*/ 0 w 276"/>
                <a:gd name="T61" fmla="*/ 0 h 181"/>
                <a:gd name="T62" fmla="*/ 0 w 276"/>
                <a:gd name="T63" fmla="*/ 0 h 181"/>
                <a:gd name="T64" fmla="*/ 0 w 276"/>
                <a:gd name="T65" fmla="*/ 0 h 181"/>
                <a:gd name="T66" fmla="*/ 0 w 276"/>
                <a:gd name="T67" fmla="*/ 0 h 181"/>
                <a:gd name="T68" fmla="*/ 0 w 276"/>
                <a:gd name="T69" fmla="*/ 0 h 181"/>
                <a:gd name="T70" fmla="*/ 0 w 276"/>
                <a:gd name="T71" fmla="*/ 0 h 181"/>
                <a:gd name="T72" fmla="*/ 0 w 276"/>
                <a:gd name="T73" fmla="*/ 0 h 181"/>
                <a:gd name="T74" fmla="*/ 0 w 276"/>
                <a:gd name="T75" fmla="*/ 0 h 181"/>
                <a:gd name="T76" fmla="*/ 0 w 276"/>
                <a:gd name="T77" fmla="*/ 0 h 1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181"/>
                <a:gd name="T119" fmla="*/ 276 w 276"/>
                <a:gd name="T120" fmla="*/ 181 h 1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181">
                  <a:moveTo>
                    <a:pt x="38" y="36"/>
                  </a:moveTo>
                  <a:lnTo>
                    <a:pt x="30" y="50"/>
                  </a:lnTo>
                  <a:lnTo>
                    <a:pt x="14" y="66"/>
                  </a:lnTo>
                  <a:lnTo>
                    <a:pt x="0" y="95"/>
                  </a:lnTo>
                  <a:lnTo>
                    <a:pt x="0" y="102"/>
                  </a:lnTo>
                  <a:lnTo>
                    <a:pt x="29" y="98"/>
                  </a:lnTo>
                  <a:lnTo>
                    <a:pt x="24" y="119"/>
                  </a:lnTo>
                  <a:lnTo>
                    <a:pt x="21" y="136"/>
                  </a:lnTo>
                  <a:lnTo>
                    <a:pt x="34" y="136"/>
                  </a:lnTo>
                  <a:lnTo>
                    <a:pt x="49" y="119"/>
                  </a:lnTo>
                  <a:lnTo>
                    <a:pt x="44" y="98"/>
                  </a:lnTo>
                  <a:lnTo>
                    <a:pt x="69" y="96"/>
                  </a:lnTo>
                  <a:lnTo>
                    <a:pt x="84" y="116"/>
                  </a:lnTo>
                  <a:lnTo>
                    <a:pt x="110" y="110"/>
                  </a:lnTo>
                  <a:lnTo>
                    <a:pt x="107" y="127"/>
                  </a:lnTo>
                  <a:lnTo>
                    <a:pt x="119" y="140"/>
                  </a:lnTo>
                  <a:lnTo>
                    <a:pt x="131" y="112"/>
                  </a:lnTo>
                  <a:lnTo>
                    <a:pt x="156" y="119"/>
                  </a:lnTo>
                  <a:lnTo>
                    <a:pt x="184" y="96"/>
                  </a:lnTo>
                  <a:lnTo>
                    <a:pt x="161" y="136"/>
                  </a:lnTo>
                  <a:lnTo>
                    <a:pt x="189" y="127"/>
                  </a:lnTo>
                  <a:lnTo>
                    <a:pt x="185" y="151"/>
                  </a:lnTo>
                  <a:lnTo>
                    <a:pt x="208" y="126"/>
                  </a:lnTo>
                  <a:lnTo>
                    <a:pt x="214" y="139"/>
                  </a:lnTo>
                  <a:lnTo>
                    <a:pt x="229" y="139"/>
                  </a:lnTo>
                  <a:lnTo>
                    <a:pt x="235" y="167"/>
                  </a:lnTo>
                  <a:lnTo>
                    <a:pt x="246" y="181"/>
                  </a:lnTo>
                  <a:lnTo>
                    <a:pt x="249" y="142"/>
                  </a:lnTo>
                  <a:lnTo>
                    <a:pt x="260" y="147"/>
                  </a:lnTo>
                  <a:lnTo>
                    <a:pt x="276" y="173"/>
                  </a:lnTo>
                  <a:lnTo>
                    <a:pt x="275" y="131"/>
                  </a:lnTo>
                  <a:lnTo>
                    <a:pt x="270" y="92"/>
                  </a:lnTo>
                  <a:lnTo>
                    <a:pt x="258" y="114"/>
                  </a:lnTo>
                  <a:lnTo>
                    <a:pt x="255" y="96"/>
                  </a:lnTo>
                  <a:lnTo>
                    <a:pt x="230" y="121"/>
                  </a:lnTo>
                  <a:lnTo>
                    <a:pt x="232" y="94"/>
                  </a:lnTo>
                  <a:lnTo>
                    <a:pt x="199" y="110"/>
                  </a:lnTo>
                  <a:lnTo>
                    <a:pt x="202" y="91"/>
                  </a:lnTo>
                  <a:lnTo>
                    <a:pt x="213" y="76"/>
                  </a:lnTo>
                  <a:lnTo>
                    <a:pt x="214" y="51"/>
                  </a:lnTo>
                  <a:lnTo>
                    <a:pt x="192" y="77"/>
                  </a:lnTo>
                  <a:lnTo>
                    <a:pt x="166" y="91"/>
                  </a:lnTo>
                  <a:lnTo>
                    <a:pt x="168" y="71"/>
                  </a:lnTo>
                  <a:lnTo>
                    <a:pt x="144" y="76"/>
                  </a:lnTo>
                  <a:lnTo>
                    <a:pt x="129" y="84"/>
                  </a:lnTo>
                  <a:lnTo>
                    <a:pt x="136" y="90"/>
                  </a:lnTo>
                  <a:lnTo>
                    <a:pt x="105" y="90"/>
                  </a:lnTo>
                  <a:lnTo>
                    <a:pt x="88" y="98"/>
                  </a:lnTo>
                  <a:lnTo>
                    <a:pt x="91" y="74"/>
                  </a:lnTo>
                  <a:lnTo>
                    <a:pt x="62" y="71"/>
                  </a:lnTo>
                  <a:lnTo>
                    <a:pt x="81" y="54"/>
                  </a:lnTo>
                  <a:lnTo>
                    <a:pt x="96" y="40"/>
                  </a:lnTo>
                  <a:lnTo>
                    <a:pt x="104" y="59"/>
                  </a:lnTo>
                  <a:lnTo>
                    <a:pt x="129" y="52"/>
                  </a:lnTo>
                  <a:lnTo>
                    <a:pt x="151" y="44"/>
                  </a:lnTo>
                  <a:lnTo>
                    <a:pt x="158" y="29"/>
                  </a:lnTo>
                  <a:lnTo>
                    <a:pt x="136" y="36"/>
                  </a:lnTo>
                  <a:lnTo>
                    <a:pt x="124" y="30"/>
                  </a:lnTo>
                  <a:lnTo>
                    <a:pt x="100" y="29"/>
                  </a:lnTo>
                  <a:lnTo>
                    <a:pt x="79" y="36"/>
                  </a:lnTo>
                  <a:lnTo>
                    <a:pt x="60" y="44"/>
                  </a:lnTo>
                  <a:lnTo>
                    <a:pt x="55" y="64"/>
                  </a:lnTo>
                  <a:lnTo>
                    <a:pt x="38" y="76"/>
                  </a:lnTo>
                  <a:lnTo>
                    <a:pt x="31" y="90"/>
                  </a:lnTo>
                  <a:lnTo>
                    <a:pt x="19" y="91"/>
                  </a:lnTo>
                  <a:lnTo>
                    <a:pt x="26" y="72"/>
                  </a:lnTo>
                  <a:lnTo>
                    <a:pt x="49" y="50"/>
                  </a:lnTo>
                  <a:lnTo>
                    <a:pt x="52" y="37"/>
                  </a:lnTo>
                  <a:lnTo>
                    <a:pt x="79" y="26"/>
                  </a:lnTo>
                  <a:lnTo>
                    <a:pt x="91" y="19"/>
                  </a:lnTo>
                  <a:lnTo>
                    <a:pt x="120" y="17"/>
                  </a:lnTo>
                  <a:lnTo>
                    <a:pt x="125" y="0"/>
                  </a:lnTo>
                  <a:lnTo>
                    <a:pt x="99" y="4"/>
                  </a:lnTo>
                  <a:lnTo>
                    <a:pt x="73" y="10"/>
                  </a:lnTo>
                  <a:lnTo>
                    <a:pt x="68" y="25"/>
                  </a:lnTo>
                  <a:lnTo>
                    <a:pt x="36" y="27"/>
                  </a:lnTo>
                  <a:lnTo>
                    <a:pt x="38" y="36"/>
                  </a:lnTo>
                  <a:close/>
                </a:path>
              </a:pathLst>
            </a:custGeom>
            <a:solidFill>
              <a:srgbClr val="000000"/>
            </a:solidFill>
            <a:ln w="9525">
              <a:noFill/>
              <a:round/>
              <a:headEnd/>
              <a:tailEnd/>
            </a:ln>
          </p:spPr>
          <p:txBody>
            <a:bodyPr/>
            <a:lstStyle/>
            <a:p>
              <a:endParaRPr lang="en-US"/>
            </a:p>
          </p:txBody>
        </p:sp>
        <p:sp>
          <p:nvSpPr>
            <p:cNvPr id="192" name="Freeform 420"/>
            <p:cNvSpPr>
              <a:spLocks/>
            </p:cNvSpPr>
            <p:nvPr/>
          </p:nvSpPr>
          <p:spPr bwMode="auto">
            <a:xfrm>
              <a:off x="4224" y="1372"/>
              <a:ext cx="21" cy="39"/>
            </a:xfrm>
            <a:custGeom>
              <a:avLst/>
              <a:gdLst>
                <a:gd name="T0" fmla="*/ 0 w 123"/>
                <a:gd name="T1" fmla="*/ 0 h 234"/>
                <a:gd name="T2" fmla="*/ 0 w 123"/>
                <a:gd name="T3" fmla="*/ 0 h 234"/>
                <a:gd name="T4" fmla="*/ 0 w 123"/>
                <a:gd name="T5" fmla="*/ 0 h 234"/>
                <a:gd name="T6" fmla="*/ 0 w 123"/>
                <a:gd name="T7" fmla="*/ 0 h 234"/>
                <a:gd name="T8" fmla="*/ 0 w 123"/>
                <a:gd name="T9" fmla="*/ 0 h 234"/>
                <a:gd name="T10" fmla="*/ 0 w 123"/>
                <a:gd name="T11" fmla="*/ 0 h 234"/>
                <a:gd name="T12" fmla="*/ 0 w 123"/>
                <a:gd name="T13" fmla="*/ 0 h 234"/>
                <a:gd name="T14" fmla="*/ 0 w 123"/>
                <a:gd name="T15" fmla="*/ 0 h 234"/>
                <a:gd name="T16" fmla="*/ 0 w 123"/>
                <a:gd name="T17" fmla="*/ 0 h 234"/>
                <a:gd name="T18" fmla="*/ 0 w 123"/>
                <a:gd name="T19" fmla="*/ 0 h 234"/>
                <a:gd name="T20" fmla="*/ 0 w 123"/>
                <a:gd name="T21" fmla="*/ 0 h 234"/>
                <a:gd name="T22" fmla="*/ 0 w 123"/>
                <a:gd name="T23" fmla="*/ 0 h 234"/>
                <a:gd name="T24" fmla="*/ 0 w 123"/>
                <a:gd name="T25" fmla="*/ 0 h 234"/>
                <a:gd name="T26" fmla="*/ 0 w 123"/>
                <a:gd name="T27" fmla="*/ 0 h 234"/>
                <a:gd name="T28" fmla="*/ 0 w 123"/>
                <a:gd name="T29" fmla="*/ 0 h 234"/>
                <a:gd name="T30" fmla="*/ 0 w 123"/>
                <a:gd name="T31" fmla="*/ 0 h 234"/>
                <a:gd name="T32" fmla="*/ 0 w 123"/>
                <a:gd name="T33" fmla="*/ 0 h 234"/>
                <a:gd name="T34" fmla="*/ 0 w 123"/>
                <a:gd name="T35" fmla="*/ 0 h 234"/>
                <a:gd name="T36" fmla="*/ 0 w 123"/>
                <a:gd name="T37" fmla="*/ 0 h 234"/>
                <a:gd name="T38" fmla="*/ 0 w 123"/>
                <a:gd name="T39" fmla="*/ 0 h 234"/>
                <a:gd name="T40" fmla="*/ 0 w 123"/>
                <a:gd name="T41" fmla="*/ 0 h 234"/>
                <a:gd name="T42" fmla="*/ 0 w 123"/>
                <a:gd name="T43" fmla="*/ 0 h 234"/>
                <a:gd name="T44" fmla="*/ 0 w 123"/>
                <a:gd name="T45" fmla="*/ 0 h 234"/>
                <a:gd name="T46" fmla="*/ 0 w 123"/>
                <a:gd name="T47" fmla="*/ 0 h 234"/>
                <a:gd name="T48" fmla="*/ 0 w 123"/>
                <a:gd name="T49" fmla="*/ 0 h 234"/>
                <a:gd name="T50" fmla="*/ 0 w 123"/>
                <a:gd name="T51" fmla="*/ 0 h 234"/>
                <a:gd name="T52" fmla="*/ 0 w 123"/>
                <a:gd name="T53" fmla="*/ 0 h 234"/>
                <a:gd name="T54" fmla="*/ 0 w 123"/>
                <a:gd name="T55" fmla="*/ 0 h 234"/>
                <a:gd name="T56" fmla="*/ 0 w 123"/>
                <a:gd name="T57" fmla="*/ 0 h 234"/>
                <a:gd name="T58" fmla="*/ 0 w 123"/>
                <a:gd name="T59" fmla="*/ 0 h 234"/>
                <a:gd name="T60" fmla="*/ 0 w 123"/>
                <a:gd name="T61" fmla="*/ 0 h 234"/>
                <a:gd name="T62" fmla="*/ 0 w 123"/>
                <a:gd name="T63" fmla="*/ 0 h 234"/>
                <a:gd name="T64" fmla="*/ 0 w 123"/>
                <a:gd name="T65" fmla="*/ 0 h 234"/>
                <a:gd name="T66" fmla="*/ 0 w 123"/>
                <a:gd name="T67" fmla="*/ 0 h 234"/>
                <a:gd name="T68" fmla="*/ 0 w 123"/>
                <a:gd name="T69" fmla="*/ 0 h 234"/>
                <a:gd name="T70" fmla="*/ 0 w 123"/>
                <a:gd name="T71" fmla="*/ 0 h 234"/>
                <a:gd name="T72" fmla="*/ 0 w 123"/>
                <a:gd name="T73" fmla="*/ 0 h 234"/>
                <a:gd name="T74" fmla="*/ 0 w 123"/>
                <a:gd name="T75" fmla="*/ 0 h 234"/>
                <a:gd name="T76" fmla="*/ 0 w 123"/>
                <a:gd name="T77" fmla="*/ 0 h 234"/>
                <a:gd name="T78" fmla="*/ 0 w 123"/>
                <a:gd name="T79" fmla="*/ 0 h 234"/>
                <a:gd name="T80" fmla="*/ 0 w 123"/>
                <a:gd name="T81" fmla="*/ 0 h 234"/>
                <a:gd name="T82" fmla="*/ 0 w 123"/>
                <a:gd name="T83" fmla="*/ 0 h 234"/>
                <a:gd name="T84" fmla="*/ 0 w 123"/>
                <a:gd name="T85" fmla="*/ 0 h 234"/>
                <a:gd name="T86" fmla="*/ 0 w 123"/>
                <a:gd name="T87" fmla="*/ 0 h 234"/>
                <a:gd name="T88" fmla="*/ 0 w 123"/>
                <a:gd name="T89" fmla="*/ 0 h 234"/>
                <a:gd name="T90" fmla="*/ 0 w 123"/>
                <a:gd name="T91" fmla="*/ 0 h 234"/>
                <a:gd name="T92" fmla="*/ 0 w 123"/>
                <a:gd name="T93" fmla="*/ 0 h 234"/>
                <a:gd name="T94" fmla="*/ 0 w 123"/>
                <a:gd name="T95" fmla="*/ 0 h 234"/>
                <a:gd name="T96" fmla="*/ 0 w 123"/>
                <a:gd name="T97" fmla="*/ 0 h 234"/>
                <a:gd name="T98" fmla="*/ 0 w 123"/>
                <a:gd name="T99" fmla="*/ 0 h 234"/>
                <a:gd name="T100" fmla="*/ 0 w 123"/>
                <a:gd name="T101" fmla="*/ 0 h 234"/>
                <a:gd name="T102" fmla="*/ 0 w 123"/>
                <a:gd name="T103" fmla="*/ 0 h 234"/>
                <a:gd name="T104" fmla="*/ 0 w 123"/>
                <a:gd name="T105" fmla="*/ 0 h 234"/>
                <a:gd name="T106" fmla="*/ 0 w 123"/>
                <a:gd name="T107" fmla="*/ 0 h 234"/>
                <a:gd name="T108" fmla="*/ 0 w 123"/>
                <a:gd name="T109" fmla="*/ 0 h 2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
                <a:gd name="T166" fmla="*/ 0 h 234"/>
                <a:gd name="T167" fmla="*/ 123 w 123"/>
                <a:gd name="T168" fmla="*/ 234 h 2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 h="234">
                  <a:moveTo>
                    <a:pt x="14" y="46"/>
                  </a:moveTo>
                  <a:lnTo>
                    <a:pt x="18" y="32"/>
                  </a:lnTo>
                  <a:lnTo>
                    <a:pt x="45" y="5"/>
                  </a:lnTo>
                  <a:lnTo>
                    <a:pt x="63" y="0"/>
                  </a:lnTo>
                  <a:lnTo>
                    <a:pt x="72" y="0"/>
                  </a:lnTo>
                  <a:lnTo>
                    <a:pt x="75" y="27"/>
                  </a:lnTo>
                  <a:lnTo>
                    <a:pt x="86" y="26"/>
                  </a:lnTo>
                  <a:lnTo>
                    <a:pt x="91" y="3"/>
                  </a:lnTo>
                  <a:lnTo>
                    <a:pt x="99" y="12"/>
                  </a:lnTo>
                  <a:lnTo>
                    <a:pt x="109" y="48"/>
                  </a:lnTo>
                  <a:lnTo>
                    <a:pt x="110" y="80"/>
                  </a:lnTo>
                  <a:lnTo>
                    <a:pt x="96" y="92"/>
                  </a:lnTo>
                  <a:lnTo>
                    <a:pt x="84" y="92"/>
                  </a:lnTo>
                  <a:lnTo>
                    <a:pt x="84" y="101"/>
                  </a:lnTo>
                  <a:lnTo>
                    <a:pt x="105" y="116"/>
                  </a:lnTo>
                  <a:lnTo>
                    <a:pt x="112" y="155"/>
                  </a:lnTo>
                  <a:lnTo>
                    <a:pt x="123" y="187"/>
                  </a:lnTo>
                  <a:lnTo>
                    <a:pt x="118" y="207"/>
                  </a:lnTo>
                  <a:lnTo>
                    <a:pt x="122" y="234"/>
                  </a:lnTo>
                  <a:lnTo>
                    <a:pt x="109" y="229"/>
                  </a:lnTo>
                  <a:lnTo>
                    <a:pt x="107" y="191"/>
                  </a:lnTo>
                  <a:lnTo>
                    <a:pt x="105" y="166"/>
                  </a:lnTo>
                  <a:lnTo>
                    <a:pt x="88" y="172"/>
                  </a:lnTo>
                  <a:lnTo>
                    <a:pt x="83" y="152"/>
                  </a:lnTo>
                  <a:lnTo>
                    <a:pt x="91" y="146"/>
                  </a:lnTo>
                  <a:lnTo>
                    <a:pt x="93" y="127"/>
                  </a:lnTo>
                  <a:lnTo>
                    <a:pt x="86" y="122"/>
                  </a:lnTo>
                  <a:lnTo>
                    <a:pt x="69" y="121"/>
                  </a:lnTo>
                  <a:lnTo>
                    <a:pt x="65" y="107"/>
                  </a:lnTo>
                  <a:lnTo>
                    <a:pt x="50" y="117"/>
                  </a:lnTo>
                  <a:lnTo>
                    <a:pt x="53" y="101"/>
                  </a:lnTo>
                  <a:lnTo>
                    <a:pt x="67" y="91"/>
                  </a:lnTo>
                  <a:lnTo>
                    <a:pt x="55" y="72"/>
                  </a:lnTo>
                  <a:lnTo>
                    <a:pt x="59" y="58"/>
                  </a:lnTo>
                  <a:lnTo>
                    <a:pt x="84" y="65"/>
                  </a:lnTo>
                  <a:lnTo>
                    <a:pt x="94" y="35"/>
                  </a:lnTo>
                  <a:lnTo>
                    <a:pt x="75" y="37"/>
                  </a:lnTo>
                  <a:lnTo>
                    <a:pt x="62" y="48"/>
                  </a:lnTo>
                  <a:lnTo>
                    <a:pt x="60" y="19"/>
                  </a:lnTo>
                  <a:lnTo>
                    <a:pt x="40" y="31"/>
                  </a:lnTo>
                  <a:lnTo>
                    <a:pt x="30" y="45"/>
                  </a:lnTo>
                  <a:lnTo>
                    <a:pt x="43" y="46"/>
                  </a:lnTo>
                  <a:lnTo>
                    <a:pt x="33" y="65"/>
                  </a:lnTo>
                  <a:lnTo>
                    <a:pt x="22" y="75"/>
                  </a:lnTo>
                  <a:lnTo>
                    <a:pt x="39" y="76"/>
                  </a:lnTo>
                  <a:lnTo>
                    <a:pt x="34" y="91"/>
                  </a:lnTo>
                  <a:lnTo>
                    <a:pt x="24" y="93"/>
                  </a:lnTo>
                  <a:lnTo>
                    <a:pt x="16" y="105"/>
                  </a:lnTo>
                  <a:lnTo>
                    <a:pt x="16" y="122"/>
                  </a:lnTo>
                  <a:lnTo>
                    <a:pt x="1" y="115"/>
                  </a:lnTo>
                  <a:lnTo>
                    <a:pt x="8" y="95"/>
                  </a:lnTo>
                  <a:lnTo>
                    <a:pt x="0" y="95"/>
                  </a:lnTo>
                  <a:lnTo>
                    <a:pt x="14" y="65"/>
                  </a:lnTo>
                  <a:lnTo>
                    <a:pt x="14" y="46"/>
                  </a:lnTo>
                  <a:close/>
                </a:path>
              </a:pathLst>
            </a:custGeom>
            <a:solidFill>
              <a:srgbClr val="000000"/>
            </a:solidFill>
            <a:ln w="9525">
              <a:noFill/>
              <a:round/>
              <a:headEnd/>
              <a:tailEnd/>
            </a:ln>
          </p:spPr>
          <p:txBody>
            <a:bodyPr/>
            <a:lstStyle/>
            <a:p>
              <a:endParaRPr lang="en-US"/>
            </a:p>
          </p:txBody>
        </p:sp>
        <p:sp>
          <p:nvSpPr>
            <p:cNvPr id="193" name="Freeform 421"/>
            <p:cNvSpPr>
              <a:spLocks/>
            </p:cNvSpPr>
            <p:nvPr/>
          </p:nvSpPr>
          <p:spPr bwMode="auto">
            <a:xfrm>
              <a:off x="4245" y="1358"/>
              <a:ext cx="28" cy="57"/>
            </a:xfrm>
            <a:custGeom>
              <a:avLst/>
              <a:gdLst>
                <a:gd name="T0" fmla="*/ 0 w 170"/>
                <a:gd name="T1" fmla="*/ 0 h 346"/>
                <a:gd name="T2" fmla="*/ 0 w 170"/>
                <a:gd name="T3" fmla="*/ 0 h 346"/>
                <a:gd name="T4" fmla="*/ 0 w 170"/>
                <a:gd name="T5" fmla="*/ 0 h 346"/>
                <a:gd name="T6" fmla="*/ 0 w 170"/>
                <a:gd name="T7" fmla="*/ 0 h 346"/>
                <a:gd name="T8" fmla="*/ 0 w 170"/>
                <a:gd name="T9" fmla="*/ 0 h 346"/>
                <a:gd name="T10" fmla="*/ 0 w 170"/>
                <a:gd name="T11" fmla="*/ 0 h 346"/>
                <a:gd name="T12" fmla="*/ 0 w 170"/>
                <a:gd name="T13" fmla="*/ 0 h 346"/>
                <a:gd name="T14" fmla="*/ 0 w 170"/>
                <a:gd name="T15" fmla="*/ 0 h 346"/>
                <a:gd name="T16" fmla="*/ 0 w 170"/>
                <a:gd name="T17" fmla="*/ 0 h 346"/>
                <a:gd name="T18" fmla="*/ 0 w 170"/>
                <a:gd name="T19" fmla="*/ 0 h 346"/>
                <a:gd name="T20" fmla="*/ 0 w 170"/>
                <a:gd name="T21" fmla="*/ 0 h 346"/>
                <a:gd name="T22" fmla="*/ 0 w 170"/>
                <a:gd name="T23" fmla="*/ 0 h 346"/>
                <a:gd name="T24" fmla="*/ 0 w 170"/>
                <a:gd name="T25" fmla="*/ 0 h 346"/>
                <a:gd name="T26" fmla="*/ 0 w 170"/>
                <a:gd name="T27" fmla="*/ 0 h 346"/>
                <a:gd name="T28" fmla="*/ 0 w 170"/>
                <a:gd name="T29" fmla="*/ 0 h 346"/>
                <a:gd name="T30" fmla="*/ 0 w 170"/>
                <a:gd name="T31" fmla="*/ 0 h 346"/>
                <a:gd name="T32" fmla="*/ 0 w 170"/>
                <a:gd name="T33" fmla="*/ 0 h 346"/>
                <a:gd name="T34" fmla="*/ 0 w 170"/>
                <a:gd name="T35" fmla="*/ 0 h 346"/>
                <a:gd name="T36" fmla="*/ 0 w 170"/>
                <a:gd name="T37" fmla="*/ 0 h 346"/>
                <a:gd name="T38" fmla="*/ 0 w 170"/>
                <a:gd name="T39" fmla="*/ 0 h 346"/>
                <a:gd name="T40" fmla="*/ 0 w 170"/>
                <a:gd name="T41" fmla="*/ 0 h 346"/>
                <a:gd name="T42" fmla="*/ 0 w 170"/>
                <a:gd name="T43" fmla="*/ 0 h 346"/>
                <a:gd name="T44" fmla="*/ 0 w 170"/>
                <a:gd name="T45" fmla="*/ 0 h 346"/>
                <a:gd name="T46" fmla="*/ 0 w 170"/>
                <a:gd name="T47" fmla="*/ 0 h 346"/>
                <a:gd name="T48" fmla="*/ 0 w 170"/>
                <a:gd name="T49" fmla="*/ 0 h 346"/>
                <a:gd name="T50" fmla="*/ 0 w 170"/>
                <a:gd name="T51" fmla="*/ 0 h 346"/>
                <a:gd name="T52" fmla="*/ 0 w 170"/>
                <a:gd name="T53" fmla="*/ 0 h 346"/>
                <a:gd name="T54" fmla="*/ 0 w 170"/>
                <a:gd name="T55" fmla="*/ 0 h 346"/>
                <a:gd name="T56" fmla="*/ 0 w 170"/>
                <a:gd name="T57" fmla="*/ 0 h 346"/>
                <a:gd name="T58" fmla="*/ 0 w 170"/>
                <a:gd name="T59" fmla="*/ 0 h 346"/>
                <a:gd name="T60" fmla="*/ 0 w 170"/>
                <a:gd name="T61" fmla="*/ 0 h 346"/>
                <a:gd name="T62" fmla="*/ 0 w 170"/>
                <a:gd name="T63" fmla="*/ 0 h 346"/>
                <a:gd name="T64" fmla="*/ 0 w 170"/>
                <a:gd name="T65" fmla="*/ 0 h 3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346"/>
                <a:gd name="T101" fmla="*/ 170 w 170"/>
                <a:gd name="T102" fmla="*/ 346 h 3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346">
                  <a:moveTo>
                    <a:pt x="2" y="75"/>
                  </a:moveTo>
                  <a:lnTo>
                    <a:pt x="27" y="72"/>
                  </a:lnTo>
                  <a:lnTo>
                    <a:pt x="31" y="51"/>
                  </a:lnTo>
                  <a:lnTo>
                    <a:pt x="47" y="68"/>
                  </a:lnTo>
                  <a:lnTo>
                    <a:pt x="56" y="45"/>
                  </a:lnTo>
                  <a:lnTo>
                    <a:pt x="69" y="35"/>
                  </a:lnTo>
                  <a:lnTo>
                    <a:pt x="71" y="56"/>
                  </a:lnTo>
                  <a:lnTo>
                    <a:pt x="102" y="64"/>
                  </a:lnTo>
                  <a:lnTo>
                    <a:pt x="104" y="85"/>
                  </a:lnTo>
                  <a:lnTo>
                    <a:pt x="121" y="108"/>
                  </a:lnTo>
                  <a:lnTo>
                    <a:pt x="128" y="94"/>
                  </a:lnTo>
                  <a:lnTo>
                    <a:pt x="127" y="70"/>
                  </a:lnTo>
                  <a:lnTo>
                    <a:pt x="135" y="80"/>
                  </a:lnTo>
                  <a:lnTo>
                    <a:pt x="148" y="68"/>
                  </a:lnTo>
                  <a:lnTo>
                    <a:pt x="144" y="56"/>
                  </a:lnTo>
                  <a:lnTo>
                    <a:pt x="128" y="46"/>
                  </a:lnTo>
                  <a:lnTo>
                    <a:pt x="115" y="35"/>
                  </a:lnTo>
                  <a:lnTo>
                    <a:pt x="102" y="49"/>
                  </a:lnTo>
                  <a:lnTo>
                    <a:pt x="91" y="43"/>
                  </a:lnTo>
                  <a:lnTo>
                    <a:pt x="92" y="29"/>
                  </a:lnTo>
                  <a:lnTo>
                    <a:pt x="83" y="5"/>
                  </a:lnTo>
                  <a:lnTo>
                    <a:pt x="98" y="0"/>
                  </a:lnTo>
                  <a:lnTo>
                    <a:pt x="99" y="18"/>
                  </a:lnTo>
                  <a:lnTo>
                    <a:pt x="123" y="24"/>
                  </a:lnTo>
                  <a:lnTo>
                    <a:pt x="128" y="3"/>
                  </a:lnTo>
                  <a:lnTo>
                    <a:pt x="153" y="1"/>
                  </a:lnTo>
                  <a:lnTo>
                    <a:pt x="149" y="18"/>
                  </a:lnTo>
                  <a:lnTo>
                    <a:pt x="157" y="43"/>
                  </a:lnTo>
                  <a:lnTo>
                    <a:pt x="170" y="50"/>
                  </a:lnTo>
                  <a:lnTo>
                    <a:pt x="156" y="65"/>
                  </a:lnTo>
                  <a:lnTo>
                    <a:pt x="166" y="99"/>
                  </a:lnTo>
                  <a:lnTo>
                    <a:pt x="141" y="105"/>
                  </a:lnTo>
                  <a:lnTo>
                    <a:pt x="104" y="139"/>
                  </a:lnTo>
                  <a:lnTo>
                    <a:pt x="98" y="114"/>
                  </a:lnTo>
                  <a:lnTo>
                    <a:pt x="93" y="88"/>
                  </a:lnTo>
                  <a:lnTo>
                    <a:pt x="77" y="99"/>
                  </a:lnTo>
                  <a:lnTo>
                    <a:pt x="77" y="73"/>
                  </a:lnTo>
                  <a:lnTo>
                    <a:pt x="68" y="70"/>
                  </a:lnTo>
                  <a:lnTo>
                    <a:pt x="61" y="99"/>
                  </a:lnTo>
                  <a:lnTo>
                    <a:pt x="73" y="110"/>
                  </a:lnTo>
                  <a:lnTo>
                    <a:pt x="43" y="119"/>
                  </a:lnTo>
                  <a:lnTo>
                    <a:pt x="50" y="125"/>
                  </a:lnTo>
                  <a:lnTo>
                    <a:pt x="76" y="133"/>
                  </a:lnTo>
                  <a:lnTo>
                    <a:pt x="64" y="145"/>
                  </a:lnTo>
                  <a:lnTo>
                    <a:pt x="92" y="158"/>
                  </a:lnTo>
                  <a:lnTo>
                    <a:pt x="83" y="174"/>
                  </a:lnTo>
                  <a:lnTo>
                    <a:pt x="62" y="160"/>
                  </a:lnTo>
                  <a:lnTo>
                    <a:pt x="45" y="160"/>
                  </a:lnTo>
                  <a:lnTo>
                    <a:pt x="52" y="139"/>
                  </a:lnTo>
                  <a:lnTo>
                    <a:pt x="27" y="136"/>
                  </a:lnTo>
                  <a:lnTo>
                    <a:pt x="27" y="159"/>
                  </a:lnTo>
                  <a:lnTo>
                    <a:pt x="22" y="178"/>
                  </a:lnTo>
                  <a:lnTo>
                    <a:pt x="34" y="188"/>
                  </a:lnTo>
                  <a:lnTo>
                    <a:pt x="30" y="219"/>
                  </a:lnTo>
                  <a:lnTo>
                    <a:pt x="28" y="284"/>
                  </a:lnTo>
                  <a:lnTo>
                    <a:pt x="34" y="320"/>
                  </a:lnTo>
                  <a:lnTo>
                    <a:pt x="32" y="346"/>
                  </a:lnTo>
                  <a:lnTo>
                    <a:pt x="22" y="322"/>
                  </a:lnTo>
                  <a:lnTo>
                    <a:pt x="14" y="255"/>
                  </a:lnTo>
                  <a:lnTo>
                    <a:pt x="14" y="205"/>
                  </a:lnTo>
                  <a:lnTo>
                    <a:pt x="9" y="176"/>
                  </a:lnTo>
                  <a:lnTo>
                    <a:pt x="11" y="133"/>
                  </a:lnTo>
                  <a:lnTo>
                    <a:pt x="19" y="96"/>
                  </a:lnTo>
                  <a:lnTo>
                    <a:pt x="0" y="89"/>
                  </a:lnTo>
                  <a:lnTo>
                    <a:pt x="2" y="75"/>
                  </a:lnTo>
                  <a:close/>
                </a:path>
              </a:pathLst>
            </a:custGeom>
            <a:solidFill>
              <a:srgbClr val="000000"/>
            </a:solidFill>
            <a:ln w="9525">
              <a:noFill/>
              <a:round/>
              <a:headEnd/>
              <a:tailEnd/>
            </a:ln>
          </p:spPr>
          <p:txBody>
            <a:bodyPr/>
            <a:lstStyle/>
            <a:p>
              <a:endParaRPr lang="en-US"/>
            </a:p>
          </p:txBody>
        </p:sp>
        <p:sp>
          <p:nvSpPr>
            <p:cNvPr id="194" name="Freeform 422"/>
            <p:cNvSpPr>
              <a:spLocks/>
            </p:cNvSpPr>
            <p:nvPr/>
          </p:nvSpPr>
          <p:spPr bwMode="auto">
            <a:xfrm>
              <a:off x="4247" y="1372"/>
              <a:ext cx="27" cy="44"/>
            </a:xfrm>
            <a:custGeom>
              <a:avLst/>
              <a:gdLst>
                <a:gd name="T0" fmla="*/ 0 w 158"/>
                <a:gd name="T1" fmla="*/ 0 h 258"/>
                <a:gd name="T2" fmla="*/ 0 w 158"/>
                <a:gd name="T3" fmla="*/ 0 h 258"/>
                <a:gd name="T4" fmla="*/ 0 w 158"/>
                <a:gd name="T5" fmla="*/ 0 h 258"/>
                <a:gd name="T6" fmla="*/ 0 w 158"/>
                <a:gd name="T7" fmla="*/ 0 h 258"/>
                <a:gd name="T8" fmla="*/ 0 w 158"/>
                <a:gd name="T9" fmla="*/ 0 h 258"/>
                <a:gd name="T10" fmla="*/ 0 w 158"/>
                <a:gd name="T11" fmla="*/ 0 h 258"/>
                <a:gd name="T12" fmla="*/ 0 w 158"/>
                <a:gd name="T13" fmla="*/ 0 h 258"/>
                <a:gd name="T14" fmla="*/ 0 w 158"/>
                <a:gd name="T15" fmla="*/ 0 h 258"/>
                <a:gd name="T16" fmla="*/ 0 w 158"/>
                <a:gd name="T17" fmla="*/ 0 h 258"/>
                <a:gd name="T18" fmla="*/ 0 w 158"/>
                <a:gd name="T19" fmla="*/ 0 h 258"/>
                <a:gd name="T20" fmla="*/ 0 w 158"/>
                <a:gd name="T21" fmla="*/ 0 h 258"/>
                <a:gd name="T22" fmla="*/ 0 w 158"/>
                <a:gd name="T23" fmla="*/ 0 h 258"/>
                <a:gd name="T24" fmla="*/ 0 w 158"/>
                <a:gd name="T25" fmla="*/ 0 h 258"/>
                <a:gd name="T26" fmla="*/ 0 w 158"/>
                <a:gd name="T27" fmla="*/ 0 h 258"/>
                <a:gd name="T28" fmla="*/ 0 w 158"/>
                <a:gd name="T29" fmla="*/ 0 h 258"/>
                <a:gd name="T30" fmla="*/ 0 w 158"/>
                <a:gd name="T31" fmla="*/ 0 h 258"/>
                <a:gd name="T32" fmla="*/ 0 w 158"/>
                <a:gd name="T33" fmla="*/ 0 h 258"/>
                <a:gd name="T34" fmla="*/ 0 w 158"/>
                <a:gd name="T35" fmla="*/ 0 h 258"/>
                <a:gd name="T36" fmla="*/ 0 w 158"/>
                <a:gd name="T37" fmla="*/ 0 h 258"/>
                <a:gd name="T38" fmla="*/ 0 w 158"/>
                <a:gd name="T39" fmla="*/ 0 h 258"/>
                <a:gd name="T40" fmla="*/ 0 w 158"/>
                <a:gd name="T41" fmla="*/ 0 h 258"/>
                <a:gd name="T42" fmla="*/ 0 w 158"/>
                <a:gd name="T43" fmla="*/ 0 h 258"/>
                <a:gd name="T44" fmla="*/ 0 w 158"/>
                <a:gd name="T45" fmla="*/ 0 h 258"/>
                <a:gd name="T46" fmla="*/ 0 w 158"/>
                <a:gd name="T47" fmla="*/ 0 h 258"/>
                <a:gd name="T48" fmla="*/ 0 w 158"/>
                <a:gd name="T49" fmla="*/ 0 h 258"/>
                <a:gd name="T50" fmla="*/ 0 w 158"/>
                <a:gd name="T51" fmla="*/ 0 h 258"/>
                <a:gd name="T52" fmla="*/ 0 w 158"/>
                <a:gd name="T53" fmla="*/ 0 h 258"/>
                <a:gd name="T54" fmla="*/ 0 w 158"/>
                <a:gd name="T55" fmla="*/ 0 h 2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258"/>
                <a:gd name="T86" fmla="*/ 158 w 158"/>
                <a:gd name="T87" fmla="*/ 258 h 2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258">
                  <a:moveTo>
                    <a:pt x="9" y="126"/>
                  </a:moveTo>
                  <a:lnTo>
                    <a:pt x="22" y="180"/>
                  </a:lnTo>
                  <a:lnTo>
                    <a:pt x="38" y="149"/>
                  </a:lnTo>
                  <a:lnTo>
                    <a:pt x="30" y="193"/>
                  </a:lnTo>
                  <a:lnTo>
                    <a:pt x="27" y="228"/>
                  </a:lnTo>
                  <a:lnTo>
                    <a:pt x="19" y="231"/>
                  </a:lnTo>
                  <a:lnTo>
                    <a:pt x="3" y="219"/>
                  </a:lnTo>
                  <a:lnTo>
                    <a:pt x="13" y="258"/>
                  </a:lnTo>
                  <a:lnTo>
                    <a:pt x="20" y="251"/>
                  </a:lnTo>
                  <a:lnTo>
                    <a:pt x="36" y="236"/>
                  </a:lnTo>
                  <a:lnTo>
                    <a:pt x="43" y="200"/>
                  </a:lnTo>
                  <a:lnTo>
                    <a:pt x="46" y="158"/>
                  </a:lnTo>
                  <a:lnTo>
                    <a:pt x="51" y="121"/>
                  </a:lnTo>
                  <a:lnTo>
                    <a:pt x="77" y="91"/>
                  </a:lnTo>
                  <a:lnTo>
                    <a:pt x="117" y="67"/>
                  </a:lnTo>
                  <a:lnTo>
                    <a:pt x="135" y="18"/>
                  </a:lnTo>
                  <a:lnTo>
                    <a:pt x="158" y="16"/>
                  </a:lnTo>
                  <a:lnTo>
                    <a:pt x="138" y="0"/>
                  </a:lnTo>
                  <a:lnTo>
                    <a:pt x="119" y="15"/>
                  </a:lnTo>
                  <a:lnTo>
                    <a:pt x="110" y="41"/>
                  </a:lnTo>
                  <a:lnTo>
                    <a:pt x="99" y="61"/>
                  </a:lnTo>
                  <a:lnTo>
                    <a:pt x="72" y="65"/>
                  </a:lnTo>
                  <a:lnTo>
                    <a:pt x="57" y="91"/>
                  </a:lnTo>
                  <a:lnTo>
                    <a:pt x="27" y="100"/>
                  </a:lnTo>
                  <a:lnTo>
                    <a:pt x="22" y="115"/>
                  </a:lnTo>
                  <a:lnTo>
                    <a:pt x="0" y="114"/>
                  </a:lnTo>
                  <a:lnTo>
                    <a:pt x="9" y="126"/>
                  </a:lnTo>
                  <a:close/>
                </a:path>
              </a:pathLst>
            </a:custGeom>
            <a:solidFill>
              <a:srgbClr val="000000"/>
            </a:solidFill>
            <a:ln w="9525">
              <a:noFill/>
              <a:round/>
              <a:headEnd/>
              <a:tailEnd/>
            </a:ln>
          </p:spPr>
          <p:txBody>
            <a:bodyPr/>
            <a:lstStyle/>
            <a:p>
              <a:endParaRPr lang="en-US"/>
            </a:p>
          </p:txBody>
        </p:sp>
        <p:sp>
          <p:nvSpPr>
            <p:cNvPr id="195" name="Freeform 423"/>
            <p:cNvSpPr>
              <a:spLocks/>
            </p:cNvSpPr>
            <p:nvPr/>
          </p:nvSpPr>
          <p:spPr bwMode="auto">
            <a:xfrm>
              <a:off x="4283" y="1364"/>
              <a:ext cx="12" cy="7"/>
            </a:xfrm>
            <a:custGeom>
              <a:avLst/>
              <a:gdLst>
                <a:gd name="T0" fmla="*/ 0 w 74"/>
                <a:gd name="T1" fmla="*/ 0 h 42"/>
                <a:gd name="T2" fmla="*/ 0 w 74"/>
                <a:gd name="T3" fmla="*/ 0 h 42"/>
                <a:gd name="T4" fmla="*/ 0 w 74"/>
                <a:gd name="T5" fmla="*/ 0 h 42"/>
                <a:gd name="T6" fmla="*/ 0 w 74"/>
                <a:gd name="T7" fmla="*/ 0 h 42"/>
                <a:gd name="T8" fmla="*/ 0 w 74"/>
                <a:gd name="T9" fmla="*/ 0 h 42"/>
                <a:gd name="T10" fmla="*/ 0 w 74"/>
                <a:gd name="T11" fmla="*/ 0 h 42"/>
                <a:gd name="T12" fmla="*/ 0 w 74"/>
                <a:gd name="T13" fmla="*/ 0 h 42"/>
                <a:gd name="T14" fmla="*/ 0 w 74"/>
                <a:gd name="T15" fmla="*/ 0 h 42"/>
                <a:gd name="T16" fmla="*/ 0 w 74"/>
                <a:gd name="T17" fmla="*/ 0 h 42"/>
                <a:gd name="T18" fmla="*/ 0 w 74"/>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2"/>
                <a:gd name="T32" fmla="*/ 74 w 7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2">
                  <a:moveTo>
                    <a:pt x="0" y="10"/>
                  </a:moveTo>
                  <a:lnTo>
                    <a:pt x="13" y="27"/>
                  </a:lnTo>
                  <a:lnTo>
                    <a:pt x="14" y="42"/>
                  </a:lnTo>
                  <a:lnTo>
                    <a:pt x="33" y="37"/>
                  </a:lnTo>
                  <a:lnTo>
                    <a:pt x="52" y="20"/>
                  </a:lnTo>
                  <a:lnTo>
                    <a:pt x="74" y="0"/>
                  </a:lnTo>
                  <a:lnTo>
                    <a:pt x="33" y="18"/>
                  </a:lnTo>
                  <a:lnTo>
                    <a:pt x="19" y="7"/>
                  </a:lnTo>
                  <a:lnTo>
                    <a:pt x="0" y="10"/>
                  </a:lnTo>
                  <a:close/>
                </a:path>
              </a:pathLst>
            </a:custGeom>
            <a:solidFill>
              <a:srgbClr val="000000"/>
            </a:solidFill>
            <a:ln w="9525">
              <a:noFill/>
              <a:round/>
              <a:headEnd/>
              <a:tailEnd/>
            </a:ln>
          </p:spPr>
          <p:txBody>
            <a:bodyPr/>
            <a:lstStyle/>
            <a:p>
              <a:endParaRPr lang="en-US"/>
            </a:p>
          </p:txBody>
        </p:sp>
        <p:sp>
          <p:nvSpPr>
            <p:cNvPr id="196" name="Freeform 424"/>
            <p:cNvSpPr>
              <a:spLocks/>
            </p:cNvSpPr>
            <p:nvPr/>
          </p:nvSpPr>
          <p:spPr bwMode="auto">
            <a:xfrm>
              <a:off x="4269" y="1370"/>
              <a:ext cx="13" cy="12"/>
            </a:xfrm>
            <a:custGeom>
              <a:avLst/>
              <a:gdLst>
                <a:gd name="T0" fmla="*/ 0 w 77"/>
                <a:gd name="T1" fmla="*/ 0 h 74"/>
                <a:gd name="T2" fmla="*/ 0 w 77"/>
                <a:gd name="T3" fmla="*/ 0 h 74"/>
                <a:gd name="T4" fmla="*/ 0 w 77"/>
                <a:gd name="T5" fmla="*/ 0 h 74"/>
                <a:gd name="T6" fmla="*/ 0 w 77"/>
                <a:gd name="T7" fmla="*/ 0 h 74"/>
                <a:gd name="T8" fmla="*/ 0 w 77"/>
                <a:gd name="T9" fmla="*/ 0 h 74"/>
                <a:gd name="T10" fmla="*/ 0 w 77"/>
                <a:gd name="T11" fmla="*/ 0 h 74"/>
                <a:gd name="T12" fmla="*/ 0 w 77"/>
                <a:gd name="T13" fmla="*/ 0 h 74"/>
                <a:gd name="T14" fmla="*/ 0 w 77"/>
                <a:gd name="T15" fmla="*/ 0 h 74"/>
                <a:gd name="T16" fmla="*/ 0 w 77"/>
                <a:gd name="T17" fmla="*/ 0 h 74"/>
                <a:gd name="T18" fmla="*/ 0 w 77"/>
                <a:gd name="T19" fmla="*/ 0 h 74"/>
                <a:gd name="T20" fmla="*/ 0 w 77"/>
                <a:gd name="T21" fmla="*/ 0 h 74"/>
                <a:gd name="T22" fmla="*/ 0 w 77"/>
                <a:gd name="T23" fmla="*/ 0 h 74"/>
                <a:gd name="T24" fmla="*/ 0 w 77"/>
                <a:gd name="T25" fmla="*/ 0 h 74"/>
                <a:gd name="T26" fmla="*/ 0 w 77"/>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74"/>
                <a:gd name="T44" fmla="*/ 77 w 77"/>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74">
                  <a:moveTo>
                    <a:pt x="65" y="22"/>
                  </a:moveTo>
                  <a:lnTo>
                    <a:pt x="43" y="0"/>
                  </a:lnTo>
                  <a:lnTo>
                    <a:pt x="34" y="25"/>
                  </a:lnTo>
                  <a:lnTo>
                    <a:pt x="14" y="26"/>
                  </a:lnTo>
                  <a:lnTo>
                    <a:pt x="17" y="39"/>
                  </a:lnTo>
                  <a:lnTo>
                    <a:pt x="0" y="74"/>
                  </a:lnTo>
                  <a:lnTo>
                    <a:pt x="14" y="67"/>
                  </a:lnTo>
                  <a:lnTo>
                    <a:pt x="26" y="40"/>
                  </a:lnTo>
                  <a:lnTo>
                    <a:pt x="44" y="38"/>
                  </a:lnTo>
                  <a:lnTo>
                    <a:pt x="34" y="56"/>
                  </a:lnTo>
                  <a:lnTo>
                    <a:pt x="77" y="35"/>
                  </a:lnTo>
                  <a:lnTo>
                    <a:pt x="74" y="1"/>
                  </a:lnTo>
                  <a:lnTo>
                    <a:pt x="65" y="22"/>
                  </a:lnTo>
                  <a:close/>
                </a:path>
              </a:pathLst>
            </a:custGeom>
            <a:solidFill>
              <a:srgbClr val="000000"/>
            </a:solidFill>
            <a:ln w="9525">
              <a:noFill/>
              <a:round/>
              <a:headEnd/>
              <a:tailEnd/>
            </a:ln>
          </p:spPr>
          <p:txBody>
            <a:bodyPr/>
            <a:lstStyle/>
            <a:p>
              <a:endParaRPr lang="en-US"/>
            </a:p>
          </p:txBody>
        </p:sp>
        <p:sp>
          <p:nvSpPr>
            <p:cNvPr id="197" name="Freeform 425"/>
            <p:cNvSpPr>
              <a:spLocks/>
            </p:cNvSpPr>
            <p:nvPr/>
          </p:nvSpPr>
          <p:spPr bwMode="auto">
            <a:xfrm>
              <a:off x="4252" y="1367"/>
              <a:ext cx="45" cy="59"/>
            </a:xfrm>
            <a:custGeom>
              <a:avLst/>
              <a:gdLst>
                <a:gd name="T0" fmla="*/ 0 w 275"/>
                <a:gd name="T1" fmla="*/ 0 h 354"/>
                <a:gd name="T2" fmla="*/ 0 w 275"/>
                <a:gd name="T3" fmla="*/ 0 h 354"/>
                <a:gd name="T4" fmla="*/ 0 w 275"/>
                <a:gd name="T5" fmla="*/ 0 h 354"/>
                <a:gd name="T6" fmla="*/ 0 w 275"/>
                <a:gd name="T7" fmla="*/ 0 h 354"/>
                <a:gd name="T8" fmla="*/ 0 w 275"/>
                <a:gd name="T9" fmla="*/ 0 h 354"/>
                <a:gd name="T10" fmla="*/ 0 w 275"/>
                <a:gd name="T11" fmla="*/ 0 h 354"/>
                <a:gd name="T12" fmla="*/ 0 w 275"/>
                <a:gd name="T13" fmla="*/ 0 h 354"/>
                <a:gd name="T14" fmla="*/ 0 w 275"/>
                <a:gd name="T15" fmla="*/ 0 h 354"/>
                <a:gd name="T16" fmla="*/ 0 w 275"/>
                <a:gd name="T17" fmla="*/ 0 h 354"/>
                <a:gd name="T18" fmla="*/ 0 w 275"/>
                <a:gd name="T19" fmla="*/ 0 h 354"/>
                <a:gd name="T20" fmla="*/ 0 w 275"/>
                <a:gd name="T21" fmla="*/ 0 h 354"/>
                <a:gd name="T22" fmla="*/ 0 w 275"/>
                <a:gd name="T23" fmla="*/ 0 h 354"/>
                <a:gd name="T24" fmla="*/ 0 w 275"/>
                <a:gd name="T25" fmla="*/ 0 h 354"/>
                <a:gd name="T26" fmla="*/ 0 w 275"/>
                <a:gd name="T27" fmla="*/ 0 h 354"/>
                <a:gd name="T28" fmla="*/ 0 w 275"/>
                <a:gd name="T29" fmla="*/ 0 h 354"/>
                <a:gd name="T30" fmla="*/ 0 w 275"/>
                <a:gd name="T31" fmla="*/ 0 h 354"/>
                <a:gd name="T32" fmla="*/ 0 w 275"/>
                <a:gd name="T33" fmla="*/ 0 h 354"/>
                <a:gd name="T34" fmla="*/ 0 w 275"/>
                <a:gd name="T35" fmla="*/ 0 h 354"/>
                <a:gd name="T36" fmla="*/ 0 w 275"/>
                <a:gd name="T37" fmla="*/ 0 h 354"/>
                <a:gd name="T38" fmla="*/ 0 w 275"/>
                <a:gd name="T39" fmla="*/ 0 h 354"/>
                <a:gd name="T40" fmla="*/ 0 w 275"/>
                <a:gd name="T41" fmla="*/ 0 h 354"/>
                <a:gd name="T42" fmla="*/ 0 w 275"/>
                <a:gd name="T43" fmla="*/ 0 h 354"/>
                <a:gd name="T44" fmla="*/ 0 w 275"/>
                <a:gd name="T45" fmla="*/ 0 h 354"/>
                <a:gd name="T46" fmla="*/ 0 w 275"/>
                <a:gd name="T47" fmla="*/ 0 h 354"/>
                <a:gd name="T48" fmla="*/ 0 w 275"/>
                <a:gd name="T49" fmla="*/ 0 h 354"/>
                <a:gd name="T50" fmla="*/ 0 w 275"/>
                <a:gd name="T51" fmla="*/ 0 h 354"/>
                <a:gd name="T52" fmla="*/ 0 w 275"/>
                <a:gd name="T53" fmla="*/ 0 h 354"/>
                <a:gd name="T54" fmla="*/ 0 w 275"/>
                <a:gd name="T55" fmla="*/ 0 h 354"/>
                <a:gd name="T56" fmla="*/ 0 w 275"/>
                <a:gd name="T57" fmla="*/ 0 h 354"/>
                <a:gd name="T58" fmla="*/ 0 w 275"/>
                <a:gd name="T59" fmla="*/ 0 h 354"/>
                <a:gd name="T60" fmla="*/ 0 w 275"/>
                <a:gd name="T61" fmla="*/ 0 h 3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5"/>
                <a:gd name="T94" fmla="*/ 0 h 354"/>
                <a:gd name="T95" fmla="*/ 275 w 275"/>
                <a:gd name="T96" fmla="*/ 354 h 3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5" h="354">
                  <a:moveTo>
                    <a:pt x="275" y="0"/>
                  </a:moveTo>
                  <a:lnTo>
                    <a:pt x="245" y="11"/>
                  </a:lnTo>
                  <a:lnTo>
                    <a:pt x="209" y="40"/>
                  </a:lnTo>
                  <a:lnTo>
                    <a:pt x="186" y="56"/>
                  </a:lnTo>
                  <a:lnTo>
                    <a:pt x="159" y="61"/>
                  </a:lnTo>
                  <a:lnTo>
                    <a:pt x="141" y="81"/>
                  </a:lnTo>
                  <a:lnTo>
                    <a:pt x="109" y="102"/>
                  </a:lnTo>
                  <a:lnTo>
                    <a:pt x="64" y="135"/>
                  </a:lnTo>
                  <a:lnTo>
                    <a:pt x="41" y="155"/>
                  </a:lnTo>
                  <a:lnTo>
                    <a:pt x="35" y="180"/>
                  </a:lnTo>
                  <a:lnTo>
                    <a:pt x="31" y="223"/>
                  </a:lnTo>
                  <a:lnTo>
                    <a:pt x="31" y="269"/>
                  </a:lnTo>
                  <a:lnTo>
                    <a:pt x="16" y="293"/>
                  </a:lnTo>
                  <a:lnTo>
                    <a:pt x="4" y="308"/>
                  </a:lnTo>
                  <a:lnTo>
                    <a:pt x="0" y="333"/>
                  </a:lnTo>
                  <a:lnTo>
                    <a:pt x="1" y="354"/>
                  </a:lnTo>
                  <a:lnTo>
                    <a:pt x="15" y="353"/>
                  </a:lnTo>
                  <a:lnTo>
                    <a:pt x="22" y="309"/>
                  </a:lnTo>
                  <a:lnTo>
                    <a:pt x="37" y="283"/>
                  </a:lnTo>
                  <a:lnTo>
                    <a:pt x="44" y="249"/>
                  </a:lnTo>
                  <a:lnTo>
                    <a:pt x="49" y="176"/>
                  </a:lnTo>
                  <a:lnTo>
                    <a:pt x="70" y="145"/>
                  </a:lnTo>
                  <a:lnTo>
                    <a:pt x="129" y="108"/>
                  </a:lnTo>
                  <a:lnTo>
                    <a:pt x="155" y="94"/>
                  </a:lnTo>
                  <a:lnTo>
                    <a:pt x="180" y="69"/>
                  </a:lnTo>
                  <a:lnTo>
                    <a:pt x="196" y="64"/>
                  </a:lnTo>
                  <a:lnTo>
                    <a:pt x="220" y="53"/>
                  </a:lnTo>
                  <a:lnTo>
                    <a:pt x="241" y="31"/>
                  </a:lnTo>
                  <a:lnTo>
                    <a:pt x="266" y="15"/>
                  </a:lnTo>
                  <a:lnTo>
                    <a:pt x="275" y="0"/>
                  </a:lnTo>
                  <a:close/>
                </a:path>
              </a:pathLst>
            </a:custGeom>
            <a:solidFill>
              <a:srgbClr val="000000"/>
            </a:solidFill>
            <a:ln w="9525">
              <a:noFill/>
              <a:round/>
              <a:headEnd/>
              <a:tailEnd/>
            </a:ln>
          </p:spPr>
          <p:txBody>
            <a:bodyPr/>
            <a:lstStyle/>
            <a:p>
              <a:endParaRPr lang="en-US"/>
            </a:p>
          </p:txBody>
        </p:sp>
        <p:sp>
          <p:nvSpPr>
            <p:cNvPr id="198" name="Freeform 426"/>
            <p:cNvSpPr>
              <a:spLocks/>
            </p:cNvSpPr>
            <p:nvPr/>
          </p:nvSpPr>
          <p:spPr bwMode="auto">
            <a:xfrm>
              <a:off x="4276" y="1369"/>
              <a:ext cx="30" cy="22"/>
            </a:xfrm>
            <a:custGeom>
              <a:avLst/>
              <a:gdLst>
                <a:gd name="T0" fmla="*/ 0 w 180"/>
                <a:gd name="T1" fmla="*/ 0 h 132"/>
                <a:gd name="T2" fmla="*/ 0 w 180"/>
                <a:gd name="T3" fmla="*/ 0 h 132"/>
                <a:gd name="T4" fmla="*/ 0 w 180"/>
                <a:gd name="T5" fmla="*/ 0 h 132"/>
                <a:gd name="T6" fmla="*/ 0 w 180"/>
                <a:gd name="T7" fmla="*/ 0 h 132"/>
                <a:gd name="T8" fmla="*/ 0 w 180"/>
                <a:gd name="T9" fmla="*/ 0 h 132"/>
                <a:gd name="T10" fmla="*/ 0 w 180"/>
                <a:gd name="T11" fmla="*/ 0 h 132"/>
                <a:gd name="T12" fmla="*/ 0 w 180"/>
                <a:gd name="T13" fmla="*/ 0 h 132"/>
                <a:gd name="T14" fmla="*/ 0 w 180"/>
                <a:gd name="T15" fmla="*/ 0 h 132"/>
                <a:gd name="T16" fmla="*/ 0 w 180"/>
                <a:gd name="T17" fmla="*/ 0 h 132"/>
                <a:gd name="T18" fmla="*/ 0 w 180"/>
                <a:gd name="T19" fmla="*/ 0 h 132"/>
                <a:gd name="T20" fmla="*/ 0 w 180"/>
                <a:gd name="T21" fmla="*/ 0 h 132"/>
                <a:gd name="T22" fmla="*/ 0 w 180"/>
                <a:gd name="T23" fmla="*/ 0 h 132"/>
                <a:gd name="T24" fmla="*/ 0 w 180"/>
                <a:gd name="T25" fmla="*/ 0 h 132"/>
                <a:gd name="T26" fmla="*/ 0 w 180"/>
                <a:gd name="T27" fmla="*/ 0 h 132"/>
                <a:gd name="T28" fmla="*/ 0 w 180"/>
                <a:gd name="T29" fmla="*/ 0 h 132"/>
                <a:gd name="T30" fmla="*/ 0 w 180"/>
                <a:gd name="T31" fmla="*/ 0 h 132"/>
                <a:gd name="T32" fmla="*/ 0 w 180"/>
                <a:gd name="T33" fmla="*/ 0 h 132"/>
                <a:gd name="T34" fmla="*/ 0 w 180"/>
                <a:gd name="T35" fmla="*/ 0 h 132"/>
                <a:gd name="T36" fmla="*/ 0 w 180"/>
                <a:gd name="T37" fmla="*/ 0 h 132"/>
                <a:gd name="T38" fmla="*/ 0 w 180"/>
                <a:gd name="T39" fmla="*/ 0 h 132"/>
                <a:gd name="T40" fmla="*/ 0 w 180"/>
                <a:gd name="T41" fmla="*/ 0 h 132"/>
                <a:gd name="T42" fmla="*/ 0 w 180"/>
                <a:gd name="T43" fmla="*/ 0 h 132"/>
                <a:gd name="T44" fmla="*/ 0 w 180"/>
                <a:gd name="T45" fmla="*/ 0 h 132"/>
                <a:gd name="T46" fmla="*/ 0 w 180"/>
                <a:gd name="T47" fmla="*/ 0 h 132"/>
                <a:gd name="T48" fmla="*/ 0 w 180"/>
                <a:gd name="T49" fmla="*/ 0 h 132"/>
                <a:gd name="T50" fmla="*/ 0 w 180"/>
                <a:gd name="T51" fmla="*/ 0 h 132"/>
                <a:gd name="T52" fmla="*/ 0 w 180"/>
                <a:gd name="T53" fmla="*/ 0 h 132"/>
                <a:gd name="T54" fmla="*/ 0 w 180"/>
                <a:gd name="T55" fmla="*/ 0 h 132"/>
                <a:gd name="T56" fmla="*/ 0 w 180"/>
                <a:gd name="T57" fmla="*/ 0 h 132"/>
                <a:gd name="T58" fmla="*/ 0 w 180"/>
                <a:gd name="T59" fmla="*/ 0 h 132"/>
                <a:gd name="T60" fmla="*/ 0 w 180"/>
                <a:gd name="T61" fmla="*/ 0 h 132"/>
                <a:gd name="T62" fmla="*/ 0 w 180"/>
                <a:gd name="T63" fmla="*/ 0 h 132"/>
                <a:gd name="T64" fmla="*/ 0 w 180"/>
                <a:gd name="T65" fmla="*/ 0 h 132"/>
                <a:gd name="T66" fmla="*/ 0 w 180"/>
                <a:gd name="T67" fmla="*/ 0 h 132"/>
                <a:gd name="T68" fmla="*/ 0 w 180"/>
                <a:gd name="T69" fmla="*/ 0 h 132"/>
                <a:gd name="T70" fmla="*/ 0 w 180"/>
                <a:gd name="T71" fmla="*/ 0 h 132"/>
                <a:gd name="T72" fmla="*/ 0 w 180"/>
                <a:gd name="T73" fmla="*/ 0 h 132"/>
                <a:gd name="T74" fmla="*/ 0 w 180"/>
                <a:gd name="T75" fmla="*/ 0 h 132"/>
                <a:gd name="T76" fmla="*/ 0 w 180"/>
                <a:gd name="T77" fmla="*/ 0 h 132"/>
                <a:gd name="T78" fmla="*/ 0 w 180"/>
                <a:gd name="T79" fmla="*/ 0 h 132"/>
                <a:gd name="T80" fmla="*/ 0 w 180"/>
                <a:gd name="T81" fmla="*/ 0 h 132"/>
                <a:gd name="T82" fmla="*/ 0 w 180"/>
                <a:gd name="T83" fmla="*/ 0 h 132"/>
                <a:gd name="T84" fmla="*/ 0 w 180"/>
                <a:gd name="T85" fmla="*/ 0 h 132"/>
                <a:gd name="T86" fmla="*/ 0 w 180"/>
                <a:gd name="T87" fmla="*/ 0 h 132"/>
                <a:gd name="T88" fmla="*/ 0 w 180"/>
                <a:gd name="T89" fmla="*/ 0 h 132"/>
                <a:gd name="T90" fmla="*/ 0 w 180"/>
                <a:gd name="T91" fmla="*/ 0 h 132"/>
                <a:gd name="T92" fmla="*/ 0 w 180"/>
                <a:gd name="T93" fmla="*/ 0 h 132"/>
                <a:gd name="T94" fmla="*/ 0 w 180"/>
                <a:gd name="T95" fmla="*/ 0 h 132"/>
                <a:gd name="T96" fmla="*/ 0 w 180"/>
                <a:gd name="T97" fmla="*/ 0 h 132"/>
                <a:gd name="T98" fmla="*/ 0 w 180"/>
                <a:gd name="T99" fmla="*/ 0 h 132"/>
                <a:gd name="T100" fmla="*/ 0 w 180"/>
                <a:gd name="T101" fmla="*/ 0 h 132"/>
                <a:gd name="T102" fmla="*/ 0 w 180"/>
                <a:gd name="T103" fmla="*/ 0 h 132"/>
                <a:gd name="T104" fmla="*/ 0 w 180"/>
                <a:gd name="T105" fmla="*/ 0 h 132"/>
                <a:gd name="T106" fmla="*/ 0 w 180"/>
                <a:gd name="T107" fmla="*/ 0 h 132"/>
                <a:gd name="T108" fmla="*/ 0 w 180"/>
                <a:gd name="T109" fmla="*/ 0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32"/>
                <a:gd name="T167" fmla="*/ 180 w 180"/>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32">
                  <a:moveTo>
                    <a:pt x="100" y="8"/>
                  </a:moveTo>
                  <a:lnTo>
                    <a:pt x="108" y="12"/>
                  </a:lnTo>
                  <a:lnTo>
                    <a:pt x="132" y="12"/>
                  </a:lnTo>
                  <a:lnTo>
                    <a:pt x="116" y="32"/>
                  </a:lnTo>
                  <a:lnTo>
                    <a:pt x="134" y="45"/>
                  </a:lnTo>
                  <a:lnTo>
                    <a:pt x="120" y="52"/>
                  </a:lnTo>
                  <a:lnTo>
                    <a:pt x="118" y="67"/>
                  </a:lnTo>
                  <a:lnTo>
                    <a:pt x="135" y="75"/>
                  </a:lnTo>
                  <a:lnTo>
                    <a:pt x="145" y="99"/>
                  </a:lnTo>
                  <a:lnTo>
                    <a:pt x="166" y="105"/>
                  </a:lnTo>
                  <a:lnTo>
                    <a:pt x="168" y="116"/>
                  </a:lnTo>
                  <a:lnTo>
                    <a:pt x="153" y="110"/>
                  </a:lnTo>
                  <a:lnTo>
                    <a:pt x="134" y="107"/>
                  </a:lnTo>
                  <a:lnTo>
                    <a:pt x="122" y="91"/>
                  </a:lnTo>
                  <a:lnTo>
                    <a:pt x="118" y="110"/>
                  </a:lnTo>
                  <a:lnTo>
                    <a:pt x="105" y="119"/>
                  </a:lnTo>
                  <a:lnTo>
                    <a:pt x="108" y="97"/>
                  </a:lnTo>
                  <a:lnTo>
                    <a:pt x="102" y="87"/>
                  </a:lnTo>
                  <a:lnTo>
                    <a:pt x="87" y="99"/>
                  </a:lnTo>
                  <a:lnTo>
                    <a:pt x="77" y="87"/>
                  </a:lnTo>
                  <a:lnTo>
                    <a:pt x="63" y="94"/>
                  </a:lnTo>
                  <a:lnTo>
                    <a:pt x="62" y="82"/>
                  </a:lnTo>
                  <a:lnTo>
                    <a:pt x="75" y="72"/>
                  </a:lnTo>
                  <a:lnTo>
                    <a:pt x="71" y="57"/>
                  </a:lnTo>
                  <a:lnTo>
                    <a:pt x="52" y="66"/>
                  </a:lnTo>
                  <a:lnTo>
                    <a:pt x="51" y="45"/>
                  </a:lnTo>
                  <a:lnTo>
                    <a:pt x="34" y="54"/>
                  </a:lnTo>
                  <a:lnTo>
                    <a:pt x="32" y="73"/>
                  </a:lnTo>
                  <a:lnTo>
                    <a:pt x="26" y="78"/>
                  </a:lnTo>
                  <a:lnTo>
                    <a:pt x="16" y="67"/>
                  </a:lnTo>
                  <a:lnTo>
                    <a:pt x="0" y="77"/>
                  </a:lnTo>
                  <a:lnTo>
                    <a:pt x="15" y="80"/>
                  </a:lnTo>
                  <a:lnTo>
                    <a:pt x="21" y="99"/>
                  </a:lnTo>
                  <a:lnTo>
                    <a:pt x="50" y="81"/>
                  </a:lnTo>
                  <a:lnTo>
                    <a:pt x="26" y="112"/>
                  </a:lnTo>
                  <a:lnTo>
                    <a:pt x="31" y="125"/>
                  </a:lnTo>
                  <a:lnTo>
                    <a:pt x="71" y="107"/>
                  </a:lnTo>
                  <a:lnTo>
                    <a:pt x="73" y="125"/>
                  </a:lnTo>
                  <a:lnTo>
                    <a:pt x="85" y="122"/>
                  </a:lnTo>
                  <a:lnTo>
                    <a:pt x="92" y="132"/>
                  </a:lnTo>
                  <a:lnTo>
                    <a:pt x="123" y="117"/>
                  </a:lnTo>
                  <a:lnTo>
                    <a:pt x="132" y="125"/>
                  </a:lnTo>
                  <a:lnTo>
                    <a:pt x="146" y="119"/>
                  </a:lnTo>
                  <a:lnTo>
                    <a:pt x="180" y="129"/>
                  </a:lnTo>
                  <a:lnTo>
                    <a:pt x="177" y="100"/>
                  </a:lnTo>
                  <a:lnTo>
                    <a:pt x="151" y="88"/>
                  </a:lnTo>
                  <a:lnTo>
                    <a:pt x="155" y="75"/>
                  </a:lnTo>
                  <a:lnTo>
                    <a:pt x="132" y="63"/>
                  </a:lnTo>
                  <a:lnTo>
                    <a:pt x="153" y="51"/>
                  </a:lnTo>
                  <a:lnTo>
                    <a:pt x="139" y="32"/>
                  </a:lnTo>
                  <a:lnTo>
                    <a:pt x="142" y="7"/>
                  </a:lnTo>
                  <a:lnTo>
                    <a:pt x="120" y="0"/>
                  </a:lnTo>
                  <a:lnTo>
                    <a:pt x="106" y="1"/>
                  </a:lnTo>
                  <a:lnTo>
                    <a:pt x="100" y="8"/>
                  </a:lnTo>
                  <a:close/>
                </a:path>
              </a:pathLst>
            </a:custGeom>
            <a:solidFill>
              <a:srgbClr val="000000"/>
            </a:solidFill>
            <a:ln w="9525">
              <a:noFill/>
              <a:round/>
              <a:headEnd/>
              <a:tailEnd/>
            </a:ln>
          </p:spPr>
          <p:txBody>
            <a:bodyPr/>
            <a:lstStyle/>
            <a:p>
              <a:endParaRPr lang="en-US"/>
            </a:p>
          </p:txBody>
        </p:sp>
        <p:sp>
          <p:nvSpPr>
            <p:cNvPr id="199" name="Freeform 427"/>
            <p:cNvSpPr>
              <a:spLocks/>
            </p:cNvSpPr>
            <p:nvPr/>
          </p:nvSpPr>
          <p:spPr bwMode="auto">
            <a:xfrm>
              <a:off x="4258" y="1388"/>
              <a:ext cx="13" cy="17"/>
            </a:xfrm>
            <a:custGeom>
              <a:avLst/>
              <a:gdLst>
                <a:gd name="T0" fmla="*/ 0 w 78"/>
                <a:gd name="T1" fmla="*/ 0 h 103"/>
                <a:gd name="T2" fmla="*/ 0 w 78"/>
                <a:gd name="T3" fmla="*/ 0 h 103"/>
                <a:gd name="T4" fmla="*/ 0 w 78"/>
                <a:gd name="T5" fmla="*/ 0 h 103"/>
                <a:gd name="T6" fmla="*/ 0 w 78"/>
                <a:gd name="T7" fmla="*/ 0 h 103"/>
                <a:gd name="T8" fmla="*/ 0 w 78"/>
                <a:gd name="T9" fmla="*/ 0 h 103"/>
                <a:gd name="T10" fmla="*/ 0 w 78"/>
                <a:gd name="T11" fmla="*/ 0 h 103"/>
                <a:gd name="T12" fmla="*/ 0 w 78"/>
                <a:gd name="T13" fmla="*/ 0 h 103"/>
                <a:gd name="T14" fmla="*/ 0 w 78"/>
                <a:gd name="T15" fmla="*/ 0 h 103"/>
                <a:gd name="T16" fmla="*/ 0 w 78"/>
                <a:gd name="T17" fmla="*/ 0 h 103"/>
                <a:gd name="T18" fmla="*/ 0 w 78"/>
                <a:gd name="T19" fmla="*/ 0 h 103"/>
                <a:gd name="T20" fmla="*/ 0 w 78"/>
                <a:gd name="T21" fmla="*/ 0 h 103"/>
                <a:gd name="T22" fmla="*/ 0 w 78"/>
                <a:gd name="T23" fmla="*/ 0 h 103"/>
                <a:gd name="T24" fmla="*/ 0 w 78"/>
                <a:gd name="T25" fmla="*/ 0 h 103"/>
                <a:gd name="T26" fmla="*/ 0 w 78"/>
                <a:gd name="T27" fmla="*/ 0 h 103"/>
                <a:gd name="T28" fmla="*/ 0 w 78"/>
                <a:gd name="T29" fmla="*/ 0 h 103"/>
                <a:gd name="T30" fmla="*/ 0 w 78"/>
                <a:gd name="T31" fmla="*/ 0 h 103"/>
                <a:gd name="T32" fmla="*/ 0 w 78"/>
                <a:gd name="T33" fmla="*/ 0 h 103"/>
                <a:gd name="T34" fmla="*/ 0 w 78"/>
                <a:gd name="T35" fmla="*/ 0 h 103"/>
                <a:gd name="T36" fmla="*/ 0 w 78"/>
                <a:gd name="T37" fmla="*/ 0 h 103"/>
                <a:gd name="T38" fmla="*/ 0 w 78"/>
                <a:gd name="T39" fmla="*/ 0 h 103"/>
                <a:gd name="T40" fmla="*/ 0 w 78"/>
                <a:gd name="T41" fmla="*/ 0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103"/>
                <a:gd name="T65" fmla="*/ 78 w 78"/>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103">
                  <a:moveTo>
                    <a:pt x="52" y="0"/>
                  </a:moveTo>
                  <a:lnTo>
                    <a:pt x="75" y="17"/>
                  </a:lnTo>
                  <a:lnTo>
                    <a:pt x="77" y="44"/>
                  </a:lnTo>
                  <a:lnTo>
                    <a:pt x="78" y="62"/>
                  </a:lnTo>
                  <a:lnTo>
                    <a:pt x="63" y="58"/>
                  </a:lnTo>
                  <a:lnTo>
                    <a:pt x="63" y="71"/>
                  </a:lnTo>
                  <a:lnTo>
                    <a:pt x="52" y="78"/>
                  </a:lnTo>
                  <a:lnTo>
                    <a:pt x="52" y="92"/>
                  </a:lnTo>
                  <a:lnTo>
                    <a:pt x="24" y="103"/>
                  </a:lnTo>
                  <a:lnTo>
                    <a:pt x="20" y="74"/>
                  </a:lnTo>
                  <a:lnTo>
                    <a:pt x="0" y="44"/>
                  </a:lnTo>
                  <a:lnTo>
                    <a:pt x="12" y="31"/>
                  </a:lnTo>
                  <a:lnTo>
                    <a:pt x="25" y="52"/>
                  </a:lnTo>
                  <a:lnTo>
                    <a:pt x="30" y="77"/>
                  </a:lnTo>
                  <a:lnTo>
                    <a:pt x="40" y="47"/>
                  </a:lnTo>
                  <a:lnTo>
                    <a:pt x="47" y="57"/>
                  </a:lnTo>
                  <a:lnTo>
                    <a:pt x="57" y="32"/>
                  </a:lnTo>
                  <a:lnTo>
                    <a:pt x="59" y="19"/>
                  </a:lnTo>
                  <a:lnTo>
                    <a:pt x="33" y="7"/>
                  </a:lnTo>
                  <a:lnTo>
                    <a:pt x="52" y="0"/>
                  </a:lnTo>
                  <a:close/>
                </a:path>
              </a:pathLst>
            </a:custGeom>
            <a:solidFill>
              <a:srgbClr val="000000"/>
            </a:solidFill>
            <a:ln w="9525">
              <a:noFill/>
              <a:round/>
              <a:headEnd/>
              <a:tailEnd/>
            </a:ln>
          </p:spPr>
          <p:txBody>
            <a:bodyPr/>
            <a:lstStyle/>
            <a:p>
              <a:endParaRPr lang="en-US"/>
            </a:p>
          </p:txBody>
        </p:sp>
        <p:sp>
          <p:nvSpPr>
            <p:cNvPr id="200" name="Freeform 428"/>
            <p:cNvSpPr>
              <a:spLocks/>
            </p:cNvSpPr>
            <p:nvPr/>
          </p:nvSpPr>
          <p:spPr bwMode="auto">
            <a:xfrm>
              <a:off x="4258" y="1391"/>
              <a:ext cx="68" cy="41"/>
            </a:xfrm>
            <a:custGeom>
              <a:avLst/>
              <a:gdLst>
                <a:gd name="T0" fmla="*/ 0 w 410"/>
                <a:gd name="T1" fmla="*/ 0 h 249"/>
                <a:gd name="T2" fmla="*/ 0 w 410"/>
                <a:gd name="T3" fmla="*/ 0 h 249"/>
                <a:gd name="T4" fmla="*/ 0 w 410"/>
                <a:gd name="T5" fmla="*/ 0 h 249"/>
                <a:gd name="T6" fmla="*/ 0 w 410"/>
                <a:gd name="T7" fmla="*/ 0 h 249"/>
                <a:gd name="T8" fmla="*/ 0 w 410"/>
                <a:gd name="T9" fmla="*/ 0 h 249"/>
                <a:gd name="T10" fmla="*/ 0 w 410"/>
                <a:gd name="T11" fmla="*/ 0 h 249"/>
                <a:gd name="T12" fmla="*/ 0 w 410"/>
                <a:gd name="T13" fmla="*/ 0 h 249"/>
                <a:gd name="T14" fmla="*/ 0 w 410"/>
                <a:gd name="T15" fmla="*/ 0 h 249"/>
                <a:gd name="T16" fmla="*/ 0 w 410"/>
                <a:gd name="T17" fmla="*/ 0 h 249"/>
                <a:gd name="T18" fmla="*/ 0 w 410"/>
                <a:gd name="T19" fmla="*/ 0 h 249"/>
                <a:gd name="T20" fmla="*/ 0 w 410"/>
                <a:gd name="T21" fmla="*/ 0 h 249"/>
                <a:gd name="T22" fmla="*/ 0 w 410"/>
                <a:gd name="T23" fmla="*/ 0 h 249"/>
                <a:gd name="T24" fmla="*/ 0 w 410"/>
                <a:gd name="T25" fmla="*/ 0 h 249"/>
                <a:gd name="T26" fmla="*/ 0 w 410"/>
                <a:gd name="T27" fmla="*/ 0 h 249"/>
                <a:gd name="T28" fmla="*/ 0 w 410"/>
                <a:gd name="T29" fmla="*/ 0 h 249"/>
                <a:gd name="T30" fmla="*/ 0 w 410"/>
                <a:gd name="T31" fmla="*/ 0 h 249"/>
                <a:gd name="T32" fmla="*/ 0 w 410"/>
                <a:gd name="T33" fmla="*/ 0 h 249"/>
                <a:gd name="T34" fmla="*/ 0 w 410"/>
                <a:gd name="T35" fmla="*/ 0 h 249"/>
                <a:gd name="T36" fmla="*/ 0 w 410"/>
                <a:gd name="T37" fmla="*/ 0 h 249"/>
                <a:gd name="T38" fmla="*/ 0 w 410"/>
                <a:gd name="T39" fmla="*/ 0 h 249"/>
                <a:gd name="T40" fmla="*/ 0 w 410"/>
                <a:gd name="T41" fmla="*/ 0 h 249"/>
                <a:gd name="T42" fmla="*/ 0 w 410"/>
                <a:gd name="T43" fmla="*/ 0 h 249"/>
                <a:gd name="T44" fmla="*/ 0 w 410"/>
                <a:gd name="T45" fmla="*/ 0 h 249"/>
                <a:gd name="T46" fmla="*/ 0 w 410"/>
                <a:gd name="T47" fmla="*/ 0 h 249"/>
                <a:gd name="T48" fmla="*/ 0 w 410"/>
                <a:gd name="T49" fmla="*/ 0 h 249"/>
                <a:gd name="T50" fmla="*/ 0 w 410"/>
                <a:gd name="T51" fmla="*/ 0 h 249"/>
                <a:gd name="T52" fmla="*/ 0 w 410"/>
                <a:gd name="T53" fmla="*/ 0 h 249"/>
                <a:gd name="T54" fmla="*/ 0 w 410"/>
                <a:gd name="T55" fmla="*/ 0 h 249"/>
                <a:gd name="T56" fmla="*/ 0 w 410"/>
                <a:gd name="T57" fmla="*/ 0 h 249"/>
                <a:gd name="T58" fmla="*/ 0 w 410"/>
                <a:gd name="T59" fmla="*/ 0 h 249"/>
                <a:gd name="T60" fmla="*/ 0 w 410"/>
                <a:gd name="T61" fmla="*/ 0 h 249"/>
                <a:gd name="T62" fmla="*/ 0 w 410"/>
                <a:gd name="T63" fmla="*/ 0 h 249"/>
                <a:gd name="T64" fmla="*/ 0 w 410"/>
                <a:gd name="T65" fmla="*/ 0 h 249"/>
                <a:gd name="T66" fmla="*/ 0 w 410"/>
                <a:gd name="T67" fmla="*/ 0 h 249"/>
                <a:gd name="T68" fmla="*/ 0 w 410"/>
                <a:gd name="T69" fmla="*/ 0 h 249"/>
                <a:gd name="T70" fmla="*/ 0 w 410"/>
                <a:gd name="T71" fmla="*/ 0 h 249"/>
                <a:gd name="T72" fmla="*/ 0 w 410"/>
                <a:gd name="T73" fmla="*/ 0 h 249"/>
                <a:gd name="T74" fmla="*/ 0 w 410"/>
                <a:gd name="T75" fmla="*/ 0 h 249"/>
                <a:gd name="T76" fmla="*/ 0 w 410"/>
                <a:gd name="T77" fmla="*/ 0 h 249"/>
                <a:gd name="T78" fmla="*/ 0 w 410"/>
                <a:gd name="T79" fmla="*/ 0 h 249"/>
                <a:gd name="T80" fmla="*/ 0 w 410"/>
                <a:gd name="T81" fmla="*/ 0 h 249"/>
                <a:gd name="T82" fmla="*/ 0 w 410"/>
                <a:gd name="T83" fmla="*/ 0 h 249"/>
                <a:gd name="T84" fmla="*/ 0 w 410"/>
                <a:gd name="T85" fmla="*/ 0 h 249"/>
                <a:gd name="T86" fmla="*/ 0 w 410"/>
                <a:gd name="T87" fmla="*/ 0 h 249"/>
                <a:gd name="T88" fmla="*/ 0 w 410"/>
                <a:gd name="T89" fmla="*/ 0 h 249"/>
                <a:gd name="T90" fmla="*/ 0 w 410"/>
                <a:gd name="T91" fmla="*/ 0 h 249"/>
                <a:gd name="T92" fmla="*/ 0 w 410"/>
                <a:gd name="T93" fmla="*/ 0 h 249"/>
                <a:gd name="T94" fmla="*/ 0 w 410"/>
                <a:gd name="T95" fmla="*/ 0 h 249"/>
                <a:gd name="T96" fmla="*/ 0 w 410"/>
                <a:gd name="T97" fmla="*/ 0 h 249"/>
                <a:gd name="T98" fmla="*/ 0 w 410"/>
                <a:gd name="T99" fmla="*/ 0 h 249"/>
                <a:gd name="T100" fmla="*/ 0 w 410"/>
                <a:gd name="T101" fmla="*/ 0 h 249"/>
                <a:gd name="T102" fmla="*/ 0 w 410"/>
                <a:gd name="T103" fmla="*/ 0 h 249"/>
                <a:gd name="T104" fmla="*/ 0 w 410"/>
                <a:gd name="T105" fmla="*/ 0 h 249"/>
                <a:gd name="T106" fmla="*/ 0 w 410"/>
                <a:gd name="T107" fmla="*/ 0 h 2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0"/>
                <a:gd name="T163" fmla="*/ 0 h 249"/>
                <a:gd name="T164" fmla="*/ 410 w 410"/>
                <a:gd name="T165" fmla="*/ 249 h 2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0" h="249">
                  <a:moveTo>
                    <a:pt x="4" y="113"/>
                  </a:moveTo>
                  <a:lnTo>
                    <a:pt x="23" y="105"/>
                  </a:lnTo>
                  <a:lnTo>
                    <a:pt x="34" y="86"/>
                  </a:lnTo>
                  <a:lnTo>
                    <a:pt x="53" y="84"/>
                  </a:lnTo>
                  <a:lnTo>
                    <a:pt x="63" y="89"/>
                  </a:lnTo>
                  <a:lnTo>
                    <a:pt x="79" y="81"/>
                  </a:lnTo>
                  <a:lnTo>
                    <a:pt x="92" y="116"/>
                  </a:lnTo>
                  <a:lnTo>
                    <a:pt x="99" y="88"/>
                  </a:lnTo>
                  <a:lnTo>
                    <a:pt x="113" y="75"/>
                  </a:lnTo>
                  <a:lnTo>
                    <a:pt x="113" y="54"/>
                  </a:lnTo>
                  <a:lnTo>
                    <a:pt x="128" y="80"/>
                  </a:lnTo>
                  <a:lnTo>
                    <a:pt x="131" y="71"/>
                  </a:lnTo>
                  <a:lnTo>
                    <a:pt x="145" y="81"/>
                  </a:lnTo>
                  <a:lnTo>
                    <a:pt x="174" y="64"/>
                  </a:lnTo>
                  <a:lnTo>
                    <a:pt x="189" y="34"/>
                  </a:lnTo>
                  <a:lnTo>
                    <a:pt x="194" y="20"/>
                  </a:lnTo>
                  <a:lnTo>
                    <a:pt x="214" y="16"/>
                  </a:lnTo>
                  <a:lnTo>
                    <a:pt x="219" y="41"/>
                  </a:lnTo>
                  <a:lnTo>
                    <a:pt x="241" y="41"/>
                  </a:lnTo>
                  <a:lnTo>
                    <a:pt x="265" y="36"/>
                  </a:lnTo>
                  <a:lnTo>
                    <a:pt x="275" y="21"/>
                  </a:lnTo>
                  <a:lnTo>
                    <a:pt x="290" y="21"/>
                  </a:lnTo>
                  <a:lnTo>
                    <a:pt x="314" y="30"/>
                  </a:lnTo>
                  <a:lnTo>
                    <a:pt x="303" y="55"/>
                  </a:lnTo>
                  <a:lnTo>
                    <a:pt x="319" y="53"/>
                  </a:lnTo>
                  <a:lnTo>
                    <a:pt x="323" y="61"/>
                  </a:lnTo>
                  <a:lnTo>
                    <a:pt x="349" y="56"/>
                  </a:lnTo>
                  <a:lnTo>
                    <a:pt x="354" y="69"/>
                  </a:lnTo>
                  <a:lnTo>
                    <a:pt x="383" y="76"/>
                  </a:lnTo>
                  <a:lnTo>
                    <a:pt x="398" y="88"/>
                  </a:lnTo>
                  <a:lnTo>
                    <a:pt x="384" y="88"/>
                  </a:lnTo>
                  <a:lnTo>
                    <a:pt x="385" y="109"/>
                  </a:lnTo>
                  <a:lnTo>
                    <a:pt x="378" y="116"/>
                  </a:lnTo>
                  <a:lnTo>
                    <a:pt x="378" y="136"/>
                  </a:lnTo>
                  <a:lnTo>
                    <a:pt x="361" y="125"/>
                  </a:lnTo>
                  <a:lnTo>
                    <a:pt x="363" y="161"/>
                  </a:lnTo>
                  <a:lnTo>
                    <a:pt x="361" y="178"/>
                  </a:lnTo>
                  <a:lnTo>
                    <a:pt x="348" y="155"/>
                  </a:lnTo>
                  <a:lnTo>
                    <a:pt x="335" y="176"/>
                  </a:lnTo>
                  <a:lnTo>
                    <a:pt x="314" y="183"/>
                  </a:lnTo>
                  <a:lnTo>
                    <a:pt x="315" y="190"/>
                  </a:lnTo>
                  <a:lnTo>
                    <a:pt x="301" y="196"/>
                  </a:lnTo>
                  <a:lnTo>
                    <a:pt x="301" y="175"/>
                  </a:lnTo>
                  <a:lnTo>
                    <a:pt x="286" y="184"/>
                  </a:lnTo>
                  <a:lnTo>
                    <a:pt x="285" y="201"/>
                  </a:lnTo>
                  <a:lnTo>
                    <a:pt x="266" y="189"/>
                  </a:lnTo>
                  <a:lnTo>
                    <a:pt x="245" y="206"/>
                  </a:lnTo>
                  <a:lnTo>
                    <a:pt x="229" y="203"/>
                  </a:lnTo>
                  <a:lnTo>
                    <a:pt x="223" y="225"/>
                  </a:lnTo>
                  <a:lnTo>
                    <a:pt x="219" y="211"/>
                  </a:lnTo>
                  <a:lnTo>
                    <a:pt x="219" y="189"/>
                  </a:lnTo>
                  <a:lnTo>
                    <a:pt x="240" y="183"/>
                  </a:lnTo>
                  <a:lnTo>
                    <a:pt x="258" y="165"/>
                  </a:lnTo>
                  <a:lnTo>
                    <a:pt x="266" y="175"/>
                  </a:lnTo>
                  <a:lnTo>
                    <a:pt x="279" y="159"/>
                  </a:lnTo>
                  <a:lnTo>
                    <a:pt x="304" y="161"/>
                  </a:lnTo>
                  <a:lnTo>
                    <a:pt x="315" y="154"/>
                  </a:lnTo>
                  <a:lnTo>
                    <a:pt x="295" y="149"/>
                  </a:lnTo>
                  <a:lnTo>
                    <a:pt x="279" y="123"/>
                  </a:lnTo>
                  <a:lnTo>
                    <a:pt x="260" y="140"/>
                  </a:lnTo>
                  <a:lnTo>
                    <a:pt x="233" y="143"/>
                  </a:lnTo>
                  <a:lnTo>
                    <a:pt x="230" y="165"/>
                  </a:lnTo>
                  <a:lnTo>
                    <a:pt x="220" y="166"/>
                  </a:lnTo>
                  <a:lnTo>
                    <a:pt x="206" y="183"/>
                  </a:lnTo>
                  <a:lnTo>
                    <a:pt x="196" y="175"/>
                  </a:lnTo>
                  <a:lnTo>
                    <a:pt x="179" y="188"/>
                  </a:lnTo>
                  <a:lnTo>
                    <a:pt x="174" y="204"/>
                  </a:lnTo>
                  <a:lnTo>
                    <a:pt x="155" y="184"/>
                  </a:lnTo>
                  <a:lnTo>
                    <a:pt x="155" y="210"/>
                  </a:lnTo>
                  <a:lnTo>
                    <a:pt x="136" y="208"/>
                  </a:lnTo>
                  <a:lnTo>
                    <a:pt x="136" y="227"/>
                  </a:lnTo>
                  <a:lnTo>
                    <a:pt x="135" y="246"/>
                  </a:lnTo>
                  <a:lnTo>
                    <a:pt x="147" y="249"/>
                  </a:lnTo>
                  <a:lnTo>
                    <a:pt x="178" y="224"/>
                  </a:lnTo>
                  <a:lnTo>
                    <a:pt x="205" y="215"/>
                  </a:lnTo>
                  <a:lnTo>
                    <a:pt x="209" y="238"/>
                  </a:lnTo>
                  <a:lnTo>
                    <a:pt x="229" y="238"/>
                  </a:lnTo>
                  <a:lnTo>
                    <a:pt x="248" y="237"/>
                  </a:lnTo>
                  <a:lnTo>
                    <a:pt x="286" y="228"/>
                  </a:lnTo>
                  <a:lnTo>
                    <a:pt x="333" y="208"/>
                  </a:lnTo>
                  <a:lnTo>
                    <a:pt x="368" y="189"/>
                  </a:lnTo>
                  <a:lnTo>
                    <a:pt x="385" y="166"/>
                  </a:lnTo>
                  <a:lnTo>
                    <a:pt x="380" y="147"/>
                  </a:lnTo>
                  <a:lnTo>
                    <a:pt x="400" y="134"/>
                  </a:lnTo>
                  <a:lnTo>
                    <a:pt x="396" y="104"/>
                  </a:lnTo>
                  <a:lnTo>
                    <a:pt x="410" y="83"/>
                  </a:lnTo>
                  <a:lnTo>
                    <a:pt x="381" y="64"/>
                  </a:lnTo>
                  <a:lnTo>
                    <a:pt x="369" y="60"/>
                  </a:lnTo>
                  <a:lnTo>
                    <a:pt x="369" y="50"/>
                  </a:lnTo>
                  <a:lnTo>
                    <a:pt x="336" y="43"/>
                  </a:lnTo>
                  <a:lnTo>
                    <a:pt x="344" y="33"/>
                  </a:lnTo>
                  <a:lnTo>
                    <a:pt x="326" y="29"/>
                  </a:lnTo>
                  <a:lnTo>
                    <a:pt x="319" y="14"/>
                  </a:lnTo>
                  <a:lnTo>
                    <a:pt x="279" y="0"/>
                  </a:lnTo>
                  <a:lnTo>
                    <a:pt x="255" y="22"/>
                  </a:lnTo>
                  <a:lnTo>
                    <a:pt x="235" y="14"/>
                  </a:lnTo>
                  <a:lnTo>
                    <a:pt x="218" y="8"/>
                  </a:lnTo>
                  <a:lnTo>
                    <a:pt x="186" y="8"/>
                  </a:lnTo>
                  <a:lnTo>
                    <a:pt x="160" y="40"/>
                  </a:lnTo>
                  <a:lnTo>
                    <a:pt x="140" y="55"/>
                  </a:lnTo>
                  <a:lnTo>
                    <a:pt x="116" y="43"/>
                  </a:lnTo>
                  <a:lnTo>
                    <a:pt x="100" y="50"/>
                  </a:lnTo>
                  <a:lnTo>
                    <a:pt x="94" y="78"/>
                  </a:lnTo>
                  <a:lnTo>
                    <a:pt x="80" y="69"/>
                  </a:lnTo>
                  <a:lnTo>
                    <a:pt x="41" y="64"/>
                  </a:lnTo>
                  <a:lnTo>
                    <a:pt x="18" y="83"/>
                  </a:lnTo>
                  <a:lnTo>
                    <a:pt x="0" y="99"/>
                  </a:lnTo>
                  <a:lnTo>
                    <a:pt x="4" y="113"/>
                  </a:lnTo>
                  <a:close/>
                </a:path>
              </a:pathLst>
            </a:custGeom>
            <a:solidFill>
              <a:srgbClr val="000000"/>
            </a:solidFill>
            <a:ln w="9525">
              <a:noFill/>
              <a:round/>
              <a:headEnd/>
              <a:tailEnd/>
            </a:ln>
          </p:spPr>
          <p:txBody>
            <a:bodyPr/>
            <a:lstStyle/>
            <a:p>
              <a:endParaRPr lang="en-US"/>
            </a:p>
          </p:txBody>
        </p:sp>
        <p:sp>
          <p:nvSpPr>
            <p:cNvPr id="201" name="Freeform 429"/>
            <p:cNvSpPr>
              <a:spLocks/>
            </p:cNvSpPr>
            <p:nvPr/>
          </p:nvSpPr>
          <p:spPr bwMode="auto">
            <a:xfrm>
              <a:off x="4244" y="1412"/>
              <a:ext cx="4" cy="13"/>
            </a:xfrm>
            <a:custGeom>
              <a:avLst/>
              <a:gdLst>
                <a:gd name="T0" fmla="*/ 0 w 29"/>
                <a:gd name="T1" fmla="*/ 0 h 77"/>
                <a:gd name="T2" fmla="*/ 0 w 29"/>
                <a:gd name="T3" fmla="*/ 0 h 77"/>
                <a:gd name="T4" fmla="*/ 0 w 29"/>
                <a:gd name="T5" fmla="*/ 0 h 77"/>
                <a:gd name="T6" fmla="*/ 0 w 29"/>
                <a:gd name="T7" fmla="*/ 0 h 77"/>
                <a:gd name="T8" fmla="*/ 0 w 29"/>
                <a:gd name="T9" fmla="*/ 0 h 77"/>
                <a:gd name="T10" fmla="*/ 0 w 29"/>
                <a:gd name="T11" fmla="*/ 0 h 77"/>
                <a:gd name="T12" fmla="*/ 0 w 29"/>
                <a:gd name="T13" fmla="*/ 0 h 77"/>
                <a:gd name="T14" fmla="*/ 0 60000 65536"/>
                <a:gd name="T15" fmla="*/ 0 60000 65536"/>
                <a:gd name="T16" fmla="*/ 0 60000 65536"/>
                <a:gd name="T17" fmla="*/ 0 60000 65536"/>
                <a:gd name="T18" fmla="*/ 0 60000 65536"/>
                <a:gd name="T19" fmla="*/ 0 60000 65536"/>
                <a:gd name="T20" fmla="*/ 0 60000 65536"/>
                <a:gd name="T21" fmla="*/ 0 w 29"/>
                <a:gd name="T22" fmla="*/ 0 h 77"/>
                <a:gd name="T23" fmla="*/ 29 w 29"/>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7">
                  <a:moveTo>
                    <a:pt x="18" y="77"/>
                  </a:moveTo>
                  <a:lnTo>
                    <a:pt x="21" y="51"/>
                  </a:lnTo>
                  <a:lnTo>
                    <a:pt x="0" y="0"/>
                  </a:lnTo>
                  <a:lnTo>
                    <a:pt x="24" y="20"/>
                  </a:lnTo>
                  <a:lnTo>
                    <a:pt x="29" y="56"/>
                  </a:lnTo>
                  <a:lnTo>
                    <a:pt x="18" y="77"/>
                  </a:lnTo>
                  <a:close/>
                </a:path>
              </a:pathLst>
            </a:custGeom>
            <a:solidFill>
              <a:srgbClr val="000000"/>
            </a:solidFill>
            <a:ln w="9525">
              <a:noFill/>
              <a:round/>
              <a:headEnd/>
              <a:tailEnd/>
            </a:ln>
          </p:spPr>
          <p:txBody>
            <a:bodyPr/>
            <a:lstStyle/>
            <a:p>
              <a:endParaRPr lang="en-US"/>
            </a:p>
          </p:txBody>
        </p:sp>
        <p:sp>
          <p:nvSpPr>
            <p:cNvPr id="202" name="Freeform 430"/>
            <p:cNvSpPr>
              <a:spLocks/>
            </p:cNvSpPr>
            <p:nvPr/>
          </p:nvSpPr>
          <p:spPr bwMode="auto">
            <a:xfrm>
              <a:off x="4183" y="1414"/>
              <a:ext cx="88" cy="21"/>
            </a:xfrm>
            <a:custGeom>
              <a:avLst/>
              <a:gdLst>
                <a:gd name="T0" fmla="*/ 0 w 527"/>
                <a:gd name="T1" fmla="*/ 0 h 127"/>
                <a:gd name="T2" fmla="*/ 0 w 527"/>
                <a:gd name="T3" fmla="*/ 0 h 127"/>
                <a:gd name="T4" fmla="*/ 0 w 527"/>
                <a:gd name="T5" fmla="*/ 0 h 127"/>
                <a:gd name="T6" fmla="*/ 0 w 527"/>
                <a:gd name="T7" fmla="*/ 0 h 127"/>
                <a:gd name="T8" fmla="*/ 0 w 527"/>
                <a:gd name="T9" fmla="*/ 0 h 127"/>
                <a:gd name="T10" fmla="*/ 0 w 527"/>
                <a:gd name="T11" fmla="*/ 0 h 127"/>
                <a:gd name="T12" fmla="*/ 0 w 527"/>
                <a:gd name="T13" fmla="*/ 0 h 127"/>
                <a:gd name="T14" fmla="*/ 0 w 527"/>
                <a:gd name="T15" fmla="*/ 0 h 127"/>
                <a:gd name="T16" fmla="*/ 0 w 527"/>
                <a:gd name="T17" fmla="*/ 0 h 127"/>
                <a:gd name="T18" fmla="*/ 0 w 527"/>
                <a:gd name="T19" fmla="*/ 0 h 127"/>
                <a:gd name="T20" fmla="*/ 0 w 527"/>
                <a:gd name="T21" fmla="*/ 0 h 127"/>
                <a:gd name="T22" fmla="*/ 0 w 527"/>
                <a:gd name="T23" fmla="*/ 0 h 127"/>
                <a:gd name="T24" fmla="*/ 0 w 527"/>
                <a:gd name="T25" fmla="*/ 0 h 127"/>
                <a:gd name="T26" fmla="*/ 0 w 527"/>
                <a:gd name="T27" fmla="*/ 0 h 127"/>
                <a:gd name="T28" fmla="*/ 0 w 527"/>
                <a:gd name="T29" fmla="*/ 0 h 127"/>
                <a:gd name="T30" fmla="*/ 0 w 527"/>
                <a:gd name="T31" fmla="*/ 0 h 127"/>
                <a:gd name="T32" fmla="*/ 0 w 527"/>
                <a:gd name="T33" fmla="*/ 0 h 127"/>
                <a:gd name="T34" fmla="*/ 0 w 527"/>
                <a:gd name="T35" fmla="*/ 0 h 127"/>
                <a:gd name="T36" fmla="*/ 0 w 527"/>
                <a:gd name="T37" fmla="*/ 0 h 127"/>
                <a:gd name="T38" fmla="*/ 0 w 527"/>
                <a:gd name="T39" fmla="*/ 0 h 127"/>
                <a:gd name="T40" fmla="*/ 0 w 527"/>
                <a:gd name="T41" fmla="*/ 0 h 127"/>
                <a:gd name="T42" fmla="*/ 0 w 527"/>
                <a:gd name="T43" fmla="*/ 0 h 127"/>
                <a:gd name="T44" fmla="*/ 0 w 527"/>
                <a:gd name="T45" fmla="*/ 0 h 127"/>
                <a:gd name="T46" fmla="*/ 0 w 527"/>
                <a:gd name="T47" fmla="*/ 0 h 127"/>
                <a:gd name="T48" fmla="*/ 0 w 527"/>
                <a:gd name="T49" fmla="*/ 0 h 127"/>
                <a:gd name="T50" fmla="*/ 0 w 527"/>
                <a:gd name="T51" fmla="*/ 0 h 127"/>
                <a:gd name="T52" fmla="*/ 0 w 527"/>
                <a:gd name="T53" fmla="*/ 0 h 127"/>
                <a:gd name="T54" fmla="*/ 0 w 527"/>
                <a:gd name="T55" fmla="*/ 0 h 127"/>
                <a:gd name="T56" fmla="*/ 0 w 527"/>
                <a:gd name="T57" fmla="*/ 0 h 127"/>
                <a:gd name="T58" fmla="*/ 0 w 527"/>
                <a:gd name="T59" fmla="*/ 0 h 127"/>
                <a:gd name="T60" fmla="*/ 0 w 527"/>
                <a:gd name="T61" fmla="*/ 0 h 127"/>
                <a:gd name="T62" fmla="*/ 0 w 527"/>
                <a:gd name="T63" fmla="*/ 0 h 127"/>
                <a:gd name="T64" fmla="*/ 0 w 527"/>
                <a:gd name="T65" fmla="*/ 0 h 127"/>
                <a:gd name="T66" fmla="*/ 0 w 527"/>
                <a:gd name="T67" fmla="*/ 0 h 127"/>
                <a:gd name="T68" fmla="*/ 0 w 527"/>
                <a:gd name="T69" fmla="*/ 0 h 127"/>
                <a:gd name="T70" fmla="*/ 0 w 527"/>
                <a:gd name="T71" fmla="*/ 0 h 127"/>
                <a:gd name="T72" fmla="*/ 0 w 527"/>
                <a:gd name="T73" fmla="*/ 0 h 127"/>
                <a:gd name="T74" fmla="*/ 0 w 527"/>
                <a:gd name="T75" fmla="*/ 0 h 127"/>
                <a:gd name="T76" fmla="*/ 0 w 527"/>
                <a:gd name="T77" fmla="*/ 0 h 127"/>
                <a:gd name="T78" fmla="*/ 0 w 527"/>
                <a:gd name="T79" fmla="*/ 0 h 127"/>
                <a:gd name="T80" fmla="*/ 0 w 527"/>
                <a:gd name="T81" fmla="*/ 0 h 127"/>
                <a:gd name="T82" fmla="*/ 0 w 527"/>
                <a:gd name="T83" fmla="*/ 0 h 127"/>
                <a:gd name="T84" fmla="*/ 0 w 527"/>
                <a:gd name="T85" fmla="*/ 0 h 127"/>
                <a:gd name="T86" fmla="*/ 0 w 527"/>
                <a:gd name="T87" fmla="*/ 0 h 127"/>
                <a:gd name="T88" fmla="*/ 0 w 527"/>
                <a:gd name="T89" fmla="*/ 0 h 127"/>
                <a:gd name="T90" fmla="*/ 0 w 527"/>
                <a:gd name="T91" fmla="*/ 0 h 127"/>
                <a:gd name="T92" fmla="*/ 0 w 527"/>
                <a:gd name="T93" fmla="*/ 0 h 127"/>
                <a:gd name="T94" fmla="*/ 0 w 527"/>
                <a:gd name="T95" fmla="*/ 0 h 127"/>
                <a:gd name="T96" fmla="*/ 0 w 527"/>
                <a:gd name="T97" fmla="*/ 0 h 1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7"/>
                <a:gd name="T148" fmla="*/ 0 h 127"/>
                <a:gd name="T149" fmla="*/ 527 w 527"/>
                <a:gd name="T150" fmla="*/ 127 h 1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7" h="127">
                  <a:moveTo>
                    <a:pt x="424" y="54"/>
                  </a:moveTo>
                  <a:lnTo>
                    <a:pt x="451" y="19"/>
                  </a:lnTo>
                  <a:lnTo>
                    <a:pt x="472" y="2"/>
                  </a:lnTo>
                  <a:lnTo>
                    <a:pt x="471" y="23"/>
                  </a:lnTo>
                  <a:lnTo>
                    <a:pt x="493" y="11"/>
                  </a:lnTo>
                  <a:lnTo>
                    <a:pt x="516" y="13"/>
                  </a:lnTo>
                  <a:lnTo>
                    <a:pt x="503" y="36"/>
                  </a:lnTo>
                  <a:lnTo>
                    <a:pt x="492" y="49"/>
                  </a:lnTo>
                  <a:lnTo>
                    <a:pt x="511" y="51"/>
                  </a:lnTo>
                  <a:lnTo>
                    <a:pt x="500" y="72"/>
                  </a:lnTo>
                  <a:lnTo>
                    <a:pt x="526" y="73"/>
                  </a:lnTo>
                  <a:lnTo>
                    <a:pt x="522" y="88"/>
                  </a:lnTo>
                  <a:lnTo>
                    <a:pt x="512" y="99"/>
                  </a:lnTo>
                  <a:lnTo>
                    <a:pt x="527" y="112"/>
                  </a:lnTo>
                  <a:lnTo>
                    <a:pt x="506" y="114"/>
                  </a:lnTo>
                  <a:lnTo>
                    <a:pt x="479" y="113"/>
                  </a:lnTo>
                  <a:lnTo>
                    <a:pt x="488" y="98"/>
                  </a:lnTo>
                  <a:lnTo>
                    <a:pt x="488" y="84"/>
                  </a:lnTo>
                  <a:lnTo>
                    <a:pt x="487" y="75"/>
                  </a:lnTo>
                  <a:lnTo>
                    <a:pt x="474" y="62"/>
                  </a:lnTo>
                  <a:lnTo>
                    <a:pt x="478" y="52"/>
                  </a:lnTo>
                  <a:lnTo>
                    <a:pt x="500" y="25"/>
                  </a:lnTo>
                  <a:lnTo>
                    <a:pt x="479" y="30"/>
                  </a:lnTo>
                  <a:lnTo>
                    <a:pt x="466" y="38"/>
                  </a:lnTo>
                  <a:lnTo>
                    <a:pt x="458" y="29"/>
                  </a:lnTo>
                  <a:lnTo>
                    <a:pt x="446" y="49"/>
                  </a:lnTo>
                  <a:lnTo>
                    <a:pt x="457" y="60"/>
                  </a:lnTo>
                  <a:lnTo>
                    <a:pt x="442" y="68"/>
                  </a:lnTo>
                  <a:lnTo>
                    <a:pt x="445" y="84"/>
                  </a:lnTo>
                  <a:lnTo>
                    <a:pt x="422" y="87"/>
                  </a:lnTo>
                  <a:lnTo>
                    <a:pt x="394" y="88"/>
                  </a:lnTo>
                  <a:lnTo>
                    <a:pt x="373" y="75"/>
                  </a:lnTo>
                  <a:lnTo>
                    <a:pt x="357" y="82"/>
                  </a:lnTo>
                  <a:lnTo>
                    <a:pt x="344" y="72"/>
                  </a:lnTo>
                  <a:lnTo>
                    <a:pt x="317" y="94"/>
                  </a:lnTo>
                  <a:lnTo>
                    <a:pt x="310" y="112"/>
                  </a:lnTo>
                  <a:lnTo>
                    <a:pt x="293" y="115"/>
                  </a:lnTo>
                  <a:lnTo>
                    <a:pt x="287" y="88"/>
                  </a:lnTo>
                  <a:lnTo>
                    <a:pt x="236" y="89"/>
                  </a:lnTo>
                  <a:lnTo>
                    <a:pt x="218" y="63"/>
                  </a:lnTo>
                  <a:lnTo>
                    <a:pt x="225" y="52"/>
                  </a:lnTo>
                  <a:lnTo>
                    <a:pt x="204" y="52"/>
                  </a:lnTo>
                  <a:lnTo>
                    <a:pt x="177" y="36"/>
                  </a:lnTo>
                  <a:lnTo>
                    <a:pt x="147" y="33"/>
                  </a:lnTo>
                  <a:lnTo>
                    <a:pt x="132" y="13"/>
                  </a:lnTo>
                  <a:lnTo>
                    <a:pt x="95" y="22"/>
                  </a:lnTo>
                  <a:lnTo>
                    <a:pt x="46" y="28"/>
                  </a:lnTo>
                  <a:lnTo>
                    <a:pt x="41" y="53"/>
                  </a:lnTo>
                  <a:lnTo>
                    <a:pt x="25" y="67"/>
                  </a:lnTo>
                  <a:lnTo>
                    <a:pt x="43" y="65"/>
                  </a:lnTo>
                  <a:lnTo>
                    <a:pt x="58" y="42"/>
                  </a:lnTo>
                  <a:lnTo>
                    <a:pt x="82" y="36"/>
                  </a:lnTo>
                  <a:lnTo>
                    <a:pt x="104" y="37"/>
                  </a:lnTo>
                  <a:lnTo>
                    <a:pt x="122" y="32"/>
                  </a:lnTo>
                  <a:lnTo>
                    <a:pt x="136" y="49"/>
                  </a:lnTo>
                  <a:lnTo>
                    <a:pt x="128" y="57"/>
                  </a:lnTo>
                  <a:lnTo>
                    <a:pt x="116" y="46"/>
                  </a:lnTo>
                  <a:lnTo>
                    <a:pt x="87" y="52"/>
                  </a:lnTo>
                  <a:lnTo>
                    <a:pt x="111" y="57"/>
                  </a:lnTo>
                  <a:lnTo>
                    <a:pt x="117" y="70"/>
                  </a:lnTo>
                  <a:lnTo>
                    <a:pt x="87" y="72"/>
                  </a:lnTo>
                  <a:lnTo>
                    <a:pt x="77" y="88"/>
                  </a:lnTo>
                  <a:lnTo>
                    <a:pt x="64" y="74"/>
                  </a:lnTo>
                  <a:lnTo>
                    <a:pt x="37" y="77"/>
                  </a:lnTo>
                  <a:lnTo>
                    <a:pt x="26" y="96"/>
                  </a:lnTo>
                  <a:lnTo>
                    <a:pt x="37" y="96"/>
                  </a:lnTo>
                  <a:lnTo>
                    <a:pt x="48" y="83"/>
                  </a:lnTo>
                  <a:lnTo>
                    <a:pt x="67" y="98"/>
                  </a:lnTo>
                  <a:lnTo>
                    <a:pt x="50" y="113"/>
                  </a:lnTo>
                  <a:lnTo>
                    <a:pt x="50" y="127"/>
                  </a:lnTo>
                  <a:lnTo>
                    <a:pt x="21" y="126"/>
                  </a:lnTo>
                  <a:lnTo>
                    <a:pt x="2" y="121"/>
                  </a:lnTo>
                  <a:lnTo>
                    <a:pt x="30" y="115"/>
                  </a:lnTo>
                  <a:lnTo>
                    <a:pt x="13" y="102"/>
                  </a:lnTo>
                  <a:lnTo>
                    <a:pt x="18" y="84"/>
                  </a:lnTo>
                  <a:lnTo>
                    <a:pt x="0" y="83"/>
                  </a:lnTo>
                  <a:lnTo>
                    <a:pt x="1" y="65"/>
                  </a:lnTo>
                  <a:lnTo>
                    <a:pt x="19" y="47"/>
                  </a:lnTo>
                  <a:lnTo>
                    <a:pt x="42" y="19"/>
                  </a:lnTo>
                  <a:lnTo>
                    <a:pt x="76" y="17"/>
                  </a:lnTo>
                  <a:lnTo>
                    <a:pt x="109" y="0"/>
                  </a:lnTo>
                  <a:lnTo>
                    <a:pt x="141" y="2"/>
                  </a:lnTo>
                  <a:lnTo>
                    <a:pt x="167" y="24"/>
                  </a:lnTo>
                  <a:lnTo>
                    <a:pt x="211" y="36"/>
                  </a:lnTo>
                  <a:lnTo>
                    <a:pt x="247" y="43"/>
                  </a:lnTo>
                  <a:lnTo>
                    <a:pt x="239" y="62"/>
                  </a:lnTo>
                  <a:lnTo>
                    <a:pt x="243" y="74"/>
                  </a:lnTo>
                  <a:lnTo>
                    <a:pt x="280" y="72"/>
                  </a:lnTo>
                  <a:lnTo>
                    <a:pt x="303" y="68"/>
                  </a:lnTo>
                  <a:lnTo>
                    <a:pt x="298" y="84"/>
                  </a:lnTo>
                  <a:lnTo>
                    <a:pt x="308" y="94"/>
                  </a:lnTo>
                  <a:lnTo>
                    <a:pt x="323" y="62"/>
                  </a:lnTo>
                  <a:lnTo>
                    <a:pt x="356" y="48"/>
                  </a:lnTo>
                  <a:lnTo>
                    <a:pt x="387" y="62"/>
                  </a:lnTo>
                  <a:lnTo>
                    <a:pt x="402" y="73"/>
                  </a:lnTo>
                  <a:lnTo>
                    <a:pt x="427" y="74"/>
                  </a:lnTo>
                  <a:lnTo>
                    <a:pt x="424" y="54"/>
                  </a:lnTo>
                  <a:close/>
                </a:path>
              </a:pathLst>
            </a:custGeom>
            <a:solidFill>
              <a:srgbClr val="000000"/>
            </a:solidFill>
            <a:ln w="9525">
              <a:noFill/>
              <a:round/>
              <a:headEnd/>
              <a:tailEnd/>
            </a:ln>
          </p:spPr>
          <p:txBody>
            <a:bodyPr/>
            <a:lstStyle/>
            <a:p>
              <a:endParaRPr lang="en-US"/>
            </a:p>
          </p:txBody>
        </p:sp>
        <p:sp>
          <p:nvSpPr>
            <p:cNvPr id="203" name="Freeform 431"/>
            <p:cNvSpPr>
              <a:spLocks/>
            </p:cNvSpPr>
            <p:nvPr/>
          </p:nvSpPr>
          <p:spPr bwMode="auto">
            <a:xfrm>
              <a:off x="4211" y="1426"/>
              <a:ext cx="14" cy="12"/>
            </a:xfrm>
            <a:custGeom>
              <a:avLst/>
              <a:gdLst>
                <a:gd name="T0" fmla="*/ 0 w 80"/>
                <a:gd name="T1" fmla="*/ 0 h 70"/>
                <a:gd name="T2" fmla="*/ 0 w 80"/>
                <a:gd name="T3" fmla="*/ 0 h 70"/>
                <a:gd name="T4" fmla="*/ 0 w 80"/>
                <a:gd name="T5" fmla="*/ 0 h 70"/>
                <a:gd name="T6" fmla="*/ 0 w 80"/>
                <a:gd name="T7" fmla="*/ 0 h 70"/>
                <a:gd name="T8" fmla="*/ 0 w 80"/>
                <a:gd name="T9" fmla="*/ 0 h 70"/>
                <a:gd name="T10" fmla="*/ 0 w 80"/>
                <a:gd name="T11" fmla="*/ 0 h 70"/>
                <a:gd name="T12" fmla="*/ 0 w 80"/>
                <a:gd name="T13" fmla="*/ 0 h 70"/>
                <a:gd name="T14" fmla="*/ 0 w 80"/>
                <a:gd name="T15" fmla="*/ 0 h 70"/>
                <a:gd name="T16" fmla="*/ 0 w 80"/>
                <a:gd name="T17" fmla="*/ 0 h 70"/>
                <a:gd name="T18" fmla="*/ 0 w 80"/>
                <a:gd name="T19" fmla="*/ 0 h 70"/>
                <a:gd name="T20" fmla="*/ 0 w 80"/>
                <a:gd name="T21" fmla="*/ 0 h 70"/>
                <a:gd name="T22" fmla="*/ 0 w 80"/>
                <a:gd name="T23" fmla="*/ 0 h 70"/>
                <a:gd name="T24" fmla="*/ 0 w 80"/>
                <a:gd name="T25" fmla="*/ 0 h 70"/>
                <a:gd name="T26" fmla="*/ 0 w 80"/>
                <a:gd name="T27" fmla="*/ 0 h 70"/>
                <a:gd name="T28" fmla="*/ 0 w 80"/>
                <a:gd name="T29" fmla="*/ 0 h 70"/>
                <a:gd name="T30" fmla="*/ 0 w 80"/>
                <a:gd name="T31" fmla="*/ 0 h 70"/>
                <a:gd name="T32" fmla="*/ 0 w 80"/>
                <a:gd name="T33" fmla="*/ 0 h 70"/>
                <a:gd name="T34" fmla="*/ 0 w 80"/>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0"/>
                <a:gd name="T56" fmla="*/ 80 w 80"/>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0">
                  <a:moveTo>
                    <a:pt x="21" y="0"/>
                  </a:moveTo>
                  <a:lnTo>
                    <a:pt x="2" y="18"/>
                  </a:lnTo>
                  <a:lnTo>
                    <a:pt x="0" y="48"/>
                  </a:lnTo>
                  <a:lnTo>
                    <a:pt x="0" y="69"/>
                  </a:lnTo>
                  <a:lnTo>
                    <a:pt x="16" y="50"/>
                  </a:lnTo>
                  <a:lnTo>
                    <a:pt x="17" y="70"/>
                  </a:lnTo>
                  <a:lnTo>
                    <a:pt x="38" y="55"/>
                  </a:lnTo>
                  <a:lnTo>
                    <a:pt x="60" y="68"/>
                  </a:lnTo>
                  <a:lnTo>
                    <a:pt x="80" y="57"/>
                  </a:lnTo>
                  <a:lnTo>
                    <a:pt x="57" y="53"/>
                  </a:lnTo>
                  <a:lnTo>
                    <a:pt x="44" y="43"/>
                  </a:lnTo>
                  <a:lnTo>
                    <a:pt x="59" y="34"/>
                  </a:lnTo>
                  <a:lnTo>
                    <a:pt x="35" y="28"/>
                  </a:lnTo>
                  <a:lnTo>
                    <a:pt x="44" y="13"/>
                  </a:lnTo>
                  <a:lnTo>
                    <a:pt x="21" y="20"/>
                  </a:lnTo>
                  <a:lnTo>
                    <a:pt x="41" y="4"/>
                  </a:lnTo>
                  <a:lnTo>
                    <a:pt x="21" y="0"/>
                  </a:lnTo>
                  <a:close/>
                </a:path>
              </a:pathLst>
            </a:custGeom>
            <a:solidFill>
              <a:srgbClr val="000000"/>
            </a:solidFill>
            <a:ln w="9525">
              <a:noFill/>
              <a:round/>
              <a:headEnd/>
              <a:tailEnd/>
            </a:ln>
          </p:spPr>
          <p:txBody>
            <a:bodyPr/>
            <a:lstStyle/>
            <a:p>
              <a:endParaRPr lang="en-US"/>
            </a:p>
          </p:txBody>
        </p:sp>
        <p:sp>
          <p:nvSpPr>
            <p:cNvPr id="204" name="Freeform 432"/>
            <p:cNvSpPr>
              <a:spLocks/>
            </p:cNvSpPr>
            <p:nvPr/>
          </p:nvSpPr>
          <p:spPr bwMode="auto">
            <a:xfrm>
              <a:off x="4224" y="1435"/>
              <a:ext cx="32" cy="42"/>
            </a:xfrm>
            <a:custGeom>
              <a:avLst/>
              <a:gdLst>
                <a:gd name="T0" fmla="*/ 0 w 192"/>
                <a:gd name="T1" fmla="*/ 0 h 256"/>
                <a:gd name="T2" fmla="*/ 0 w 192"/>
                <a:gd name="T3" fmla="*/ 0 h 256"/>
                <a:gd name="T4" fmla="*/ 0 w 192"/>
                <a:gd name="T5" fmla="*/ 0 h 256"/>
                <a:gd name="T6" fmla="*/ 0 w 192"/>
                <a:gd name="T7" fmla="*/ 0 h 256"/>
                <a:gd name="T8" fmla="*/ 0 w 192"/>
                <a:gd name="T9" fmla="*/ 0 h 256"/>
                <a:gd name="T10" fmla="*/ 0 w 192"/>
                <a:gd name="T11" fmla="*/ 0 h 256"/>
                <a:gd name="T12" fmla="*/ 0 w 192"/>
                <a:gd name="T13" fmla="*/ 0 h 256"/>
                <a:gd name="T14" fmla="*/ 0 w 192"/>
                <a:gd name="T15" fmla="*/ 0 h 256"/>
                <a:gd name="T16" fmla="*/ 0 w 192"/>
                <a:gd name="T17" fmla="*/ 0 h 256"/>
                <a:gd name="T18" fmla="*/ 0 w 192"/>
                <a:gd name="T19" fmla="*/ 0 h 256"/>
                <a:gd name="T20" fmla="*/ 0 w 192"/>
                <a:gd name="T21" fmla="*/ 0 h 256"/>
                <a:gd name="T22" fmla="*/ 0 w 192"/>
                <a:gd name="T23" fmla="*/ 0 h 256"/>
                <a:gd name="T24" fmla="*/ 0 w 192"/>
                <a:gd name="T25" fmla="*/ 0 h 256"/>
                <a:gd name="T26" fmla="*/ 0 w 192"/>
                <a:gd name="T27" fmla="*/ 0 h 256"/>
                <a:gd name="T28" fmla="*/ 0 w 192"/>
                <a:gd name="T29" fmla="*/ 0 h 256"/>
                <a:gd name="T30" fmla="*/ 0 w 192"/>
                <a:gd name="T31" fmla="*/ 0 h 256"/>
                <a:gd name="T32" fmla="*/ 0 w 192"/>
                <a:gd name="T33" fmla="*/ 0 h 256"/>
                <a:gd name="T34" fmla="*/ 0 w 192"/>
                <a:gd name="T35" fmla="*/ 0 h 256"/>
                <a:gd name="T36" fmla="*/ 0 w 192"/>
                <a:gd name="T37" fmla="*/ 0 h 256"/>
                <a:gd name="T38" fmla="*/ 0 w 192"/>
                <a:gd name="T39" fmla="*/ 0 h 256"/>
                <a:gd name="T40" fmla="*/ 0 w 192"/>
                <a:gd name="T41" fmla="*/ 0 h 256"/>
                <a:gd name="T42" fmla="*/ 0 w 192"/>
                <a:gd name="T43" fmla="*/ 0 h 256"/>
                <a:gd name="T44" fmla="*/ 0 w 192"/>
                <a:gd name="T45" fmla="*/ 0 h 256"/>
                <a:gd name="T46" fmla="*/ 0 w 192"/>
                <a:gd name="T47" fmla="*/ 0 h 256"/>
                <a:gd name="T48" fmla="*/ 0 w 192"/>
                <a:gd name="T49" fmla="*/ 0 h 256"/>
                <a:gd name="T50" fmla="*/ 0 w 192"/>
                <a:gd name="T51" fmla="*/ 0 h 256"/>
                <a:gd name="T52" fmla="*/ 0 w 192"/>
                <a:gd name="T53" fmla="*/ 0 h 256"/>
                <a:gd name="T54" fmla="*/ 0 w 192"/>
                <a:gd name="T55" fmla="*/ 0 h 256"/>
                <a:gd name="T56" fmla="*/ 0 w 192"/>
                <a:gd name="T57" fmla="*/ 0 h 256"/>
                <a:gd name="T58" fmla="*/ 0 w 192"/>
                <a:gd name="T59" fmla="*/ 0 h 256"/>
                <a:gd name="T60" fmla="*/ 0 w 192"/>
                <a:gd name="T61" fmla="*/ 0 h 256"/>
                <a:gd name="T62" fmla="*/ 0 w 192"/>
                <a:gd name="T63" fmla="*/ 0 h 256"/>
                <a:gd name="T64" fmla="*/ 0 w 192"/>
                <a:gd name="T65" fmla="*/ 0 h 256"/>
                <a:gd name="T66" fmla="*/ 0 w 192"/>
                <a:gd name="T67" fmla="*/ 0 h 256"/>
                <a:gd name="T68" fmla="*/ 0 w 192"/>
                <a:gd name="T69" fmla="*/ 0 h 256"/>
                <a:gd name="T70" fmla="*/ 0 w 192"/>
                <a:gd name="T71" fmla="*/ 0 h 256"/>
                <a:gd name="T72" fmla="*/ 0 w 192"/>
                <a:gd name="T73" fmla="*/ 0 h 256"/>
                <a:gd name="T74" fmla="*/ 0 w 192"/>
                <a:gd name="T75" fmla="*/ 0 h 256"/>
                <a:gd name="T76" fmla="*/ 0 w 192"/>
                <a:gd name="T77" fmla="*/ 0 h 256"/>
                <a:gd name="T78" fmla="*/ 0 w 192"/>
                <a:gd name="T79" fmla="*/ 0 h 256"/>
                <a:gd name="T80" fmla="*/ 0 w 192"/>
                <a:gd name="T81" fmla="*/ 0 h 256"/>
                <a:gd name="T82" fmla="*/ 0 w 192"/>
                <a:gd name="T83" fmla="*/ 0 h 256"/>
                <a:gd name="T84" fmla="*/ 0 w 192"/>
                <a:gd name="T85" fmla="*/ 0 h 256"/>
                <a:gd name="T86" fmla="*/ 0 w 192"/>
                <a:gd name="T87" fmla="*/ 0 h 256"/>
                <a:gd name="T88" fmla="*/ 0 w 192"/>
                <a:gd name="T89" fmla="*/ 0 h 256"/>
                <a:gd name="T90" fmla="*/ 0 w 192"/>
                <a:gd name="T91" fmla="*/ 0 h 256"/>
                <a:gd name="T92" fmla="*/ 0 w 192"/>
                <a:gd name="T93" fmla="*/ 0 h 256"/>
                <a:gd name="T94" fmla="*/ 0 w 192"/>
                <a:gd name="T95" fmla="*/ 0 h 256"/>
                <a:gd name="T96" fmla="*/ 0 w 192"/>
                <a:gd name="T97" fmla="*/ 0 h 256"/>
                <a:gd name="T98" fmla="*/ 0 w 192"/>
                <a:gd name="T99" fmla="*/ 0 h 256"/>
                <a:gd name="T100" fmla="*/ 0 w 192"/>
                <a:gd name="T101" fmla="*/ 0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
                <a:gd name="T154" fmla="*/ 0 h 256"/>
                <a:gd name="T155" fmla="*/ 192 w 192"/>
                <a:gd name="T156" fmla="*/ 256 h 2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 h="256">
                  <a:moveTo>
                    <a:pt x="61" y="0"/>
                  </a:moveTo>
                  <a:lnTo>
                    <a:pt x="57" y="10"/>
                  </a:lnTo>
                  <a:lnTo>
                    <a:pt x="34" y="23"/>
                  </a:lnTo>
                  <a:lnTo>
                    <a:pt x="50" y="29"/>
                  </a:lnTo>
                  <a:lnTo>
                    <a:pt x="41" y="46"/>
                  </a:lnTo>
                  <a:lnTo>
                    <a:pt x="52" y="68"/>
                  </a:lnTo>
                  <a:lnTo>
                    <a:pt x="42" y="94"/>
                  </a:lnTo>
                  <a:lnTo>
                    <a:pt x="35" y="94"/>
                  </a:lnTo>
                  <a:lnTo>
                    <a:pt x="41" y="72"/>
                  </a:lnTo>
                  <a:lnTo>
                    <a:pt x="29" y="62"/>
                  </a:lnTo>
                  <a:lnTo>
                    <a:pt x="20" y="92"/>
                  </a:lnTo>
                  <a:lnTo>
                    <a:pt x="22" y="113"/>
                  </a:lnTo>
                  <a:lnTo>
                    <a:pt x="3" y="115"/>
                  </a:lnTo>
                  <a:lnTo>
                    <a:pt x="17" y="139"/>
                  </a:lnTo>
                  <a:lnTo>
                    <a:pt x="0" y="141"/>
                  </a:lnTo>
                  <a:lnTo>
                    <a:pt x="27" y="165"/>
                  </a:lnTo>
                  <a:lnTo>
                    <a:pt x="32" y="202"/>
                  </a:lnTo>
                  <a:lnTo>
                    <a:pt x="22" y="224"/>
                  </a:lnTo>
                  <a:lnTo>
                    <a:pt x="36" y="232"/>
                  </a:lnTo>
                  <a:lnTo>
                    <a:pt x="26" y="246"/>
                  </a:lnTo>
                  <a:lnTo>
                    <a:pt x="30" y="254"/>
                  </a:lnTo>
                  <a:lnTo>
                    <a:pt x="45" y="256"/>
                  </a:lnTo>
                  <a:lnTo>
                    <a:pt x="45" y="239"/>
                  </a:lnTo>
                  <a:lnTo>
                    <a:pt x="56" y="226"/>
                  </a:lnTo>
                  <a:lnTo>
                    <a:pt x="54" y="191"/>
                  </a:lnTo>
                  <a:lnTo>
                    <a:pt x="47" y="139"/>
                  </a:lnTo>
                  <a:lnTo>
                    <a:pt x="45" y="116"/>
                  </a:lnTo>
                  <a:lnTo>
                    <a:pt x="56" y="112"/>
                  </a:lnTo>
                  <a:lnTo>
                    <a:pt x="65" y="174"/>
                  </a:lnTo>
                  <a:lnTo>
                    <a:pt x="77" y="204"/>
                  </a:lnTo>
                  <a:lnTo>
                    <a:pt x="115" y="230"/>
                  </a:lnTo>
                  <a:lnTo>
                    <a:pt x="120" y="199"/>
                  </a:lnTo>
                  <a:lnTo>
                    <a:pt x="117" y="130"/>
                  </a:lnTo>
                  <a:lnTo>
                    <a:pt x="117" y="103"/>
                  </a:lnTo>
                  <a:lnTo>
                    <a:pt x="140" y="82"/>
                  </a:lnTo>
                  <a:lnTo>
                    <a:pt x="162" y="79"/>
                  </a:lnTo>
                  <a:lnTo>
                    <a:pt x="178" y="55"/>
                  </a:lnTo>
                  <a:lnTo>
                    <a:pt x="192" y="26"/>
                  </a:lnTo>
                  <a:lnTo>
                    <a:pt x="160" y="47"/>
                  </a:lnTo>
                  <a:lnTo>
                    <a:pt x="156" y="33"/>
                  </a:lnTo>
                  <a:lnTo>
                    <a:pt x="140" y="36"/>
                  </a:lnTo>
                  <a:lnTo>
                    <a:pt x="142" y="56"/>
                  </a:lnTo>
                  <a:lnTo>
                    <a:pt x="116" y="81"/>
                  </a:lnTo>
                  <a:lnTo>
                    <a:pt x="109" y="46"/>
                  </a:lnTo>
                  <a:lnTo>
                    <a:pt x="96" y="67"/>
                  </a:lnTo>
                  <a:lnTo>
                    <a:pt x="77" y="70"/>
                  </a:lnTo>
                  <a:lnTo>
                    <a:pt x="85" y="41"/>
                  </a:lnTo>
                  <a:lnTo>
                    <a:pt x="76" y="25"/>
                  </a:lnTo>
                  <a:lnTo>
                    <a:pt x="79" y="6"/>
                  </a:lnTo>
                  <a:lnTo>
                    <a:pt x="61" y="0"/>
                  </a:lnTo>
                  <a:close/>
                </a:path>
              </a:pathLst>
            </a:custGeom>
            <a:solidFill>
              <a:srgbClr val="000000"/>
            </a:solidFill>
            <a:ln w="9525">
              <a:noFill/>
              <a:round/>
              <a:headEnd/>
              <a:tailEnd/>
            </a:ln>
          </p:spPr>
          <p:txBody>
            <a:bodyPr/>
            <a:lstStyle/>
            <a:p>
              <a:endParaRPr lang="en-US"/>
            </a:p>
          </p:txBody>
        </p:sp>
        <p:sp>
          <p:nvSpPr>
            <p:cNvPr id="205" name="Freeform 433"/>
            <p:cNvSpPr>
              <a:spLocks/>
            </p:cNvSpPr>
            <p:nvPr/>
          </p:nvSpPr>
          <p:spPr bwMode="auto">
            <a:xfrm>
              <a:off x="4252" y="1426"/>
              <a:ext cx="63" cy="36"/>
            </a:xfrm>
            <a:custGeom>
              <a:avLst/>
              <a:gdLst>
                <a:gd name="T0" fmla="*/ 0 w 381"/>
                <a:gd name="T1" fmla="*/ 0 h 212"/>
                <a:gd name="T2" fmla="*/ 0 w 381"/>
                <a:gd name="T3" fmla="*/ 0 h 212"/>
                <a:gd name="T4" fmla="*/ 0 w 381"/>
                <a:gd name="T5" fmla="*/ 0 h 212"/>
                <a:gd name="T6" fmla="*/ 0 w 381"/>
                <a:gd name="T7" fmla="*/ 0 h 212"/>
                <a:gd name="T8" fmla="*/ 0 w 381"/>
                <a:gd name="T9" fmla="*/ 0 h 212"/>
                <a:gd name="T10" fmla="*/ 0 w 381"/>
                <a:gd name="T11" fmla="*/ 0 h 212"/>
                <a:gd name="T12" fmla="*/ 0 w 381"/>
                <a:gd name="T13" fmla="*/ 0 h 212"/>
                <a:gd name="T14" fmla="*/ 0 w 381"/>
                <a:gd name="T15" fmla="*/ 0 h 212"/>
                <a:gd name="T16" fmla="*/ 0 w 381"/>
                <a:gd name="T17" fmla="*/ 0 h 212"/>
                <a:gd name="T18" fmla="*/ 0 w 381"/>
                <a:gd name="T19" fmla="*/ 0 h 212"/>
                <a:gd name="T20" fmla="*/ 0 w 381"/>
                <a:gd name="T21" fmla="*/ 0 h 212"/>
                <a:gd name="T22" fmla="*/ 0 w 381"/>
                <a:gd name="T23" fmla="*/ 0 h 212"/>
                <a:gd name="T24" fmla="*/ 0 w 381"/>
                <a:gd name="T25" fmla="*/ 0 h 212"/>
                <a:gd name="T26" fmla="*/ 0 w 381"/>
                <a:gd name="T27" fmla="*/ 0 h 212"/>
                <a:gd name="T28" fmla="*/ 0 w 381"/>
                <a:gd name="T29" fmla="*/ 0 h 212"/>
                <a:gd name="T30" fmla="*/ 0 w 381"/>
                <a:gd name="T31" fmla="*/ 0 h 212"/>
                <a:gd name="T32" fmla="*/ 0 w 381"/>
                <a:gd name="T33" fmla="*/ 0 h 212"/>
                <a:gd name="T34" fmla="*/ 0 w 381"/>
                <a:gd name="T35" fmla="*/ 0 h 212"/>
                <a:gd name="T36" fmla="*/ 0 w 381"/>
                <a:gd name="T37" fmla="*/ 0 h 212"/>
                <a:gd name="T38" fmla="*/ 0 w 381"/>
                <a:gd name="T39" fmla="*/ 0 h 212"/>
                <a:gd name="T40" fmla="*/ 0 w 381"/>
                <a:gd name="T41" fmla="*/ 0 h 212"/>
                <a:gd name="T42" fmla="*/ 0 w 381"/>
                <a:gd name="T43" fmla="*/ 0 h 212"/>
                <a:gd name="T44" fmla="*/ 0 w 381"/>
                <a:gd name="T45" fmla="*/ 0 h 212"/>
                <a:gd name="T46" fmla="*/ 0 w 381"/>
                <a:gd name="T47" fmla="*/ 0 h 212"/>
                <a:gd name="T48" fmla="*/ 0 w 381"/>
                <a:gd name="T49" fmla="*/ 0 h 212"/>
                <a:gd name="T50" fmla="*/ 0 w 381"/>
                <a:gd name="T51" fmla="*/ 0 h 212"/>
                <a:gd name="T52" fmla="*/ 0 w 381"/>
                <a:gd name="T53" fmla="*/ 0 h 212"/>
                <a:gd name="T54" fmla="*/ 0 w 381"/>
                <a:gd name="T55" fmla="*/ 0 h 212"/>
                <a:gd name="T56" fmla="*/ 0 w 381"/>
                <a:gd name="T57" fmla="*/ 0 h 212"/>
                <a:gd name="T58" fmla="*/ 0 w 381"/>
                <a:gd name="T59" fmla="*/ 0 h 212"/>
                <a:gd name="T60" fmla="*/ 0 w 381"/>
                <a:gd name="T61" fmla="*/ 0 h 212"/>
                <a:gd name="T62" fmla="*/ 0 w 381"/>
                <a:gd name="T63" fmla="*/ 0 h 212"/>
                <a:gd name="T64" fmla="*/ 0 w 381"/>
                <a:gd name="T65" fmla="*/ 0 h 212"/>
                <a:gd name="T66" fmla="*/ 0 w 381"/>
                <a:gd name="T67" fmla="*/ 0 h 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1"/>
                <a:gd name="T103" fmla="*/ 0 h 212"/>
                <a:gd name="T104" fmla="*/ 381 w 381"/>
                <a:gd name="T105" fmla="*/ 212 h 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1" h="212">
                  <a:moveTo>
                    <a:pt x="15" y="82"/>
                  </a:moveTo>
                  <a:lnTo>
                    <a:pt x="28" y="110"/>
                  </a:lnTo>
                  <a:lnTo>
                    <a:pt x="40" y="94"/>
                  </a:lnTo>
                  <a:lnTo>
                    <a:pt x="43" y="72"/>
                  </a:lnTo>
                  <a:lnTo>
                    <a:pt x="52" y="77"/>
                  </a:lnTo>
                  <a:lnTo>
                    <a:pt x="63" y="91"/>
                  </a:lnTo>
                  <a:lnTo>
                    <a:pt x="81" y="102"/>
                  </a:lnTo>
                  <a:lnTo>
                    <a:pt x="79" y="83"/>
                  </a:lnTo>
                  <a:lnTo>
                    <a:pt x="93" y="97"/>
                  </a:lnTo>
                  <a:lnTo>
                    <a:pt x="109" y="97"/>
                  </a:lnTo>
                  <a:lnTo>
                    <a:pt x="109" y="73"/>
                  </a:lnTo>
                  <a:lnTo>
                    <a:pt x="129" y="72"/>
                  </a:lnTo>
                  <a:lnTo>
                    <a:pt x="154" y="73"/>
                  </a:lnTo>
                  <a:lnTo>
                    <a:pt x="145" y="49"/>
                  </a:lnTo>
                  <a:lnTo>
                    <a:pt x="160" y="51"/>
                  </a:lnTo>
                  <a:lnTo>
                    <a:pt x="174" y="27"/>
                  </a:lnTo>
                  <a:lnTo>
                    <a:pt x="200" y="15"/>
                  </a:lnTo>
                  <a:lnTo>
                    <a:pt x="194" y="28"/>
                  </a:lnTo>
                  <a:lnTo>
                    <a:pt x="213" y="31"/>
                  </a:lnTo>
                  <a:lnTo>
                    <a:pt x="218" y="5"/>
                  </a:lnTo>
                  <a:lnTo>
                    <a:pt x="235" y="0"/>
                  </a:lnTo>
                  <a:lnTo>
                    <a:pt x="229" y="25"/>
                  </a:lnTo>
                  <a:lnTo>
                    <a:pt x="274" y="19"/>
                  </a:lnTo>
                  <a:lnTo>
                    <a:pt x="293" y="20"/>
                  </a:lnTo>
                  <a:lnTo>
                    <a:pt x="256" y="32"/>
                  </a:lnTo>
                  <a:lnTo>
                    <a:pt x="219" y="38"/>
                  </a:lnTo>
                  <a:lnTo>
                    <a:pt x="185" y="41"/>
                  </a:lnTo>
                  <a:lnTo>
                    <a:pt x="178" y="52"/>
                  </a:lnTo>
                  <a:lnTo>
                    <a:pt x="221" y="52"/>
                  </a:lnTo>
                  <a:lnTo>
                    <a:pt x="254" y="46"/>
                  </a:lnTo>
                  <a:lnTo>
                    <a:pt x="290" y="40"/>
                  </a:lnTo>
                  <a:lnTo>
                    <a:pt x="314" y="36"/>
                  </a:lnTo>
                  <a:lnTo>
                    <a:pt x="344" y="21"/>
                  </a:lnTo>
                  <a:lnTo>
                    <a:pt x="381" y="11"/>
                  </a:lnTo>
                  <a:lnTo>
                    <a:pt x="345" y="31"/>
                  </a:lnTo>
                  <a:lnTo>
                    <a:pt x="320" y="42"/>
                  </a:lnTo>
                  <a:lnTo>
                    <a:pt x="298" y="75"/>
                  </a:lnTo>
                  <a:lnTo>
                    <a:pt x="300" y="52"/>
                  </a:lnTo>
                  <a:lnTo>
                    <a:pt x="271" y="54"/>
                  </a:lnTo>
                  <a:lnTo>
                    <a:pt x="240" y="66"/>
                  </a:lnTo>
                  <a:lnTo>
                    <a:pt x="199" y="72"/>
                  </a:lnTo>
                  <a:lnTo>
                    <a:pt x="178" y="90"/>
                  </a:lnTo>
                  <a:lnTo>
                    <a:pt x="174" y="101"/>
                  </a:lnTo>
                  <a:lnTo>
                    <a:pt x="174" y="116"/>
                  </a:lnTo>
                  <a:lnTo>
                    <a:pt x="166" y="120"/>
                  </a:lnTo>
                  <a:lnTo>
                    <a:pt x="159" y="102"/>
                  </a:lnTo>
                  <a:lnTo>
                    <a:pt x="150" y="127"/>
                  </a:lnTo>
                  <a:lnTo>
                    <a:pt x="130" y="136"/>
                  </a:lnTo>
                  <a:lnTo>
                    <a:pt x="135" y="114"/>
                  </a:lnTo>
                  <a:lnTo>
                    <a:pt x="133" y="107"/>
                  </a:lnTo>
                  <a:lnTo>
                    <a:pt x="123" y="134"/>
                  </a:lnTo>
                  <a:lnTo>
                    <a:pt x="101" y="154"/>
                  </a:lnTo>
                  <a:lnTo>
                    <a:pt x="94" y="137"/>
                  </a:lnTo>
                  <a:lnTo>
                    <a:pt x="97" y="118"/>
                  </a:lnTo>
                  <a:lnTo>
                    <a:pt x="85" y="116"/>
                  </a:lnTo>
                  <a:lnTo>
                    <a:pt x="81" y="135"/>
                  </a:lnTo>
                  <a:lnTo>
                    <a:pt x="68" y="147"/>
                  </a:lnTo>
                  <a:lnTo>
                    <a:pt x="55" y="161"/>
                  </a:lnTo>
                  <a:lnTo>
                    <a:pt x="53" y="179"/>
                  </a:lnTo>
                  <a:lnTo>
                    <a:pt x="30" y="212"/>
                  </a:lnTo>
                  <a:lnTo>
                    <a:pt x="28" y="172"/>
                  </a:lnTo>
                  <a:lnTo>
                    <a:pt x="66" y="125"/>
                  </a:lnTo>
                  <a:lnTo>
                    <a:pt x="65" y="105"/>
                  </a:lnTo>
                  <a:lnTo>
                    <a:pt x="42" y="139"/>
                  </a:lnTo>
                  <a:lnTo>
                    <a:pt x="18" y="144"/>
                  </a:lnTo>
                  <a:lnTo>
                    <a:pt x="13" y="118"/>
                  </a:lnTo>
                  <a:lnTo>
                    <a:pt x="0" y="102"/>
                  </a:lnTo>
                  <a:lnTo>
                    <a:pt x="15" y="82"/>
                  </a:lnTo>
                  <a:close/>
                </a:path>
              </a:pathLst>
            </a:custGeom>
            <a:solidFill>
              <a:srgbClr val="000000"/>
            </a:solidFill>
            <a:ln w="9525">
              <a:noFill/>
              <a:round/>
              <a:headEnd/>
              <a:tailEnd/>
            </a:ln>
          </p:spPr>
          <p:txBody>
            <a:bodyPr/>
            <a:lstStyle/>
            <a:p>
              <a:endParaRPr lang="en-US"/>
            </a:p>
          </p:txBody>
        </p:sp>
        <p:sp>
          <p:nvSpPr>
            <p:cNvPr id="206" name="Freeform 434"/>
            <p:cNvSpPr>
              <a:spLocks/>
            </p:cNvSpPr>
            <p:nvPr/>
          </p:nvSpPr>
          <p:spPr bwMode="auto">
            <a:xfrm>
              <a:off x="4255" y="1454"/>
              <a:ext cx="36" cy="50"/>
            </a:xfrm>
            <a:custGeom>
              <a:avLst/>
              <a:gdLst>
                <a:gd name="T0" fmla="*/ 0 w 215"/>
                <a:gd name="T1" fmla="*/ 0 h 297"/>
                <a:gd name="T2" fmla="*/ 0 w 215"/>
                <a:gd name="T3" fmla="*/ 0 h 297"/>
                <a:gd name="T4" fmla="*/ 0 w 215"/>
                <a:gd name="T5" fmla="*/ 0 h 297"/>
                <a:gd name="T6" fmla="*/ 0 w 215"/>
                <a:gd name="T7" fmla="*/ 0 h 297"/>
                <a:gd name="T8" fmla="*/ 0 w 215"/>
                <a:gd name="T9" fmla="*/ 0 h 297"/>
                <a:gd name="T10" fmla="*/ 0 w 215"/>
                <a:gd name="T11" fmla="*/ 0 h 297"/>
                <a:gd name="T12" fmla="*/ 0 w 215"/>
                <a:gd name="T13" fmla="*/ 0 h 297"/>
                <a:gd name="T14" fmla="*/ 0 w 215"/>
                <a:gd name="T15" fmla="*/ 0 h 297"/>
                <a:gd name="T16" fmla="*/ 0 w 215"/>
                <a:gd name="T17" fmla="*/ 0 h 297"/>
                <a:gd name="T18" fmla="*/ 0 w 215"/>
                <a:gd name="T19" fmla="*/ 0 h 297"/>
                <a:gd name="T20" fmla="*/ 0 w 215"/>
                <a:gd name="T21" fmla="*/ 0 h 297"/>
                <a:gd name="T22" fmla="*/ 0 w 215"/>
                <a:gd name="T23" fmla="*/ 0 h 297"/>
                <a:gd name="T24" fmla="*/ 0 w 215"/>
                <a:gd name="T25" fmla="*/ 0 h 297"/>
                <a:gd name="T26" fmla="*/ 0 w 215"/>
                <a:gd name="T27" fmla="*/ 0 h 297"/>
                <a:gd name="T28" fmla="*/ 0 w 215"/>
                <a:gd name="T29" fmla="*/ 0 h 297"/>
                <a:gd name="T30" fmla="*/ 0 w 215"/>
                <a:gd name="T31" fmla="*/ 0 h 297"/>
                <a:gd name="T32" fmla="*/ 0 w 215"/>
                <a:gd name="T33" fmla="*/ 0 h 297"/>
                <a:gd name="T34" fmla="*/ 0 w 215"/>
                <a:gd name="T35" fmla="*/ 0 h 297"/>
                <a:gd name="T36" fmla="*/ 0 w 215"/>
                <a:gd name="T37" fmla="*/ 0 h 297"/>
                <a:gd name="T38" fmla="*/ 0 w 215"/>
                <a:gd name="T39" fmla="*/ 0 h 297"/>
                <a:gd name="T40" fmla="*/ 0 w 215"/>
                <a:gd name="T41" fmla="*/ 0 h 297"/>
                <a:gd name="T42" fmla="*/ 0 w 215"/>
                <a:gd name="T43" fmla="*/ 0 h 297"/>
                <a:gd name="T44" fmla="*/ 0 w 215"/>
                <a:gd name="T45" fmla="*/ 0 h 297"/>
                <a:gd name="T46" fmla="*/ 0 w 215"/>
                <a:gd name="T47" fmla="*/ 0 h 297"/>
                <a:gd name="T48" fmla="*/ 0 w 215"/>
                <a:gd name="T49" fmla="*/ 0 h 297"/>
                <a:gd name="T50" fmla="*/ 0 w 215"/>
                <a:gd name="T51" fmla="*/ 0 h 297"/>
                <a:gd name="T52" fmla="*/ 0 w 215"/>
                <a:gd name="T53" fmla="*/ 0 h 297"/>
                <a:gd name="T54" fmla="*/ 0 w 215"/>
                <a:gd name="T55" fmla="*/ 0 h 297"/>
                <a:gd name="T56" fmla="*/ 0 w 215"/>
                <a:gd name="T57" fmla="*/ 0 h 297"/>
                <a:gd name="T58" fmla="*/ 0 w 215"/>
                <a:gd name="T59" fmla="*/ 0 h 297"/>
                <a:gd name="T60" fmla="*/ 0 w 215"/>
                <a:gd name="T61" fmla="*/ 0 h 297"/>
                <a:gd name="T62" fmla="*/ 0 w 215"/>
                <a:gd name="T63" fmla="*/ 0 h 297"/>
                <a:gd name="T64" fmla="*/ 0 w 215"/>
                <a:gd name="T65" fmla="*/ 0 h 297"/>
                <a:gd name="T66" fmla="*/ 0 w 215"/>
                <a:gd name="T67" fmla="*/ 0 h 297"/>
                <a:gd name="T68" fmla="*/ 0 w 215"/>
                <a:gd name="T69" fmla="*/ 0 h 297"/>
                <a:gd name="T70" fmla="*/ 0 w 215"/>
                <a:gd name="T71" fmla="*/ 0 h 297"/>
                <a:gd name="T72" fmla="*/ 0 w 215"/>
                <a:gd name="T73" fmla="*/ 0 h 297"/>
                <a:gd name="T74" fmla="*/ 0 w 215"/>
                <a:gd name="T75" fmla="*/ 0 h 297"/>
                <a:gd name="T76" fmla="*/ 0 w 215"/>
                <a:gd name="T77" fmla="*/ 0 h 297"/>
                <a:gd name="T78" fmla="*/ 0 w 215"/>
                <a:gd name="T79" fmla="*/ 0 h 297"/>
                <a:gd name="T80" fmla="*/ 0 w 215"/>
                <a:gd name="T81" fmla="*/ 0 h 297"/>
                <a:gd name="T82" fmla="*/ 0 w 215"/>
                <a:gd name="T83" fmla="*/ 0 h 297"/>
                <a:gd name="T84" fmla="*/ 0 w 215"/>
                <a:gd name="T85" fmla="*/ 0 h 297"/>
                <a:gd name="T86" fmla="*/ 0 w 215"/>
                <a:gd name="T87" fmla="*/ 0 h 297"/>
                <a:gd name="T88" fmla="*/ 0 w 215"/>
                <a:gd name="T89" fmla="*/ 0 h 297"/>
                <a:gd name="T90" fmla="*/ 0 w 215"/>
                <a:gd name="T91" fmla="*/ 0 h 297"/>
                <a:gd name="T92" fmla="*/ 0 w 215"/>
                <a:gd name="T93" fmla="*/ 0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5"/>
                <a:gd name="T142" fmla="*/ 0 h 297"/>
                <a:gd name="T143" fmla="*/ 215 w 215"/>
                <a:gd name="T144" fmla="*/ 297 h 2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5" h="297">
                  <a:moveTo>
                    <a:pt x="8" y="11"/>
                  </a:moveTo>
                  <a:lnTo>
                    <a:pt x="0" y="261"/>
                  </a:lnTo>
                  <a:lnTo>
                    <a:pt x="5" y="297"/>
                  </a:lnTo>
                  <a:lnTo>
                    <a:pt x="26" y="282"/>
                  </a:lnTo>
                  <a:lnTo>
                    <a:pt x="93" y="202"/>
                  </a:lnTo>
                  <a:lnTo>
                    <a:pt x="160" y="165"/>
                  </a:lnTo>
                  <a:lnTo>
                    <a:pt x="197" y="122"/>
                  </a:lnTo>
                  <a:lnTo>
                    <a:pt x="212" y="106"/>
                  </a:lnTo>
                  <a:lnTo>
                    <a:pt x="215" y="91"/>
                  </a:lnTo>
                  <a:lnTo>
                    <a:pt x="202" y="90"/>
                  </a:lnTo>
                  <a:lnTo>
                    <a:pt x="187" y="121"/>
                  </a:lnTo>
                  <a:lnTo>
                    <a:pt x="151" y="157"/>
                  </a:lnTo>
                  <a:lnTo>
                    <a:pt x="87" y="188"/>
                  </a:lnTo>
                  <a:lnTo>
                    <a:pt x="60" y="222"/>
                  </a:lnTo>
                  <a:lnTo>
                    <a:pt x="14" y="274"/>
                  </a:lnTo>
                  <a:lnTo>
                    <a:pt x="16" y="164"/>
                  </a:lnTo>
                  <a:lnTo>
                    <a:pt x="21" y="101"/>
                  </a:lnTo>
                  <a:lnTo>
                    <a:pt x="30" y="130"/>
                  </a:lnTo>
                  <a:lnTo>
                    <a:pt x="51" y="116"/>
                  </a:lnTo>
                  <a:lnTo>
                    <a:pt x="79" y="115"/>
                  </a:lnTo>
                  <a:lnTo>
                    <a:pt x="90" y="96"/>
                  </a:lnTo>
                  <a:lnTo>
                    <a:pt x="77" y="90"/>
                  </a:lnTo>
                  <a:lnTo>
                    <a:pt x="62" y="101"/>
                  </a:lnTo>
                  <a:lnTo>
                    <a:pt x="57" y="90"/>
                  </a:lnTo>
                  <a:lnTo>
                    <a:pt x="38" y="93"/>
                  </a:lnTo>
                  <a:lnTo>
                    <a:pt x="31" y="83"/>
                  </a:lnTo>
                  <a:lnTo>
                    <a:pt x="46" y="61"/>
                  </a:lnTo>
                  <a:lnTo>
                    <a:pt x="48" y="82"/>
                  </a:lnTo>
                  <a:lnTo>
                    <a:pt x="63" y="67"/>
                  </a:lnTo>
                  <a:lnTo>
                    <a:pt x="80" y="77"/>
                  </a:lnTo>
                  <a:lnTo>
                    <a:pt x="87" y="68"/>
                  </a:lnTo>
                  <a:lnTo>
                    <a:pt x="109" y="74"/>
                  </a:lnTo>
                  <a:lnTo>
                    <a:pt x="121" y="56"/>
                  </a:lnTo>
                  <a:lnTo>
                    <a:pt x="111" y="47"/>
                  </a:lnTo>
                  <a:lnTo>
                    <a:pt x="93" y="50"/>
                  </a:lnTo>
                  <a:lnTo>
                    <a:pt x="91" y="42"/>
                  </a:lnTo>
                  <a:lnTo>
                    <a:pt x="70" y="46"/>
                  </a:lnTo>
                  <a:lnTo>
                    <a:pt x="86" y="26"/>
                  </a:lnTo>
                  <a:lnTo>
                    <a:pt x="70" y="26"/>
                  </a:lnTo>
                  <a:lnTo>
                    <a:pt x="51" y="37"/>
                  </a:lnTo>
                  <a:lnTo>
                    <a:pt x="70" y="7"/>
                  </a:lnTo>
                  <a:lnTo>
                    <a:pt x="48" y="10"/>
                  </a:lnTo>
                  <a:lnTo>
                    <a:pt x="35" y="29"/>
                  </a:lnTo>
                  <a:lnTo>
                    <a:pt x="20" y="25"/>
                  </a:lnTo>
                  <a:lnTo>
                    <a:pt x="18" y="0"/>
                  </a:lnTo>
                  <a:lnTo>
                    <a:pt x="8" y="11"/>
                  </a:lnTo>
                  <a:close/>
                </a:path>
              </a:pathLst>
            </a:custGeom>
            <a:solidFill>
              <a:srgbClr val="000000"/>
            </a:solidFill>
            <a:ln w="9525">
              <a:noFill/>
              <a:round/>
              <a:headEnd/>
              <a:tailEnd/>
            </a:ln>
          </p:spPr>
          <p:txBody>
            <a:bodyPr/>
            <a:lstStyle/>
            <a:p>
              <a:endParaRPr lang="en-US"/>
            </a:p>
          </p:txBody>
        </p:sp>
        <p:sp>
          <p:nvSpPr>
            <p:cNvPr id="207" name="Freeform 435"/>
            <p:cNvSpPr>
              <a:spLocks/>
            </p:cNvSpPr>
            <p:nvPr/>
          </p:nvSpPr>
          <p:spPr bwMode="auto">
            <a:xfrm>
              <a:off x="4256" y="1462"/>
              <a:ext cx="59" cy="22"/>
            </a:xfrm>
            <a:custGeom>
              <a:avLst/>
              <a:gdLst>
                <a:gd name="T0" fmla="*/ 0 w 353"/>
                <a:gd name="T1" fmla="*/ 0 h 129"/>
                <a:gd name="T2" fmla="*/ 0 w 353"/>
                <a:gd name="T3" fmla="*/ 0 h 129"/>
                <a:gd name="T4" fmla="*/ 0 w 353"/>
                <a:gd name="T5" fmla="*/ 0 h 129"/>
                <a:gd name="T6" fmla="*/ 0 w 353"/>
                <a:gd name="T7" fmla="*/ 0 h 129"/>
                <a:gd name="T8" fmla="*/ 0 w 353"/>
                <a:gd name="T9" fmla="*/ 0 h 129"/>
                <a:gd name="T10" fmla="*/ 0 w 353"/>
                <a:gd name="T11" fmla="*/ 0 h 129"/>
                <a:gd name="T12" fmla="*/ 0 w 353"/>
                <a:gd name="T13" fmla="*/ 0 h 129"/>
                <a:gd name="T14" fmla="*/ 0 w 353"/>
                <a:gd name="T15" fmla="*/ 0 h 129"/>
                <a:gd name="T16" fmla="*/ 0 w 353"/>
                <a:gd name="T17" fmla="*/ 0 h 129"/>
                <a:gd name="T18" fmla="*/ 0 w 353"/>
                <a:gd name="T19" fmla="*/ 0 h 129"/>
                <a:gd name="T20" fmla="*/ 0 w 353"/>
                <a:gd name="T21" fmla="*/ 0 h 129"/>
                <a:gd name="T22" fmla="*/ 0 w 353"/>
                <a:gd name="T23" fmla="*/ 0 h 129"/>
                <a:gd name="T24" fmla="*/ 0 w 353"/>
                <a:gd name="T25" fmla="*/ 0 h 129"/>
                <a:gd name="T26" fmla="*/ 0 w 353"/>
                <a:gd name="T27" fmla="*/ 0 h 129"/>
                <a:gd name="T28" fmla="*/ 0 w 353"/>
                <a:gd name="T29" fmla="*/ 0 h 129"/>
                <a:gd name="T30" fmla="*/ 0 w 353"/>
                <a:gd name="T31" fmla="*/ 0 h 129"/>
                <a:gd name="T32" fmla="*/ 0 w 353"/>
                <a:gd name="T33" fmla="*/ 0 h 129"/>
                <a:gd name="T34" fmla="*/ 0 w 353"/>
                <a:gd name="T35" fmla="*/ 0 h 129"/>
                <a:gd name="T36" fmla="*/ 0 w 353"/>
                <a:gd name="T37" fmla="*/ 0 h 129"/>
                <a:gd name="T38" fmla="*/ 0 w 353"/>
                <a:gd name="T39" fmla="*/ 0 h 129"/>
                <a:gd name="T40" fmla="*/ 0 w 353"/>
                <a:gd name="T41" fmla="*/ 0 h 129"/>
                <a:gd name="T42" fmla="*/ 0 w 353"/>
                <a:gd name="T43" fmla="*/ 0 h 129"/>
                <a:gd name="T44" fmla="*/ 0 w 353"/>
                <a:gd name="T45" fmla="*/ 0 h 129"/>
                <a:gd name="T46" fmla="*/ 0 w 353"/>
                <a:gd name="T47" fmla="*/ 0 h 129"/>
                <a:gd name="T48" fmla="*/ 0 w 353"/>
                <a:gd name="T49" fmla="*/ 0 h 129"/>
                <a:gd name="T50" fmla="*/ 0 w 353"/>
                <a:gd name="T51" fmla="*/ 0 h 129"/>
                <a:gd name="T52" fmla="*/ 0 w 353"/>
                <a:gd name="T53" fmla="*/ 0 h 129"/>
                <a:gd name="T54" fmla="*/ 0 w 353"/>
                <a:gd name="T55" fmla="*/ 0 h 129"/>
                <a:gd name="T56" fmla="*/ 0 w 353"/>
                <a:gd name="T57" fmla="*/ 0 h 129"/>
                <a:gd name="T58" fmla="*/ 0 w 353"/>
                <a:gd name="T59" fmla="*/ 0 h 129"/>
                <a:gd name="T60" fmla="*/ 0 w 353"/>
                <a:gd name="T61" fmla="*/ 0 h 129"/>
                <a:gd name="T62" fmla="*/ 0 w 353"/>
                <a:gd name="T63" fmla="*/ 0 h 129"/>
                <a:gd name="T64" fmla="*/ 0 w 353"/>
                <a:gd name="T65" fmla="*/ 0 h 129"/>
                <a:gd name="T66" fmla="*/ 0 w 353"/>
                <a:gd name="T67" fmla="*/ 0 h 129"/>
                <a:gd name="T68" fmla="*/ 0 w 353"/>
                <a:gd name="T69" fmla="*/ 0 h 129"/>
                <a:gd name="T70" fmla="*/ 0 w 353"/>
                <a:gd name="T71" fmla="*/ 0 h 129"/>
                <a:gd name="T72" fmla="*/ 0 w 353"/>
                <a:gd name="T73" fmla="*/ 0 h 129"/>
                <a:gd name="T74" fmla="*/ 0 w 353"/>
                <a:gd name="T75" fmla="*/ 0 h 129"/>
                <a:gd name="T76" fmla="*/ 0 w 353"/>
                <a:gd name="T77" fmla="*/ 0 h 129"/>
                <a:gd name="T78" fmla="*/ 0 w 353"/>
                <a:gd name="T79" fmla="*/ 0 h 129"/>
                <a:gd name="T80" fmla="*/ 0 w 353"/>
                <a:gd name="T81" fmla="*/ 0 h 129"/>
                <a:gd name="T82" fmla="*/ 0 w 353"/>
                <a:gd name="T83" fmla="*/ 0 h 129"/>
                <a:gd name="T84" fmla="*/ 0 w 353"/>
                <a:gd name="T85" fmla="*/ 0 h 129"/>
                <a:gd name="T86" fmla="*/ 0 w 353"/>
                <a:gd name="T87" fmla="*/ 0 h 129"/>
                <a:gd name="T88" fmla="*/ 0 w 353"/>
                <a:gd name="T89" fmla="*/ 0 h 129"/>
                <a:gd name="T90" fmla="*/ 0 w 353"/>
                <a:gd name="T91" fmla="*/ 0 h 129"/>
                <a:gd name="T92" fmla="*/ 0 w 353"/>
                <a:gd name="T93" fmla="*/ 0 h 129"/>
                <a:gd name="T94" fmla="*/ 0 w 353"/>
                <a:gd name="T95" fmla="*/ 0 h 129"/>
                <a:gd name="T96" fmla="*/ 0 w 353"/>
                <a:gd name="T97" fmla="*/ 0 h 129"/>
                <a:gd name="T98" fmla="*/ 0 w 353"/>
                <a:gd name="T99" fmla="*/ 0 h 129"/>
                <a:gd name="T100" fmla="*/ 0 w 353"/>
                <a:gd name="T101" fmla="*/ 0 h 129"/>
                <a:gd name="T102" fmla="*/ 0 w 353"/>
                <a:gd name="T103" fmla="*/ 0 h 129"/>
                <a:gd name="T104" fmla="*/ 0 w 353"/>
                <a:gd name="T105" fmla="*/ 0 h 129"/>
                <a:gd name="T106" fmla="*/ 0 w 353"/>
                <a:gd name="T107" fmla="*/ 0 h 129"/>
                <a:gd name="T108" fmla="*/ 0 w 353"/>
                <a:gd name="T109" fmla="*/ 0 h 129"/>
                <a:gd name="T110" fmla="*/ 0 w 353"/>
                <a:gd name="T111" fmla="*/ 0 h 129"/>
                <a:gd name="T112" fmla="*/ 0 w 353"/>
                <a:gd name="T113" fmla="*/ 0 h 129"/>
                <a:gd name="T114" fmla="*/ 0 w 353"/>
                <a:gd name="T115" fmla="*/ 0 h 129"/>
                <a:gd name="T116" fmla="*/ 0 w 353"/>
                <a:gd name="T117" fmla="*/ 0 h 129"/>
                <a:gd name="T118" fmla="*/ 0 w 353"/>
                <a:gd name="T119" fmla="*/ 0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3"/>
                <a:gd name="T181" fmla="*/ 0 h 129"/>
                <a:gd name="T182" fmla="*/ 353 w 353"/>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3" h="129">
                  <a:moveTo>
                    <a:pt x="3" y="114"/>
                  </a:moveTo>
                  <a:lnTo>
                    <a:pt x="38" y="95"/>
                  </a:lnTo>
                  <a:lnTo>
                    <a:pt x="42" y="110"/>
                  </a:lnTo>
                  <a:lnTo>
                    <a:pt x="58" y="89"/>
                  </a:lnTo>
                  <a:lnTo>
                    <a:pt x="69" y="100"/>
                  </a:lnTo>
                  <a:lnTo>
                    <a:pt x="83" y="93"/>
                  </a:lnTo>
                  <a:lnTo>
                    <a:pt x="102" y="99"/>
                  </a:lnTo>
                  <a:lnTo>
                    <a:pt x="112" y="86"/>
                  </a:lnTo>
                  <a:lnTo>
                    <a:pt x="127" y="83"/>
                  </a:lnTo>
                  <a:lnTo>
                    <a:pt x="133" y="69"/>
                  </a:lnTo>
                  <a:lnTo>
                    <a:pt x="150" y="72"/>
                  </a:lnTo>
                  <a:lnTo>
                    <a:pt x="152" y="43"/>
                  </a:lnTo>
                  <a:lnTo>
                    <a:pt x="130" y="44"/>
                  </a:lnTo>
                  <a:lnTo>
                    <a:pt x="116" y="55"/>
                  </a:lnTo>
                  <a:lnTo>
                    <a:pt x="108" y="44"/>
                  </a:lnTo>
                  <a:lnTo>
                    <a:pt x="123" y="35"/>
                  </a:lnTo>
                  <a:lnTo>
                    <a:pt x="125" y="17"/>
                  </a:lnTo>
                  <a:lnTo>
                    <a:pt x="145" y="28"/>
                  </a:lnTo>
                  <a:lnTo>
                    <a:pt x="170" y="27"/>
                  </a:lnTo>
                  <a:lnTo>
                    <a:pt x="194" y="10"/>
                  </a:lnTo>
                  <a:lnTo>
                    <a:pt x="207" y="0"/>
                  </a:lnTo>
                  <a:lnTo>
                    <a:pt x="215" y="10"/>
                  </a:lnTo>
                  <a:lnTo>
                    <a:pt x="237" y="10"/>
                  </a:lnTo>
                  <a:lnTo>
                    <a:pt x="250" y="20"/>
                  </a:lnTo>
                  <a:lnTo>
                    <a:pt x="277" y="18"/>
                  </a:lnTo>
                  <a:lnTo>
                    <a:pt x="304" y="14"/>
                  </a:lnTo>
                  <a:lnTo>
                    <a:pt x="325" y="10"/>
                  </a:lnTo>
                  <a:lnTo>
                    <a:pt x="315" y="29"/>
                  </a:lnTo>
                  <a:lnTo>
                    <a:pt x="335" y="34"/>
                  </a:lnTo>
                  <a:lnTo>
                    <a:pt x="343" y="21"/>
                  </a:lnTo>
                  <a:lnTo>
                    <a:pt x="350" y="28"/>
                  </a:lnTo>
                  <a:lnTo>
                    <a:pt x="353" y="54"/>
                  </a:lnTo>
                  <a:lnTo>
                    <a:pt x="345" y="68"/>
                  </a:lnTo>
                  <a:lnTo>
                    <a:pt x="337" y="84"/>
                  </a:lnTo>
                  <a:lnTo>
                    <a:pt x="335" y="65"/>
                  </a:lnTo>
                  <a:lnTo>
                    <a:pt x="339" y="46"/>
                  </a:lnTo>
                  <a:lnTo>
                    <a:pt x="314" y="55"/>
                  </a:lnTo>
                  <a:lnTo>
                    <a:pt x="304" y="34"/>
                  </a:lnTo>
                  <a:lnTo>
                    <a:pt x="267" y="36"/>
                  </a:lnTo>
                  <a:lnTo>
                    <a:pt x="237" y="49"/>
                  </a:lnTo>
                  <a:lnTo>
                    <a:pt x="234" y="23"/>
                  </a:lnTo>
                  <a:lnTo>
                    <a:pt x="223" y="23"/>
                  </a:lnTo>
                  <a:lnTo>
                    <a:pt x="200" y="23"/>
                  </a:lnTo>
                  <a:lnTo>
                    <a:pt x="189" y="35"/>
                  </a:lnTo>
                  <a:lnTo>
                    <a:pt x="170" y="40"/>
                  </a:lnTo>
                  <a:lnTo>
                    <a:pt x="163" y="66"/>
                  </a:lnTo>
                  <a:lnTo>
                    <a:pt x="163" y="75"/>
                  </a:lnTo>
                  <a:lnTo>
                    <a:pt x="148" y="83"/>
                  </a:lnTo>
                  <a:lnTo>
                    <a:pt x="137" y="84"/>
                  </a:lnTo>
                  <a:lnTo>
                    <a:pt x="129" y="99"/>
                  </a:lnTo>
                  <a:lnTo>
                    <a:pt x="104" y="104"/>
                  </a:lnTo>
                  <a:lnTo>
                    <a:pt x="94" y="114"/>
                  </a:lnTo>
                  <a:lnTo>
                    <a:pt x="79" y="110"/>
                  </a:lnTo>
                  <a:lnTo>
                    <a:pt x="63" y="118"/>
                  </a:lnTo>
                  <a:lnTo>
                    <a:pt x="44" y="120"/>
                  </a:lnTo>
                  <a:lnTo>
                    <a:pt x="30" y="126"/>
                  </a:lnTo>
                  <a:lnTo>
                    <a:pt x="22" y="117"/>
                  </a:lnTo>
                  <a:lnTo>
                    <a:pt x="0" y="129"/>
                  </a:lnTo>
                  <a:lnTo>
                    <a:pt x="3" y="114"/>
                  </a:lnTo>
                  <a:close/>
                </a:path>
              </a:pathLst>
            </a:custGeom>
            <a:solidFill>
              <a:srgbClr val="000000"/>
            </a:solidFill>
            <a:ln w="9525">
              <a:noFill/>
              <a:round/>
              <a:headEnd/>
              <a:tailEnd/>
            </a:ln>
          </p:spPr>
          <p:txBody>
            <a:bodyPr/>
            <a:lstStyle/>
            <a:p>
              <a:endParaRPr lang="en-US"/>
            </a:p>
          </p:txBody>
        </p:sp>
        <p:sp>
          <p:nvSpPr>
            <p:cNvPr id="208" name="Freeform 436"/>
            <p:cNvSpPr>
              <a:spLocks/>
            </p:cNvSpPr>
            <p:nvPr/>
          </p:nvSpPr>
          <p:spPr bwMode="auto">
            <a:xfrm>
              <a:off x="4256" y="1459"/>
              <a:ext cx="78" cy="72"/>
            </a:xfrm>
            <a:custGeom>
              <a:avLst/>
              <a:gdLst>
                <a:gd name="T0" fmla="*/ 0 w 467"/>
                <a:gd name="T1" fmla="*/ 0 h 431"/>
                <a:gd name="T2" fmla="*/ 0 w 467"/>
                <a:gd name="T3" fmla="*/ 0 h 431"/>
                <a:gd name="T4" fmla="*/ 0 w 467"/>
                <a:gd name="T5" fmla="*/ 0 h 431"/>
                <a:gd name="T6" fmla="*/ 0 w 467"/>
                <a:gd name="T7" fmla="*/ 0 h 431"/>
                <a:gd name="T8" fmla="*/ 0 w 467"/>
                <a:gd name="T9" fmla="*/ 0 h 431"/>
                <a:gd name="T10" fmla="*/ 0 w 467"/>
                <a:gd name="T11" fmla="*/ 0 h 431"/>
                <a:gd name="T12" fmla="*/ 0 w 467"/>
                <a:gd name="T13" fmla="*/ 0 h 431"/>
                <a:gd name="T14" fmla="*/ 0 w 467"/>
                <a:gd name="T15" fmla="*/ 0 h 431"/>
                <a:gd name="T16" fmla="*/ 0 w 467"/>
                <a:gd name="T17" fmla="*/ 0 h 431"/>
                <a:gd name="T18" fmla="*/ 0 w 467"/>
                <a:gd name="T19" fmla="*/ 0 h 431"/>
                <a:gd name="T20" fmla="*/ 0 w 467"/>
                <a:gd name="T21" fmla="*/ 0 h 431"/>
                <a:gd name="T22" fmla="*/ 0 w 467"/>
                <a:gd name="T23" fmla="*/ 0 h 431"/>
                <a:gd name="T24" fmla="*/ 0 w 467"/>
                <a:gd name="T25" fmla="*/ 0 h 431"/>
                <a:gd name="T26" fmla="*/ 0 w 467"/>
                <a:gd name="T27" fmla="*/ 0 h 431"/>
                <a:gd name="T28" fmla="*/ 0 w 467"/>
                <a:gd name="T29" fmla="*/ 0 h 431"/>
                <a:gd name="T30" fmla="*/ 0 w 467"/>
                <a:gd name="T31" fmla="*/ 0 h 431"/>
                <a:gd name="T32" fmla="*/ 0 w 467"/>
                <a:gd name="T33" fmla="*/ 0 h 431"/>
                <a:gd name="T34" fmla="*/ 0 w 467"/>
                <a:gd name="T35" fmla="*/ 0 h 431"/>
                <a:gd name="T36" fmla="*/ 0 w 467"/>
                <a:gd name="T37" fmla="*/ 0 h 431"/>
                <a:gd name="T38" fmla="*/ 0 w 467"/>
                <a:gd name="T39" fmla="*/ 0 h 431"/>
                <a:gd name="T40" fmla="*/ 0 w 467"/>
                <a:gd name="T41" fmla="*/ 0 h 431"/>
                <a:gd name="T42" fmla="*/ 0 w 467"/>
                <a:gd name="T43" fmla="*/ 0 h 431"/>
                <a:gd name="T44" fmla="*/ 0 w 467"/>
                <a:gd name="T45" fmla="*/ 0 h 431"/>
                <a:gd name="T46" fmla="*/ 0 w 467"/>
                <a:gd name="T47" fmla="*/ 0 h 431"/>
                <a:gd name="T48" fmla="*/ 0 w 467"/>
                <a:gd name="T49" fmla="*/ 0 h 431"/>
                <a:gd name="T50" fmla="*/ 0 w 467"/>
                <a:gd name="T51" fmla="*/ 0 h 431"/>
                <a:gd name="T52" fmla="*/ 0 w 467"/>
                <a:gd name="T53" fmla="*/ 0 h 431"/>
                <a:gd name="T54" fmla="*/ 0 w 467"/>
                <a:gd name="T55" fmla="*/ 0 h 431"/>
                <a:gd name="T56" fmla="*/ 0 w 467"/>
                <a:gd name="T57" fmla="*/ 0 h 431"/>
                <a:gd name="T58" fmla="*/ 0 w 467"/>
                <a:gd name="T59" fmla="*/ 0 h 431"/>
                <a:gd name="T60" fmla="*/ 0 w 467"/>
                <a:gd name="T61" fmla="*/ 0 h 431"/>
                <a:gd name="T62" fmla="*/ 0 w 467"/>
                <a:gd name="T63" fmla="*/ 0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7"/>
                <a:gd name="T97" fmla="*/ 0 h 431"/>
                <a:gd name="T98" fmla="*/ 467 w 467"/>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7" h="431">
                  <a:moveTo>
                    <a:pt x="2" y="430"/>
                  </a:moveTo>
                  <a:lnTo>
                    <a:pt x="0" y="300"/>
                  </a:lnTo>
                  <a:lnTo>
                    <a:pt x="33" y="248"/>
                  </a:lnTo>
                  <a:lnTo>
                    <a:pt x="95" y="180"/>
                  </a:lnTo>
                  <a:lnTo>
                    <a:pt x="127" y="161"/>
                  </a:lnTo>
                  <a:lnTo>
                    <a:pt x="171" y="128"/>
                  </a:lnTo>
                  <a:lnTo>
                    <a:pt x="187" y="106"/>
                  </a:lnTo>
                  <a:lnTo>
                    <a:pt x="190" y="84"/>
                  </a:lnTo>
                  <a:lnTo>
                    <a:pt x="205" y="90"/>
                  </a:lnTo>
                  <a:lnTo>
                    <a:pt x="241" y="88"/>
                  </a:lnTo>
                  <a:lnTo>
                    <a:pt x="281" y="77"/>
                  </a:lnTo>
                  <a:lnTo>
                    <a:pt x="315" y="59"/>
                  </a:lnTo>
                  <a:lnTo>
                    <a:pt x="315" y="69"/>
                  </a:lnTo>
                  <a:lnTo>
                    <a:pt x="296" y="84"/>
                  </a:lnTo>
                  <a:lnTo>
                    <a:pt x="262" y="96"/>
                  </a:lnTo>
                  <a:lnTo>
                    <a:pt x="281" y="108"/>
                  </a:lnTo>
                  <a:lnTo>
                    <a:pt x="313" y="115"/>
                  </a:lnTo>
                  <a:lnTo>
                    <a:pt x="336" y="115"/>
                  </a:lnTo>
                  <a:lnTo>
                    <a:pt x="360" y="106"/>
                  </a:lnTo>
                  <a:lnTo>
                    <a:pt x="371" y="97"/>
                  </a:lnTo>
                  <a:lnTo>
                    <a:pt x="353" y="97"/>
                  </a:lnTo>
                  <a:lnTo>
                    <a:pt x="335" y="98"/>
                  </a:lnTo>
                  <a:lnTo>
                    <a:pt x="339" y="83"/>
                  </a:lnTo>
                  <a:lnTo>
                    <a:pt x="352" y="82"/>
                  </a:lnTo>
                  <a:lnTo>
                    <a:pt x="372" y="68"/>
                  </a:lnTo>
                  <a:lnTo>
                    <a:pt x="375" y="80"/>
                  </a:lnTo>
                  <a:lnTo>
                    <a:pt x="394" y="77"/>
                  </a:lnTo>
                  <a:lnTo>
                    <a:pt x="396" y="90"/>
                  </a:lnTo>
                  <a:lnTo>
                    <a:pt x="398" y="64"/>
                  </a:lnTo>
                  <a:lnTo>
                    <a:pt x="377" y="45"/>
                  </a:lnTo>
                  <a:lnTo>
                    <a:pt x="365" y="19"/>
                  </a:lnTo>
                  <a:lnTo>
                    <a:pt x="385" y="4"/>
                  </a:lnTo>
                  <a:lnTo>
                    <a:pt x="391" y="21"/>
                  </a:lnTo>
                  <a:lnTo>
                    <a:pt x="412" y="0"/>
                  </a:lnTo>
                  <a:lnTo>
                    <a:pt x="405" y="35"/>
                  </a:lnTo>
                  <a:lnTo>
                    <a:pt x="394" y="37"/>
                  </a:lnTo>
                  <a:lnTo>
                    <a:pt x="400" y="52"/>
                  </a:lnTo>
                  <a:lnTo>
                    <a:pt x="412" y="53"/>
                  </a:lnTo>
                  <a:lnTo>
                    <a:pt x="420" y="73"/>
                  </a:lnTo>
                  <a:lnTo>
                    <a:pt x="456" y="92"/>
                  </a:lnTo>
                  <a:lnTo>
                    <a:pt x="467" y="107"/>
                  </a:lnTo>
                  <a:lnTo>
                    <a:pt x="450" y="110"/>
                  </a:lnTo>
                  <a:lnTo>
                    <a:pt x="433" y="127"/>
                  </a:lnTo>
                  <a:lnTo>
                    <a:pt x="413" y="126"/>
                  </a:lnTo>
                  <a:lnTo>
                    <a:pt x="432" y="104"/>
                  </a:lnTo>
                  <a:lnTo>
                    <a:pt x="413" y="84"/>
                  </a:lnTo>
                  <a:lnTo>
                    <a:pt x="408" y="110"/>
                  </a:lnTo>
                  <a:lnTo>
                    <a:pt x="391" y="99"/>
                  </a:lnTo>
                  <a:lnTo>
                    <a:pt x="372" y="113"/>
                  </a:lnTo>
                  <a:lnTo>
                    <a:pt x="356" y="118"/>
                  </a:lnTo>
                  <a:lnTo>
                    <a:pt x="378" y="122"/>
                  </a:lnTo>
                  <a:lnTo>
                    <a:pt x="375" y="132"/>
                  </a:lnTo>
                  <a:lnTo>
                    <a:pt x="340" y="126"/>
                  </a:lnTo>
                  <a:lnTo>
                    <a:pt x="304" y="128"/>
                  </a:lnTo>
                  <a:lnTo>
                    <a:pt x="245" y="104"/>
                  </a:lnTo>
                  <a:lnTo>
                    <a:pt x="215" y="106"/>
                  </a:lnTo>
                  <a:lnTo>
                    <a:pt x="200" y="112"/>
                  </a:lnTo>
                  <a:lnTo>
                    <a:pt x="131" y="175"/>
                  </a:lnTo>
                  <a:lnTo>
                    <a:pt x="192" y="177"/>
                  </a:lnTo>
                  <a:lnTo>
                    <a:pt x="182" y="192"/>
                  </a:lnTo>
                  <a:lnTo>
                    <a:pt x="101" y="197"/>
                  </a:lnTo>
                  <a:lnTo>
                    <a:pt x="19" y="297"/>
                  </a:lnTo>
                  <a:lnTo>
                    <a:pt x="17" y="431"/>
                  </a:lnTo>
                  <a:lnTo>
                    <a:pt x="2" y="430"/>
                  </a:lnTo>
                  <a:close/>
                </a:path>
              </a:pathLst>
            </a:custGeom>
            <a:solidFill>
              <a:srgbClr val="000000"/>
            </a:solidFill>
            <a:ln w="9525">
              <a:noFill/>
              <a:round/>
              <a:headEnd/>
              <a:tailEnd/>
            </a:ln>
          </p:spPr>
          <p:txBody>
            <a:bodyPr/>
            <a:lstStyle/>
            <a:p>
              <a:endParaRPr lang="en-US"/>
            </a:p>
          </p:txBody>
        </p:sp>
        <p:sp>
          <p:nvSpPr>
            <p:cNvPr id="209" name="Freeform 437"/>
            <p:cNvSpPr>
              <a:spLocks/>
            </p:cNvSpPr>
            <p:nvPr/>
          </p:nvSpPr>
          <p:spPr bwMode="auto">
            <a:xfrm>
              <a:off x="4307" y="1448"/>
              <a:ext cx="53" cy="42"/>
            </a:xfrm>
            <a:custGeom>
              <a:avLst/>
              <a:gdLst>
                <a:gd name="T0" fmla="*/ 0 w 321"/>
                <a:gd name="T1" fmla="*/ 0 h 256"/>
                <a:gd name="T2" fmla="*/ 0 w 321"/>
                <a:gd name="T3" fmla="*/ 0 h 256"/>
                <a:gd name="T4" fmla="*/ 0 w 321"/>
                <a:gd name="T5" fmla="*/ 0 h 256"/>
                <a:gd name="T6" fmla="*/ 0 w 321"/>
                <a:gd name="T7" fmla="*/ 0 h 256"/>
                <a:gd name="T8" fmla="*/ 0 w 321"/>
                <a:gd name="T9" fmla="*/ 0 h 256"/>
                <a:gd name="T10" fmla="*/ 0 w 321"/>
                <a:gd name="T11" fmla="*/ 0 h 256"/>
                <a:gd name="T12" fmla="*/ 0 w 321"/>
                <a:gd name="T13" fmla="*/ 0 h 256"/>
                <a:gd name="T14" fmla="*/ 0 w 321"/>
                <a:gd name="T15" fmla="*/ 0 h 256"/>
                <a:gd name="T16" fmla="*/ 0 w 321"/>
                <a:gd name="T17" fmla="*/ 0 h 256"/>
                <a:gd name="T18" fmla="*/ 0 w 321"/>
                <a:gd name="T19" fmla="*/ 0 h 256"/>
                <a:gd name="T20" fmla="*/ 0 w 321"/>
                <a:gd name="T21" fmla="*/ 0 h 256"/>
                <a:gd name="T22" fmla="*/ 0 w 321"/>
                <a:gd name="T23" fmla="*/ 0 h 256"/>
                <a:gd name="T24" fmla="*/ 0 w 321"/>
                <a:gd name="T25" fmla="*/ 0 h 256"/>
                <a:gd name="T26" fmla="*/ 0 w 321"/>
                <a:gd name="T27" fmla="*/ 0 h 256"/>
                <a:gd name="T28" fmla="*/ 0 w 321"/>
                <a:gd name="T29" fmla="*/ 0 h 256"/>
                <a:gd name="T30" fmla="*/ 0 w 321"/>
                <a:gd name="T31" fmla="*/ 0 h 256"/>
                <a:gd name="T32" fmla="*/ 0 w 321"/>
                <a:gd name="T33" fmla="*/ 0 h 256"/>
                <a:gd name="T34" fmla="*/ 0 w 321"/>
                <a:gd name="T35" fmla="*/ 0 h 256"/>
                <a:gd name="T36" fmla="*/ 0 w 321"/>
                <a:gd name="T37" fmla="*/ 0 h 256"/>
                <a:gd name="T38" fmla="*/ 0 w 321"/>
                <a:gd name="T39" fmla="*/ 0 h 256"/>
                <a:gd name="T40" fmla="*/ 0 w 321"/>
                <a:gd name="T41" fmla="*/ 0 h 256"/>
                <a:gd name="T42" fmla="*/ 0 w 321"/>
                <a:gd name="T43" fmla="*/ 0 h 256"/>
                <a:gd name="T44" fmla="*/ 0 w 321"/>
                <a:gd name="T45" fmla="*/ 0 h 256"/>
                <a:gd name="T46" fmla="*/ 0 w 321"/>
                <a:gd name="T47" fmla="*/ 0 h 256"/>
                <a:gd name="T48" fmla="*/ 0 w 321"/>
                <a:gd name="T49" fmla="*/ 0 h 256"/>
                <a:gd name="T50" fmla="*/ 0 w 321"/>
                <a:gd name="T51" fmla="*/ 0 h 256"/>
                <a:gd name="T52" fmla="*/ 0 w 321"/>
                <a:gd name="T53" fmla="*/ 0 h 256"/>
                <a:gd name="T54" fmla="*/ 0 w 321"/>
                <a:gd name="T55" fmla="*/ 0 h 256"/>
                <a:gd name="T56" fmla="*/ 0 w 321"/>
                <a:gd name="T57" fmla="*/ 0 h 256"/>
                <a:gd name="T58" fmla="*/ 0 w 321"/>
                <a:gd name="T59" fmla="*/ 0 h 256"/>
                <a:gd name="T60" fmla="*/ 0 w 321"/>
                <a:gd name="T61" fmla="*/ 0 h 256"/>
                <a:gd name="T62" fmla="*/ 0 w 321"/>
                <a:gd name="T63" fmla="*/ 0 h 256"/>
                <a:gd name="T64" fmla="*/ 0 w 321"/>
                <a:gd name="T65" fmla="*/ 0 h 256"/>
                <a:gd name="T66" fmla="*/ 0 w 321"/>
                <a:gd name="T67" fmla="*/ 0 h 256"/>
                <a:gd name="T68" fmla="*/ 0 w 321"/>
                <a:gd name="T69" fmla="*/ 0 h 256"/>
                <a:gd name="T70" fmla="*/ 0 w 321"/>
                <a:gd name="T71" fmla="*/ 0 h 256"/>
                <a:gd name="T72" fmla="*/ 0 w 321"/>
                <a:gd name="T73" fmla="*/ 0 h 256"/>
                <a:gd name="T74" fmla="*/ 0 w 321"/>
                <a:gd name="T75" fmla="*/ 0 h 256"/>
                <a:gd name="T76" fmla="*/ 0 w 321"/>
                <a:gd name="T77" fmla="*/ 0 h 256"/>
                <a:gd name="T78" fmla="*/ 0 w 321"/>
                <a:gd name="T79" fmla="*/ 0 h 256"/>
                <a:gd name="T80" fmla="*/ 0 w 321"/>
                <a:gd name="T81" fmla="*/ 0 h 256"/>
                <a:gd name="T82" fmla="*/ 0 w 321"/>
                <a:gd name="T83" fmla="*/ 0 h 256"/>
                <a:gd name="T84" fmla="*/ 0 w 321"/>
                <a:gd name="T85" fmla="*/ 0 h 256"/>
                <a:gd name="T86" fmla="*/ 0 w 321"/>
                <a:gd name="T87" fmla="*/ 0 h 256"/>
                <a:gd name="T88" fmla="*/ 0 w 321"/>
                <a:gd name="T89" fmla="*/ 0 h 256"/>
                <a:gd name="T90" fmla="*/ 0 w 321"/>
                <a:gd name="T91" fmla="*/ 0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1"/>
                <a:gd name="T139" fmla="*/ 0 h 256"/>
                <a:gd name="T140" fmla="*/ 321 w 321"/>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1" h="256">
                  <a:moveTo>
                    <a:pt x="50" y="190"/>
                  </a:moveTo>
                  <a:lnTo>
                    <a:pt x="95" y="192"/>
                  </a:lnTo>
                  <a:lnTo>
                    <a:pt x="130" y="190"/>
                  </a:lnTo>
                  <a:lnTo>
                    <a:pt x="152" y="186"/>
                  </a:lnTo>
                  <a:lnTo>
                    <a:pt x="152" y="202"/>
                  </a:lnTo>
                  <a:lnTo>
                    <a:pt x="174" y="189"/>
                  </a:lnTo>
                  <a:lnTo>
                    <a:pt x="197" y="185"/>
                  </a:lnTo>
                  <a:lnTo>
                    <a:pt x="196" y="159"/>
                  </a:lnTo>
                  <a:lnTo>
                    <a:pt x="215" y="170"/>
                  </a:lnTo>
                  <a:lnTo>
                    <a:pt x="215" y="189"/>
                  </a:lnTo>
                  <a:lnTo>
                    <a:pt x="199" y="205"/>
                  </a:lnTo>
                  <a:lnTo>
                    <a:pt x="180" y="205"/>
                  </a:lnTo>
                  <a:lnTo>
                    <a:pt x="179" y="217"/>
                  </a:lnTo>
                  <a:lnTo>
                    <a:pt x="201" y="225"/>
                  </a:lnTo>
                  <a:lnTo>
                    <a:pt x="222" y="200"/>
                  </a:lnTo>
                  <a:lnTo>
                    <a:pt x="235" y="186"/>
                  </a:lnTo>
                  <a:lnTo>
                    <a:pt x="246" y="197"/>
                  </a:lnTo>
                  <a:lnTo>
                    <a:pt x="255" y="200"/>
                  </a:lnTo>
                  <a:lnTo>
                    <a:pt x="260" y="189"/>
                  </a:lnTo>
                  <a:lnTo>
                    <a:pt x="275" y="191"/>
                  </a:lnTo>
                  <a:lnTo>
                    <a:pt x="284" y="187"/>
                  </a:lnTo>
                  <a:lnTo>
                    <a:pt x="277" y="160"/>
                  </a:lnTo>
                  <a:lnTo>
                    <a:pt x="294" y="166"/>
                  </a:lnTo>
                  <a:lnTo>
                    <a:pt x="302" y="167"/>
                  </a:lnTo>
                  <a:lnTo>
                    <a:pt x="291" y="152"/>
                  </a:lnTo>
                  <a:lnTo>
                    <a:pt x="276" y="135"/>
                  </a:lnTo>
                  <a:lnTo>
                    <a:pt x="265" y="125"/>
                  </a:lnTo>
                  <a:lnTo>
                    <a:pt x="265" y="114"/>
                  </a:lnTo>
                  <a:lnTo>
                    <a:pt x="280" y="107"/>
                  </a:lnTo>
                  <a:lnTo>
                    <a:pt x="306" y="117"/>
                  </a:lnTo>
                  <a:lnTo>
                    <a:pt x="304" y="102"/>
                  </a:lnTo>
                  <a:lnTo>
                    <a:pt x="288" y="93"/>
                  </a:lnTo>
                  <a:lnTo>
                    <a:pt x="288" y="86"/>
                  </a:lnTo>
                  <a:lnTo>
                    <a:pt x="259" y="86"/>
                  </a:lnTo>
                  <a:lnTo>
                    <a:pt x="262" y="67"/>
                  </a:lnTo>
                  <a:lnTo>
                    <a:pt x="237" y="73"/>
                  </a:lnTo>
                  <a:lnTo>
                    <a:pt x="216" y="93"/>
                  </a:lnTo>
                  <a:lnTo>
                    <a:pt x="225" y="98"/>
                  </a:lnTo>
                  <a:lnTo>
                    <a:pt x="207" y="104"/>
                  </a:lnTo>
                  <a:lnTo>
                    <a:pt x="194" y="93"/>
                  </a:lnTo>
                  <a:lnTo>
                    <a:pt x="167" y="93"/>
                  </a:lnTo>
                  <a:lnTo>
                    <a:pt x="165" y="81"/>
                  </a:lnTo>
                  <a:lnTo>
                    <a:pt x="185" y="81"/>
                  </a:lnTo>
                  <a:lnTo>
                    <a:pt x="187" y="65"/>
                  </a:lnTo>
                  <a:lnTo>
                    <a:pt x="205" y="65"/>
                  </a:lnTo>
                  <a:lnTo>
                    <a:pt x="221" y="63"/>
                  </a:lnTo>
                  <a:lnTo>
                    <a:pt x="225" y="46"/>
                  </a:lnTo>
                  <a:lnTo>
                    <a:pt x="235" y="38"/>
                  </a:lnTo>
                  <a:lnTo>
                    <a:pt x="215" y="38"/>
                  </a:lnTo>
                  <a:lnTo>
                    <a:pt x="220" y="15"/>
                  </a:lnTo>
                  <a:lnTo>
                    <a:pt x="197" y="21"/>
                  </a:lnTo>
                  <a:lnTo>
                    <a:pt x="183" y="33"/>
                  </a:lnTo>
                  <a:lnTo>
                    <a:pt x="181" y="15"/>
                  </a:lnTo>
                  <a:lnTo>
                    <a:pt x="160" y="30"/>
                  </a:lnTo>
                  <a:lnTo>
                    <a:pt x="145" y="46"/>
                  </a:lnTo>
                  <a:lnTo>
                    <a:pt x="141" y="32"/>
                  </a:lnTo>
                  <a:lnTo>
                    <a:pt x="121" y="52"/>
                  </a:lnTo>
                  <a:lnTo>
                    <a:pt x="105" y="86"/>
                  </a:lnTo>
                  <a:lnTo>
                    <a:pt x="114" y="46"/>
                  </a:lnTo>
                  <a:lnTo>
                    <a:pt x="127" y="17"/>
                  </a:lnTo>
                  <a:lnTo>
                    <a:pt x="159" y="7"/>
                  </a:lnTo>
                  <a:lnTo>
                    <a:pt x="160" y="20"/>
                  </a:lnTo>
                  <a:lnTo>
                    <a:pt x="204" y="0"/>
                  </a:lnTo>
                  <a:lnTo>
                    <a:pt x="202" y="13"/>
                  </a:lnTo>
                  <a:lnTo>
                    <a:pt x="240" y="7"/>
                  </a:lnTo>
                  <a:lnTo>
                    <a:pt x="237" y="25"/>
                  </a:lnTo>
                  <a:lnTo>
                    <a:pt x="250" y="37"/>
                  </a:lnTo>
                  <a:lnTo>
                    <a:pt x="245" y="56"/>
                  </a:lnTo>
                  <a:lnTo>
                    <a:pt x="268" y="60"/>
                  </a:lnTo>
                  <a:lnTo>
                    <a:pt x="276" y="72"/>
                  </a:lnTo>
                  <a:lnTo>
                    <a:pt x="307" y="73"/>
                  </a:lnTo>
                  <a:lnTo>
                    <a:pt x="309" y="92"/>
                  </a:lnTo>
                  <a:lnTo>
                    <a:pt x="321" y="130"/>
                  </a:lnTo>
                  <a:lnTo>
                    <a:pt x="286" y="126"/>
                  </a:lnTo>
                  <a:lnTo>
                    <a:pt x="320" y="177"/>
                  </a:lnTo>
                  <a:lnTo>
                    <a:pt x="290" y="180"/>
                  </a:lnTo>
                  <a:lnTo>
                    <a:pt x="295" y="207"/>
                  </a:lnTo>
                  <a:lnTo>
                    <a:pt x="271" y="201"/>
                  </a:lnTo>
                  <a:lnTo>
                    <a:pt x="268" y="218"/>
                  </a:lnTo>
                  <a:lnTo>
                    <a:pt x="247" y="211"/>
                  </a:lnTo>
                  <a:lnTo>
                    <a:pt x="236" y="206"/>
                  </a:lnTo>
                  <a:lnTo>
                    <a:pt x="196" y="251"/>
                  </a:lnTo>
                  <a:lnTo>
                    <a:pt x="180" y="232"/>
                  </a:lnTo>
                  <a:lnTo>
                    <a:pt x="159" y="256"/>
                  </a:lnTo>
                  <a:lnTo>
                    <a:pt x="155" y="221"/>
                  </a:lnTo>
                  <a:lnTo>
                    <a:pt x="132" y="210"/>
                  </a:lnTo>
                  <a:lnTo>
                    <a:pt x="116" y="232"/>
                  </a:lnTo>
                  <a:lnTo>
                    <a:pt x="112" y="206"/>
                  </a:lnTo>
                  <a:lnTo>
                    <a:pt x="66" y="202"/>
                  </a:lnTo>
                  <a:lnTo>
                    <a:pt x="0" y="186"/>
                  </a:lnTo>
                  <a:lnTo>
                    <a:pt x="50" y="190"/>
                  </a:lnTo>
                  <a:close/>
                </a:path>
              </a:pathLst>
            </a:custGeom>
            <a:solidFill>
              <a:srgbClr val="000000"/>
            </a:solidFill>
            <a:ln w="9525">
              <a:noFill/>
              <a:round/>
              <a:headEnd/>
              <a:tailEnd/>
            </a:ln>
          </p:spPr>
          <p:txBody>
            <a:bodyPr/>
            <a:lstStyle/>
            <a:p>
              <a:endParaRPr lang="en-US"/>
            </a:p>
          </p:txBody>
        </p:sp>
        <p:sp>
          <p:nvSpPr>
            <p:cNvPr id="210" name="Freeform 438"/>
            <p:cNvSpPr>
              <a:spLocks/>
            </p:cNvSpPr>
            <p:nvPr/>
          </p:nvSpPr>
          <p:spPr bwMode="auto">
            <a:xfrm>
              <a:off x="4286" y="1450"/>
              <a:ext cx="27" cy="15"/>
            </a:xfrm>
            <a:custGeom>
              <a:avLst/>
              <a:gdLst>
                <a:gd name="T0" fmla="*/ 0 w 159"/>
                <a:gd name="T1" fmla="*/ 0 h 86"/>
                <a:gd name="T2" fmla="*/ 0 w 159"/>
                <a:gd name="T3" fmla="*/ 0 h 86"/>
                <a:gd name="T4" fmla="*/ 0 w 159"/>
                <a:gd name="T5" fmla="*/ 0 h 86"/>
                <a:gd name="T6" fmla="*/ 0 w 159"/>
                <a:gd name="T7" fmla="*/ 0 h 86"/>
                <a:gd name="T8" fmla="*/ 0 w 159"/>
                <a:gd name="T9" fmla="*/ 0 h 86"/>
                <a:gd name="T10" fmla="*/ 0 w 159"/>
                <a:gd name="T11" fmla="*/ 0 h 86"/>
                <a:gd name="T12" fmla="*/ 0 w 159"/>
                <a:gd name="T13" fmla="*/ 0 h 86"/>
                <a:gd name="T14" fmla="*/ 0 w 159"/>
                <a:gd name="T15" fmla="*/ 0 h 86"/>
                <a:gd name="T16" fmla="*/ 0 w 159"/>
                <a:gd name="T17" fmla="*/ 0 h 86"/>
                <a:gd name="T18" fmla="*/ 0 w 159"/>
                <a:gd name="T19" fmla="*/ 0 h 86"/>
                <a:gd name="T20" fmla="*/ 0 w 159"/>
                <a:gd name="T21" fmla="*/ 0 h 86"/>
                <a:gd name="T22" fmla="*/ 0 w 159"/>
                <a:gd name="T23" fmla="*/ 0 h 86"/>
                <a:gd name="T24" fmla="*/ 0 w 159"/>
                <a:gd name="T25" fmla="*/ 0 h 86"/>
                <a:gd name="T26" fmla="*/ 0 w 159"/>
                <a:gd name="T27" fmla="*/ 0 h 86"/>
                <a:gd name="T28" fmla="*/ 0 w 159"/>
                <a:gd name="T29" fmla="*/ 0 h 86"/>
                <a:gd name="T30" fmla="*/ 0 w 159"/>
                <a:gd name="T31" fmla="*/ 0 h 86"/>
                <a:gd name="T32" fmla="*/ 0 w 159"/>
                <a:gd name="T33" fmla="*/ 0 h 86"/>
                <a:gd name="T34" fmla="*/ 0 w 159"/>
                <a:gd name="T35" fmla="*/ 0 h 86"/>
                <a:gd name="T36" fmla="*/ 0 w 159"/>
                <a:gd name="T37" fmla="*/ 0 h 86"/>
                <a:gd name="T38" fmla="*/ 0 w 159"/>
                <a:gd name="T39" fmla="*/ 0 h 86"/>
                <a:gd name="T40" fmla="*/ 0 w 159"/>
                <a:gd name="T41" fmla="*/ 0 h 86"/>
                <a:gd name="T42" fmla="*/ 0 w 159"/>
                <a:gd name="T43" fmla="*/ 0 h 86"/>
                <a:gd name="T44" fmla="*/ 0 w 159"/>
                <a:gd name="T45" fmla="*/ 0 h 86"/>
                <a:gd name="T46" fmla="*/ 0 w 159"/>
                <a:gd name="T47" fmla="*/ 0 h 86"/>
                <a:gd name="T48" fmla="*/ 0 w 159"/>
                <a:gd name="T49" fmla="*/ 0 h 86"/>
                <a:gd name="T50" fmla="*/ 0 w 159"/>
                <a:gd name="T51" fmla="*/ 0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86"/>
                <a:gd name="T80" fmla="*/ 159 w 159"/>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86">
                  <a:moveTo>
                    <a:pt x="0" y="77"/>
                  </a:moveTo>
                  <a:lnTo>
                    <a:pt x="33" y="35"/>
                  </a:lnTo>
                  <a:lnTo>
                    <a:pt x="38" y="46"/>
                  </a:lnTo>
                  <a:lnTo>
                    <a:pt x="66" y="15"/>
                  </a:lnTo>
                  <a:lnTo>
                    <a:pt x="66" y="48"/>
                  </a:lnTo>
                  <a:lnTo>
                    <a:pt x="96" y="32"/>
                  </a:lnTo>
                  <a:lnTo>
                    <a:pt x="106" y="19"/>
                  </a:lnTo>
                  <a:lnTo>
                    <a:pt x="107" y="33"/>
                  </a:lnTo>
                  <a:lnTo>
                    <a:pt x="136" y="0"/>
                  </a:lnTo>
                  <a:lnTo>
                    <a:pt x="130" y="40"/>
                  </a:lnTo>
                  <a:lnTo>
                    <a:pt x="159" y="26"/>
                  </a:lnTo>
                  <a:lnTo>
                    <a:pt x="148" y="48"/>
                  </a:lnTo>
                  <a:lnTo>
                    <a:pt x="151" y="72"/>
                  </a:lnTo>
                  <a:lnTo>
                    <a:pt x="147" y="86"/>
                  </a:lnTo>
                  <a:lnTo>
                    <a:pt x="138" y="52"/>
                  </a:lnTo>
                  <a:lnTo>
                    <a:pt x="126" y="76"/>
                  </a:lnTo>
                  <a:lnTo>
                    <a:pt x="115" y="50"/>
                  </a:lnTo>
                  <a:lnTo>
                    <a:pt x="97" y="70"/>
                  </a:lnTo>
                  <a:lnTo>
                    <a:pt x="92" y="52"/>
                  </a:lnTo>
                  <a:lnTo>
                    <a:pt x="76" y="76"/>
                  </a:lnTo>
                  <a:lnTo>
                    <a:pt x="67" y="63"/>
                  </a:lnTo>
                  <a:lnTo>
                    <a:pt x="55" y="80"/>
                  </a:lnTo>
                  <a:lnTo>
                    <a:pt x="46" y="61"/>
                  </a:lnTo>
                  <a:lnTo>
                    <a:pt x="18" y="71"/>
                  </a:lnTo>
                  <a:lnTo>
                    <a:pt x="0" y="77"/>
                  </a:lnTo>
                  <a:close/>
                </a:path>
              </a:pathLst>
            </a:custGeom>
            <a:solidFill>
              <a:srgbClr val="000000"/>
            </a:solidFill>
            <a:ln w="9525">
              <a:noFill/>
              <a:round/>
              <a:headEnd/>
              <a:tailEnd/>
            </a:ln>
          </p:spPr>
          <p:txBody>
            <a:bodyPr/>
            <a:lstStyle/>
            <a:p>
              <a:endParaRPr lang="en-US"/>
            </a:p>
          </p:txBody>
        </p:sp>
        <p:sp>
          <p:nvSpPr>
            <p:cNvPr id="211" name="Freeform 439"/>
            <p:cNvSpPr>
              <a:spLocks/>
            </p:cNvSpPr>
            <p:nvPr/>
          </p:nvSpPr>
          <p:spPr bwMode="auto">
            <a:xfrm>
              <a:off x="4272" y="1436"/>
              <a:ext cx="58" cy="19"/>
            </a:xfrm>
            <a:custGeom>
              <a:avLst/>
              <a:gdLst>
                <a:gd name="T0" fmla="*/ 0 w 350"/>
                <a:gd name="T1" fmla="*/ 0 h 111"/>
                <a:gd name="T2" fmla="*/ 0 w 350"/>
                <a:gd name="T3" fmla="*/ 0 h 111"/>
                <a:gd name="T4" fmla="*/ 0 w 350"/>
                <a:gd name="T5" fmla="*/ 0 h 111"/>
                <a:gd name="T6" fmla="*/ 0 w 350"/>
                <a:gd name="T7" fmla="*/ 0 h 111"/>
                <a:gd name="T8" fmla="*/ 0 w 350"/>
                <a:gd name="T9" fmla="*/ 0 h 111"/>
                <a:gd name="T10" fmla="*/ 0 w 350"/>
                <a:gd name="T11" fmla="*/ 0 h 111"/>
                <a:gd name="T12" fmla="*/ 0 w 350"/>
                <a:gd name="T13" fmla="*/ 0 h 111"/>
                <a:gd name="T14" fmla="*/ 0 w 350"/>
                <a:gd name="T15" fmla="*/ 0 h 111"/>
                <a:gd name="T16" fmla="*/ 0 w 350"/>
                <a:gd name="T17" fmla="*/ 0 h 111"/>
                <a:gd name="T18" fmla="*/ 0 w 350"/>
                <a:gd name="T19" fmla="*/ 0 h 111"/>
                <a:gd name="T20" fmla="*/ 0 w 350"/>
                <a:gd name="T21" fmla="*/ 0 h 111"/>
                <a:gd name="T22" fmla="*/ 0 w 350"/>
                <a:gd name="T23" fmla="*/ 0 h 111"/>
                <a:gd name="T24" fmla="*/ 0 w 350"/>
                <a:gd name="T25" fmla="*/ 0 h 111"/>
                <a:gd name="T26" fmla="*/ 0 w 350"/>
                <a:gd name="T27" fmla="*/ 0 h 111"/>
                <a:gd name="T28" fmla="*/ 0 w 350"/>
                <a:gd name="T29" fmla="*/ 0 h 111"/>
                <a:gd name="T30" fmla="*/ 0 w 350"/>
                <a:gd name="T31" fmla="*/ 0 h 111"/>
                <a:gd name="T32" fmla="*/ 0 w 350"/>
                <a:gd name="T33" fmla="*/ 0 h 111"/>
                <a:gd name="T34" fmla="*/ 0 w 350"/>
                <a:gd name="T35" fmla="*/ 0 h 111"/>
                <a:gd name="T36" fmla="*/ 0 w 350"/>
                <a:gd name="T37" fmla="*/ 0 h 111"/>
                <a:gd name="T38" fmla="*/ 0 w 350"/>
                <a:gd name="T39" fmla="*/ 0 h 111"/>
                <a:gd name="T40" fmla="*/ 0 w 350"/>
                <a:gd name="T41" fmla="*/ 0 h 111"/>
                <a:gd name="T42" fmla="*/ 0 w 350"/>
                <a:gd name="T43" fmla="*/ 0 h 111"/>
                <a:gd name="T44" fmla="*/ 0 w 350"/>
                <a:gd name="T45" fmla="*/ 0 h 111"/>
                <a:gd name="T46" fmla="*/ 0 w 350"/>
                <a:gd name="T47" fmla="*/ 0 h 111"/>
                <a:gd name="T48" fmla="*/ 0 w 350"/>
                <a:gd name="T49" fmla="*/ 0 h 111"/>
                <a:gd name="T50" fmla="*/ 0 w 350"/>
                <a:gd name="T51" fmla="*/ 0 h 111"/>
                <a:gd name="T52" fmla="*/ 0 w 350"/>
                <a:gd name="T53" fmla="*/ 0 h 111"/>
                <a:gd name="T54" fmla="*/ 0 w 350"/>
                <a:gd name="T55" fmla="*/ 0 h 111"/>
                <a:gd name="T56" fmla="*/ 0 w 350"/>
                <a:gd name="T57" fmla="*/ 0 h 111"/>
                <a:gd name="T58" fmla="*/ 0 w 350"/>
                <a:gd name="T59" fmla="*/ 0 h 111"/>
                <a:gd name="T60" fmla="*/ 0 w 350"/>
                <a:gd name="T61" fmla="*/ 0 h 111"/>
                <a:gd name="T62" fmla="*/ 0 w 350"/>
                <a:gd name="T63" fmla="*/ 0 h 111"/>
                <a:gd name="T64" fmla="*/ 0 w 350"/>
                <a:gd name="T65" fmla="*/ 0 h 111"/>
                <a:gd name="T66" fmla="*/ 0 w 350"/>
                <a:gd name="T67" fmla="*/ 0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0"/>
                <a:gd name="T103" fmla="*/ 0 h 111"/>
                <a:gd name="T104" fmla="*/ 350 w 350"/>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0" h="111">
                  <a:moveTo>
                    <a:pt x="0" y="104"/>
                  </a:moveTo>
                  <a:lnTo>
                    <a:pt x="16" y="97"/>
                  </a:lnTo>
                  <a:lnTo>
                    <a:pt x="36" y="83"/>
                  </a:lnTo>
                  <a:lnTo>
                    <a:pt x="38" y="96"/>
                  </a:lnTo>
                  <a:lnTo>
                    <a:pt x="56" y="83"/>
                  </a:lnTo>
                  <a:lnTo>
                    <a:pt x="71" y="88"/>
                  </a:lnTo>
                  <a:lnTo>
                    <a:pt x="72" y="78"/>
                  </a:lnTo>
                  <a:lnTo>
                    <a:pt x="102" y="81"/>
                  </a:lnTo>
                  <a:lnTo>
                    <a:pt x="122" y="80"/>
                  </a:lnTo>
                  <a:lnTo>
                    <a:pt x="130" y="68"/>
                  </a:lnTo>
                  <a:lnTo>
                    <a:pt x="125" y="48"/>
                  </a:lnTo>
                  <a:lnTo>
                    <a:pt x="115" y="61"/>
                  </a:lnTo>
                  <a:lnTo>
                    <a:pt x="105" y="52"/>
                  </a:lnTo>
                  <a:lnTo>
                    <a:pt x="86" y="73"/>
                  </a:lnTo>
                  <a:lnTo>
                    <a:pt x="67" y="63"/>
                  </a:lnTo>
                  <a:lnTo>
                    <a:pt x="71" y="42"/>
                  </a:lnTo>
                  <a:lnTo>
                    <a:pt x="62" y="27"/>
                  </a:lnTo>
                  <a:lnTo>
                    <a:pt x="43" y="18"/>
                  </a:lnTo>
                  <a:lnTo>
                    <a:pt x="62" y="5"/>
                  </a:lnTo>
                  <a:lnTo>
                    <a:pt x="78" y="21"/>
                  </a:lnTo>
                  <a:lnTo>
                    <a:pt x="80" y="53"/>
                  </a:lnTo>
                  <a:lnTo>
                    <a:pt x="92" y="41"/>
                  </a:lnTo>
                  <a:lnTo>
                    <a:pt x="98" y="22"/>
                  </a:lnTo>
                  <a:lnTo>
                    <a:pt x="106" y="35"/>
                  </a:lnTo>
                  <a:lnTo>
                    <a:pt x="127" y="13"/>
                  </a:lnTo>
                  <a:lnTo>
                    <a:pt x="132" y="36"/>
                  </a:lnTo>
                  <a:lnTo>
                    <a:pt x="153" y="10"/>
                  </a:lnTo>
                  <a:lnTo>
                    <a:pt x="151" y="31"/>
                  </a:lnTo>
                  <a:lnTo>
                    <a:pt x="141" y="47"/>
                  </a:lnTo>
                  <a:lnTo>
                    <a:pt x="163" y="51"/>
                  </a:lnTo>
                  <a:lnTo>
                    <a:pt x="152" y="63"/>
                  </a:lnTo>
                  <a:lnTo>
                    <a:pt x="163" y="76"/>
                  </a:lnTo>
                  <a:lnTo>
                    <a:pt x="178" y="47"/>
                  </a:lnTo>
                  <a:lnTo>
                    <a:pt x="202" y="26"/>
                  </a:lnTo>
                  <a:lnTo>
                    <a:pt x="250" y="3"/>
                  </a:lnTo>
                  <a:lnTo>
                    <a:pt x="271" y="0"/>
                  </a:lnTo>
                  <a:lnTo>
                    <a:pt x="289" y="21"/>
                  </a:lnTo>
                  <a:lnTo>
                    <a:pt x="308" y="28"/>
                  </a:lnTo>
                  <a:lnTo>
                    <a:pt x="326" y="35"/>
                  </a:lnTo>
                  <a:lnTo>
                    <a:pt x="321" y="46"/>
                  </a:lnTo>
                  <a:lnTo>
                    <a:pt x="350" y="48"/>
                  </a:lnTo>
                  <a:lnTo>
                    <a:pt x="341" y="66"/>
                  </a:lnTo>
                  <a:lnTo>
                    <a:pt x="350" y="96"/>
                  </a:lnTo>
                  <a:lnTo>
                    <a:pt x="333" y="82"/>
                  </a:lnTo>
                  <a:lnTo>
                    <a:pt x="321" y="66"/>
                  </a:lnTo>
                  <a:lnTo>
                    <a:pt x="312" y="64"/>
                  </a:lnTo>
                  <a:lnTo>
                    <a:pt x="332" y="55"/>
                  </a:lnTo>
                  <a:lnTo>
                    <a:pt x="301" y="55"/>
                  </a:lnTo>
                  <a:lnTo>
                    <a:pt x="295" y="38"/>
                  </a:lnTo>
                  <a:lnTo>
                    <a:pt x="262" y="13"/>
                  </a:lnTo>
                  <a:lnTo>
                    <a:pt x="253" y="30"/>
                  </a:lnTo>
                  <a:lnTo>
                    <a:pt x="242" y="26"/>
                  </a:lnTo>
                  <a:lnTo>
                    <a:pt x="242" y="37"/>
                  </a:lnTo>
                  <a:lnTo>
                    <a:pt x="215" y="38"/>
                  </a:lnTo>
                  <a:lnTo>
                    <a:pt x="197" y="55"/>
                  </a:lnTo>
                  <a:lnTo>
                    <a:pt x="211" y="55"/>
                  </a:lnTo>
                  <a:lnTo>
                    <a:pt x="187" y="77"/>
                  </a:lnTo>
                  <a:lnTo>
                    <a:pt x="171" y="90"/>
                  </a:lnTo>
                  <a:lnTo>
                    <a:pt x="140" y="78"/>
                  </a:lnTo>
                  <a:lnTo>
                    <a:pt x="131" y="94"/>
                  </a:lnTo>
                  <a:lnTo>
                    <a:pt x="83" y="92"/>
                  </a:lnTo>
                  <a:lnTo>
                    <a:pt x="83" y="110"/>
                  </a:lnTo>
                  <a:lnTo>
                    <a:pt x="55" y="95"/>
                  </a:lnTo>
                  <a:lnTo>
                    <a:pt x="41" y="110"/>
                  </a:lnTo>
                  <a:lnTo>
                    <a:pt x="31" y="104"/>
                  </a:lnTo>
                  <a:lnTo>
                    <a:pt x="14" y="111"/>
                  </a:lnTo>
                  <a:lnTo>
                    <a:pt x="0" y="104"/>
                  </a:lnTo>
                  <a:close/>
                </a:path>
              </a:pathLst>
            </a:custGeom>
            <a:solidFill>
              <a:srgbClr val="000000"/>
            </a:solidFill>
            <a:ln w="9525">
              <a:noFill/>
              <a:round/>
              <a:headEnd/>
              <a:tailEnd/>
            </a:ln>
          </p:spPr>
          <p:txBody>
            <a:bodyPr/>
            <a:lstStyle/>
            <a:p>
              <a:endParaRPr lang="en-US"/>
            </a:p>
          </p:txBody>
        </p:sp>
        <p:sp>
          <p:nvSpPr>
            <p:cNvPr id="212" name="Freeform 440"/>
            <p:cNvSpPr>
              <a:spLocks/>
            </p:cNvSpPr>
            <p:nvPr/>
          </p:nvSpPr>
          <p:spPr bwMode="auto">
            <a:xfrm>
              <a:off x="4301" y="1431"/>
              <a:ext cx="14" cy="8"/>
            </a:xfrm>
            <a:custGeom>
              <a:avLst/>
              <a:gdLst>
                <a:gd name="T0" fmla="*/ 0 w 83"/>
                <a:gd name="T1" fmla="*/ 0 h 51"/>
                <a:gd name="T2" fmla="*/ 0 w 83"/>
                <a:gd name="T3" fmla="*/ 0 h 51"/>
                <a:gd name="T4" fmla="*/ 0 w 83"/>
                <a:gd name="T5" fmla="*/ 0 h 51"/>
                <a:gd name="T6" fmla="*/ 0 w 83"/>
                <a:gd name="T7" fmla="*/ 0 h 51"/>
                <a:gd name="T8" fmla="*/ 0 w 83"/>
                <a:gd name="T9" fmla="*/ 0 h 51"/>
                <a:gd name="T10" fmla="*/ 0 w 83"/>
                <a:gd name="T11" fmla="*/ 0 h 51"/>
                <a:gd name="T12" fmla="*/ 0 w 83"/>
                <a:gd name="T13" fmla="*/ 0 h 51"/>
                <a:gd name="T14" fmla="*/ 0 w 83"/>
                <a:gd name="T15" fmla="*/ 0 h 51"/>
                <a:gd name="T16" fmla="*/ 0 w 83"/>
                <a:gd name="T17" fmla="*/ 0 h 51"/>
                <a:gd name="T18" fmla="*/ 0 w 8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1"/>
                <a:gd name="T32" fmla="*/ 83 w 83"/>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1">
                  <a:moveTo>
                    <a:pt x="17" y="25"/>
                  </a:moveTo>
                  <a:lnTo>
                    <a:pt x="48" y="12"/>
                  </a:lnTo>
                  <a:lnTo>
                    <a:pt x="83" y="0"/>
                  </a:lnTo>
                  <a:lnTo>
                    <a:pt x="55" y="27"/>
                  </a:lnTo>
                  <a:lnTo>
                    <a:pt x="32" y="41"/>
                  </a:lnTo>
                  <a:lnTo>
                    <a:pt x="47" y="21"/>
                  </a:lnTo>
                  <a:lnTo>
                    <a:pt x="4" y="51"/>
                  </a:lnTo>
                  <a:lnTo>
                    <a:pt x="0" y="41"/>
                  </a:lnTo>
                  <a:lnTo>
                    <a:pt x="17" y="25"/>
                  </a:lnTo>
                  <a:close/>
                </a:path>
              </a:pathLst>
            </a:custGeom>
            <a:solidFill>
              <a:srgbClr val="000000"/>
            </a:solidFill>
            <a:ln w="9525">
              <a:noFill/>
              <a:round/>
              <a:headEnd/>
              <a:tailEnd/>
            </a:ln>
          </p:spPr>
          <p:txBody>
            <a:bodyPr/>
            <a:lstStyle/>
            <a:p>
              <a:endParaRPr lang="en-US"/>
            </a:p>
          </p:txBody>
        </p:sp>
        <p:sp>
          <p:nvSpPr>
            <p:cNvPr id="213" name="Freeform 441"/>
            <p:cNvSpPr>
              <a:spLocks/>
            </p:cNvSpPr>
            <p:nvPr/>
          </p:nvSpPr>
          <p:spPr bwMode="auto">
            <a:xfrm>
              <a:off x="4310" y="1408"/>
              <a:ext cx="29" cy="25"/>
            </a:xfrm>
            <a:custGeom>
              <a:avLst/>
              <a:gdLst>
                <a:gd name="T0" fmla="*/ 0 w 174"/>
                <a:gd name="T1" fmla="*/ 0 h 152"/>
                <a:gd name="T2" fmla="*/ 0 w 174"/>
                <a:gd name="T3" fmla="*/ 0 h 152"/>
                <a:gd name="T4" fmla="*/ 0 w 174"/>
                <a:gd name="T5" fmla="*/ 0 h 152"/>
                <a:gd name="T6" fmla="*/ 0 w 174"/>
                <a:gd name="T7" fmla="*/ 0 h 152"/>
                <a:gd name="T8" fmla="*/ 0 w 174"/>
                <a:gd name="T9" fmla="*/ 0 h 152"/>
                <a:gd name="T10" fmla="*/ 0 w 174"/>
                <a:gd name="T11" fmla="*/ 0 h 152"/>
                <a:gd name="T12" fmla="*/ 0 w 174"/>
                <a:gd name="T13" fmla="*/ 0 h 152"/>
                <a:gd name="T14" fmla="*/ 0 w 174"/>
                <a:gd name="T15" fmla="*/ 0 h 152"/>
                <a:gd name="T16" fmla="*/ 0 w 174"/>
                <a:gd name="T17" fmla="*/ 0 h 152"/>
                <a:gd name="T18" fmla="*/ 0 w 174"/>
                <a:gd name="T19" fmla="*/ 0 h 152"/>
                <a:gd name="T20" fmla="*/ 0 w 174"/>
                <a:gd name="T21" fmla="*/ 0 h 152"/>
                <a:gd name="T22" fmla="*/ 0 w 174"/>
                <a:gd name="T23" fmla="*/ 0 h 152"/>
                <a:gd name="T24" fmla="*/ 0 w 174"/>
                <a:gd name="T25" fmla="*/ 0 h 152"/>
                <a:gd name="T26" fmla="*/ 0 w 174"/>
                <a:gd name="T27" fmla="*/ 0 h 152"/>
                <a:gd name="T28" fmla="*/ 0 w 174"/>
                <a:gd name="T29" fmla="*/ 0 h 152"/>
                <a:gd name="T30" fmla="*/ 0 w 174"/>
                <a:gd name="T31" fmla="*/ 0 h 152"/>
                <a:gd name="T32" fmla="*/ 0 w 174"/>
                <a:gd name="T33" fmla="*/ 0 h 152"/>
                <a:gd name="T34" fmla="*/ 0 w 174"/>
                <a:gd name="T35" fmla="*/ 0 h 152"/>
                <a:gd name="T36" fmla="*/ 0 w 174"/>
                <a:gd name="T37" fmla="*/ 0 h 152"/>
                <a:gd name="T38" fmla="*/ 0 w 174"/>
                <a:gd name="T39" fmla="*/ 0 h 152"/>
                <a:gd name="T40" fmla="*/ 0 w 174"/>
                <a:gd name="T41" fmla="*/ 0 h 152"/>
                <a:gd name="T42" fmla="*/ 0 w 174"/>
                <a:gd name="T43" fmla="*/ 0 h 152"/>
                <a:gd name="T44" fmla="*/ 0 w 174"/>
                <a:gd name="T45" fmla="*/ 0 h 152"/>
                <a:gd name="T46" fmla="*/ 0 w 174"/>
                <a:gd name="T47" fmla="*/ 0 h 152"/>
                <a:gd name="T48" fmla="*/ 0 w 174"/>
                <a:gd name="T49" fmla="*/ 0 h 152"/>
                <a:gd name="T50" fmla="*/ 0 w 174"/>
                <a:gd name="T51" fmla="*/ 0 h 152"/>
                <a:gd name="T52" fmla="*/ 0 w 174"/>
                <a:gd name="T53" fmla="*/ 0 h 152"/>
                <a:gd name="T54" fmla="*/ 0 w 174"/>
                <a:gd name="T55" fmla="*/ 0 h 152"/>
                <a:gd name="T56" fmla="*/ 0 w 174"/>
                <a:gd name="T57" fmla="*/ 0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52"/>
                <a:gd name="T89" fmla="*/ 174 w 174"/>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52">
                  <a:moveTo>
                    <a:pt x="19" y="143"/>
                  </a:moveTo>
                  <a:lnTo>
                    <a:pt x="30" y="145"/>
                  </a:lnTo>
                  <a:lnTo>
                    <a:pt x="46" y="152"/>
                  </a:lnTo>
                  <a:lnTo>
                    <a:pt x="50" y="125"/>
                  </a:lnTo>
                  <a:lnTo>
                    <a:pt x="81" y="143"/>
                  </a:lnTo>
                  <a:lnTo>
                    <a:pt x="114" y="134"/>
                  </a:lnTo>
                  <a:lnTo>
                    <a:pt x="85" y="108"/>
                  </a:lnTo>
                  <a:lnTo>
                    <a:pt x="84" y="79"/>
                  </a:lnTo>
                  <a:lnTo>
                    <a:pt x="98" y="57"/>
                  </a:lnTo>
                  <a:lnTo>
                    <a:pt x="130" y="32"/>
                  </a:lnTo>
                  <a:lnTo>
                    <a:pt x="159" y="17"/>
                  </a:lnTo>
                  <a:lnTo>
                    <a:pt x="174" y="8"/>
                  </a:lnTo>
                  <a:lnTo>
                    <a:pt x="162" y="0"/>
                  </a:lnTo>
                  <a:lnTo>
                    <a:pt x="124" y="13"/>
                  </a:lnTo>
                  <a:lnTo>
                    <a:pt x="88" y="31"/>
                  </a:lnTo>
                  <a:lnTo>
                    <a:pt x="78" y="28"/>
                  </a:lnTo>
                  <a:lnTo>
                    <a:pt x="79" y="58"/>
                  </a:lnTo>
                  <a:lnTo>
                    <a:pt x="65" y="85"/>
                  </a:lnTo>
                  <a:lnTo>
                    <a:pt x="72" y="87"/>
                  </a:lnTo>
                  <a:lnTo>
                    <a:pt x="68" y="105"/>
                  </a:lnTo>
                  <a:lnTo>
                    <a:pt x="72" y="108"/>
                  </a:lnTo>
                  <a:lnTo>
                    <a:pt x="84" y="130"/>
                  </a:lnTo>
                  <a:lnTo>
                    <a:pt x="54" y="108"/>
                  </a:lnTo>
                  <a:lnTo>
                    <a:pt x="38" y="118"/>
                  </a:lnTo>
                  <a:lnTo>
                    <a:pt x="39" y="134"/>
                  </a:lnTo>
                  <a:lnTo>
                    <a:pt x="14" y="129"/>
                  </a:lnTo>
                  <a:lnTo>
                    <a:pt x="0" y="152"/>
                  </a:lnTo>
                  <a:lnTo>
                    <a:pt x="19" y="143"/>
                  </a:lnTo>
                  <a:close/>
                </a:path>
              </a:pathLst>
            </a:custGeom>
            <a:solidFill>
              <a:srgbClr val="000000"/>
            </a:solidFill>
            <a:ln w="9525">
              <a:noFill/>
              <a:round/>
              <a:headEnd/>
              <a:tailEnd/>
            </a:ln>
          </p:spPr>
          <p:txBody>
            <a:bodyPr/>
            <a:lstStyle/>
            <a:p>
              <a:endParaRPr lang="en-US"/>
            </a:p>
          </p:txBody>
        </p:sp>
        <p:sp>
          <p:nvSpPr>
            <p:cNvPr id="214" name="Freeform 442"/>
            <p:cNvSpPr>
              <a:spLocks/>
            </p:cNvSpPr>
            <p:nvPr/>
          </p:nvSpPr>
          <p:spPr bwMode="auto">
            <a:xfrm>
              <a:off x="4309" y="1380"/>
              <a:ext cx="54" cy="41"/>
            </a:xfrm>
            <a:custGeom>
              <a:avLst/>
              <a:gdLst>
                <a:gd name="T0" fmla="*/ 0 w 323"/>
                <a:gd name="T1" fmla="*/ 0 h 242"/>
                <a:gd name="T2" fmla="*/ 0 w 323"/>
                <a:gd name="T3" fmla="*/ 0 h 242"/>
                <a:gd name="T4" fmla="*/ 0 w 323"/>
                <a:gd name="T5" fmla="*/ 0 h 242"/>
                <a:gd name="T6" fmla="*/ 0 w 323"/>
                <a:gd name="T7" fmla="*/ 0 h 242"/>
                <a:gd name="T8" fmla="*/ 0 w 323"/>
                <a:gd name="T9" fmla="*/ 0 h 242"/>
                <a:gd name="T10" fmla="*/ 0 w 323"/>
                <a:gd name="T11" fmla="*/ 0 h 242"/>
                <a:gd name="T12" fmla="*/ 0 w 323"/>
                <a:gd name="T13" fmla="*/ 0 h 242"/>
                <a:gd name="T14" fmla="*/ 0 w 323"/>
                <a:gd name="T15" fmla="*/ 0 h 242"/>
                <a:gd name="T16" fmla="*/ 0 w 323"/>
                <a:gd name="T17" fmla="*/ 0 h 242"/>
                <a:gd name="T18" fmla="*/ 0 w 323"/>
                <a:gd name="T19" fmla="*/ 0 h 242"/>
                <a:gd name="T20" fmla="*/ 0 w 323"/>
                <a:gd name="T21" fmla="*/ 0 h 242"/>
                <a:gd name="T22" fmla="*/ 0 w 323"/>
                <a:gd name="T23" fmla="*/ 0 h 242"/>
                <a:gd name="T24" fmla="*/ 0 w 323"/>
                <a:gd name="T25" fmla="*/ 0 h 242"/>
                <a:gd name="T26" fmla="*/ 0 w 323"/>
                <a:gd name="T27" fmla="*/ 0 h 242"/>
                <a:gd name="T28" fmla="*/ 0 w 323"/>
                <a:gd name="T29" fmla="*/ 0 h 242"/>
                <a:gd name="T30" fmla="*/ 0 w 323"/>
                <a:gd name="T31" fmla="*/ 0 h 242"/>
                <a:gd name="T32" fmla="*/ 0 w 323"/>
                <a:gd name="T33" fmla="*/ 0 h 242"/>
                <a:gd name="T34" fmla="*/ 0 w 323"/>
                <a:gd name="T35" fmla="*/ 0 h 242"/>
                <a:gd name="T36" fmla="*/ 0 w 323"/>
                <a:gd name="T37" fmla="*/ 0 h 242"/>
                <a:gd name="T38" fmla="*/ 0 w 323"/>
                <a:gd name="T39" fmla="*/ 0 h 242"/>
                <a:gd name="T40" fmla="*/ 0 w 323"/>
                <a:gd name="T41" fmla="*/ 0 h 242"/>
                <a:gd name="T42" fmla="*/ 0 w 323"/>
                <a:gd name="T43" fmla="*/ 0 h 242"/>
                <a:gd name="T44" fmla="*/ 0 w 323"/>
                <a:gd name="T45" fmla="*/ 0 h 242"/>
                <a:gd name="T46" fmla="*/ 0 w 323"/>
                <a:gd name="T47" fmla="*/ 0 h 242"/>
                <a:gd name="T48" fmla="*/ 0 w 323"/>
                <a:gd name="T49" fmla="*/ 0 h 242"/>
                <a:gd name="T50" fmla="*/ 0 w 323"/>
                <a:gd name="T51" fmla="*/ 0 h 242"/>
                <a:gd name="T52" fmla="*/ 0 w 323"/>
                <a:gd name="T53" fmla="*/ 0 h 242"/>
                <a:gd name="T54" fmla="*/ 0 w 323"/>
                <a:gd name="T55" fmla="*/ 0 h 242"/>
                <a:gd name="T56" fmla="*/ 0 w 323"/>
                <a:gd name="T57" fmla="*/ 0 h 242"/>
                <a:gd name="T58" fmla="*/ 0 w 323"/>
                <a:gd name="T59" fmla="*/ 0 h 242"/>
                <a:gd name="T60" fmla="*/ 0 w 323"/>
                <a:gd name="T61" fmla="*/ 0 h 242"/>
                <a:gd name="T62" fmla="*/ 0 w 323"/>
                <a:gd name="T63" fmla="*/ 0 h 242"/>
                <a:gd name="T64" fmla="*/ 0 w 323"/>
                <a:gd name="T65" fmla="*/ 0 h 242"/>
                <a:gd name="T66" fmla="*/ 0 w 323"/>
                <a:gd name="T67" fmla="*/ 0 h 242"/>
                <a:gd name="T68" fmla="*/ 0 w 323"/>
                <a:gd name="T69" fmla="*/ 0 h 242"/>
                <a:gd name="T70" fmla="*/ 0 w 323"/>
                <a:gd name="T71" fmla="*/ 0 h 242"/>
                <a:gd name="T72" fmla="*/ 0 w 323"/>
                <a:gd name="T73" fmla="*/ 0 h 242"/>
                <a:gd name="T74" fmla="*/ 0 w 323"/>
                <a:gd name="T75" fmla="*/ 0 h 242"/>
                <a:gd name="T76" fmla="*/ 0 w 323"/>
                <a:gd name="T77" fmla="*/ 0 h 242"/>
                <a:gd name="T78" fmla="*/ 0 w 323"/>
                <a:gd name="T79" fmla="*/ 0 h 242"/>
                <a:gd name="T80" fmla="*/ 0 w 323"/>
                <a:gd name="T81" fmla="*/ 0 h 242"/>
                <a:gd name="T82" fmla="*/ 0 w 323"/>
                <a:gd name="T83" fmla="*/ 0 h 242"/>
                <a:gd name="T84" fmla="*/ 0 w 323"/>
                <a:gd name="T85" fmla="*/ 0 h 242"/>
                <a:gd name="T86" fmla="*/ 0 w 323"/>
                <a:gd name="T87" fmla="*/ 0 h 242"/>
                <a:gd name="T88" fmla="*/ 0 w 323"/>
                <a:gd name="T89" fmla="*/ 0 h 242"/>
                <a:gd name="T90" fmla="*/ 0 w 323"/>
                <a:gd name="T91" fmla="*/ 0 h 242"/>
                <a:gd name="T92" fmla="*/ 0 w 323"/>
                <a:gd name="T93" fmla="*/ 0 h 242"/>
                <a:gd name="T94" fmla="*/ 0 w 323"/>
                <a:gd name="T95" fmla="*/ 0 h 242"/>
                <a:gd name="T96" fmla="*/ 0 w 323"/>
                <a:gd name="T97" fmla="*/ 0 h 242"/>
                <a:gd name="T98" fmla="*/ 0 w 323"/>
                <a:gd name="T99" fmla="*/ 0 h 242"/>
                <a:gd name="T100" fmla="*/ 0 w 323"/>
                <a:gd name="T101" fmla="*/ 0 h 242"/>
                <a:gd name="T102" fmla="*/ 0 w 323"/>
                <a:gd name="T103" fmla="*/ 0 h 242"/>
                <a:gd name="T104" fmla="*/ 0 w 323"/>
                <a:gd name="T105" fmla="*/ 0 h 242"/>
                <a:gd name="T106" fmla="*/ 0 w 323"/>
                <a:gd name="T107" fmla="*/ 0 h 242"/>
                <a:gd name="T108" fmla="*/ 0 w 323"/>
                <a:gd name="T109" fmla="*/ 0 h 242"/>
                <a:gd name="T110" fmla="*/ 0 w 323"/>
                <a:gd name="T111" fmla="*/ 0 h 242"/>
                <a:gd name="T112" fmla="*/ 0 w 323"/>
                <a:gd name="T113" fmla="*/ 0 h 2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242"/>
                <a:gd name="T173" fmla="*/ 323 w 323"/>
                <a:gd name="T174" fmla="*/ 242 h 2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242">
                  <a:moveTo>
                    <a:pt x="94" y="199"/>
                  </a:moveTo>
                  <a:lnTo>
                    <a:pt x="107" y="165"/>
                  </a:lnTo>
                  <a:lnTo>
                    <a:pt x="118" y="152"/>
                  </a:lnTo>
                  <a:lnTo>
                    <a:pt x="118" y="133"/>
                  </a:lnTo>
                  <a:lnTo>
                    <a:pt x="142" y="110"/>
                  </a:lnTo>
                  <a:lnTo>
                    <a:pt x="142" y="133"/>
                  </a:lnTo>
                  <a:lnTo>
                    <a:pt x="173" y="124"/>
                  </a:lnTo>
                  <a:lnTo>
                    <a:pt x="184" y="135"/>
                  </a:lnTo>
                  <a:lnTo>
                    <a:pt x="167" y="148"/>
                  </a:lnTo>
                  <a:lnTo>
                    <a:pt x="162" y="174"/>
                  </a:lnTo>
                  <a:lnTo>
                    <a:pt x="175" y="175"/>
                  </a:lnTo>
                  <a:lnTo>
                    <a:pt x="171" y="205"/>
                  </a:lnTo>
                  <a:lnTo>
                    <a:pt x="197" y="200"/>
                  </a:lnTo>
                  <a:lnTo>
                    <a:pt x="210" y="200"/>
                  </a:lnTo>
                  <a:lnTo>
                    <a:pt x="200" y="229"/>
                  </a:lnTo>
                  <a:lnTo>
                    <a:pt x="209" y="238"/>
                  </a:lnTo>
                  <a:lnTo>
                    <a:pt x="233" y="225"/>
                  </a:lnTo>
                  <a:lnTo>
                    <a:pt x="251" y="242"/>
                  </a:lnTo>
                  <a:lnTo>
                    <a:pt x="257" y="224"/>
                  </a:lnTo>
                  <a:lnTo>
                    <a:pt x="279" y="238"/>
                  </a:lnTo>
                  <a:lnTo>
                    <a:pt x="278" y="212"/>
                  </a:lnTo>
                  <a:lnTo>
                    <a:pt x="293" y="208"/>
                  </a:lnTo>
                  <a:lnTo>
                    <a:pt x="303" y="173"/>
                  </a:lnTo>
                  <a:lnTo>
                    <a:pt x="317" y="178"/>
                  </a:lnTo>
                  <a:lnTo>
                    <a:pt x="320" y="156"/>
                  </a:lnTo>
                  <a:lnTo>
                    <a:pt x="323" y="129"/>
                  </a:lnTo>
                  <a:lnTo>
                    <a:pt x="315" y="112"/>
                  </a:lnTo>
                  <a:lnTo>
                    <a:pt x="323" y="88"/>
                  </a:lnTo>
                  <a:lnTo>
                    <a:pt x="304" y="84"/>
                  </a:lnTo>
                  <a:lnTo>
                    <a:pt x="289" y="78"/>
                  </a:lnTo>
                  <a:lnTo>
                    <a:pt x="282" y="88"/>
                  </a:lnTo>
                  <a:lnTo>
                    <a:pt x="267" y="75"/>
                  </a:lnTo>
                  <a:lnTo>
                    <a:pt x="255" y="84"/>
                  </a:lnTo>
                  <a:lnTo>
                    <a:pt x="249" y="64"/>
                  </a:lnTo>
                  <a:lnTo>
                    <a:pt x="225" y="59"/>
                  </a:lnTo>
                  <a:lnTo>
                    <a:pt x="213" y="41"/>
                  </a:lnTo>
                  <a:lnTo>
                    <a:pt x="200" y="41"/>
                  </a:lnTo>
                  <a:lnTo>
                    <a:pt x="180" y="48"/>
                  </a:lnTo>
                  <a:lnTo>
                    <a:pt x="203" y="54"/>
                  </a:lnTo>
                  <a:lnTo>
                    <a:pt x="205" y="64"/>
                  </a:lnTo>
                  <a:lnTo>
                    <a:pt x="238" y="77"/>
                  </a:lnTo>
                  <a:lnTo>
                    <a:pt x="240" y="92"/>
                  </a:lnTo>
                  <a:lnTo>
                    <a:pt x="264" y="95"/>
                  </a:lnTo>
                  <a:lnTo>
                    <a:pt x="268" y="105"/>
                  </a:lnTo>
                  <a:lnTo>
                    <a:pt x="288" y="97"/>
                  </a:lnTo>
                  <a:lnTo>
                    <a:pt x="306" y="97"/>
                  </a:lnTo>
                  <a:lnTo>
                    <a:pt x="304" y="110"/>
                  </a:lnTo>
                  <a:lnTo>
                    <a:pt x="313" y="139"/>
                  </a:lnTo>
                  <a:lnTo>
                    <a:pt x="294" y="134"/>
                  </a:lnTo>
                  <a:lnTo>
                    <a:pt x="297" y="153"/>
                  </a:lnTo>
                  <a:lnTo>
                    <a:pt x="278" y="197"/>
                  </a:lnTo>
                  <a:lnTo>
                    <a:pt x="268" y="178"/>
                  </a:lnTo>
                  <a:lnTo>
                    <a:pt x="245" y="189"/>
                  </a:lnTo>
                  <a:lnTo>
                    <a:pt x="239" y="169"/>
                  </a:lnTo>
                  <a:lnTo>
                    <a:pt x="212" y="182"/>
                  </a:lnTo>
                  <a:lnTo>
                    <a:pt x="195" y="182"/>
                  </a:lnTo>
                  <a:lnTo>
                    <a:pt x="214" y="159"/>
                  </a:lnTo>
                  <a:lnTo>
                    <a:pt x="212" y="147"/>
                  </a:lnTo>
                  <a:lnTo>
                    <a:pt x="195" y="149"/>
                  </a:lnTo>
                  <a:lnTo>
                    <a:pt x="198" y="134"/>
                  </a:lnTo>
                  <a:lnTo>
                    <a:pt x="224" y="129"/>
                  </a:lnTo>
                  <a:lnTo>
                    <a:pt x="225" y="105"/>
                  </a:lnTo>
                  <a:lnTo>
                    <a:pt x="200" y="120"/>
                  </a:lnTo>
                  <a:lnTo>
                    <a:pt x="199" y="99"/>
                  </a:lnTo>
                  <a:lnTo>
                    <a:pt x="183" y="100"/>
                  </a:lnTo>
                  <a:lnTo>
                    <a:pt x="164" y="110"/>
                  </a:lnTo>
                  <a:lnTo>
                    <a:pt x="166" y="90"/>
                  </a:lnTo>
                  <a:lnTo>
                    <a:pt x="173" y="72"/>
                  </a:lnTo>
                  <a:lnTo>
                    <a:pt x="155" y="79"/>
                  </a:lnTo>
                  <a:lnTo>
                    <a:pt x="155" y="54"/>
                  </a:lnTo>
                  <a:lnTo>
                    <a:pt x="137" y="72"/>
                  </a:lnTo>
                  <a:lnTo>
                    <a:pt x="127" y="63"/>
                  </a:lnTo>
                  <a:lnTo>
                    <a:pt x="122" y="84"/>
                  </a:lnTo>
                  <a:lnTo>
                    <a:pt x="112" y="94"/>
                  </a:lnTo>
                  <a:lnTo>
                    <a:pt x="102" y="84"/>
                  </a:lnTo>
                  <a:lnTo>
                    <a:pt x="92" y="93"/>
                  </a:lnTo>
                  <a:lnTo>
                    <a:pt x="78" y="79"/>
                  </a:lnTo>
                  <a:lnTo>
                    <a:pt x="60" y="80"/>
                  </a:lnTo>
                  <a:lnTo>
                    <a:pt x="52" y="72"/>
                  </a:lnTo>
                  <a:lnTo>
                    <a:pt x="78" y="63"/>
                  </a:lnTo>
                  <a:lnTo>
                    <a:pt x="82" y="54"/>
                  </a:lnTo>
                  <a:lnTo>
                    <a:pt x="113" y="52"/>
                  </a:lnTo>
                  <a:lnTo>
                    <a:pt x="110" y="43"/>
                  </a:lnTo>
                  <a:lnTo>
                    <a:pt x="125" y="29"/>
                  </a:lnTo>
                  <a:lnTo>
                    <a:pt x="113" y="10"/>
                  </a:lnTo>
                  <a:lnTo>
                    <a:pt x="83" y="23"/>
                  </a:lnTo>
                  <a:lnTo>
                    <a:pt x="73" y="8"/>
                  </a:lnTo>
                  <a:lnTo>
                    <a:pt x="57" y="21"/>
                  </a:lnTo>
                  <a:lnTo>
                    <a:pt x="49" y="0"/>
                  </a:lnTo>
                  <a:lnTo>
                    <a:pt x="29" y="19"/>
                  </a:lnTo>
                  <a:lnTo>
                    <a:pt x="8" y="20"/>
                  </a:lnTo>
                  <a:lnTo>
                    <a:pt x="0" y="49"/>
                  </a:lnTo>
                  <a:lnTo>
                    <a:pt x="21" y="32"/>
                  </a:lnTo>
                  <a:lnTo>
                    <a:pt x="24" y="48"/>
                  </a:lnTo>
                  <a:lnTo>
                    <a:pt x="44" y="32"/>
                  </a:lnTo>
                  <a:lnTo>
                    <a:pt x="58" y="40"/>
                  </a:lnTo>
                  <a:lnTo>
                    <a:pt x="83" y="33"/>
                  </a:lnTo>
                  <a:lnTo>
                    <a:pt x="97" y="39"/>
                  </a:lnTo>
                  <a:lnTo>
                    <a:pt x="78" y="50"/>
                  </a:lnTo>
                  <a:lnTo>
                    <a:pt x="44" y="53"/>
                  </a:lnTo>
                  <a:lnTo>
                    <a:pt x="45" y="60"/>
                  </a:lnTo>
                  <a:lnTo>
                    <a:pt x="34" y="75"/>
                  </a:lnTo>
                  <a:lnTo>
                    <a:pt x="40" y="93"/>
                  </a:lnTo>
                  <a:lnTo>
                    <a:pt x="73" y="97"/>
                  </a:lnTo>
                  <a:lnTo>
                    <a:pt x="83" y="120"/>
                  </a:lnTo>
                  <a:lnTo>
                    <a:pt x="99" y="108"/>
                  </a:lnTo>
                  <a:lnTo>
                    <a:pt x="114" y="108"/>
                  </a:lnTo>
                  <a:lnTo>
                    <a:pt x="129" y="89"/>
                  </a:lnTo>
                  <a:lnTo>
                    <a:pt x="144" y="90"/>
                  </a:lnTo>
                  <a:lnTo>
                    <a:pt x="113" y="120"/>
                  </a:lnTo>
                  <a:lnTo>
                    <a:pt x="99" y="158"/>
                  </a:lnTo>
                  <a:lnTo>
                    <a:pt x="82" y="189"/>
                  </a:lnTo>
                  <a:lnTo>
                    <a:pt x="92" y="213"/>
                  </a:lnTo>
                  <a:lnTo>
                    <a:pt x="94" y="199"/>
                  </a:lnTo>
                  <a:close/>
                </a:path>
              </a:pathLst>
            </a:custGeom>
            <a:solidFill>
              <a:srgbClr val="000000"/>
            </a:solidFill>
            <a:ln w="9525">
              <a:noFill/>
              <a:round/>
              <a:headEnd/>
              <a:tailEnd/>
            </a:ln>
          </p:spPr>
          <p:txBody>
            <a:bodyPr/>
            <a:lstStyle/>
            <a:p>
              <a:endParaRPr lang="en-US"/>
            </a:p>
          </p:txBody>
        </p:sp>
        <p:sp>
          <p:nvSpPr>
            <p:cNvPr id="215" name="Freeform 443"/>
            <p:cNvSpPr>
              <a:spLocks/>
            </p:cNvSpPr>
            <p:nvPr/>
          </p:nvSpPr>
          <p:spPr bwMode="auto">
            <a:xfrm>
              <a:off x="4308" y="1360"/>
              <a:ext cx="55" cy="31"/>
            </a:xfrm>
            <a:custGeom>
              <a:avLst/>
              <a:gdLst>
                <a:gd name="T0" fmla="*/ 0 w 334"/>
                <a:gd name="T1" fmla="*/ 0 h 186"/>
                <a:gd name="T2" fmla="*/ 0 w 334"/>
                <a:gd name="T3" fmla="*/ 0 h 186"/>
                <a:gd name="T4" fmla="*/ 0 w 334"/>
                <a:gd name="T5" fmla="*/ 0 h 186"/>
                <a:gd name="T6" fmla="*/ 0 w 334"/>
                <a:gd name="T7" fmla="*/ 0 h 186"/>
                <a:gd name="T8" fmla="*/ 0 w 334"/>
                <a:gd name="T9" fmla="*/ 0 h 186"/>
                <a:gd name="T10" fmla="*/ 0 w 334"/>
                <a:gd name="T11" fmla="*/ 0 h 186"/>
                <a:gd name="T12" fmla="*/ 0 w 334"/>
                <a:gd name="T13" fmla="*/ 0 h 186"/>
                <a:gd name="T14" fmla="*/ 0 w 334"/>
                <a:gd name="T15" fmla="*/ 0 h 186"/>
                <a:gd name="T16" fmla="*/ 0 w 334"/>
                <a:gd name="T17" fmla="*/ 0 h 186"/>
                <a:gd name="T18" fmla="*/ 0 w 334"/>
                <a:gd name="T19" fmla="*/ 0 h 186"/>
                <a:gd name="T20" fmla="*/ 0 w 334"/>
                <a:gd name="T21" fmla="*/ 0 h 186"/>
                <a:gd name="T22" fmla="*/ 0 w 334"/>
                <a:gd name="T23" fmla="*/ 0 h 186"/>
                <a:gd name="T24" fmla="*/ 0 w 334"/>
                <a:gd name="T25" fmla="*/ 0 h 186"/>
                <a:gd name="T26" fmla="*/ 0 w 334"/>
                <a:gd name="T27" fmla="*/ 0 h 186"/>
                <a:gd name="T28" fmla="*/ 0 w 334"/>
                <a:gd name="T29" fmla="*/ 0 h 186"/>
                <a:gd name="T30" fmla="*/ 0 w 334"/>
                <a:gd name="T31" fmla="*/ 0 h 186"/>
                <a:gd name="T32" fmla="*/ 0 w 334"/>
                <a:gd name="T33" fmla="*/ 0 h 186"/>
                <a:gd name="T34" fmla="*/ 0 w 334"/>
                <a:gd name="T35" fmla="*/ 0 h 186"/>
                <a:gd name="T36" fmla="*/ 0 w 334"/>
                <a:gd name="T37" fmla="*/ 0 h 186"/>
                <a:gd name="T38" fmla="*/ 0 w 334"/>
                <a:gd name="T39" fmla="*/ 0 h 186"/>
                <a:gd name="T40" fmla="*/ 0 w 334"/>
                <a:gd name="T41" fmla="*/ 0 h 186"/>
                <a:gd name="T42" fmla="*/ 0 w 334"/>
                <a:gd name="T43" fmla="*/ 0 h 186"/>
                <a:gd name="T44" fmla="*/ 0 w 334"/>
                <a:gd name="T45" fmla="*/ 0 h 186"/>
                <a:gd name="T46" fmla="*/ 0 w 334"/>
                <a:gd name="T47" fmla="*/ 0 h 186"/>
                <a:gd name="T48" fmla="*/ 0 w 334"/>
                <a:gd name="T49" fmla="*/ 0 h 186"/>
                <a:gd name="T50" fmla="*/ 0 w 334"/>
                <a:gd name="T51" fmla="*/ 0 h 186"/>
                <a:gd name="T52" fmla="*/ 0 w 334"/>
                <a:gd name="T53" fmla="*/ 0 h 186"/>
                <a:gd name="T54" fmla="*/ 0 w 334"/>
                <a:gd name="T55" fmla="*/ 0 h 186"/>
                <a:gd name="T56" fmla="*/ 0 w 334"/>
                <a:gd name="T57" fmla="*/ 0 h 186"/>
                <a:gd name="T58" fmla="*/ 0 w 334"/>
                <a:gd name="T59" fmla="*/ 0 h 186"/>
                <a:gd name="T60" fmla="*/ 0 w 334"/>
                <a:gd name="T61" fmla="*/ 0 h 186"/>
                <a:gd name="T62" fmla="*/ 0 w 334"/>
                <a:gd name="T63" fmla="*/ 0 h 186"/>
                <a:gd name="T64" fmla="*/ 0 w 334"/>
                <a:gd name="T65" fmla="*/ 0 h 186"/>
                <a:gd name="T66" fmla="*/ 0 w 334"/>
                <a:gd name="T67" fmla="*/ 0 h 186"/>
                <a:gd name="T68" fmla="*/ 0 w 334"/>
                <a:gd name="T69" fmla="*/ 0 h 186"/>
                <a:gd name="T70" fmla="*/ 0 w 334"/>
                <a:gd name="T71" fmla="*/ 0 h 186"/>
                <a:gd name="T72" fmla="*/ 0 w 334"/>
                <a:gd name="T73" fmla="*/ 0 h 186"/>
                <a:gd name="T74" fmla="*/ 0 w 334"/>
                <a:gd name="T75" fmla="*/ 0 h 186"/>
                <a:gd name="T76" fmla="*/ 0 w 334"/>
                <a:gd name="T77" fmla="*/ 0 h 186"/>
                <a:gd name="T78" fmla="*/ 0 w 334"/>
                <a:gd name="T79" fmla="*/ 0 h 186"/>
                <a:gd name="T80" fmla="*/ 0 w 334"/>
                <a:gd name="T81" fmla="*/ 0 h 186"/>
                <a:gd name="T82" fmla="*/ 0 w 334"/>
                <a:gd name="T83" fmla="*/ 0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4"/>
                <a:gd name="T127" fmla="*/ 0 h 186"/>
                <a:gd name="T128" fmla="*/ 334 w 334"/>
                <a:gd name="T129" fmla="*/ 186 h 1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4" h="186">
                  <a:moveTo>
                    <a:pt x="22" y="154"/>
                  </a:moveTo>
                  <a:lnTo>
                    <a:pt x="13" y="135"/>
                  </a:lnTo>
                  <a:lnTo>
                    <a:pt x="31" y="119"/>
                  </a:lnTo>
                  <a:lnTo>
                    <a:pt x="39" y="105"/>
                  </a:lnTo>
                  <a:lnTo>
                    <a:pt x="59" y="110"/>
                  </a:lnTo>
                  <a:lnTo>
                    <a:pt x="72" y="95"/>
                  </a:lnTo>
                  <a:lnTo>
                    <a:pt x="95" y="110"/>
                  </a:lnTo>
                  <a:lnTo>
                    <a:pt x="114" y="106"/>
                  </a:lnTo>
                  <a:lnTo>
                    <a:pt x="135" y="125"/>
                  </a:lnTo>
                  <a:lnTo>
                    <a:pt x="173" y="124"/>
                  </a:lnTo>
                  <a:lnTo>
                    <a:pt x="174" y="90"/>
                  </a:lnTo>
                  <a:lnTo>
                    <a:pt x="160" y="51"/>
                  </a:lnTo>
                  <a:lnTo>
                    <a:pt x="181" y="64"/>
                  </a:lnTo>
                  <a:lnTo>
                    <a:pt x="181" y="44"/>
                  </a:lnTo>
                  <a:lnTo>
                    <a:pt x="195" y="45"/>
                  </a:lnTo>
                  <a:lnTo>
                    <a:pt x="207" y="31"/>
                  </a:lnTo>
                  <a:lnTo>
                    <a:pt x="226" y="34"/>
                  </a:lnTo>
                  <a:lnTo>
                    <a:pt x="232" y="20"/>
                  </a:lnTo>
                  <a:lnTo>
                    <a:pt x="255" y="36"/>
                  </a:lnTo>
                  <a:lnTo>
                    <a:pt x="269" y="35"/>
                  </a:lnTo>
                  <a:lnTo>
                    <a:pt x="287" y="40"/>
                  </a:lnTo>
                  <a:lnTo>
                    <a:pt x="285" y="64"/>
                  </a:lnTo>
                  <a:lnTo>
                    <a:pt x="300" y="95"/>
                  </a:lnTo>
                  <a:lnTo>
                    <a:pt x="265" y="99"/>
                  </a:lnTo>
                  <a:lnTo>
                    <a:pt x="270" y="119"/>
                  </a:lnTo>
                  <a:lnTo>
                    <a:pt x="290" y="117"/>
                  </a:lnTo>
                  <a:lnTo>
                    <a:pt x="312" y="122"/>
                  </a:lnTo>
                  <a:lnTo>
                    <a:pt x="322" y="146"/>
                  </a:lnTo>
                  <a:lnTo>
                    <a:pt x="316" y="165"/>
                  </a:lnTo>
                  <a:lnTo>
                    <a:pt x="302" y="154"/>
                  </a:lnTo>
                  <a:lnTo>
                    <a:pt x="293" y="164"/>
                  </a:lnTo>
                  <a:lnTo>
                    <a:pt x="290" y="139"/>
                  </a:lnTo>
                  <a:lnTo>
                    <a:pt x="259" y="145"/>
                  </a:lnTo>
                  <a:lnTo>
                    <a:pt x="258" y="125"/>
                  </a:lnTo>
                  <a:lnTo>
                    <a:pt x="245" y="90"/>
                  </a:lnTo>
                  <a:lnTo>
                    <a:pt x="228" y="101"/>
                  </a:lnTo>
                  <a:lnTo>
                    <a:pt x="223" y="122"/>
                  </a:lnTo>
                  <a:lnTo>
                    <a:pt x="208" y="126"/>
                  </a:lnTo>
                  <a:lnTo>
                    <a:pt x="217" y="96"/>
                  </a:lnTo>
                  <a:lnTo>
                    <a:pt x="194" y="113"/>
                  </a:lnTo>
                  <a:lnTo>
                    <a:pt x="181" y="130"/>
                  </a:lnTo>
                  <a:lnTo>
                    <a:pt x="200" y="138"/>
                  </a:lnTo>
                  <a:lnTo>
                    <a:pt x="200" y="162"/>
                  </a:lnTo>
                  <a:lnTo>
                    <a:pt x="212" y="170"/>
                  </a:lnTo>
                  <a:lnTo>
                    <a:pt x="217" y="153"/>
                  </a:lnTo>
                  <a:lnTo>
                    <a:pt x="240" y="151"/>
                  </a:lnTo>
                  <a:lnTo>
                    <a:pt x="235" y="169"/>
                  </a:lnTo>
                  <a:lnTo>
                    <a:pt x="255" y="167"/>
                  </a:lnTo>
                  <a:lnTo>
                    <a:pt x="273" y="180"/>
                  </a:lnTo>
                  <a:lnTo>
                    <a:pt x="300" y="174"/>
                  </a:lnTo>
                  <a:lnTo>
                    <a:pt x="323" y="186"/>
                  </a:lnTo>
                  <a:lnTo>
                    <a:pt x="334" y="156"/>
                  </a:lnTo>
                  <a:lnTo>
                    <a:pt x="324" y="117"/>
                  </a:lnTo>
                  <a:lnTo>
                    <a:pt x="312" y="108"/>
                  </a:lnTo>
                  <a:lnTo>
                    <a:pt x="316" y="89"/>
                  </a:lnTo>
                  <a:lnTo>
                    <a:pt x="299" y="62"/>
                  </a:lnTo>
                  <a:lnTo>
                    <a:pt x="299" y="41"/>
                  </a:lnTo>
                  <a:lnTo>
                    <a:pt x="295" y="27"/>
                  </a:lnTo>
                  <a:lnTo>
                    <a:pt x="262" y="26"/>
                  </a:lnTo>
                  <a:lnTo>
                    <a:pt x="248" y="0"/>
                  </a:lnTo>
                  <a:lnTo>
                    <a:pt x="224" y="14"/>
                  </a:lnTo>
                  <a:lnTo>
                    <a:pt x="213" y="11"/>
                  </a:lnTo>
                  <a:lnTo>
                    <a:pt x="187" y="27"/>
                  </a:lnTo>
                  <a:lnTo>
                    <a:pt x="174" y="29"/>
                  </a:lnTo>
                  <a:lnTo>
                    <a:pt x="163" y="41"/>
                  </a:lnTo>
                  <a:lnTo>
                    <a:pt x="152" y="41"/>
                  </a:lnTo>
                  <a:lnTo>
                    <a:pt x="147" y="58"/>
                  </a:lnTo>
                  <a:lnTo>
                    <a:pt x="159" y="86"/>
                  </a:lnTo>
                  <a:lnTo>
                    <a:pt x="157" y="108"/>
                  </a:lnTo>
                  <a:lnTo>
                    <a:pt x="139" y="110"/>
                  </a:lnTo>
                  <a:lnTo>
                    <a:pt x="124" y="84"/>
                  </a:lnTo>
                  <a:lnTo>
                    <a:pt x="113" y="89"/>
                  </a:lnTo>
                  <a:lnTo>
                    <a:pt x="93" y="91"/>
                  </a:lnTo>
                  <a:lnTo>
                    <a:pt x="77" y="80"/>
                  </a:lnTo>
                  <a:lnTo>
                    <a:pt x="54" y="90"/>
                  </a:lnTo>
                  <a:lnTo>
                    <a:pt x="38" y="80"/>
                  </a:lnTo>
                  <a:lnTo>
                    <a:pt x="24" y="95"/>
                  </a:lnTo>
                  <a:lnTo>
                    <a:pt x="23" y="110"/>
                  </a:lnTo>
                  <a:lnTo>
                    <a:pt x="13" y="119"/>
                  </a:lnTo>
                  <a:lnTo>
                    <a:pt x="3" y="130"/>
                  </a:lnTo>
                  <a:lnTo>
                    <a:pt x="7" y="153"/>
                  </a:lnTo>
                  <a:lnTo>
                    <a:pt x="0" y="177"/>
                  </a:lnTo>
                  <a:lnTo>
                    <a:pt x="22" y="174"/>
                  </a:lnTo>
                  <a:lnTo>
                    <a:pt x="22" y="154"/>
                  </a:lnTo>
                  <a:close/>
                </a:path>
              </a:pathLst>
            </a:custGeom>
            <a:solidFill>
              <a:srgbClr val="000000"/>
            </a:solidFill>
            <a:ln w="9525">
              <a:noFill/>
              <a:round/>
              <a:headEnd/>
              <a:tailEnd/>
            </a:ln>
          </p:spPr>
          <p:txBody>
            <a:bodyPr/>
            <a:lstStyle/>
            <a:p>
              <a:endParaRPr lang="en-US"/>
            </a:p>
          </p:txBody>
        </p:sp>
        <p:sp>
          <p:nvSpPr>
            <p:cNvPr id="216" name="Freeform 444"/>
            <p:cNvSpPr>
              <a:spLocks/>
            </p:cNvSpPr>
            <p:nvPr/>
          </p:nvSpPr>
          <p:spPr bwMode="auto">
            <a:xfrm>
              <a:off x="4111" y="1398"/>
              <a:ext cx="46" cy="25"/>
            </a:xfrm>
            <a:custGeom>
              <a:avLst/>
              <a:gdLst>
                <a:gd name="T0" fmla="*/ 0 w 277"/>
                <a:gd name="T1" fmla="*/ 0 h 152"/>
                <a:gd name="T2" fmla="*/ 0 w 277"/>
                <a:gd name="T3" fmla="*/ 0 h 152"/>
                <a:gd name="T4" fmla="*/ 0 w 277"/>
                <a:gd name="T5" fmla="*/ 0 h 152"/>
                <a:gd name="T6" fmla="*/ 0 w 277"/>
                <a:gd name="T7" fmla="*/ 0 h 152"/>
                <a:gd name="T8" fmla="*/ 0 w 277"/>
                <a:gd name="T9" fmla="*/ 0 h 152"/>
                <a:gd name="T10" fmla="*/ 0 w 277"/>
                <a:gd name="T11" fmla="*/ 0 h 152"/>
                <a:gd name="T12" fmla="*/ 0 w 277"/>
                <a:gd name="T13" fmla="*/ 0 h 152"/>
                <a:gd name="T14" fmla="*/ 0 w 277"/>
                <a:gd name="T15" fmla="*/ 0 h 152"/>
                <a:gd name="T16" fmla="*/ 0 w 277"/>
                <a:gd name="T17" fmla="*/ 0 h 152"/>
                <a:gd name="T18" fmla="*/ 0 w 277"/>
                <a:gd name="T19" fmla="*/ 0 h 152"/>
                <a:gd name="T20" fmla="*/ 0 w 277"/>
                <a:gd name="T21" fmla="*/ 0 h 152"/>
                <a:gd name="T22" fmla="*/ 0 w 277"/>
                <a:gd name="T23" fmla="*/ 0 h 152"/>
                <a:gd name="T24" fmla="*/ 0 w 277"/>
                <a:gd name="T25" fmla="*/ 0 h 152"/>
                <a:gd name="T26" fmla="*/ 0 w 277"/>
                <a:gd name="T27" fmla="*/ 0 h 152"/>
                <a:gd name="T28" fmla="*/ 0 w 277"/>
                <a:gd name="T29" fmla="*/ 0 h 152"/>
                <a:gd name="T30" fmla="*/ 0 w 277"/>
                <a:gd name="T31" fmla="*/ 0 h 152"/>
                <a:gd name="T32" fmla="*/ 0 w 277"/>
                <a:gd name="T33" fmla="*/ 0 h 152"/>
                <a:gd name="T34" fmla="*/ 0 w 277"/>
                <a:gd name="T35" fmla="*/ 0 h 152"/>
                <a:gd name="T36" fmla="*/ 0 w 277"/>
                <a:gd name="T37" fmla="*/ 0 h 152"/>
                <a:gd name="T38" fmla="*/ 0 w 277"/>
                <a:gd name="T39" fmla="*/ 0 h 152"/>
                <a:gd name="T40" fmla="*/ 0 w 277"/>
                <a:gd name="T41" fmla="*/ 0 h 152"/>
                <a:gd name="T42" fmla="*/ 0 w 277"/>
                <a:gd name="T43" fmla="*/ 0 h 152"/>
                <a:gd name="T44" fmla="*/ 0 w 277"/>
                <a:gd name="T45" fmla="*/ 0 h 152"/>
                <a:gd name="T46" fmla="*/ 0 w 277"/>
                <a:gd name="T47" fmla="*/ 0 h 152"/>
                <a:gd name="T48" fmla="*/ 0 w 277"/>
                <a:gd name="T49" fmla="*/ 0 h 152"/>
                <a:gd name="T50" fmla="*/ 0 w 277"/>
                <a:gd name="T51" fmla="*/ 0 h 152"/>
                <a:gd name="T52" fmla="*/ 0 w 277"/>
                <a:gd name="T53" fmla="*/ 0 h 152"/>
                <a:gd name="T54" fmla="*/ 0 w 277"/>
                <a:gd name="T55" fmla="*/ 0 h 152"/>
                <a:gd name="T56" fmla="*/ 0 w 277"/>
                <a:gd name="T57" fmla="*/ 0 h 152"/>
                <a:gd name="T58" fmla="*/ 0 w 277"/>
                <a:gd name="T59" fmla="*/ 0 h 152"/>
                <a:gd name="T60" fmla="*/ 0 w 277"/>
                <a:gd name="T61" fmla="*/ 0 h 152"/>
                <a:gd name="T62" fmla="*/ 0 w 277"/>
                <a:gd name="T63" fmla="*/ 0 h 152"/>
                <a:gd name="T64" fmla="*/ 0 w 277"/>
                <a:gd name="T65" fmla="*/ 0 h 152"/>
                <a:gd name="T66" fmla="*/ 0 w 277"/>
                <a:gd name="T67" fmla="*/ 0 h 152"/>
                <a:gd name="T68" fmla="*/ 0 w 277"/>
                <a:gd name="T69" fmla="*/ 0 h 152"/>
                <a:gd name="T70" fmla="*/ 0 w 277"/>
                <a:gd name="T71" fmla="*/ 0 h 152"/>
                <a:gd name="T72" fmla="*/ 0 w 277"/>
                <a:gd name="T73" fmla="*/ 0 h 152"/>
                <a:gd name="T74" fmla="*/ 0 w 277"/>
                <a:gd name="T75" fmla="*/ 0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152"/>
                <a:gd name="T116" fmla="*/ 277 w 277"/>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152">
                  <a:moveTo>
                    <a:pt x="262" y="30"/>
                  </a:moveTo>
                  <a:lnTo>
                    <a:pt x="243" y="8"/>
                  </a:lnTo>
                  <a:lnTo>
                    <a:pt x="233" y="11"/>
                  </a:lnTo>
                  <a:lnTo>
                    <a:pt x="222" y="31"/>
                  </a:lnTo>
                  <a:lnTo>
                    <a:pt x="205" y="22"/>
                  </a:lnTo>
                  <a:lnTo>
                    <a:pt x="193" y="20"/>
                  </a:lnTo>
                  <a:lnTo>
                    <a:pt x="182" y="31"/>
                  </a:lnTo>
                  <a:lnTo>
                    <a:pt x="167" y="39"/>
                  </a:lnTo>
                  <a:lnTo>
                    <a:pt x="144" y="24"/>
                  </a:lnTo>
                  <a:lnTo>
                    <a:pt x="134" y="27"/>
                  </a:lnTo>
                  <a:lnTo>
                    <a:pt x="134" y="47"/>
                  </a:lnTo>
                  <a:lnTo>
                    <a:pt x="117" y="47"/>
                  </a:lnTo>
                  <a:lnTo>
                    <a:pt x="98" y="30"/>
                  </a:lnTo>
                  <a:lnTo>
                    <a:pt x="88" y="31"/>
                  </a:lnTo>
                  <a:lnTo>
                    <a:pt x="88" y="48"/>
                  </a:lnTo>
                  <a:lnTo>
                    <a:pt x="65" y="47"/>
                  </a:lnTo>
                  <a:lnTo>
                    <a:pt x="49" y="45"/>
                  </a:lnTo>
                  <a:lnTo>
                    <a:pt x="62" y="59"/>
                  </a:lnTo>
                  <a:lnTo>
                    <a:pt x="40" y="62"/>
                  </a:lnTo>
                  <a:lnTo>
                    <a:pt x="22" y="75"/>
                  </a:lnTo>
                  <a:lnTo>
                    <a:pt x="53" y="77"/>
                  </a:lnTo>
                  <a:lnTo>
                    <a:pt x="44" y="87"/>
                  </a:lnTo>
                  <a:lnTo>
                    <a:pt x="58" y="98"/>
                  </a:lnTo>
                  <a:lnTo>
                    <a:pt x="84" y="97"/>
                  </a:lnTo>
                  <a:lnTo>
                    <a:pt x="76" y="109"/>
                  </a:lnTo>
                  <a:lnTo>
                    <a:pt x="109" y="102"/>
                  </a:lnTo>
                  <a:lnTo>
                    <a:pt x="98" y="91"/>
                  </a:lnTo>
                  <a:lnTo>
                    <a:pt x="113" y="82"/>
                  </a:lnTo>
                  <a:lnTo>
                    <a:pt x="122" y="94"/>
                  </a:lnTo>
                  <a:lnTo>
                    <a:pt x="127" y="68"/>
                  </a:lnTo>
                  <a:lnTo>
                    <a:pt x="139" y="63"/>
                  </a:lnTo>
                  <a:lnTo>
                    <a:pt x="134" y="84"/>
                  </a:lnTo>
                  <a:lnTo>
                    <a:pt x="141" y="87"/>
                  </a:lnTo>
                  <a:lnTo>
                    <a:pt x="161" y="60"/>
                  </a:lnTo>
                  <a:lnTo>
                    <a:pt x="168" y="63"/>
                  </a:lnTo>
                  <a:lnTo>
                    <a:pt x="151" y="86"/>
                  </a:lnTo>
                  <a:lnTo>
                    <a:pt x="151" y="102"/>
                  </a:lnTo>
                  <a:lnTo>
                    <a:pt x="181" y="85"/>
                  </a:lnTo>
                  <a:lnTo>
                    <a:pt x="178" y="101"/>
                  </a:lnTo>
                  <a:lnTo>
                    <a:pt x="164" y="112"/>
                  </a:lnTo>
                  <a:lnTo>
                    <a:pt x="166" y="122"/>
                  </a:lnTo>
                  <a:lnTo>
                    <a:pt x="153" y="131"/>
                  </a:lnTo>
                  <a:lnTo>
                    <a:pt x="173" y="141"/>
                  </a:lnTo>
                  <a:lnTo>
                    <a:pt x="146" y="145"/>
                  </a:lnTo>
                  <a:lnTo>
                    <a:pt x="137" y="152"/>
                  </a:lnTo>
                  <a:lnTo>
                    <a:pt x="122" y="147"/>
                  </a:lnTo>
                  <a:lnTo>
                    <a:pt x="103" y="150"/>
                  </a:lnTo>
                  <a:lnTo>
                    <a:pt x="80" y="136"/>
                  </a:lnTo>
                  <a:lnTo>
                    <a:pt x="107" y="136"/>
                  </a:lnTo>
                  <a:lnTo>
                    <a:pt x="107" y="128"/>
                  </a:lnTo>
                  <a:lnTo>
                    <a:pt x="132" y="129"/>
                  </a:lnTo>
                  <a:lnTo>
                    <a:pt x="134" y="117"/>
                  </a:lnTo>
                  <a:lnTo>
                    <a:pt x="108" y="117"/>
                  </a:lnTo>
                  <a:lnTo>
                    <a:pt x="94" y="129"/>
                  </a:lnTo>
                  <a:lnTo>
                    <a:pt x="62" y="120"/>
                  </a:lnTo>
                  <a:lnTo>
                    <a:pt x="57" y="107"/>
                  </a:lnTo>
                  <a:lnTo>
                    <a:pt x="33" y="103"/>
                  </a:lnTo>
                  <a:lnTo>
                    <a:pt x="32" y="85"/>
                  </a:lnTo>
                  <a:lnTo>
                    <a:pt x="13" y="85"/>
                  </a:lnTo>
                  <a:lnTo>
                    <a:pt x="0" y="72"/>
                  </a:lnTo>
                  <a:lnTo>
                    <a:pt x="38" y="47"/>
                  </a:lnTo>
                  <a:lnTo>
                    <a:pt x="36" y="29"/>
                  </a:lnTo>
                  <a:lnTo>
                    <a:pt x="72" y="38"/>
                  </a:lnTo>
                  <a:lnTo>
                    <a:pt x="72" y="25"/>
                  </a:lnTo>
                  <a:lnTo>
                    <a:pt x="101" y="20"/>
                  </a:lnTo>
                  <a:lnTo>
                    <a:pt x="115" y="34"/>
                  </a:lnTo>
                  <a:lnTo>
                    <a:pt x="129" y="13"/>
                  </a:lnTo>
                  <a:lnTo>
                    <a:pt x="157" y="13"/>
                  </a:lnTo>
                  <a:lnTo>
                    <a:pt x="174" y="22"/>
                  </a:lnTo>
                  <a:lnTo>
                    <a:pt x="186" y="4"/>
                  </a:lnTo>
                  <a:lnTo>
                    <a:pt x="220" y="15"/>
                  </a:lnTo>
                  <a:lnTo>
                    <a:pt x="228" y="0"/>
                  </a:lnTo>
                  <a:lnTo>
                    <a:pt x="248" y="0"/>
                  </a:lnTo>
                  <a:lnTo>
                    <a:pt x="277" y="19"/>
                  </a:lnTo>
                  <a:lnTo>
                    <a:pt x="262" y="30"/>
                  </a:lnTo>
                  <a:close/>
                </a:path>
              </a:pathLst>
            </a:custGeom>
            <a:solidFill>
              <a:srgbClr val="000000"/>
            </a:solidFill>
            <a:ln w="9525">
              <a:noFill/>
              <a:round/>
              <a:headEnd/>
              <a:tailEnd/>
            </a:ln>
          </p:spPr>
          <p:txBody>
            <a:bodyPr/>
            <a:lstStyle/>
            <a:p>
              <a:endParaRPr lang="en-US"/>
            </a:p>
          </p:txBody>
        </p:sp>
        <p:sp>
          <p:nvSpPr>
            <p:cNvPr id="217" name="Freeform 445"/>
            <p:cNvSpPr>
              <a:spLocks/>
            </p:cNvSpPr>
            <p:nvPr/>
          </p:nvSpPr>
          <p:spPr bwMode="auto">
            <a:xfrm>
              <a:off x="4129" y="1400"/>
              <a:ext cx="52" cy="58"/>
            </a:xfrm>
            <a:custGeom>
              <a:avLst/>
              <a:gdLst>
                <a:gd name="T0" fmla="*/ 0 w 311"/>
                <a:gd name="T1" fmla="*/ 0 h 350"/>
                <a:gd name="T2" fmla="*/ 0 w 311"/>
                <a:gd name="T3" fmla="*/ 0 h 350"/>
                <a:gd name="T4" fmla="*/ 0 w 311"/>
                <a:gd name="T5" fmla="*/ 0 h 350"/>
                <a:gd name="T6" fmla="*/ 0 w 311"/>
                <a:gd name="T7" fmla="*/ 0 h 350"/>
                <a:gd name="T8" fmla="*/ 0 w 311"/>
                <a:gd name="T9" fmla="*/ 0 h 350"/>
                <a:gd name="T10" fmla="*/ 0 w 311"/>
                <a:gd name="T11" fmla="*/ 0 h 350"/>
                <a:gd name="T12" fmla="*/ 0 w 311"/>
                <a:gd name="T13" fmla="*/ 0 h 350"/>
                <a:gd name="T14" fmla="*/ 0 w 311"/>
                <a:gd name="T15" fmla="*/ 0 h 350"/>
                <a:gd name="T16" fmla="*/ 0 w 311"/>
                <a:gd name="T17" fmla="*/ 0 h 350"/>
                <a:gd name="T18" fmla="*/ 0 w 311"/>
                <a:gd name="T19" fmla="*/ 0 h 350"/>
                <a:gd name="T20" fmla="*/ 0 w 311"/>
                <a:gd name="T21" fmla="*/ 0 h 350"/>
                <a:gd name="T22" fmla="*/ 0 w 311"/>
                <a:gd name="T23" fmla="*/ 0 h 350"/>
                <a:gd name="T24" fmla="*/ 0 w 311"/>
                <a:gd name="T25" fmla="*/ 0 h 350"/>
                <a:gd name="T26" fmla="*/ 0 w 311"/>
                <a:gd name="T27" fmla="*/ 0 h 350"/>
                <a:gd name="T28" fmla="*/ 0 w 311"/>
                <a:gd name="T29" fmla="*/ 0 h 350"/>
                <a:gd name="T30" fmla="*/ 0 w 311"/>
                <a:gd name="T31" fmla="*/ 0 h 350"/>
                <a:gd name="T32" fmla="*/ 0 w 311"/>
                <a:gd name="T33" fmla="*/ 0 h 350"/>
                <a:gd name="T34" fmla="*/ 0 w 311"/>
                <a:gd name="T35" fmla="*/ 0 h 350"/>
                <a:gd name="T36" fmla="*/ 0 w 311"/>
                <a:gd name="T37" fmla="*/ 0 h 350"/>
                <a:gd name="T38" fmla="*/ 0 w 311"/>
                <a:gd name="T39" fmla="*/ 0 h 350"/>
                <a:gd name="T40" fmla="*/ 0 w 311"/>
                <a:gd name="T41" fmla="*/ 0 h 350"/>
                <a:gd name="T42" fmla="*/ 0 w 311"/>
                <a:gd name="T43" fmla="*/ 0 h 350"/>
                <a:gd name="T44" fmla="*/ 0 w 311"/>
                <a:gd name="T45" fmla="*/ 0 h 350"/>
                <a:gd name="T46" fmla="*/ 0 w 311"/>
                <a:gd name="T47" fmla="*/ 0 h 350"/>
                <a:gd name="T48" fmla="*/ 0 w 311"/>
                <a:gd name="T49" fmla="*/ 0 h 350"/>
                <a:gd name="T50" fmla="*/ 0 w 311"/>
                <a:gd name="T51" fmla="*/ 0 h 350"/>
                <a:gd name="T52" fmla="*/ 0 w 311"/>
                <a:gd name="T53" fmla="*/ 0 h 350"/>
                <a:gd name="T54" fmla="*/ 0 w 311"/>
                <a:gd name="T55" fmla="*/ 0 h 350"/>
                <a:gd name="T56" fmla="*/ 0 w 311"/>
                <a:gd name="T57" fmla="*/ 0 h 350"/>
                <a:gd name="T58" fmla="*/ 0 w 311"/>
                <a:gd name="T59" fmla="*/ 0 h 350"/>
                <a:gd name="T60" fmla="*/ 0 w 311"/>
                <a:gd name="T61" fmla="*/ 0 h 350"/>
                <a:gd name="T62" fmla="*/ 0 w 311"/>
                <a:gd name="T63" fmla="*/ 0 h 350"/>
                <a:gd name="T64" fmla="*/ 0 w 311"/>
                <a:gd name="T65" fmla="*/ 0 h 350"/>
                <a:gd name="T66" fmla="*/ 0 w 311"/>
                <a:gd name="T67" fmla="*/ 0 h 350"/>
                <a:gd name="T68" fmla="*/ 0 w 311"/>
                <a:gd name="T69" fmla="*/ 0 h 350"/>
                <a:gd name="T70" fmla="*/ 0 w 311"/>
                <a:gd name="T71" fmla="*/ 0 h 350"/>
                <a:gd name="T72" fmla="*/ 0 w 311"/>
                <a:gd name="T73" fmla="*/ 0 h 350"/>
                <a:gd name="T74" fmla="*/ 0 w 311"/>
                <a:gd name="T75" fmla="*/ 0 h 350"/>
                <a:gd name="T76" fmla="*/ 0 w 311"/>
                <a:gd name="T77" fmla="*/ 0 h 350"/>
                <a:gd name="T78" fmla="*/ 0 w 311"/>
                <a:gd name="T79" fmla="*/ 0 h 350"/>
                <a:gd name="T80" fmla="*/ 0 w 311"/>
                <a:gd name="T81" fmla="*/ 0 h 350"/>
                <a:gd name="T82" fmla="*/ 0 w 311"/>
                <a:gd name="T83" fmla="*/ 0 h 350"/>
                <a:gd name="T84" fmla="*/ 0 w 311"/>
                <a:gd name="T85" fmla="*/ 0 h 350"/>
                <a:gd name="T86" fmla="*/ 0 w 311"/>
                <a:gd name="T87" fmla="*/ 0 h 350"/>
                <a:gd name="T88" fmla="*/ 0 w 311"/>
                <a:gd name="T89" fmla="*/ 0 h 350"/>
                <a:gd name="T90" fmla="*/ 0 w 311"/>
                <a:gd name="T91" fmla="*/ 0 h 350"/>
                <a:gd name="T92" fmla="*/ 0 w 311"/>
                <a:gd name="T93" fmla="*/ 0 h 350"/>
                <a:gd name="T94" fmla="*/ 0 w 311"/>
                <a:gd name="T95" fmla="*/ 0 h 350"/>
                <a:gd name="T96" fmla="*/ 0 w 311"/>
                <a:gd name="T97" fmla="*/ 0 h 350"/>
                <a:gd name="T98" fmla="*/ 0 w 311"/>
                <a:gd name="T99" fmla="*/ 0 h 350"/>
                <a:gd name="T100" fmla="*/ 0 w 311"/>
                <a:gd name="T101" fmla="*/ 0 h 350"/>
                <a:gd name="T102" fmla="*/ 0 w 311"/>
                <a:gd name="T103" fmla="*/ 0 h 3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1"/>
                <a:gd name="T157" fmla="*/ 0 h 350"/>
                <a:gd name="T158" fmla="*/ 311 w 311"/>
                <a:gd name="T159" fmla="*/ 350 h 3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1" h="350">
                  <a:moveTo>
                    <a:pt x="173" y="12"/>
                  </a:moveTo>
                  <a:lnTo>
                    <a:pt x="205" y="0"/>
                  </a:lnTo>
                  <a:lnTo>
                    <a:pt x="248" y="7"/>
                  </a:lnTo>
                  <a:lnTo>
                    <a:pt x="241" y="26"/>
                  </a:lnTo>
                  <a:lnTo>
                    <a:pt x="264" y="37"/>
                  </a:lnTo>
                  <a:lnTo>
                    <a:pt x="278" y="73"/>
                  </a:lnTo>
                  <a:lnTo>
                    <a:pt x="279" y="89"/>
                  </a:lnTo>
                  <a:lnTo>
                    <a:pt x="242" y="81"/>
                  </a:lnTo>
                  <a:lnTo>
                    <a:pt x="247" y="105"/>
                  </a:lnTo>
                  <a:lnTo>
                    <a:pt x="233" y="119"/>
                  </a:lnTo>
                  <a:lnTo>
                    <a:pt x="220" y="102"/>
                  </a:lnTo>
                  <a:lnTo>
                    <a:pt x="220" y="123"/>
                  </a:lnTo>
                  <a:lnTo>
                    <a:pt x="207" y="122"/>
                  </a:lnTo>
                  <a:lnTo>
                    <a:pt x="211" y="149"/>
                  </a:lnTo>
                  <a:lnTo>
                    <a:pt x="185" y="138"/>
                  </a:lnTo>
                  <a:lnTo>
                    <a:pt x="193" y="173"/>
                  </a:lnTo>
                  <a:lnTo>
                    <a:pt x="185" y="203"/>
                  </a:lnTo>
                  <a:lnTo>
                    <a:pt x="179" y="207"/>
                  </a:lnTo>
                  <a:lnTo>
                    <a:pt x="172" y="182"/>
                  </a:lnTo>
                  <a:lnTo>
                    <a:pt x="155" y="201"/>
                  </a:lnTo>
                  <a:lnTo>
                    <a:pt x="142" y="206"/>
                  </a:lnTo>
                  <a:lnTo>
                    <a:pt x="142" y="176"/>
                  </a:lnTo>
                  <a:lnTo>
                    <a:pt x="125" y="198"/>
                  </a:lnTo>
                  <a:lnTo>
                    <a:pt x="134" y="246"/>
                  </a:lnTo>
                  <a:lnTo>
                    <a:pt x="157" y="250"/>
                  </a:lnTo>
                  <a:lnTo>
                    <a:pt x="183" y="275"/>
                  </a:lnTo>
                  <a:lnTo>
                    <a:pt x="219" y="286"/>
                  </a:lnTo>
                  <a:lnTo>
                    <a:pt x="251" y="312"/>
                  </a:lnTo>
                  <a:lnTo>
                    <a:pt x="271" y="324"/>
                  </a:lnTo>
                  <a:lnTo>
                    <a:pt x="311" y="324"/>
                  </a:lnTo>
                  <a:lnTo>
                    <a:pt x="306" y="350"/>
                  </a:lnTo>
                  <a:lnTo>
                    <a:pt x="270" y="341"/>
                  </a:lnTo>
                  <a:lnTo>
                    <a:pt x="220" y="311"/>
                  </a:lnTo>
                  <a:lnTo>
                    <a:pt x="194" y="300"/>
                  </a:lnTo>
                  <a:lnTo>
                    <a:pt x="161" y="283"/>
                  </a:lnTo>
                  <a:lnTo>
                    <a:pt x="131" y="260"/>
                  </a:lnTo>
                  <a:lnTo>
                    <a:pt x="113" y="260"/>
                  </a:lnTo>
                  <a:lnTo>
                    <a:pt x="102" y="252"/>
                  </a:lnTo>
                  <a:lnTo>
                    <a:pt x="75" y="255"/>
                  </a:lnTo>
                  <a:lnTo>
                    <a:pt x="56" y="252"/>
                  </a:lnTo>
                  <a:lnTo>
                    <a:pt x="45" y="226"/>
                  </a:lnTo>
                  <a:lnTo>
                    <a:pt x="34" y="220"/>
                  </a:lnTo>
                  <a:lnTo>
                    <a:pt x="16" y="231"/>
                  </a:lnTo>
                  <a:lnTo>
                    <a:pt x="10" y="247"/>
                  </a:lnTo>
                  <a:lnTo>
                    <a:pt x="0" y="229"/>
                  </a:lnTo>
                  <a:lnTo>
                    <a:pt x="1" y="209"/>
                  </a:lnTo>
                  <a:lnTo>
                    <a:pt x="2" y="193"/>
                  </a:lnTo>
                  <a:lnTo>
                    <a:pt x="11" y="214"/>
                  </a:lnTo>
                  <a:lnTo>
                    <a:pt x="31" y="204"/>
                  </a:lnTo>
                  <a:lnTo>
                    <a:pt x="31" y="200"/>
                  </a:lnTo>
                  <a:lnTo>
                    <a:pt x="31" y="199"/>
                  </a:lnTo>
                  <a:lnTo>
                    <a:pt x="31" y="197"/>
                  </a:lnTo>
                  <a:lnTo>
                    <a:pt x="32" y="193"/>
                  </a:lnTo>
                  <a:lnTo>
                    <a:pt x="33" y="178"/>
                  </a:lnTo>
                  <a:lnTo>
                    <a:pt x="21" y="153"/>
                  </a:lnTo>
                  <a:lnTo>
                    <a:pt x="53" y="157"/>
                  </a:lnTo>
                  <a:lnTo>
                    <a:pt x="79" y="140"/>
                  </a:lnTo>
                  <a:lnTo>
                    <a:pt x="80" y="115"/>
                  </a:lnTo>
                  <a:lnTo>
                    <a:pt x="92" y="91"/>
                  </a:lnTo>
                  <a:lnTo>
                    <a:pt x="121" y="81"/>
                  </a:lnTo>
                  <a:lnTo>
                    <a:pt x="108" y="91"/>
                  </a:lnTo>
                  <a:lnTo>
                    <a:pt x="132" y="94"/>
                  </a:lnTo>
                  <a:lnTo>
                    <a:pt x="127" y="112"/>
                  </a:lnTo>
                  <a:lnTo>
                    <a:pt x="109" y="123"/>
                  </a:lnTo>
                  <a:lnTo>
                    <a:pt x="114" y="106"/>
                  </a:lnTo>
                  <a:lnTo>
                    <a:pt x="107" y="105"/>
                  </a:lnTo>
                  <a:lnTo>
                    <a:pt x="90" y="112"/>
                  </a:lnTo>
                  <a:lnTo>
                    <a:pt x="84" y="132"/>
                  </a:lnTo>
                  <a:lnTo>
                    <a:pt x="85" y="145"/>
                  </a:lnTo>
                  <a:lnTo>
                    <a:pt x="70" y="160"/>
                  </a:lnTo>
                  <a:lnTo>
                    <a:pt x="59" y="168"/>
                  </a:lnTo>
                  <a:lnTo>
                    <a:pt x="67" y="184"/>
                  </a:lnTo>
                  <a:lnTo>
                    <a:pt x="53" y="190"/>
                  </a:lnTo>
                  <a:lnTo>
                    <a:pt x="62" y="205"/>
                  </a:lnTo>
                  <a:lnTo>
                    <a:pt x="65" y="242"/>
                  </a:lnTo>
                  <a:lnTo>
                    <a:pt x="93" y="238"/>
                  </a:lnTo>
                  <a:lnTo>
                    <a:pt x="117" y="245"/>
                  </a:lnTo>
                  <a:lnTo>
                    <a:pt x="116" y="223"/>
                  </a:lnTo>
                  <a:lnTo>
                    <a:pt x="108" y="203"/>
                  </a:lnTo>
                  <a:lnTo>
                    <a:pt x="121" y="180"/>
                  </a:lnTo>
                  <a:lnTo>
                    <a:pt x="137" y="162"/>
                  </a:lnTo>
                  <a:lnTo>
                    <a:pt x="147" y="131"/>
                  </a:lnTo>
                  <a:lnTo>
                    <a:pt x="147" y="172"/>
                  </a:lnTo>
                  <a:lnTo>
                    <a:pt x="164" y="164"/>
                  </a:lnTo>
                  <a:lnTo>
                    <a:pt x="169" y="149"/>
                  </a:lnTo>
                  <a:lnTo>
                    <a:pt x="167" y="122"/>
                  </a:lnTo>
                  <a:lnTo>
                    <a:pt x="181" y="127"/>
                  </a:lnTo>
                  <a:lnTo>
                    <a:pt x="182" y="92"/>
                  </a:lnTo>
                  <a:lnTo>
                    <a:pt x="193" y="104"/>
                  </a:lnTo>
                  <a:lnTo>
                    <a:pt x="199" y="107"/>
                  </a:lnTo>
                  <a:lnTo>
                    <a:pt x="211" y="71"/>
                  </a:lnTo>
                  <a:lnTo>
                    <a:pt x="229" y="85"/>
                  </a:lnTo>
                  <a:lnTo>
                    <a:pt x="231" y="66"/>
                  </a:lnTo>
                  <a:lnTo>
                    <a:pt x="254" y="66"/>
                  </a:lnTo>
                  <a:lnTo>
                    <a:pt x="248" y="47"/>
                  </a:lnTo>
                  <a:lnTo>
                    <a:pt x="221" y="32"/>
                  </a:lnTo>
                  <a:lnTo>
                    <a:pt x="230" y="12"/>
                  </a:lnTo>
                  <a:lnTo>
                    <a:pt x="212" y="13"/>
                  </a:lnTo>
                  <a:lnTo>
                    <a:pt x="200" y="16"/>
                  </a:lnTo>
                  <a:lnTo>
                    <a:pt x="180" y="26"/>
                  </a:lnTo>
                  <a:lnTo>
                    <a:pt x="161" y="18"/>
                  </a:lnTo>
                  <a:lnTo>
                    <a:pt x="148" y="1"/>
                  </a:lnTo>
                  <a:lnTo>
                    <a:pt x="173" y="12"/>
                  </a:lnTo>
                  <a:close/>
                </a:path>
              </a:pathLst>
            </a:custGeom>
            <a:solidFill>
              <a:srgbClr val="000000"/>
            </a:solidFill>
            <a:ln w="9525">
              <a:noFill/>
              <a:round/>
              <a:headEnd/>
              <a:tailEnd/>
            </a:ln>
          </p:spPr>
          <p:txBody>
            <a:bodyPr/>
            <a:lstStyle/>
            <a:p>
              <a:endParaRPr lang="en-US"/>
            </a:p>
          </p:txBody>
        </p:sp>
        <p:sp>
          <p:nvSpPr>
            <p:cNvPr id="218" name="Freeform 446"/>
            <p:cNvSpPr>
              <a:spLocks/>
            </p:cNvSpPr>
            <p:nvPr/>
          </p:nvSpPr>
          <p:spPr bwMode="auto">
            <a:xfrm>
              <a:off x="4156" y="1394"/>
              <a:ext cx="5" cy="8"/>
            </a:xfrm>
            <a:custGeom>
              <a:avLst/>
              <a:gdLst>
                <a:gd name="T0" fmla="*/ 0 w 28"/>
                <a:gd name="T1" fmla="*/ 0 h 48"/>
                <a:gd name="T2" fmla="*/ 0 w 28"/>
                <a:gd name="T3" fmla="*/ 0 h 48"/>
                <a:gd name="T4" fmla="*/ 0 w 28"/>
                <a:gd name="T5" fmla="*/ 0 h 48"/>
                <a:gd name="T6" fmla="*/ 0 w 28"/>
                <a:gd name="T7" fmla="*/ 0 h 48"/>
                <a:gd name="T8" fmla="*/ 0 w 28"/>
                <a:gd name="T9" fmla="*/ 0 h 48"/>
                <a:gd name="T10" fmla="*/ 0 w 28"/>
                <a:gd name="T11" fmla="*/ 0 h 48"/>
                <a:gd name="T12" fmla="*/ 0 60000 65536"/>
                <a:gd name="T13" fmla="*/ 0 60000 65536"/>
                <a:gd name="T14" fmla="*/ 0 60000 65536"/>
                <a:gd name="T15" fmla="*/ 0 60000 65536"/>
                <a:gd name="T16" fmla="*/ 0 60000 65536"/>
                <a:gd name="T17" fmla="*/ 0 60000 65536"/>
                <a:gd name="T18" fmla="*/ 0 w 28"/>
                <a:gd name="T19" fmla="*/ 0 h 48"/>
                <a:gd name="T20" fmla="*/ 28 w 2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8" h="48">
                  <a:moveTo>
                    <a:pt x="17" y="48"/>
                  </a:moveTo>
                  <a:lnTo>
                    <a:pt x="0" y="20"/>
                  </a:lnTo>
                  <a:lnTo>
                    <a:pt x="5" y="0"/>
                  </a:lnTo>
                  <a:lnTo>
                    <a:pt x="28" y="43"/>
                  </a:lnTo>
                  <a:lnTo>
                    <a:pt x="17" y="48"/>
                  </a:lnTo>
                  <a:close/>
                </a:path>
              </a:pathLst>
            </a:custGeom>
            <a:solidFill>
              <a:srgbClr val="000000"/>
            </a:solidFill>
            <a:ln w="9525">
              <a:noFill/>
              <a:round/>
              <a:headEnd/>
              <a:tailEnd/>
            </a:ln>
          </p:spPr>
          <p:txBody>
            <a:bodyPr/>
            <a:lstStyle/>
            <a:p>
              <a:endParaRPr lang="en-US"/>
            </a:p>
          </p:txBody>
        </p:sp>
        <p:sp>
          <p:nvSpPr>
            <p:cNvPr id="219" name="Freeform 447"/>
            <p:cNvSpPr>
              <a:spLocks/>
            </p:cNvSpPr>
            <p:nvPr/>
          </p:nvSpPr>
          <p:spPr bwMode="auto">
            <a:xfrm>
              <a:off x="4164" y="1417"/>
              <a:ext cx="7" cy="17"/>
            </a:xfrm>
            <a:custGeom>
              <a:avLst/>
              <a:gdLst>
                <a:gd name="T0" fmla="*/ 0 w 41"/>
                <a:gd name="T1" fmla="*/ 0 h 102"/>
                <a:gd name="T2" fmla="*/ 0 w 41"/>
                <a:gd name="T3" fmla="*/ 0 h 102"/>
                <a:gd name="T4" fmla="*/ 0 w 41"/>
                <a:gd name="T5" fmla="*/ 0 h 102"/>
                <a:gd name="T6" fmla="*/ 0 w 41"/>
                <a:gd name="T7" fmla="*/ 0 h 102"/>
                <a:gd name="T8" fmla="*/ 0 w 41"/>
                <a:gd name="T9" fmla="*/ 0 h 102"/>
                <a:gd name="T10" fmla="*/ 0 w 41"/>
                <a:gd name="T11" fmla="*/ 0 h 102"/>
                <a:gd name="T12" fmla="*/ 0 w 41"/>
                <a:gd name="T13" fmla="*/ 0 h 102"/>
                <a:gd name="T14" fmla="*/ 0 w 41"/>
                <a:gd name="T15" fmla="*/ 0 h 102"/>
                <a:gd name="T16" fmla="*/ 0 w 4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02"/>
                <a:gd name="T29" fmla="*/ 41 w 4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02">
                  <a:moveTo>
                    <a:pt x="6" y="0"/>
                  </a:moveTo>
                  <a:lnTo>
                    <a:pt x="24" y="37"/>
                  </a:lnTo>
                  <a:lnTo>
                    <a:pt x="39" y="69"/>
                  </a:lnTo>
                  <a:lnTo>
                    <a:pt x="41" y="102"/>
                  </a:lnTo>
                  <a:lnTo>
                    <a:pt x="23" y="92"/>
                  </a:lnTo>
                  <a:lnTo>
                    <a:pt x="18" y="53"/>
                  </a:lnTo>
                  <a:lnTo>
                    <a:pt x="0" y="14"/>
                  </a:lnTo>
                  <a:lnTo>
                    <a:pt x="6" y="0"/>
                  </a:lnTo>
                  <a:close/>
                </a:path>
              </a:pathLst>
            </a:custGeom>
            <a:solidFill>
              <a:srgbClr val="000000"/>
            </a:solidFill>
            <a:ln w="9525">
              <a:noFill/>
              <a:round/>
              <a:headEnd/>
              <a:tailEnd/>
            </a:ln>
          </p:spPr>
          <p:txBody>
            <a:bodyPr/>
            <a:lstStyle/>
            <a:p>
              <a:endParaRPr lang="en-US"/>
            </a:p>
          </p:txBody>
        </p:sp>
        <p:sp>
          <p:nvSpPr>
            <p:cNvPr id="220" name="Freeform 448"/>
            <p:cNvSpPr>
              <a:spLocks/>
            </p:cNvSpPr>
            <p:nvPr/>
          </p:nvSpPr>
          <p:spPr bwMode="auto">
            <a:xfrm>
              <a:off x="4159" y="1422"/>
              <a:ext cx="48" cy="49"/>
            </a:xfrm>
            <a:custGeom>
              <a:avLst/>
              <a:gdLst>
                <a:gd name="T0" fmla="*/ 0 w 291"/>
                <a:gd name="T1" fmla="*/ 0 h 294"/>
                <a:gd name="T2" fmla="*/ 0 w 291"/>
                <a:gd name="T3" fmla="*/ 0 h 294"/>
                <a:gd name="T4" fmla="*/ 0 w 291"/>
                <a:gd name="T5" fmla="*/ 0 h 294"/>
                <a:gd name="T6" fmla="*/ 0 w 291"/>
                <a:gd name="T7" fmla="*/ 0 h 294"/>
                <a:gd name="T8" fmla="*/ 0 w 291"/>
                <a:gd name="T9" fmla="*/ 0 h 294"/>
                <a:gd name="T10" fmla="*/ 0 w 291"/>
                <a:gd name="T11" fmla="*/ 0 h 294"/>
                <a:gd name="T12" fmla="*/ 0 w 291"/>
                <a:gd name="T13" fmla="*/ 0 h 294"/>
                <a:gd name="T14" fmla="*/ 0 w 291"/>
                <a:gd name="T15" fmla="*/ 0 h 294"/>
                <a:gd name="T16" fmla="*/ 0 w 291"/>
                <a:gd name="T17" fmla="*/ 0 h 294"/>
                <a:gd name="T18" fmla="*/ 0 w 291"/>
                <a:gd name="T19" fmla="*/ 0 h 294"/>
                <a:gd name="T20" fmla="*/ 0 w 291"/>
                <a:gd name="T21" fmla="*/ 0 h 294"/>
                <a:gd name="T22" fmla="*/ 0 w 291"/>
                <a:gd name="T23" fmla="*/ 0 h 294"/>
                <a:gd name="T24" fmla="*/ 0 w 291"/>
                <a:gd name="T25" fmla="*/ 0 h 294"/>
                <a:gd name="T26" fmla="*/ 0 w 291"/>
                <a:gd name="T27" fmla="*/ 0 h 294"/>
                <a:gd name="T28" fmla="*/ 0 w 291"/>
                <a:gd name="T29" fmla="*/ 0 h 294"/>
                <a:gd name="T30" fmla="*/ 0 w 291"/>
                <a:gd name="T31" fmla="*/ 0 h 294"/>
                <a:gd name="T32" fmla="*/ 0 w 291"/>
                <a:gd name="T33" fmla="*/ 0 h 294"/>
                <a:gd name="T34" fmla="*/ 0 w 291"/>
                <a:gd name="T35" fmla="*/ 0 h 294"/>
                <a:gd name="T36" fmla="*/ 0 w 291"/>
                <a:gd name="T37" fmla="*/ 0 h 294"/>
                <a:gd name="T38" fmla="*/ 0 w 291"/>
                <a:gd name="T39" fmla="*/ 0 h 294"/>
                <a:gd name="T40" fmla="*/ 0 w 291"/>
                <a:gd name="T41" fmla="*/ 0 h 294"/>
                <a:gd name="T42" fmla="*/ 0 w 291"/>
                <a:gd name="T43" fmla="*/ 0 h 294"/>
                <a:gd name="T44" fmla="*/ 0 w 291"/>
                <a:gd name="T45" fmla="*/ 0 h 294"/>
                <a:gd name="T46" fmla="*/ 0 w 291"/>
                <a:gd name="T47" fmla="*/ 0 h 294"/>
                <a:gd name="T48" fmla="*/ 0 w 291"/>
                <a:gd name="T49" fmla="*/ 0 h 294"/>
                <a:gd name="T50" fmla="*/ 0 w 291"/>
                <a:gd name="T51" fmla="*/ 0 h 294"/>
                <a:gd name="T52" fmla="*/ 0 w 291"/>
                <a:gd name="T53" fmla="*/ 0 h 294"/>
                <a:gd name="T54" fmla="*/ 0 w 291"/>
                <a:gd name="T55" fmla="*/ 0 h 294"/>
                <a:gd name="T56" fmla="*/ 0 w 291"/>
                <a:gd name="T57" fmla="*/ 0 h 294"/>
                <a:gd name="T58" fmla="*/ 0 w 291"/>
                <a:gd name="T59" fmla="*/ 0 h 294"/>
                <a:gd name="T60" fmla="*/ 0 w 291"/>
                <a:gd name="T61" fmla="*/ 0 h 294"/>
                <a:gd name="T62" fmla="*/ 0 w 291"/>
                <a:gd name="T63" fmla="*/ 0 h 294"/>
                <a:gd name="T64" fmla="*/ 0 w 291"/>
                <a:gd name="T65" fmla="*/ 0 h 294"/>
                <a:gd name="T66" fmla="*/ 0 w 291"/>
                <a:gd name="T67" fmla="*/ 0 h 294"/>
                <a:gd name="T68" fmla="*/ 0 w 291"/>
                <a:gd name="T69" fmla="*/ 0 h 294"/>
                <a:gd name="T70" fmla="*/ 0 w 291"/>
                <a:gd name="T71" fmla="*/ 0 h 294"/>
                <a:gd name="T72" fmla="*/ 0 w 291"/>
                <a:gd name="T73" fmla="*/ 0 h 294"/>
                <a:gd name="T74" fmla="*/ 0 w 291"/>
                <a:gd name="T75" fmla="*/ 0 h 294"/>
                <a:gd name="T76" fmla="*/ 0 w 291"/>
                <a:gd name="T77" fmla="*/ 0 h 294"/>
                <a:gd name="T78" fmla="*/ 0 w 291"/>
                <a:gd name="T79" fmla="*/ 0 h 294"/>
                <a:gd name="T80" fmla="*/ 0 w 291"/>
                <a:gd name="T81" fmla="*/ 0 h 294"/>
                <a:gd name="T82" fmla="*/ 0 w 291"/>
                <a:gd name="T83" fmla="*/ 0 h 294"/>
                <a:gd name="T84" fmla="*/ 0 w 291"/>
                <a:gd name="T85" fmla="*/ 0 h 294"/>
                <a:gd name="T86" fmla="*/ 0 w 291"/>
                <a:gd name="T87" fmla="*/ 0 h 294"/>
                <a:gd name="T88" fmla="*/ 0 w 291"/>
                <a:gd name="T89" fmla="*/ 0 h 294"/>
                <a:gd name="T90" fmla="*/ 0 w 291"/>
                <a:gd name="T91" fmla="*/ 0 h 294"/>
                <a:gd name="T92" fmla="*/ 0 w 291"/>
                <a:gd name="T93" fmla="*/ 0 h 294"/>
                <a:gd name="T94" fmla="*/ 0 w 291"/>
                <a:gd name="T95" fmla="*/ 0 h 294"/>
                <a:gd name="T96" fmla="*/ 0 w 291"/>
                <a:gd name="T97" fmla="*/ 0 h 294"/>
                <a:gd name="T98" fmla="*/ 0 w 291"/>
                <a:gd name="T99" fmla="*/ 0 h 294"/>
                <a:gd name="T100" fmla="*/ 0 w 291"/>
                <a:gd name="T101" fmla="*/ 0 h 294"/>
                <a:gd name="T102" fmla="*/ 0 w 291"/>
                <a:gd name="T103" fmla="*/ 0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1"/>
                <a:gd name="T157" fmla="*/ 0 h 294"/>
                <a:gd name="T158" fmla="*/ 291 w 291"/>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1" h="294">
                  <a:moveTo>
                    <a:pt x="10" y="27"/>
                  </a:moveTo>
                  <a:lnTo>
                    <a:pt x="21" y="52"/>
                  </a:lnTo>
                  <a:lnTo>
                    <a:pt x="39" y="66"/>
                  </a:lnTo>
                  <a:lnTo>
                    <a:pt x="55" y="78"/>
                  </a:lnTo>
                  <a:lnTo>
                    <a:pt x="73" y="88"/>
                  </a:lnTo>
                  <a:lnTo>
                    <a:pt x="39" y="99"/>
                  </a:lnTo>
                  <a:lnTo>
                    <a:pt x="47" y="114"/>
                  </a:lnTo>
                  <a:lnTo>
                    <a:pt x="68" y="117"/>
                  </a:lnTo>
                  <a:lnTo>
                    <a:pt x="45" y="128"/>
                  </a:lnTo>
                  <a:lnTo>
                    <a:pt x="45" y="144"/>
                  </a:lnTo>
                  <a:lnTo>
                    <a:pt x="83" y="142"/>
                  </a:lnTo>
                  <a:lnTo>
                    <a:pt x="83" y="166"/>
                  </a:lnTo>
                  <a:lnTo>
                    <a:pt x="101" y="172"/>
                  </a:lnTo>
                  <a:lnTo>
                    <a:pt x="133" y="171"/>
                  </a:lnTo>
                  <a:lnTo>
                    <a:pt x="113" y="199"/>
                  </a:lnTo>
                  <a:lnTo>
                    <a:pt x="112" y="231"/>
                  </a:lnTo>
                  <a:lnTo>
                    <a:pt x="131" y="227"/>
                  </a:lnTo>
                  <a:lnTo>
                    <a:pt x="132" y="262"/>
                  </a:lnTo>
                  <a:lnTo>
                    <a:pt x="155" y="293"/>
                  </a:lnTo>
                  <a:lnTo>
                    <a:pt x="164" y="263"/>
                  </a:lnTo>
                  <a:lnTo>
                    <a:pt x="190" y="294"/>
                  </a:lnTo>
                  <a:lnTo>
                    <a:pt x="192" y="286"/>
                  </a:lnTo>
                  <a:lnTo>
                    <a:pt x="207" y="288"/>
                  </a:lnTo>
                  <a:lnTo>
                    <a:pt x="201" y="265"/>
                  </a:lnTo>
                  <a:lnTo>
                    <a:pt x="229" y="269"/>
                  </a:lnTo>
                  <a:lnTo>
                    <a:pt x="236" y="286"/>
                  </a:lnTo>
                  <a:lnTo>
                    <a:pt x="253" y="281"/>
                  </a:lnTo>
                  <a:lnTo>
                    <a:pt x="244" y="259"/>
                  </a:lnTo>
                  <a:lnTo>
                    <a:pt x="232" y="246"/>
                  </a:lnTo>
                  <a:lnTo>
                    <a:pt x="276" y="259"/>
                  </a:lnTo>
                  <a:lnTo>
                    <a:pt x="244" y="239"/>
                  </a:lnTo>
                  <a:lnTo>
                    <a:pt x="230" y="223"/>
                  </a:lnTo>
                  <a:lnTo>
                    <a:pt x="230" y="204"/>
                  </a:lnTo>
                  <a:lnTo>
                    <a:pt x="257" y="227"/>
                  </a:lnTo>
                  <a:lnTo>
                    <a:pt x="237" y="196"/>
                  </a:lnTo>
                  <a:lnTo>
                    <a:pt x="228" y="179"/>
                  </a:lnTo>
                  <a:lnTo>
                    <a:pt x="236" y="157"/>
                  </a:lnTo>
                  <a:lnTo>
                    <a:pt x="261" y="162"/>
                  </a:lnTo>
                  <a:lnTo>
                    <a:pt x="263" y="145"/>
                  </a:lnTo>
                  <a:lnTo>
                    <a:pt x="291" y="117"/>
                  </a:lnTo>
                  <a:lnTo>
                    <a:pt x="286" y="100"/>
                  </a:lnTo>
                  <a:lnTo>
                    <a:pt x="263" y="110"/>
                  </a:lnTo>
                  <a:lnTo>
                    <a:pt x="265" y="74"/>
                  </a:lnTo>
                  <a:lnTo>
                    <a:pt x="250" y="76"/>
                  </a:lnTo>
                  <a:lnTo>
                    <a:pt x="239" y="95"/>
                  </a:lnTo>
                  <a:lnTo>
                    <a:pt x="240" y="65"/>
                  </a:lnTo>
                  <a:lnTo>
                    <a:pt x="224" y="75"/>
                  </a:lnTo>
                  <a:lnTo>
                    <a:pt x="210" y="87"/>
                  </a:lnTo>
                  <a:lnTo>
                    <a:pt x="187" y="88"/>
                  </a:lnTo>
                  <a:lnTo>
                    <a:pt x="187" y="107"/>
                  </a:lnTo>
                  <a:lnTo>
                    <a:pt x="203" y="116"/>
                  </a:lnTo>
                  <a:lnTo>
                    <a:pt x="193" y="126"/>
                  </a:lnTo>
                  <a:lnTo>
                    <a:pt x="182" y="113"/>
                  </a:lnTo>
                  <a:lnTo>
                    <a:pt x="176" y="131"/>
                  </a:lnTo>
                  <a:lnTo>
                    <a:pt x="190" y="148"/>
                  </a:lnTo>
                  <a:lnTo>
                    <a:pt x="172" y="160"/>
                  </a:lnTo>
                  <a:lnTo>
                    <a:pt x="210" y="176"/>
                  </a:lnTo>
                  <a:lnTo>
                    <a:pt x="215" y="194"/>
                  </a:lnTo>
                  <a:lnTo>
                    <a:pt x="215" y="224"/>
                  </a:lnTo>
                  <a:lnTo>
                    <a:pt x="217" y="244"/>
                  </a:lnTo>
                  <a:lnTo>
                    <a:pt x="208" y="246"/>
                  </a:lnTo>
                  <a:lnTo>
                    <a:pt x="204" y="232"/>
                  </a:lnTo>
                  <a:lnTo>
                    <a:pt x="190" y="249"/>
                  </a:lnTo>
                  <a:lnTo>
                    <a:pt x="181" y="253"/>
                  </a:lnTo>
                  <a:lnTo>
                    <a:pt x="172" y="222"/>
                  </a:lnTo>
                  <a:lnTo>
                    <a:pt x="156" y="246"/>
                  </a:lnTo>
                  <a:lnTo>
                    <a:pt x="145" y="259"/>
                  </a:lnTo>
                  <a:lnTo>
                    <a:pt x="139" y="234"/>
                  </a:lnTo>
                  <a:lnTo>
                    <a:pt x="143" y="209"/>
                  </a:lnTo>
                  <a:lnTo>
                    <a:pt x="158" y="191"/>
                  </a:lnTo>
                  <a:lnTo>
                    <a:pt x="167" y="176"/>
                  </a:lnTo>
                  <a:lnTo>
                    <a:pt x="143" y="198"/>
                  </a:lnTo>
                  <a:lnTo>
                    <a:pt x="141" y="177"/>
                  </a:lnTo>
                  <a:lnTo>
                    <a:pt x="157" y="163"/>
                  </a:lnTo>
                  <a:lnTo>
                    <a:pt x="149" y="134"/>
                  </a:lnTo>
                  <a:lnTo>
                    <a:pt x="128" y="152"/>
                  </a:lnTo>
                  <a:lnTo>
                    <a:pt x="94" y="156"/>
                  </a:lnTo>
                  <a:lnTo>
                    <a:pt x="112" y="133"/>
                  </a:lnTo>
                  <a:lnTo>
                    <a:pt x="111" y="110"/>
                  </a:lnTo>
                  <a:lnTo>
                    <a:pt x="93" y="131"/>
                  </a:lnTo>
                  <a:lnTo>
                    <a:pt x="71" y="132"/>
                  </a:lnTo>
                  <a:lnTo>
                    <a:pt x="94" y="117"/>
                  </a:lnTo>
                  <a:lnTo>
                    <a:pt x="79" y="105"/>
                  </a:lnTo>
                  <a:lnTo>
                    <a:pt x="86" y="94"/>
                  </a:lnTo>
                  <a:lnTo>
                    <a:pt x="90" y="86"/>
                  </a:lnTo>
                  <a:lnTo>
                    <a:pt x="83" y="76"/>
                  </a:lnTo>
                  <a:lnTo>
                    <a:pt x="102" y="72"/>
                  </a:lnTo>
                  <a:lnTo>
                    <a:pt x="130" y="74"/>
                  </a:lnTo>
                  <a:lnTo>
                    <a:pt x="163" y="70"/>
                  </a:lnTo>
                  <a:lnTo>
                    <a:pt x="182" y="61"/>
                  </a:lnTo>
                  <a:lnTo>
                    <a:pt x="136" y="48"/>
                  </a:lnTo>
                  <a:lnTo>
                    <a:pt x="138" y="61"/>
                  </a:lnTo>
                  <a:lnTo>
                    <a:pt x="116" y="62"/>
                  </a:lnTo>
                  <a:lnTo>
                    <a:pt x="96" y="46"/>
                  </a:lnTo>
                  <a:lnTo>
                    <a:pt x="76" y="46"/>
                  </a:lnTo>
                  <a:lnTo>
                    <a:pt x="97" y="60"/>
                  </a:lnTo>
                  <a:lnTo>
                    <a:pt x="75" y="66"/>
                  </a:lnTo>
                  <a:lnTo>
                    <a:pt x="55" y="54"/>
                  </a:lnTo>
                  <a:lnTo>
                    <a:pt x="44" y="29"/>
                  </a:lnTo>
                  <a:lnTo>
                    <a:pt x="31" y="33"/>
                  </a:lnTo>
                  <a:lnTo>
                    <a:pt x="33" y="46"/>
                  </a:lnTo>
                  <a:lnTo>
                    <a:pt x="17" y="18"/>
                  </a:lnTo>
                  <a:lnTo>
                    <a:pt x="0" y="0"/>
                  </a:lnTo>
                  <a:lnTo>
                    <a:pt x="10" y="27"/>
                  </a:lnTo>
                  <a:close/>
                </a:path>
              </a:pathLst>
            </a:custGeom>
            <a:solidFill>
              <a:srgbClr val="000000"/>
            </a:solidFill>
            <a:ln w="9525">
              <a:noFill/>
              <a:round/>
              <a:headEnd/>
              <a:tailEnd/>
            </a:ln>
          </p:spPr>
          <p:txBody>
            <a:bodyPr/>
            <a:lstStyle/>
            <a:p>
              <a:endParaRPr lang="en-US"/>
            </a:p>
          </p:txBody>
        </p:sp>
        <p:sp>
          <p:nvSpPr>
            <p:cNvPr id="221" name="Freeform 449"/>
            <p:cNvSpPr>
              <a:spLocks/>
            </p:cNvSpPr>
            <p:nvPr/>
          </p:nvSpPr>
          <p:spPr bwMode="auto">
            <a:xfrm>
              <a:off x="4138" y="1417"/>
              <a:ext cx="14" cy="16"/>
            </a:xfrm>
            <a:custGeom>
              <a:avLst/>
              <a:gdLst>
                <a:gd name="T0" fmla="*/ 0 w 82"/>
                <a:gd name="T1" fmla="*/ 0 h 96"/>
                <a:gd name="T2" fmla="*/ 0 w 82"/>
                <a:gd name="T3" fmla="*/ 0 h 96"/>
                <a:gd name="T4" fmla="*/ 0 w 82"/>
                <a:gd name="T5" fmla="*/ 0 h 96"/>
                <a:gd name="T6" fmla="*/ 0 w 82"/>
                <a:gd name="T7" fmla="*/ 0 h 96"/>
                <a:gd name="T8" fmla="*/ 0 w 82"/>
                <a:gd name="T9" fmla="*/ 0 h 96"/>
                <a:gd name="T10" fmla="*/ 0 w 82"/>
                <a:gd name="T11" fmla="*/ 0 h 96"/>
                <a:gd name="T12" fmla="*/ 0 w 82"/>
                <a:gd name="T13" fmla="*/ 0 h 96"/>
                <a:gd name="T14" fmla="*/ 0 w 82"/>
                <a:gd name="T15" fmla="*/ 0 h 96"/>
                <a:gd name="T16" fmla="*/ 0 w 82"/>
                <a:gd name="T17" fmla="*/ 0 h 96"/>
                <a:gd name="T18" fmla="*/ 0 w 82"/>
                <a:gd name="T19" fmla="*/ 0 h 96"/>
                <a:gd name="T20" fmla="*/ 0 w 82"/>
                <a:gd name="T21" fmla="*/ 0 h 96"/>
                <a:gd name="T22" fmla="*/ 0 w 82"/>
                <a:gd name="T23" fmla="*/ 0 h 96"/>
                <a:gd name="T24" fmla="*/ 0 w 82"/>
                <a:gd name="T25" fmla="*/ 0 h 96"/>
                <a:gd name="T26" fmla="*/ 0 w 82"/>
                <a:gd name="T27" fmla="*/ 0 h 96"/>
                <a:gd name="T28" fmla="*/ 0 w 82"/>
                <a:gd name="T29" fmla="*/ 0 h 96"/>
                <a:gd name="T30" fmla="*/ 0 w 82"/>
                <a:gd name="T31" fmla="*/ 0 h 96"/>
                <a:gd name="T32" fmla="*/ 0 w 82"/>
                <a:gd name="T33" fmla="*/ 0 h 96"/>
                <a:gd name="T34" fmla="*/ 0 w 82"/>
                <a:gd name="T35" fmla="*/ 0 h 96"/>
                <a:gd name="T36" fmla="*/ 0 w 82"/>
                <a:gd name="T37" fmla="*/ 0 h 96"/>
                <a:gd name="T38" fmla="*/ 0 w 82"/>
                <a:gd name="T39" fmla="*/ 0 h 96"/>
                <a:gd name="T40" fmla="*/ 0 w 82"/>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96"/>
                <a:gd name="T65" fmla="*/ 82 w 82"/>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96">
                  <a:moveTo>
                    <a:pt x="65" y="79"/>
                  </a:moveTo>
                  <a:lnTo>
                    <a:pt x="58" y="73"/>
                  </a:lnTo>
                  <a:lnTo>
                    <a:pt x="33" y="90"/>
                  </a:lnTo>
                  <a:lnTo>
                    <a:pt x="23" y="96"/>
                  </a:lnTo>
                  <a:lnTo>
                    <a:pt x="27" y="62"/>
                  </a:lnTo>
                  <a:lnTo>
                    <a:pt x="0" y="64"/>
                  </a:lnTo>
                  <a:lnTo>
                    <a:pt x="21" y="47"/>
                  </a:lnTo>
                  <a:lnTo>
                    <a:pt x="40" y="38"/>
                  </a:lnTo>
                  <a:lnTo>
                    <a:pt x="29" y="32"/>
                  </a:lnTo>
                  <a:lnTo>
                    <a:pt x="31" y="19"/>
                  </a:lnTo>
                  <a:lnTo>
                    <a:pt x="72" y="0"/>
                  </a:lnTo>
                  <a:lnTo>
                    <a:pt x="55" y="20"/>
                  </a:lnTo>
                  <a:lnTo>
                    <a:pt x="70" y="21"/>
                  </a:lnTo>
                  <a:lnTo>
                    <a:pt x="69" y="35"/>
                  </a:lnTo>
                  <a:lnTo>
                    <a:pt x="39" y="51"/>
                  </a:lnTo>
                  <a:lnTo>
                    <a:pt x="35" y="74"/>
                  </a:lnTo>
                  <a:lnTo>
                    <a:pt x="56" y="52"/>
                  </a:lnTo>
                  <a:lnTo>
                    <a:pt x="64" y="64"/>
                  </a:lnTo>
                  <a:lnTo>
                    <a:pt x="82" y="72"/>
                  </a:lnTo>
                  <a:lnTo>
                    <a:pt x="65" y="79"/>
                  </a:lnTo>
                  <a:close/>
                </a:path>
              </a:pathLst>
            </a:custGeom>
            <a:solidFill>
              <a:srgbClr val="000000"/>
            </a:solidFill>
            <a:ln w="9525">
              <a:noFill/>
              <a:round/>
              <a:headEnd/>
              <a:tailEnd/>
            </a:ln>
          </p:spPr>
          <p:txBody>
            <a:bodyPr/>
            <a:lstStyle/>
            <a:p>
              <a:endParaRPr lang="en-US"/>
            </a:p>
          </p:txBody>
        </p:sp>
        <p:sp>
          <p:nvSpPr>
            <p:cNvPr id="222" name="Freeform 450"/>
            <p:cNvSpPr>
              <a:spLocks/>
            </p:cNvSpPr>
            <p:nvPr/>
          </p:nvSpPr>
          <p:spPr bwMode="auto">
            <a:xfrm>
              <a:off x="4103" y="1416"/>
              <a:ext cx="29" cy="27"/>
            </a:xfrm>
            <a:custGeom>
              <a:avLst/>
              <a:gdLst>
                <a:gd name="T0" fmla="*/ 0 w 172"/>
                <a:gd name="T1" fmla="*/ 0 h 166"/>
                <a:gd name="T2" fmla="*/ 0 w 172"/>
                <a:gd name="T3" fmla="*/ 0 h 166"/>
                <a:gd name="T4" fmla="*/ 0 w 172"/>
                <a:gd name="T5" fmla="*/ 0 h 166"/>
                <a:gd name="T6" fmla="*/ 0 w 172"/>
                <a:gd name="T7" fmla="*/ 0 h 166"/>
                <a:gd name="T8" fmla="*/ 0 w 172"/>
                <a:gd name="T9" fmla="*/ 0 h 166"/>
                <a:gd name="T10" fmla="*/ 0 w 172"/>
                <a:gd name="T11" fmla="*/ 0 h 166"/>
                <a:gd name="T12" fmla="*/ 0 w 172"/>
                <a:gd name="T13" fmla="*/ 0 h 166"/>
                <a:gd name="T14" fmla="*/ 0 w 172"/>
                <a:gd name="T15" fmla="*/ 0 h 166"/>
                <a:gd name="T16" fmla="*/ 0 w 172"/>
                <a:gd name="T17" fmla="*/ 0 h 166"/>
                <a:gd name="T18" fmla="*/ 0 w 172"/>
                <a:gd name="T19" fmla="*/ 0 h 166"/>
                <a:gd name="T20" fmla="*/ 0 w 172"/>
                <a:gd name="T21" fmla="*/ 0 h 166"/>
                <a:gd name="T22" fmla="*/ 0 w 172"/>
                <a:gd name="T23" fmla="*/ 0 h 166"/>
                <a:gd name="T24" fmla="*/ 0 w 172"/>
                <a:gd name="T25" fmla="*/ 0 h 166"/>
                <a:gd name="T26" fmla="*/ 0 w 172"/>
                <a:gd name="T27" fmla="*/ 0 h 166"/>
                <a:gd name="T28" fmla="*/ 0 w 172"/>
                <a:gd name="T29" fmla="*/ 0 h 166"/>
                <a:gd name="T30" fmla="*/ 0 w 172"/>
                <a:gd name="T31" fmla="*/ 0 h 166"/>
                <a:gd name="T32" fmla="*/ 0 w 172"/>
                <a:gd name="T33" fmla="*/ 0 h 166"/>
                <a:gd name="T34" fmla="*/ 0 w 172"/>
                <a:gd name="T35" fmla="*/ 0 h 166"/>
                <a:gd name="T36" fmla="*/ 0 w 172"/>
                <a:gd name="T37" fmla="*/ 0 h 166"/>
                <a:gd name="T38" fmla="*/ 0 w 172"/>
                <a:gd name="T39" fmla="*/ 0 h 166"/>
                <a:gd name="T40" fmla="*/ 0 w 172"/>
                <a:gd name="T41" fmla="*/ 0 h 166"/>
                <a:gd name="T42" fmla="*/ 0 w 172"/>
                <a:gd name="T43" fmla="*/ 0 h 166"/>
                <a:gd name="T44" fmla="*/ 0 w 172"/>
                <a:gd name="T45" fmla="*/ 0 h 166"/>
                <a:gd name="T46" fmla="*/ 0 w 172"/>
                <a:gd name="T47" fmla="*/ 0 h 166"/>
                <a:gd name="T48" fmla="*/ 0 w 172"/>
                <a:gd name="T49" fmla="*/ 0 h 166"/>
                <a:gd name="T50" fmla="*/ 0 w 172"/>
                <a:gd name="T51" fmla="*/ 0 h 166"/>
                <a:gd name="T52" fmla="*/ 0 w 172"/>
                <a:gd name="T53" fmla="*/ 0 h 166"/>
                <a:gd name="T54" fmla="*/ 0 w 172"/>
                <a:gd name="T55" fmla="*/ 0 h 166"/>
                <a:gd name="T56" fmla="*/ 0 w 172"/>
                <a:gd name="T57" fmla="*/ 0 h 166"/>
                <a:gd name="T58" fmla="*/ 0 w 172"/>
                <a:gd name="T59" fmla="*/ 0 h 166"/>
                <a:gd name="T60" fmla="*/ 0 w 172"/>
                <a:gd name="T61" fmla="*/ 0 h 166"/>
                <a:gd name="T62" fmla="*/ 0 w 172"/>
                <a:gd name="T63" fmla="*/ 0 h 166"/>
                <a:gd name="T64" fmla="*/ 0 w 172"/>
                <a:gd name="T65" fmla="*/ 0 h 166"/>
                <a:gd name="T66" fmla="*/ 0 w 172"/>
                <a:gd name="T67" fmla="*/ 0 h 166"/>
                <a:gd name="T68" fmla="*/ 0 w 172"/>
                <a:gd name="T69" fmla="*/ 0 h 166"/>
                <a:gd name="T70" fmla="*/ 0 w 172"/>
                <a:gd name="T71" fmla="*/ 0 h 166"/>
                <a:gd name="T72" fmla="*/ 0 w 172"/>
                <a:gd name="T73" fmla="*/ 0 h 166"/>
                <a:gd name="T74" fmla="*/ 0 w 172"/>
                <a:gd name="T75" fmla="*/ 0 h 166"/>
                <a:gd name="T76" fmla="*/ 0 w 172"/>
                <a:gd name="T77" fmla="*/ 0 h 166"/>
                <a:gd name="T78" fmla="*/ 0 w 172"/>
                <a:gd name="T79" fmla="*/ 0 h 166"/>
                <a:gd name="T80" fmla="*/ 0 w 172"/>
                <a:gd name="T81" fmla="*/ 0 h 166"/>
                <a:gd name="T82" fmla="*/ 0 w 172"/>
                <a:gd name="T83" fmla="*/ 0 h 166"/>
                <a:gd name="T84" fmla="*/ 0 w 172"/>
                <a:gd name="T85" fmla="*/ 0 h 166"/>
                <a:gd name="T86" fmla="*/ 0 w 172"/>
                <a:gd name="T87" fmla="*/ 0 h 166"/>
                <a:gd name="T88" fmla="*/ 0 w 172"/>
                <a:gd name="T89" fmla="*/ 0 h 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66"/>
                <a:gd name="T137" fmla="*/ 172 w 172"/>
                <a:gd name="T138" fmla="*/ 166 h 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66">
                  <a:moveTo>
                    <a:pt x="149" y="34"/>
                  </a:moveTo>
                  <a:lnTo>
                    <a:pt x="126" y="14"/>
                  </a:lnTo>
                  <a:lnTo>
                    <a:pt x="94" y="19"/>
                  </a:lnTo>
                  <a:lnTo>
                    <a:pt x="62" y="0"/>
                  </a:lnTo>
                  <a:lnTo>
                    <a:pt x="51" y="6"/>
                  </a:lnTo>
                  <a:lnTo>
                    <a:pt x="51" y="25"/>
                  </a:lnTo>
                  <a:lnTo>
                    <a:pt x="27" y="28"/>
                  </a:lnTo>
                  <a:lnTo>
                    <a:pt x="27" y="43"/>
                  </a:lnTo>
                  <a:lnTo>
                    <a:pt x="31" y="55"/>
                  </a:lnTo>
                  <a:lnTo>
                    <a:pt x="13" y="66"/>
                  </a:lnTo>
                  <a:lnTo>
                    <a:pt x="0" y="94"/>
                  </a:lnTo>
                  <a:lnTo>
                    <a:pt x="4" y="126"/>
                  </a:lnTo>
                  <a:lnTo>
                    <a:pt x="20" y="113"/>
                  </a:lnTo>
                  <a:lnTo>
                    <a:pt x="30" y="114"/>
                  </a:lnTo>
                  <a:lnTo>
                    <a:pt x="47" y="153"/>
                  </a:lnTo>
                  <a:lnTo>
                    <a:pt x="64" y="166"/>
                  </a:lnTo>
                  <a:lnTo>
                    <a:pt x="71" y="154"/>
                  </a:lnTo>
                  <a:lnTo>
                    <a:pt x="67" y="133"/>
                  </a:lnTo>
                  <a:lnTo>
                    <a:pt x="80" y="152"/>
                  </a:lnTo>
                  <a:lnTo>
                    <a:pt x="105" y="126"/>
                  </a:lnTo>
                  <a:lnTo>
                    <a:pt x="121" y="150"/>
                  </a:lnTo>
                  <a:lnTo>
                    <a:pt x="147" y="127"/>
                  </a:lnTo>
                  <a:lnTo>
                    <a:pt x="172" y="121"/>
                  </a:lnTo>
                  <a:lnTo>
                    <a:pt x="168" y="93"/>
                  </a:lnTo>
                  <a:lnTo>
                    <a:pt x="149" y="111"/>
                  </a:lnTo>
                  <a:lnTo>
                    <a:pt x="126" y="115"/>
                  </a:lnTo>
                  <a:lnTo>
                    <a:pt x="123" y="94"/>
                  </a:lnTo>
                  <a:lnTo>
                    <a:pt x="92" y="121"/>
                  </a:lnTo>
                  <a:lnTo>
                    <a:pt x="79" y="121"/>
                  </a:lnTo>
                  <a:lnTo>
                    <a:pt x="79" y="88"/>
                  </a:lnTo>
                  <a:lnTo>
                    <a:pt x="53" y="124"/>
                  </a:lnTo>
                  <a:lnTo>
                    <a:pt x="49" y="99"/>
                  </a:lnTo>
                  <a:lnTo>
                    <a:pt x="54" y="73"/>
                  </a:lnTo>
                  <a:lnTo>
                    <a:pt x="32" y="92"/>
                  </a:lnTo>
                  <a:lnTo>
                    <a:pt x="18" y="94"/>
                  </a:lnTo>
                  <a:lnTo>
                    <a:pt x="28" y="70"/>
                  </a:lnTo>
                  <a:lnTo>
                    <a:pt x="51" y="61"/>
                  </a:lnTo>
                  <a:lnTo>
                    <a:pt x="48" y="52"/>
                  </a:lnTo>
                  <a:lnTo>
                    <a:pt x="33" y="39"/>
                  </a:lnTo>
                  <a:lnTo>
                    <a:pt x="63" y="40"/>
                  </a:lnTo>
                  <a:lnTo>
                    <a:pt x="67" y="21"/>
                  </a:lnTo>
                  <a:lnTo>
                    <a:pt x="96" y="33"/>
                  </a:lnTo>
                  <a:lnTo>
                    <a:pt x="119" y="24"/>
                  </a:lnTo>
                  <a:lnTo>
                    <a:pt x="149" y="34"/>
                  </a:lnTo>
                  <a:close/>
                </a:path>
              </a:pathLst>
            </a:custGeom>
            <a:solidFill>
              <a:srgbClr val="000000"/>
            </a:solidFill>
            <a:ln w="9525">
              <a:noFill/>
              <a:round/>
              <a:headEnd/>
              <a:tailEnd/>
            </a:ln>
          </p:spPr>
          <p:txBody>
            <a:bodyPr/>
            <a:lstStyle/>
            <a:p>
              <a:endParaRPr lang="en-US"/>
            </a:p>
          </p:txBody>
        </p:sp>
        <p:sp>
          <p:nvSpPr>
            <p:cNvPr id="223" name="Freeform 451"/>
            <p:cNvSpPr>
              <a:spLocks/>
            </p:cNvSpPr>
            <p:nvPr/>
          </p:nvSpPr>
          <p:spPr bwMode="auto">
            <a:xfrm>
              <a:off x="4196" y="1450"/>
              <a:ext cx="57" cy="79"/>
            </a:xfrm>
            <a:custGeom>
              <a:avLst/>
              <a:gdLst>
                <a:gd name="T0" fmla="*/ 0 w 348"/>
                <a:gd name="T1" fmla="*/ 0 h 476"/>
                <a:gd name="T2" fmla="*/ 0 w 348"/>
                <a:gd name="T3" fmla="*/ 0 h 476"/>
                <a:gd name="T4" fmla="*/ 0 w 348"/>
                <a:gd name="T5" fmla="*/ 0 h 476"/>
                <a:gd name="T6" fmla="*/ 0 w 348"/>
                <a:gd name="T7" fmla="*/ 0 h 476"/>
                <a:gd name="T8" fmla="*/ 0 w 348"/>
                <a:gd name="T9" fmla="*/ 0 h 476"/>
                <a:gd name="T10" fmla="*/ 0 w 348"/>
                <a:gd name="T11" fmla="*/ 0 h 476"/>
                <a:gd name="T12" fmla="*/ 0 w 348"/>
                <a:gd name="T13" fmla="*/ 0 h 476"/>
                <a:gd name="T14" fmla="*/ 0 w 348"/>
                <a:gd name="T15" fmla="*/ 0 h 476"/>
                <a:gd name="T16" fmla="*/ 0 w 348"/>
                <a:gd name="T17" fmla="*/ 0 h 476"/>
                <a:gd name="T18" fmla="*/ 0 w 348"/>
                <a:gd name="T19" fmla="*/ 0 h 476"/>
                <a:gd name="T20" fmla="*/ 0 w 348"/>
                <a:gd name="T21" fmla="*/ 0 h 476"/>
                <a:gd name="T22" fmla="*/ 0 w 348"/>
                <a:gd name="T23" fmla="*/ 0 h 476"/>
                <a:gd name="T24" fmla="*/ 0 w 348"/>
                <a:gd name="T25" fmla="*/ 0 h 476"/>
                <a:gd name="T26" fmla="*/ 0 w 348"/>
                <a:gd name="T27" fmla="*/ 0 h 476"/>
                <a:gd name="T28" fmla="*/ 0 w 348"/>
                <a:gd name="T29" fmla="*/ 0 h 476"/>
                <a:gd name="T30" fmla="*/ 0 w 348"/>
                <a:gd name="T31" fmla="*/ 0 h 476"/>
                <a:gd name="T32" fmla="*/ 0 w 348"/>
                <a:gd name="T33" fmla="*/ 0 h 476"/>
                <a:gd name="T34" fmla="*/ 0 w 348"/>
                <a:gd name="T35" fmla="*/ 0 h 476"/>
                <a:gd name="T36" fmla="*/ 0 w 348"/>
                <a:gd name="T37" fmla="*/ 0 h 476"/>
                <a:gd name="T38" fmla="*/ 0 w 348"/>
                <a:gd name="T39" fmla="*/ 0 h 476"/>
                <a:gd name="T40" fmla="*/ 0 w 348"/>
                <a:gd name="T41" fmla="*/ 0 h 476"/>
                <a:gd name="T42" fmla="*/ 0 w 348"/>
                <a:gd name="T43" fmla="*/ 0 h 476"/>
                <a:gd name="T44" fmla="*/ 0 w 348"/>
                <a:gd name="T45" fmla="*/ 0 h 476"/>
                <a:gd name="T46" fmla="*/ 0 w 348"/>
                <a:gd name="T47" fmla="*/ 0 h 476"/>
                <a:gd name="T48" fmla="*/ 0 w 348"/>
                <a:gd name="T49" fmla="*/ 0 h 476"/>
                <a:gd name="T50" fmla="*/ 0 w 348"/>
                <a:gd name="T51" fmla="*/ 0 h 476"/>
                <a:gd name="T52" fmla="*/ 0 w 348"/>
                <a:gd name="T53" fmla="*/ 0 h 476"/>
                <a:gd name="T54" fmla="*/ 0 w 348"/>
                <a:gd name="T55" fmla="*/ 0 h 476"/>
                <a:gd name="T56" fmla="*/ 0 w 348"/>
                <a:gd name="T57" fmla="*/ 0 h 476"/>
                <a:gd name="T58" fmla="*/ 0 w 348"/>
                <a:gd name="T59" fmla="*/ 0 h 476"/>
                <a:gd name="T60" fmla="*/ 0 w 348"/>
                <a:gd name="T61" fmla="*/ 0 h 476"/>
                <a:gd name="T62" fmla="*/ 0 w 348"/>
                <a:gd name="T63" fmla="*/ 0 h 476"/>
                <a:gd name="T64" fmla="*/ 0 w 348"/>
                <a:gd name="T65" fmla="*/ 0 h 476"/>
                <a:gd name="T66" fmla="*/ 0 w 348"/>
                <a:gd name="T67" fmla="*/ 0 h 476"/>
                <a:gd name="T68" fmla="*/ 0 w 348"/>
                <a:gd name="T69" fmla="*/ 0 h 476"/>
                <a:gd name="T70" fmla="*/ 0 w 348"/>
                <a:gd name="T71" fmla="*/ 0 h 476"/>
                <a:gd name="T72" fmla="*/ 0 w 348"/>
                <a:gd name="T73" fmla="*/ 0 h 476"/>
                <a:gd name="T74" fmla="*/ 0 w 348"/>
                <a:gd name="T75" fmla="*/ 0 h 476"/>
                <a:gd name="T76" fmla="*/ 0 w 348"/>
                <a:gd name="T77" fmla="*/ 0 h 476"/>
                <a:gd name="T78" fmla="*/ 0 w 348"/>
                <a:gd name="T79" fmla="*/ 0 h 476"/>
                <a:gd name="T80" fmla="*/ 0 w 348"/>
                <a:gd name="T81" fmla="*/ 0 h 476"/>
                <a:gd name="T82" fmla="*/ 0 w 348"/>
                <a:gd name="T83" fmla="*/ 0 h 476"/>
                <a:gd name="T84" fmla="*/ 0 w 348"/>
                <a:gd name="T85" fmla="*/ 0 h 476"/>
                <a:gd name="T86" fmla="*/ 0 w 348"/>
                <a:gd name="T87" fmla="*/ 0 h 476"/>
                <a:gd name="T88" fmla="*/ 0 w 348"/>
                <a:gd name="T89" fmla="*/ 0 h 476"/>
                <a:gd name="T90" fmla="*/ 0 w 348"/>
                <a:gd name="T91" fmla="*/ 0 h 476"/>
                <a:gd name="T92" fmla="*/ 0 w 348"/>
                <a:gd name="T93" fmla="*/ 0 h 476"/>
                <a:gd name="T94" fmla="*/ 0 w 348"/>
                <a:gd name="T95" fmla="*/ 0 h 476"/>
                <a:gd name="T96" fmla="*/ 0 w 348"/>
                <a:gd name="T97" fmla="*/ 0 h 476"/>
                <a:gd name="T98" fmla="*/ 0 w 348"/>
                <a:gd name="T99" fmla="*/ 0 h 4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8"/>
                <a:gd name="T151" fmla="*/ 0 h 476"/>
                <a:gd name="T152" fmla="*/ 348 w 348"/>
                <a:gd name="T153" fmla="*/ 476 h 4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8" h="476">
                  <a:moveTo>
                    <a:pt x="9" y="24"/>
                  </a:moveTo>
                  <a:lnTo>
                    <a:pt x="26" y="34"/>
                  </a:lnTo>
                  <a:lnTo>
                    <a:pt x="32" y="14"/>
                  </a:lnTo>
                  <a:lnTo>
                    <a:pt x="46" y="27"/>
                  </a:lnTo>
                  <a:lnTo>
                    <a:pt x="69" y="0"/>
                  </a:lnTo>
                  <a:lnTo>
                    <a:pt x="74" y="23"/>
                  </a:lnTo>
                  <a:lnTo>
                    <a:pt x="94" y="5"/>
                  </a:lnTo>
                  <a:lnTo>
                    <a:pt x="114" y="10"/>
                  </a:lnTo>
                  <a:lnTo>
                    <a:pt x="106" y="31"/>
                  </a:lnTo>
                  <a:lnTo>
                    <a:pt x="106" y="46"/>
                  </a:lnTo>
                  <a:lnTo>
                    <a:pt x="126" y="31"/>
                  </a:lnTo>
                  <a:lnTo>
                    <a:pt x="139" y="34"/>
                  </a:lnTo>
                  <a:lnTo>
                    <a:pt x="111" y="63"/>
                  </a:lnTo>
                  <a:lnTo>
                    <a:pt x="135" y="69"/>
                  </a:lnTo>
                  <a:lnTo>
                    <a:pt x="132" y="78"/>
                  </a:lnTo>
                  <a:lnTo>
                    <a:pt x="107" y="82"/>
                  </a:lnTo>
                  <a:lnTo>
                    <a:pt x="125" y="97"/>
                  </a:lnTo>
                  <a:lnTo>
                    <a:pt x="117" y="112"/>
                  </a:lnTo>
                  <a:lnTo>
                    <a:pt x="100" y="104"/>
                  </a:lnTo>
                  <a:lnTo>
                    <a:pt x="130" y="171"/>
                  </a:lnTo>
                  <a:lnTo>
                    <a:pt x="181" y="236"/>
                  </a:lnTo>
                  <a:lnTo>
                    <a:pt x="216" y="272"/>
                  </a:lnTo>
                  <a:lnTo>
                    <a:pt x="233" y="319"/>
                  </a:lnTo>
                  <a:lnTo>
                    <a:pt x="264" y="377"/>
                  </a:lnTo>
                  <a:lnTo>
                    <a:pt x="285" y="409"/>
                  </a:lnTo>
                  <a:lnTo>
                    <a:pt x="333" y="438"/>
                  </a:lnTo>
                  <a:lnTo>
                    <a:pt x="348" y="467"/>
                  </a:lnTo>
                  <a:lnTo>
                    <a:pt x="336" y="476"/>
                  </a:lnTo>
                  <a:lnTo>
                    <a:pt x="328" y="455"/>
                  </a:lnTo>
                  <a:lnTo>
                    <a:pt x="294" y="431"/>
                  </a:lnTo>
                  <a:lnTo>
                    <a:pt x="259" y="395"/>
                  </a:lnTo>
                  <a:lnTo>
                    <a:pt x="218" y="315"/>
                  </a:lnTo>
                  <a:lnTo>
                    <a:pt x="197" y="267"/>
                  </a:lnTo>
                  <a:lnTo>
                    <a:pt x="162" y="234"/>
                  </a:lnTo>
                  <a:lnTo>
                    <a:pt x="120" y="185"/>
                  </a:lnTo>
                  <a:lnTo>
                    <a:pt x="94" y="137"/>
                  </a:lnTo>
                  <a:lnTo>
                    <a:pt x="84" y="101"/>
                  </a:lnTo>
                  <a:lnTo>
                    <a:pt x="95" y="87"/>
                  </a:lnTo>
                  <a:lnTo>
                    <a:pt x="76" y="83"/>
                  </a:lnTo>
                  <a:lnTo>
                    <a:pt x="89" y="53"/>
                  </a:lnTo>
                  <a:lnTo>
                    <a:pt x="90" y="32"/>
                  </a:lnTo>
                  <a:lnTo>
                    <a:pt x="72" y="44"/>
                  </a:lnTo>
                  <a:lnTo>
                    <a:pt x="62" y="28"/>
                  </a:lnTo>
                  <a:lnTo>
                    <a:pt x="59" y="45"/>
                  </a:lnTo>
                  <a:lnTo>
                    <a:pt x="61" y="55"/>
                  </a:lnTo>
                  <a:lnTo>
                    <a:pt x="37" y="34"/>
                  </a:lnTo>
                  <a:lnTo>
                    <a:pt x="37" y="58"/>
                  </a:lnTo>
                  <a:lnTo>
                    <a:pt x="0" y="36"/>
                  </a:lnTo>
                  <a:lnTo>
                    <a:pt x="9" y="24"/>
                  </a:lnTo>
                  <a:close/>
                </a:path>
              </a:pathLst>
            </a:custGeom>
            <a:solidFill>
              <a:srgbClr val="000000"/>
            </a:solidFill>
            <a:ln w="9525">
              <a:noFill/>
              <a:round/>
              <a:headEnd/>
              <a:tailEnd/>
            </a:ln>
          </p:spPr>
          <p:txBody>
            <a:bodyPr/>
            <a:lstStyle/>
            <a:p>
              <a:endParaRPr lang="en-US"/>
            </a:p>
          </p:txBody>
        </p:sp>
        <p:sp>
          <p:nvSpPr>
            <p:cNvPr id="224" name="Freeform 452"/>
            <p:cNvSpPr>
              <a:spLocks/>
            </p:cNvSpPr>
            <p:nvPr/>
          </p:nvSpPr>
          <p:spPr bwMode="auto">
            <a:xfrm>
              <a:off x="4196" y="1465"/>
              <a:ext cx="34" cy="4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245"/>
                <a:gd name="T59" fmla="*/ 204 w 204"/>
                <a:gd name="T60" fmla="*/ 245 h 2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245">
                  <a:moveTo>
                    <a:pt x="0" y="0"/>
                  </a:moveTo>
                  <a:lnTo>
                    <a:pt x="56" y="27"/>
                  </a:lnTo>
                  <a:lnTo>
                    <a:pt x="85" y="81"/>
                  </a:lnTo>
                  <a:lnTo>
                    <a:pt x="119" y="127"/>
                  </a:lnTo>
                  <a:lnTo>
                    <a:pt x="163" y="175"/>
                  </a:lnTo>
                  <a:lnTo>
                    <a:pt x="184" y="203"/>
                  </a:lnTo>
                  <a:lnTo>
                    <a:pt x="204" y="245"/>
                  </a:lnTo>
                  <a:lnTo>
                    <a:pt x="182" y="227"/>
                  </a:lnTo>
                  <a:lnTo>
                    <a:pt x="166" y="216"/>
                  </a:lnTo>
                  <a:lnTo>
                    <a:pt x="158" y="190"/>
                  </a:lnTo>
                  <a:lnTo>
                    <a:pt x="134" y="166"/>
                  </a:lnTo>
                  <a:lnTo>
                    <a:pt x="106" y="127"/>
                  </a:lnTo>
                  <a:lnTo>
                    <a:pt x="77" y="88"/>
                  </a:lnTo>
                  <a:lnTo>
                    <a:pt x="56" y="54"/>
                  </a:lnTo>
                  <a:lnTo>
                    <a:pt x="41" y="37"/>
                  </a:lnTo>
                  <a:lnTo>
                    <a:pt x="30" y="30"/>
                  </a:lnTo>
                  <a:lnTo>
                    <a:pt x="1" y="11"/>
                  </a:lnTo>
                  <a:lnTo>
                    <a:pt x="0" y="0"/>
                  </a:lnTo>
                  <a:close/>
                </a:path>
              </a:pathLst>
            </a:custGeom>
            <a:solidFill>
              <a:srgbClr val="000000"/>
            </a:solidFill>
            <a:ln w="9525">
              <a:noFill/>
              <a:round/>
              <a:headEnd/>
              <a:tailEnd/>
            </a:ln>
          </p:spPr>
          <p:txBody>
            <a:bodyPr/>
            <a:lstStyle/>
            <a:p>
              <a:endParaRPr lang="en-US"/>
            </a:p>
          </p:txBody>
        </p:sp>
        <p:sp>
          <p:nvSpPr>
            <p:cNvPr id="225" name="Freeform 453"/>
            <p:cNvSpPr>
              <a:spLocks/>
            </p:cNvSpPr>
            <p:nvPr/>
          </p:nvSpPr>
          <p:spPr bwMode="auto">
            <a:xfrm>
              <a:off x="4196" y="1474"/>
              <a:ext cx="17" cy="16"/>
            </a:xfrm>
            <a:custGeom>
              <a:avLst/>
              <a:gdLst>
                <a:gd name="T0" fmla="*/ 0 w 101"/>
                <a:gd name="T1" fmla="*/ 0 h 100"/>
                <a:gd name="T2" fmla="*/ 0 w 101"/>
                <a:gd name="T3" fmla="*/ 0 h 100"/>
                <a:gd name="T4" fmla="*/ 0 w 101"/>
                <a:gd name="T5" fmla="*/ 0 h 100"/>
                <a:gd name="T6" fmla="*/ 0 w 101"/>
                <a:gd name="T7" fmla="*/ 0 h 100"/>
                <a:gd name="T8" fmla="*/ 0 w 101"/>
                <a:gd name="T9" fmla="*/ 0 h 100"/>
                <a:gd name="T10" fmla="*/ 0 w 101"/>
                <a:gd name="T11" fmla="*/ 0 h 100"/>
                <a:gd name="T12" fmla="*/ 0 w 101"/>
                <a:gd name="T13" fmla="*/ 0 h 100"/>
                <a:gd name="T14" fmla="*/ 0 w 101"/>
                <a:gd name="T15" fmla="*/ 0 h 100"/>
                <a:gd name="T16" fmla="*/ 0 w 101"/>
                <a:gd name="T17" fmla="*/ 0 h 100"/>
                <a:gd name="T18" fmla="*/ 0 w 101"/>
                <a:gd name="T19" fmla="*/ 0 h 100"/>
                <a:gd name="T20" fmla="*/ 0 w 101"/>
                <a:gd name="T21" fmla="*/ 0 h 100"/>
                <a:gd name="T22" fmla="*/ 0 w 101"/>
                <a:gd name="T23" fmla="*/ 0 h 100"/>
                <a:gd name="T24" fmla="*/ 0 w 101"/>
                <a:gd name="T25" fmla="*/ 0 h 100"/>
                <a:gd name="T26" fmla="*/ 0 w 101"/>
                <a:gd name="T27" fmla="*/ 0 h 100"/>
                <a:gd name="T28" fmla="*/ 0 w 101"/>
                <a:gd name="T29" fmla="*/ 0 h 100"/>
                <a:gd name="T30" fmla="*/ 0 w 101"/>
                <a:gd name="T31" fmla="*/ 0 h 100"/>
                <a:gd name="T32" fmla="*/ 0 w 101"/>
                <a:gd name="T33" fmla="*/ 0 h 100"/>
                <a:gd name="T34" fmla="*/ 0 w 101"/>
                <a:gd name="T35" fmla="*/ 0 h 100"/>
                <a:gd name="T36" fmla="*/ 0 w 101"/>
                <a:gd name="T37" fmla="*/ 0 h 100"/>
                <a:gd name="T38" fmla="*/ 0 w 101"/>
                <a:gd name="T39" fmla="*/ 0 h 100"/>
                <a:gd name="T40" fmla="*/ 0 w 101"/>
                <a:gd name="T41" fmla="*/ 0 h 100"/>
                <a:gd name="T42" fmla="*/ 0 w 101"/>
                <a:gd name="T43" fmla="*/ 0 h 100"/>
                <a:gd name="T44" fmla="*/ 0 w 101"/>
                <a:gd name="T45" fmla="*/ 0 h 100"/>
                <a:gd name="T46" fmla="*/ 0 w 101"/>
                <a:gd name="T47" fmla="*/ 0 h 100"/>
                <a:gd name="T48" fmla="*/ 0 w 101"/>
                <a:gd name="T49" fmla="*/ 0 h 100"/>
                <a:gd name="T50" fmla="*/ 0 w 101"/>
                <a:gd name="T51" fmla="*/ 0 h 100"/>
                <a:gd name="T52" fmla="*/ 0 w 101"/>
                <a:gd name="T53" fmla="*/ 0 h 100"/>
                <a:gd name="T54" fmla="*/ 0 w 101"/>
                <a:gd name="T55" fmla="*/ 0 h 1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100"/>
                <a:gd name="T86" fmla="*/ 101 w 101"/>
                <a:gd name="T87" fmla="*/ 100 h 1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100">
                  <a:moveTo>
                    <a:pt x="66" y="17"/>
                  </a:moveTo>
                  <a:lnTo>
                    <a:pt x="40" y="24"/>
                  </a:lnTo>
                  <a:lnTo>
                    <a:pt x="59" y="43"/>
                  </a:lnTo>
                  <a:lnTo>
                    <a:pt x="37" y="47"/>
                  </a:lnTo>
                  <a:lnTo>
                    <a:pt x="41" y="58"/>
                  </a:lnTo>
                  <a:lnTo>
                    <a:pt x="34" y="76"/>
                  </a:lnTo>
                  <a:lnTo>
                    <a:pt x="47" y="70"/>
                  </a:lnTo>
                  <a:lnTo>
                    <a:pt x="57" y="55"/>
                  </a:lnTo>
                  <a:lnTo>
                    <a:pt x="71" y="69"/>
                  </a:lnTo>
                  <a:lnTo>
                    <a:pt x="76" y="55"/>
                  </a:lnTo>
                  <a:lnTo>
                    <a:pt x="91" y="46"/>
                  </a:lnTo>
                  <a:lnTo>
                    <a:pt x="101" y="59"/>
                  </a:lnTo>
                  <a:lnTo>
                    <a:pt x="82" y="67"/>
                  </a:lnTo>
                  <a:lnTo>
                    <a:pt x="63" y="93"/>
                  </a:lnTo>
                  <a:lnTo>
                    <a:pt x="57" y="74"/>
                  </a:lnTo>
                  <a:lnTo>
                    <a:pt x="35" y="100"/>
                  </a:lnTo>
                  <a:lnTo>
                    <a:pt x="25" y="90"/>
                  </a:lnTo>
                  <a:lnTo>
                    <a:pt x="25" y="67"/>
                  </a:lnTo>
                  <a:lnTo>
                    <a:pt x="7" y="68"/>
                  </a:lnTo>
                  <a:lnTo>
                    <a:pt x="0" y="56"/>
                  </a:lnTo>
                  <a:lnTo>
                    <a:pt x="16" y="46"/>
                  </a:lnTo>
                  <a:lnTo>
                    <a:pt x="36" y="36"/>
                  </a:lnTo>
                  <a:lnTo>
                    <a:pt x="17" y="19"/>
                  </a:lnTo>
                  <a:lnTo>
                    <a:pt x="38" y="13"/>
                  </a:lnTo>
                  <a:lnTo>
                    <a:pt x="58" y="0"/>
                  </a:lnTo>
                  <a:lnTo>
                    <a:pt x="72" y="18"/>
                  </a:lnTo>
                  <a:lnTo>
                    <a:pt x="66" y="17"/>
                  </a:lnTo>
                  <a:close/>
                </a:path>
              </a:pathLst>
            </a:custGeom>
            <a:solidFill>
              <a:srgbClr val="000000"/>
            </a:solidFill>
            <a:ln w="9525">
              <a:noFill/>
              <a:round/>
              <a:headEnd/>
              <a:tailEnd/>
            </a:ln>
          </p:spPr>
          <p:txBody>
            <a:bodyPr/>
            <a:lstStyle/>
            <a:p>
              <a:endParaRPr lang="en-US"/>
            </a:p>
          </p:txBody>
        </p:sp>
        <p:sp>
          <p:nvSpPr>
            <p:cNvPr id="226" name="Freeform 454"/>
            <p:cNvSpPr>
              <a:spLocks/>
            </p:cNvSpPr>
            <p:nvPr/>
          </p:nvSpPr>
          <p:spPr bwMode="auto">
            <a:xfrm>
              <a:off x="4137" y="1473"/>
              <a:ext cx="49" cy="35"/>
            </a:xfrm>
            <a:custGeom>
              <a:avLst/>
              <a:gdLst>
                <a:gd name="T0" fmla="*/ 0 w 297"/>
                <a:gd name="T1" fmla="*/ 0 h 211"/>
                <a:gd name="T2" fmla="*/ 0 w 297"/>
                <a:gd name="T3" fmla="*/ 0 h 211"/>
                <a:gd name="T4" fmla="*/ 0 w 297"/>
                <a:gd name="T5" fmla="*/ 0 h 211"/>
                <a:gd name="T6" fmla="*/ 0 w 297"/>
                <a:gd name="T7" fmla="*/ 0 h 211"/>
                <a:gd name="T8" fmla="*/ 0 w 297"/>
                <a:gd name="T9" fmla="*/ 0 h 211"/>
                <a:gd name="T10" fmla="*/ 0 w 297"/>
                <a:gd name="T11" fmla="*/ 0 h 211"/>
                <a:gd name="T12" fmla="*/ 0 w 297"/>
                <a:gd name="T13" fmla="*/ 0 h 211"/>
                <a:gd name="T14" fmla="*/ 0 w 297"/>
                <a:gd name="T15" fmla="*/ 0 h 211"/>
                <a:gd name="T16" fmla="*/ 0 w 297"/>
                <a:gd name="T17" fmla="*/ 0 h 211"/>
                <a:gd name="T18" fmla="*/ 0 w 297"/>
                <a:gd name="T19" fmla="*/ 0 h 211"/>
                <a:gd name="T20" fmla="*/ 0 w 297"/>
                <a:gd name="T21" fmla="*/ 0 h 211"/>
                <a:gd name="T22" fmla="*/ 0 w 297"/>
                <a:gd name="T23" fmla="*/ 0 h 211"/>
                <a:gd name="T24" fmla="*/ 0 w 297"/>
                <a:gd name="T25" fmla="*/ 0 h 211"/>
                <a:gd name="T26" fmla="*/ 0 w 297"/>
                <a:gd name="T27" fmla="*/ 0 h 211"/>
                <a:gd name="T28" fmla="*/ 0 w 297"/>
                <a:gd name="T29" fmla="*/ 0 h 211"/>
                <a:gd name="T30" fmla="*/ 0 w 297"/>
                <a:gd name="T31" fmla="*/ 0 h 211"/>
                <a:gd name="T32" fmla="*/ 0 w 297"/>
                <a:gd name="T33" fmla="*/ 0 h 211"/>
                <a:gd name="T34" fmla="*/ 0 w 297"/>
                <a:gd name="T35" fmla="*/ 0 h 211"/>
                <a:gd name="T36" fmla="*/ 0 w 297"/>
                <a:gd name="T37" fmla="*/ 0 h 211"/>
                <a:gd name="T38" fmla="*/ 0 w 297"/>
                <a:gd name="T39" fmla="*/ 0 h 211"/>
                <a:gd name="T40" fmla="*/ 0 w 297"/>
                <a:gd name="T41" fmla="*/ 0 h 211"/>
                <a:gd name="T42" fmla="*/ 0 w 297"/>
                <a:gd name="T43" fmla="*/ 0 h 211"/>
                <a:gd name="T44" fmla="*/ 0 w 297"/>
                <a:gd name="T45" fmla="*/ 0 h 211"/>
                <a:gd name="T46" fmla="*/ 0 w 297"/>
                <a:gd name="T47" fmla="*/ 0 h 211"/>
                <a:gd name="T48" fmla="*/ 0 w 297"/>
                <a:gd name="T49" fmla="*/ 0 h 211"/>
                <a:gd name="T50" fmla="*/ 0 w 297"/>
                <a:gd name="T51" fmla="*/ 0 h 211"/>
                <a:gd name="T52" fmla="*/ 0 w 297"/>
                <a:gd name="T53" fmla="*/ 0 h 211"/>
                <a:gd name="T54" fmla="*/ 0 w 297"/>
                <a:gd name="T55" fmla="*/ 0 h 211"/>
                <a:gd name="T56" fmla="*/ 0 w 297"/>
                <a:gd name="T57" fmla="*/ 0 h 211"/>
                <a:gd name="T58" fmla="*/ 0 w 297"/>
                <a:gd name="T59" fmla="*/ 0 h 211"/>
                <a:gd name="T60" fmla="*/ 0 w 297"/>
                <a:gd name="T61" fmla="*/ 0 h 211"/>
                <a:gd name="T62" fmla="*/ 0 w 297"/>
                <a:gd name="T63" fmla="*/ 0 h 211"/>
                <a:gd name="T64" fmla="*/ 0 w 297"/>
                <a:gd name="T65" fmla="*/ 0 h 211"/>
                <a:gd name="T66" fmla="*/ 0 w 297"/>
                <a:gd name="T67" fmla="*/ 0 h 211"/>
                <a:gd name="T68" fmla="*/ 0 w 297"/>
                <a:gd name="T69" fmla="*/ 0 h 211"/>
                <a:gd name="T70" fmla="*/ 0 w 297"/>
                <a:gd name="T71" fmla="*/ 0 h 211"/>
                <a:gd name="T72" fmla="*/ 0 w 297"/>
                <a:gd name="T73" fmla="*/ 0 h 211"/>
                <a:gd name="T74" fmla="*/ 0 w 297"/>
                <a:gd name="T75" fmla="*/ 0 h 211"/>
                <a:gd name="T76" fmla="*/ 0 w 297"/>
                <a:gd name="T77" fmla="*/ 0 h 211"/>
                <a:gd name="T78" fmla="*/ 0 w 297"/>
                <a:gd name="T79" fmla="*/ 0 h 211"/>
                <a:gd name="T80" fmla="*/ 0 w 297"/>
                <a:gd name="T81" fmla="*/ 0 h 211"/>
                <a:gd name="T82" fmla="*/ 0 w 297"/>
                <a:gd name="T83" fmla="*/ 0 h 211"/>
                <a:gd name="T84" fmla="*/ 0 w 297"/>
                <a:gd name="T85" fmla="*/ 0 h 211"/>
                <a:gd name="T86" fmla="*/ 0 w 297"/>
                <a:gd name="T87" fmla="*/ 0 h 211"/>
                <a:gd name="T88" fmla="*/ 0 w 297"/>
                <a:gd name="T89" fmla="*/ 0 h 211"/>
                <a:gd name="T90" fmla="*/ 0 w 297"/>
                <a:gd name="T91" fmla="*/ 0 h 211"/>
                <a:gd name="T92" fmla="*/ 0 w 297"/>
                <a:gd name="T93" fmla="*/ 0 h 211"/>
                <a:gd name="T94" fmla="*/ 0 w 297"/>
                <a:gd name="T95" fmla="*/ 0 h 211"/>
                <a:gd name="T96" fmla="*/ 0 w 297"/>
                <a:gd name="T97" fmla="*/ 0 h 211"/>
                <a:gd name="T98" fmla="*/ 0 w 297"/>
                <a:gd name="T99" fmla="*/ 0 h 211"/>
                <a:gd name="T100" fmla="*/ 0 w 297"/>
                <a:gd name="T101" fmla="*/ 0 h 211"/>
                <a:gd name="T102" fmla="*/ 0 w 297"/>
                <a:gd name="T103" fmla="*/ 0 h 211"/>
                <a:gd name="T104" fmla="*/ 0 w 297"/>
                <a:gd name="T105" fmla="*/ 0 h 211"/>
                <a:gd name="T106" fmla="*/ 0 w 297"/>
                <a:gd name="T107" fmla="*/ 0 h 211"/>
                <a:gd name="T108" fmla="*/ 0 w 297"/>
                <a:gd name="T109" fmla="*/ 0 h 211"/>
                <a:gd name="T110" fmla="*/ 0 w 297"/>
                <a:gd name="T111" fmla="*/ 0 h 211"/>
                <a:gd name="T112" fmla="*/ 0 w 297"/>
                <a:gd name="T113" fmla="*/ 0 h 211"/>
                <a:gd name="T114" fmla="*/ 0 w 297"/>
                <a:gd name="T115" fmla="*/ 0 h 211"/>
                <a:gd name="T116" fmla="*/ 0 w 297"/>
                <a:gd name="T117" fmla="*/ 0 h 211"/>
                <a:gd name="T118" fmla="*/ 0 w 297"/>
                <a:gd name="T119" fmla="*/ 0 h 211"/>
                <a:gd name="T120" fmla="*/ 0 w 297"/>
                <a:gd name="T121" fmla="*/ 0 h 211"/>
                <a:gd name="T122" fmla="*/ 0 w 297"/>
                <a:gd name="T123" fmla="*/ 0 h 211"/>
                <a:gd name="T124" fmla="*/ 0 w 297"/>
                <a:gd name="T125" fmla="*/ 0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7"/>
                <a:gd name="T190" fmla="*/ 0 h 211"/>
                <a:gd name="T191" fmla="*/ 297 w 29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7" h="211">
                  <a:moveTo>
                    <a:pt x="77" y="185"/>
                  </a:moveTo>
                  <a:lnTo>
                    <a:pt x="65" y="172"/>
                  </a:lnTo>
                  <a:lnTo>
                    <a:pt x="68" y="142"/>
                  </a:lnTo>
                  <a:lnTo>
                    <a:pt x="52" y="155"/>
                  </a:lnTo>
                  <a:lnTo>
                    <a:pt x="66" y="134"/>
                  </a:lnTo>
                  <a:lnTo>
                    <a:pt x="33" y="142"/>
                  </a:lnTo>
                  <a:lnTo>
                    <a:pt x="43" y="130"/>
                  </a:lnTo>
                  <a:lnTo>
                    <a:pt x="67" y="119"/>
                  </a:lnTo>
                  <a:lnTo>
                    <a:pt x="39" y="102"/>
                  </a:lnTo>
                  <a:lnTo>
                    <a:pt x="34" y="81"/>
                  </a:lnTo>
                  <a:lnTo>
                    <a:pt x="54" y="69"/>
                  </a:lnTo>
                  <a:lnTo>
                    <a:pt x="63" y="84"/>
                  </a:lnTo>
                  <a:lnTo>
                    <a:pt x="68" y="58"/>
                  </a:lnTo>
                  <a:lnTo>
                    <a:pt x="87" y="56"/>
                  </a:lnTo>
                  <a:lnTo>
                    <a:pt x="111" y="36"/>
                  </a:lnTo>
                  <a:lnTo>
                    <a:pt x="133" y="36"/>
                  </a:lnTo>
                  <a:lnTo>
                    <a:pt x="142" y="20"/>
                  </a:lnTo>
                  <a:lnTo>
                    <a:pt x="181" y="30"/>
                  </a:lnTo>
                  <a:lnTo>
                    <a:pt x="195" y="18"/>
                  </a:lnTo>
                  <a:lnTo>
                    <a:pt x="208" y="34"/>
                  </a:lnTo>
                  <a:lnTo>
                    <a:pt x="222" y="32"/>
                  </a:lnTo>
                  <a:lnTo>
                    <a:pt x="228" y="48"/>
                  </a:lnTo>
                  <a:lnTo>
                    <a:pt x="247" y="43"/>
                  </a:lnTo>
                  <a:lnTo>
                    <a:pt x="258" y="38"/>
                  </a:lnTo>
                  <a:lnTo>
                    <a:pt x="259" y="54"/>
                  </a:lnTo>
                  <a:lnTo>
                    <a:pt x="285" y="48"/>
                  </a:lnTo>
                  <a:lnTo>
                    <a:pt x="272" y="62"/>
                  </a:lnTo>
                  <a:lnTo>
                    <a:pt x="287" y="78"/>
                  </a:lnTo>
                  <a:lnTo>
                    <a:pt x="284" y="85"/>
                  </a:lnTo>
                  <a:lnTo>
                    <a:pt x="256" y="81"/>
                  </a:lnTo>
                  <a:lnTo>
                    <a:pt x="265" y="96"/>
                  </a:lnTo>
                  <a:lnTo>
                    <a:pt x="268" y="113"/>
                  </a:lnTo>
                  <a:lnTo>
                    <a:pt x="257" y="108"/>
                  </a:lnTo>
                  <a:lnTo>
                    <a:pt x="242" y="125"/>
                  </a:lnTo>
                  <a:lnTo>
                    <a:pt x="234" y="100"/>
                  </a:lnTo>
                  <a:lnTo>
                    <a:pt x="218" y="121"/>
                  </a:lnTo>
                  <a:lnTo>
                    <a:pt x="218" y="83"/>
                  </a:lnTo>
                  <a:lnTo>
                    <a:pt x="203" y="97"/>
                  </a:lnTo>
                  <a:lnTo>
                    <a:pt x="199" y="79"/>
                  </a:lnTo>
                  <a:lnTo>
                    <a:pt x="197" y="68"/>
                  </a:lnTo>
                  <a:lnTo>
                    <a:pt x="175" y="88"/>
                  </a:lnTo>
                  <a:lnTo>
                    <a:pt x="175" y="62"/>
                  </a:lnTo>
                  <a:lnTo>
                    <a:pt x="156" y="58"/>
                  </a:lnTo>
                  <a:lnTo>
                    <a:pt x="147" y="77"/>
                  </a:lnTo>
                  <a:lnTo>
                    <a:pt x="135" y="64"/>
                  </a:lnTo>
                  <a:lnTo>
                    <a:pt x="125" y="66"/>
                  </a:lnTo>
                  <a:lnTo>
                    <a:pt x="122" y="57"/>
                  </a:lnTo>
                  <a:lnTo>
                    <a:pt x="107" y="62"/>
                  </a:lnTo>
                  <a:lnTo>
                    <a:pt x="107" y="89"/>
                  </a:lnTo>
                  <a:lnTo>
                    <a:pt x="102" y="100"/>
                  </a:lnTo>
                  <a:lnTo>
                    <a:pt x="123" y="108"/>
                  </a:lnTo>
                  <a:lnTo>
                    <a:pt x="112" y="127"/>
                  </a:lnTo>
                  <a:lnTo>
                    <a:pt x="109" y="140"/>
                  </a:lnTo>
                  <a:lnTo>
                    <a:pt x="100" y="135"/>
                  </a:lnTo>
                  <a:lnTo>
                    <a:pt x="103" y="164"/>
                  </a:lnTo>
                  <a:lnTo>
                    <a:pt x="103" y="189"/>
                  </a:lnTo>
                  <a:lnTo>
                    <a:pt x="87" y="167"/>
                  </a:lnTo>
                  <a:lnTo>
                    <a:pt x="99" y="208"/>
                  </a:lnTo>
                  <a:lnTo>
                    <a:pt x="124" y="211"/>
                  </a:lnTo>
                  <a:lnTo>
                    <a:pt x="107" y="167"/>
                  </a:lnTo>
                  <a:lnTo>
                    <a:pt x="127" y="168"/>
                  </a:lnTo>
                  <a:lnTo>
                    <a:pt x="125" y="154"/>
                  </a:lnTo>
                  <a:lnTo>
                    <a:pt x="130" y="139"/>
                  </a:lnTo>
                  <a:lnTo>
                    <a:pt x="135" y="120"/>
                  </a:lnTo>
                  <a:lnTo>
                    <a:pt x="137" y="99"/>
                  </a:lnTo>
                  <a:lnTo>
                    <a:pt x="123" y="97"/>
                  </a:lnTo>
                  <a:lnTo>
                    <a:pt x="122" y="80"/>
                  </a:lnTo>
                  <a:lnTo>
                    <a:pt x="140" y="96"/>
                  </a:lnTo>
                  <a:lnTo>
                    <a:pt x="162" y="83"/>
                  </a:lnTo>
                  <a:lnTo>
                    <a:pt x="164" y="99"/>
                  </a:lnTo>
                  <a:lnTo>
                    <a:pt x="147" y="118"/>
                  </a:lnTo>
                  <a:lnTo>
                    <a:pt x="148" y="131"/>
                  </a:lnTo>
                  <a:lnTo>
                    <a:pt x="161" y="130"/>
                  </a:lnTo>
                  <a:lnTo>
                    <a:pt x="164" y="118"/>
                  </a:lnTo>
                  <a:lnTo>
                    <a:pt x="173" y="114"/>
                  </a:lnTo>
                  <a:lnTo>
                    <a:pt x="176" y="96"/>
                  </a:lnTo>
                  <a:lnTo>
                    <a:pt x="185" y="99"/>
                  </a:lnTo>
                  <a:lnTo>
                    <a:pt x="175" y="125"/>
                  </a:lnTo>
                  <a:lnTo>
                    <a:pt x="191" y="146"/>
                  </a:lnTo>
                  <a:lnTo>
                    <a:pt x="193" y="119"/>
                  </a:lnTo>
                  <a:lnTo>
                    <a:pt x="204" y="113"/>
                  </a:lnTo>
                  <a:lnTo>
                    <a:pt x="213" y="143"/>
                  </a:lnTo>
                  <a:lnTo>
                    <a:pt x="225" y="128"/>
                  </a:lnTo>
                  <a:lnTo>
                    <a:pt x="230" y="150"/>
                  </a:lnTo>
                  <a:lnTo>
                    <a:pt x="250" y="128"/>
                  </a:lnTo>
                  <a:lnTo>
                    <a:pt x="268" y="139"/>
                  </a:lnTo>
                  <a:lnTo>
                    <a:pt x="277" y="121"/>
                  </a:lnTo>
                  <a:lnTo>
                    <a:pt x="277" y="96"/>
                  </a:lnTo>
                  <a:lnTo>
                    <a:pt x="296" y="97"/>
                  </a:lnTo>
                  <a:lnTo>
                    <a:pt x="297" y="83"/>
                  </a:lnTo>
                  <a:lnTo>
                    <a:pt x="286" y="57"/>
                  </a:lnTo>
                  <a:lnTo>
                    <a:pt x="295" y="45"/>
                  </a:lnTo>
                  <a:lnTo>
                    <a:pt x="269" y="38"/>
                  </a:lnTo>
                  <a:lnTo>
                    <a:pt x="266" y="22"/>
                  </a:lnTo>
                  <a:lnTo>
                    <a:pt x="234" y="38"/>
                  </a:lnTo>
                  <a:lnTo>
                    <a:pt x="228" y="15"/>
                  </a:lnTo>
                  <a:lnTo>
                    <a:pt x="212" y="25"/>
                  </a:lnTo>
                  <a:lnTo>
                    <a:pt x="188" y="0"/>
                  </a:lnTo>
                  <a:lnTo>
                    <a:pt x="178" y="18"/>
                  </a:lnTo>
                  <a:lnTo>
                    <a:pt x="132" y="1"/>
                  </a:lnTo>
                  <a:lnTo>
                    <a:pt x="129" y="15"/>
                  </a:lnTo>
                  <a:lnTo>
                    <a:pt x="122" y="24"/>
                  </a:lnTo>
                  <a:lnTo>
                    <a:pt x="96" y="25"/>
                  </a:lnTo>
                  <a:lnTo>
                    <a:pt x="95" y="36"/>
                  </a:lnTo>
                  <a:lnTo>
                    <a:pt x="79" y="41"/>
                  </a:lnTo>
                  <a:lnTo>
                    <a:pt x="71" y="32"/>
                  </a:lnTo>
                  <a:lnTo>
                    <a:pt x="63" y="31"/>
                  </a:lnTo>
                  <a:lnTo>
                    <a:pt x="58" y="64"/>
                  </a:lnTo>
                  <a:lnTo>
                    <a:pt x="36" y="46"/>
                  </a:lnTo>
                  <a:lnTo>
                    <a:pt x="34" y="66"/>
                  </a:lnTo>
                  <a:lnTo>
                    <a:pt x="29" y="75"/>
                  </a:lnTo>
                  <a:lnTo>
                    <a:pt x="0" y="74"/>
                  </a:lnTo>
                  <a:lnTo>
                    <a:pt x="10" y="84"/>
                  </a:lnTo>
                  <a:lnTo>
                    <a:pt x="26" y="91"/>
                  </a:lnTo>
                  <a:lnTo>
                    <a:pt x="26" y="99"/>
                  </a:lnTo>
                  <a:lnTo>
                    <a:pt x="8" y="112"/>
                  </a:lnTo>
                  <a:lnTo>
                    <a:pt x="7" y="122"/>
                  </a:lnTo>
                  <a:lnTo>
                    <a:pt x="32" y="122"/>
                  </a:lnTo>
                  <a:lnTo>
                    <a:pt x="19" y="147"/>
                  </a:lnTo>
                  <a:lnTo>
                    <a:pt x="36" y="154"/>
                  </a:lnTo>
                  <a:lnTo>
                    <a:pt x="41" y="150"/>
                  </a:lnTo>
                  <a:lnTo>
                    <a:pt x="41" y="169"/>
                  </a:lnTo>
                  <a:lnTo>
                    <a:pt x="60" y="170"/>
                  </a:lnTo>
                  <a:lnTo>
                    <a:pt x="60" y="189"/>
                  </a:lnTo>
                  <a:lnTo>
                    <a:pt x="72" y="202"/>
                  </a:lnTo>
                  <a:lnTo>
                    <a:pt x="77" y="185"/>
                  </a:lnTo>
                  <a:close/>
                </a:path>
              </a:pathLst>
            </a:custGeom>
            <a:solidFill>
              <a:srgbClr val="000000"/>
            </a:solidFill>
            <a:ln w="9525">
              <a:noFill/>
              <a:round/>
              <a:headEnd/>
              <a:tailEnd/>
            </a:ln>
          </p:spPr>
          <p:txBody>
            <a:bodyPr/>
            <a:lstStyle/>
            <a:p>
              <a:endParaRPr lang="en-US"/>
            </a:p>
          </p:txBody>
        </p:sp>
        <p:sp>
          <p:nvSpPr>
            <p:cNvPr id="227" name="Freeform 455"/>
            <p:cNvSpPr>
              <a:spLocks/>
            </p:cNvSpPr>
            <p:nvPr/>
          </p:nvSpPr>
          <p:spPr bwMode="auto">
            <a:xfrm>
              <a:off x="4147" y="1501"/>
              <a:ext cx="7" cy="5"/>
            </a:xfrm>
            <a:custGeom>
              <a:avLst/>
              <a:gdLst>
                <a:gd name="T0" fmla="*/ 0 w 43"/>
                <a:gd name="T1" fmla="*/ 0 h 32"/>
                <a:gd name="T2" fmla="*/ 0 w 43"/>
                <a:gd name="T3" fmla="*/ 0 h 32"/>
                <a:gd name="T4" fmla="*/ 0 w 43"/>
                <a:gd name="T5" fmla="*/ 0 h 32"/>
                <a:gd name="T6" fmla="*/ 0 w 43"/>
                <a:gd name="T7" fmla="*/ 0 h 32"/>
                <a:gd name="T8" fmla="*/ 0 w 43"/>
                <a:gd name="T9" fmla="*/ 0 h 32"/>
                <a:gd name="T10" fmla="*/ 0 w 43"/>
                <a:gd name="T11" fmla="*/ 0 h 32"/>
                <a:gd name="T12" fmla="*/ 0 w 43"/>
                <a:gd name="T13" fmla="*/ 0 h 32"/>
                <a:gd name="T14" fmla="*/ 0 w 43"/>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2"/>
                <a:gd name="T26" fmla="*/ 43 w 4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2">
                  <a:moveTo>
                    <a:pt x="10" y="19"/>
                  </a:moveTo>
                  <a:lnTo>
                    <a:pt x="24" y="0"/>
                  </a:lnTo>
                  <a:lnTo>
                    <a:pt x="43" y="24"/>
                  </a:lnTo>
                  <a:lnTo>
                    <a:pt x="9" y="32"/>
                  </a:lnTo>
                  <a:lnTo>
                    <a:pt x="0" y="14"/>
                  </a:lnTo>
                  <a:lnTo>
                    <a:pt x="9" y="14"/>
                  </a:lnTo>
                  <a:lnTo>
                    <a:pt x="10" y="19"/>
                  </a:lnTo>
                  <a:close/>
                </a:path>
              </a:pathLst>
            </a:custGeom>
            <a:solidFill>
              <a:srgbClr val="000000"/>
            </a:solidFill>
            <a:ln w="9525">
              <a:noFill/>
              <a:round/>
              <a:headEnd/>
              <a:tailEnd/>
            </a:ln>
          </p:spPr>
          <p:txBody>
            <a:bodyPr/>
            <a:lstStyle/>
            <a:p>
              <a:endParaRPr lang="en-US"/>
            </a:p>
          </p:txBody>
        </p:sp>
        <p:sp>
          <p:nvSpPr>
            <p:cNvPr id="228" name="Freeform 456"/>
            <p:cNvSpPr>
              <a:spLocks/>
            </p:cNvSpPr>
            <p:nvPr/>
          </p:nvSpPr>
          <p:spPr bwMode="auto">
            <a:xfrm>
              <a:off x="4156" y="1489"/>
              <a:ext cx="71" cy="18"/>
            </a:xfrm>
            <a:custGeom>
              <a:avLst/>
              <a:gdLst>
                <a:gd name="T0" fmla="*/ 0 w 420"/>
                <a:gd name="T1" fmla="*/ 0 h 113"/>
                <a:gd name="T2" fmla="*/ 0 w 420"/>
                <a:gd name="T3" fmla="*/ 0 h 113"/>
                <a:gd name="T4" fmla="*/ 0 w 420"/>
                <a:gd name="T5" fmla="*/ 0 h 113"/>
                <a:gd name="T6" fmla="*/ 0 w 420"/>
                <a:gd name="T7" fmla="*/ 0 h 113"/>
                <a:gd name="T8" fmla="*/ 0 w 420"/>
                <a:gd name="T9" fmla="*/ 0 h 113"/>
                <a:gd name="T10" fmla="*/ 0 w 420"/>
                <a:gd name="T11" fmla="*/ 0 h 113"/>
                <a:gd name="T12" fmla="*/ 0 w 420"/>
                <a:gd name="T13" fmla="*/ 0 h 113"/>
                <a:gd name="T14" fmla="*/ 0 w 420"/>
                <a:gd name="T15" fmla="*/ 0 h 113"/>
                <a:gd name="T16" fmla="*/ 0 w 420"/>
                <a:gd name="T17" fmla="*/ 0 h 113"/>
                <a:gd name="T18" fmla="*/ 0 w 420"/>
                <a:gd name="T19" fmla="*/ 0 h 113"/>
                <a:gd name="T20" fmla="*/ 0 w 420"/>
                <a:gd name="T21" fmla="*/ 0 h 113"/>
                <a:gd name="T22" fmla="*/ 0 w 420"/>
                <a:gd name="T23" fmla="*/ 0 h 113"/>
                <a:gd name="T24" fmla="*/ 0 w 420"/>
                <a:gd name="T25" fmla="*/ 0 h 113"/>
                <a:gd name="T26" fmla="*/ 0 w 420"/>
                <a:gd name="T27" fmla="*/ 0 h 113"/>
                <a:gd name="T28" fmla="*/ 0 w 420"/>
                <a:gd name="T29" fmla="*/ 0 h 113"/>
                <a:gd name="T30" fmla="*/ 0 w 420"/>
                <a:gd name="T31" fmla="*/ 0 h 113"/>
                <a:gd name="T32" fmla="*/ 0 w 420"/>
                <a:gd name="T33" fmla="*/ 0 h 113"/>
                <a:gd name="T34" fmla="*/ 0 w 420"/>
                <a:gd name="T35" fmla="*/ 0 h 113"/>
                <a:gd name="T36" fmla="*/ 0 w 420"/>
                <a:gd name="T37" fmla="*/ 0 h 113"/>
                <a:gd name="T38" fmla="*/ 0 w 420"/>
                <a:gd name="T39" fmla="*/ 0 h 113"/>
                <a:gd name="T40" fmla="*/ 0 w 420"/>
                <a:gd name="T41" fmla="*/ 0 h 113"/>
                <a:gd name="T42" fmla="*/ 0 w 420"/>
                <a:gd name="T43" fmla="*/ 0 h 113"/>
                <a:gd name="T44" fmla="*/ 0 w 420"/>
                <a:gd name="T45" fmla="*/ 0 h 113"/>
                <a:gd name="T46" fmla="*/ 0 w 420"/>
                <a:gd name="T47" fmla="*/ 0 h 113"/>
                <a:gd name="T48" fmla="*/ 0 w 420"/>
                <a:gd name="T49" fmla="*/ 0 h 113"/>
                <a:gd name="T50" fmla="*/ 0 w 420"/>
                <a:gd name="T51" fmla="*/ 0 h 113"/>
                <a:gd name="T52" fmla="*/ 0 w 420"/>
                <a:gd name="T53" fmla="*/ 0 h 113"/>
                <a:gd name="T54" fmla="*/ 0 w 420"/>
                <a:gd name="T55" fmla="*/ 0 h 113"/>
                <a:gd name="T56" fmla="*/ 0 w 420"/>
                <a:gd name="T57" fmla="*/ 0 h 113"/>
                <a:gd name="T58" fmla="*/ 0 w 420"/>
                <a:gd name="T59" fmla="*/ 0 h 113"/>
                <a:gd name="T60" fmla="*/ 0 w 420"/>
                <a:gd name="T61" fmla="*/ 0 h 113"/>
                <a:gd name="T62" fmla="*/ 0 w 420"/>
                <a:gd name="T63" fmla="*/ 0 h 113"/>
                <a:gd name="T64" fmla="*/ 0 w 420"/>
                <a:gd name="T65" fmla="*/ 0 h 113"/>
                <a:gd name="T66" fmla="*/ 0 w 420"/>
                <a:gd name="T67" fmla="*/ 0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0"/>
                <a:gd name="T103" fmla="*/ 0 h 113"/>
                <a:gd name="T104" fmla="*/ 420 w 420"/>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0" h="113">
                  <a:moveTo>
                    <a:pt x="6" y="49"/>
                  </a:moveTo>
                  <a:lnTo>
                    <a:pt x="52" y="55"/>
                  </a:lnTo>
                  <a:lnTo>
                    <a:pt x="70" y="48"/>
                  </a:lnTo>
                  <a:lnTo>
                    <a:pt x="51" y="16"/>
                  </a:lnTo>
                  <a:lnTo>
                    <a:pt x="52" y="0"/>
                  </a:lnTo>
                  <a:lnTo>
                    <a:pt x="80" y="39"/>
                  </a:lnTo>
                  <a:lnTo>
                    <a:pt x="99" y="60"/>
                  </a:lnTo>
                  <a:lnTo>
                    <a:pt x="127" y="79"/>
                  </a:lnTo>
                  <a:lnTo>
                    <a:pt x="153" y="88"/>
                  </a:lnTo>
                  <a:lnTo>
                    <a:pt x="178" y="92"/>
                  </a:lnTo>
                  <a:lnTo>
                    <a:pt x="199" y="90"/>
                  </a:lnTo>
                  <a:lnTo>
                    <a:pt x="228" y="78"/>
                  </a:lnTo>
                  <a:lnTo>
                    <a:pt x="252" y="68"/>
                  </a:lnTo>
                  <a:lnTo>
                    <a:pt x="285" y="57"/>
                  </a:lnTo>
                  <a:lnTo>
                    <a:pt x="337" y="56"/>
                  </a:lnTo>
                  <a:lnTo>
                    <a:pt x="377" y="69"/>
                  </a:lnTo>
                  <a:lnTo>
                    <a:pt x="410" y="70"/>
                  </a:lnTo>
                  <a:lnTo>
                    <a:pt x="420" y="79"/>
                  </a:lnTo>
                  <a:lnTo>
                    <a:pt x="406" y="84"/>
                  </a:lnTo>
                  <a:lnTo>
                    <a:pt x="369" y="78"/>
                  </a:lnTo>
                  <a:lnTo>
                    <a:pt x="337" y="78"/>
                  </a:lnTo>
                  <a:lnTo>
                    <a:pt x="297" y="78"/>
                  </a:lnTo>
                  <a:lnTo>
                    <a:pt x="252" y="86"/>
                  </a:lnTo>
                  <a:lnTo>
                    <a:pt x="221" y="105"/>
                  </a:lnTo>
                  <a:lnTo>
                    <a:pt x="192" y="113"/>
                  </a:lnTo>
                  <a:lnTo>
                    <a:pt x="165" y="110"/>
                  </a:lnTo>
                  <a:lnTo>
                    <a:pt x="134" y="98"/>
                  </a:lnTo>
                  <a:lnTo>
                    <a:pt x="103" y="83"/>
                  </a:lnTo>
                  <a:lnTo>
                    <a:pt x="75" y="68"/>
                  </a:lnTo>
                  <a:lnTo>
                    <a:pt x="41" y="69"/>
                  </a:lnTo>
                  <a:lnTo>
                    <a:pt x="16" y="64"/>
                  </a:lnTo>
                  <a:lnTo>
                    <a:pt x="0" y="57"/>
                  </a:lnTo>
                  <a:lnTo>
                    <a:pt x="6" y="49"/>
                  </a:lnTo>
                  <a:close/>
                </a:path>
              </a:pathLst>
            </a:custGeom>
            <a:solidFill>
              <a:srgbClr val="000000"/>
            </a:solidFill>
            <a:ln w="9525">
              <a:noFill/>
              <a:round/>
              <a:headEnd/>
              <a:tailEnd/>
            </a:ln>
          </p:spPr>
          <p:txBody>
            <a:bodyPr/>
            <a:lstStyle/>
            <a:p>
              <a:endParaRPr lang="en-US"/>
            </a:p>
          </p:txBody>
        </p:sp>
        <p:sp>
          <p:nvSpPr>
            <p:cNvPr id="229" name="Freeform 457"/>
            <p:cNvSpPr>
              <a:spLocks/>
            </p:cNvSpPr>
            <p:nvPr/>
          </p:nvSpPr>
          <p:spPr bwMode="auto">
            <a:xfrm>
              <a:off x="4209" y="1500"/>
              <a:ext cx="41" cy="49"/>
            </a:xfrm>
            <a:custGeom>
              <a:avLst/>
              <a:gdLst>
                <a:gd name="T0" fmla="*/ 0 w 248"/>
                <a:gd name="T1" fmla="*/ 0 h 294"/>
                <a:gd name="T2" fmla="*/ 0 w 248"/>
                <a:gd name="T3" fmla="*/ 0 h 294"/>
                <a:gd name="T4" fmla="*/ 0 w 248"/>
                <a:gd name="T5" fmla="*/ 0 h 294"/>
                <a:gd name="T6" fmla="*/ 0 w 248"/>
                <a:gd name="T7" fmla="*/ 0 h 294"/>
                <a:gd name="T8" fmla="*/ 0 w 248"/>
                <a:gd name="T9" fmla="*/ 0 h 294"/>
                <a:gd name="T10" fmla="*/ 0 w 248"/>
                <a:gd name="T11" fmla="*/ 0 h 294"/>
                <a:gd name="T12" fmla="*/ 0 w 248"/>
                <a:gd name="T13" fmla="*/ 0 h 294"/>
                <a:gd name="T14" fmla="*/ 0 w 248"/>
                <a:gd name="T15" fmla="*/ 0 h 294"/>
                <a:gd name="T16" fmla="*/ 0 w 248"/>
                <a:gd name="T17" fmla="*/ 0 h 294"/>
                <a:gd name="T18" fmla="*/ 0 w 248"/>
                <a:gd name="T19" fmla="*/ 0 h 294"/>
                <a:gd name="T20" fmla="*/ 0 w 248"/>
                <a:gd name="T21" fmla="*/ 0 h 294"/>
                <a:gd name="T22" fmla="*/ 0 w 248"/>
                <a:gd name="T23" fmla="*/ 0 h 294"/>
                <a:gd name="T24" fmla="*/ 0 w 248"/>
                <a:gd name="T25" fmla="*/ 0 h 294"/>
                <a:gd name="T26" fmla="*/ 0 w 248"/>
                <a:gd name="T27" fmla="*/ 0 h 294"/>
                <a:gd name="T28" fmla="*/ 0 w 248"/>
                <a:gd name="T29" fmla="*/ 0 h 294"/>
                <a:gd name="T30" fmla="*/ 0 w 248"/>
                <a:gd name="T31" fmla="*/ 0 h 294"/>
                <a:gd name="T32" fmla="*/ 0 w 248"/>
                <a:gd name="T33" fmla="*/ 0 h 294"/>
                <a:gd name="T34" fmla="*/ 0 w 248"/>
                <a:gd name="T35" fmla="*/ 0 h 294"/>
                <a:gd name="T36" fmla="*/ 0 w 248"/>
                <a:gd name="T37" fmla="*/ 0 h 294"/>
                <a:gd name="T38" fmla="*/ 0 w 248"/>
                <a:gd name="T39" fmla="*/ 0 h 294"/>
                <a:gd name="T40" fmla="*/ 0 w 248"/>
                <a:gd name="T41" fmla="*/ 0 h 294"/>
                <a:gd name="T42" fmla="*/ 0 w 248"/>
                <a:gd name="T43" fmla="*/ 0 h 294"/>
                <a:gd name="T44" fmla="*/ 0 w 248"/>
                <a:gd name="T45" fmla="*/ 0 h 294"/>
                <a:gd name="T46" fmla="*/ 0 w 248"/>
                <a:gd name="T47" fmla="*/ 0 h 294"/>
                <a:gd name="T48" fmla="*/ 0 w 248"/>
                <a:gd name="T49" fmla="*/ 0 h 294"/>
                <a:gd name="T50" fmla="*/ 0 w 248"/>
                <a:gd name="T51" fmla="*/ 0 h 294"/>
                <a:gd name="T52" fmla="*/ 0 w 248"/>
                <a:gd name="T53" fmla="*/ 0 h 294"/>
                <a:gd name="T54" fmla="*/ 0 w 248"/>
                <a:gd name="T55" fmla="*/ 0 h 294"/>
                <a:gd name="T56" fmla="*/ 0 w 248"/>
                <a:gd name="T57" fmla="*/ 0 h 294"/>
                <a:gd name="T58" fmla="*/ 0 w 248"/>
                <a:gd name="T59" fmla="*/ 0 h 294"/>
                <a:gd name="T60" fmla="*/ 0 w 248"/>
                <a:gd name="T61" fmla="*/ 0 h 294"/>
                <a:gd name="T62" fmla="*/ 0 w 248"/>
                <a:gd name="T63" fmla="*/ 0 h 294"/>
                <a:gd name="T64" fmla="*/ 0 w 248"/>
                <a:gd name="T65" fmla="*/ 0 h 294"/>
                <a:gd name="T66" fmla="*/ 0 w 248"/>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8"/>
                <a:gd name="T103" fmla="*/ 0 h 294"/>
                <a:gd name="T104" fmla="*/ 248 w 248"/>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8" h="294">
                  <a:moveTo>
                    <a:pt x="0" y="8"/>
                  </a:moveTo>
                  <a:lnTo>
                    <a:pt x="49" y="18"/>
                  </a:lnTo>
                  <a:lnTo>
                    <a:pt x="81" y="31"/>
                  </a:lnTo>
                  <a:lnTo>
                    <a:pt x="104" y="44"/>
                  </a:lnTo>
                  <a:lnTo>
                    <a:pt x="119" y="57"/>
                  </a:lnTo>
                  <a:lnTo>
                    <a:pt x="137" y="94"/>
                  </a:lnTo>
                  <a:lnTo>
                    <a:pt x="158" y="128"/>
                  </a:lnTo>
                  <a:lnTo>
                    <a:pt x="185" y="183"/>
                  </a:lnTo>
                  <a:lnTo>
                    <a:pt x="201" y="202"/>
                  </a:lnTo>
                  <a:lnTo>
                    <a:pt x="207" y="221"/>
                  </a:lnTo>
                  <a:lnTo>
                    <a:pt x="206" y="294"/>
                  </a:lnTo>
                  <a:lnTo>
                    <a:pt x="223" y="215"/>
                  </a:lnTo>
                  <a:lnTo>
                    <a:pt x="248" y="229"/>
                  </a:lnTo>
                  <a:lnTo>
                    <a:pt x="239" y="208"/>
                  </a:lnTo>
                  <a:lnTo>
                    <a:pt x="215" y="190"/>
                  </a:lnTo>
                  <a:lnTo>
                    <a:pt x="192" y="171"/>
                  </a:lnTo>
                  <a:lnTo>
                    <a:pt x="186" y="147"/>
                  </a:lnTo>
                  <a:lnTo>
                    <a:pt x="204" y="171"/>
                  </a:lnTo>
                  <a:lnTo>
                    <a:pt x="230" y="188"/>
                  </a:lnTo>
                  <a:lnTo>
                    <a:pt x="241" y="190"/>
                  </a:lnTo>
                  <a:lnTo>
                    <a:pt x="215" y="169"/>
                  </a:lnTo>
                  <a:lnTo>
                    <a:pt x="195" y="142"/>
                  </a:lnTo>
                  <a:lnTo>
                    <a:pt x="169" y="101"/>
                  </a:lnTo>
                  <a:lnTo>
                    <a:pt x="151" y="76"/>
                  </a:lnTo>
                  <a:lnTo>
                    <a:pt x="129" y="51"/>
                  </a:lnTo>
                  <a:lnTo>
                    <a:pt x="129" y="33"/>
                  </a:lnTo>
                  <a:lnTo>
                    <a:pt x="114" y="16"/>
                  </a:lnTo>
                  <a:lnTo>
                    <a:pt x="114" y="37"/>
                  </a:lnTo>
                  <a:lnTo>
                    <a:pt x="106" y="35"/>
                  </a:lnTo>
                  <a:lnTo>
                    <a:pt x="92" y="20"/>
                  </a:lnTo>
                  <a:lnTo>
                    <a:pt x="51" y="5"/>
                  </a:lnTo>
                  <a:lnTo>
                    <a:pt x="12" y="0"/>
                  </a:lnTo>
                  <a:lnTo>
                    <a:pt x="0" y="8"/>
                  </a:lnTo>
                  <a:close/>
                </a:path>
              </a:pathLst>
            </a:custGeom>
            <a:solidFill>
              <a:srgbClr val="000000"/>
            </a:solidFill>
            <a:ln w="9525">
              <a:noFill/>
              <a:round/>
              <a:headEnd/>
              <a:tailEnd/>
            </a:ln>
          </p:spPr>
          <p:txBody>
            <a:bodyPr/>
            <a:lstStyle/>
            <a:p>
              <a:endParaRPr lang="en-US"/>
            </a:p>
          </p:txBody>
        </p:sp>
        <p:sp>
          <p:nvSpPr>
            <p:cNvPr id="230" name="Freeform 458"/>
            <p:cNvSpPr>
              <a:spLocks/>
            </p:cNvSpPr>
            <p:nvPr/>
          </p:nvSpPr>
          <p:spPr bwMode="auto">
            <a:xfrm>
              <a:off x="4218" y="1472"/>
              <a:ext cx="29" cy="50"/>
            </a:xfrm>
            <a:custGeom>
              <a:avLst/>
              <a:gdLst>
                <a:gd name="T0" fmla="*/ 0 w 178"/>
                <a:gd name="T1" fmla="*/ 0 h 304"/>
                <a:gd name="T2" fmla="*/ 0 w 178"/>
                <a:gd name="T3" fmla="*/ 0 h 304"/>
                <a:gd name="T4" fmla="*/ 0 w 178"/>
                <a:gd name="T5" fmla="*/ 0 h 304"/>
                <a:gd name="T6" fmla="*/ 0 w 178"/>
                <a:gd name="T7" fmla="*/ 0 h 304"/>
                <a:gd name="T8" fmla="*/ 0 w 178"/>
                <a:gd name="T9" fmla="*/ 0 h 304"/>
                <a:gd name="T10" fmla="*/ 0 w 178"/>
                <a:gd name="T11" fmla="*/ 0 h 304"/>
                <a:gd name="T12" fmla="*/ 0 w 178"/>
                <a:gd name="T13" fmla="*/ 0 h 304"/>
                <a:gd name="T14" fmla="*/ 0 w 178"/>
                <a:gd name="T15" fmla="*/ 0 h 304"/>
                <a:gd name="T16" fmla="*/ 0 w 178"/>
                <a:gd name="T17" fmla="*/ 0 h 304"/>
                <a:gd name="T18" fmla="*/ 0 w 178"/>
                <a:gd name="T19" fmla="*/ 0 h 304"/>
                <a:gd name="T20" fmla="*/ 0 w 178"/>
                <a:gd name="T21" fmla="*/ 0 h 304"/>
                <a:gd name="T22" fmla="*/ 0 w 178"/>
                <a:gd name="T23" fmla="*/ 0 h 304"/>
                <a:gd name="T24" fmla="*/ 0 w 178"/>
                <a:gd name="T25" fmla="*/ 0 h 304"/>
                <a:gd name="T26" fmla="*/ 0 w 178"/>
                <a:gd name="T27" fmla="*/ 0 h 304"/>
                <a:gd name="T28" fmla="*/ 0 w 178"/>
                <a:gd name="T29" fmla="*/ 0 h 304"/>
                <a:gd name="T30" fmla="*/ 0 w 178"/>
                <a:gd name="T31" fmla="*/ 0 h 304"/>
                <a:gd name="T32" fmla="*/ 0 w 178"/>
                <a:gd name="T33" fmla="*/ 0 h 304"/>
                <a:gd name="T34" fmla="*/ 0 w 178"/>
                <a:gd name="T35" fmla="*/ 0 h 304"/>
                <a:gd name="T36" fmla="*/ 0 w 178"/>
                <a:gd name="T37" fmla="*/ 0 h 304"/>
                <a:gd name="T38" fmla="*/ 0 w 178"/>
                <a:gd name="T39" fmla="*/ 0 h 304"/>
                <a:gd name="T40" fmla="*/ 0 w 178"/>
                <a:gd name="T41" fmla="*/ 0 h 304"/>
                <a:gd name="T42" fmla="*/ 0 w 178"/>
                <a:gd name="T43" fmla="*/ 0 h 304"/>
                <a:gd name="T44" fmla="*/ 0 w 178"/>
                <a:gd name="T45" fmla="*/ 0 h 304"/>
                <a:gd name="T46" fmla="*/ 0 w 178"/>
                <a:gd name="T47" fmla="*/ 0 h 304"/>
                <a:gd name="T48" fmla="*/ 0 w 178"/>
                <a:gd name="T49" fmla="*/ 0 h 304"/>
                <a:gd name="T50" fmla="*/ 0 w 178"/>
                <a:gd name="T51" fmla="*/ 0 h 304"/>
                <a:gd name="T52" fmla="*/ 0 w 178"/>
                <a:gd name="T53" fmla="*/ 0 h 304"/>
                <a:gd name="T54" fmla="*/ 0 w 178"/>
                <a:gd name="T55" fmla="*/ 0 h 304"/>
                <a:gd name="T56" fmla="*/ 0 w 178"/>
                <a:gd name="T57" fmla="*/ 0 h 304"/>
                <a:gd name="T58" fmla="*/ 0 w 178"/>
                <a:gd name="T59" fmla="*/ 0 h 304"/>
                <a:gd name="T60" fmla="*/ 0 w 178"/>
                <a:gd name="T61" fmla="*/ 0 h 304"/>
                <a:gd name="T62" fmla="*/ 0 w 178"/>
                <a:gd name="T63" fmla="*/ 0 h 304"/>
                <a:gd name="T64" fmla="*/ 0 w 178"/>
                <a:gd name="T65" fmla="*/ 0 h 304"/>
                <a:gd name="T66" fmla="*/ 0 w 178"/>
                <a:gd name="T67" fmla="*/ 0 h 304"/>
                <a:gd name="T68" fmla="*/ 0 w 178"/>
                <a:gd name="T69" fmla="*/ 0 h 304"/>
                <a:gd name="T70" fmla="*/ 0 w 178"/>
                <a:gd name="T71" fmla="*/ 0 h 304"/>
                <a:gd name="T72" fmla="*/ 0 w 178"/>
                <a:gd name="T73" fmla="*/ 0 h 304"/>
                <a:gd name="T74" fmla="*/ 0 w 178"/>
                <a:gd name="T75" fmla="*/ 0 h 304"/>
                <a:gd name="T76" fmla="*/ 0 w 178"/>
                <a:gd name="T77" fmla="*/ 0 h 304"/>
                <a:gd name="T78" fmla="*/ 0 w 178"/>
                <a:gd name="T79" fmla="*/ 0 h 304"/>
                <a:gd name="T80" fmla="*/ 0 w 178"/>
                <a:gd name="T81" fmla="*/ 0 h 304"/>
                <a:gd name="T82" fmla="*/ 0 w 178"/>
                <a:gd name="T83" fmla="*/ 0 h 304"/>
                <a:gd name="T84" fmla="*/ 0 w 178"/>
                <a:gd name="T85" fmla="*/ 0 h 304"/>
                <a:gd name="T86" fmla="*/ 0 w 178"/>
                <a:gd name="T87" fmla="*/ 0 h 304"/>
                <a:gd name="T88" fmla="*/ 0 w 178"/>
                <a:gd name="T89" fmla="*/ 0 h 304"/>
                <a:gd name="T90" fmla="*/ 0 w 178"/>
                <a:gd name="T91" fmla="*/ 0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304"/>
                <a:gd name="T140" fmla="*/ 178 w 178"/>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304">
                  <a:moveTo>
                    <a:pt x="152" y="282"/>
                  </a:moveTo>
                  <a:lnTo>
                    <a:pt x="156" y="244"/>
                  </a:lnTo>
                  <a:lnTo>
                    <a:pt x="149" y="195"/>
                  </a:lnTo>
                  <a:lnTo>
                    <a:pt x="142" y="175"/>
                  </a:lnTo>
                  <a:lnTo>
                    <a:pt x="129" y="159"/>
                  </a:lnTo>
                  <a:lnTo>
                    <a:pt x="109" y="140"/>
                  </a:lnTo>
                  <a:lnTo>
                    <a:pt x="92" y="108"/>
                  </a:lnTo>
                  <a:lnTo>
                    <a:pt x="77" y="77"/>
                  </a:lnTo>
                  <a:lnTo>
                    <a:pt x="58" y="79"/>
                  </a:lnTo>
                  <a:lnTo>
                    <a:pt x="54" y="67"/>
                  </a:lnTo>
                  <a:lnTo>
                    <a:pt x="31" y="66"/>
                  </a:lnTo>
                  <a:lnTo>
                    <a:pt x="14" y="60"/>
                  </a:lnTo>
                  <a:lnTo>
                    <a:pt x="24" y="38"/>
                  </a:lnTo>
                  <a:lnTo>
                    <a:pt x="0" y="39"/>
                  </a:lnTo>
                  <a:lnTo>
                    <a:pt x="29" y="18"/>
                  </a:lnTo>
                  <a:lnTo>
                    <a:pt x="37" y="0"/>
                  </a:lnTo>
                  <a:lnTo>
                    <a:pt x="45" y="12"/>
                  </a:lnTo>
                  <a:lnTo>
                    <a:pt x="44" y="29"/>
                  </a:lnTo>
                  <a:lnTo>
                    <a:pt x="35" y="47"/>
                  </a:lnTo>
                  <a:lnTo>
                    <a:pt x="54" y="44"/>
                  </a:lnTo>
                  <a:lnTo>
                    <a:pt x="70" y="23"/>
                  </a:lnTo>
                  <a:lnTo>
                    <a:pt x="82" y="29"/>
                  </a:lnTo>
                  <a:lnTo>
                    <a:pt x="78" y="50"/>
                  </a:lnTo>
                  <a:lnTo>
                    <a:pt x="104" y="38"/>
                  </a:lnTo>
                  <a:lnTo>
                    <a:pt x="108" y="58"/>
                  </a:lnTo>
                  <a:lnTo>
                    <a:pt x="108" y="67"/>
                  </a:lnTo>
                  <a:lnTo>
                    <a:pt x="130" y="45"/>
                  </a:lnTo>
                  <a:lnTo>
                    <a:pt x="137" y="54"/>
                  </a:lnTo>
                  <a:lnTo>
                    <a:pt x="155" y="58"/>
                  </a:lnTo>
                  <a:lnTo>
                    <a:pt x="149" y="73"/>
                  </a:lnTo>
                  <a:lnTo>
                    <a:pt x="131" y="84"/>
                  </a:lnTo>
                  <a:lnTo>
                    <a:pt x="128" y="63"/>
                  </a:lnTo>
                  <a:lnTo>
                    <a:pt x="110" y="83"/>
                  </a:lnTo>
                  <a:lnTo>
                    <a:pt x="100" y="84"/>
                  </a:lnTo>
                  <a:lnTo>
                    <a:pt x="111" y="101"/>
                  </a:lnTo>
                  <a:lnTo>
                    <a:pt x="129" y="125"/>
                  </a:lnTo>
                  <a:lnTo>
                    <a:pt x="151" y="142"/>
                  </a:lnTo>
                  <a:lnTo>
                    <a:pt x="150" y="90"/>
                  </a:lnTo>
                  <a:lnTo>
                    <a:pt x="160" y="119"/>
                  </a:lnTo>
                  <a:lnTo>
                    <a:pt x="161" y="153"/>
                  </a:lnTo>
                  <a:lnTo>
                    <a:pt x="150" y="160"/>
                  </a:lnTo>
                  <a:lnTo>
                    <a:pt x="164" y="181"/>
                  </a:lnTo>
                  <a:lnTo>
                    <a:pt x="164" y="229"/>
                  </a:lnTo>
                  <a:lnTo>
                    <a:pt x="178" y="304"/>
                  </a:lnTo>
                  <a:lnTo>
                    <a:pt x="152" y="282"/>
                  </a:lnTo>
                  <a:close/>
                </a:path>
              </a:pathLst>
            </a:custGeom>
            <a:solidFill>
              <a:srgbClr val="000000"/>
            </a:solidFill>
            <a:ln w="9525">
              <a:noFill/>
              <a:round/>
              <a:headEnd/>
              <a:tailEnd/>
            </a:ln>
          </p:spPr>
          <p:txBody>
            <a:bodyPr/>
            <a:lstStyle/>
            <a:p>
              <a:endParaRPr lang="en-US"/>
            </a:p>
          </p:txBody>
        </p:sp>
        <p:sp>
          <p:nvSpPr>
            <p:cNvPr id="231" name="Freeform 459"/>
            <p:cNvSpPr>
              <a:spLocks/>
            </p:cNvSpPr>
            <p:nvPr/>
          </p:nvSpPr>
          <p:spPr bwMode="auto">
            <a:xfrm>
              <a:off x="4247" y="1503"/>
              <a:ext cx="3" cy="19"/>
            </a:xfrm>
            <a:custGeom>
              <a:avLst/>
              <a:gdLst>
                <a:gd name="T0" fmla="*/ 0 w 18"/>
                <a:gd name="T1" fmla="*/ 0 h 116"/>
                <a:gd name="T2" fmla="*/ 0 w 18"/>
                <a:gd name="T3" fmla="*/ 0 h 116"/>
                <a:gd name="T4" fmla="*/ 0 w 18"/>
                <a:gd name="T5" fmla="*/ 0 h 116"/>
                <a:gd name="T6" fmla="*/ 0 w 18"/>
                <a:gd name="T7" fmla="*/ 0 h 116"/>
                <a:gd name="T8" fmla="*/ 0 w 18"/>
                <a:gd name="T9" fmla="*/ 0 h 116"/>
                <a:gd name="T10" fmla="*/ 0 w 18"/>
                <a:gd name="T11" fmla="*/ 0 h 116"/>
                <a:gd name="T12" fmla="*/ 0 60000 65536"/>
                <a:gd name="T13" fmla="*/ 0 60000 65536"/>
                <a:gd name="T14" fmla="*/ 0 60000 65536"/>
                <a:gd name="T15" fmla="*/ 0 60000 65536"/>
                <a:gd name="T16" fmla="*/ 0 60000 65536"/>
                <a:gd name="T17" fmla="*/ 0 60000 65536"/>
                <a:gd name="T18" fmla="*/ 0 w 18"/>
                <a:gd name="T19" fmla="*/ 0 h 116"/>
                <a:gd name="T20" fmla="*/ 18 w 18"/>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8" h="116">
                  <a:moveTo>
                    <a:pt x="13" y="116"/>
                  </a:moveTo>
                  <a:lnTo>
                    <a:pt x="0" y="46"/>
                  </a:lnTo>
                  <a:lnTo>
                    <a:pt x="0" y="0"/>
                  </a:lnTo>
                  <a:lnTo>
                    <a:pt x="18" y="78"/>
                  </a:lnTo>
                  <a:lnTo>
                    <a:pt x="13" y="116"/>
                  </a:lnTo>
                  <a:close/>
                </a:path>
              </a:pathLst>
            </a:custGeom>
            <a:solidFill>
              <a:srgbClr val="000000"/>
            </a:solidFill>
            <a:ln w="9525">
              <a:noFill/>
              <a:round/>
              <a:headEnd/>
              <a:tailEnd/>
            </a:ln>
          </p:spPr>
          <p:txBody>
            <a:bodyPr/>
            <a:lstStyle/>
            <a:p>
              <a:endParaRPr lang="en-US"/>
            </a:p>
          </p:txBody>
        </p:sp>
        <p:sp>
          <p:nvSpPr>
            <p:cNvPr id="232" name="Freeform 460"/>
            <p:cNvSpPr>
              <a:spLocks/>
            </p:cNvSpPr>
            <p:nvPr/>
          </p:nvSpPr>
          <p:spPr bwMode="auto">
            <a:xfrm>
              <a:off x="4245" y="1481"/>
              <a:ext cx="3" cy="18"/>
            </a:xfrm>
            <a:custGeom>
              <a:avLst/>
              <a:gdLst>
                <a:gd name="T0" fmla="*/ 0 w 16"/>
                <a:gd name="T1" fmla="*/ 0 h 108"/>
                <a:gd name="T2" fmla="*/ 0 w 16"/>
                <a:gd name="T3" fmla="*/ 0 h 108"/>
                <a:gd name="T4" fmla="*/ 0 w 16"/>
                <a:gd name="T5" fmla="*/ 0 h 108"/>
                <a:gd name="T6" fmla="*/ 0 w 16"/>
                <a:gd name="T7" fmla="*/ 0 h 108"/>
                <a:gd name="T8" fmla="*/ 0 w 16"/>
                <a:gd name="T9" fmla="*/ 0 h 108"/>
                <a:gd name="T10" fmla="*/ 0 w 16"/>
                <a:gd name="T11" fmla="*/ 0 h 108"/>
                <a:gd name="T12" fmla="*/ 0 60000 65536"/>
                <a:gd name="T13" fmla="*/ 0 60000 65536"/>
                <a:gd name="T14" fmla="*/ 0 60000 65536"/>
                <a:gd name="T15" fmla="*/ 0 60000 65536"/>
                <a:gd name="T16" fmla="*/ 0 60000 65536"/>
                <a:gd name="T17" fmla="*/ 0 60000 65536"/>
                <a:gd name="T18" fmla="*/ 0 w 16"/>
                <a:gd name="T19" fmla="*/ 0 h 108"/>
                <a:gd name="T20" fmla="*/ 16 w 16"/>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6" h="108">
                  <a:moveTo>
                    <a:pt x="0" y="106"/>
                  </a:moveTo>
                  <a:lnTo>
                    <a:pt x="7" y="15"/>
                  </a:lnTo>
                  <a:lnTo>
                    <a:pt x="10" y="0"/>
                  </a:lnTo>
                  <a:lnTo>
                    <a:pt x="16" y="108"/>
                  </a:lnTo>
                  <a:lnTo>
                    <a:pt x="0" y="106"/>
                  </a:lnTo>
                  <a:close/>
                </a:path>
              </a:pathLst>
            </a:custGeom>
            <a:solidFill>
              <a:srgbClr val="000000"/>
            </a:solidFill>
            <a:ln w="9525">
              <a:noFill/>
              <a:round/>
              <a:headEnd/>
              <a:tailEnd/>
            </a:ln>
          </p:spPr>
          <p:txBody>
            <a:bodyPr/>
            <a:lstStyle/>
            <a:p>
              <a:endParaRPr lang="en-US"/>
            </a:p>
          </p:txBody>
        </p:sp>
        <p:sp>
          <p:nvSpPr>
            <p:cNvPr id="233" name="Freeform 461"/>
            <p:cNvSpPr>
              <a:spLocks/>
            </p:cNvSpPr>
            <p:nvPr/>
          </p:nvSpPr>
          <p:spPr bwMode="auto">
            <a:xfrm>
              <a:off x="4231" y="1465"/>
              <a:ext cx="14" cy="31"/>
            </a:xfrm>
            <a:custGeom>
              <a:avLst/>
              <a:gdLst>
                <a:gd name="T0" fmla="*/ 0 w 82"/>
                <a:gd name="T1" fmla="*/ 0 h 190"/>
                <a:gd name="T2" fmla="*/ 0 w 82"/>
                <a:gd name="T3" fmla="*/ 0 h 190"/>
                <a:gd name="T4" fmla="*/ 0 w 82"/>
                <a:gd name="T5" fmla="*/ 0 h 190"/>
                <a:gd name="T6" fmla="*/ 0 w 82"/>
                <a:gd name="T7" fmla="*/ 0 h 190"/>
                <a:gd name="T8" fmla="*/ 0 w 82"/>
                <a:gd name="T9" fmla="*/ 0 h 190"/>
                <a:gd name="T10" fmla="*/ 0 w 82"/>
                <a:gd name="T11" fmla="*/ 0 h 190"/>
                <a:gd name="T12" fmla="*/ 0 w 82"/>
                <a:gd name="T13" fmla="*/ 0 h 190"/>
                <a:gd name="T14" fmla="*/ 0 w 82"/>
                <a:gd name="T15" fmla="*/ 0 h 190"/>
                <a:gd name="T16" fmla="*/ 0 w 82"/>
                <a:gd name="T17" fmla="*/ 0 h 190"/>
                <a:gd name="T18" fmla="*/ 0 w 82"/>
                <a:gd name="T19" fmla="*/ 0 h 190"/>
                <a:gd name="T20" fmla="*/ 0 w 82"/>
                <a:gd name="T21" fmla="*/ 0 h 190"/>
                <a:gd name="T22" fmla="*/ 0 w 82"/>
                <a:gd name="T23" fmla="*/ 0 h 190"/>
                <a:gd name="T24" fmla="*/ 0 w 82"/>
                <a:gd name="T25" fmla="*/ 0 h 190"/>
                <a:gd name="T26" fmla="*/ 0 w 82"/>
                <a:gd name="T27" fmla="*/ 0 h 190"/>
                <a:gd name="T28" fmla="*/ 0 w 82"/>
                <a:gd name="T29" fmla="*/ 0 h 190"/>
                <a:gd name="T30" fmla="*/ 0 w 82"/>
                <a:gd name="T31" fmla="*/ 0 h 190"/>
                <a:gd name="T32" fmla="*/ 0 w 82"/>
                <a:gd name="T33" fmla="*/ 0 h 190"/>
                <a:gd name="T34" fmla="*/ 0 w 82"/>
                <a:gd name="T35" fmla="*/ 0 h 190"/>
                <a:gd name="T36" fmla="*/ 0 w 82"/>
                <a:gd name="T37" fmla="*/ 0 h 190"/>
                <a:gd name="T38" fmla="*/ 0 w 82"/>
                <a:gd name="T39" fmla="*/ 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190"/>
                <a:gd name="T62" fmla="*/ 82 w 82"/>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190">
                  <a:moveTo>
                    <a:pt x="5" y="19"/>
                  </a:moveTo>
                  <a:lnTo>
                    <a:pt x="15" y="41"/>
                  </a:lnTo>
                  <a:lnTo>
                    <a:pt x="29" y="59"/>
                  </a:lnTo>
                  <a:lnTo>
                    <a:pt x="25" y="39"/>
                  </a:lnTo>
                  <a:lnTo>
                    <a:pt x="48" y="61"/>
                  </a:lnTo>
                  <a:lnTo>
                    <a:pt x="73" y="70"/>
                  </a:lnTo>
                  <a:lnTo>
                    <a:pt x="67" y="33"/>
                  </a:lnTo>
                  <a:lnTo>
                    <a:pt x="67" y="0"/>
                  </a:lnTo>
                  <a:lnTo>
                    <a:pt x="79" y="45"/>
                  </a:lnTo>
                  <a:lnTo>
                    <a:pt x="82" y="84"/>
                  </a:lnTo>
                  <a:lnTo>
                    <a:pt x="79" y="127"/>
                  </a:lnTo>
                  <a:lnTo>
                    <a:pt x="80" y="190"/>
                  </a:lnTo>
                  <a:lnTo>
                    <a:pt x="70" y="190"/>
                  </a:lnTo>
                  <a:lnTo>
                    <a:pt x="66" y="106"/>
                  </a:lnTo>
                  <a:lnTo>
                    <a:pt x="68" y="93"/>
                  </a:lnTo>
                  <a:lnTo>
                    <a:pt x="48" y="73"/>
                  </a:lnTo>
                  <a:lnTo>
                    <a:pt x="23" y="65"/>
                  </a:lnTo>
                  <a:lnTo>
                    <a:pt x="0" y="37"/>
                  </a:lnTo>
                  <a:lnTo>
                    <a:pt x="5" y="19"/>
                  </a:lnTo>
                  <a:close/>
                </a:path>
              </a:pathLst>
            </a:custGeom>
            <a:solidFill>
              <a:srgbClr val="000000"/>
            </a:solidFill>
            <a:ln w="9525">
              <a:noFill/>
              <a:round/>
              <a:headEnd/>
              <a:tailEnd/>
            </a:ln>
          </p:spPr>
          <p:txBody>
            <a:bodyPr/>
            <a:lstStyle/>
            <a:p>
              <a:endParaRPr lang="en-US"/>
            </a:p>
          </p:txBody>
        </p:sp>
        <p:sp>
          <p:nvSpPr>
            <p:cNvPr id="234" name="Freeform 462"/>
            <p:cNvSpPr>
              <a:spLocks/>
            </p:cNvSpPr>
            <p:nvPr/>
          </p:nvSpPr>
          <p:spPr bwMode="auto">
            <a:xfrm>
              <a:off x="4245" y="1455"/>
              <a:ext cx="2" cy="25"/>
            </a:xfrm>
            <a:custGeom>
              <a:avLst/>
              <a:gdLst>
                <a:gd name="T0" fmla="*/ 0 w 15"/>
                <a:gd name="T1" fmla="*/ 0 h 146"/>
                <a:gd name="T2" fmla="*/ 0 w 15"/>
                <a:gd name="T3" fmla="*/ 0 h 146"/>
                <a:gd name="T4" fmla="*/ 0 w 15"/>
                <a:gd name="T5" fmla="*/ 0 h 146"/>
                <a:gd name="T6" fmla="*/ 0 w 15"/>
                <a:gd name="T7" fmla="*/ 0 h 146"/>
                <a:gd name="T8" fmla="*/ 0 w 15"/>
                <a:gd name="T9" fmla="*/ 0 h 146"/>
                <a:gd name="T10" fmla="*/ 0 w 15"/>
                <a:gd name="T11" fmla="*/ 0 h 146"/>
                <a:gd name="T12" fmla="*/ 0 w 15"/>
                <a:gd name="T13" fmla="*/ 0 h 146"/>
                <a:gd name="T14" fmla="*/ 0 60000 65536"/>
                <a:gd name="T15" fmla="*/ 0 60000 65536"/>
                <a:gd name="T16" fmla="*/ 0 60000 65536"/>
                <a:gd name="T17" fmla="*/ 0 60000 65536"/>
                <a:gd name="T18" fmla="*/ 0 60000 65536"/>
                <a:gd name="T19" fmla="*/ 0 60000 65536"/>
                <a:gd name="T20" fmla="*/ 0 60000 65536"/>
                <a:gd name="T21" fmla="*/ 0 w 15"/>
                <a:gd name="T22" fmla="*/ 0 h 146"/>
                <a:gd name="T23" fmla="*/ 15 w 15"/>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6">
                  <a:moveTo>
                    <a:pt x="0" y="0"/>
                  </a:moveTo>
                  <a:lnTo>
                    <a:pt x="1" y="62"/>
                  </a:lnTo>
                  <a:lnTo>
                    <a:pt x="11" y="146"/>
                  </a:lnTo>
                  <a:lnTo>
                    <a:pt x="15" y="61"/>
                  </a:lnTo>
                  <a:lnTo>
                    <a:pt x="11" y="6"/>
                  </a:lnTo>
                  <a:lnTo>
                    <a:pt x="0" y="0"/>
                  </a:lnTo>
                  <a:close/>
                </a:path>
              </a:pathLst>
            </a:custGeom>
            <a:solidFill>
              <a:srgbClr val="000000"/>
            </a:solidFill>
            <a:ln w="9525">
              <a:noFill/>
              <a:round/>
              <a:headEnd/>
              <a:tailEnd/>
            </a:ln>
          </p:spPr>
          <p:txBody>
            <a:bodyPr/>
            <a:lstStyle/>
            <a:p>
              <a:endParaRPr lang="en-US"/>
            </a:p>
          </p:txBody>
        </p:sp>
        <p:sp>
          <p:nvSpPr>
            <p:cNvPr id="235" name="Freeform 463"/>
            <p:cNvSpPr>
              <a:spLocks/>
            </p:cNvSpPr>
            <p:nvPr/>
          </p:nvSpPr>
          <p:spPr bwMode="auto">
            <a:xfrm>
              <a:off x="4252" y="1455"/>
              <a:ext cx="2" cy="25"/>
            </a:xfrm>
            <a:custGeom>
              <a:avLst/>
              <a:gdLst>
                <a:gd name="T0" fmla="*/ 0 w 16"/>
                <a:gd name="T1" fmla="*/ 0 h 151"/>
                <a:gd name="T2" fmla="*/ 0 w 16"/>
                <a:gd name="T3" fmla="*/ 0 h 151"/>
                <a:gd name="T4" fmla="*/ 0 w 16"/>
                <a:gd name="T5" fmla="*/ 0 h 151"/>
                <a:gd name="T6" fmla="*/ 0 w 16"/>
                <a:gd name="T7" fmla="*/ 0 h 151"/>
                <a:gd name="T8" fmla="*/ 0 w 16"/>
                <a:gd name="T9" fmla="*/ 0 h 151"/>
                <a:gd name="T10" fmla="*/ 0 w 16"/>
                <a:gd name="T11" fmla="*/ 0 h 151"/>
                <a:gd name="T12" fmla="*/ 0 w 16"/>
                <a:gd name="T13" fmla="*/ 0 h 151"/>
                <a:gd name="T14" fmla="*/ 0 w 16"/>
                <a:gd name="T15" fmla="*/ 0 h 151"/>
                <a:gd name="T16" fmla="*/ 0 w 16"/>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51"/>
                <a:gd name="T29" fmla="*/ 16 w 16"/>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51">
                  <a:moveTo>
                    <a:pt x="4" y="0"/>
                  </a:moveTo>
                  <a:lnTo>
                    <a:pt x="0" y="37"/>
                  </a:lnTo>
                  <a:lnTo>
                    <a:pt x="10" y="104"/>
                  </a:lnTo>
                  <a:lnTo>
                    <a:pt x="2" y="151"/>
                  </a:lnTo>
                  <a:lnTo>
                    <a:pt x="16" y="109"/>
                  </a:lnTo>
                  <a:lnTo>
                    <a:pt x="12" y="41"/>
                  </a:lnTo>
                  <a:lnTo>
                    <a:pt x="11" y="9"/>
                  </a:lnTo>
                  <a:lnTo>
                    <a:pt x="4" y="0"/>
                  </a:lnTo>
                  <a:close/>
                </a:path>
              </a:pathLst>
            </a:custGeom>
            <a:solidFill>
              <a:srgbClr val="000000"/>
            </a:solidFill>
            <a:ln w="9525">
              <a:noFill/>
              <a:round/>
              <a:headEnd/>
              <a:tailEnd/>
            </a:ln>
          </p:spPr>
          <p:txBody>
            <a:bodyPr/>
            <a:lstStyle/>
            <a:p>
              <a:endParaRPr lang="en-US"/>
            </a:p>
          </p:txBody>
        </p:sp>
        <p:sp>
          <p:nvSpPr>
            <p:cNvPr id="236" name="Freeform 464"/>
            <p:cNvSpPr>
              <a:spLocks/>
            </p:cNvSpPr>
            <p:nvPr/>
          </p:nvSpPr>
          <p:spPr bwMode="auto">
            <a:xfrm>
              <a:off x="4257" y="1519"/>
              <a:ext cx="49" cy="136"/>
            </a:xfrm>
            <a:custGeom>
              <a:avLst/>
              <a:gdLst>
                <a:gd name="T0" fmla="*/ 0 w 293"/>
                <a:gd name="T1" fmla="*/ 0 h 813"/>
                <a:gd name="T2" fmla="*/ 0 w 293"/>
                <a:gd name="T3" fmla="*/ 0 h 813"/>
                <a:gd name="T4" fmla="*/ 0 w 293"/>
                <a:gd name="T5" fmla="*/ 0 h 813"/>
                <a:gd name="T6" fmla="*/ 0 w 293"/>
                <a:gd name="T7" fmla="*/ 0 h 813"/>
                <a:gd name="T8" fmla="*/ 0 w 293"/>
                <a:gd name="T9" fmla="*/ 0 h 813"/>
                <a:gd name="T10" fmla="*/ 0 w 293"/>
                <a:gd name="T11" fmla="*/ 0 h 813"/>
                <a:gd name="T12" fmla="*/ 0 w 293"/>
                <a:gd name="T13" fmla="*/ 0 h 813"/>
                <a:gd name="T14" fmla="*/ 0 w 293"/>
                <a:gd name="T15" fmla="*/ 0 h 813"/>
                <a:gd name="T16" fmla="*/ 0 w 293"/>
                <a:gd name="T17" fmla="*/ 0 h 813"/>
                <a:gd name="T18" fmla="*/ 0 w 293"/>
                <a:gd name="T19" fmla="*/ 0 h 813"/>
                <a:gd name="T20" fmla="*/ 0 w 293"/>
                <a:gd name="T21" fmla="*/ 0 h 813"/>
                <a:gd name="T22" fmla="*/ 0 w 293"/>
                <a:gd name="T23" fmla="*/ 0 h 813"/>
                <a:gd name="T24" fmla="*/ 0 w 293"/>
                <a:gd name="T25" fmla="*/ 0 h 813"/>
                <a:gd name="T26" fmla="*/ 0 w 293"/>
                <a:gd name="T27" fmla="*/ 0 h 813"/>
                <a:gd name="T28" fmla="*/ 0 w 293"/>
                <a:gd name="T29" fmla="*/ 0 h 813"/>
                <a:gd name="T30" fmla="*/ 0 w 293"/>
                <a:gd name="T31" fmla="*/ 0 h 813"/>
                <a:gd name="T32" fmla="*/ 0 w 293"/>
                <a:gd name="T33" fmla="*/ 0 h 813"/>
                <a:gd name="T34" fmla="*/ 0 w 293"/>
                <a:gd name="T35" fmla="*/ 0 h 813"/>
                <a:gd name="T36" fmla="*/ 0 w 293"/>
                <a:gd name="T37" fmla="*/ 0 h 813"/>
                <a:gd name="T38" fmla="*/ 0 w 293"/>
                <a:gd name="T39" fmla="*/ 0 h 813"/>
                <a:gd name="T40" fmla="*/ 0 w 293"/>
                <a:gd name="T41" fmla="*/ 0 h 813"/>
                <a:gd name="T42" fmla="*/ 0 w 293"/>
                <a:gd name="T43" fmla="*/ 0 h 813"/>
                <a:gd name="T44" fmla="*/ 0 w 293"/>
                <a:gd name="T45" fmla="*/ 0 h 813"/>
                <a:gd name="T46" fmla="*/ 0 w 293"/>
                <a:gd name="T47" fmla="*/ 0 h 813"/>
                <a:gd name="T48" fmla="*/ 0 w 293"/>
                <a:gd name="T49" fmla="*/ 0 h 813"/>
                <a:gd name="T50" fmla="*/ 0 w 293"/>
                <a:gd name="T51" fmla="*/ 0 h 813"/>
                <a:gd name="T52" fmla="*/ 0 w 293"/>
                <a:gd name="T53" fmla="*/ 0 h 813"/>
                <a:gd name="T54" fmla="*/ 0 w 293"/>
                <a:gd name="T55" fmla="*/ 0 h 813"/>
                <a:gd name="T56" fmla="*/ 0 w 293"/>
                <a:gd name="T57" fmla="*/ 0 h 813"/>
                <a:gd name="T58" fmla="*/ 0 w 293"/>
                <a:gd name="T59" fmla="*/ 0 h 813"/>
                <a:gd name="T60" fmla="*/ 0 w 293"/>
                <a:gd name="T61" fmla="*/ 0 h 813"/>
                <a:gd name="T62" fmla="*/ 0 w 293"/>
                <a:gd name="T63" fmla="*/ 0 h 813"/>
                <a:gd name="T64" fmla="*/ 0 w 293"/>
                <a:gd name="T65" fmla="*/ 0 h 813"/>
                <a:gd name="T66" fmla="*/ 0 w 293"/>
                <a:gd name="T67" fmla="*/ 0 h 8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813"/>
                <a:gd name="T104" fmla="*/ 293 w 293"/>
                <a:gd name="T105" fmla="*/ 813 h 8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813">
                  <a:moveTo>
                    <a:pt x="0" y="61"/>
                  </a:moveTo>
                  <a:lnTo>
                    <a:pt x="0" y="81"/>
                  </a:lnTo>
                  <a:lnTo>
                    <a:pt x="15" y="79"/>
                  </a:lnTo>
                  <a:lnTo>
                    <a:pt x="40" y="84"/>
                  </a:lnTo>
                  <a:lnTo>
                    <a:pt x="17" y="100"/>
                  </a:lnTo>
                  <a:lnTo>
                    <a:pt x="8" y="118"/>
                  </a:lnTo>
                  <a:lnTo>
                    <a:pt x="7" y="230"/>
                  </a:lnTo>
                  <a:lnTo>
                    <a:pt x="16" y="292"/>
                  </a:lnTo>
                  <a:lnTo>
                    <a:pt x="22" y="346"/>
                  </a:lnTo>
                  <a:lnTo>
                    <a:pt x="16" y="405"/>
                  </a:lnTo>
                  <a:lnTo>
                    <a:pt x="16" y="472"/>
                  </a:lnTo>
                  <a:lnTo>
                    <a:pt x="20" y="551"/>
                  </a:lnTo>
                  <a:lnTo>
                    <a:pt x="26" y="654"/>
                  </a:lnTo>
                  <a:lnTo>
                    <a:pt x="29" y="695"/>
                  </a:lnTo>
                  <a:lnTo>
                    <a:pt x="33" y="729"/>
                  </a:lnTo>
                  <a:lnTo>
                    <a:pt x="46" y="768"/>
                  </a:lnTo>
                  <a:lnTo>
                    <a:pt x="59" y="805"/>
                  </a:lnTo>
                  <a:lnTo>
                    <a:pt x="82" y="813"/>
                  </a:lnTo>
                  <a:lnTo>
                    <a:pt x="123" y="810"/>
                  </a:lnTo>
                  <a:lnTo>
                    <a:pt x="293" y="809"/>
                  </a:lnTo>
                  <a:lnTo>
                    <a:pt x="201" y="795"/>
                  </a:lnTo>
                  <a:lnTo>
                    <a:pt x="200" y="768"/>
                  </a:lnTo>
                  <a:lnTo>
                    <a:pt x="181" y="789"/>
                  </a:lnTo>
                  <a:lnTo>
                    <a:pt x="161" y="780"/>
                  </a:lnTo>
                  <a:lnTo>
                    <a:pt x="149" y="790"/>
                  </a:lnTo>
                  <a:lnTo>
                    <a:pt x="129" y="781"/>
                  </a:lnTo>
                  <a:lnTo>
                    <a:pt x="132" y="731"/>
                  </a:lnTo>
                  <a:lnTo>
                    <a:pt x="113" y="767"/>
                  </a:lnTo>
                  <a:lnTo>
                    <a:pt x="111" y="744"/>
                  </a:lnTo>
                  <a:lnTo>
                    <a:pt x="102" y="776"/>
                  </a:lnTo>
                  <a:lnTo>
                    <a:pt x="93" y="734"/>
                  </a:lnTo>
                  <a:lnTo>
                    <a:pt x="82" y="773"/>
                  </a:lnTo>
                  <a:lnTo>
                    <a:pt x="62" y="760"/>
                  </a:lnTo>
                  <a:lnTo>
                    <a:pt x="41" y="704"/>
                  </a:lnTo>
                  <a:lnTo>
                    <a:pt x="32" y="435"/>
                  </a:lnTo>
                  <a:lnTo>
                    <a:pt x="36" y="329"/>
                  </a:lnTo>
                  <a:lnTo>
                    <a:pt x="23" y="243"/>
                  </a:lnTo>
                  <a:lnTo>
                    <a:pt x="19" y="130"/>
                  </a:lnTo>
                  <a:lnTo>
                    <a:pt x="25" y="109"/>
                  </a:lnTo>
                  <a:lnTo>
                    <a:pt x="54" y="93"/>
                  </a:lnTo>
                  <a:lnTo>
                    <a:pt x="72" y="85"/>
                  </a:lnTo>
                  <a:lnTo>
                    <a:pt x="107" y="79"/>
                  </a:lnTo>
                  <a:lnTo>
                    <a:pt x="142" y="77"/>
                  </a:lnTo>
                  <a:lnTo>
                    <a:pt x="171" y="77"/>
                  </a:lnTo>
                  <a:lnTo>
                    <a:pt x="206" y="94"/>
                  </a:lnTo>
                  <a:lnTo>
                    <a:pt x="231" y="93"/>
                  </a:lnTo>
                  <a:lnTo>
                    <a:pt x="262" y="78"/>
                  </a:lnTo>
                  <a:lnTo>
                    <a:pt x="254" y="66"/>
                  </a:lnTo>
                  <a:lnTo>
                    <a:pt x="225" y="82"/>
                  </a:lnTo>
                  <a:lnTo>
                    <a:pt x="205" y="83"/>
                  </a:lnTo>
                  <a:lnTo>
                    <a:pt x="194" y="72"/>
                  </a:lnTo>
                  <a:lnTo>
                    <a:pt x="230" y="43"/>
                  </a:lnTo>
                  <a:lnTo>
                    <a:pt x="252" y="32"/>
                  </a:lnTo>
                  <a:lnTo>
                    <a:pt x="233" y="29"/>
                  </a:lnTo>
                  <a:lnTo>
                    <a:pt x="191" y="51"/>
                  </a:lnTo>
                  <a:lnTo>
                    <a:pt x="176" y="62"/>
                  </a:lnTo>
                  <a:lnTo>
                    <a:pt x="132" y="65"/>
                  </a:lnTo>
                  <a:lnTo>
                    <a:pt x="142" y="45"/>
                  </a:lnTo>
                  <a:lnTo>
                    <a:pt x="168" y="22"/>
                  </a:lnTo>
                  <a:lnTo>
                    <a:pt x="195" y="14"/>
                  </a:lnTo>
                  <a:lnTo>
                    <a:pt x="213" y="0"/>
                  </a:lnTo>
                  <a:lnTo>
                    <a:pt x="168" y="11"/>
                  </a:lnTo>
                  <a:lnTo>
                    <a:pt x="134" y="33"/>
                  </a:lnTo>
                  <a:lnTo>
                    <a:pt x="114" y="59"/>
                  </a:lnTo>
                  <a:lnTo>
                    <a:pt x="69" y="65"/>
                  </a:lnTo>
                  <a:lnTo>
                    <a:pt x="36" y="67"/>
                  </a:lnTo>
                  <a:lnTo>
                    <a:pt x="0" y="61"/>
                  </a:lnTo>
                  <a:close/>
                </a:path>
              </a:pathLst>
            </a:custGeom>
            <a:solidFill>
              <a:srgbClr val="000000"/>
            </a:solidFill>
            <a:ln w="9525">
              <a:noFill/>
              <a:round/>
              <a:headEnd/>
              <a:tailEnd/>
            </a:ln>
          </p:spPr>
          <p:txBody>
            <a:bodyPr/>
            <a:lstStyle/>
            <a:p>
              <a:endParaRPr lang="en-US"/>
            </a:p>
          </p:txBody>
        </p:sp>
        <p:sp>
          <p:nvSpPr>
            <p:cNvPr id="237" name="Freeform 465"/>
            <p:cNvSpPr>
              <a:spLocks/>
            </p:cNvSpPr>
            <p:nvPr/>
          </p:nvSpPr>
          <p:spPr bwMode="auto">
            <a:xfrm>
              <a:off x="4204" y="1534"/>
              <a:ext cx="51" cy="120"/>
            </a:xfrm>
            <a:custGeom>
              <a:avLst/>
              <a:gdLst>
                <a:gd name="T0" fmla="*/ 0 w 310"/>
                <a:gd name="T1" fmla="*/ 0 h 718"/>
                <a:gd name="T2" fmla="*/ 0 w 310"/>
                <a:gd name="T3" fmla="*/ 0 h 718"/>
                <a:gd name="T4" fmla="*/ 0 w 310"/>
                <a:gd name="T5" fmla="*/ 0 h 718"/>
                <a:gd name="T6" fmla="*/ 0 w 310"/>
                <a:gd name="T7" fmla="*/ 0 h 718"/>
                <a:gd name="T8" fmla="*/ 0 w 310"/>
                <a:gd name="T9" fmla="*/ 0 h 718"/>
                <a:gd name="T10" fmla="*/ 0 w 310"/>
                <a:gd name="T11" fmla="*/ 0 h 718"/>
                <a:gd name="T12" fmla="*/ 0 w 310"/>
                <a:gd name="T13" fmla="*/ 0 h 718"/>
                <a:gd name="T14" fmla="*/ 0 w 310"/>
                <a:gd name="T15" fmla="*/ 0 h 718"/>
                <a:gd name="T16" fmla="*/ 0 w 310"/>
                <a:gd name="T17" fmla="*/ 0 h 718"/>
                <a:gd name="T18" fmla="*/ 0 w 310"/>
                <a:gd name="T19" fmla="*/ 0 h 718"/>
                <a:gd name="T20" fmla="*/ 0 w 310"/>
                <a:gd name="T21" fmla="*/ 0 h 718"/>
                <a:gd name="T22" fmla="*/ 0 w 310"/>
                <a:gd name="T23" fmla="*/ 0 h 718"/>
                <a:gd name="T24" fmla="*/ 0 w 310"/>
                <a:gd name="T25" fmla="*/ 0 h 718"/>
                <a:gd name="T26" fmla="*/ 0 w 310"/>
                <a:gd name="T27" fmla="*/ 0 h 718"/>
                <a:gd name="T28" fmla="*/ 0 w 310"/>
                <a:gd name="T29" fmla="*/ 0 h 718"/>
                <a:gd name="T30" fmla="*/ 0 w 310"/>
                <a:gd name="T31" fmla="*/ 0 h 718"/>
                <a:gd name="T32" fmla="*/ 0 w 310"/>
                <a:gd name="T33" fmla="*/ 0 h 718"/>
                <a:gd name="T34" fmla="*/ 0 w 310"/>
                <a:gd name="T35" fmla="*/ 0 h 718"/>
                <a:gd name="T36" fmla="*/ 0 w 310"/>
                <a:gd name="T37" fmla="*/ 0 h 718"/>
                <a:gd name="T38" fmla="*/ 0 w 310"/>
                <a:gd name="T39" fmla="*/ 0 h 718"/>
                <a:gd name="T40" fmla="*/ 0 w 310"/>
                <a:gd name="T41" fmla="*/ 0 h 718"/>
                <a:gd name="T42" fmla="*/ 0 w 310"/>
                <a:gd name="T43" fmla="*/ 0 h 718"/>
                <a:gd name="T44" fmla="*/ 0 w 310"/>
                <a:gd name="T45" fmla="*/ 0 h 718"/>
                <a:gd name="T46" fmla="*/ 0 w 310"/>
                <a:gd name="T47" fmla="*/ 0 h 718"/>
                <a:gd name="T48" fmla="*/ 0 w 310"/>
                <a:gd name="T49" fmla="*/ 0 h 718"/>
                <a:gd name="T50" fmla="*/ 0 w 310"/>
                <a:gd name="T51" fmla="*/ 0 h 718"/>
                <a:gd name="T52" fmla="*/ 0 w 310"/>
                <a:gd name="T53" fmla="*/ 0 h 718"/>
                <a:gd name="T54" fmla="*/ 0 w 310"/>
                <a:gd name="T55" fmla="*/ 0 h 718"/>
                <a:gd name="T56" fmla="*/ 0 w 310"/>
                <a:gd name="T57" fmla="*/ 0 h 718"/>
                <a:gd name="T58" fmla="*/ 0 w 310"/>
                <a:gd name="T59" fmla="*/ 0 h 718"/>
                <a:gd name="T60" fmla="*/ 0 w 310"/>
                <a:gd name="T61" fmla="*/ 0 h 718"/>
                <a:gd name="T62" fmla="*/ 0 w 310"/>
                <a:gd name="T63" fmla="*/ 0 h 718"/>
                <a:gd name="T64" fmla="*/ 0 w 310"/>
                <a:gd name="T65" fmla="*/ 0 h 718"/>
                <a:gd name="T66" fmla="*/ 0 w 310"/>
                <a:gd name="T67" fmla="*/ 0 h 718"/>
                <a:gd name="T68" fmla="*/ 0 w 310"/>
                <a:gd name="T69" fmla="*/ 0 h 718"/>
                <a:gd name="T70" fmla="*/ 0 w 310"/>
                <a:gd name="T71" fmla="*/ 0 h 718"/>
                <a:gd name="T72" fmla="*/ 0 w 310"/>
                <a:gd name="T73" fmla="*/ 0 h 718"/>
                <a:gd name="T74" fmla="*/ 0 w 310"/>
                <a:gd name="T75" fmla="*/ 0 h 718"/>
                <a:gd name="T76" fmla="*/ 0 w 310"/>
                <a:gd name="T77" fmla="*/ 0 h 718"/>
                <a:gd name="T78" fmla="*/ 0 w 310"/>
                <a:gd name="T79" fmla="*/ 0 h 718"/>
                <a:gd name="T80" fmla="*/ 0 w 310"/>
                <a:gd name="T81" fmla="*/ 0 h 718"/>
                <a:gd name="T82" fmla="*/ 0 w 310"/>
                <a:gd name="T83" fmla="*/ 0 h 718"/>
                <a:gd name="T84" fmla="*/ 0 w 310"/>
                <a:gd name="T85" fmla="*/ 0 h 718"/>
                <a:gd name="T86" fmla="*/ 0 w 310"/>
                <a:gd name="T87" fmla="*/ 0 h 718"/>
                <a:gd name="T88" fmla="*/ 0 w 310"/>
                <a:gd name="T89" fmla="*/ 0 h 718"/>
                <a:gd name="T90" fmla="*/ 0 w 310"/>
                <a:gd name="T91" fmla="*/ 0 h 7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0"/>
                <a:gd name="T139" fmla="*/ 0 h 718"/>
                <a:gd name="T140" fmla="*/ 310 w 310"/>
                <a:gd name="T141" fmla="*/ 718 h 7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0" h="718">
                  <a:moveTo>
                    <a:pt x="257" y="9"/>
                  </a:moveTo>
                  <a:lnTo>
                    <a:pt x="254" y="115"/>
                  </a:lnTo>
                  <a:lnTo>
                    <a:pt x="249" y="180"/>
                  </a:lnTo>
                  <a:lnTo>
                    <a:pt x="270" y="156"/>
                  </a:lnTo>
                  <a:lnTo>
                    <a:pt x="260" y="192"/>
                  </a:lnTo>
                  <a:lnTo>
                    <a:pt x="259" y="214"/>
                  </a:lnTo>
                  <a:lnTo>
                    <a:pt x="267" y="233"/>
                  </a:lnTo>
                  <a:lnTo>
                    <a:pt x="273" y="282"/>
                  </a:lnTo>
                  <a:lnTo>
                    <a:pt x="274" y="307"/>
                  </a:lnTo>
                  <a:lnTo>
                    <a:pt x="254" y="243"/>
                  </a:lnTo>
                  <a:lnTo>
                    <a:pt x="252" y="306"/>
                  </a:lnTo>
                  <a:lnTo>
                    <a:pt x="250" y="493"/>
                  </a:lnTo>
                  <a:lnTo>
                    <a:pt x="249" y="545"/>
                  </a:lnTo>
                  <a:lnTo>
                    <a:pt x="263" y="600"/>
                  </a:lnTo>
                  <a:lnTo>
                    <a:pt x="268" y="652"/>
                  </a:lnTo>
                  <a:lnTo>
                    <a:pt x="250" y="691"/>
                  </a:lnTo>
                  <a:lnTo>
                    <a:pt x="257" y="624"/>
                  </a:lnTo>
                  <a:lnTo>
                    <a:pt x="247" y="600"/>
                  </a:lnTo>
                  <a:lnTo>
                    <a:pt x="244" y="661"/>
                  </a:lnTo>
                  <a:lnTo>
                    <a:pt x="228" y="690"/>
                  </a:lnTo>
                  <a:lnTo>
                    <a:pt x="216" y="699"/>
                  </a:lnTo>
                  <a:lnTo>
                    <a:pt x="253" y="704"/>
                  </a:lnTo>
                  <a:lnTo>
                    <a:pt x="310" y="712"/>
                  </a:lnTo>
                  <a:lnTo>
                    <a:pt x="281" y="716"/>
                  </a:lnTo>
                  <a:lnTo>
                    <a:pt x="230" y="714"/>
                  </a:lnTo>
                  <a:lnTo>
                    <a:pt x="0" y="718"/>
                  </a:lnTo>
                  <a:lnTo>
                    <a:pt x="73" y="712"/>
                  </a:lnTo>
                  <a:lnTo>
                    <a:pt x="80" y="686"/>
                  </a:lnTo>
                  <a:lnTo>
                    <a:pt x="105" y="704"/>
                  </a:lnTo>
                  <a:lnTo>
                    <a:pt x="128" y="704"/>
                  </a:lnTo>
                  <a:lnTo>
                    <a:pt x="128" y="691"/>
                  </a:lnTo>
                  <a:lnTo>
                    <a:pt x="126" y="683"/>
                  </a:lnTo>
                  <a:lnTo>
                    <a:pt x="138" y="688"/>
                  </a:lnTo>
                  <a:lnTo>
                    <a:pt x="157" y="704"/>
                  </a:lnTo>
                  <a:lnTo>
                    <a:pt x="153" y="645"/>
                  </a:lnTo>
                  <a:lnTo>
                    <a:pt x="192" y="695"/>
                  </a:lnTo>
                  <a:lnTo>
                    <a:pt x="199" y="675"/>
                  </a:lnTo>
                  <a:lnTo>
                    <a:pt x="218" y="687"/>
                  </a:lnTo>
                  <a:lnTo>
                    <a:pt x="232" y="649"/>
                  </a:lnTo>
                  <a:lnTo>
                    <a:pt x="236" y="537"/>
                  </a:lnTo>
                  <a:lnTo>
                    <a:pt x="237" y="245"/>
                  </a:lnTo>
                  <a:lnTo>
                    <a:pt x="238" y="180"/>
                  </a:lnTo>
                  <a:lnTo>
                    <a:pt x="237" y="67"/>
                  </a:lnTo>
                  <a:lnTo>
                    <a:pt x="243" y="0"/>
                  </a:lnTo>
                  <a:lnTo>
                    <a:pt x="257" y="9"/>
                  </a:lnTo>
                  <a:close/>
                </a:path>
              </a:pathLst>
            </a:custGeom>
            <a:solidFill>
              <a:srgbClr val="000000"/>
            </a:solidFill>
            <a:ln w="9525">
              <a:noFill/>
              <a:round/>
              <a:headEnd/>
              <a:tailEnd/>
            </a:ln>
          </p:spPr>
          <p:txBody>
            <a:bodyPr/>
            <a:lstStyle/>
            <a:p>
              <a:endParaRPr lang="en-US"/>
            </a:p>
          </p:txBody>
        </p:sp>
        <p:sp>
          <p:nvSpPr>
            <p:cNvPr id="238" name="Freeform 466"/>
            <p:cNvSpPr>
              <a:spLocks/>
            </p:cNvSpPr>
            <p:nvPr/>
          </p:nvSpPr>
          <p:spPr bwMode="auto">
            <a:xfrm>
              <a:off x="4245" y="1533"/>
              <a:ext cx="6" cy="24"/>
            </a:xfrm>
            <a:custGeom>
              <a:avLst/>
              <a:gdLst>
                <a:gd name="T0" fmla="*/ 0 w 34"/>
                <a:gd name="T1" fmla="*/ 0 h 146"/>
                <a:gd name="T2" fmla="*/ 0 w 34"/>
                <a:gd name="T3" fmla="*/ 0 h 146"/>
                <a:gd name="T4" fmla="*/ 0 w 34"/>
                <a:gd name="T5" fmla="*/ 0 h 146"/>
                <a:gd name="T6" fmla="*/ 0 w 34"/>
                <a:gd name="T7" fmla="*/ 0 h 146"/>
                <a:gd name="T8" fmla="*/ 0 w 34"/>
                <a:gd name="T9" fmla="*/ 0 h 146"/>
                <a:gd name="T10" fmla="*/ 0 w 34"/>
                <a:gd name="T11" fmla="*/ 0 h 146"/>
                <a:gd name="T12" fmla="*/ 0 w 34"/>
                <a:gd name="T13" fmla="*/ 0 h 146"/>
                <a:gd name="T14" fmla="*/ 0 w 34"/>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46"/>
                <a:gd name="T26" fmla="*/ 34 w 34"/>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46">
                  <a:moveTo>
                    <a:pt x="6" y="11"/>
                  </a:moveTo>
                  <a:lnTo>
                    <a:pt x="21" y="36"/>
                  </a:lnTo>
                  <a:lnTo>
                    <a:pt x="21" y="146"/>
                  </a:lnTo>
                  <a:lnTo>
                    <a:pt x="34" y="31"/>
                  </a:lnTo>
                  <a:lnTo>
                    <a:pt x="26" y="11"/>
                  </a:lnTo>
                  <a:lnTo>
                    <a:pt x="0" y="0"/>
                  </a:lnTo>
                  <a:lnTo>
                    <a:pt x="6" y="11"/>
                  </a:lnTo>
                  <a:close/>
                </a:path>
              </a:pathLst>
            </a:custGeom>
            <a:solidFill>
              <a:srgbClr val="000000"/>
            </a:solidFill>
            <a:ln w="9525">
              <a:noFill/>
              <a:round/>
              <a:headEnd/>
              <a:tailEnd/>
            </a:ln>
          </p:spPr>
          <p:txBody>
            <a:bodyPr/>
            <a:lstStyle/>
            <a:p>
              <a:endParaRPr lang="en-US"/>
            </a:p>
          </p:txBody>
        </p:sp>
        <p:sp>
          <p:nvSpPr>
            <p:cNvPr id="239" name="Freeform 467"/>
            <p:cNvSpPr>
              <a:spLocks/>
            </p:cNvSpPr>
            <p:nvPr/>
          </p:nvSpPr>
          <p:spPr bwMode="auto">
            <a:xfrm>
              <a:off x="4247" y="1569"/>
              <a:ext cx="4" cy="39"/>
            </a:xfrm>
            <a:custGeom>
              <a:avLst/>
              <a:gdLst>
                <a:gd name="T0" fmla="*/ 0 w 24"/>
                <a:gd name="T1" fmla="*/ 0 h 234"/>
                <a:gd name="T2" fmla="*/ 0 w 24"/>
                <a:gd name="T3" fmla="*/ 0 h 234"/>
                <a:gd name="T4" fmla="*/ 0 w 24"/>
                <a:gd name="T5" fmla="*/ 0 h 234"/>
                <a:gd name="T6" fmla="*/ 0 w 24"/>
                <a:gd name="T7" fmla="*/ 0 h 234"/>
                <a:gd name="T8" fmla="*/ 0 w 24"/>
                <a:gd name="T9" fmla="*/ 0 h 234"/>
                <a:gd name="T10" fmla="*/ 0 w 24"/>
                <a:gd name="T11" fmla="*/ 0 h 234"/>
                <a:gd name="T12" fmla="*/ 0 w 24"/>
                <a:gd name="T13" fmla="*/ 0 h 234"/>
                <a:gd name="T14" fmla="*/ 0 w 24"/>
                <a:gd name="T15" fmla="*/ 0 h 23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34"/>
                <a:gd name="T26" fmla="*/ 24 w 24"/>
                <a:gd name="T27" fmla="*/ 234 h 2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34">
                  <a:moveTo>
                    <a:pt x="0" y="39"/>
                  </a:moveTo>
                  <a:lnTo>
                    <a:pt x="7" y="125"/>
                  </a:lnTo>
                  <a:lnTo>
                    <a:pt x="4" y="234"/>
                  </a:lnTo>
                  <a:lnTo>
                    <a:pt x="21" y="85"/>
                  </a:lnTo>
                  <a:lnTo>
                    <a:pt x="24" y="0"/>
                  </a:lnTo>
                  <a:lnTo>
                    <a:pt x="11" y="55"/>
                  </a:lnTo>
                  <a:lnTo>
                    <a:pt x="0" y="39"/>
                  </a:lnTo>
                  <a:close/>
                </a:path>
              </a:pathLst>
            </a:custGeom>
            <a:solidFill>
              <a:srgbClr val="000000"/>
            </a:solidFill>
            <a:ln w="9525">
              <a:noFill/>
              <a:round/>
              <a:headEnd/>
              <a:tailEnd/>
            </a:ln>
          </p:spPr>
          <p:txBody>
            <a:bodyPr/>
            <a:lstStyle/>
            <a:p>
              <a:endParaRPr lang="en-US"/>
            </a:p>
          </p:txBody>
        </p:sp>
        <p:sp>
          <p:nvSpPr>
            <p:cNvPr id="240" name="Freeform 468"/>
            <p:cNvSpPr>
              <a:spLocks/>
            </p:cNvSpPr>
            <p:nvPr/>
          </p:nvSpPr>
          <p:spPr bwMode="auto">
            <a:xfrm>
              <a:off x="4198" y="1461"/>
              <a:ext cx="13" cy="5"/>
            </a:xfrm>
            <a:custGeom>
              <a:avLst/>
              <a:gdLst>
                <a:gd name="T0" fmla="*/ 0 w 79"/>
                <a:gd name="T1" fmla="*/ 0 h 29"/>
                <a:gd name="T2" fmla="*/ 0 w 79"/>
                <a:gd name="T3" fmla="*/ 0 h 29"/>
                <a:gd name="T4" fmla="*/ 0 w 79"/>
                <a:gd name="T5" fmla="*/ 0 h 29"/>
                <a:gd name="T6" fmla="*/ 0 w 79"/>
                <a:gd name="T7" fmla="*/ 0 h 29"/>
                <a:gd name="T8" fmla="*/ 0 w 79"/>
                <a:gd name="T9" fmla="*/ 0 h 29"/>
                <a:gd name="T10" fmla="*/ 0 w 79"/>
                <a:gd name="T11" fmla="*/ 0 h 29"/>
                <a:gd name="T12" fmla="*/ 0 w 79"/>
                <a:gd name="T13" fmla="*/ 0 h 29"/>
                <a:gd name="T14" fmla="*/ 0 w 79"/>
                <a:gd name="T15" fmla="*/ 0 h 29"/>
                <a:gd name="T16" fmla="*/ 0 w 7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29"/>
                <a:gd name="T29" fmla="*/ 79 w 7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29">
                  <a:moveTo>
                    <a:pt x="0" y="0"/>
                  </a:moveTo>
                  <a:lnTo>
                    <a:pt x="37" y="13"/>
                  </a:lnTo>
                  <a:lnTo>
                    <a:pt x="79" y="1"/>
                  </a:lnTo>
                  <a:lnTo>
                    <a:pt x="76" y="14"/>
                  </a:lnTo>
                  <a:lnTo>
                    <a:pt x="52" y="24"/>
                  </a:lnTo>
                  <a:lnTo>
                    <a:pt x="39" y="29"/>
                  </a:lnTo>
                  <a:lnTo>
                    <a:pt x="1" y="10"/>
                  </a:lnTo>
                  <a:lnTo>
                    <a:pt x="0" y="0"/>
                  </a:lnTo>
                  <a:close/>
                </a:path>
              </a:pathLst>
            </a:custGeom>
            <a:solidFill>
              <a:srgbClr val="000000"/>
            </a:solidFill>
            <a:ln w="9525">
              <a:noFill/>
              <a:round/>
              <a:headEnd/>
              <a:tailEnd/>
            </a:ln>
          </p:spPr>
          <p:txBody>
            <a:bodyPr/>
            <a:lstStyle/>
            <a:p>
              <a:endParaRPr lang="en-US"/>
            </a:p>
          </p:txBody>
        </p:sp>
        <p:sp>
          <p:nvSpPr>
            <p:cNvPr id="241" name="Freeform 469"/>
            <p:cNvSpPr>
              <a:spLocks/>
            </p:cNvSpPr>
            <p:nvPr/>
          </p:nvSpPr>
          <p:spPr bwMode="auto">
            <a:xfrm>
              <a:off x="4204" y="1423"/>
              <a:ext cx="22" cy="36"/>
            </a:xfrm>
            <a:custGeom>
              <a:avLst/>
              <a:gdLst>
                <a:gd name="T0" fmla="*/ 0 w 133"/>
                <a:gd name="T1" fmla="*/ 0 h 216"/>
                <a:gd name="T2" fmla="*/ 0 w 133"/>
                <a:gd name="T3" fmla="*/ 0 h 216"/>
                <a:gd name="T4" fmla="*/ 0 w 133"/>
                <a:gd name="T5" fmla="*/ 0 h 216"/>
                <a:gd name="T6" fmla="*/ 0 w 133"/>
                <a:gd name="T7" fmla="*/ 0 h 216"/>
                <a:gd name="T8" fmla="*/ 0 w 133"/>
                <a:gd name="T9" fmla="*/ 0 h 216"/>
                <a:gd name="T10" fmla="*/ 0 w 133"/>
                <a:gd name="T11" fmla="*/ 0 h 216"/>
                <a:gd name="T12" fmla="*/ 0 w 133"/>
                <a:gd name="T13" fmla="*/ 0 h 216"/>
                <a:gd name="T14" fmla="*/ 0 w 133"/>
                <a:gd name="T15" fmla="*/ 0 h 216"/>
                <a:gd name="T16" fmla="*/ 0 w 133"/>
                <a:gd name="T17" fmla="*/ 0 h 216"/>
                <a:gd name="T18" fmla="*/ 0 w 133"/>
                <a:gd name="T19" fmla="*/ 0 h 216"/>
                <a:gd name="T20" fmla="*/ 0 w 133"/>
                <a:gd name="T21" fmla="*/ 0 h 216"/>
                <a:gd name="T22" fmla="*/ 0 w 133"/>
                <a:gd name="T23" fmla="*/ 0 h 216"/>
                <a:gd name="T24" fmla="*/ 0 w 133"/>
                <a:gd name="T25" fmla="*/ 0 h 216"/>
                <a:gd name="T26" fmla="*/ 0 w 133"/>
                <a:gd name="T27" fmla="*/ 0 h 216"/>
                <a:gd name="T28" fmla="*/ 0 w 133"/>
                <a:gd name="T29" fmla="*/ 0 h 216"/>
                <a:gd name="T30" fmla="*/ 0 w 133"/>
                <a:gd name="T31" fmla="*/ 0 h 216"/>
                <a:gd name="T32" fmla="*/ 0 w 133"/>
                <a:gd name="T33" fmla="*/ 0 h 216"/>
                <a:gd name="T34" fmla="*/ 0 w 133"/>
                <a:gd name="T35" fmla="*/ 0 h 216"/>
                <a:gd name="T36" fmla="*/ 0 w 133"/>
                <a:gd name="T37" fmla="*/ 0 h 216"/>
                <a:gd name="T38" fmla="*/ 0 w 133"/>
                <a:gd name="T39" fmla="*/ 0 h 216"/>
                <a:gd name="T40" fmla="*/ 0 w 133"/>
                <a:gd name="T41" fmla="*/ 0 h 216"/>
                <a:gd name="T42" fmla="*/ 0 w 133"/>
                <a:gd name="T43" fmla="*/ 0 h 216"/>
                <a:gd name="T44" fmla="*/ 0 w 133"/>
                <a:gd name="T45" fmla="*/ 0 h 216"/>
                <a:gd name="T46" fmla="*/ 0 w 133"/>
                <a:gd name="T47" fmla="*/ 0 h 216"/>
                <a:gd name="T48" fmla="*/ 0 w 133"/>
                <a:gd name="T49" fmla="*/ 0 h 216"/>
                <a:gd name="T50" fmla="*/ 0 w 133"/>
                <a:gd name="T51" fmla="*/ 0 h 216"/>
                <a:gd name="T52" fmla="*/ 0 w 133"/>
                <a:gd name="T53" fmla="*/ 0 h 216"/>
                <a:gd name="T54" fmla="*/ 0 w 133"/>
                <a:gd name="T55" fmla="*/ 0 h 216"/>
                <a:gd name="T56" fmla="*/ 0 w 133"/>
                <a:gd name="T57" fmla="*/ 0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216"/>
                <a:gd name="T89" fmla="*/ 133 w 133"/>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216">
                  <a:moveTo>
                    <a:pt x="28" y="108"/>
                  </a:moveTo>
                  <a:lnTo>
                    <a:pt x="0" y="154"/>
                  </a:lnTo>
                  <a:lnTo>
                    <a:pt x="23" y="147"/>
                  </a:lnTo>
                  <a:lnTo>
                    <a:pt x="23" y="165"/>
                  </a:lnTo>
                  <a:lnTo>
                    <a:pt x="67" y="150"/>
                  </a:lnTo>
                  <a:lnTo>
                    <a:pt x="69" y="189"/>
                  </a:lnTo>
                  <a:lnTo>
                    <a:pt x="99" y="170"/>
                  </a:lnTo>
                  <a:lnTo>
                    <a:pt x="99" y="195"/>
                  </a:lnTo>
                  <a:lnTo>
                    <a:pt x="89" y="216"/>
                  </a:lnTo>
                  <a:lnTo>
                    <a:pt x="115" y="195"/>
                  </a:lnTo>
                  <a:lnTo>
                    <a:pt x="115" y="167"/>
                  </a:lnTo>
                  <a:lnTo>
                    <a:pt x="131" y="172"/>
                  </a:lnTo>
                  <a:lnTo>
                    <a:pt x="126" y="122"/>
                  </a:lnTo>
                  <a:lnTo>
                    <a:pt x="133" y="97"/>
                  </a:lnTo>
                  <a:lnTo>
                    <a:pt x="99" y="99"/>
                  </a:lnTo>
                  <a:lnTo>
                    <a:pt x="83" y="87"/>
                  </a:lnTo>
                  <a:lnTo>
                    <a:pt x="69" y="102"/>
                  </a:lnTo>
                  <a:lnTo>
                    <a:pt x="55" y="85"/>
                  </a:lnTo>
                  <a:lnTo>
                    <a:pt x="48" y="104"/>
                  </a:lnTo>
                  <a:lnTo>
                    <a:pt x="32" y="80"/>
                  </a:lnTo>
                  <a:lnTo>
                    <a:pt x="32" y="41"/>
                  </a:lnTo>
                  <a:lnTo>
                    <a:pt x="39" y="0"/>
                  </a:lnTo>
                  <a:lnTo>
                    <a:pt x="19" y="25"/>
                  </a:lnTo>
                  <a:lnTo>
                    <a:pt x="14" y="71"/>
                  </a:lnTo>
                  <a:lnTo>
                    <a:pt x="0" y="35"/>
                  </a:lnTo>
                  <a:lnTo>
                    <a:pt x="4" y="85"/>
                  </a:lnTo>
                  <a:lnTo>
                    <a:pt x="23" y="85"/>
                  </a:lnTo>
                  <a:lnTo>
                    <a:pt x="28" y="108"/>
                  </a:lnTo>
                  <a:close/>
                </a:path>
              </a:pathLst>
            </a:custGeom>
            <a:solidFill>
              <a:srgbClr val="00B200"/>
            </a:solidFill>
            <a:ln w="9525">
              <a:noFill/>
              <a:round/>
              <a:headEnd/>
              <a:tailEnd/>
            </a:ln>
          </p:spPr>
          <p:txBody>
            <a:bodyPr/>
            <a:lstStyle/>
            <a:p>
              <a:endParaRPr lang="en-US"/>
            </a:p>
          </p:txBody>
        </p:sp>
        <p:sp>
          <p:nvSpPr>
            <p:cNvPr id="242" name="Freeform 470"/>
            <p:cNvSpPr>
              <a:spLocks/>
            </p:cNvSpPr>
            <p:nvPr/>
          </p:nvSpPr>
          <p:spPr bwMode="auto">
            <a:xfrm>
              <a:off x="4251" y="1540"/>
              <a:ext cx="12" cy="111"/>
            </a:xfrm>
            <a:custGeom>
              <a:avLst/>
              <a:gdLst>
                <a:gd name="T0" fmla="*/ 0 w 73"/>
                <a:gd name="T1" fmla="*/ 0 h 666"/>
                <a:gd name="T2" fmla="*/ 0 w 73"/>
                <a:gd name="T3" fmla="*/ 0 h 666"/>
                <a:gd name="T4" fmla="*/ 0 w 73"/>
                <a:gd name="T5" fmla="*/ 0 h 666"/>
                <a:gd name="T6" fmla="*/ 0 w 73"/>
                <a:gd name="T7" fmla="*/ 0 h 666"/>
                <a:gd name="T8" fmla="*/ 0 w 73"/>
                <a:gd name="T9" fmla="*/ 0 h 666"/>
                <a:gd name="T10" fmla="*/ 0 w 73"/>
                <a:gd name="T11" fmla="*/ 0 h 666"/>
                <a:gd name="T12" fmla="*/ 0 w 73"/>
                <a:gd name="T13" fmla="*/ 0 h 666"/>
                <a:gd name="T14" fmla="*/ 0 w 73"/>
                <a:gd name="T15" fmla="*/ 0 h 666"/>
                <a:gd name="T16" fmla="*/ 0 w 73"/>
                <a:gd name="T17" fmla="*/ 0 h 666"/>
                <a:gd name="T18" fmla="*/ 0 w 73"/>
                <a:gd name="T19" fmla="*/ 0 h 666"/>
                <a:gd name="T20" fmla="*/ 0 w 73"/>
                <a:gd name="T21" fmla="*/ 0 h 666"/>
                <a:gd name="T22" fmla="*/ 0 w 73"/>
                <a:gd name="T23" fmla="*/ 0 h 666"/>
                <a:gd name="T24" fmla="*/ 0 w 73"/>
                <a:gd name="T25" fmla="*/ 0 h 6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666"/>
                <a:gd name="T41" fmla="*/ 73 w 73"/>
                <a:gd name="T42" fmla="*/ 666 h 6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666">
                  <a:moveTo>
                    <a:pt x="40" y="661"/>
                  </a:moveTo>
                  <a:lnTo>
                    <a:pt x="0" y="582"/>
                  </a:lnTo>
                  <a:lnTo>
                    <a:pt x="7" y="453"/>
                  </a:lnTo>
                  <a:lnTo>
                    <a:pt x="21" y="218"/>
                  </a:lnTo>
                  <a:lnTo>
                    <a:pt x="21" y="97"/>
                  </a:lnTo>
                  <a:lnTo>
                    <a:pt x="21" y="0"/>
                  </a:lnTo>
                  <a:lnTo>
                    <a:pt x="38" y="148"/>
                  </a:lnTo>
                  <a:lnTo>
                    <a:pt x="38" y="238"/>
                  </a:lnTo>
                  <a:lnTo>
                    <a:pt x="44" y="456"/>
                  </a:lnTo>
                  <a:lnTo>
                    <a:pt x="51" y="576"/>
                  </a:lnTo>
                  <a:lnTo>
                    <a:pt x="73" y="666"/>
                  </a:lnTo>
                  <a:lnTo>
                    <a:pt x="40" y="661"/>
                  </a:lnTo>
                  <a:close/>
                </a:path>
              </a:pathLst>
            </a:custGeom>
            <a:solidFill>
              <a:srgbClr val="C46B61"/>
            </a:solidFill>
            <a:ln w="9525">
              <a:noFill/>
              <a:round/>
              <a:headEnd/>
              <a:tailEnd/>
            </a:ln>
          </p:spPr>
          <p:txBody>
            <a:bodyPr/>
            <a:lstStyle/>
            <a:p>
              <a:endParaRPr lang="en-US"/>
            </a:p>
          </p:txBody>
        </p:sp>
        <p:sp>
          <p:nvSpPr>
            <p:cNvPr id="243" name="Freeform 471"/>
            <p:cNvSpPr>
              <a:spLocks/>
            </p:cNvSpPr>
            <p:nvPr/>
          </p:nvSpPr>
          <p:spPr bwMode="auto">
            <a:xfrm>
              <a:off x="4230" y="1503"/>
              <a:ext cx="22" cy="31"/>
            </a:xfrm>
            <a:custGeom>
              <a:avLst/>
              <a:gdLst>
                <a:gd name="T0" fmla="*/ 0 w 132"/>
                <a:gd name="T1" fmla="*/ 0 h 182"/>
                <a:gd name="T2" fmla="*/ 0 w 132"/>
                <a:gd name="T3" fmla="*/ 0 h 182"/>
                <a:gd name="T4" fmla="*/ 0 w 132"/>
                <a:gd name="T5" fmla="*/ 0 h 182"/>
                <a:gd name="T6" fmla="*/ 0 w 132"/>
                <a:gd name="T7" fmla="*/ 0 h 182"/>
                <a:gd name="T8" fmla="*/ 0 w 132"/>
                <a:gd name="T9" fmla="*/ 0 h 182"/>
                <a:gd name="T10" fmla="*/ 0 w 132"/>
                <a:gd name="T11" fmla="*/ 0 h 182"/>
                <a:gd name="T12" fmla="*/ 0 w 132"/>
                <a:gd name="T13" fmla="*/ 0 h 182"/>
                <a:gd name="T14" fmla="*/ 0 w 132"/>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182"/>
                <a:gd name="T26" fmla="*/ 132 w 132"/>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182">
                  <a:moveTo>
                    <a:pt x="132" y="182"/>
                  </a:moveTo>
                  <a:lnTo>
                    <a:pt x="98" y="148"/>
                  </a:lnTo>
                  <a:lnTo>
                    <a:pt x="54" y="90"/>
                  </a:lnTo>
                  <a:lnTo>
                    <a:pt x="0" y="0"/>
                  </a:lnTo>
                  <a:lnTo>
                    <a:pt x="79" y="108"/>
                  </a:lnTo>
                  <a:lnTo>
                    <a:pt x="117" y="146"/>
                  </a:lnTo>
                  <a:lnTo>
                    <a:pt x="132" y="182"/>
                  </a:lnTo>
                  <a:close/>
                </a:path>
              </a:pathLst>
            </a:custGeom>
            <a:solidFill>
              <a:srgbClr val="C46B61"/>
            </a:solidFill>
            <a:ln w="9525">
              <a:noFill/>
              <a:round/>
              <a:headEnd/>
              <a:tailEnd/>
            </a:ln>
          </p:spPr>
          <p:txBody>
            <a:bodyPr/>
            <a:lstStyle/>
            <a:p>
              <a:endParaRPr lang="en-US"/>
            </a:p>
          </p:txBody>
        </p:sp>
        <p:sp>
          <p:nvSpPr>
            <p:cNvPr id="244" name="Freeform 472"/>
            <p:cNvSpPr>
              <a:spLocks/>
            </p:cNvSpPr>
            <p:nvPr/>
          </p:nvSpPr>
          <p:spPr bwMode="auto">
            <a:xfrm>
              <a:off x="4249" y="1463"/>
              <a:ext cx="9" cy="81"/>
            </a:xfrm>
            <a:custGeom>
              <a:avLst/>
              <a:gdLst>
                <a:gd name="T0" fmla="*/ 0 w 52"/>
                <a:gd name="T1" fmla="*/ 0 h 481"/>
                <a:gd name="T2" fmla="*/ 0 w 52"/>
                <a:gd name="T3" fmla="*/ 0 h 481"/>
                <a:gd name="T4" fmla="*/ 0 w 52"/>
                <a:gd name="T5" fmla="*/ 0 h 481"/>
                <a:gd name="T6" fmla="*/ 0 w 52"/>
                <a:gd name="T7" fmla="*/ 0 h 481"/>
                <a:gd name="T8" fmla="*/ 0 w 52"/>
                <a:gd name="T9" fmla="*/ 0 h 481"/>
                <a:gd name="T10" fmla="*/ 0 w 52"/>
                <a:gd name="T11" fmla="*/ 0 h 481"/>
                <a:gd name="T12" fmla="*/ 0 w 52"/>
                <a:gd name="T13" fmla="*/ 0 h 481"/>
                <a:gd name="T14" fmla="*/ 0 w 52"/>
                <a:gd name="T15" fmla="*/ 0 h 481"/>
                <a:gd name="T16" fmla="*/ 0 w 52"/>
                <a:gd name="T17" fmla="*/ 0 h 481"/>
                <a:gd name="T18" fmla="*/ 0 w 52"/>
                <a:gd name="T19" fmla="*/ 0 h 481"/>
                <a:gd name="T20" fmla="*/ 0 w 52"/>
                <a:gd name="T21" fmla="*/ 0 h 481"/>
                <a:gd name="T22" fmla="*/ 0 w 52"/>
                <a:gd name="T23" fmla="*/ 0 h 4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481"/>
                <a:gd name="T38" fmla="*/ 52 w 52"/>
                <a:gd name="T39" fmla="*/ 481 h 4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481">
                  <a:moveTo>
                    <a:pt x="23" y="358"/>
                  </a:moveTo>
                  <a:lnTo>
                    <a:pt x="15" y="278"/>
                  </a:lnTo>
                  <a:lnTo>
                    <a:pt x="8" y="230"/>
                  </a:lnTo>
                  <a:lnTo>
                    <a:pt x="0" y="0"/>
                  </a:lnTo>
                  <a:lnTo>
                    <a:pt x="26" y="127"/>
                  </a:lnTo>
                  <a:lnTo>
                    <a:pt x="26" y="253"/>
                  </a:lnTo>
                  <a:lnTo>
                    <a:pt x="37" y="377"/>
                  </a:lnTo>
                  <a:lnTo>
                    <a:pt x="52" y="428"/>
                  </a:lnTo>
                  <a:lnTo>
                    <a:pt x="46" y="481"/>
                  </a:lnTo>
                  <a:lnTo>
                    <a:pt x="33" y="415"/>
                  </a:lnTo>
                  <a:lnTo>
                    <a:pt x="23" y="358"/>
                  </a:lnTo>
                  <a:close/>
                </a:path>
              </a:pathLst>
            </a:custGeom>
            <a:solidFill>
              <a:srgbClr val="C46B61"/>
            </a:solidFill>
            <a:ln w="9525">
              <a:noFill/>
              <a:round/>
              <a:headEnd/>
              <a:tailEnd/>
            </a:ln>
          </p:spPr>
          <p:txBody>
            <a:bodyPr/>
            <a:lstStyle/>
            <a:p>
              <a:endParaRPr lang="en-US"/>
            </a:p>
          </p:txBody>
        </p:sp>
        <p:sp>
          <p:nvSpPr>
            <p:cNvPr id="245" name="Freeform 473"/>
            <p:cNvSpPr>
              <a:spLocks/>
            </p:cNvSpPr>
            <p:nvPr/>
          </p:nvSpPr>
          <p:spPr bwMode="auto">
            <a:xfrm>
              <a:off x="4203" y="1467"/>
              <a:ext cx="22" cy="28"/>
            </a:xfrm>
            <a:custGeom>
              <a:avLst/>
              <a:gdLst>
                <a:gd name="T0" fmla="*/ 0 w 135"/>
                <a:gd name="T1" fmla="*/ 0 h 167"/>
                <a:gd name="T2" fmla="*/ 0 w 135"/>
                <a:gd name="T3" fmla="*/ 0 h 167"/>
                <a:gd name="T4" fmla="*/ 0 w 135"/>
                <a:gd name="T5" fmla="*/ 0 h 167"/>
                <a:gd name="T6" fmla="*/ 0 w 135"/>
                <a:gd name="T7" fmla="*/ 0 h 167"/>
                <a:gd name="T8" fmla="*/ 0 w 135"/>
                <a:gd name="T9" fmla="*/ 0 h 167"/>
                <a:gd name="T10" fmla="*/ 0 w 135"/>
                <a:gd name="T11" fmla="*/ 0 h 167"/>
                <a:gd name="T12" fmla="*/ 0 w 135"/>
                <a:gd name="T13" fmla="*/ 0 h 167"/>
                <a:gd name="T14" fmla="*/ 0 w 135"/>
                <a:gd name="T15" fmla="*/ 0 h 167"/>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7"/>
                <a:gd name="T26" fmla="*/ 135 w 135"/>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7">
                  <a:moveTo>
                    <a:pt x="0" y="0"/>
                  </a:moveTo>
                  <a:lnTo>
                    <a:pt x="26" y="18"/>
                  </a:lnTo>
                  <a:lnTo>
                    <a:pt x="52" y="75"/>
                  </a:lnTo>
                  <a:lnTo>
                    <a:pt x="135" y="167"/>
                  </a:lnTo>
                  <a:lnTo>
                    <a:pt x="44" y="40"/>
                  </a:lnTo>
                  <a:lnTo>
                    <a:pt x="35" y="0"/>
                  </a:lnTo>
                  <a:lnTo>
                    <a:pt x="0" y="0"/>
                  </a:lnTo>
                  <a:close/>
                </a:path>
              </a:pathLst>
            </a:custGeom>
            <a:solidFill>
              <a:srgbClr val="C46B61"/>
            </a:solidFill>
            <a:ln w="9525">
              <a:noFill/>
              <a:round/>
              <a:headEnd/>
              <a:tailEnd/>
            </a:ln>
          </p:spPr>
          <p:txBody>
            <a:bodyPr/>
            <a:lstStyle/>
            <a:p>
              <a:endParaRPr lang="en-US"/>
            </a:p>
          </p:txBody>
        </p:sp>
        <p:sp>
          <p:nvSpPr>
            <p:cNvPr id="246" name="Freeform 474"/>
            <p:cNvSpPr>
              <a:spLocks/>
            </p:cNvSpPr>
            <p:nvPr/>
          </p:nvSpPr>
          <p:spPr bwMode="auto">
            <a:xfrm>
              <a:off x="4248" y="1546"/>
              <a:ext cx="4" cy="26"/>
            </a:xfrm>
            <a:custGeom>
              <a:avLst/>
              <a:gdLst>
                <a:gd name="T0" fmla="*/ 0 w 24"/>
                <a:gd name="T1" fmla="*/ 0 h 160"/>
                <a:gd name="T2" fmla="*/ 0 w 24"/>
                <a:gd name="T3" fmla="*/ 0 h 160"/>
                <a:gd name="T4" fmla="*/ 0 w 24"/>
                <a:gd name="T5" fmla="*/ 0 h 160"/>
                <a:gd name="T6" fmla="*/ 0 w 24"/>
                <a:gd name="T7" fmla="*/ 0 h 160"/>
                <a:gd name="T8" fmla="*/ 0 w 24"/>
                <a:gd name="T9" fmla="*/ 0 h 160"/>
                <a:gd name="T10" fmla="*/ 0 w 24"/>
                <a:gd name="T11" fmla="*/ 0 h 160"/>
                <a:gd name="T12" fmla="*/ 0 w 24"/>
                <a:gd name="T13" fmla="*/ 0 h 160"/>
                <a:gd name="T14" fmla="*/ 0 60000 65536"/>
                <a:gd name="T15" fmla="*/ 0 60000 65536"/>
                <a:gd name="T16" fmla="*/ 0 60000 65536"/>
                <a:gd name="T17" fmla="*/ 0 60000 65536"/>
                <a:gd name="T18" fmla="*/ 0 60000 65536"/>
                <a:gd name="T19" fmla="*/ 0 60000 65536"/>
                <a:gd name="T20" fmla="*/ 0 60000 65536"/>
                <a:gd name="T21" fmla="*/ 0 w 24"/>
                <a:gd name="T22" fmla="*/ 0 h 160"/>
                <a:gd name="T23" fmla="*/ 24 w 24"/>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0">
                  <a:moveTo>
                    <a:pt x="11" y="50"/>
                  </a:moveTo>
                  <a:lnTo>
                    <a:pt x="0" y="125"/>
                  </a:lnTo>
                  <a:lnTo>
                    <a:pt x="3" y="160"/>
                  </a:lnTo>
                  <a:lnTo>
                    <a:pt x="18" y="121"/>
                  </a:lnTo>
                  <a:lnTo>
                    <a:pt x="24" y="0"/>
                  </a:lnTo>
                  <a:lnTo>
                    <a:pt x="11" y="50"/>
                  </a:lnTo>
                  <a:close/>
                </a:path>
              </a:pathLst>
            </a:custGeom>
            <a:solidFill>
              <a:srgbClr val="C46B61"/>
            </a:solidFill>
            <a:ln w="9525">
              <a:noFill/>
              <a:round/>
              <a:headEnd/>
              <a:tailEnd/>
            </a:ln>
          </p:spPr>
          <p:txBody>
            <a:bodyPr/>
            <a:lstStyle/>
            <a:p>
              <a:endParaRPr lang="en-US"/>
            </a:p>
          </p:txBody>
        </p:sp>
      </p:grpSp>
      <p:pic>
        <p:nvPicPr>
          <p:cNvPr id="248" name="Picture 11" descr="Click To Download"/>
          <p:cNvPicPr>
            <a:picLocks noChangeAspect="1" noChangeArrowheads="1" noCrop="1"/>
          </p:cNvPicPr>
          <p:nvPr/>
        </p:nvPicPr>
        <p:blipFill>
          <a:blip r:embed="rId7"/>
          <a:srcRect/>
          <a:stretch>
            <a:fillRect/>
          </a:stretch>
        </p:blipFill>
        <p:spPr bwMode="auto">
          <a:xfrm>
            <a:off x="1442915" y="1493325"/>
            <a:ext cx="533400" cy="533400"/>
          </a:xfrm>
          <a:prstGeom prst="rect">
            <a:avLst/>
          </a:prstGeom>
          <a:noFill/>
          <a:ln w="9525">
            <a:noFill/>
            <a:miter lim="800000"/>
            <a:headEnd/>
            <a:tailEnd/>
          </a:ln>
        </p:spPr>
      </p:pic>
      <p:pic>
        <p:nvPicPr>
          <p:cNvPr id="256" name="Picture 20" descr="Click To Download"/>
          <p:cNvPicPr>
            <a:picLocks noChangeAspect="1" noChangeArrowheads="1" noCrop="1"/>
          </p:cNvPicPr>
          <p:nvPr/>
        </p:nvPicPr>
        <p:blipFill>
          <a:blip r:embed="rId9"/>
          <a:srcRect/>
          <a:stretch>
            <a:fillRect/>
          </a:stretch>
        </p:blipFill>
        <p:spPr bwMode="auto">
          <a:xfrm>
            <a:off x="1092982" y="2546057"/>
            <a:ext cx="533400" cy="533400"/>
          </a:xfrm>
          <a:prstGeom prst="rect">
            <a:avLst/>
          </a:prstGeom>
          <a:noFill/>
          <a:ln w="9525">
            <a:noFill/>
            <a:miter lim="800000"/>
            <a:headEnd/>
            <a:tailEnd/>
          </a:ln>
        </p:spPr>
      </p:pic>
      <p:pic>
        <p:nvPicPr>
          <p:cNvPr id="1026" name="Picture 2" descr="http://bestanimations.com/Animals/Reptiles/animated-crocodile-alligator-5.gif"/>
          <p:cNvPicPr>
            <a:picLocks noChangeAspect="1" noChangeArrowheads="1" noCrop="1"/>
          </p:cNvPicPr>
          <p:nvPr/>
        </p:nvPicPr>
        <p:blipFill>
          <a:blip r:embed="rId16" cstate="print"/>
          <a:srcRect/>
          <a:stretch>
            <a:fillRect/>
          </a:stretch>
        </p:blipFill>
        <p:spPr bwMode="auto">
          <a:xfrm>
            <a:off x="6087205" y="5098486"/>
            <a:ext cx="758095" cy="489513"/>
          </a:xfrm>
          <a:prstGeom prst="rect">
            <a:avLst/>
          </a:prstGeom>
          <a:noFill/>
        </p:spPr>
      </p:pic>
      <p:pic>
        <p:nvPicPr>
          <p:cNvPr id="258" name="chart"/>
          <p:cNvPicPr>
            <a:picLocks noChangeAspect="1"/>
          </p:cNvPicPr>
          <p:nvPr/>
        </p:nvPicPr>
        <p:blipFill>
          <a:blip r:embed="rId17" cstate="print"/>
          <a:stretch>
            <a:fillRect/>
          </a:stretch>
        </p:blipFill>
        <p:spPr>
          <a:xfrm>
            <a:off x="4053433" y="2132586"/>
            <a:ext cx="452934" cy="408427"/>
          </a:xfrm>
          <a:prstGeom prst="rect">
            <a:avLst/>
          </a:prstGeom>
        </p:spPr>
      </p:pic>
      <p:pic>
        <p:nvPicPr>
          <p:cNvPr id="1028" name="Picture 4" descr="http://bestanimations.com/Animals/Fish/animated-fish-gif-3.gif"/>
          <p:cNvPicPr>
            <a:picLocks noChangeAspect="1" noChangeArrowheads="1" noCrop="1"/>
          </p:cNvPicPr>
          <p:nvPr/>
        </p:nvPicPr>
        <p:blipFill>
          <a:blip r:embed="rId18" cstate="print"/>
          <a:srcRect/>
          <a:stretch>
            <a:fillRect/>
          </a:stretch>
        </p:blipFill>
        <p:spPr bwMode="auto">
          <a:xfrm>
            <a:off x="7026275" y="5290420"/>
            <a:ext cx="619125" cy="513480"/>
          </a:xfrm>
          <a:prstGeom prst="rect">
            <a:avLst/>
          </a:prstGeom>
          <a:noFill/>
        </p:spPr>
      </p:pic>
      <p:pic>
        <p:nvPicPr>
          <p:cNvPr id="1030" name="Picture 6" descr="http://bestanimations.com/Animals/Fish/animated-salmon-fish.gif"/>
          <p:cNvPicPr>
            <a:picLocks noChangeAspect="1" noChangeArrowheads="1" noCrop="1"/>
          </p:cNvPicPr>
          <p:nvPr/>
        </p:nvPicPr>
        <p:blipFill>
          <a:blip r:embed="rId19" cstate="print"/>
          <a:srcRect/>
          <a:stretch>
            <a:fillRect/>
          </a:stretch>
        </p:blipFill>
        <p:spPr bwMode="auto">
          <a:xfrm>
            <a:off x="7432675" y="4686300"/>
            <a:ext cx="765402" cy="357188"/>
          </a:xfrm>
          <a:prstGeom prst="rect">
            <a:avLst/>
          </a:prstGeom>
          <a:noFill/>
        </p:spPr>
      </p:pic>
      <p:pic>
        <p:nvPicPr>
          <p:cNvPr id="1032" name="Picture 8" descr="http://www.lovethisgif.com/uploaded_images/25800-Free-Fish-Clipart-Fish-Icons-Fish-Graphic-More.gif"/>
          <p:cNvPicPr>
            <a:picLocks noChangeAspect="1" noChangeArrowheads="1" noCrop="1"/>
          </p:cNvPicPr>
          <p:nvPr/>
        </p:nvPicPr>
        <p:blipFill>
          <a:blip r:embed="rId20" cstate="print"/>
          <a:srcRect/>
          <a:stretch>
            <a:fillRect/>
          </a:stretch>
        </p:blipFill>
        <p:spPr bwMode="auto">
          <a:xfrm flipV="1">
            <a:off x="7480299" y="5930445"/>
            <a:ext cx="508001" cy="333829"/>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7852"/>
                                        </p:tgtEl>
                                        <p:attrNameLst>
                                          <p:attrName>style.visibility</p:attrName>
                                        </p:attrNameLst>
                                      </p:cBhvr>
                                      <p:to>
                                        <p:strVal val="visible"/>
                                      </p:to>
                                    </p:set>
                                    <p:anim calcmode="lin" valueType="num">
                                      <p:cBhvr additive="base">
                                        <p:cTn id="7" dur="500" fill="hold"/>
                                        <p:tgtEl>
                                          <p:spTgt spid="77852"/>
                                        </p:tgtEl>
                                        <p:attrNameLst>
                                          <p:attrName>ppt_x</p:attrName>
                                        </p:attrNameLst>
                                      </p:cBhvr>
                                      <p:tavLst>
                                        <p:tav tm="0">
                                          <p:val>
                                            <p:strVal val="1+#ppt_w/2"/>
                                          </p:val>
                                        </p:tav>
                                        <p:tav tm="100000">
                                          <p:val>
                                            <p:strVal val="#ppt_x"/>
                                          </p:val>
                                        </p:tav>
                                      </p:tavLst>
                                    </p:anim>
                                    <p:anim calcmode="lin" valueType="num">
                                      <p:cBhvr additive="base">
                                        <p:cTn id="8" dur="500" fill="hold"/>
                                        <p:tgtEl>
                                          <p:spTgt spid="7785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7870"/>
                                        </p:tgtEl>
                                        <p:attrNameLst>
                                          <p:attrName>style.visibility</p:attrName>
                                        </p:attrNameLst>
                                      </p:cBhvr>
                                      <p:to>
                                        <p:strVal val="visible"/>
                                      </p:to>
                                    </p:set>
                                    <p:animEffect transition="in" filter="wipe(left)">
                                      <p:cBhvr>
                                        <p:cTn id="11" dur="500"/>
                                        <p:tgtEl>
                                          <p:spTgt spid="77870"/>
                                        </p:tgtEl>
                                      </p:cBhvr>
                                    </p:animEffect>
                                  </p:childTnLst>
                                </p:cTn>
                              </p:par>
                              <p:par>
                                <p:cTn id="12" presetID="22" presetClass="entr" presetSubtype="8" fill="hold" nodeType="withEffect">
                                  <p:stCondLst>
                                    <p:cond delay="0"/>
                                  </p:stCondLst>
                                  <p:childTnLst>
                                    <p:set>
                                      <p:cBhvr>
                                        <p:cTn id="13" dur="1" fill="hold">
                                          <p:stCondLst>
                                            <p:cond delay="0"/>
                                          </p:stCondLst>
                                        </p:cTn>
                                        <p:tgtEl>
                                          <p:spTgt spid="77840"/>
                                        </p:tgtEl>
                                        <p:attrNameLst>
                                          <p:attrName>style.visibility</p:attrName>
                                        </p:attrNameLst>
                                      </p:cBhvr>
                                      <p:to>
                                        <p:strVal val="visible"/>
                                      </p:to>
                                    </p:set>
                                    <p:animEffect transition="in" filter="wipe(left)">
                                      <p:cBhvr>
                                        <p:cTn id="14" dur="500"/>
                                        <p:tgtEl>
                                          <p:spTgt spid="77840"/>
                                        </p:tgtEl>
                                      </p:cBhvr>
                                    </p:animEffect>
                                  </p:childTnLst>
                                </p:cTn>
                              </p:par>
                              <p:par>
                                <p:cTn id="15" presetID="22" presetClass="entr" presetSubtype="8" fill="hold" nodeType="withEffect">
                                  <p:stCondLst>
                                    <p:cond delay="0"/>
                                  </p:stCondLst>
                                  <p:childTnLst>
                                    <p:set>
                                      <p:cBhvr>
                                        <p:cTn id="16" dur="1" fill="hold">
                                          <p:stCondLst>
                                            <p:cond delay="0"/>
                                          </p:stCondLst>
                                        </p:cTn>
                                        <p:tgtEl>
                                          <p:spTgt spid="77831"/>
                                        </p:tgtEl>
                                        <p:attrNameLst>
                                          <p:attrName>style.visibility</p:attrName>
                                        </p:attrNameLst>
                                      </p:cBhvr>
                                      <p:to>
                                        <p:strVal val="visible"/>
                                      </p:to>
                                    </p:set>
                                    <p:animEffect transition="in" filter="wipe(left)">
                                      <p:cBhvr>
                                        <p:cTn id="17" dur="500"/>
                                        <p:tgtEl>
                                          <p:spTgt spid="77831"/>
                                        </p:tgtEl>
                                      </p:cBhvr>
                                    </p:animEffect>
                                  </p:childTnLst>
                                </p:cTn>
                              </p:par>
                              <p:par>
                                <p:cTn id="18" presetID="22" presetClass="entr" presetSubtype="8" fill="hold" nodeType="withEffect">
                                  <p:stCondLst>
                                    <p:cond delay="0"/>
                                  </p:stCondLst>
                                  <p:childTnLst>
                                    <p:set>
                                      <p:cBhvr>
                                        <p:cTn id="19" dur="1" fill="hold">
                                          <p:stCondLst>
                                            <p:cond delay="0"/>
                                          </p:stCondLst>
                                        </p:cTn>
                                        <p:tgtEl>
                                          <p:spTgt spid="77832"/>
                                        </p:tgtEl>
                                        <p:attrNameLst>
                                          <p:attrName>style.visibility</p:attrName>
                                        </p:attrNameLst>
                                      </p:cBhvr>
                                      <p:to>
                                        <p:strVal val="visible"/>
                                      </p:to>
                                    </p:set>
                                    <p:animEffect transition="in" filter="wipe(left)">
                                      <p:cBhvr>
                                        <p:cTn id="20" dur="500"/>
                                        <p:tgtEl>
                                          <p:spTgt spid="77832"/>
                                        </p:tgtEl>
                                      </p:cBhvr>
                                    </p:animEffect>
                                  </p:childTnLst>
                                </p:cTn>
                              </p:par>
                              <p:par>
                                <p:cTn id="21" presetID="22" presetClass="entr" presetSubtype="8" fill="hold" nodeType="withEffect">
                                  <p:stCondLst>
                                    <p:cond delay="0"/>
                                  </p:stCondLst>
                                  <p:childTnLst>
                                    <p:set>
                                      <p:cBhvr>
                                        <p:cTn id="22" dur="1" fill="hold">
                                          <p:stCondLst>
                                            <p:cond delay="0"/>
                                          </p:stCondLst>
                                        </p:cTn>
                                        <p:tgtEl>
                                          <p:spTgt spid="77833"/>
                                        </p:tgtEl>
                                        <p:attrNameLst>
                                          <p:attrName>style.visibility</p:attrName>
                                        </p:attrNameLst>
                                      </p:cBhvr>
                                      <p:to>
                                        <p:strVal val="visible"/>
                                      </p:to>
                                    </p:set>
                                    <p:animEffect transition="in" filter="wipe(left)">
                                      <p:cBhvr>
                                        <p:cTn id="23" dur="500"/>
                                        <p:tgtEl>
                                          <p:spTgt spid="77833"/>
                                        </p:tgtEl>
                                      </p:cBhvr>
                                    </p:animEffect>
                                  </p:childTnLst>
                                </p:cTn>
                              </p:par>
                              <p:par>
                                <p:cTn id="24" presetID="22" presetClass="entr" presetSubtype="8" fill="hold" nodeType="withEffect">
                                  <p:stCondLst>
                                    <p:cond delay="0"/>
                                  </p:stCondLst>
                                  <p:childTnLst>
                                    <p:set>
                                      <p:cBhvr>
                                        <p:cTn id="25" dur="1" fill="hold">
                                          <p:stCondLst>
                                            <p:cond delay="0"/>
                                          </p:stCondLst>
                                        </p:cTn>
                                        <p:tgtEl>
                                          <p:spTgt spid="77835"/>
                                        </p:tgtEl>
                                        <p:attrNameLst>
                                          <p:attrName>style.visibility</p:attrName>
                                        </p:attrNameLst>
                                      </p:cBhvr>
                                      <p:to>
                                        <p:strVal val="visible"/>
                                      </p:to>
                                    </p:set>
                                    <p:animEffect transition="in" filter="wipe(left)">
                                      <p:cBhvr>
                                        <p:cTn id="26" dur="500"/>
                                        <p:tgtEl>
                                          <p:spTgt spid="77835"/>
                                        </p:tgtEl>
                                      </p:cBhvr>
                                    </p:animEffect>
                                  </p:childTnLst>
                                </p:cTn>
                              </p:par>
                              <p:par>
                                <p:cTn id="27" presetID="22" presetClass="entr" presetSubtype="8" fill="hold" nodeType="withEffect">
                                  <p:stCondLst>
                                    <p:cond delay="0"/>
                                  </p:stCondLst>
                                  <p:childTnLst>
                                    <p:set>
                                      <p:cBhvr>
                                        <p:cTn id="28" dur="1" fill="hold">
                                          <p:stCondLst>
                                            <p:cond delay="0"/>
                                          </p:stCondLst>
                                        </p:cTn>
                                        <p:tgtEl>
                                          <p:spTgt spid="77841"/>
                                        </p:tgtEl>
                                        <p:attrNameLst>
                                          <p:attrName>style.visibility</p:attrName>
                                        </p:attrNameLst>
                                      </p:cBhvr>
                                      <p:to>
                                        <p:strVal val="visible"/>
                                      </p:to>
                                    </p:set>
                                    <p:animEffect transition="in" filter="wipe(left)">
                                      <p:cBhvr>
                                        <p:cTn id="29" dur="500"/>
                                        <p:tgtEl>
                                          <p:spTgt spid="77841"/>
                                        </p:tgtEl>
                                      </p:cBhvr>
                                    </p:animEffect>
                                  </p:childTnLst>
                                </p:cTn>
                              </p:par>
                              <p:par>
                                <p:cTn id="30" presetID="22" presetClass="entr" presetSubtype="8" fill="hold" nodeType="withEffect">
                                  <p:stCondLst>
                                    <p:cond delay="0"/>
                                  </p:stCondLst>
                                  <p:childTnLst>
                                    <p:set>
                                      <p:cBhvr>
                                        <p:cTn id="31" dur="1" fill="hold">
                                          <p:stCondLst>
                                            <p:cond delay="0"/>
                                          </p:stCondLst>
                                        </p:cTn>
                                        <p:tgtEl>
                                          <p:spTgt spid="77842"/>
                                        </p:tgtEl>
                                        <p:attrNameLst>
                                          <p:attrName>style.visibility</p:attrName>
                                        </p:attrNameLst>
                                      </p:cBhvr>
                                      <p:to>
                                        <p:strVal val="visible"/>
                                      </p:to>
                                    </p:set>
                                    <p:animEffect transition="in" filter="wipe(left)">
                                      <p:cBhvr>
                                        <p:cTn id="32" dur="500"/>
                                        <p:tgtEl>
                                          <p:spTgt spid="77842"/>
                                        </p:tgtEl>
                                      </p:cBhvr>
                                    </p:animEffect>
                                  </p:childTnLst>
                                </p:cTn>
                              </p:par>
                              <p:par>
                                <p:cTn id="33" presetID="22" presetClass="entr" presetSubtype="8" fill="hold" nodeType="withEffect">
                                  <p:stCondLst>
                                    <p:cond delay="0"/>
                                  </p:stCondLst>
                                  <p:childTnLst>
                                    <p:set>
                                      <p:cBhvr>
                                        <p:cTn id="34" dur="1" fill="hold">
                                          <p:stCondLst>
                                            <p:cond delay="0"/>
                                          </p:stCondLst>
                                        </p:cTn>
                                        <p:tgtEl>
                                          <p:spTgt spid="77843"/>
                                        </p:tgtEl>
                                        <p:attrNameLst>
                                          <p:attrName>style.visibility</p:attrName>
                                        </p:attrNameLst>
                                      </p:cBhvr>
                                      <p:to>
                                        <p:strVal val="visible"/>
                                      </p:to>
                                    </p:set>
                                    <p:animEffect transition="in" filter="wipe(left)">
                                      <p:cBhvr>
                                        <p:cTn id="35" dur="500"/>
                                        <p:tgtEl>
                                          <p:spTgt spid="77843"/>
                                        </p:tgtEl>
                                      </p:cBhvr>
                                    </p:animEffect>
                                  </p:childTnLst>
                                </p:cTn>
                              </p:par>
                              <p:par>
                                <p:cTn id="36" presetID="22" presetClass="entr" presetSubtype="8" fill="hold" nodeType="withEffect">
                                  <p:stCondLst>
                                    <p:cond delay="0"/>
                                  </p:stCondLst>
                                  <p:childTnLst>
                                    <p:set>
                                      <p:cBhvr>
                                        <p:cTn id="37" dur="1" fill="hold">
                                          <p:stCondLst>
                                            <p:cond delay="0"/>
                                          </p:stCondLst>
                                        </p:cTn>
                                        <p:tgtEl>
                                          <p:spTgt spid="77844"/>
                                        </p:tgtEl>
                                        <p:attrNameLst>
                                          <p:attrName>style.visibility</p:attrName>
                                        </p:attrNameLst>
                                      </p:cBhvr>
                                      <p:to>
                                        <p:strVal val="visible"/>
                                      </p:to>
                                    </p:set>
                                    <p:animEffect transition="in" filter="wipe(left)">
                                      <p:cBhvr>
                                        <p:cTn id="38" dur="500"/>
                                        <p:tgtEl>
                                          <p:spTgt spid="77844"/>
                                        </p:tgtEl>
                                      </p:cBhvr>
                                    </p:animEffect>
                                  </p:childTnLst>
                                </p:cTn>
                              </p:par>
                              <p:par>
                                <p:cTn id="39" presetID="22" presetClass="entr" presetSubtype="8" fill="hold" nodeType="withEffect">
                                  <p:stCondLst>
                                    <p:cond delay="0"/>
                                  </p:stCondLst>
                                  <p:childTnLst>
                                    <p:set>
                                      <p:cBhvr>
                                        <p:cTn id="40" dur="1" fill="hold">
                                          <p:stCondLst>
                                            <p:cond delay="0"/>
                                          </p:stCondLst>
                                        </p:cTn>
                                        <p:tgtEl>
                                          <p:spTgt spid="77850"/>
                                        </p:tgtEl>
                                        <p:attrNameLst>
                                          <p:attrName>style.visibility</p:attrName>
                                        </p:attrNameLst>
                                      </p:cBhvr>
                                      <p:to>
                                        <p:strVal val="visible"/>
                                      </p:to>
                                    </p:set>
                                    <p:animEffect transition="in" filter="wipe(left)">
                                      <p:cBhvr>
                                        <p:cTn id="41" dur="500"/>
                                        <p:tgtEl>
                                          <p:spTgt spid="77850"/>
                                        </p:tgtEl>
                                      </p:cBhvr>
                                    </p:animEffect>
                                  </p:childTnLst>
                                </p:cTn>
                              </p:par>
                              <p:par>
                                <p:cTn id="42" presetID="22" presetClass="entr" presetSubtype="8" fill="hold" nodeType="withEffect">
                                  <p:stCondLst>
                                    <p:cond delay="0"/>
                                  </p:stCondLst>
                                  <p:childTnLst>
                                    <p:set>
                                      <p:cBhvr>
                                        <p:cTn id="43" dur="1" fill="hold">
                                          <p:stCondLst>
                                            <p:cond delay="0"/>
                                          </p:stCondLst>
                                        </p:cTn>
                                        <p:tgtEl>
                                          <p:spTgt spid="77851"/>
                                        </p:tgtEl>
                                        <p:attrNameLst>
                                          <p:attrName>style.visibility</p:attrName>
                                        </p:attrNameLst>
                                      </p:cBhvr>
                                      <p:to>
                                        <p:strVal val="visible"/>
                                      </p:to>
                                    </p:set>
                                    <p:animEffect transition="in" filter="wipe(left)">
                                      <p:cBhvr>
                                        <p:cTn id="44" dur="500"/>
                                        <p:tgtEl>
                                          <p:spTgt spid="77851"/>
                                        </p:tgtEl>
                                      </p:cBhvr>
                                    </p:animEffect>
                                  </p:childTnLst>
                                </p:cTn>
                              </p:par>
                              <p:par>
                                <p:cTn id="45" presetID="22" presetClass="entr" presetSubtype="8" fill="hold" nodeType="withEffect">
                                  <p:stCondLst>
                                    <p:cond delay="0"/>
                                  </p:stCondLst>
                                  <p:childTnLst>
                                    <p:set>
                                      <p:cBhvr>
                                        <p:cTn id="46" dur="1" fill="hold">
                                          <p:stCondLst>
                                            <p:cond delay="0"/>
                                          </p:stCondLst>
                                        </p:cTn>
                                        <p:tgtEl>
                                          <p:spTgt spid="77871"/>
                                        </p:tgtEl>
                                        <p:attrNameLst>
                                          <p:attrName>style.visibility</p:attrName>
                                        </p:attrNameLst>
                                      </p:cBhvr>
                                      <p:to>
                                        <p:strVal val="visible"/>
                                      </p:to>
                                    </p:set>
                                    <p:animEffect transition="in" filter="wipe(left)">
                                      <p:cBhvr>
                                        <p:cTn id="47" dur="500"/>
                                        <p:tgtEl>
                                          <p:spTgt spid="77871"/>
                                        </p:tgtEl>
                                      </p:cBhvr>
                                    </p:animEffect>
                                  </p:childTnLst>
                                </p:cTn>
                              </p:par>
                              <p:par>
                                <p:cTn id="48" presetID="22" presetClass="entr" presetSubtype="8" fill="hold" nodeType="withEffect">
                                  <p:stCondLst>
                                    <p:cond delay="0"/>
                                  </p:stCondLst>
                                  <p:childTnLst>
                                    <p:set>
                                      <p:cBhvr>
                                        <p:cTn id="49" dur="1" fill="hold">
                                          <p:stCondLst>
                                            <p:cond delay="0"/>
                                          </p:stCondLst>
                                        </p:cTn>
                                        <p:tgtEl>
                                          <p:spTgt spid="77872"/>
                                        </p:tgtEl>
                                        <p:attrNameLst>
                                          <p:attrName>style.visibility</p:attrName>
                                        </p:attrNameLst>
                                      </p:cBhvr>
                                      <p:to>
                                        <p:strVal val="visible"/>
                                      </p:to>
                                    </p:set>
                                    <p:animEffect transition="in" filter="wipe(left)">
                                      <p:cBhvr>
                                        <p:cTn id="50" dur="500"/>
                                        <p:tgtEl>
                                          <p:spTgt spid="77872"/>
                                        </p:tgtEl>
                                      </p:cBhvr>
                                    </p:animEffect>
                                  </p:childTnLst>
                                </p:cTn>
                              </p:par>
                              <p:par>
                                <p:cTn id="51" presetID="22" presetClass="entr" presetSubtype="8" fill="hold" nodeType="withEffect">
                                  <p:stCondLst>
                                    <p:cond delay="0"/>
                                  </p:stCondLst>
                                  <p:childTnLst>
                                    <p:set>
                                      <p:cBhvr>
                                        <p:cTn id="52" dur="1" fill="hold">
                                          <p:stCondLst>
                                            <p:cond delay="0"/>
                                          </p:stCondLst>
                                        </p:cTn>
                                        <p:tgtEl>
                                          <p:spTgt spid="77879"/>
                                        </p:tgtEl>
                                        <p:attrNameLst>
                                          <p:attrName>style.visibility</p:attrName>
                                        </p:attrNameLst>
                                      </p:cBhvr>
                                      <p:to>
                                        <p:strVal val="visible"/>
                                      </p:to>
                                    </p:set>
                                    <p:animEffect transition="in" filter="wipe(left)">
                                      <p:cBhvr>
                                        <p:cTn id="53" dur="500"/>
                                        <p:tgtEl>
                                          <p:spTgt spid="7787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7865"/>
                                        </p:tgtEl>
                                        <p:attrNameLst>
                                          <p:attrName>style.visibility</p:attrName>
                                        </p:attrNameLst>
                                      </p:cBhvr>
                                      <p:to>
                                        <p:strVal val="visible"/>
                                      </p:to>
                                    </p:set>
                                    <p:animEffect transition="in" filter="wipe(left)">
                                      <p:cBhvr>
                                        <p:cTn id="56" dur="500"/>
                                        <p:tgtEl>
                                          <p:spTgt spid="7786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7882"/>
                                        </p:tgtEl>
                                        <p:attrNameLst>
                                          <p:attrName>style.visibility</p:attrName>
                                        </p:attrNameLst>
                                      </p:cBhvr>
                                      <p:to>
                                        <p:strVal val="visible"/>
                                      </p:to>
                                    </p:set>
                                    <p:animEffect transition="in" filter="wipe(left)">
                                      <p:cBhvr>
                                        <p:cTn id="59" dur="500"/>
                                        <p:tgtEl>
                                          <p:spTgt spid="7788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7884"/>
                                        </p:tgtEl>
                                        <p:attrNameLst>
                                          <p:attrName>style.visibility</p:attrName>
                                        </p:attrNameLst>
                                      </p:cBhvr>
                                      <p:to>
                                        <p:strVal val="visible"/>
                                      </p:to>
                                    </p:set>
                                    <p:animEffect transition="in" filter="wipe(left)">
                                      <p:cBhvr>
                                        <p:cTn id="62" dur="500"/>
                                        <p:tgtEl>
                                          <p:spTgt spid="7788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7864"/>
                                        </p:tgtEl>
                                        <p:attrNameLst>
                                          <p:attrName>style.visibility</p:attrName>
                                        </p:attrNameLst>
                                      </p:cBhvr>
                                      <p:to>
                                        <p:strVal val="visible"/>
                                      </p:to>
                                    </p:set>
                                    <p:animEffect transition="in" filter="wipe(left)">
                                      <p:cBhvr>
                                        <p:cTn id="65" dur="500"/>
                                        <p:tgtEl>
                                          <p:spTgt spid="7786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77868"/>
                                        </p:tgtEl>
                                        <p:attrNameLst>
                                          <p:attrName>style.visibility</p:attrName>
                                        </p:attrNameLst>
                                      </p:cBhvr>
                                      <p:to>
                                        <p:strVal val="visible"/>
                                      </p:to>
                                    </p:set>
                                    <p:animEffect transition="in" filter="wipe(left)">
                                      <p:cBhvr>
                                        <p:cTn id="68" dur="500"/>
                                        <p:tgtEl>
                                          <p:spTgt spid="7786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7885"/>
                                        </p:tgtEl>
                                        <p:attrNameLst>
                                          <p:attrName>style.visibility</p:attrName>
                                        </p:attrNameLst>
                                      </p:cBhvr>
                                      <p:to>
                                        <p:strVal val="visible"/>
                                      </p:to>
                                    </p:set>
                                    <p:animEffect transition="in" filter="wipe(left)">
                                      <p:cBhvr>
                                        <p:cTn id="71" dur="500"/>
                                        <p:tgtEl>
                                          <p:spTgt spid="7788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7887"/>
                                        </p:tgtEl>
                                        <p:attrNameLst>
                                          <p:attrName>style.visibility</p:attrName>
                                        </p:attrNameLst>
                                      </p:cBhvr>
                                      <p:to>
                                        <p:strVal val="visible"/>
                                      </p:to>
                                    </p:set>
                                    <p:animEffect transition="in" filter="wipe(left)">
                                      <p:cBhvr>
                                        <p:cTn id="74" dur="500"/>
                                        <p:tgtEl>
                                          <p:spTgt spid="77887"/>
                                        </p:tgtEl>
                                      </p:cBhvr>
                                    </p:animEffect>
                                  </p:childTnLst>
                                </p:cTn>
                              </p:par>
                              <p:par>
                                <p:cTn id="75" presetID="22" presetClass="entr" presetSubtype="8" fill="hold" nodeType="withEffect">
                                  <p:stCondLst>
                                    <p:cond delay="0"/>
                                  </p:stCondLst>
                                  <p:childTnLst>
                                    <p:set>
                                      <p:cBhvr>
                                        <p:cTn id="76" dur="1" fill="hold">
                                          <p:stCondLst>
                                            <p:cond delay="0"/>
                                          </p:stCondLst>
                                        </p:cTn>
                                        <p:tgtEl>
                                          <p:spTgt spid="248"/>
                                        </p:tgtEl>
                                        <p:attrNameLst>
                                          <p:attrName>style.visibility</p:attrName>
                                        </p:attrNameLst>
                                      </p:cBhvr>
                                      <p:to>
                                        <p:strVal val="visible"/>
                                      </p:to>
                                    </p:set>
                                    <p:animEffect transition="in" filter="wipe(left)">
                                      <p:cBhvr>
                                        <p:cTn id="77" dur="500"/>
                                        <p:tgtEl>
                                          <p:spTgt spid="248"/>
                                        </p:tgtEl>
                                      </p:cBhvr>
                                    </p:animEffect>
                                  </p:childTnLst>
                                </p:cTn>
                              </p:par>
                              <p:par>
                                <p:cTn id="78" presetID="22" presetClass="entr" presetSubtype="8" fill="hold" nodeType="withEffect">
                                  <p:stCondLst>
                                    <p:cond delay="0"/>
                                  </p:stCondLst>
                                  <p:childTnLst>
                                    <p:set>
                                      <p:cBhvr>
                                        <p:cTn id="79" dur="1" fill="hold">
                                          <p:stCondLst>
                                            <p:cond delay="0"/>
                                          </p:stCondLst>
                                        </p:cTn>
                                        <p:tgtEl>
                                          <p:spTgt spid="256"/>
                                        </p:tgtEl>
                                        <p:attrNameLst>
                                          <p:attrName>style.visibility</p:attrName>
                                        </p:attrNameLst>
                                      </p:cBhvr>
                                      <p:to>
                                        <p:strVal val="visible"/>
                                      </p:to>
                                    </p:set>
                                    <p:animEffect transition="in" filter="wipe(left)">
                                      <p:cBhvr>
                                        <p:cTn id="80"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4" grpId="0"/>
      <p:bldP spid="77865" grpId="0"/>
      <p:bldP spid="77868" grpId="0"/>
      <p:bldP spid="77882" grpId="0"/>
      <p:bldP spid="77884" grpId="0"/>
      <p:bldP spid="77885" grpId="0"/>
      <p:bldP spid="778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20327" t="32937" r="26933" b="22500"/>
          <a:stretch>
            <a:fillRect/>
          </a:stretch>
        </p:blipFill>
        <p:spPr bwMode="auto">
          <a:xfrm>
            <a:off x="2110154" y="0"/>
            <a:ext cx="7033846" cy="3763546"/>
          </a:xfrm>
          <a:prstGeom prst="rect">
            <a:avLst/>
          </a:prstGeom>
          <a:noFill/>
          <a:ln w="9525">
            <a:noFill/>
            <a:miter lim="800000"/>
            <a:headEnd/>
            <a:tailEnd/>
          </a:ln>
          <a:effectLst/>
        </p:spPr>
      </p:pic>
      <p:pic>
        <p:nvPicPr>
          <p:cNvPr id="9" name="Picture 8" descr="Irrig_proj.jpg"/>
          <p:cNvPicPr/>
          <p:nvPr/>
        </p:nvPicPr>
        <p:blipFill>
          <a:blip r:embed="rId3"/>
          <a:srcRect l="3099" t="6863" b="11008"/>
          <a:stretch>
            <a:fillRect/>
          </a:stretch>
        </p:blipFill>
        <p:spPr>
          <a:xfrm>
            <a:off x="0" y="3010486"/>
            <a:ext cx="4107766" cy="3847514"/>
          </a:xfrm>
          <a:prstGeom prst="rect">
            <a:avLst/>
          </a:prstGeom>
          <a:ln>
            <a:solidFill>
              <a:schemeClr val="tx1"/>
            </a:solidFill>
          </a:ln>
        </p:spPr>
      </p:pic>
      <p:sp>
        <p:nvSpPr>
          <p:cNvPr id="6" name="Rectangle 5"/>
          <p:cNvSpPr/>
          <p:nvPr/>
        </p:nvSpPr>
        <p:spPr>
          <a:xfrm>
            <a:off x="4241410" y="4171409"/>
            <a:ext cx="4572000" cy="1723549"/>
          </a:xfrm>
          <a:prstGeom prst="rect">
            <a:avLst/>
          </a:prstGeom>
        </p:spPr>
        <p:txBody>
          <a:bodyPr>
            <a:spAutoFit/>
          </a:bodyPr>
          <a:lstStyle/>
          <a:p>
            <a:r>
              <a:rPr lang="en-US" sz="1800" b="1" dirty="0" smtClean="0">
                <a:solidFill>
                  <a:srgbClr val="008000"/>
                </a:solidFill>
              </a:rPr>
              <a:t>E_Flow:</a:t>
            </a:r>
            <a:r>
              <a:rPr lang="en-US" sz="1800" dirty="0" smtClean="0">
                <a:solidFill>
                  <a:srgbClr val="008000"/>
                </a:solidFill>
              </a:rPr>
              <a:t>  </a:t>
            </a:r>
          </a:p>
          <a:p>
            <a:r>
              <a:rPr lang="en-US" sz="1600" dirty="0" smtClean="0"/>
              <a:t>20% in Monsoon(Jun-Oct), 25% in Non-Monsoon(Nov-Feb), 30% in Lean(Mar-May) </a:t>
            </a:r>
          </a:p>
          <a:p>
            <a:r>
              <a:rPr lang="en-US" sz="1600" dirty="0" smtClean="0"/>
              <a:t>Total annual = 1158 MCM</a:t>
            </a:r>
          </a:p>
          <a:p>
            <a:r>
              <a:rPr lang="en-US" sz="1600" dirty="0" smtClean="0"/>
              <a:t>(% of Average flow)</a:t>
            </a:r>
            <a:endParaRPr lang="en-US" sz="1600" dirty="0"/>
          </a:p>
        </p:txBody>
      </p:sp>
      <p:pic>
        <p:nvPicPr>
          <p:cNvPr id="5" name="Picture 4" descr="P_20160616_150127.jpg">
            <a:hlinkClick r:id="rId4" action="ppaction://hlinkfile"/>
          </p:cNvPr>
          <p:cNvPicPr/>
          <p:nvPr/>
        </p:nvPicPr>
        <p:blipFill>
          <a:blip r:embed="rId5" cstate="print"/>
          <a:stretch>
            <a:fillRect/>
          </a:stretch>
        </p:blipFill>
        <p:spPr>
          <a:xfrm>
            <a:off x="0" y="0"/>
            <a:ext cx="1969477" cy="1378634"/>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96" y="266798"/>
            <a:ext cx="7668309" cy="517525"/>
          </a:xfrm>
        </p:spPr>
        <p:txBody>
          <a:bodyPr>
            <a:normAutofit fontScale="90000"/>
          </a:bodyPr>
          <a:lstStyle/>
          <a:p>
            <a:pPr algn="ctr"/>
            <a:r>
              <a:rPr lang="en-US" sz="2800" b="1" dirty="0" smtClean="0">
                <a:solidFill>
                  <a:srgbClr val="1A1DA6"/>
                </a:solidFill>
              </a:rPr>
              <a:t> Irrigation in Major, Medium, Minor  &amp; Lift </a:t>
            </a:r>
            <a:r>
              <a:rPr lang="en-US" sz="2800" b="1" dirty="0" err="1" smtClean="0">
                <a:solidFill>
                  <a:srgbClr val="1A1DA6"/>
                </a:solidFill>
              </a:rPr>
              <a:t>Irrg</a:t>
            </a:r>
            <a:r>
              <a:rPr lang="en-US" sz="2800" b="1" dirty="0" smtClean="0">
                <a:solidFill>
                  <a:srgbClr val="1A1DA6"/>
                </a:solidFill>
              </a:rPr>
              <a:t> Projects </a:t>
            </a:r>
            <a:br>
              <a:rPr lang="en-US" sz="2800" b="1" dirty="0" smtClean="0">
                <a:solidFill>
                  <a:srgbClr val="1A1DA6"/>
                </a:solidFill>
              </a:rPr>
            </a:br>
            <a:r>
              <a:rPr lang="en-US" sz="2800" b="1" dirty="0" smtClean="0">
                <a:solidFill>
                  <a:srgbClr val="1A1DA6"/>
                </a:solidFill>
              </a:rPr>
              <a:t>&amp; Rainfed areas </a:t>
            </a:r>
            <a:endParaRPr lang="en-US" sz="2800" b="1" dirty="0">
              <a:solidFill>
                <a:srgbClr val="1A1DA6"/>
              </a:solidFill>
            </a:endParaRPr>
          </a:p>
        </p:txBody>
      </p:sp>
      <p:graphicFrame>
        <p:nvGraphicFramePr>
          <p:cNvPr id="8" name="Chart 7"/>
          <p:cNvGraphicFramePr/>
          <p:nvPr/>
        </p:nvGraphicFramePr>
        <p:xfrm>
          <a:off x="4459458" y="1069145"/>
          <a:ext cx="4684542" cy="485335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a:srcRect l="31787" t="33532" r="39780" b="19038"/>
          <a:stretch>
            <a:fillRect/>
          </a:stretch>
        </p:blipFill>
        <p:spPr bwMode="auto">
          <a:xfrm>
            <a:off x="0" y="1561514"/>
            <a:ext cx="4206240" cy="4575193"/>
          </a:xfrm>
          <a:prstGeom prst="rect">
            <a:avLst/>
          </a:prstGeom>
          <a:noFill/>
          <a:ln w="9525">
            <a:noFill/>
            <a:miter lim="800000"/>
            <a:headEnd/>
            <a:tailEnd/>
          </a:ln>
          <a:effectLst/>
        </p:spPr>
      </p:pic>
      <p:sp>
        <p:nvSpPr>
          <p:cNvPr id="5" name="Rectangle 4"/>
          <p:cNvSpPr/>
          <p:nvPr/>
        </p:nvSpPr>
        <p:spPr>
          <a:xfrm>
            <a:off x="943532" y="1214623"/>
            <a:ext cx="1794081" cy="461665"/>
          </a:xfrm>
          <a:prstGeom prst="rect">
            <a:avLst/>
          </a:prstGeom>
        </p:spPr>
        <p:txBody>
          <a:bodyPr wrap="none">
            <a:spAutoFit/>
          </a:bodyPr>
          <a:lstStyle/>
          <a:p>
            <a:r>
              <a:rPr lang="en-US" b="1" dirty="0" smtClean="0">
                <a:solidFill>
                  <a:srgbClr val="1A1DA6"/>
                </a:solidFill>
              </a:rPr>
              <a:t>Key issues</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bwMode="auto">
          <a:xfrm>
            <a:off x="4543865" y="4445391"/>
            <a:ext cx="2954215" cy="1885071"/>
          </a:xfrm>
          <a:prstGeom prst="straightConnector1">
            <a:avLst/>
          </a:prstGeom>
          <a:solidFill>
            <a:schemeClr val="accent1"/>
          </a:solidFill>
          <a:ln w="9525" cap="flat" cmpd="sng" algn="ctr">
            <a:solidFill>
              <a:srgbClr val="0000CC"/>
            </a:solidFill>
            <a:prstDash val="dash"/>
            <a:round/>
            <a:headEnd type="none" w="med" len="med"/>
            <a:tailEnd type="arrow"/>
          </a:ln>
          <a:effectLst/>
        </p:spPr>
      </p:cxnSp>
      <p:cxnSp>
        <p:nvCxnSpPr>
          <p:cNvPr id="13" name="Straight Arrow Connector 12"/>
          <p:cNvCxnSpPr/>
          <p:nvPr/>
        </p:nvCxnSpPr>
        <p:spPr bwMode="auto">
          <a:xfrm>
            <a:off x="4543865" y="3165231"/>
            <a:ext cx="2940147" cy="886264"/>
          </a:xfrm>
          <a:prstGeom prst="straightConnector1">
            <a:avLst/>
          </a:prstGeom>
          <a:solidFill>
            <a:schemeClr val="accent1"/>
          </a:solidFill>
          <a:ln w="12700" cap="flat" cmpd="sng" algn="ctr">
            <a:solidFill>
              <a:srgbClr val="0000CC"/>
            </a:solidFill>
            <a:prstDash val="dash"/>
            <a:round/>
            <a:headEnd type="none" w="med" len="med"/>
            <a:tailEnd type="arrow"/>
          </a:ln>
          <a:effectLst/>
        </p:spPr>
      </p:cxnSp>
      <p:pic>
        <p:nvPicPr>
          <p:cNvPr id="6" name="Picture 5"/>
          <p:cNvPicPr/>
          <p:nvPr/>
        </p:nvPicPr>
        <p:blipFill>
          <a:blip r:embed="rId2"/>
          <a:srcRect l="39454" t="35680" r="22955" b="20129"/>
          <a:stretch>
            <a:fillRect/>
          </a:stretch>
        </p:blipFill>
        <p:spPr bwMode="auto">
          <a:xfrm>
            <a:off x="0" y="317500"/>
            <a:ext cx="9144000" cy="6540500"/>
          </a:xfrm>
          <a:prstGeom prst="rect">
            <a:avLst/>
          </a:prstGeom>
          <a:noFill/>
          <a:ln w="9525">
            <a:noFill/>
            <a:miter lim="800000"/>
            <a:headEnd/>
            <a:tailEnd/>
          </a:ln>
        </p:spPr>
      </p:pic>
      <p:pic>
        <p:nvPicPr>
          <p:cNvPr id="8" name="Picture 7"/>
          <p:cNvPicPr/>
          <p:nvPr/>
        </p:nvPicPr>
        <p:blipFill>
          <a:blip r:embed="rId3"/>
          <a:srcRect l="37185" t="36441" r="12792" b="13966"/>
          <a:stretch>
            <a:fillRect/>
          </a:stretch>
        </p:blipFill>
        <p:spPr bwMode="auto">
          <a:xfrm>
            <a:off x="1359516" y="965201"/>
            <a:ext cx="2806084" cy="1968500"/>
          </a:xfrm>
          <a:prstGeom prst="rect">
            <a:avLst/>
          </a:prstGeom>
          <a:noFill/>
          <a:ln w="9525">
            <a:noFill/>
            <a:miter lim="800000"/>
            <a:headEnd/>
            <a:tailEnd/>
          </a:ln>
        </p:spPr>
      </p:pic>
      <p:pic>
        <p:nvPicPr>
          <p:cNvPr id="9" name="Picture 8"/>
          <p:cNvPicPr/>
          <p:nvPr/>
        </p:nvPicPr>
        <p:blipFill>
          <a:blip r:embed="rId4"/>
          <a:srcRect l="35875" t="31568" r="27312" b="13330"/>
          <a:stretch>
            <a:fillRect/>
          </a:stretch>
        </p:blipFill>
        <p:spPr bwMode="auto">
          <a:xfrm>
            <a:off x="4470401" y="889000"/>
            <a:ext cx="2171700" cy="1981200"/>
          </a:xfrm>
          <a:prstGeom prst="rect">
            <a:avLst/>
          </a:prstGeom>
          <a:noFill/>
          <a:ln w="9525">
            <a:noFill/>
            <a:miter lim="800000"/>
            <a:headEnd/>
            <a:tailEnd/>
          </a:ln>
        </p:spPr>
      </p:pic>
      <p:sp>
        <p:nvSpPr>
          <p:cNvPr id="7" name="Up Arrow 6"/>
          <p:cNvSpPr/>
          <p:nvPr/>
        </p:nvSpPr>
        <p:spPr bwMode="auto">
          <a:xfrm rot="19430311">
            <a:off x="5422041" y="2590569"/>
            <a:ext cx="159465" cy="7874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charset="0"/>
            </a:endParaRPr>
          </a:p>
        </p:txBody>
      </p:sp>
      <p:sp>
        <p:nvSpPr>
          <p:cNvPr id="10" name="Up Arrow 9"/>
          <p:cNvSpPr/>
          <p:nvPr/>
        </p:nvSpPr>
        <p:spPr bwMode="auto">
          <a:xfrm rot="18917173">
            <a:off x="2110625" y="2776725"/>
            <a:ext cx="204521" cy="7874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52400"/>
            <a:ext cx="7467600" cy="461665"/>
          </a:xfrm>
          <a:prstGeom prst="rect">
            <a:avLst/>
          </a:prstGeom>
        </p:spPr>
        <p:txBody>
          <a:bodyPr wrap="square">
            <a:spAutoFit/>
          </a:bodyPr>
          <a:lstStyle/>
          <a:p>
            <a:pPr algn="ctr"/>
            <a:r>
              <a:rPr lang="en-US" b="1" dirty="0" smtClean="0">
                <a:solidFill>
                  <a:srgbClr val="1A1DA6"/>
                </a:solidFill>
              </a:rPr>
              <a:t>Water Availability </a:t>
            </a:r>
            <a:r>
              <a:rPr lang="en-US" b="1" dirty="0" err="1" smtClean="0">
                <a:solidFill>
                  <a:srgbClr val="1A1DA6"/>
                </a:solidFill>
              </a:rPr>
              <a:t>vrs</a:t>
            </a:r>
            <a:r>
              <a:rPr lang="en-US" b="1" dirty="0" smtClean="0">
                <a:solidFill>
                  <a:srgbClr val="1A1DA6"/>
                </a:solidFill>
              </a:rPr>
              <a:t> demand (MCM) in sub-basin</a:t>
            </a:r>
            <a:endParaRPr lang="en-IN" b="1" dirty="0">
              <a:solidFill>
                <a:srgbClr val="1A1DA6"/>
              </a:solidFill>
            </a:endParaRPr>
          </a:p>
        </p:txBody>
      </p:sp>
      <p:graphicFrame>
        <p:nvGraphicFramePr>
          <p:cNvPr id="7" name="Content Placeholder 6"/>
          <p:cNvGraphicFramePr>
            <a:graphicFrameLocks noGrp="1"/>
          </p:cNvGraphicFramePr>
          <p:nvPr>
            <p:ph idx="1"/>
          </p:nvPr>
        </p:nvGraphicFramePr>
        <p:xfrm>
          <a:off x="381000" y="609600"/>
          <a:ext cx="38100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572000" y="685800"/>
          <a:ext cx="4191000" cy="2666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0" y="3440723"/>
          <a:ext cx="3733800" cy="288819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3"/>
          <p:cNvPicPr>
            <a:picLocks noChangeAspect="1" noChangeArrowheads="1"/>
          </p:cNvPicPr>
          <p:nvPr/>
        </p:nvPicPr>
        <p:blipFill>
          <a:blip r:embed="rId5"/>
          <a:srcRect l="26430" t="35240" r="50504" b="27260"/>
          <a:stretch>
            <a:fillRect/>
          </a:stretch>
        </p:blipFill>
        <p:spPr bwMode="auto">
          <a:xfrm>
            <a:off x="3671668" y="3205114"/>
            <a:ext cx="3221503" cy="27033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l="46216" t="34279" r="38647" b="25552"/>
          <a:stretch>
            <a:fillRect/>
          </a:stretch>
        </p:blipFill>
        <p:spPr bwMode="auto">
          <a:xfrm>
            <a:off x="6893170" y="3221500"/>
            <a:ext cx="1955408" cy="2686929"/>
          </a:xfrm>
          <a:prstGeom prst="rect">
            <a:avLst/>
          </a:prstGeom>
          <a:noFill/>
          <a:ln w="9525">
            <a:noFill/>
            <a:miter lim="800000"/>
            <a:headEnd/>
            <a:tailEnd/>
          </a:ln>
          <a:effectLst/>
        </p:spPr>
      </p:pic>
      <p:sp>
        <p:nvSpPr>
          <p:cNvPr id="10" name="TextBox 9"/>
          <p:cNvSpPr txBox="1"/>
          <p:nvPr/>
        </p:nvSpPr>
        <p:spPr>
          <a:xfrm>
            <a:off x="7512147" y="5908432"/>
            <a:ext cx="992579" cy="338554"/>
          </a:xfrm>
          <a:prstGeom prst="rect">
            <a:avLst/>
          </a:prstGeom>
          <a:noFill/>
        </p:spPr>
        <p:txBody>
          <a:bodyPr wrap="none" rtlCol="0">
            <a:spAutoFit/>
          </a:bodyPr>
          <a:lstStyle/>
          <a:p>
            <a:r>
              <a:rPr lang="en-IN" sz="1600" b="1" dirty="0" smtClean="0">
                <a:solidFill>
                  <a:srgbClr val="002060"/>
                </a:solidFill>
              </a:rPr>
              <a:t>Demand</a:t>
            </a:r>
            <a:endParaRPr lang="en-IN" b="1"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621</Words>
  <Application>Microsoft Office PowerPoint</Application>
  <PresentationFormat>On-screen Show (4:3)</PresentationFormat>
  <Paragraphs>98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Multiple Issues of Multiple Stakeholders</vt:lpstr>
      <vt:lpstr>Slide 6</vt:lpstr>
      <vt:lpstr> Irrigation in Major, Medium, Minor  &amp; Lift Irrg Projects  &amp; Rainfed areas </vt:lpstr>
      <vt:lpstr>Slide 8</vt:lpstr>
      <vt:lpstr>Slide 9</vt:lpstr>
      <vt:lpstr>Slide 10</vt:lpstr>
      <vt:lpstr>Slide 11</vt:lpstr>
      <vt:lpstr>Slide 12</vt:lpstr>
      <vt:lpstr>Slide 13</vt:lpstr>
      <vt:lpstr>Slide 14</vt:lpstr>
      <vt:lpstr>Key Findings</vt:lpstr>
      <vt:lpstr>Key Findings……</vt:lpstr>
      <vt:lpstr>Slide 17</vt:lpstr>
    </vt:vector>
  </TitlesOfParts>
  <Company>Raj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cwc</dc:creator>
  <cp:lastModifiedBy>cwc</cp:lastModifiedBy>
  <cp:revision>3</cp:revision>
  <dcterms:created xsi:type="dcterms:W3CDTF">2016-08-18T06:42:43Z</dcterms:created>
  <dcterms:modified xsi:type="dcterms:W3CDTF">2016-08-18T06:47:54Z</dcterms:modified>
</cp:coreProperties>
</file>