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9" r:id="rId1"/>
  </p:sldMasterIdLst>
  <p:notesMasterIdLst>
    <p:notesMasterId r:id="rId34"/>
  </p:notesMasterIdLst>
  <p:sldIdLst>
    <p:sldId id="301" r:id="rId2"/>
    <p:sldId id="303" r:id="rId3"/>
    <p:sldId id="317" r:id="rId4"/>
    <p:sldId id="335" r:id="rId5"/>
    <p:sldId id="309" r:id="rId6"/>
    <p:sldId id="323" r:id="rId7"/>
    <p:sldId id="304" r:id="rId8"/>
    <p:sldId id="333" r:id="rId9"/>
    <p:sldId id="338" r:id="rId10"/>
    <p:sldId id="306" r:id="rId11"/>
    <p:sldId id="310" r:id="rId12"/>
    <p:sldId id="325" r:id="rId13"/>
    <p:sldId id="328" r:id="rId14"/>
    <p:sldId id="342" r:id="rId15"/>
    <p:sldId id="341" r:id="rId16"/>
    <p:sldId id="346" r:id="rId17"/>
    <p:sldId id="345" r:id="rId18"/>
    <p:sldId id="337" r:id="rId19"/>
    <p:sldId id="331" r:id="rId20"/>
    <p:sldId id="312" r:id="rId21"/>
    <p:sldId id="348" r:id="rId22"/>
    <p:sldId id="313" r:id="rId23"/>
    <p:sldId id="315" r:id="rId24"/>
    <p:sldId id="339" r:id="rId25"/>
    <p:sldId id="300" r:id="rId26"/>
    <p:sldId id="299" r:id="rId27"/>
    <p:sldId id="311" r:id="rId28"/>
    <p:sldId id="308" r:id="rId29"/>
    <p:sldId id="276" r:id="rId30"/>
    <p:sldId id="282" r:id="rId31"/>
    <p:sldId id="278"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271836-90A5-4AF6-BB0A-E57BB1E2EBBB}">
          <p14:sldIdLst>
            <p14:sldId id="301"/>
            <p14:sldId id="303"/>
            <p14:sldId id="317"/>
            <p14:sldId id="335"/>
            <p14:sldId id="309"/>
            <p14:sldId id="323"/>
            <p14:sldId id="304"/>
            <p14:sldId id="333"/>
            <p14:sldId id="338"/>
            <p14:sldId id="306"/>
            <p14:sldId id="310"/>
            <p14:sldId id="325"/>
            <p14:sldId id="328"/>
            <p14:sldId id="342"/>
            <p14:sldId id="341"/>
            <p14:sldId id="346"/>
            <p14:sldId id="345"/>
            <p14:sldId id="337"/>
            <p14:sldId id="331"/>
            <p14:sldId id="312"/>
            <p14:sldId id="348"/>
            <p14:sldId id="313"/>
            <p14:sldId id="315"/>
            <p14:sldId id="339"/>
            <p14:sldId id="300"/>
            <p14:sldId id="299"/>
            <p14:sldId id="311"/>
            <p14:sldId id="308"/>
            <p14:sldId id="276"/>
            <p14:sldId id="282"/>
            <p14:sldId id="278"/>
            <p14:sldId id="268"/>
          </p14:sldIdLst>
        </p14:section>
        <p14:section name="Untitled Section" id="{6ADF7EDD-B1F9-4F9F-83D2-815BF94AFBF7}">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64559" autoAdjust="0"/>
  </p:normalViewPr>
  <p:slideViewPr>
    <p:cSldViewPr snapToGrid="0">
      <p:cViewPr>
        <p:scale>
          <a:sx n="45" d="100"/>
          <a:sy n="45" d="100"/>
        </p:scale>
        <p:origin x="-2384" y="-37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26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JESSTUFF:New%20Water:NVIVO:June%20CA:23%20June%20CA%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JESSTUFF:New%20Water:NVIVO:June%20CA:23%20June%20CA%20results.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JESSTUFF:New%20Water:NVIVO:June%20CA:23%20June%20CA%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JESSTUFF:New%20Water:NVIVO:June%20CA:23%20June%20CA%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Results!$B$61</c:f>
              <c:strCache>
                <c:ptCount val="1"/>
                <c:pt idx="0">
                  <c:v>Percentage of sources where the search term is present</c:v>
                </c:pt>
              </c:strCache>
            </c:strRef>
          </c:tx>
          <c:spPr>
            <a:solidFill>
              <a:schemeClr val="accent1"/>
            </a:solidFill>
            <a:ln>
              <a:noFill/>
            </a:ln>
            <a:effectLst/>
          </c:spPr>
          <c:invertIfNegative val="0"/>
          <c:cat>
            <c:strRef>
              <c:f>Results!$A$62:$A$69</c:f>
              <c:strCache>
                <c:ptCount val="8"/>
                <c:pt idx="0">
                  <c:v>"adaptive  management" AND learn*</c:v>
                </c:pt>
                <c:pt idx="1">
                  <c:v>"adaptive management" </c:v>
                </c:pt>
                <c:pt idx="2">
                  <c:v>learn* OR lesson*</c:v>
                </c:pt>
                <c:pt idx="3">
                  <c:v>Adapt*</c:v>
                </c:pt>
                <c:pt idx="4">
                  <c:v>Evaluat*</c:v>
                </c:pt>
                <c:pt idx="5">
                  <c:v>Monitor*</c:v>
                </c:pt>
                <c:pt idx="6">
                  <c:v>Report* </c:v>
                </c:pt>
                <c:pt idx="7">
                  <c:v>Plan* </c:v>
                </c:pt>
              </c:strCache>
            </c:strRef>
          </c:cat>
          <c:val>
            <c:numRef>
              <c:f>Results!$B$62:$B$69</c:f>
              <c:numCache>
                <c:formatCode>General</c:formatCode>
                <c:ptCount val="8"/>
                <c:pt idx="0">
                  <c:v>4.0</c:v>
                </c:pt>
                <c:pt idx="1">
                  <c:v>17.0</c:v>
                </c:pt>
                <c:pt idx="2">
                  <c:v>23.0</c:v>
                </c:pt>
                <c:pt idx="3">
                  <c:v>56.0</c:v>
                </c:pt>
                <c:pt idx="4">
                  <c:v>61.0</c:v>
                </c:pt>
                <c:pt idx="5">
                  <c:v>79.0</c:v>
                </c:pt>
                <c:pt idx="6">
                  <c:v>82.0</c:v>
                </c:pt>
                <c:pt idx="7">
                  <c:v>89.0</c:v>
                </c:pt>
              </c:numCache>
            </c:numRef>
          </c:val>
        </c:ser>
        <c:dLbls>
          <c:showLegendKey val="0"/>
          <c:showVal val="1"/>
          <c:showCatName val="0"/>
          <c:showSerName val="0"/>
          <c:showPercent val="0"/>
          <c:showBubbleSize val="0"/>
        </c:dLbls>
        <c:gapWidth val="75"/>
        <c:axId val="2134207512"/>
        <c:axId val="2128198504"/>
      </c:barChart>
      <c:catAx>
        <c:axId val="2134207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2128198504"/>
        <c:crosses val="autoZero"/>
        <c:auto val="1"/>
        <c:lblAlgn val="ctr"/>
        <c:lblOffset val="100"/>
        <c:noMultiLvlLbl val="0"/>
      </c:catAx>
      <c:valAx>
        <c:axId val="2128198504"/>
        <c:scaling>
          <c:orientation val="minMax"/>
        </c:scaling>
        <c:delete val="0"/>
        <c:axPos val="b"/>
        <c:numFmt formatCode="General"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2134207512"/>
        <c:crosses val="autoZero"/>
        <c:crossBetween val="between"/>
      </c:valAx>
      <c:spPr>
        <a:noFill/>
        <a:ln>
          <a:noFill/>
        </a:ln>
        <a:effectLst/>
      </c:spPr>
    </c:plotArea>
    <c:legend>
      <c:legendPos val="b"/>
      <c:layout/>
      <c:overlay val="0"/>
      <c:txPr>
        <a:bodyPr/>
        <a:lstStyle/>
        <a:p>
          <a:pPr>
            <a:defRPr>
              <a:latin typeface="+mj-lt"/>
            </a:defRPr>
          </a:pPr>
          <a:endParaRPr lang="en-US"/>
        </a:p>
      </c:txPr>
    </c:legend>
    <c:plotVisOnly val="1"/>
    <c:dispBlanksAs val="gap"/>
    <c:showDLblsOverMax val="0"/>
  </c:chart>
  <c:spPr>
    <a:solidFill>
      <a:schemeClr val="bg1">
        <a:alpha val="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0"/>
          <c:order val="0"/>
          <c:tx>
            <c:strRef>
              <c:f>Results!$B$76</c:f>
              <c:strCache>
                <c:ptCount val="1"/>
                <c:pt idx="0">
                  <c:v>Percentage of sources where the search term is present</c:v>
                </c:pt>
              </c:strCache>
            </c:strRef>
          </c:tx>
          <c:invertIfNegative val="0"/>
          <c:dLbls>
            <c:dLbl>
              <c:idx val="0"/>
              <c:layout>
                <c:manualLayout>
                  <c:x val="0.0212121212121212"/>
                  <c:y val="-1.08319772806788E-16"/>
                </c:manualLayout>
              </c:layout>
              <c:showLegendKey val="0"/>
              <c:showVal val="1"/>
              <c:showCatName val="0"/>
              <c:showSerName val="0"/>
              <c:showPercent val="0"/>
              <c:showBubbleSize val="0"/>
            </c:dLbl>
            <c:dLbl>
              <c:idx val="9"/>
              <c:layout>
                <c:manualLayout>
                  <c:x val="0.0236486486486486"/>
                  <c:y val="0.0030163537250151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Results!$A$77:$A$87</c:f>
              <c:strCache>
                <c:ptCount val="11"/>
                <c:pt idx="0">
                  <c:v>"Adaptive governance"</c:v>
                </c:pt>
                <c:pt idx="1">
                  <c:v>"Socio-ecological system" OR "social-ecological system"</c:v>
                </c:pt>
                <c:pt idx="2">
                  <c:v>"Adaptive capacity" OR "capacity to adapt"</c:v>
                </c:pt>
                <c:pt idx="3">
                  <c:v>"Ecosystem services" </c:v>
                </c:pt>
                <c:pt idx="4">
                  <c:v>"Adaptive management"</c:v>
                </c:pt>
                <c:pt idx="5">
                  <c:v>Resilience OR resilient*</c:v>
                </c:pt>
                <c:pt idx="6">
                  <c:v>"Risk management"</c:v>
                </c:pt>
                <c:pt idx="7">
                  <c:v>Optimise* OR Optimal</c:v>
                </c:pt>
                <c:pt idx="8">
                  <c:v>Efficien* OR efficiency</c:v>
                </c:pt>
                <c:pt idx="9">
                  <c:v>Integrate or integration (ICM in light blue)</c:v>
                </c:pt>
                <c:pt idx="10">
                  <c:v>"sustainable" or "sustainability" (ESD in light blue)</c:v>
                </c:pt>
              </c:strCache>
            </c:strRef>
          </c:cat>
          <c:val>
            <c:numRef>
              <c:f>Results!$B$77:$B$87</c:f>
              <c:numCache>
                <c:formatCode>General</c:formatCode>
                <c:ptCount val="11"/>
                <c:pt idx="0">
                  <c:v>0.53</c:v>
                </c:pt>
                <c:pt idx="1">
                  <c:v>2.0</c:v>
                </c:pt>
                <c:pt idx="2">
                  <c:v>5.0</c:v>
                </c:pt>
                <c:pt idx="3">
                  <c:v>8.0</c:v>
                </c:pt>
                <c:pt idx="4">
                  <c:v>17.0</c:v>
                </c:pt>
                <c:pt idx="5">
                  <c:v>18.0</c:v>
                </c:pt>
                <c:pt idx="6">
                  <c:v>29.0</c:v>
                </c:pt>
                <c:pt idx="7">
                  <c:v>37.0</c:v>
                </c:pt>
                <c:pt idx="8">
                  <c:v>62.0</c:v>
                </c:pt>
                <c:pt idx="9">
                  <c:v>58.0</c:v>
                </c:pt>
                <c:pt idx="10">
                  <c:v>48.0</c:v>
                </c:pt>
              </c:numCache>
            </c:numRef>
          </c:val>
        </c:ser>
        <c:ser>
          <c:idx val="1"/>
          <c:order val="1"/>
          <c:tx>
            <c:strRef>
              <c:f>Results!$C$76</c:f>
              <c:strCache>
                <c:ptCount val="1"/>
                <c:pt idx="0">
                  <c:v>Percentage of sources where the search term is present</c:v>
                </c:pt>
              </c:strCache>
            </c:strRef>
          </c:tx>
          <c:spPr>
            <a:solidFill>
              <a:schemeClr val="tx2">
                <a:lumMod val="40000"/>
                <a:lumOff val="60000"/>
              </a:schemeClr>
            </a:solidFill>
          </c:spPr>
          <c:invertIfNegative val="0"/>
          <c:cat>
            <c:strRef>
              <c:f>Results!$A$77:$A$87</c:f>
              <c:strCache>
                <c:ptCount val="11"/>
                <c:pt idx="0">
                  <c:v>"Adaptive governance"</c:v>
                </c:pt>
                <c:pt idx="1">
                  <c:v>"Socio-ecological system" OR "social-ecological system"</c:v>
                </c:pt>
                <c:pt idx="2">
                  <c:v>"Adaptive capacity" OR "capacity to adapt"</c:v>
                </c:pt>
                <c:pt idx="3">
                  <c:v>"Ecosystem services" </c:v>
                </c:pt>
                <c:pt idx="4">
                  <c:v>"Adaptive management"</c:v>
                </c:pt>
                <c:pt idx="5">
                  <c:v>Resilience OR resilient*</c:v>
                </c:pt>
                <c:pt idx="6">
                  <c:v>"Risk management"</c:v>
                </c:pt>
                <c:pt idx="7">
                  <c:v>Optimise* OR Optimal</c:v>
                </c:pt>
                <c:pt idx="8">
                  <c:v>Efficien* OR efficiency</c:v>
                </c:pt>
                <c:pt idx="9">
                  <c:v>Integrate or integration (ICM in light blue)</c:v>
                </c:pt>
                <c:pt idx="10">
                  <c:v>"sustainable" or "sustainability" (ESD in light blue)</c:v>
                </c:pt>
              </c:strCache>
            </c:strRef>
          </c:cat>
          <c:val>
            <c:numRef>
              <c:f>Results!$C$77:$C$87</c:f>
              <c:numCache>
                <c:formatCode>General</c:formatCode>
                <c:ptCount val="11"/>
                <c:pt idx="9">
                  <c:v>13.0</c:v>
                </c:pt>
                <c:pt idx="10">
                  <c:v>26.0</c:v>
                </c:pt>
              </c:numCache>
            </c:numRef>
          </c:val>
        </c:ser>
        <c:dLbls>
          <c:showLegendKey val="0"/>
          <c:showVal val="1"/>
          <c:showCatName val="0"/>
          <c:showSerName val="0"/>
          <c:showPercent val="0"/>
          <c:showBubbleSize val="0"/>
        </c:dLbls>
        <c:gapWidth val="75"/>
        <c:overlap val="100"/>
        <c:axId val="-2096725224"/>
        <c:axId val="-2140875064"/>
      </c:barChart>
      <c:catAx>
        <c:axId val="-2096725224"/>
        <c:scaling>
          <c:orientation val="minMax"/>
        </c:scaling>
        <c:delete val="0"/>
        <c:axPos val="l"/>
        <c:majorTickMark val="none"/>
        <c:minorTickMark val="none"/>
        <c:tickLblPos val="nextTo"/>
        <c:txPr>
          <a:bodyPr/>
          <a:lstStyle/>
          <a:p>
            <a:pPr>
              <a:defRPr sz="2000">
                <a:latin typeface="+mj-lt"/>
              </a:defRPr>
            </a:pPr>
            <a:endParaRPr lang="en-US"/>
          </a:p>
        </c:txPr>
        <c:crossAx val="-2140875064"/>
        <c:crosses val="autoZero"/>
        <c:auto val="1"/>
        <c:lblAlgn val="ctr"/>
        <c:lblOffset val="100"/>
        <c:noMultiLvlLbl val="0"/>
      </c:catAx>
      <c:valAx>
        <c:axId val="-2140875064"/>
        <c:scaling>
          <c:orientation val="minMax"/>
          <c:max val="80.0"/>
        </c:scaling>
        <c:delete val="0"/>
        <c:axPos val="b"/>
        <c:numFmt formatCode="General" sourceLinked="1"/>
        <c:majorTickMark val="none"/>
        <c:minorTickMark val="none"/>
        <c:tickLblPos val="nextTo"/>
        <c:crossAx val="-2096725224"/>
        <c:crosses val="autoZero"/>
        <c:crossBetween val="between"/>
      </c:valAx>
    </c:plotArea>
    <c:legend>
      <c:legendPos val="b"/>
      <c:legendEntry>
        <c:idx val="1"/>
        <c:delete val="1"/>
      </c:legendEntry>
      <c:layout/>
      <c:overlay val="0"/>
      <c:txPr>
        <a:bodyPr/>
        <a:lstStyle/>
        <a:p>
          <a:pPr>
            <a:defRPr>
              <a:latin typeface="+mj-lt"/>
            </a:defRPr>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Results!$B$105</c:f>
              <c:strCache>
                <c:ptCount val="1"/>
                <c:pt idx="0">
                  <c:v>Percentage of sources where the search term is present</c:v>
                </c:pt>
              </c:strCache>
            </c:strRef>
          </c:tx>
          <c:spPr>
            <a:solidFill>
              <a:schemeClr val="accent1"/>
            </a:solidFill>
            <a:ln>
              <a:noFill/>
            </a:ln>
            <a:effectLst/>
          </c:spPr>
          <c:invertIfNegative val="0"/>
          <c:cat>
            <c:strRef>
              <c:f>Results!$A$106:$A$111</c:f>
              <c:strCache>
                <c:ptCount val="6"/>
                <c:pt idx="0">
                  <c:v>Flood*</c:v>
                </c:pt>
                <c:pt idx="1">
                  <c:v>Drought*</c:v>
                </c:pt>
                <c:pt idx="2">
                  <c:v>Fire*</c:v>
                </c:pt>
                <c:pt idx="3">
                  <c:v>Storm*</c:v>
                </c:pt>
                <c:pt idx="4">
                  <c:v>"Climate change" OR "global warming"</c:v>
                </c:pt>
                <c:pt idx="5">
                  <c:v>Sea-level rise*</c:v>
                </c:pt>
              </c:strCache>
            </c:strRef>
          </c:cat>
          <c:val>
            <c:numRef>
              <c:f>Results!$B$106:$B$111</c:f>
              <c:numCache>
                <c:formatCode>General</c:formatCode>
                <c:ptCount val="6"/>
                <c:pt idx="0">
                  <c:v>46.0</c:v>
                </c:pt>
                <c:pt idx="1">
                  <c:v>42.0</c:v>
                </c:pt>
                <c:pt idx="2">
                  <c:v>26.0</c:v>
                </c:pt>
                <c:pt idx="3">
                  <c:v>23.0</c:v>
                </c:pt>
                <c:pt idx="4">
                  <c:v>16.0</c:v>
                </c:pt>
                <c:pt idx="5">
                  <c:v>4.0</c:v>
                </c:pt>
              </c:numCache>
            </c:numRef>
          </c:val>
        </c:ser>
        <c:dLbls>
          <c:showLegendKey val="0"/>
          <c:showVal val="1"/>
          <c:showCatName val="0"/>
          <c:showSerName val="0"/>
          <c:showPercent val="0"/>
          <c:showBubbleSize val="0"/>
        </c:dLbls>
        <c:gapWidth val="75"/>
        <c:axId val="-2097425768"/>
        <c:axId val="-2119450312"/>
      </c:barChart>
      <c:catAx>
        <c:axId val="-2097425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9450312"/>
        <c:crosses val="autoZero"/>
        <c:auto val="1"/>
        <c:lblAlgn val="ctr"/>
        <c:lblOffset val="100"/>
        <c:noMultiLvlLbl val="0"/>
      </c:catAx>
      <c:valAx>
        <c:axId val="-2119450312"/>
        <c:scaling>
          <c:orientation val="minMax"/>
          <c:max val="80.0"/>
        </c:scaling>
        <c:delete val="0"/>
        <c:axPos val="b"/>
        <c:numFmt formatCode="General"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425768"/>
        <c:crosses val="autoZero"/>
        <c:crossBetween val="between"/>
      </c:valAx>
      <c:spPr>
        <a:noFill/>
        <a:ln>
          <a:noFill/>
        </a:ln>
        <a:effectLst/>
      </c:spPr>
    </c:plotArea>
    <c:legend>
      <c:legendPos val="b"/>
      <c:layout>
        <c:manualLayout>
          <c:xMode val="edge"/>
          <c:yMode val="edge"/>
          <c:x val="0.366638689244317"/>
          <c:y val="0.91888294180219"/>
          <c:w val="0.615338556321003"/>
          <c:h val="0.0698334625690037"/>
        </c:manualLayout>
      </c:layout>
      <c:overlay val="0"/>
      <c:txPr>
        <a:bodyPr/>
        <a:lstStyle/>
        <a:p>
          <a:pPr>
            <a:defRPr sz="1400"/>
          </a:pPr>
          <a:endParaRPr lang="en-US"/>
        </a:p>
      </c:txPr>
    </c:legend>
    <c:plotVisOnly val="1"/>
    <c:dispBlanksAs val="gap"/>
    <c:showDLblsOverMax val="0"/>
  </c:chart>
  <c:spPr>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Results!$B$61</c:f>
              <c:strCache>
                <c:ptCount val="1"/>
                <c:pt idx="0">
                  <c:v>Percentage of sources where the search term is present</c:v>
                </c:pt>
              </c:strCache>
            </c:strRef>
          </c:tx>
          <c:spPr>
            <a:solidFill>
              <a:schemeClr val="accent1"/>
            </a:solidFill>
            <a:ln>
              <a:noFill/>
            </a:ln>
            <a:effectLst/>
          </c:spPr>
          <c:invertIfNegative val="0"/>
          <c:cat>
            <c:strRef>
              <c:f>Results!$A$62:$A$69</c:f>
              <c:strCache>
                <c:ptCount val="8"/>
                <c:pt idx="0">
                  <c:v>"adaptive  management" AND learn*</c:v>
                </c:pt>
                <c:pt idx="1">
                  <c:v>"adaptive management" </c:v>
                </c:pt>
                <c:pt idx="2">
                  <c:v>learn* OR lesson*</c:v>
                </c:pt>
                <c:pt idx="3">
                  <c:v>Adapt*</c:v>
                </c:pt>
                <c:pt idx="4">
                  <c:v>Evaluat*</c:v>
                </c:pt>
                <c:pt idx="5">
                  <c:v>Monitor*</c:v>
                </c:pt>
                <c:pt idx="6">
                  <c:v>Report* </c:v>
                </c:pt>
                <c:pt idx="7">
                  <c:v>Plan* </c:v>
                </c:pt>
              </c:strCache>
            </c:strRef>
          </c:cat>
          <c:val>
            <c:numRef>
              <c:f>Results!$B$62:$B$69</c:f>
              <c:numCache>
                <c:formatCode>General</c:formatCode>
                <c:ptCount val="8"/>
                <c:pt idx="0">
                  <c:v>4.0</c:v>
                </c:pt>
                <c:pt idx="1">
                  <c:v>17.0</c:v>
                </c:pt>
                <c:pt idx="2">
                  <c:v>23.0</c:v>
                </c:pt>
                <c:pt idx="3">
                  <c:v>56.0</c:v>
                </c:pt>
                <c:pt idx="4">
                  <c:v>61.0</c:v>
                </c:pt>
                <c:pt idx="5">
                  <c:v>79.0</c:v>
                </c:pt>
                <c:pt idx="6">
                  <c:v>82.0</c:v>
                </c:pt>
                <c:pt idx="7">
                  <c:v>89.0</c:v>
                </c:pt>
              </c:numCache>
            </c:numRef>
          </c:val>
        </c:ser>
        <c:dLbls>
          <c:showLegendKey val="0"/>
          <c:showVal val="1"/>
          <c:showCatName val="0"/>
          <c:showSerName val="0"/>
          <c:showPercent val="0"/>
          <c:showBubbleSize val="0"/>
        </c:dLbls>
        <c:gapWidth val="75"/>
        <c:axId val="-2097858344"/>
        <c:axId val="2037744968"/>
      </c:barChart>
      <c:catAx>
        <c:axId val="-2097858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2037744968"/>
        <c:crosses val="autoZero"/>
        <c:auto val="1"/>
        <c:lblAlgn val="ctr"/>
        <c:lblOffset val="100"/>
        <c:noMultiLvlLbl val="0"/>
      </c:catAx>
      <c:valAx>
        <c:axId val="2037744968"/>
        <c:scaling>
          <c:orientation val="minMax"/>
        </c:scaling>
        <c:delete val="0"/>
        <c:axPos val="b"/>
        <c:numFmt formatCode="General"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2097858344"/>
        <c:crosses val="autoZero"/>
        <c:crossBetween val="between"/>
      </c:valAx>
      <c:spPr>
        <a:noFill/>
        <a:ln>
          <a:noFill/>
        </a:ln>
        <a:effectLst/>
      </c:spPr>
    </c:plotArea>
    <c:legend>
      <c:legendPos val="b"/>
      <c:layout/>
      <c:overlay val="0"/>
      <c:txPr>
        <a:bodyPr/>
        <a:lstStyle/>
        <a:p>
          <a:pPr>
            <a:defRPr>
              <a:latin typeface="+mj-lt"/>
            </a:defRPr>
          </a:pPr>
          <a:endParaRPr lang="en-US"/>
        </a:p>
      </c:txPr>
    </c:legend>
    <c:plotVisOnly val="1"/>
    <c:dispBlanksAs val="gap"/>
    <c:showDLblsOverMax val="0"/>
  </c:chart>
  <c:spPr>
    <a:solidFill>
      <a:schemeClr val="bg1">
        <a:alpha val="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2.jpg"/></Relationships>
</file>

<file path=ppt/drawings/drawing1.xml><?xml version="1.0" encoding="utf-8"?>
<c:userShapes xmlns:c="http://schemas.openxmlformats.org/drawingml/2006/chart">
  <cdr:relSizeAnchor xmlns:cdr="http://schemas.openxmlformats.org/drawingml/2006/chartDrawing">
    <cdr:from>
      <cdr:x>0.83649</cdr:x>
      <cdr:y>0.27767</cdr:y>
    </cdr:from>
    <cdr:to>
      <cdr:x>1</cdr:x>
      <cdr:y>0.86676</cdr:y>
    </cdr:to>
    <cdr:pic>
      <cdr:nvPicPr>
        <cdr:cNvPr id="2" name="Picture 1" descr="a stack-of-papers.jp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495693" y="1429127"/>
          <a:ext cx="1856152" cy="303191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75E72-ED47-4555-BCB5-071380278C64}" type="datetimeFigureOut">
              <a:rPr lang="en-AU" smtClean="0"/>
              <a:t>31/08/16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C758-87A5-433F-B554-DDAC6D98E7AC}" type="slidenum">
              <a:rPr lang="en-AU" smtClean="0"/>
              <a:t>‹#›</a:t>
            </a:fld>
            <a:endParaRPr lang="en-AU"/>
          </a:p>
        </p:txBody>
      </p:sp>
    </p:spTree>
    <p:extLst>
      <p:ext uri="{BB962C8B-B14F-4D97-AF65-F5344CB8AC3E}">
        <p14:creationId xmlns:p14="http://schemas.microsoft.com/office/powerpoint/2010/main" val="201635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a:t>
            </a:r>
          </a:p>
          <a:p>
            <a:endParaRPr lang="en-US" baseline="0" dirty="0" smtClean="0"/>
          </a:p>
          <a:p>
            <a:r>
              <a:rPr lang="en-US" baseline="0" dirty="0" smtClean="0"/>
              <a:t>My name is Jess, and I’m here to tell you about part of my </a:t>
            </a:r>
            <a:r>
              <a:rPr lang="en-US" baseline="0" dirty="0" err="1" smtClean="0"/>
              <a:t>phd</a:t>
            </a:r>
            <a:r>
              <a:rPr lang="en-US" baseline="0" dirty="0" smtClean="0"/>
              <a:t> research, which explored the social and institutional dimensions of learning in water governance. </a:t>
            </a:r>
          </a:p>
          <a:p>
            <a:endParaRPr lang="en-US" baseline="0" dirty="0" smtClean="0"/>
          </a:p>
          <a:p>
            <a:r>
              <a:rPr lang="en-US" baseline="0" dirty="0" smtClean="0"/>
              <a:t>I undertook this research in the Murray-Darling Basin, Australia over the last few years, and I’m very excited to share some of my findings with you today. </a:t>
            </a:r>
          </a:p>
        </p:txBody>
      </p:sp>
      <p:sp>
        <p:nvSpPr>
          <p:cNvPr id="4" name="Slide Number Placeholder 3"/>
          <p:cNvSpPr>
            <a:spLocks noGrp="1"/>
          </p:cNvSpPr>
          <p:nvPr>
            <p:ph type="sldNum" sz="quarter" idx="10"/>
          </p:nvPr>
        </p:nvSpPr>
        <p:spPr/>
        <p:txBody>
          <a:bodyPr/>
          <a:lstStyle/>
          <a:p>
            <a:fld id="{0556C758-87A5-433F-B554-DDAC6D98E7AC}" type="slidenum">
              <a:rPr lang="en-AU" smtClean="0"/>
              <a:t>1</a:t>
            </a:fld>
            <a:endParaRPr lang="en-AU"/>
          </a:p>
        </p:txBody>
      </p:sp>
    </p:spTree>
    <p:extLst>
      <p:ext uri="{BB962C8B-B14F-4D97-AF65-F5344CB8AC3E}">
        <p14:creationId xmlns:p14="http://schemas.microsoft.com/office/powerpoint/2010/main" val="119190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your thesis statement/ argument upfront </a:t>
            </a:r>
          </a:p>
          <a:p>
            <a:endParaRPr lang="en-US" baseline="0" dirty="0" smtClean="0"/>
          </a:p>
          <a:p>
            <a:r>
              <a:rPr lang="en-US" sz="1200" kern="1200" dirty="0" smtClean="0">
                <a:solidFill>
                  <a:schemeClr val="tx1"/>
                </a:solidFill>
                <a:latin typeface="+mn-lt"/>
                <a:ea typeface="+mn-ea"/>
                <a:cs typeface="+mn-cs"/>
              </a:rPr>
              <a:t>Never use less than 24 point font. If you use smaller font, people will not be able to see your information and you will have too much information on the slide.</a:t>
            </a:r>
          </a:p>
          <a:p>
            <a:r>
              <a:rPr lang="en-US" sz="1200" kern="1200" dirty="0" smtClean="0">
                <a:solidFill>
                  <a:schemeClr val="tx1"/>
                </a:solidFill>
                <a:latin typeface="+mn-lt"/>
                <a:ea typeface="+mn-ea"/>
                <a:cs typeface="+mn-cs"/>
              </a:rPr>
              <a:t>Use bullet points. PowerPoint slides do not need full sentences, and should never have a paragraph full of information.</a:t>
            </a:r>
          </a:p>
          <a:p>
            <a:r>
              <a:rPr lang="en-US" sz="1200" kern="1200" dirty="0" smtClean="0">
                <a:solidFill>
                  <a:schemeClr val="tx1"/>
                </a:solidFill>
                <a:latin typeface="+mn-lt"/>
                <a:ea typeface="+mn-ea"/>
                <a:cs typeface="+mn-cs"/>
              </a:rPr>
              <a:t>Use images effectively. You should have as little text as possible on the slide. One way to accomplish this is to have images on each slide, accompanied by a small amount of text.</a:t>
            </a:r>
          </a:p>
          <a:p>
            <a:r>
              <a:rPr lang="en-US" sz="1200" kern="1200" dirty="0" smtClean="0">
                <a:solidFill>
                  <a:schemeClr val="tx1"/>
                </a:solidFill>
                <a:latin typeface="+mn-lt"/>
                <a:ea typeface="+mn-ea"/>
                <a:cs typeface="+mn-cs"/>
              </a:rPr>
              <a:t>Never put your presentation on the slides and read from the slides.</a:t>
            </a:r>
          </a:p>
          <a:p>
            <a:r>
              <a:rPr lang="en-US" sz="1200" kern="1200" dirty="0" smtClean="0">
                <a:solidFill>
                  <a:schemeClr val="tx1"/>
                </a:solidFill>
                <a:latin typeface="+mn-lt"/>
                <a:ea typeface="+mn-ea"/>
                <a:cs typeface="+mn-cs"/>
              </a:rPr>
              <a:t>Do not have too many slides. Definitely do not have more than one slide per minute of presentation.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are giving a 15-minute presentation, by the 6th minute, you need to be discussing your data or case study.</a:t>
            </a:r>
          </a:p>
          <a:p>
            <a:endParaRPr lang="en-US" baseline="0" dirty="0" smtClean="0"/>
          </a:p>
          <a:p>
            <a:endParaRPr lang="en-US" baseline="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Introduction/Overview/Hook</a:t>
            </a:r>
          </a:p>
          <a:p>
            <a:r>
              <a:rPr lang="en-US" sz="1200" kern="1200" dirty="0" smtClean="0">
                <a:solidFill>
                  <a:schemeClr val="tx1"/>
                </a:solidFill>
                <a:latin typeface="+mn-lt"/>
                <a:ea typeface="+mn-ea"/>
                <a:cs typeface="+mn-cs"/>
              </a:rPr>
              <a:t>Theoretical Framework/Research Question</a:t>
            </a:r>
          </a:p>
          <a:p>
            <a:r>
              <a:rPr lang="en-US" sz="1200" kern="1200" dirty="0" smtClean="0">
                <a:solidFill>
                  <a:schemeClr val="tx1"/>
                </a:solidFill>
                <a:latin typeface="+mn-lt"/>
                <a:ea typeface="+mn-ea"/>
                <a:cs typeface="+mn-cs"/>
              </a:rPr>
              <a:t>Methodology/Case Selection</a:t>
            </a:r>
          </a:p>
          <a:p>
            <a:r>
              <a:rPr lang="en-US" sz="1200" kern="1200" dirty="0" smtClean="0">
                <a:solidFill>
                  <a:schemeClr val="tx1"/>
                </a:solidFill>
                <a:latin typeface="+mn-lt"/>
                <a:ea typeface="+mn-ea"/>
                <a:cs typeface="+mn-cs"/>
              </a:rPr>
              <a:t>Background/Literature Review</a:t>
            </a:r>
          </a:p>
          <a:p>
            <a:r>
              <a:rPr lang="en-US" sz="1200" kern="1200" dirty="0" smtClean="0">
                <a:solidFill>
                  <a:schemeClr val="tx1"/>
                </a:solidFill>
                <a:latin typeface="+mn-lt"/>
                <a:ea typeface="+mn-ea"/>
                <a:cs typeface="+mn-cs"/>
              </a:rPr>
              <a:t>Discussion of Data/Results</a:t>
            </a:r>
          </a:p>
          <a:p>
            <a:r>
              <a:rPr lang="en-US" sz="1200" kern="1200" dirty="0" smtClean="0">
                <a:solidFill>
                  <a:schemeClr val="tx1"/>
                </a:solidFill>
                <a:latin typeface="+mn-lt"/>
                <a:ea typeface="+mn-ea"/>
                <a:cs typeface="+mn-cs"/>
              </a:rPr>
              <a:t>Analysis</a:t>
            </a:r>
          </a:p>
          <a:p>
            <a:r>
              <a:rPr lang="en-US" sz="1200" kern="1200" dirty="0" smtClean="0">
                <a:solidFill>
                  <a:schemeClr val="tx1"/>
                </a:solidFill>
                <a:latin typeface="+mn-lt"/>
                <a:ea typeface="+mn-ea"/>
                <a:cs typeface="+mn-cs"/>
              </a:rPr>
              <a:t>Conclusion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12</a:t>
            </a:fld>
            <a:endParaRPr lang="en-AU"/>
          </a:p>
        </p:txBody>
      </p:sp>
    </p:spTree>
    <p:extLst>
      <p:ext uri="{BB962C8B-B14F-4D97-AF65-F5344CB8AC3E}">
        <p14:creationId xmlns:p14="http://schemas.microsoft.com/office/powerpoint/2010/main" val="344300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your thesis statement/ argument upfront </a:t>
            </a:r>
          </a:p>
          <a:p>
            <a:endParaRPr lang="en-US" baseline="0" dirty="0" smtClean="0"/>
          </a:p>
          <a:p>
            <a:r>
              <a:rPr lang="en-US" sz="1200" kern="1200" dirty="0" smtClean="0">
                <a:solidFill>
                  <a:schemeClr val="tx1"/>
                </a:solidFill>
                <a:latin typeface="+mn-lt"/>
                <a:ea typeface="+mn-ea"/>
                <a:cs typeface="+mn-cs"/>
              </a:rPr>
              <a:t>Never use less than 24 point font. If you use smaller font, people will not be able to see your information and you will have too much information on the slide.</a:t>
            </a:r>
          </a:p>
          <a:p>
            <a:r>
              <a:rPr lang="en-US" sz="1200" kern="1200" dirty="0" smtClean="0">
                <a:solidFill>
                  <a:schemeClr val="tx1"/>
                </a:solidFill>
                <a:latin typeface="+mn-lt"/>
                <a:ea typeface="+mn-ea"/>
                <a:cs typeface="+mn-cs"/>
              </a:rPr>
              <a:t>Use bullet points. PowerPoint slides do not need full sentences, and should never have a paragraph full of information.</a:t>
            </a:r>
          </a:p>
          <a:p>
            <a:r>
              <a:rPr lang="en-US" sz="1200" kern="1200" dirty="0" smtClean="0">
                <a:solidFill>
                  <a:schemeClr val="tx1"/>
                </a:solidFill>
                <a:latin typeface="+mn-lt"/>
                <a:ea typeface="+mn-ea"/>
                <a:cs typeface="+mn-cs"/>
              </a:rPr>
              <a:t>Use images effectively. You should have as little text as possible on the slide. One way to accomplish this is to have images on each slide, accompanied by a small amount of text.</a:t>
            </a:r>
          </a:p>
          <a:p>
            <a:r>
              <a:rPr lang="en-US" sz="1200" kern="1200" dirty="0" smtClean="0">
                <a:solidFill>
                  <a:schemeClr val="tx1"/>
                </a:solidFill>
                <a:latin typeface="+mn-lt"/>
                <a:ea typeface="+mn-ea"/>
                <a:cs typeface="+mn-cs"/>
              </a:rPr>
              <a:t>Never put your presentation on the slides and read from the slides.</a:t>
            </a:r>
          </a:p>
          <a:p>
            <a:r>
              <a:rPr lang="en-US" sz="1200" kern="1200" dirty="0" smtClean="0">
                <a:solidFill>
                  <a:schemeClr val="tx1"/>
                </a:solidFill>
                <a:latin typeface="+mn-lt"/>
                <a:ea typeface="+mn-ea"/>
                <a:cs typeface="+mn-cs"/>
              </a:rPr>
              <a:t>Do not have too many slides. Definitely do not have more than one slide per minute of presentation.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are giving a 15-minute presentation, by the 6th minute, you need to be discussing your data or case study.</a:t>
            </a:r>
          </a:p>
          <a:p>
            <a:endParaRPr lang="en-US" baseline="0" dirty="0" smtClean="0"/>
          </a:p>
          <a:p>
            <a:endParaRPr lang="en-US" baseline="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Introduction/Overview/Hook</a:t>
            </a:r>
          </a:p>
          <a:p>
            <a:r>
              <a:rPr lang="en-US" sz="1200" kern="1200" dirty="0" smtClean="0">
                <a:solidFill>
                  <a:schemeClr val="tx1"/>
                </a:solidFill>
                <a:latin typeface="+mn-lt"/>
                <a:ea typeface="+mn-ea"/>
                <a:cs typeface="+mn-cs"/>
              </a:rPr>
              <a:t>Theoretical Framework/Research Question</a:t>
            </a:r>
          </a:p>
          <a:p>
            <a:r>
              <a:rPr lang="en-US" sz="1200" kern="1200" dirty="0" smtClean="0">
                <a:solidFill>
                  <a:schemeClr val="tx1"/>
                </a:solidFill>
                <a:latin typeface="+mn-lt"/>
                <a:ea typeface="+mn-ea"/>
                <a:cs typeface="+mn-cs"/>
              </a:rPr>
              <a:t>Methodology/Case Selection</a:t>
            </a:r>
          </a:p>
          <a:p>
            <a:r>
              <a:rPr lang="en-US" sz="1200" kern="1200" dirty="0" smtClean="0">
                <a:solidFill>
                  <a:schemeClr val="tx1"/>
                </a:solidFill>
                <a:latin typeface="+mn-lt"/>
                <a:ea typeface="+mn-ea"/>
                <a:cs typeface="+mn-cs"/>
              </a:rPr>
              <a:t>Background/Literature Review</a:t>
            </a:r>
          </a:p>
          <a:p>
            <a:r>
              <a:rPr lang="en-US" sz="1200" kern="1200" dirty="0" smtClean="0">
                <a:solidFill>
                  <a:schemeClr val="tx1"/>
                </a:solidFill>
                <a:latin typeface="+mn-lt"/>
                <a:ea typeface="+mn-ea"/>
                <a:cs typeface="+mn-cs"/>
              </a:rPr>
              <a:t>Discussion of Data/Results</a:t>
            </a:r>
          </a:p>
          <a:p>
            <a:r>
              <a:rPr lang="en-US" sz="1200" kern="1200" dirty="0" smtClean="0">
                <a:solidFill>
                  <a:schemeClr val="tx1"/>
                </a:solidFill>
                <a:latin typeface="+mn-lt"/>
                <a:ea typeface="+mn-ea"/>
                <a:cs typeface="+mn-cs"/>
              </a:rPr>
              <a:t>Analysis</a:t>
            </a:r>
          </a:p>
          <a:p>
            <a:r>
              <a:rPr lang="en-US" sz="1200" kern="1200" dirty="0" smtClean="0">
                <a:solidFill>
                  <a:schemeClr val="tx1"/>
                </a:solidFill>
                <a:latin typeface="+mn-lt"/>
                <a:ea typeface="+mn-ea"/>
                <a:cs typeface="+mn-cs"/>
              </a:rPr>
              <a:t>Conclusion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13</a:t>
            </a:fld>
            <a:endParaRPr lang="en-AU"/>
          </a:p>
        </p:txBody>
      </p:sp>
    </p:spTree>
    <p:extLst>
      <p:ext uri="{BB962C8B-B14F-4D97-AF65-F5344CB8AC3E}">
        <p14:creationId xmlns:p14="http://schemas.microsoft.com/office/powerpoint/2010/main" val="3443004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your thesis statement/ argument upfront </a:t>
            </a:r>
          </a:p>
          <a:p>
            <a:endParaRPr lang="en-US" baseline="0" dirty="0" smtClean="0"/>
          </a:p>
          <a:p>
            <a:r>
              <a:rPr lang="en-US" sz="1200" kern="1200" dirty="0" smtClean="0">
                <a:solidFill>
                  <a:schemeClr val="tx1"/>
                </a:solidFill>
                <a:latin typeface="+mn-lt"/>
                <a:ea typeface="+mn-ea"/>
                <a:cs typeface="+mn-cs"/>
              </a:rPr>
              <a:t>Never use less than 24 point font. If you use smaller font, people will not be able to see your information and you will have too much information on the slide.</a:t>
            </a:r>
          </a:p>
          <a:p>
            <a:r>
              <a:rPr lang="en-US" sz="1200" kern="1200" dirty="0" smtClean="0">
                <a:solidFill>
                  <a:schemeClr val="tx1"/>
                </a:solidFill>
                <a:latin typeface="+mn-lt"/>
                <a:ea typeface="+mn-ea"/>
                <a:cs typeface="+mn-cs"/>
              </a:rPr>
              <a:t>Use bullet points. PowerPoint slides do not need full sentences, and should never have a paragraph full of information.</a:t>
            </a:r>
          </a:p>
          <a:p>
            <a:r>
              <a:rPr lang="en-US" sz="1200" kern="1200" dirty="0" smtClean="0">
                <a:solidFill>
                  <a:schemeClr val="tx1"/>
                </a:solidFill>
                <a:latin typeface="+mn-lt"/>
                <a:ea typeface="+mn-ea"/>
                <a:cs typeface="+mn-cs"/>
              </a:rPr>
              <a:t>Use images effectively. You should have as little text as possible on the slide. One way to accomplish this is to have images on each slide, accompanied by a small amount of text.</a:t>
            </a:r>
          </a:p>
          <a:p>
            <a:r>
              <a:rPr lang="en-US" sz="1200" kern="1200" dirty="0" smtClean="0">
                <a:solidFill>
                  <a:schemeClr val="tx1"/>
                </a:solidFill>
                <a:latin typeface="+mn-lt"/>
                <a:ea typeface="+mn-ea"/>
                <a:cs typeface="+mn-cs"/>
              </a:rPr>
              <a:t>Never put your presentation on the slides and read from the slides.</a:t>
            </a:r>
          </a:p>
          <a:p>
            <a:r>
              <a:rPr lang="en-US" sz="1200" kern="1200" dirty="0" smtClean="0">
                <a:solidFill>
                  <a:schemeClr val="tx1"/>
                </a:solidFill>
                <a:latin typeface="+mn-lt"/>
                <a:ea typeface="+mn-ea"/>
                <a:cs typeface="+mn-cs"/>
              </a:rPr>
              <a:t>Do not have too many slides. Definitely do not have more than one slide per minute of presentation.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are giving a 15-minute presentation, by the 6th minute, you need to be discussing your data or case study.</a:t>
            </a:r>
          </a:p>
          <a:p>
            <a:endParaRPr lang="en-US" baseline="0" dirty="0" smtClean="0"/>
          </a:p>
          <a:p>
            <a:endParaRPr lang="en-US" baseline="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Introduction/Overview/Hook</a:t>
            </a:r>
          </a:p>
          <a:p>
            <a:r>
              <a:rPr lang="en-US" sz="1200" kern="1200" dirty="0" smtClean="0">
                <a:solidFill>
                  <a:schemeClr val="tx1"/>
                </a:solidFill>
                <a:latin typeface="+mn-lt"/>
                <a:ea typeface="+mn-ea"/>
                <a:cs typeface="+mn-cs"/>
              </a:rPr>
              <a:t>Theoretical Framework/Research Question</a:t>
            </a:r>
          </a:p>
          <a:p>
            <a:r>
              <a:rPr lang="en-US" sz="1200" kern="1200" dirty="0" smtClean="0">
                <a:solidFill>
                  <a:schemeClr val="tx1"/>
                </a:solidFill>
                <a:latin typeface="+mn-lt"/>
                <a:ea typeface="+mn-ea"/>
                <a:cs typeface="+mn-cs"/>
              </a:rPr>
              <a:t>Methodology/Case Selection</a:t>
            </a:r>
          </a:p>
          <a:p>
            <a:r>
              <a:rPr lang="en-US" sz="1200" kern="1200" dirty="0" smtClean="0">
                <a:solidFill>
                  <a:schemeClr val="tx1"/>
                </a:solidFill>
                <a:latin typeface="+mn-lt"/>
                <a:ea typeface="+mn-ea"/>
                <a:cs typeface="+mn-cs"/>
              </a:rPr>
              <a:t>Background/Literature Review</a:t>
            </a:r>
          </a:p>
          <a:p>
            <a:r>
              <a:rPr lang="en-US" sz="1200" kern="1200" dirty="0" smtClean="0">
                <a:solidFill>
                  <a:schemeClr val="tx1"/>
                </a:solidFill>
                <a:latin typeface="+mn-lt"/>
                <a:ea typeface="+mn-ea"/>
                <a:cs typeface="+mn-cs"/>
              </a:rPr>
              <a:t>Discussion of Data/Results</a:t>
            </a:r>
          </a:p>
          <a:p>
            <a:r>
              <a:rPr lang="en-US" sz="1200" kern="1200" dirty="0" smtClean="0">
                <a:solidFill>
                  <a:schemeClr val="tx1"/>
                </a:solidFill>
                <a:latin typeface="+mn-lt"/>
                <a:ea typeface="+mn-ea"/>
                <a:cs typeface="+mn-cs"/>
              </a:rPr>
              <a:t>Analysis</a:t>
            </a:r>
          </a:p>
          <a:p>
            <a:r>
              <a:rPr lang="en-US" sz="1200" kern="1200" dirty="0" smtClean="0">
                <a:solidFill>
                  <a:schemeClr val="tx1"/>
                </a:solidFill>
                <a:latin typeface="+mn-lt"/>
                <a:ea typeface="+mn-ea"/>
                <a:cs typeface="+mn-cs"/>
              </a:rPr>
              <a:t>Conclusion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14</a:t>
            </a:fld>
            <a:endParaRPr lang="en-AU"/>
          </a:p>
        </p:txBody>
      </p:sp>
    </p:spTree>
    <p:extLst>
      <p:ext uri="{BB962C8B-B14F-4D97-AF65-F5344CB8AC3E}">
        <p14:creationId xmlns:p14="http://schemas.microsoft.com/office/powerpoint/2010/main" val="344300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your thesis statement/ argument upfront </a:t>
            </a:r>
          </a:p>
          <a:p>
            <a:endParaRPr lang="en-US" baseline="0" dirty="0" smtClean="0"/>
          </a:p>
          <a:p>
            <a:r>
              <a:rPr lang="en-US" sz="1200" kern="1200" dirty="0" smtClean="0">
                <a:solidFill>
                  <a:schemeClr val="tx1"/>
                </a:solidFill>
                <a:latin typeface="+mn-lt"/>
                <a:ea typeface="+mn-ea"/>
                <a:cs typeface="+mn-cs"/>
              </a:rPr>
              <a:t>Never use less than 24 point font. If you use smaller font, people will not be able to see your information and you will have too much information on the slide.</a:t>
            </a:r>
          </a:p>
          <a:p>
            <a:r>
              <a:rPr lang="en-US" sz="1200" kern="1200" dirty="0" smtClean="0">
                <a:solidFill>
                  <a:schemeClr val="tx1"/>
                </a:solidFill>
                <a:latin typeface="+mn-lt"/>
                <a:ea typeface="+mn-ea"/>
                <a:cs typeface="+mn-cs"/>
              </a:rPr>
              <a:t>Use bullet points. PowerPoint slides do not need full sentences, and should never have a paragraph full of information.</a:t>
            </a:r>
          </a:p>
          <a:p>
            <a:r>
              <a:rPr lang="en-US" sz="1200" kern="1200" dirty="0" smtClean="0">
                <a:solidFill>
                  <a:schemeClr val="tx1"/>
                </a:solidFill>
                <a:latin typeface="+mn-lt"/>
                <a:ea typeface="+mn-ea"/>
                <a:cs typeface="+mn-cs"/>
              </a:rPr>
              <a:t>Use images effectively. You should have as little text as possible on the slide. One way to accomplish this is to have images on each slide, accompanied by a small amount of text.</a:t>
            </a:r>
          </a:p>
          <a:p>
            <a:r>
              <a:rPr lang="en-US" sz="1200" kern="1200" dirty="0" smtClean="0">
                <a:solidFill>
                  <a:schemeClr val="tx1"/>
                </a:solidFill>
                <a:latin typeface="+mn-lt"/>
                <a:ea typeface="+mn-ea"/>
                <a:cs typeface="+mn-cs"/>
              </a:rPr>
              <a:t>Never put your presentation on the slides and read from the slides.</a:t>
            </a:r>
          </a:p>
          <a:p>
            <a:r>
              <a:rPr lang="en-US" sz="1200" kern="1200" dirty="0" smtClean="0">
                <a:solidFill>
                  <a:schemeClr val="tx1"/>
                </a:solidFill>
                <a:latin typeface="+mn-lt"/>
                <a:ea typeface="+mn-ea"/>
                <a:cs typeface="+mn-cs"/>
              </a:rPr>
              <a:t>Do not have too many slides. Definitely do not have more than one slide per minute of presentation.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are giving a 15-minute presentation, by the 6th minute, you need to be discussing your data or case study.</a:t>
            </a:r>
          </a:p>
          <a:p>
            <a:endParaRPr lang="en-US" baseline="0" dirty="0" smtClean="0"/>
          </a:p>
          <a:p>
            <a:endParaRPr lang="en-US" baseline="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Introduction/Overview/Hook</a:t>
            </a:r>
          </a:p>
          <a:p>
            <a:r>
              <a:rPr lang="en-US" sz="1200" kern="1200" dirty="0" smtClean="0">
                <a:solidFill>
                  <a:schemeClr val="tx1"/>
                </a:solidFill>
                <a:latin typeface="+mn-lt"/>
                <a:ea typeface="+mn-ea"/>
                <a:cs typeface="+mn-cs"/>
              </a:rPr>
              <a:t>Theoretical Framework/Research Question</a:t>
            </a:r>
          </a:p>
          <a:p>
            <a:r>
              <a:rPr lang="en-US" sz="1200" kern="1200" dirty="0" smtClean="0">
                <a:solidFill>
                  <a:schemeClr val="tx1"/>
                </a:solidFill>
                <a:latin typeface="+mn-lt"/>
                <a:ea typeface="+mn-ea"/>
                <a:cs typeface="+mn-cs"/>
              </a:rPr>
              <a:t>Methodology/Case Selection</a:t>
            </a:r>
          </a:p>
          <a:p>
            <a:r>
              <a:rPr lang="en-US" sz="1200" kern="1200" dirty="0" smtClean="0">
                <a:solidFill>
                  <a:schemeClr val="tx1"/>
                </a:solidFill>
                <a:latin typeface="+mn-lt"/>
                <a:ea typeface="+mn-ea"/>
                <a:cs typeface="+mn-cs"/>
              </a:rPr>
              <a:t>Background/Literature Review</a:t>
            </a:r>
          </a:p>
          <a:p>
            <a:r>
              <a:rPr lang="en-US" sz="1200" kern="1200" dirty="0" smtClean="0">
                <a:solidFill>
                  <a:schemeClr val="tx1"/>
                </a:solidFill>
                <a:latin typeface="+mn-lt"/>
                <a:ea typeface="+mn-ea"/>
                <a:cs typeface="+mn-cs"/>
              </a:rPr>
              <a:t>Discussion of Data/Results</a:t>
            </a:r>
          </a:p>
          <a:p>
            <a:r>
              <a:rPr lang="en-US" sz="1200" kern="1200" dirty="0" smtClean="0">
                <a:solidFill>
                  <a:schemeClr val="tx1"/>
                </a:solidFill>
                <a:latin typeface="+mn-lt"/>
                <a:ea typeface="+mn-ea"/>
                <a:cs typeface="+mn-cs"/>
              </a:rPr>
              <a:t>Analysis</a:t>
            </a:r>
          </a:p>
          <a:p>
            <a:r>
              <a:rPr lang="en-US" sz="1200" kern="1200" dirty="0" smtClean="0">
                <a:solidFill>
                  <a:schemeClr val="tx1"/>
                </a:solidFill>
                <a:latin typeface="+mn-lt"/>
                <a:ea typeface="+mn-ea"/>
                <a:cs typeface="+mn-cs"/>
              </a:rPr>
              <a:t>Conclusion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15</a:t>
            </a:fld>
            <a:endParaRPr lang="en-AU"/>
          </a:p>
        </p:txBody>
      </p:sp>
    </p:spTree>
    <p:extLst>
      <p:ext uri="{BB962C8B-B14F-4D97-AF65-F5344CB8AC3E}">
        <p14:creationId xmlns:p14="http://schemas.microsoft.com/office/powerpoint/2010/main" val="344300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your thesis statement/ argument upfront </a:t>
            </a:r>
          </a:p>
          <a:p>
            <a:endParaRPr lang="en-US" baseline="0" dirty="0" smtClean="0"/>
          </a:p>
          <a:p>
            <a:r>
              <a:rPr lang="en-US" sz="1200" kern="1200" dirty="0" smtClean="0">
                <a:solidFill>
                  <a:schemeClr val="tx1"/>
                </a:solidFill>
                <a:latin typeface="+mn-lt"/>
                <a:ea typeface="+mn-ea"/>
                <a:cs typeface="+mn-cs"/>
              </a:rPr>
              <a:t>Never use less than 24 point font. If you use smaller font, people will not be able to see your information and you will have too much information on the slide.</a:t>
            </a:r>
          </a:p>
          <a:p>
            <a:r>
              <a:rPr lang="en-US" sz="1200" kern="1200" dirty="0" smtClean="0">
                <a:solidFill>
                  <a:schemeClr val="tx1"/>
                </a:solidFill>
                <a:latin typeface="+mn-lt"/>
                <a:ea typeface="+mn-ea"/>
                <a:cs typeface="+mn-cs"/>
              </a:rPr>
              <a:t>Use bullet points. PowerPoint slides do not need full sentences, and should never have a paragraph full of information.</a:t>
            </a:r>
          </a:p>
          <a:p>
            <a:r>
              <a:rPr lang="en-US" sz="1200" kern="1200" dirty="0" smtClean="0">
                <a:solidFill>
                  <a:schemeClr val="tx1"/>
                </a:solidFill>
                <a:latin typeface="+mn-lt"/>
                <a:ea typeface="+mn-ea"/>
                <a:cs typeface="+mn-cs"/>
              </a:rPr>
              <a:t>Use images effectively. You should have as little text as possible on the slide. One way to accomplish this is to have images on each slide, accompanied by a small amount of text.</a:t>
            </a:r>
          </a:p>
          <a:p>
            <a:r>
              <a:rPr lang="en-US" sz="1200" kern="1200" dirty="0" smtClean="0">
                <a:solidFill>
                  <a:schemeClr val="tx1"/>
                </a:solidFill>
                <a:latin typeface="+mn-lt"/>
                <a:ea typeface="+mn-ea"/>
                <a:cs typeface="+mn-cs"/>
              </a:rPr>
              <a:t>Never put your presentation on the slides and read from the slides.</a:t>
            </a:r>
          </a:p>
          <a:p>
            <a:r>
              <a:rPr lang="en-US" sz="1200" kern="1200" dirty="0" smtClean="0">
                <a:solidFill>
                  <a:schemeClr val="tx1"/>
                </a:solidFill>
                <a:latin typeface="+mn-lt"/>
                <a:ea typeface="+mn-ea"/>
                <a:cs typeface="+mn-cs"/>
              </a:rPr>
              <a:t>Do not have too many slides. Definitely do not have more than one slide per minute of presentation.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are giving a 15-minute presentation, by the 6th minute, you need to be discussing your data or case study.</a:t>
            </a:r>
          </a:p>
          <a:p>
            <a:endParaRPr lang="en-US" baseline="0" dirty="0" smtClean="0"/>
          </a:p>
          <a:p>
            <a:endParaRPr lang="en-US" baseline="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Introduction/Overview/Hook</a:t>
            </a:r>
          </a:p>
          <a:p>
            <a:r>
              <a:rPr lang="en-US" sz="1200" kern="1200" dirty="0" smtClean="0">
                <a:solidFill>
                  <a:schemeClr val="tx1"/>
                </a:solidFill>
                <a:latin typeface="+mn-lt"/>
                <a:ea typeface="+mn-ea"/>
                <a:cs typeface="+mn-cs"/>
              </a:rPr>
              <a:t>Theoretical Framework/Research Question</a:t>
            </a:r>
          </a:p>
          <a:p>
            <a:r>
              <a:rPr lang="en-US" sz="1200" kern="1200" dirty="0" smtClean="0">
                <a:solidFill>
                  <a:schemeClr val="tx1"/>
                </a:solidFill>
                <a:latin typeface="+mn-lt"/>
                <a:ea typeface="+mn-ea"/>
                <a:cs typeface="+mn-cs"/>
              </a:rPr>
              <a:t>Methodology/Case Selection</a:t>
            </a:r>
          </a:p>
          <a:p>
            <a:r>
              <a:rPr lang="en-US" sz="1200" kern="1200" dirty="0" smtClean="0">
                <a:solidFill>
                  <a:schemeClr val="tx1"/>
                </a:solidFill>
                <a:latin typeface="+mn-lt"/>
                <a:ea typeface="+mn-ea"/>
                <a:cs typeface="+mn-cs"/>
              </a:rPr>
              <a:t>Background/Literature Review</a:t>
            </a:r>
          </a:p>
          <a:p>
            <a:r>
              <a:rPr lang="en-US" sz="1200" kern="1200" dirty="0" smtClean="0">
                <a:solidFill>
                  <a:schemeClr val="tx1"/>
                </a:solidFill>
                <a:latin typeface="+mn-lt"/>
                <a:ea typeface="+mn-ea"/>
                <a:cs typeface="+mn-cs"/>
              </a:rPr>
              <a:t>Discussion of Data/Results</a:t>
            </a:r>
          </a:p>
          <a:p>
            <a:r>
              <a:rPr lang="en-US" sz="1200" kern="1200" dirty="0" smtClean="0">
                <a:solidFill>
                  <a:schemeClr val="tx1"/>
                </a:solidFill>
                <a:latin typeface="+mn-lt"/>
                <a:ea typeface="+mn-ea"/>
                <a:cs typeface="+mn-cs"/>
              </a:rPr>
              <a:t>Analysis</a:t>
            </a:r>
          </a:p>
          <a:p>
            <a:r>
              <a:rPr lang="en-US" sz="1200" kern="1200" dirty="0" smtClean="0">
                <a:solidFill>
                  <a:schemeClr val="tx1"/>
                </a:solidFill>
                <a:latin typeface="+mn-lt"/>
                <a:ea typeface="+mn-ea"/>
                <a:cs typeface="+mn-cs"/>
              </a:rPr>
              <a:t>Conclusion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16</a:t>
            </a:fld>
            <a:endParaRPr lang="en-AU"/>
          </a:p>
        </p:txBody>
      </p:sp>
    </p:spTree>
    <p:extLst>
      <p:ext uri="{BB962C8B-B14F-4D97-AF65-F5344CB8AC3E}">
        <p14:creationId xmlns:p14="http://schemas.microsoft.com/office/powerpoint/2010/main" val="3443004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Interview</a:t>
            </a:r>
            <a:r>
              <a:rPr lang="en-US" baseline="0" dirty="0" smtClean="0"/>
              <a:t> findings suggested that learning was the most important factor for being adaptive.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not well reflected in policy – there’s much more emphasis on planning and monitoring, than learning and evaluation.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AU" dirty="0" smtClean="0"/>
              <a:t>Most</a:t>
            </a:r>
            <a:r>
              <a:rPr lang="en-AU" baseline="0" dirty="0" smtClean="0"/>
              <a:t> of the references to adaptive management were vague, with no definition of what it is, or how to do it. Only a few documents, including the Basin Plan, had a clear definition of adaptive management in it’s more active form. </a:t>
            </a:r>
            <a:endParaRPr lang="en-AU" dirty="0" smtClean="0"/>
          </a:p>
          <a:p>
            <a:endParaRPr lang="en-AU" dirty="0" smtClean="0"/>
          </a:p>
          <a:p>
            <a:endParaRPr lang="en-US"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18</a:t>
            </a:fld>
            <a:endParaRPr lang="en-AU"/>
          </a:p>
        </p:txBody>
      </p:sp>
    </p:spTree>
    <p:extLst>
      <p:ext uri="{BB962C8B-B14F-4D97-AF65-F5344CB8AC3E}">
        <p14:creationId xmlns:p14="http://schemas.microsoft.com/office/powerpoint/2010/main" val="294191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and regional stakeholders do not have the knowledge to make the “right” decision and cannot look beyond local interests to the Basin scale </a:t>
            </a:r>
          </a:p>
          <a:p>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19</a:t>
            </a:fld>
            <a:endParaRPr lang="en-AU"/>
          </a:p>
        </p:txBody>
      </p:sp>
    </p:spTree>
    <p:extLst>
      <p:ext uri="{BB962C8B-B14F-4D97-AF65-F5344CB8AC3E}">
        <p14:creationId xmlns:p14="http://schemas.microsoft.com/office/powerpoint/2010/main" val="517255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Bureaucratic</a:t>
            </a:r>
            <a:r>
              <a:rPr lang="en-US" baseline="0" dirty="0" smtClean="0"/>
              <a:t>, risk averse, unwilling to relinquish control </a:t>
            </a:r>
          </a:p>
          <a:p>
            <a:endParaRPr lang="en-US" baseline="0" dirty="0" smtClean="0"/>
          </a:p>
          <a:p>
            <a:r>
              <a:rPr lang="en-US" baseline="0" dirty="0" smtClean="0"/>
              <a:t>Commonwealth interview participants maintained that they needed to retain tight control to be able to make the necessary trade-offs at the Basin scale and remain accountable for the significant public investment in environmental water.  </a:t>
            </a:r>
          </a:p>
        </p:txBody>
      </p:sp>
      <p:sp>
        <p:nvSpPr>
          <p:cNvPr id="4" name="Slide Number Placeholder 3"/>
          <p:cNvSpPr>
            <a:spLocks noGrp="1"/>
          </p:cNvSpPr>
          <p:nvPr>
            <p:ph type="sldNum" sz="quarter" idx="10"/>
          </p:nvPr>
        </p:nvSpPr>
        <p:spPr/>
        <p:txBody>
          <a:bodyPr/>
          <a:lstStyle/>
          <a:p>
            <a:fld id="{0556C758-87A5-433F-B554-DDAC6D98E7AC}" type="slidenum">
              <a:rPr lang="en-AU" smtClean="0"/>
              <a:t>20</a:t>
            </a:fld>
            <a:endParaRPr lang="en-AU"/>
          </a:p>
        </p:txBody>
      </p:sp>
    </p:spTree>
    <p:extLst>
      <p:ext uri="{BB962C8B-B14F-4D97-AF65-F5344CB8AC3E}">
        <p14:creationId xmlns:p14="http://schemas.microsoft.com/office/powerpoint/2010/main" val="158272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28</a:t>
            </a:fld>
            <a:endParaRPr lang="en-AU"/>
          </a:p>
        </p:txBody>
      </p:sp>
    </p:spTree>
    <p:extLst>
      <p:ext uri="{BB962C8B-B14F-4D97-AF65-F5344CB8AC3E}">
        <p14:creationId xmlns:p14="http://schemas.microsoft.com/office/powerpoint/2010/main" val="3246625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Actually</a:t>
            </a:r>
            <a:r>
              <a:rPr lang="en-AU" baseline="0" dirty="0" smtClean="0"/>
              <a:t> </a:t>
            </a:r>
            <a:r>
              <a:rPr lang="en-AU" dirty="0" smtClean="0"/>
              <a:t>only 16% of</a:t>
            </a:r>
            <a:r>
              <a:rPr lang="en-AU" baseline="0" dirty="0" smtClean="0"/>
              <a:t> the </a:t>
            </a:r>
            <a:r>
              <a:rPr lang="en-AU" dirty="0" smtClean="0"/>
              <a:t>documents mentioned climate change or global</a:t>
            </a:r>
            <a:r>
              <a:rPr lang="en-AU" baseline="0" dirty="0" smtClean="0"/>
              <a:t> warming</a:t>
            </a:r>
            <a:r>
              <a:rPr lang="en-AU" dirty="0" smtClean="0"/>
              <a:t> directly.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Droughts and floods are more frequently discussed,</a:t>
            </a:r>
            <a:r>
              <a:rPr lang="en-AU" baseline="0" dirty="0" smtClean="0"/>
              <a:t> but there’s not a strong political signal that droughts and floods are becoming more frequent and severe under climate change. </a:t>
            </a:r>
            <a:endParaRPr lang="en-AU" dirty="0" smtClean="0"/>
          </a:p>
          <a:p>
            <a:endParaRPr lang="en-AU" dirty="0" smtClean="0"/>
          </a:p>
          <a:p>
            <a:endParaRPr lang="en-AU" dirty="0" smtClean="0"/>
          </a:p>
          <a:p>
            <a:endParaRPr lang="en-AU" dirty="0" smtClean="0"/>
          </a:p>
          <a:p>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29</a:t>
            </a:fld>
            <a:endParaRPr lang="en-AU"/>
          </a:p>
        </p:txBody>
      </p:sp>
    </p:spTree>
    <p:extLst>
      <p:ext uri="{BB962C8B-B14F-4D97-AF65-F5344CB8AC3E}">
        <p14:creationId xmlns:p14="http://schemas.microsoft.com/office/powerpoint/2010/main" val="174400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a:t>
            </a:r>
            <a:r>
              <a:rPr lang="en-US" baseline="0" dirty="0" smtClean="0"/>
              <a:t> was inspired to pursue this research based on this apparent paradox in human nature: if we do have this deeply ingrained, innate ability to learn and adapt, as described by Wenger in this quote, why are we often so bad at acting collectively to solve our water problems? And why do people often have such vastly different views of reality when presented with the same information? </a:t>
            </a:r>
          </a:p>
          <a:p>
            <a:endParaRPr lang="en-US" baseline="0"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2</a:t>
            </a:fld>
            <a:endParaRPr lang="en-AU"/>
          </a:p>
        </p:txBody>
      </p:sp>
    </p:spTree>
    <p:extLst>
      <p:ext uri="{BB962C8B-B14F-4D97-AF65-F5344CB8AC3E}">
        <p14:creationId xmlns:p14="http://schemas.microsoft.com/office/powerpoint/2010/main" val="3443004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Although references to climate change adaptation are not common in the documents, Australia is a world-leader in terms of coping with climate variability.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a:t>
            </a:r>
            <a:r>
              <a:rPr lang="en-US" baseline="0" dirty="0" smtClean="0"/>
              <a:t> question I’ll be asking in my thesis is - is this incremental adapting or reactive adapting through planning cycles – is this enough to cope with the rapid changes in the </a:t>
            </a:r>
            <a:r>
              <a:rPr lang="en-US" baseline="0" dirty="0" err="1" smtClean="0"/>
              <a:t>Anthropocene</a:t>
            </a:r>
            <a:r>
              <a:rPr lang="en-US" baseline="0" dirty="0" smtClean="0"/>
              <a:t>?</a:t>
            </a:r>
          </a:p>
          <a:p>
            <a:endParaRPr lang="en-US" baseline="0" dirty="0" smtClean="0"/>
          </a:p>
          <a:p>
            <a:r>
              <a:rPr lang="en-US" baseline="0" dirty="0" smtClean="0"/>
              <a:t>So you might be wandering at this stage, what are the solutions that are being promoted in the water documents? </a:t>
            </a:r>
          </a:p>
        </p:txBody>
      </p:sp>
      <p:sp>
        <p:nvSpPr>
          <p:cNvPr id="4" name="Slide Number Placeholder 3"/>
          <p:cNvSpPr>
            <a:spLocks noGrp="1"/>
          </p:cNvSpPr>
          <p:nvPr>
            <p:ph type="sldNum" sz="quarter" idx="10"/>
          </p:nvPr>
        </p:nvSpPr>
        <p:spPr/>
        <p:txBody>
          <a:bodyPr/>
          <a:lstStyle/>
          <a:p>
            <a:fld id="{0556C758-87A5-433F-B554-DDAC6D98E7AC}" type="slidenum">
              <a:rPr lang="en-AU" smtClean="0"/>
              <a:t>30</a:t>
            </a:fld>
            <a:endParaRPr lang="en-AU"/>
          </a:p>
        </p:txBody>
      </p:sp>
    </p:spTree>
    <p:extLst>
      <p:ext uri="{BB962C8B-B14F-4D97-AF65-F5344CB8AC3E}">
        <p14:creationId xmlns:p14="http://schemas.microsoft.com/office/powerpoint/2010/main" val="1454427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Interview</a:t>
            </a:r>
            <a:r>
              <a:rPr lang="en-US" baseline="0" dirty="0" smtClean="0"/>
              <a:t> findings suggested that learning was the most important factor for being adaptive.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not well reflected in policy – there’s much more emphasis on planning and monitoring, than learning and evaluation.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AU" dirty="0" smtClean="0"/>
              <a:t>Most</a:t>
            </a:r>
            <a:r>
              <a:rPr lang="en-AU" baseline="0" dirty="0" smtClean="0"/>
              <a:t> of the references to adaptive management were vague, with no definition of what it is, or how to do it. Only a few documents, including the Basin Plan, had a clear definition of adaptive management in it’s more active form. </a:t>
            </a:r>
            <a:endParaRPr lang="en-AU" dirty="0" smtClean="0"/>
          </a:p>
          <a:p>
            <a:endParaRPr lang="en-AU" dirty="0" smtClean="0"/>
          </a:p>
          <a:p>
            <a:endParaRPr lang="en-US"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31</a:t>
            </a:fld>
            <a:endParaRPr lang="en-AU"/>
          </a:p>
        </p:txBody>
      </p:sp>
    </p:spTree>
    <p:extLst>
      <p:ext uri="{BB962C8B-B14F-4D97-AF65-F5344CB8AC3E}">
        <p14:creationId xmlns:p14="http://schemas.microsoft.com/office/powerpoint/2010/main" val="294191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bother</a:t>
            </a:r>
            <a:r>
              <a:rPr lang="en-US" baseline="0" dirty="0" smtClean="0"/>
              <a:t> studying institutions? </a:t>
            </a:r>
          </a:p>
          <a:p>
            <a:endParaRPr lang="en-US" baseline="0" dirty="0" smtClean="0"/>
          </a:p>
          <a:p>
            <a:r>
              <a:rPr lang="en-US" dirty="0" smtClean="0"/>
              <a:t>To</a:t>
            </a:r>
            <a:r>
              <a:rPr lang="en-US" baseline="0" dirty="0" smtClean="0"/>
              <a:t> grossly simplify human </a:t>
            </a:r>
            <a:r>
              <a:rPr lang="en-US" baseline="0" dirty="0" err="1" smtClean="0"/>
              <a:t>behaviour</a:t>
            </a:r>
            <a:r>
              <a:rPr lang="en-US" baseline="0" dirty="0" smtClean="0"/>
              <a:t>, this quote describes the world as containing a small number of your Nelson Mandela’s and Mother Theresa’s on the right; a few sociopaths on the left, but the vast majority of humans are capable of good and bad </a:t>
            </a:r>
            <a:r>
              <a:rPr lang="en-US" baseline="0" dirty="0" err="1" smtClean="0"/>
              <a:t>behaviours</a:t>
            </a:r>
            <a:r>
              <a:rPr lang="en-US" baseline="0" dirty="0" smtClean="0"/>
              <a:t> depending on the social norms and rules guiding the situation they’re in.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research is all about working out which processes in the water governance system (so which rules and norms) are promoting more adaptive </a:t>
            </a:r>
            <a:r>
              <a:rPr lang="en-US" baseline="0" dirty="0" err="1" smtClean="0"/>
              <a:t>behaviours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32</a:t>
            </a:fld>
            <a:endParaRPr lang="en-AU"/>
          </a:p>
        </p:txBody>
      </p:sp>
    </p:spTree>
    <p:extLst>
      <p:ext uri="{BB962C8B-B14F-4D97-AF65-F5344CB8AC3E}">
        <p14:creationId xmlns:p14="http://schemas.microsoft.com/office/powerpoint/2010/main" val="39357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Today I want to share a story about something amazing that happened in Australia which I understand as a successful example of learning and collective action.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a:t>
            </a:r>
            <a:r>
              <a:rPr lang="en-US" sz="1200" kern="1200" baseline="0" dirty="0" smtClean="0">
                <a:solidFill>
                  <a:schemeClr val="tx1"/>
                </a:solidFill>
                <a:latin typeface="+mn-lt"/>
                <a:ea typeface="+mn-ea"/>
                <a:cs typeface="+mn-cs"/>
              </a:rPr>
              <a:t> you are looking at in this picture is a human-made flood generated with environmental water, which was purchased from irrigators in the catchment. This was the first time a flow of this magnitude had been achieved in the Lachlan in 2013.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environmental flow involved the release of 90 000 ML of water, mostly owned by the Commonwealth government, with some owned by the State Government. To put this in perspective that amounts to 36 000 Olympic swimming pools of water that was released from storage.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water c</a:t>
            </a:r>
            <a:r>
              <a:rPr lang="en-US" sz="1200" kern="1200" dirty="0" smtClean="0">
                <a:solidFill>
                  <a:schemeClr val="tx1"/>
                </a:solidFill>
                <a:latin typeface="+mn-lt"/>
                <a:ea typeface="+mn-ea"/>
                <a:cs typeface="+mn-cs"/>
              </a:rPr>
              <a:t>ontributed</a:t>
            </a:r>
            <a:r>
              <a:rPr lang="en-US" sz="1200" kern="1200" baseline="0" dirty="0" smtClean="0">
                <a:solidFill>
                  <a:schemeClr val="tx1"/>
                </a:solidFill>
                <a:latin typeface="+mn-lt"/>
                <a:ea typeface="+mn-ea"/>
                <a:cs typeface="+mn-cs"/>
              </a:rPr>
              <a:t> to improving the ecological condition of around </a:t>
            </a:r>
            <a:r>
              <a:rPr lang="en-US" sz="1200" kern="1200" dirty="0" smtClean="0">
                <a:solidFill>
                  <a:schemeClr val="tx1"/>
                </a:solidFill>
                <a:latin typeface="+mn-lt"/>
                <a:ea typeface="+mn-ea"/>
                <a:cs typeface="+mn-cs"/>
              </a:rPr>
              <a:t>620 km of the</a:t>
            </a:r>
            <a:r>
              <a:rPr lang="en-US" sz="1200" kern="1200" baseline="0" dirty="0" smtClean="0">
                <a:solidFill>
                  <a:schemeClr val="tx1"/>
                </a:solidFill>
                <a:latin typeface="+mn-lt"/>
                <a:ea typeface="+mn-ea"/>
                <a:cs typeface="+mn-cs"/>
              </a:rPr>
              <a:t> river system, including wetlands in the lower Lachlan with large stands of iconic river red gums and nationally important bird breeding sites.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Total</a:t>
            </a:r>
            <a:r>
              <a:rPr lang="en-US" sz="1200" kern="1200" baseline="0" dirty="0" smtClean="0">
                <a:solidFill>
                  <a:schemeClr val="tx1"/>
                </a:solidFill>
                <a:latin typeface="+mn-lt"/>
                <a:ea typeface="+mn-ea"/>
                <a:cs typeface="+mn-cs"/>
              </a:rPr>
              <a:t>: 90 000 ML = 36 000 Olympic pools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ML = 1 million </a:t>
            </a:r>
            <a:r>
              <a:rPr lang="en-US" sz="1200" kern="1200" baseline="0" dirty="0" err="1" smtClean="0">
                <a:solidFill>
                  <a:schemeClr val="tx1"/>
                </a:solidFill>
                <a:latin typeface="+mn-lt"/>
                <a:ea typeface="+mn-ea"/>
                <a:cs typeface="+mn-cs"/>
              </a:rPr>
              <a:t>litres</a:t>
            </a:r>
            <a:r>
              <a:rPr lang="en-US" sz="1200" kern="1200" baseline="0" dirty="0" smtClean="0">
                <a:solidFill>
                  <a:schemeClr val="tx1"/>
                </a:solidFill>
                <a:latin typeface="+mn-lt"/>
                <a:ea typeface="+mn-ea"/>
                <a:cs typeface="+mn-cs"/>
              </a:rPr>
              <a:t> of water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2.5 </a:t>
            </a:r>
            <a:r>
              <a:rPr lang="en-US" sz="1200" kern="1200" dirty="0" err="1" smtClean="0">
                <a:solidFill>
                  <a:schemeClr val="tx1"/>
                </a:solidFill>
                <a:latin typeface="+mn-lt"/>
                <a:ea typeface="+mn-ea"/>
                <a:cs typeface="+mn-cs"/>
              </a:rPr>
              <a:t>Megalitres</a:t>
            </a:r>
            <a:r>
              <a:rPr lang="en-US" sz="1200" kern="1200" dirty="0" smtClean="0">
                <a:solidFill>
                  <a:schemeClr val="tx1"/>
                </a:solidFill>
                <a:latin typeface="+mn-lt"/>
                <a:ea typeface="+mn-ea"/>
                <a:cs typeface="+mn-cs"/>
              </a:rPr>
              <a:t> to fill an </a:t>
            </a:r>
            <a:r>
              <a:rPr lang="en-US" sz="1200" b="1" kern="1200" dirty="0" smtClean="0">
                <a:solidFill>
                  <a:schemeClr val="tx1"/>
                </a:solidFill>
                <a:latin typeface="+mn-lt"/>
                <a:ea typeface="+mn-ea"/>
                <a:cs typeface="+mn-cs"/>
              </a:rPr>
              <a:t>Olympic pool</a:t>
            </a:r>
            <a:r>
              <a:rPr lang="en-US" sz="1200" b="1" kern="1200" baseline="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3</a:t>
            </a:fld>
            <a:endParaRPr lang="en-AU"/>
          </a:p>
        </p:txBody>
      </p:sp>
    </p:spTree>
    <p:extLst>
      <p:ext uri="{BB962C8B-B14F-4D97-AF65-F5344CB8AC3E}">
        <p14:creationId xmlns:p14="http://schemas.microsoft.com/office/powerpoint/2010/main" val="402606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is</a:t>
            </a:r>
            <a:r>
              <a:rPr lang="en-US" sz="1200" kern="1200" baseline="0" dirty="0" smtClean="0">
                <a:solidFill>
                  <a:schemeClr val="tx1"/>
                </a:solidFill>
                <a:latin typeface="+mn-lt"/>
                <a:ea typeface="+mn-ea"/>
                <a:cs typeface="+mn-cs"/>
              </a:rPr>
              <a:t> a quote from an environmental water manger, pointing out that this flow was really an indicator of a much greater success, which was achieving a level of social learning and acceptance that this was worth doing. </a:t>
            </a:r>
          </a:p>
        </p:txBody>
      </p:sp>
      <p:sp>
        <p:nvSpPr>
          <p:cNvPr id="4" name="Slide Number Placeholder 3"/>
          <p:cNvSpPr>
            <a:spLocks noGrp="1"/>
          </p:cNvSpPr>
          <p:nvPr>
            <p:ph type="sldNum" sz="quarter" idx="10"/>
          </p:nvPr>
        </p:nvSpPr>
        <p:spPr/>
        <p:txBody>
          <a:bodyPr/>
          <a:lstStyle/>
          <a:p>
            <a:fld id="{0556C758-87A5-433F-B554-DDAC6D98E7AC}" type="slidenum">
              <a:rPr lang="en-AU" smtClean="0"/>
              <a:t>4</a:t>
            </a:fld>
            <a:endParaRPr lang="en-AU"/>
          </a:p>
        </p:txBody>
      </p:sp>
    </p:spTree>
    <p:extLst>
      <p:ext uri="{BB962C8B-B14F-4D97-AF65-F5344CB8AC3E}">
        <p14:creationId xmlns:p14="http://schemas.microsoft.com/office/powerpoint/2010/main" val="402606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presentation today is based on two major sources of information: interviews and document analysis. </a:t>
            </a:r>
          </a:p>
          <a:p>
            <a:endParaRPr lang="en-US" baseline="0" dirty="0" smtClean="0"/>
          </a:p>
          <a:p>
            <a:r>
              <a:rPr lang="en-US" baseline="0" dirty="0" smtClean="0"/>
              <a:t>I completed a series of interviews in 2013 and 14 with farmers, water and catchment managers and policy-makers from local, regional, state and Commonwealth levels of governance to investigate how the institutional arrangements were influencing learning through adaptive management. </a:t>
            </a:r>
          </a:p>
          <a:p>
            <a:endParaRPr lang="en-US" baseline="0" dirty="0" smtClean="0"/>
          </a:p>
        </p:txBody>
      </p:sp>
      <p:sp>
        <p:nvSpPr>
          <p:cNvPr id="4" name="Slide Number Placeholder 3"/>
          <p:cNvSpPr>
            <a:spLocks noGrp="1"/>
          </p:cNvSpPr>
          <p:nvPr>
            <p:ph type="sldNum" sz="quarter" idx="10"/>
          </p:nvPr>
        </p:nvSpPr>
        <p:spPr/>
        <p:txBody>
          <a:bodyPr/>
          <a:lstStyle/>
          <a:p>
            <a:fld id="{0556C758-87A5-433F-B554-DDAC6D98E7AC}" type="slidenum">
              <a:rPr lang="en-AU" smtClean="0"/>
              <a:t>5</a:t>
            </a:fld>
            <a:endParaRPr lang="en-AU"/>
          </a:p>
        </p:txBody>
      </p:sp>
    </p:spTree>
    <p:extLst>
      <p:ext uri="{BB962C8B-B14F-4D97-AF65-F5344CB8AC3E}">
        <p14:creationId xmlns:p14="http://schemas.microsoft.com/office/powerpoint/2010/main" val="386784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Nested Water Governance levels: </a:t>
            </a:r>
          </a:p>
          <a:p>
            <a:endParaRPr lang="en-US" dirty="0" smtClean="0"/>
          </a:p>
          <a:p>
            <a:r>
              <a:rPr lang="en-US" dirty="0" smtClean="0"/>
              <a:t>Commonwealth</a:t>
            </a:r>
          </a:p>
          <a:p>
            <a:r>
              <a:rPr lang="en-US" dirty="0" smtClean="0"/>
              <a:t>Basin </a:t>
            </a:r>
          </a:p>
          <a:p>
            <a:r>
              <a:rPr lang="en-US" dirty="0" smtClean="0"/>
              <a:t>State </a:t>
            </a:r>
          </a:p>
          <a:p>
            <a:r>
              <a:rPr lang="en-US" dirty="0" smtClean="0"/>
              <a:t>Region </a:t>
            </a:r>
          </a:p>
          <a:p>
            <a:r>
              <a:rPr lang="en-US" dirty="0" smtClean="0"/>
              <a:t>Local </a:t>
            </a:r>
          </a:p>
          <a:p>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6</a:t>
            </a:fld>
            <a:endParaRPr lang="en-AU"/>
          </a:p>
        </p:txBody>
      </p:sp>
    </p:spTree>
    <p:extLst>
      <p:ext uri="{BB962C8B-B14F-4D97-AF65-F5344CB8AC3E}">
        <p14:creationId xmlns:p14="http://schemas.microsoft.com/office/powerpoint/2010/main" val="154361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7</a:t>
            </a:fld>
            <a:endParaRPr lang="en-AU"/>
          </a:p>
        </p:txBody>
      </p:sp>
    </p:spTree>
    <p:extLst>
      <p:ext uri="{BB962C8B-B14F-4D97-AF65-F5344CB8AC3E}">
        <p14:creationId xmlns:p14="http://schemas.microsoft.com/office/powerpoint/2010/main" val="19547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to illustrate the “wickedness” of this situation, within the Lachlan catchment, water stakeholders have quite divergent understandings of the problem and perspectives about what should be done </a:t>
            </a:r>
            <a:endParaRPr lang="en-US" dirty="0" smtClean="0"/>
          </a:p>
          <a:p>
            <a:endParaRPr lang="en-US" dirty="0" smtClean="0"/>
          </a:p>
          <a:p>
            <a:endParaRPr lang="en-US" dirty="0" smtClean="0"/>
          </a:p>
          <a:p>
            <a:r>
              <a:rPr lang="en-US" dirty="0" smtClean="0"/>
              <a:t>In a</a:t>
            </a:r>
            <a:r>
              <a:rPr lang="en-US" baseline="0" dirty="0" smtClean="0"/>
              <a:t> case where local knowledge and scientific knowledge are in conflict, landholders will question the credibility of the science, and scientists will dismiss landholders as “uninformed” </a:t>
            </a:r>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8</a:t>
            </a:fld>
            <a:endParaRPr lang="en-AU"/>
          </a:p>
        </p:txBody>
      </p:sp>
    </p:spTree>
    <p:extLst>
      <p:ext uri="{BB962C8B-B14F-4D97-AF65-F5344CB8AC3E}">
        <p14:creationId xmlns:p14="http://schemas.microsoft.com/office/powerpoint/2010/main" val="413922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Imposing</a:t>
            </a:r>
            <a:r>
              <a:rPr lang="en-US" sz="1200" baseline="0" dirty="0" smtClean="0"/>
              <a:t> external solutions erodes intrinsic motivation of local users to solve their own problems </a:t>
            </a:r>
            <a:endParaRPr lang="en-US" sz="1200"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locals have often come up with solutions to the commons problem themselves.</a:t>
            </a:r>
            <a:r>
              <a:rPr lang="en-US" sz="1200" kern="1200" baseline="30000" dirty="0" smtClean="0">
                <a:solidFill>
                  <a:schemeClr val="tx1"/>
                </a:solidFill>
                <a:latin typeface="+mn-lt"/>
                <a:ea typeface="+mn-ea"/>
                <a:cs typeface="+mn-cs"/>
              </a:rPr>
              <a:t>[40]</a:t>
            </a:r>
            <a:r>
              <a:rPr lang="en-US" sz="1200" kern="1200" baseline="0" dirty="0" smtClean="0">
                <a:solidFill>
                  <a:schemeClr val="tx1"/>
                </a:solidFill>
                <a:latin typeface="+mn-lt"/>
                <a:ea typeface="+mn-ea"/>
                <a:cs typeface="+mn-cs"/>
              </a:rPr>
              <a:t> For example, it was found that a commons in the Swiss Alps has been run by a collective of farmers there to their mutual and individual benefit since 1517, in spite of the farmers also having access to their own farmland. In general, it is in the users of a commons interests to keep the common running and complex social schemes are often invented by the users for maintaining them at optimum efficiency.</a:t>
            </a:r>
            <a:r>
              <a:rPr lang="en-US" sz="1200" kern="1200" baseline="30000" dirty="0" smtClean="0">
                <a:solidFill>
                  <a:schemeClr val="tx1"/>
                </a:solidFill>
                <a:latin typeface="+mn-lt"/>
                <a:ea typeface="+mn-ea"/>
                <a:cs typeface="+mn-cs"/>
              </a:rPr>
              <a:t>[3][4]</a:t>
            </a:r>
            <a:endParaRPr lang="en-US" dirty="0"/>
          </a:p>
        </p:txBody>
      </p:sp>
      <p:sp>
        <p:nvSpPr>
          <p:cNvPr id="4" name="Slide Number Placeholder 3"/>
          <p:cNvSpPr>
            <a:spLocks noGrp="1"/>
          </p:cNvSpPr>
          <p:nvPr>
            <p:ph type="sldNum" sz="quarter" idx="10"/>
          </p:nvPr>
        </p:nvSpPr>
        <p:spPr/>
        <p:txBody>
          <a:bodyPr/>
          <a:lstStyle/>
          <a:p>
            <a:fld id="{0556C758-87A5-433F-B554-DDAC6D98E7AC}" type="slidenum">
              <a:rPr lang="en-AU" smtClean="0"/>
              <a:t>10</a:t>
            </a:fld>
            <a:endParaRPr lang="en-AU"/>
          </a:p>
        </p:txBody>
      </p:sp>
    </p:spTree>
    <p:extLst>
      <p:ext uri="{BB962C8B-B14F-4D97-AF65-F5344CB8AC3E}">
        <p14:creationId xmlns:p14="http://schemas.microsoft.com/office/powerpoint/2010/main" val="175017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31/08/16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AU" smtClean="0"/>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B06E0B0-868A-421D-A7EC-FE51C556CFE7}" type="datetimeFigureOut">
              <a:rPr lang="en-US" smtClean="0"/>
              <a:pPr/>
              <a:t>31/08/16</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976A9C-82A8-4A01-BB69-C04F226014B7}" type="slidenum">
              <a:rPr lang="en-US" smtClean="0"/>
              <a:pPr/>
              <a:t>‹#›</a:t>
            </a:fld>
            <a:endParaRPr lang="en-US"/>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AF8336FE-2730-4173-86DC-27430D9C3DE9}" type="datetimeFigureOut">
              <a:rPr lang="en-US" smtClean="0"/>
              <a:pPr/>
              <a:t>31/08/16</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B86FAE-14A4-41C1-8712-2331BF0FE1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5887954A-16EF-4DEF-8B3D-CB04FB3FC1B7}" type="datetimeFigureOut">
              <a:rPr lang="en-US" smtClean="0"/>
              <a:pPr/>
              <a:t>31/08/16</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4B2A68-CC98-43C5-A6A1-042FC1F1CB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ECD142F1-79EC-4CED-A371-CD9B32694593}" type="datetimeFigureOut">
              <a:rPr lang="en-US" smtClean="0"/>
              <a:pPr/>
              <a:t>31/08/16</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2FA8F5-5315-4E72-9D0D-05C6F90717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AU" smtClean="0"/>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pPr fontAlgn="base">
              <a:spcBef>
                <a:spcPct val="0"/>
              </a:spcBef>
              <a:spcAft>
                <a:spcPct val="0"/>
              </a:spcAft>
            </a:pPr>
            <a:fld id="{3A3C3237-625E-4691-850C-D30AD620AD6A}" type="datetimeFigureOut">
              <a:rPr lang="en-US" smtClean="0">
                <a:ea typeface="ＭＳ Ｐゴシック" panose="020B0600070205080204" pitchFamily="34" charset="-128"/>
              </a:rPr>
              <a:pPr fontAlgn="base">
                <a:spcBef>
                  <a:spcPct val="0"/>
                </a:spcBef>
                <a:spcAft>
                  <a:spcPct val="0"/>
                </a:spcAft>
              </a:pPr>
              <a:t>31/08/16</a:t>
            </a:fld>
            <a:endParaRPr lang="en-US">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0491D6D-8FEA-4A5D-B6BA-B04E1FA9060B}" type="slidenum">
              <a:rPr lang="en-US" smtClean="0">
                <a:ea typeface="ＭＳ Ｐゴシック" panose="020B0600070205080204" pitchFamily="34" charset="-128"/>
              </a:rPr>
              <a:pPr fontAlgn="base">
                <a:spcBef>
                  <a:spcPct val="0"/>
                </a:spcBef>
                <a:spcAft>
                  <a:spcPct val="0"/>
                </a:spcAft>
              </a:pPr>
              <a:t>‹#›</a:t>
            </a:fld>
            <a:endParaRPr lang="en-US">
              <a:ea typeface="ＭＳ Ｐゴシック" panose="020B0600070205080204" pitchFamily="34" charset="-128"/>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31/08/16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03320-AFED-5044-BEEB-7127BF24D1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AU" smtClean="0"/>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72B9B8AF-3F95-4D7B-9B60-C0EC7364FCB0}" type="datetimeFigureOut">
              <a:rPr lang="en-US" smtClean="0"/>
              <a:pPr/>
              <a:t>31/08/16</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94A6C-1F0B-4CA5-A91D-59E3B016D2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547399E9-E1E2-42AE-AF42-1DFE6FA13453}" type="datetimeFigureOut">
              <a:rPr lang="en-US" smtClean="0"/>
              <a:pPr/>
              <a:t>31/08/16</a:t>
            </a:fld>
            <a:endParaRPr lang="en-US"/>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312A1-3A34-447C-A1B8-E5DB5B826E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81D43DA8-AB0D-4CD1-87B1-D4C77FB73065}" type="datetimeFigureOut">
              <a:rPr lang="en-US" smtClean="0"/>
              <a:pPr/>
              <a:t>31/08/16</a:t>
            </a:fld>
            <a:endParaRPr lang="en-US"/>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E5C2A4-92A5-40C1-B35C-03F00A8321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B3E46-9D5C-470D-930F-6126A464D5D5}" type="datetimeFigureOut">
              <a:rPr lang="en-US" smtClean="0"/>
              <a:pPr/>
              <a:t>31/08/16</a:t>
            </a:fld>
            <a:endParaRPr lang="en-US"/>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93F9D9-3AE9-4E3C-9FF3-E5CAA02EA9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73DFC67-5703-43DC-81C2-EF53D95828E1}" type="datetimeFigureOut">
              <a:rPr lang="en-US" smtClean="0"/>
              <a:pPr/>
              <a:t>31/08/16</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fld id="{3A3C3237-625E-4691-850C-D30AD620AD6A}" type="datetimeFigureOut">
              <a:rPr lang="en-US" smtClean="0">
                <a:ea typeface="ＭＳ Ｐゴシック" panose="020B0600070205080204" pitchFamily="34" charset="-128"/>
              </a:rPr>
              <a:pPr fontAlgn="base">
                <a:spcBef>
                  <a:spcPct val="0"/>
                </a:spcBef>
                <a:spcAft>
                  <a:spcPct val="0"/>
                </a:spcAft>
              </a:pPr>
              <a:t>31/08/16</a:t>
            </a:fld>
            <a:endParaRPr lang="en-US">
              <a:ea typeface="ＭＳ Ｐゴシック" panose="020B0600070205080204" pitchFamily="34" charset="-128"/>
            </a:endParaRPr>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pPr fontAlgn="base">
              <a:spcBef>
                <a:spcPct val="0"/>
              </a:spcBef>
              <a:spcAft>
                <a:spcPct val="0"/>
              </a:spcAft>
            </a:pPr>
            <a:fld id="{90491D6D-8FEA-4A5D-B6BA-B04E1FA9060B}" type="slidenum">
              <a:rPr lang="en-US" smtClean="0">
                <a:ea typeface="ＭＳ Ｐゴシック" panose="020B0600070205080204" pitchFamily="34" charset="-128"/>
              </a:rPr>
              <a:pPr fontAlgn="base">
                <a:spcBef>
                  <a:spcPct val="0"/>
                </a:spcBef>
                <a:spcAft>
                  <a:spcPct val="0"/>
                </a:spcAft>
              </a:pPr>
              <a:t>‹#›</a:t>
            </a:fld>
            <a:endParaRPr lang="en-US">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7.jpeg"/><Relationship Id="rId7" Type="http://schemas.openxmlformats.org/officeDocument/2006/relationships/image" Target="../media/image14.jpg"/><Relationship Id="rId8" Type="http://schemas.openxmlformats.org/officeDocument/2006/relationships/image" Target="../media/image15.jpg"/><Relationship Id="rId9"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239" y="644059"/>
            <a:ext cx="2035637" cy="340213"/>
          </a:xfrm>
          <a:prstGeom prst="rect">
            <a:avLst/>
          </a:prstGeom>
        </p:spPr>
      </p:pic>
      <p:sp>
        <p:nvSpPr>
          <p:cNvPr id="16" name="TextBox 15"/>
          <p:cNvSpPr txBox="1"/>
          <p:nvPr/>
        </p:nvSpPr>
        <p:spPr>
          <a:xfrm>
            <a:off x="3259277" y="682334"/>
            <a:ext cx="5457923"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1766858" y="3043652"/>
            <a:ext cx="8751460" cy="3230542"/>
          </a:xfrm>
        </p:spPr>
        <p:txBody>
          <a:bodyPr>
            <a:normAutofit fontScale="90000"/>
          </a:bodyPr>
          <a:lstStyle/>
          <a:p>
            <a:r>
              <a:rPr lang="en-US" b="1" dirty="0"/>
              <a:t>How can </a:t>
            </a:r>
            <a:r>
              <a:rPr lang="en-US" b="1" dirty="0" smtClean="0"/>
              <a:t>learning </a:t>
            </a:r>
            <a:r>
              <a:rPr lang="en-US" b="1" dirty="0"/>
              <a:t>be enhanced in water policy, governance and institutions?</a:t>
            </a:r>
            <a:br>
              <a:rPr lang="en-US" b="1" dirty="0"/>
            </a:br>
            <a:r>
              <a:rPr lang="en-US" b="1" dirty="0" smtClean="0"/>
              <a:t/>
            </a:r>
            <a:br>
              <a:rPr lang="en-US" b="1" dirty="0" smtClean="0"/>
            </a:br>
            <a:r>
              <a:rPr lang="en-US" sz="2400" dirty="0" smtClean="0"/>
              <a:t>Jess Schoeman</a:t>
            </a:r>
            <a:br>
              <a:rPr lang="en-US" sz="2400" dirty="0" smtClean="0"/>
            </a:br>
            <a:r>
              <a:rPr lang="en-US" sz="2400" dirty="0" smtClean="0"/>
              <a:t>PhD Candidate </a:t>
            </a:r>
            <a:br>
              <a:rPr lang="en-US" sz="2400" dirty="0" smtClean="0"/>
            </a:br>
            <a:r>
              <a:rPr lang="en-US" sz="2400" dirty="0" smtClean="0"/>
              <a:t>Charles </a:t>
            </a:r>
            <a:r>
              <a:rPr lang="en-US" sz="2400" dirty="0" err="1" smtClean="0"/>
              <a:t>Sturt</a:t>
            </a:r>
            <a:r>
              <a:rPr lang="en-US" sz="2400" dirty="0"/>
              <a:t> </a:t>
            </a:r>
            <a:r>
              <a:rPr lang="en-US" sz="2400" dirty="0" smtClean="0"/>
              <a:t>University</a:t>
            </a:r>
            <a:br>
              <a:rPr lang="en-US" sz="2400" dirty="0" smtClean="0"/>
            </a:br>
            <a:r>
              <a:rPr lang="en-US" sz="2400" dirty="0" err="1" smtClean="0"/>
              <a:t>Albury</a:t>
            </a:r>
            <a:r>
              <a:rPr lang="en-US" sz="2400" dirty="0" smtClean="0"/>
              <a:t>, New South Wales, Australia  </a:t>
            </a:r>
            <a:br>
              <a:rPr lang="en-US" sz="2400" dirty="0" smtClean="0"/>
            </a:br>
            <a:r>
              <a:rPr lang="en-US" sz="1800" dirty="0" smtClean="0"/>
              <a:t/>
            </a:r>
            <a:br>
              <a:rPr lang="en-US" sz="1800" dirty="0" smtClean="0"/>
            </a:br>
            <a:r>
              <a:rPr lang="en-US" sz="1800" dirty="0" smtClean="0"/>
              <a:t/>
            </a:r>
            <a:br>
              <a:rPr lang="en-US" sz="1800" dirty="0" smtClean="0"/>
            </a:br>
            <a:r>
              <a:rPr lang="en-US" sz="2200" dirty="0" smtClean="0"/>
              <a:t>Supervised by Dr. Catherine Allan and Prof. Max Finlayson</a:t>
            </a:r>
            <a:endParaRPr lang="en-AU" sz="2200" dirty="0"/>
          </a:p>
        </p:txBody>
      </p:sp>
      <p:pic>
        <p:nvPicPr>
          <p:cNvPr id="8" name="Picture 7"/>
          <p:cNvPicPr>
            <a:picLocks noChangeAspect="1"/>
          </p:cNvPicPr>
          <p:nvPr/>
        </p:nvPicPr>
        <p:blipFill>
          <a:blip r:embed="rId5"/>
          <a:stretch>
            <a:fillRect/>
          </a:stretch>
        </p:blipFill>
        <p:spPr>
          <a:xfrm>
            <a:off x="0" y="1076849"/>
            <a:ext cx="1607024" cy="2394484"/>
          </a:xfrm>
          <a:prstGeom prst="rect">
            <a:avLst/>
          </a:prstGeom>
        </p:spPr>
      </p:pic>
    </p:spTree>
    <p:extLst>
      <p:ext uri="{BB962C8B-B14F-4D97-AF65-F5344CB8AC3E}">
        <p14:creationId xmlns:p14="http://schemas.microsoft.com/office/powerpoint/2010/main" val="18106775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239" y="644059"/>
            <a:ext cx="2035637" cy="340213"/>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9"/>
          <p:cNvSpPr txBox="1">
            <a:spLocks/>
          </p:cNvSpPr>
          <p:nvPr/>
        </p:nvSpPr>
        <p:spPr>
          <a:xfrm>
            <a:off x="732367" y="-226684"/>
            <a:ext cx="10723035" cy="1336956"/>
          </a:xfrm>
          <a:prstGeom prst="rect">
            <a:avLst/>
          </a:prstGeom>
        </p:spPr>
        <p:txBody>
          <a:bodyPr vert="horz" wrap="square" lIns="91440" tIns="45720" rIns="91440" bIns="45720" numCol="1" rtlCol="0" anchor="b" anchorCtr="0" compatLnSpc="1">
            <a:prstTxWarp prst="textNoShape">
              <a:avLst/>
            </a:prstTxWarp>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endParaRPr lang="en-AU" dirty="0" smtClean="0">
              <a:effectLst>
                <a:outerShdw blurRad="38100" dist="38100" dir="2700000" algn="tl">
                  <a:srgbClr val="C0C0C0"/>
                </a:outerShdw>
              </a:effectLst>
              <a:ea typeface="ＭＳ Ｐゴシック" panose="020B0600070205080204" pitchFamily="34" charset="-128"/>
            </a:endParaRPr>
          </a:p>
        </p:txBody>
      </p:sp>
      <p:sp>
        <p:nvSpPr>
          <p:cNvPr id="8" name="Title 1"/>
          <p:cNvSpPr txBox="1">
            <a:spLocks/>
          </p:cNvSpPr>
          <p:nvPr/>
        </p:nvSpPr>
        <p:spPr>
          <a:xfrm>
            <a:off x="732367" y="67264"/>
            <a:ext cx="10723035" cy="1021147"/>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Collective Action Theory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57194206"/>
              </p:ext>
            </p:extLst>
          </p:nvPr>
        </p:nvGraphicFramePr>
        <p:xfrm>
          <a:off x="0" y="1185458"/>
          <a:ext cx="12192000" cy="5499646"/>
        </p:xfrm>
        <a:graphic>
          <a:graphicData uri="http://schemas.openxmlformats.org/drawingml/2006/table">
            <a:tbl>
              <a:tblPr firstRow="1" bandRow="1">
                <a:tableStyleId>{5C22544A-7EE6-4342-B048-85BDC9FD1C3A}</a:tableStyleId>
              </a:tblPr>
              <a:tblGrid>
                <a:gridCol w="6096000"/>
                <a:gridCol w="6096000"/>
              </a:tblGrid>
              <a:tr h="1019086">
                <a:tc>
                  <a:txBody>
                    <a:bodyPr/>
                    <a:lstStyle/>
                    <a:p>
                      <a:r>
                        <a:rPr lang="en-US" sz="2400" dirty="0" smtClean="0"/>
                        <a:t>Hardin</a:t>
                      </a:r>
                      <a:r>
                        <a:rPr lang="en-US" sz="2400" baseline="0" dirty="0" smtClean="0"/>
                        <a:t> (1968) : </a:t>
                      </a:r>
                    </a:p>
                    <a:p>
                      <a:r>
                        <a:rPr lang="en-US" sz="2400" baseline="0" dirty="0" smtClean="0"/>
                        <a:t>“Tragedy of the commons”</a:t>
                      </a:r>
                    </a:p>
                  </a:txBody>
                  <a:tcPr/>
                </a:tc>
                <a:tc>
                  <a:txBody>
                    <a:bodyPr/>
                    <a:lstStyle/>
                    <a:p>
                      <a:r>
                        <a:rPr lang="en-US" sz="2400" dirty="0" err="1" smtClean="0"/>
                        <a:t>Ostrom</a:t>
                      </a:r>
                      <a:r>
                        <a:rPr lang="en-US" sz="2400" baseline="0" dirty="0" smtClean="0"/>
                        <a:t> (1990, 2005):</a:t>
                      </a:r>
                    </a:p>
                    <a:p>
                      <a:r>
                        <a:rPr lang="en-US" sz="2400" baseline="0" dirty="0" smtClean="0"/>
                        <a:t>Self-organisation of resource users </a:t>
                      </a:r>
                    </a:p>
                  </a:txBody>
                  <a:tcPr/>
                </a:tc>
              </a:tr>
              <a:tr h="4286568">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400" kern="1200" baseline="0" dirty="0" smtClean="0">
                          <a:solidFill>
                            <a:schemeClr val="dk1"/>
                          </a:solidFill>
                          <a:latin typeface="+mn-lt"/>
                          <a:ea typeface="+mn-ea"/>
                          <a:cs typeface="+mn-cs"/>
                        </a:rPr>
                        <a:t>Problems of over-exploitation will not be solved unless an external authority determines appropriate actions to be taken, monitors </a:t>
                      </a:r>
                      <a:r>
                        <a:rPr lang="en-US" sz="2400" kern="1200" baseline="0" dirty="0" err="1" smtClean="0">
                          <a:solidFill>
                            <a:schemeClr val="dk1"/>
                          </a:solidFill>
                          <a:latin typeface="+mn-lt"/>
                          <a:ea typeface="+mn-ea"/>
                          <a:cs typeface="+mn-cs"/>
                        </a:rPr>
                        <a:t>behaviour</a:t>
                      </a:r>
                      <a:r>
                        <a:rPr lang="en-US" sz="2400" kern="1200" baseline="0" dirty="0" smtClean="0">
                          <a:solidFill>
                            <a:schemeClr val="dk1"/>
                          </a:solidFill>
                          <a:latin typeface="+mn-lt"/>
                          <a:ea typeface="+mn-ea"/>
                          <a:cs typeface="+mn-cs"/>
                        </a:rPr>
                        <a:t> and imposes sanctions </a:t>
                      </a:r>
                    </a:p>
                    <a:p>
                      <a:endParaRPr lang="en-US" sz="2400" b="1" kern="1200" baseline="0" dirty="0" smtClean="0">
                        <a:solidFill>
                          <a:schemeClr val="dk1"/>
                        </a:solidFill>
                        <a:latin typeface="+mn-lt"/>
                        <a:ea typeface="+mn-ea"/>
                        <a:cs typeface="+mn-cs"/>
                      </a:endParaRPr>
                    </a:p>
                    <a:p>
                      <a:endParaRPr lang="en-US" sz="2400" b="1" kern="1200" baseline="0" dirty="0" smtClean="0">
                        <a:solidFill>
                          <a:schemeClr val="dk1"/>
                        </a:solidFill>
                        <a:latin typeface="+mn-lt"/>
                        <a:ea typeface="+mn-ea"/>
                        <a:cs typeface="+mn-cs"/>
                      </a:endParaRPr>
                    </a:p>
                    <a:p>
                      <a:endParaRPr lang="en-US" sz="2400" b="1" kern="1200" baseline="0" dirty="0" smtClean="0">
                        <a:solidFill>
                          <a:schemeClr val="dk1"/>
                        </a:solidFill>
                        <a:latin typeface="+mn-lt"/>
                        <a:ea typeface="+mn-ea"/>
                        <a:cs typeface="+mn-cs"/>
                      </a:endParaRPr>
                    </a:p>
                    <a:p>
                      <a:r>
                        <a:rPr lang="en-US" sz="2400" b="1" kern="1200" baseline="0" dirty="0" smtClean="0">
                          <a:solidFill>
                            <a:schemeClr val="dk1"/>
                          </a:solidFill>
                          <a:latin typeface="+mn-lt"/>
                          <a:ea typeface="+mn-ea"/>
                          <a:cs typeface="+mn-cs"/>
                        </a:rPr>
                        <a:t>Governance response</a:t>
                      </a:r>
                      <a:r>
                        <a:rPr lang="en-US" sz="2400" kern="1200" baseline="0" dirty="0" smtClean="0">
                          <a:solidFill>
                            <a:schemeClr val="dk1"/>
                          </a:solidFill>
                          <a:latin typeface="+mn-lt"/>
                          <a:ea typeface="+mn-ea"/>
                          <a:cs typeface="+mn-cs"/>
                        </a:rPr>
                        <a:t>: </a:t>
                      </a:r>
                    </a:p>
                    <a:p>
                      <a:r>
                        <a:rPr lang="en-US" sz="2400" kern="1200" baseline="0" dirty="0" smtClean="0">
                          <a:solidFill>
                            <a:schemeClr val="dk1"/>
                          </a:solidFill>
                          <a:latin typeface="+mn-lt"/>
                          <a:ea typeface="+mn-ea"/>
                          <a:cs typeface="+mn-cs"/>
                        </a:rPr>
                        <a:t>Centralized</a:t>
                      </a:r>
                      <a:r>
                        <a:rPr lang="en-US" sz="2400" baseline="0" dirty="0" smtClean="0"/>
                        <a:t> governmental control and private property  </a:t>
                      </a:r>
                      <a:endParaRPr lang="en-US" sz="2400" dirty="0" smtClean="0"/>
                    </a:p>
                    <a:p>
                      <a:endParaRPr lang="en-US" sz="2400" dirty="0"/>
                    </a:p>
                  </a:txBody>
                  <a:tcPr/>
                </a:tc>
                <a:tc>
                  <a:txBody>
                    <a:bodyPr/>
                    <a:lstStyle/>
                    <a:p>
                      <a:pPr marL="342900" indent="-342900">
                        <a:buFont typeface="Arial"/>
                        <a:buChar char="•"/>
                      </a:pPr>
                      <a:r>
                        <a:rPr lang="en-US" sz="2400" dirty="0" smtClean="0"/>
                        <a:t>Local</a:t>
                      </a:r>
                      <a:r>
                        <a:rPr lang="en-US" sz="2400" baseline="0" dirty="0" smtClean="0"/>
                        <a:t> resource users often come up with complex social arrangements to avoid over-exploitation when individuals are well-informed about the problem, know who else is involved, and if trust and reciprocity can develop</a:t>
                      </a:r>
                    </a:p>
                    <a:p>
                      <a:endParaRPr lang="en-US" sz="2400" dirty="0" smtClean="0"/>
                    </a:p>
                    <a:p>
                      <a:r>
                        <a:rPr lang="en-US" sz="2400" b="1" dirty="0" smtClean="0"/>
                        <a:t>Governance</a:t>
                      </a:r>
                      <a:r>
                        <a:rPr lang="en-US" sz="2400" b="1" baseline="0" dirty="0" smtClean="0"/>
                        <a:t> response</a:t>
                      </a:r>
                      <a:r>
                        <a:rPr lang="en-US" sz="2400" baseline="0" dirty="0" smtClean="0"/>
                        <a:t>: </a:t>
                      </a:r>
                    </a:p>
                    <a:p>
                      <a:r>
                        <a:rPr lang="en-US" sz="2400" baseline="0" dirty="0" smtClean="0"/>
                        <a:t>F</a:t>
                      </a:r>
                      <a:r>
                        <a:rPr lang="en-US" sz="2400" dirty="0" smtClean="0"/>
                        <a:t>oster</a:t>
                      </a:r>
                      <a:r>
                        <a:rPr lang="en-US" sz="2400" baseline="0" dirty="0" smtClean="0"/>
                        <a:t> self-organisation, intrinsic motivation and adaptive governance </a:t>
                      </a:r>
                      <a:endParaRPr lang="en-US" sz="2400" dirty="0"/>
                    </a:p>
                  </a:txBody>
                  <a:tcPr/>
                </a:tc>
              </a:tr>
            </a:tbl>
          </a:graphicData>
        </a:graphic>
      </p:graphicFrame>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102" y="1074931"/>
            <a:ext cx="11041787" cy="6001643"/>
          </a:xfrm>
          <a:prstGeom prst="rect">
            <a:avLst/>
          </a:prstGeom>
          <a:noFill/>
        </p:spPr>
        <p:txBody>
          <a:bodyPr wrap="square" rtlCol="0">
            <a:spAutoFit/>
          </a:bodyPr>
          <a:lstStyle/>
          <a:p>
            <a:pPr algn="ctr"/>
            <a:r>
              <a:rPr lang="en-AU" sz="2400" b="1" dirty="0" smtClean="0"/>
              <a:t>Iterative </a:t>
            </a:r>
            <a:r>
              <a:rPr lang="en-AU" sz="2400" b="1" dirty="0"/>
              <a:t>learning</a:t>
            </a:r>
            <a:r>
              <a:rPr lang="en-AU" sz="2400" b="1" i="1" dirty="0"/>
              <a:t> </a:t>
            </a:r>
            <a:endParaRPr lang="en-AU" sz="2400" dirty="0"/>
          </a:p>
          <a:p>
            <a:pPr algn="ctr"/>
            <a:r>
              <a:rPr lang="en-AU" sz="2400" i="1" dirty="0" smtClean="0"/>
              <a:t>Generating</a:t>
            </a:r>
            <a:r>
              <a:rPr lang="en-AU" sz="2400" i="1" dirty="0"/>
              <a:t>, processing and applying </a:t>
            </a:r>
            <a:r>
              <a:rPr lang="en-AU" sz="2400" i="1" dirty="0" smtClean="0"/>
              <a:t>knowledge through adaptive management </a:t>
            </a:r>
            <a:endParaRPr lang="en-AU" sz="2400" dirty="0"/>
          </a:p>
          <a:p>
            <a:pPr algn="ctr"/>
            <a:r>
              <a:rPr lang="en-AU" sz="2400" dirty="0"/>
              <a:t> </a:t>
            </a:r>
          </a:p>
          <a:p>
            <a:pPr algn="ctr"/>
            <a:r>
              <a:rPr lang="en-AU" sz="2400" b="1" dirty="0"/>
              <a:t>Flexibility</a:t>
            </a:r>
            <a:r>
              <a:rPr lang="en-AU" sz="2400" b="1" i="1" dirty="0"/>
              <a:t> – </a:t>
            </a:r>
            <a:r>
              <a:rPr lang="en-AU" sz="2400" b="1" dirty="0"/>
              <a:t>Stability</a:t>
            </a:r>
            <a:endParaRPr lang="en-AU" sz="2400" dirty="0"/>
          </a:p>
          <a:p>
            <a:pPr algn="ctr"/>
            <a:r>
              <a:rPr lang="en-AU" sz="2400" i="1" dirty="0"/>
              <a:t> </a:t>
            </a:r>
            <a:r>
              <a:rPr lang="en-AU" sz="2400" i="1" dirty="0" smtClean="0"/>
              <a:t>Willingness </a:t>
            </a:r>
            <a:r>
              <a:rPr lang="en-AU" sz="2400" i="1" dirty="0"/>
              <a:t>and capacity to adjust to changing conditions and new information, </a:t>
            </a:r>
            <a:r>
              <a:rPr lang="en-AU" sz="2400" i="1" dirty="0" smtClean="0"/>
              <a:t>balanced with </a:t>
            </a:r>
            <a:r>
              <a:rPr lang="en-AU" sz="2400" i="1" dirty="0"/>
              <a:t>stability</a:t>
            </a:r>
            <a:endParaRPr lang="en-AU" sz="2400" dirty="0"/>
          </a:p>
          <a:p>
            <a:pPr algn="ctr"/>
            <a:r>
              <a:rPr lang="en-AU" sz="2400" dirty="0"/>
              <a:t>  </a:t>
            </a:r>
          </a:p>
          <a:p>
            <a:pPr algn="ctr"/>
            <a:r>
              <a:rPr lang="en-AU" sz="2400" b="1" dirty="0"/>
              <a:t>Connectivity</a:t>
            </a:r>
            <a:endParaRPr lang="en-AU" sz="2400" dirty="0"/>
          </a:p>
          <a:p>
            <a:pPr algn="ctr"/>
            <a:r>
              <a:rPr lang="en-AU" sz="2400" i="1" dirty="0"/>
              <a:t>Connections and networks across sectors and scales for mobilisation, cooperation and </a:t>
            </a:r>
            <a:r>
              <a:rPr lang="en-AU" sz="2400" i="1" dirty="0" smtClean="0"/>
              <a:t>collaboration</a:t>
            </a:r>
          </a:p>
          <a:p>
            <a:pPr algn="ctr"/>
            <a:endParaRPr lang="en-AU" sz="2400" i="1" dirty="0"/>
          </a:p>
          <a:p>
            <a:pPr algn="ctr"/>
            <a:r>
              <a:rPr lang="en-AU" sz="2400" b="1" dirty="0"/>
              <a:t>Subsidiarity </a:t>
            </a:r>
            <a:endParaRPr lang="en-AU" sz="2400" dirty="0"/>
          </a:p>
          <a:p>
            <a:pPr algn="ctr"/>
            <a:r>
              <a:rPr lang="en-US" sz="2400" i="1" dirty="0"/>
              <a:t>Implementation of policies and provisions at lowest or most suitable level </a:t>
            </a:r>
            <a:endParaRPr lang="en-AU" sz="2400" dirty="0"/>
          </a:p>
          <a:p>
            <a:pPr algn="ctr"/>
            <a:endParaRPr lang="en-AU" dirty="0"/>
          </a:p>
          <a:p>
            <a:pPr algn="ctr"/>
            <a:r>
              <a:rPr lang="en-AU" dirty="0"/>
              <a:t>(adapted from </a:t>
            </a:r>
            <a:r>
              <a:rPr lang="en-AU" dirty="0" err="1"/>
              <a:t>Clarvis</a:t>
            </a:r>
            <a:r>
              <a:rPr lang="en-AU" dirty="0"/>
              <a:t> et al. 2014)</a:t>
            </a:r>
          </a:p>
          <a:p>
            <a:pPr algn="ctr"/>
            <a:r>
              <a:rPr lang="en-AU" dirty="0"/>
              <a:t> </a:t>
            </a:r>
          </a:p>
          <a:p>
            <a:pPr algn="ctr"/>
            <a:endParaRPr lang="en-US" dirty="0"/>
          </a:p>
        </p:txBody>
      </p:sp>
      <p:sp>
        <p:nvSpPr>
          <p:cNvPr id="8" name="TextBox 7"/>
          <p:cNvSpPr txBox="1"/>
          <p:nvPr/>
        </p:nvSpPr>
        <p:spPr>
          <a:xfrm>
            <a:off x="2171107" y="225356"/>
            <a:ext cx="9795115" cy="769441"/>
          </a:xfrm>
          <a:prstGeom prst="rect">
            <a:avLst/>
          </a:prstGeom>
          <a:noFill/>
        </p:spPr>
        <p:txBody>
          <a:bodyPr wrap="square" rtlCol="0">
            <a:spAutoFit/>
          </a:bodyPr>
          <a:lstStyle/>
          <a:p>
            <a:r>
              <a:rPr lang="en-US" sz="4400" dirty="0" smtClean="0">
                <a:solidFill>
                  <a:srgbClr val="2C7C9F"/>
                </a:solidFill>
              </a:rPr>
              <a:t>Principles of Adaptive Governance </a:t>
            </a:r>
            <a:endParaRPr lang="en-US" sz="4400" dirty="0">
              <a:solidFill>
                <a:srgbClr val="2C7C9F"/>
              </a:solidFill>
            </a:endParaRPr>
          </a:p>
        </p:txBody>
      </p:sp>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95112" y="1061114"/>
            <a:ext cx="11796888" cy="4708982"/>
          </a:xfrm>
          <a:prstGeom prst="rect">
            <a:avLst/>
          </a:prstGeom>
        </p:spPr>
        <p:txBody>
          <a:bodyPr wrap="square">
            <a:spAutoFit/>
          </a:bodyPr>
          <a:lstStyle/>
          <a:p>
            <a:pPr algn="ctr"/>
            <a:endParaRPr lang="en-US" sz="2400" dirty="0"/>
          </a:p>
          <a:p>
            <a:pPr marL="342900" indent="-342900" algn="ctr">
              <a:buFontTx/>
              <a:buChar char="•"/>
            </a:pPr>
            <a:r>
              <a:rPr lang="en-AU" sz="2800" dirty="0" smtClean="0"/>
              <a:t>Convergence </a:t>
            </a:r>
            <a:r>
              <a:rPr lang="en-AU" sz="2800" dirty="0"/>
              <a:t>of </a:t>
            </a:r>
            <a:r>
              <a:rPr lang="en-AU" sz="2800" dirty="0" smtClean="0"/>
              <a:t>goals </a:t>
            </a:r>
            <a:r>
              <a:rPr lang="en-AU" sz="2800" dirty="0"/>
              <a:t>and knowledge. Trusting and respectful </a:t>
            </a:r>
            <a:r>
              <a:rPr lang="en-AU" sz="2800" dirty="0" smtClean="0"/>
              <a:t>relationships. Agreement </a:t>
            </a:r>
            <a:r>
              <a:rPr lang="en-AU" sz="2800" dirty="0"/>
              <a:t>on concerted action. </a:t>
            </a:r>
            <a:endParaRPr lang="en-AU" sz="2800" dirty="0" smtClean="0"/>
          </a:p>
          <a:p>
            <a:pPr marL="342900" indent="-342900" algn="ctr">
              <a:buFontTx/>
              <a:buChar char="•"/>
            </a:pPr>
            <a:endParaRPr lang="en-AU" sz="2800" dirty="0"/>
          </a:p>
          <a:p>
            <a:pPr marL="342900" indent="-342900" algn="ctr">
              <a:buFontTx/>
              <a:buChar char="•"/>
            </a:pPr>
            <a:r>
              <a:rPr lang="en-AU" sz="2800" dirty="0" smtClean="0"/>
              <a:t>Co</a:t>
            </a:r>
            <a:r>
              <a:rPr lang="en-AU" sz="2800" dirty="0"/>
              <a:t>-creation of knowledge, group framing of problems and solutions.  </a:t>
            </a:r>
            <a:endParaRPr lang="en-AU" sz="2800" dirty="0" smtClean="0"/>
          </a:p>
          <a:p>
            <a:pPr marL="342900" indent="-342900" algn="ctr">
              <a:buFontTx/>
              <a:buChar char="•"/>
            </a:pPr>
            <a:endParaRPr lang="en-AU" sz="2800" dirty="0" smtClean="0"/>
          </a:p>
          <a:p>
            <a:pPr marL="342900" indent="-342900" algn="ctr">
              <a:buFontTx/>
              <a:buChar char="•"/>
            </a:pPr>
            <a:r>
              <a:rPr lang="en-AU" sz="2800" dirty="0" smtClean="0"/>
              <a:t>Mutual </a:t>
            </a:r>
            <a:r>
              <a:rPr lang="en-AU" sz="2800" dirty="0"/>
              <a:t>understanding of </a:t>
            </a:r>
            <a:r>
              <a:rPr lang="en-AU" sz="2800" dirty="0" smtClean="0"/>
              <a:t>issues, shared actions, change </a:t>
            </a:r>
            <a:r>
              <a:rPr lang="en-AU" sz="2800" dirty="0"/>
              <a:t>in behaviours and norms.  </a:t>
            </a:r>
            <a:endParaRPr lang="en-AU" sz="2800" dirty="0" smtClean="0"/>
          </a:p>
          <a:p>
            <a:pPr algn="ctr"/>
            <a:endParaRPr lang="en-AU" sz="2600" dirty="0"/>
          </a:p>
          <a:p>
            <a:pPr algn="ctr"/>
            <a:r>
              <a:rPr lang="en-AU" sz="2600" dirty="0" smtClean="0"/>
              <a:t>(Blackmore, 2007</a:t>
            </a:r>
            <a:r>
              <a:rPr lang="en-AU" sz="2600" dirty="0"/>
              <a:t>) </a:t>
            </a:r>
          </a:p>
        </p:txBody>
      </p:sp>
      <p:sp>
        <p:nvSpPr>
          <p:cNvPr id="2" name="TextBox 1"/>
          <p:cNvSpPr txBox="1"/>
          <p:nvPr/>
        </p:nvSpPr>
        <p:spPr>
          <a:xfrm>
            <a:off x="2144889" y="169334"/>
            <a:ext cx="7224889" cy="830997"/>
          </a:xfrm>
          <a:prstGeom prst="rect">
            <a:avLst/>
          </a:prstGeom>
          <a:noFill/>
        </p:spPr>
        <p:txBody>
          <a:bodyPr wrap="square" rtlCol="0">
            <a:spAutoFit/>
          </a:bodyPr>
          <a:lstStyle/>
          <a:p>
            <a:pPr algn="ctr"/>
            <a:r>
              <a:rPr lang="en-US" sz="4800" dirty="0" smtClean="0">
                <a:solidFill>
                  <a:srgbClr val="2C7C9F"/>
                </a:solidFill>
              </a:rPr>
              <a:t>Social learning</a:t>
            </a:r>
            <a:endParaRPr lang="en-US" sz="4800" dirty="0">
              <a:solidFill>
                <a:srgbClr val="2C7C9F"/>
              </a:solidFill>
            </a:endParaRPr>
          </a:p>
        </p:txBody>
      </p:sp>
    </p:spTree>
    <p:extLst>
      <p:ext uri="{BB962C8B-B14F-4D97-AF65-F5344CB8AC3E}">
        <p14:creationId xmlns:p14="http://schemas.microsoft.com/office/powerpoint/2010/main" val="18115739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62667" y="169334"/>
            <a:ext cx="10329333" cy="707886"/>
          </a:xfrm>
          <a:prstGeom prst="rect">
            <a:avLst/>
          </a:prstGeom>
          <a:noFill/>
        </p:spPr>
        <p:txBody>
          <a:bodyPr wrap="square" rtlCol="0">
            <a:spAutoFit/>
          </a:bodyPr>
          <a:lstStyle/>
          <a:p>
            <a:pPr algn="ctr"/>
            <a:r>
              <a:rPr lang="en-US" sz="4000" dirty="0" smtClean="0">
                <a:solidFill>
                  <a:srgbClr val="2C7C9F"/>
                </a:solidFill>
              </a:rPr>
              <a:t>Rising environmental concern – 1990s</a:t>
            </a:r>
            <a:endParaRPr lang="en-US" sz="4000" dirty="0">
              <a:solidFill>
                <a:srgbClr val="2C7C9F"/>
              </a:solidFill>
            </a:endParaRPr>
          </a:p>
        </p:txBody>
      </p:sp>
      <p:pic>
        <p:nvPicPr>
          <p:cNvPr id="8" name="Picture 7" descr="Warning algae .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7966"/>
            <a:ext cx="5414135" cy="4104923"/>
          </a:xfrm>
          <a:prstGeom prst="rect">
            <a:avLst/>
          </a:prstGeom>
        </p:spPr>
      </p:pic>
      <p:sp>
        <p:nvSpPr>
          <p:cNvPr id="9" name="TextBox 8"/>
          <p:cNvSpPr txBox="1"/>
          <p:nvPr/>
        </p:nvSpPr>
        <p:spPr>
          <a:xfrm>
            <a:off x="5616222" y="1128889"/>
            <a:ext cx="6575778" cy="4154983"/>
          </a:xfrm>
          <a:prstGeom prst="rect">
            <a:avLst/>
          </a:prstGeom>
          <a:noFill/>
        </p:spPr>
        <p:txBody>
          <a:bodyPr wrap="square" rtlCol="0">
            <a:spAutoFit/>
          </a:bodyPr>
          <a:lstStyle/>
          <a:p>
            <a:r>
              <a:rPr lang="en-US" sz="2400" b="1" dirty="0" smtClean="0"/>
              <a:t>1992</a:t>
            </a:r>
            <a:r>
              <a:rPr lang="en-US" sz="2400" dirty="0" smtClean="0"/>
              <a:t> – Rivers showing signs of ecological stress; blue-green algal blooms in Murray-Darling </a:t>
            </a:r>
          </a:p>
          <a:p>
            <a:endParaRPr lang="en-US" sz="2400" dirty="0"/>
          </a:p>
          <a:p>
            <a:r>
              <a:rPr lang="en-US" sz="2400" b="1" dirty="0" smtClean="0"/>
              <a:t>1992 </a:t>
            </a:r>
            <a:r>
              <a:rPr lang="en-US" sz="2400" dirty="0" smtClean="0"/>
              <a:t> - National Strategy for Ecologically Sustainable Development </a:t>
            </a:r>
          </a:p>
          <a:p>
            <a:endParaRPr lang="en-US" sz="2400" dirty="0"/>
          </a:p>
          <a:p>
            <a:r>
              <a:rPr lang="en-US" sz="2400" b="1" dirty="0" smtClean="0"/>
              <a:t>1994</a:t>
            </a:r>
            <a:r>
              <a:rPr lang="en-US" sz="2400" dirty="0" smtClean="0"/>
              <a:t> – COAG agreement on water reforms </a:t>
            </a:r>
          </a:p>
          <a:p>
            <a:endParaRPr lang="en-US" sz="2400" dirty="0"/>
          </a:p>
          <a:p>
            <a:r>
              <a:rPr lang="en-US" sz="2400" b="1" dirty="0" smtClean="0"/>
              <a:t>1995</a:t>
            </a:r>
            <a:r>
              <a:rPr lang="en-US" sz="2400" dirty="0" smtClean="0"/>
              <a:t> – Cap on surface water extractions introduced by the Basin </a:t>
            </a:r>
            <a:r>
              <a:rPr lang="en-US" sz="2400" dirty="0"/>
              <a:t>Ministerial </a:t>
            </a:r>
            <a:r>
              <a:rPr lang="en-US" sz="2400" dirty="0" smtClean="0"/>
              <a:t>Council</a:t>
            </a:r>
          </a:p>
        </p:txBody>
      </p:sp>
    </p:spTree>
    <p:extLst>
      <p:ext uri="{BB962C8B-B14F-4D97-AF65-F5344CB8AC3E}">
        <p14:creationId xmlns:p14="http://schemas.microsoft.com/office/powerpoint/2010/main" val="35726642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4889" y="169334"/>
            <a:ext cx="10047111" cy="646331"/>
          </a:xfrm>
          <a:prstGeom prst="rect">
            <a:avLst/>
          </a:prstGeom>
          <a:noFill/>
        </p:spPr>
        <p:txBody>
          <a:bodyPr wrap="square" rtlCol="0">
            <a:spAutoFit/>
          </a:bodyPr>
          <a:lstStyle/>
          <a:p>
            <a:pPr algn="ctr"/>
            <a:r>
              <a:rPr lang="en-US" sz="3600" dirty="0" smtClean="0">
                <a:solidFill>
                  <a:srgbClr val="2C7C9F"/>
                </a:solidFill>
              </a:rPr>
              <a:t>Increasing role of the Commonwealth 2000s </a:t>
            </a:r>
            <a:endParaRPr lang="en-US" sz="3600" dirty="0">
              <a:solidFill>
                <a:srgbClr val="2C7C9F"/>
              </a:solidFill>
            </a:endParaRPr>
          </a:p>
        </p:txBody>
      </p:sp>
      <p:sp>
        <p:nvSpPr>
          <p:cNvPr id="9" name="TextBox 8"/>
          <p:cNvSpPr txBox="1"/>
          <p:nvPr/>
        </p:nvSpPr>
        <p:spPr>
          <a:xfrm>
            <a:off x="5334000" y="1185333"/>
            <a:ext cx="6858000" cy="4893647"/>
          </a:xfrm>
          <a:prstGeom prst="rect">
            <a:avLst/>
          </a:prstGeom>
          <a:noFill/>
        </p:spPr>
        <p:txBody>
          <a:bodyPr wrap="square" rtlCol="0">
            <a:spAutoFit/>
          </a:bodyPr>
          <a:lstStyle/>
          <a:p>
            <a:r>
              <a:rPr lang="en-US" sz="2400" b="1" dirty="0" smtClean="0"/>
              <a:t>Millennium Drought worsens </a:t>
            </a:r>
          </a:p>
          <a:p>
            <a:endParaRPr lang="en-US" sz="2400" dirty="0"/>
          </a:p>
          <a:p>
            <a:pPr>
              <a:defRPr/>
            </a:pPr>
            <a:r>
              <a:rPr lang="en-US" sz="2400" b="1" dirty="0" smtClean="0"/>
              <a:t>2000-2004</a:t>
            </a:r>
            <a:r>
              <a:rPr lang="en-US" sz="2400" dirty="0" smtClean="0"/>
              <a:t> – </a:t>
            </a:r>
            <a:r>
              <a:rPr lang="en-US" sz="2400" dirty="0"/>
              <a:t>Stakeholder committees </a:t>
            </a:r>
            <a:r>
              <a:rPr lang="en-US" sz="2400" dirty="0" smtClean="0"/>
              <a:t>develop </a:t>
            </a:r>
            <a:r>
              <a:rPr lang="en-US" sz="2400" dirty="0"/>
              <a:t>water sharing plans in New South </a:t>
            </a:r>
            <a:r>
              <a:rPr lang="en-US" sz="2400" dirty="0" smtClean="0"/>
              <a:t>Wales, including rules-based environmental water  </a:t>
            </a:r>
            <a:endParaRPr lang="en-US" sz="2400" dirty="0"/>
          </a:p>
          <a:p>
            <a:endParaRPr lang="en-US" sz="2400" dirty="0"/>
          </a:p>
          <a:p>
            <a:r>
              <a:rPr lang="en-US" sz="2400" b="1" dirty="0" smtClean="0"/>
              <a:t>2004</a:t>
            </a:r>
            <a:r>
              <a:rPr lang="en-US" sz="2400" dirty="0" smtClean="0"/>
              <a:t> – National Water Initiative</a:t>
            </a:r>
          </a:p>
          <a:p>
            <a:endParaRPr lang="en-US" sz="2400" dirty="0"/>
          </a:p>
          <a:p>
            <a:r>
              <a:rPr lang="en-US" sz="2400" b="1" dirty="0" smtClean="0"/>
              <a:t>2007</a:t>
            </a:r>
            <a:r>
              <a:rPr lang="en-US" sz="2400" dirty="0" smtClean="0"/>
              <a:t> – Water Act (Commonwealth) </a:t>
            </a:r>
          </a:p>
          <a:p>
            <a:endParaRPr lang="en-US" sz="2400" dirty="0"/>
          </a:p>
          <a:p>
            <a:r>
              <a:rPr lang="en-US" sz="2400" b="1" dirty="0" smtClean="0"/>
              <a:t>2007-2011 </a:t>
            </a:r>
            <a:r>
              <a:rPr lang="en-US" sz="2400" dirty="0" smtClean="0"/>
              <a:t>– Water buy-backs </a:t>
            </a:r>
          </a:p>
          <a:p>
            <a:r>
              <a:rPr lang="en-US" sz="2400" dirty="0" smtClean="0"/>
              <a:t> </a:t>
            </a:r>
            <a:endParaRPr lang="en-US" sz="2400" dirty="0"/>
          </a:p>
        </p:txBody>
      </p:sp>
      <p:pic>
        <p:nvPicPr>
          <p:cNvPr id="5" name="Picture 4" descr="Millennium Drought.jpg"/>
          <p:cNvPicPr>
            <a:picLocks noChangeAspect="1"/>
          </p:cNvPicPr>
          <p:nvPr/>
        </p:nvPicPr>
        <p:blipFill rotWithShape="1">
          <a:blip r:embed="rId5">
            <a:extLst>
              <a:ext uri="{28A0092B-C50C-407E-A947-70E740481C1C}">
                <a14:useLocalDpi xmlns:a14="http://schemas.microsoft.com/office/drawing/2010/main" val="0"/>
              </a:ext>
            </a:extLst>
          </a:blip>
          <a:srcRect t="5856"/>
          <a:stretch/>
        </p:blipFill>
        <p:spPr>
          <a:xfrm>
            <a:off x="0" y="1100666"/>
            <a:ext cx="5221111" cy="3810001"/>
          </a:xfrm>
          <a:prstGeom prst="rect">
            <a:avLst/>
          </a:prstGeom>
        </p:spPr>
      </p:pic>
    </p:spTree>
    <p:extLst>
      <p:ext uri="{BB962C8B-B14F-4D97-AF65-F5344CB8AC3E}">
        <p14:creationId xmlns:p14="http://schemas.microsoft.com/office/powerpoint/2010/main" val="38300540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4888" y="169334"/>
            <a:ext cx="9313333" cy="646331"/>
          </a:xfrm>
          <a:prstGeom prst="rect">
            <a:avLst/>
          </a:prstGeom>
          <a:noFill/>
        </p:spPr>
        <p:txBody>
          <a:bodyPr wrap="square" rtlCol="0">
            <a:spAutoFit/>
          </a:bodyPr>
          <a:lstStyle/>
          <a:p>
            <a:pPr algn="ctr"/>
            <a:r>
              <a:rPr lang="en-US" sz="3600" dirty="0">
                <a:solidFill>
                  <a:srgbClr val="2C7C9F"/>
                </a:solidFill>
              </a:rPr>
              <a:t>Timeline of key events – </a:t>
            </a:r>
            <a:r>
              <a:rPr lang="en-US" sz="3600" dirty="0" smtClean="0">
                <a:solidFill>
                  <a:srgbClr val="2C7C9F"/>
                </a:solidFill>
              </a:rPr>
              <a:t>Basin Plan </a:t>
            </a:r>
            <a:endParaRPr lang="en-US" sz="3600" dirty="0">
              <a:solidFill>
                <a:srgbClr val="2C7C9F"/>
              </a:solidFill>
            </a:endParaRPr>
          </a:p>
        </p:txBody>
      </p:sp>
      <p:sp>
        <p:nvSpPr>
          <p:cNvPr id="9" name="TextBox 8"/>
          <p:cNvSpPr txBox="1"/>
          <p:nvPr/>
        </p:nvSpPr>
        <p:spPr>
          <a:xfrm>
            <a:off x="5757334" y="1241778"/>
            <a:ext cx="6434666" cy="3046988"/>
          </a:xfrm>
          <a:prstGeom prst="rect">
            <a:avLst/>
          </a:prstGeom>
          <a:noFill/>
        </p:spPr>
        <p:txBody>
          <a:bodyPr wrap="square" rtlCol="0">
            <a:spAutoFit/>
          </a:bodyPr>
          <a:lstStyle/>
          <a:p>
            <a:r>
              <a:rPr lang="en-US" sz="2400" b="1" dirty="0" smtClean="0"/>
              <a:t>2010 – </a:t>
            </a:r>
            <a:r>
              <a:rPr lang="en-US" sz="2400" dirty="0" smtClean="0"/>
              <a:t>Drought breaks; flooding rains </a:t>
            </a:r>
          </a:p>
          <a:p>
            <a:endParaRPr lang="en-US" sz="2400" b="1" dirty="0"/>
          </a:p>
          <a:p>
            <a:r>
              <a:rPr lang="en-US" sz="2400" b="1" dirty="0" smtClean="0"/>
              <a:t>2010</a:t>
            </a:r>
            <a:r>
              <a:rPr lang="en-US" sz="2400" dirty="0" smtClean="0"/>
              <a:t> – Guide to the Basin Plan</a:t>
            </a:r>
          </a:p>
          <a:p>
            <a:endParaRPr lang="en-US" sz="2400" dirty="0"/>
          </a:p>
          <a:p>
            <a:r>
              <a:rPr lang="en-US" sz="2400" b="1" dirty="0" smtClean="0"/>
              <a:t>2012</a:t>
            </a:r>
            <a:r>
              <a:rPr lang="en-US" sz="2400" dirty="0" smtClean="0"/>
              <a:t> – Watered down version of the Plan becomes law </a:t>
            </a:r>
          </a:p>
          <a:p>
            <a:endParaRPr lang="en-US" sz="2400" dirty="0"/>
          </a:p>
          <a:p>
            <a:r>
              <a:rPr lang="en-US" sz="2400" b="1" dirty="0" smtClean="0"/>
              <a:t>2019</a:t>
            </a:r>
            <a:r>
              <a:rPr lang="en-US" sz="2400" dirty="0" smtClean="0"/>
              <a:t> – Sustainable Diversion Limits</a:t>
            </a:r>
          </a:p>
        </p:txBody>
      </p:sp>
      <p:sp>
        <p:nvSpPr>
          <p:cNvPr id="5" name="TextBox 4"/>
          <p:cNvSpPr txBox="1"/>
          <p:nvPr/>
        </p:nvSpPr>
        <p:spPr>
          <a:xfrm>
            <a:off x="903111" y="4487334"/>
            <a:ext cx="10950222" cy="1938992"/>
          </a:xfrm>
          <a:prstGeom prst="rect">
            <a:avLst/>
          </a:prstGeom>
          <a:noFill/>
        </p:spPr>
        <p:txBody>
          <a:bodyPr wrap="square" rtlCol="0">
            <a:spAutoFit/>
          </a:bodyPr>
          <a:lstStyle/>
          <a:p>
            <a:r>
              <a:rPr lang="en-AU" sz="2400" i="1" dirty="0"/>
              <a:t>In the Murray-Darling Basin Plan what do we find? Bugger-all consultation when it first emerged, that big row in Griffith… Yeah, it was a huge </a:t>
            </a:r>
            <a:r>
              <a:rPr lang="en-AU" sz="2400" i="1" dirty="0" smtClean="0"/>
              <a:t>row! </a:t>
            </a:r>
            <a:r>
              <a:rPr lang="en-AU" sz="2400" i="1" dirty="0"/>
              <a:t>It should never have been called consultation, because it wasn’t consultation, it was a one-way message. [</a:t>
            </a:r>
            <a:r>
              <a:rPr lang="en-AU" sz="2400" i="1" dirty="0" smtClean="0"/>
              <a:t>Regional interview respondent, 2014] </a:t>
            </a:r>
            <a:endParaRPr lang="en-AU" sz="2400" i="1" dirty="0"/>
          </a:p>
          <a:p>
            <a:endParaRPr lang="en-US" sz="2400" dirty="0"/>
          </a:p>
        </p:txBody>
      </p:sp>
      <p:pic>
        <p:nvPicPr>
          <p:cNvPr id="6" name="Picture 5" descr="Basin Plan burning .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06311"/>
            <a:ext cx="5772255" cy="3239911"/>
          </a:xfrm>
          <a:prstGeom prst="rect">
            <a:avLst/>
          </a:prstGeom>
        </p:spPr>
      </p:pic>
    </p:spTree>
    <p:extLst>
      <p:ext uri="{BB962C8B-B14F-4D97-AF65-F5344CB8AC3E}">
        <p14:creationId xmlns:p14="http://schemas.microsoft.com/office/powerpoint/2010/main" val="38300540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4888" y="169334"/>
            <a:ext cx="10047111" cy="769441"/>
          </a:xfrm>
          <a:prstGeom prst="rect">
            <a:avLst/>
          </a:prstGeom>
          <a:noFill/>
        </p:spPr>
        <p:txBody>
          <a:bodyPr wrap="square" rtlCol="0">
            <a:spAutoFit/>
          </a:bodyPr>
          <a:lstStyle/>
          <a:p>
            <a:pPr algn="ctr"/>
            <a:r>
              <a:rPr lang="en-US" sz="4400" dirty="0" smtClean="0">
                <a:solidFill>
                  <a:srgbClr val="2C7C9F"/>
                </a:solidFill>
              </a:rPr>
              <a:t>Key events in the Lachlan catchment</a:t>
            </a:r>
            <a:endParaRPr lang="en-US" sz="4400" dirty="0">
              <a:solidFill>
                <a:srgbClr val="2C7C9F"/>
              </a:solidFill>
            </a:endParaRPr>
          </a:p>
        </p:txBody>
      </p:sp>
      <p:sp>
        <p:nvSpPr>
          <p:cNvPr id="9" name="TextBox 8"/>
          <p:cNvSpPr txBox="1"/>
          <p:nvPr/>
        </p:nvSpPr>
        <p:spPr>
          <a:xfrm>
            <a:off x="5334000" y="1016001"/>
            <a:ext cx="6858000" cy="5632310"/>
          </a:xfrm>
          <a:prstGeom prst="rect">
            <a:avLst/>
          </a:prstGeom>
          <a:noFill/>
        </p:spPr>
        <p:txBody>
          <a:bodyPr wrap="square" rtlCol="0">
            <a:spAutoFit/>
          </a:bodyPr>
          <a:lstStyle/>
          <a:p>
            <a:r>
              <a:rPr lang="en-US" sz="2400" b="1" dirty="0" smtClean="0"/>
              <a:t>The environmental water advisory group (EWAG) is a bridging group for stakeholders </a:t>
            </a:r>
          </a:p>
          <a:p>
            <a:endParaRPr lang="en-US" sz="2400" b="1" dirty="0"/>
          </a:p>
          <a:p>
            <a:r>
              <a:rPr lang="en-US" sz="2400" b="1" dirty="0" smtClean="0"/>
              <a:t>2009</a:t>
            </a:r>
            <a:r>
              <a:rPr lang="en-US" sz="2400" dirty="0" smtClean="0"/>
              <a:t> – Seven small scale e-watering events for </a:t>
            </a:r>
            <a:r>
              <a:rPr lang="en-US" sz="2400" dirty="0" err="1" smtClean="0"/>
              <a:t>waterbirds</a:t>
            </a:r>
            <a:r>
              <a:rPr lang="en-US" sz="2400" dirty="0" smtClean="0"/>
              <a:t>, veg. and frogs</a:t>
            </a:r>
          </a:p>
          <a:p>
            <a:endParaRPr lang="en-US" sz="2400" dirty="0"/>
          </a:p>
          <a:p>
            <a:r>
              <a:rPr lang="en-US" sz="2400" b="1" dirty="0" smtClean="0"/>
              <a:t>2010</a:t>
            </a:r>
            <a:r>
              <a:rPr lang="en-US" sz="2400" dirty="0" smtClean="0"/>
              <a:t> – Widespread natural flooding as Millennium Drought breaks </a:t>
            </a:r>
          </a:p>
          <a:p>
            <a:endParaRPr lang="en-US" sz="2400" dirty="0"/>
          </a:p>
          <a:p>
            <a:r>
              <a:rPr lang="en-US" sz="2400" b="1" dirty="0" smtClean="0"/>
              <a:t>2011</a:t>
            </a:r>
            <a:r>
              <a:rPr lang="en-US" sz="2400" dirty="0" smtClean="0"/>
              <a:t> – Two medium scale e-watering events </a:t>
            </a:r>
          </a:p>
          <a:p>
            <a:endParaRPr lang="en-US" sz="2400" dirty="0"/>
          </a:p>
          <a:p>
            <a:r>
              <a:rPr lang="en-US" sz="2400" b="1" dirty="0" smtClean="0"/>
              <a:t>2013</a:t>
            </a:r>
            <a:r>
              <a:rPr lang="en-US" sz="2400" dirty="0" smtClean="0"/>
              <a:t> </a:t>
            </a:r>
            <a:r>
              <a:rPr lang="en-US" sz="2400" b="1" dirty="0" smtClean="0"/>
              <a:t>– Large-scale overbank flow to improve resilience in the lower Lachlan wetland systems </a:t>
            </a:r>
          </a:p>
          <a:p>
            <a:r>
              <a:rPr lang="en-US" sz="2400" dirty="0" smtClean="0"/>
              <a:t> </a:t>
            </a:r>
            <a:endParaRPr lang="en-US" sz="2400" dirty="0"/>
          </a:p>
        </p:txBody>
      </p:sp>
      <p:pic>
        <p:nvPicPr>
          <p:cNvPr id="11" name="Picture 10" descr="Lower-Lachlan-Swamp-July-2013.jpg"/>
          <p:cNvPicPr>
            <a:picLocks noChangeAspect="1"/>
          </p:cNvPicPr>
          <p:nvPr/>
        </p:nvPicPr>
        <p:blipFill rotWithShape="1">
          <a:blip r:embed="rId5">
            <a:extLst>
              <a:ext uri="{28A0092B-C50C-407E-A947-70E740481C1C}">
                <a14:useLocalDpi xmlns:a14="http://schemas.microsoft.com/office/drawing/2010/main" val="0"/>
              </a:ext>
            </a:extLst>
          </a:blip>
          <a:srcRect l="45166" t="11720" r="-302" b="5659"/>
          <a:stretch/>
        </p:blipFill>
        <p:spPr>
          <a:xfrm>
            <a:off x="0" y="1106920"/>
            <a:ext cx="5334000" cy="5031918"/>
          </a:xfrm>
          <a:prstGeom prst="rect">
            <a:avLst/>
          </a:prstGeom>
        </p:spPr>
      </p:pic>
      <p:sp>
        <p:nvSpPr>
          <p:cNvPr id="6" name="TextBox 5"/>
          <p:cNvSpPr txBox="1"/>
          <p:nvPr/>
        </p:nvSpPr>
        <p:spPr>
          <a:xfrm>
            <a:off x="197556" y="6180667"/>
            <a:ext cx="4995333" cy="646331"/>
          </a:xfrm>
          <a:prstGeom prst="rect">
            <a:avLst/>
          </a:prstGeom>
          <a:noFill/>
        </p:spPr>
        <p:txBody>
          <a:bodyPr wrap="square" rtlCol="0">
            <a:spAutoFit/>
          </a:bodyPr>
          <a:lstStyle/>
          <a:p>
            <a:r>
              <a:rPr lang="en-US" dirty="0" smtClean="0"/>
              <a:t>Lower Lachlan wetlands with environmental water, 2013 </a:t>
            </a:r>
            <a:endParaRPr lang="en-US" dirty="0"/>
          </a:p>
        </p:txBody>
      </p:sp>
    </p:spTree>
    <p:extLst>
      <p:ext uri="{BB962C8B-B14F-4D97-AF65-F5344CB8AC3E}">
        <p14:creationId xmlns:p14="http://schemas.microsoft.com/office/powerpoint/2010/main" val="38816293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6" name="Straight Connector 5"/>
          <p:cNvCxnSpPr/>
          <p:nvPr/>
        </p:nvCxnSpPr>
        <p:spPr>
          <a:xfrm>
            <a:off x="304287" y="1163147"/>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804812" y="84666"/>
            <a:ext cx="10528298" cy="82375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smtClean="0"/>
              <a:t>Factors enabling learning and adapting</a:t>
            </a:r>
            <a:endParaRPr lang="en-US" sz="3600" dirty="0"/>
          </a:p>
        </p:txBody>
      </p:sp>
      <p:sp>
        <p:nvSpPr>
          <p:cNvPr id="8" name="Content Placeholder 2"/>
          <p:cNvSpPr txBox="1">
            <a:spLocks/>
          </p:cNvSpPr>
          <p:nvPr/>
        </p:nvSpPr>
        <p:spPr>
          <a:xfrm>
            <a:off x="112890" y="1374423"/>
            <a:ext cx="3132668" cy="2379132"/>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marL="0" indent="0">
              <a:buFont typeface="Wingdings 2" pitchFamily="18" charset="2"/>
              <a:buNone/>
            </a:pPr>
            <a:r>
              <a:rPr lang="en-AU" b="1" smtClean="0">
                <a:solidFill>
                  <a:srgbClr val="000000"/>
                </a:solidFill>
              </a:rPr>
              <a:t>Regimes</a:t>
            </a:r>
            <a:r>
              <a:rPr lang="en-AU" smtClean="0">
                <a:solidFill>
                  <a:srgbClr val="000000"/>
                </a:solidFill>
              </a:rPr>
              <a:t>: nested, polycentric  governance regimes; culture of learning; </a:t>
            </a:r>
            <a:r>
              <a:rPr lang="en-AU" u="sng" smtClean="0">
                <a:solidFill>
                  <a:srgbClr val="000000"/>
                </a:solidFill>
              </a:rPr>
              <a:t>more or less local autonomy?   </a:t>
            </a:r>
            <a:endParaRPr lang="en-AU" u="sng" dirty="0">
              <a:solidFill>
                <a:srgbClr val="000000"/>
              </a:solidFill>
            </a:endParaRPr>
          </a:p>
        </p:txBody>
      </p:sp>
      <p:sp>
        <p:nvSpPr>
          <p:cNvPr id="9" name="TextBox 8"/>
          <p:cNvSpPr txBox="1"/>
          <p:nvPr/>
        </p:nvSpPr>
        <p:spPr>
          <a:xfrm>
            <a:off x="8551334" y="1382888"/>
            <a:ext cx="3527778" cy="2308324"/>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b="1" dirty="0"/>
              <a:t>Relationships</a:t>
            </a:r>
            <a:r>
              <a:rPr lang="en-AU" sz="2400" dirty="0"/>
              <a:t>: TRUST</a:t>
            </a:r>
            <a:r>
              <a:rPr lang="en-AU" sz="2400" dirty="0" smtClean="0"/>
              <a:t>; networks; social platforms and bridging groups;  </a:t>
            </a:r>
            <a:r>
              <a:rPr lang="en-AU" sz="2400" dirty="0"/>
              <a:t>long-term involvement of </a:t>
            </a:r>
            <a:r>
              <a:rPr lang="en-AU" sz="2400" dirty="0" smtClean="0"/>
              <a:t>key individuals   </a:t>
            </a:r>
          </a:p>
        </p:txBody>
      </p:sp>
      <p:sp>
        <p:nvSpPr>
          <p:cNvPr id="10" name="TextBox 9"/>
          <p:cNvSpPr txBox="1"/>
          <p:nvPr/>
        </p:nvSpPr>
        <p:spPr>
          <a:xfrm>
            <a:off x="3527779" y="4684888"/>
            <a:ext cx="4826000" cy="1200328"/>
          </a:xfrm>
          <a:prstGeom prst="rect">
            <a:avLst/>
          </a:prstGeom>
          <a:solidFill>
            <a:schemeClr val="lt1">
              <a:alpha val="6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Rhetoric: </a:t>
            </a:r>
            <a:r>
              <a:rPr lang="en-US" sz="2400" dirty="0" smtClean="0"/>
              <a:t>Political recognition of problems and solutions in water policy </a:t>
            </a:r>
            <a:endParaRPr lang="en-US" sz="2400" dirty="0"/>
          </a:p>
        </p:txBody>
      </p:sp>
      <p:sp>
        <p:nvSpPr>
          <p:cNvPr id="11" name="Rectangle 10"/>
          <p:cNvSpPr/>
          <p:nvPr/>
        </p:nvSpPr>
        <p:spPr>
          <a:xfrm>
            <a:off x="3414889" y="1326444"/>
            <a:ext cx="4995333" cy="3132667"/>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endParaRPr lang="en-AU" sz="2000" dirty="0">
              <a:effectLst/>
              <a:latin typeface="Calibri"/>
              <a:ea typeface="Calibri"/>
              <a:cs typeface="Times New Roman"/>
            </a:endParaRPr>
          </a:p>
          <a:p>
            <a:pPr algn="ctr">
              <a:lnSpc>
                <a:spcPct val="150000"/>
              </a:lnSpc>
              <a:spcAft>
                <a:spcPts val="0"/>
              </a:spcAft>
            </a:pPr>
            <a:r>
              <a:rPr lang="en-AU" sz="1200" dirty="0">
                <a:effectLst/>
                <a:latin typeface="Calibri"/>
                <a:ea typeface="Calibri"/>
                <a:cs typeface="Times New Roman"/>
              </a:rPr>
              <a:t> </a:t>
            </a:r>
          </a:p>
          <a:p>
            <a:pPr algn="ctr">
              <a:lnSpc>
                <a:spcPct val="150000"/>
              </a:lnSpc>
              <a:spcAft>
                <a:spcPts val="0"/>
              </a:spcAft>
            </a:pPr>
            <a:r>
              <a:rPr lang="en-AU" sz="1200" dirty="0">
                <a:effectLst/>
                <a:latin typeface="Calibri"/>
                <a:ea typeface="Calibri"/>
                <a:cs typeface="Times New Roman"/>
              </a:rPr>
              <a:t> </a:t>
            </a:r>
          </a:p>
          <a:p>
            <a:pPr>
              <a:lnSpc>
                <a:spcPct val="150000"/>
              </a:lnSpc>
              <a:spcAft>
                <a:spcPts val="0"/>
              </a:spcAft>
            </a:pPr>
            <a:r>
              <a:rPr lang="en-AU" sz="1200" dirty="0">
                <a:effectLst/>
                <a:latin typeface="Calibri"/>
                <a:ea typeface="Calibri"/>
                <a:cs typeface="Times New Roman"/>
              </a:rPr>
              <a:t> </a:t>
            </a:r>
          </a:p>
          <a:p>
            <a:pPr algn="ctr">
              <a:lnSpc>
                <a:spcPct val="150000"/>
              </a:lnSpc>
              <a:spcAft>
                <a:spcPts val="0"/>
              </a:spcAft>
            </a:pPr>
            <a:r>
              <a:rPr lang="en-AU" sz="1200" dirty="0">
                <a:effectLst/>
                <a:latin typeface="Calibri"/>
                <a:ea typeface="Calibri"/>
                <a:cs typeface="Times New Roman"/>
              </a:rPr>
              <a:t> </a:t>
            </a:r>
          </a:p>
          <a:p>
            <a:pPr algn="ctr">
              <a:lnSpc>
                <a:spcPct val="150000"/>
              </a:lnSpc>
              <a:spcAft>
                <a:spcPts val="0"/>
              </a:spcAft>
            </a:pPr>
            <a:r>
              <a:rPr lang="en-AU" sz="1200" dirty="0">
                <a:effectLst/>
                <a:latin typeface="Calibri"/>
                <a:ea typeface="Calibri"/>
                <a:cs typeface="Times New Roman"/>
              </a:rPr>
              <a:t> </a:t>
            </a:r>
          </a:p>
        </p:txBody>
      </p:sp>
      <p:sp>
        <p:nvSpPr>
          <p:cNvPr id="12" name="Text Box 241"/>
          <p:cNvSpPr txBox="1"/>
          <p:nvPr/>
        </p:nvSpPr>
        <p:spPr>
          <a:xfrm>
            <a:off x="3640666" y="1873533"/>
            <a:ext cx="882263" cy="694690"/>
          </a:xfrm>
          <a:prstGeom prst="rect">
            <a:avLst/>
          </a:prstGeom>
          <a:ln/>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AU" sz="2000" dirty="0">
                <a:effectLst/>
                <a:latin typeface="Calibri"/>
                <a:ea typeface="Calibri"/>
                <a:cs typeface="Times New Roman"/>
              </a:rPr>
              <a:t>Rules</a:t>
            </a:r>
          </a:p>
        </p:txBody>
      </p:sp>
      <p:sp>
        <p:nvSpPr>
          <p:cNvPr id="13" name="Text Box 239"/>
          <p:cNvSpPr txBox="1"/>
          <p:nvPr/>
        </p:nvSpPr>
        <p:spPr>
          <a:xfrm>
            <a:off x="6604002" y="1858645"/>
            <a:ext cx="1665111" cy="766022"/>
          </a:xfrm>
          <a:prstGeom prst="rect">
            <a:avLst/>
          </a:prstGeom>
          <a:ln/>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AU" sz="2000" dirty="0">
                <a:effectLst/>
                <a:latin typeface="Calibri"/>
                <a:ea typeface="Calibri"/>
                <a:cs typeface="Times New Roman"/>
              </a:rPr>
              <a:t>Relationships</a:t>
            </a:r>
          </a:p>
        </p:txBody>
      </p:sp>
      <p:sp>
        <p:nvSpPr>
          <p:cNvPr id="14" name="Oval 13"/>
          <p:cNvSpPr/>
          <p:nvPr/>
        </p:nvSpPr>
        <p:spPr>
          <a:xfrm>
            <a:off x="4874787" y="3555998"/>
            <a:ext cx="1870323" cy="620891"/>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AU" sz="2000" dirty="0">
                <a:effectLst/>
                <a:latin typeface="Calibri"/>
                <a:ea typeface="Calibri"/>
                <a:cs typeface="Times New Roman"/>
              </a:rPr>
              <a:t>Routines</a:t>
            </a:r>
            <a:r>
              <a:rPr lang="en-AU" sz="2400" dirty="0">
                <a:effectLst/>
                <a:latin typeface="Calibri"/>
                <a:ea typeface="Calibri"/>
                <a:cs typeface="Times New Roman"/>
              </a:rPr>
              <a:t> </a:t>
            </a:r>
          </a:p>
        </p:txBody>
      </p:sp>
      <p:cxnSp>
        <p:nvCxnSpPr>
          <p:cNvPr id="15" name="Straight Arrow Connector 14"/>
          <p:cNvCxnSpPr>
            <a:stCxn id="13" idx="2"/>
            <a:endCxn id="14" idx="6"/>
          </p:cNvCxnSpPr>
          <p:nvPr/>
        </p:nvCxnSpPr>
        <p:spPr>
          <a:xfrm flipH="1">
            <a:off x="6745110" y="2624667"/>
            <a:ext cx="691448" cy="12417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2" idx="2"/>
            <a:endCxn id="14" idx="2"/>
          </p:cNvCxnSpPr>
          <p:nvPr/>
        </p:nvCxnSpPr>
        <p:spPr>
          <a:xfrm>
            <a:off x="4081798" y="2568223"/>
            <a:ext cx="792989" cy="12982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Cloud 16"/>
          <p:cNvSpPr/>
          <p:nvPr/>
        </p:nvSpPr>
        <p:spPr>
          <a:xfrm>
            <a:off x="4854224" y="2639200"/>
            <a:ext cx="1806222" cy="691022"/>
          </a:xfrm>
          <a:prstGeom prst="cloud">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AU" sz="2000" dirty="0">
                <a:effectLst/>
                <a:latin typeface="Calibri"/>
                <a:ea typeface="Calibri"/>
                <a:cs typeface="Times New Roman"/>
              </a:rPr>
              <a:t>Rhetoric</a:t>
            </a:r>
            <a:r>
              <a:rPr lang="en-AU" sz="2400" dirty="0">
                <a:effectLst/>
                <a:latin typeface="Calibri"/>
                <a:ea typeface="Calibri"/>
                <a:cs typeface="Times New Roman"/>
              </a:rPr>
              <a:t> </a:t>
            </a:r>
          </a:p>
        </p:txBody>
      </p:sp>
      <p:sp>
        <p:nvSpPr>
          <p:cNvPr id="18" name="TextBox 17"/>
          <p:cNvSpPr txBox="1"/>
          <p:nvPr/>
        </p:nvSpPr>
        <p:spPr>
          <a:xfrm>
            <a:off x="5164666" y="1495777"/>
            <a:ext cx="1354667" cy="369332"/>
          </a:xfrm>
          <a:prstGeom prst="rect">
            <a:avLst/>
          </a:prstGeom>
          <a:noFill/>
        </p:spPr>
        <p:txBody>
          <a:bodyPr wrap="square" rtlCol="0">
            <a:spAutoFit/>
          </a:bodyPr>
          <a:lstStyle/>
          <a:p>
            <a:r>
              <a:rPr lang="en-US" b="1" dirty="0" smtClean="0"/>
              <a:t>Regime </a:t>
            </a:r>
            <a:endParaRPr lang="en-US" b="1" dirty="0"/>
          </a:p>
        </p:txBody>
      </p:sp>
      <p:cxnSp>
        <p:nvCxnSpPr>
          <p:cNvPr id="19" name="Straight Arrow Connector 18"/>
          <p:cNvCxnSpPr>
            <a:stCxn id="12" idx="3"/>
            <a:endCxn id="13" idx="1"/>
          </p:cNvCxnSpPr>
          <p:nvPr/>
        </p:nvCxnSpPr>
        <p:spPr>
          <a:xfrm>
            <a:off x="4522929" y="2220878"/>
            <a:ext cx="2081073" cy="2077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112888" y="3898124"/>
            <a:ext cx="3132667" cy="2308324"/>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b="1" dirty="0">
                <a:solidFill>
                  <a:srgbClr val="000000"/>
                </a:solidFill>
              </a:rPr>
              <a:t>Rules</a:t>
            </a:r>
            <a:r>
              <a:rPr lang="en-AU" sz="2400" dirty="0">
                <a:solidFill>
                  <a:srgbClr val="000000"/>
                </a:solidFill>
              </a:rPr>
              <a:t>: tradeable property rights for water; planning and regulation; environmental water entitlements  </a:t>
            </a:r>
            <a:endParaRPr lang="en-US" sz="2400" dirty="0">
              <a:solidFill>
                <a:srgbClr val="000000"/>
              </a:solidFill>
            </a:endParaRPr>
          </a:p>
        </p:txBody>
      </p:sp>
      <p:sp>
        <p:nvSpPr>
          <p:cNvPr id="21" name="TextBox 20"/>
          <p:cNvSpPr txBox="1"/>
          <p:nvPr/>
        </p:nvSpPr>
        <p:spPr>
          <a:xfrm>
            <a:off x="8551334" y="3839236"/>
            <a:ext cx="3527778" cy="2677656"/>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b="1" dirty="0"/>
              <a:t>Routines</a:t>
            </a:r>
            <a:r>
              <a:rPr lang="en-AU" sz="2400" dirty="0"/>
              <a:t>: Institutionalise adaptive management; </a:t>
            </a:r>
            <a:r>
              <a:rPr lang="en-US" sz="2400" dirty="0"/>
              <a:t>long-term funding for monitoring and evaluation</a:t>
            </a:r>
            <a:r>
              <a:rPr lang="en-US" sz="2400" dirty="0" smtClean="0"/>
              <a:t>; </a:t>
            </a:r>
            <a:r>
              <a:rPr lang="en-AU" sz="2400" dirty="0" smtClean="0"/>
              <a:t>local </a:t>
            </a:r>
            <a:r>
              <a:rPr lang="en-AU" sz="2400" dirty="0"/>
              <a:t>and scientific knowledge </a:t>
            </a:r>
            <a:endParaRPr lang="en-US" sz="2400" dirty="0"/>
          </a:p>
        </p:txBody>
      </p:sp>
    </p:spTree>
    <p:extLst>
      <p:ext uri="{BB962C8B-B14F-4D97-AF65-F5344CB8AC3E}">
        <p14:creationId xmlns:p14="http://schemas.microsoft.com/office/powerpoint/2010/main" val="1746621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03707302"/>
              </p:ext>
            </p:extLst>
          </p:nvPr>
        </p:nvGraphicFramePr>
        <p:xfrm>
          <a:off x="731838" y="1600200"/>
          <a:ext cx="11460162" cy="4524022"/>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2709333" y="3979332"/>
            <a:ext cx="2568223" cy="56444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a:xfrm>
            <a:off x="289627" y="111420"/>
            <a:ext cx="11763136" cy="1426197"/>
          </a:xfrm>
        </p:spPr>
        <p:txBody>
          <a:bodyPr/>
          <a:lstStyle/>
          <a:p>
            <a:r>
              <a:rPr lang="en-AU" sz="4000" dirty="0"/>
              <a:t>Adaptive management: emphasis on planning, monitoring and </a:t>
            </a:r>
            <a:r>
              <a:rPr lang="en-AU" sz="4000" dirty="0" smtClean="0"/>
              <a:t>accountability</a:t>
            </a:r>
            <a:endParaRPr lang="en-US" sz="4000" dirty="0"/>
          </a:p>
        </p:txBody>
      </p:sp>
      <p:sp>
        <p:nvSpPr>
          <p:cNvPr id="9" name="Rectangle 8"/>
          <p:cNvSpPr/>
          <p:nvPr/>
        </p:nvSpPr>
        <p:spPr>
          <a:xfrm>
            <a:off x="4414552" y="6143098"/>
            <a:ext cx="6780139" cy="338554"/>
          </a:xfrm>
          <a:prstGeom prst="rect">
            <a:avLst/>
          </a:prstGeom>
        </p:spPr>
        <p:txBody>
          <a:bodyPr wrap="square">
            <a:spAutoFit/>
          </a:bodyPr>
          <a:lstStyle/>
          <a:p>
            <a:r>
              <a:rPr lang="en-US" sz="1600" dirty="0"/>
              <a:t>Percentage of documents where the search term is present (%)  </a:t>
            </a:r>
          </a:p>
        </p:txBody>
      </p:sp>
    </p:spTree>
    <p:extLst>
      <p:ext uri="{BB962C8B-B14F-4D97-AF65-F5344CB8AC3E}">
        <p14:creationId xmlns:p14="http://schemas.microsoft.com/office/powerpoint/2010/main" val="13899667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sp>
        <p:nvSpPr>
          <p:cNvPr id="16" name="TextBox 15"/>
          <p:cNvSpPr txBox="1"/>
          <p:nvPr/>
        </p:nvSpPr>
        <p:spPr>
          <a:xfrm>
            <a:off x="2342444" y="308933"/>
            <a:ext cx="9539111" cy="707886"/>
          </a:xfrm>
          <a:prstGeom prst="rect">
            <a:avLst/>
          </a:prstGeom>
          <a:noFill/>
        </p:spPr>
        <p:txBody>
          <a:bodyPr wrap="square" rtlCol="0">
            <a:spAutoFit/>
          </a:bodyPr>
          <a:lstStyle/>
          <a:p>
            <a:r>
              <a:rPr lang="en-AU" sz="4000" dirty="0" smtClean="0">
                <a:solidFill>
                  <a:srgbClr val="2C7C9F"/>
                </a:solidFill>
              </a:rPr>
              <a:t>Subsidiarity is contested   </a:t>
            </a:r>
            <a:endParaRPr lang="en-AU" sz="4000" dirty="0">
              <a:solidFill>
                <a:srgbClr val="2C7C9F"/>
              </a:solidFill>
            </a:endParaRPr>
          </a:p>
        </p:txBody>
      </p:sp>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41778" y="4519558"/>
            <a:ext cx="10216444" cy="1200328"/>
          </a:xfrm>
          <a:prstGeom prst="rect">
            <a:avLst/>
          </a:prstGeom>
        </p:spPr>
        <p:txBody>
          <a:bodyPr wrap="square">
            <a:spAutoFit/>
          </a:bodyPr>
          <a:lstStyle/>
          <a:p>
            <a:r>
              <a:rPr lang="en-AU" sz="2400" i="1" dirty="0"/>
              <a:t>I think, ‘ah bugger them’ [the Commonwealth] because there’s a bit of good will, but then you turn around and they’re gone again. </a:t>
            </a:r>
            <a:r>
              <a:rPr lang="en-AU" sz="2400" i="1" dirty="0" smtClean="0"/>
              <a:t>[Landholder, 2014]</a:t>
            </a:r>
            <a:endParaRPr lang="en-AU" sz="2400" i="1" dirty="0"/>
          </a:p>
        </p:txBody>
      </p:sp>
      <p:sp>
        <p:nvSpPr>
          <p:cNvPr id="5" name="TextBox 4"/>
          <p:cNvSpPr txBox="1"/>
          <p:nvPr/>
        </p:nvSpPr>
        <p:spPr>
          <a:xfrm>
            <a:off x="1241776" y="1382890"/>
            <a:ext cx="10216446" cy="1947332"/>
          </a:xfrm>
          <a:prstGeom prst="rect">
            <a:avLst/>
          </a:prstGeom>
          <a:noFill/>
        </p:spPr>
        <p:txBody>
          <a:bodyPr wrap="square" rtlCol="0">
            <a:spAutoFit/>
          </a:bodyPr>
          <a:lstStyle/>
          <a:p>
            <a:r>
              <a:rPr lang="en-AU" sz="2400" i="1" dirty="0"/>
              <a:t>The local communities and local people on the ground don’t have a big role in determining how we use [environmental] water. So, that’s the truth. We determine how to use water. We draw on the expertise of the States, and the local </a:t>
            </a:r>
            <a:r>
              <a:rPr lang="en-AU" sz="2400" i="1" dirty="0" smtClean="0"/>
              <a:t>groups [Commonwealth government respondent, 2014] </a:t>
            </a:r>
            <a:endParaRPr lang="en-US" sz="2400" i="1" dirty="0"/>
          </a:p>
        </p:txBody>
      </p:sp>
    </p:spTree>
    <p:extLst>
      <p:ext uri="{BB962C8B-B14F-4D97-AF65-F5344CB8AC3E}">
        <p14:creationId xmlns:p14="http://schemas.microsoft.com/office/powerpoint/2010/main" val="24962685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239" y="644059"/>
            <a:ext cx="2035637" cy="340213"/>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66856" y="1242516"/>
            <a:ext cx="8549202" cy="3539430"/>
          </a:xfrm>
          <a:prstGeom prst="rect">
            <a:avLst/>
          </a:prstGeom>
        </p:spPr>
        <p:txBody>
          <a:bodyPr wrap="square">
            <a:spAutoFit/>
          </a:bodyPr>
          <a:lstStyle/>
          <a:p>
            <a:r>
              <a:rPr lang="en-AU" sz="3200" i="1" dirty="0" smtClean="0"/>
              <a:t>What </a:t>
            </a:r>
            <a:r>
              <a:rPr lang="en-AU" sz="3200" i="1" dirty="0"/>
              <a:t>if we assumed that learning is as much a part of our human nature as eating or sleeping, that it is both life-sustaining and inevitable, and that - given a chance - we are quite good at it</a:t>
            </a:r>
            <a:r>
              <a:rPr lang="en-AU" sz="3200" i="1" dirty="0" smtClean="0"/>
              <a:t>?</a:t>
            </a:r>
            <a:endParaRPr lang="en-US" sz="3200" i="1" dirty="0" smtClean="0"/>
          </a:p>
          <a:p>
            <a:endParaRPr lang="en-US" sz="3200" dirty="0"/>
          </a:p>
          <a:p>
            <a:r>
              <a:rPr lang="en-AU" sz="3200" dirty="0" smtClean="0"/>
              <a:t>Etienne </a:t>
            </a:r>
            <a:r>
              <a:rPr lang="en-AU" sz="3200" dirty="0"/>
              <a:t>Wenger (1998, p. 3</a:t>
            </a:r>
            <a:r>
              <a:rPr lang="en-AU" sz="3200" dirty="0" smtClean="0"/>
              <a:t>)</a:t>
            </a:r>
            <a:endParaRPr lang="en-AU" sz="3200" dirty="0"/>
          </a:p>
        </p:txBody>
      </p:sp>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47333" y="337155"/>
            <a:ext cx="10244667" cy="646331"/>
          </a:xfrm>
          <a:prstGeom prst="rect">
            <a:avLst/>
          </a:prstGeom>
          <a:noFill/>
        </p:spPr>
        <p:txBody>
          <a:bodyPr wrap="square" rtlCol="0">
            <a:spAutoFit/>
          </a:bodyPr>
          <a:lstStyle/>
          <a:p>
            <a:r>
              <a:rPr lang="en-AU" sz="3600" dirty="0" smtClean="0">
                <a:solidFill>
                  <a:srgbClr val="2C7C9F"/>
                </a:solidFill>
              </a:rPr>
              <a:t>Centralised control stifles local innovations   </a:t>
            </a:r>
            <a:endParaRPr lang="en-AU" sz="3600" dirty="0">
              <a:solidFill>
                <a:srgbClr val="2C7C9F"/>
              </a:solidFill>
            </a:endParaRPr>
          </a:p>
        </p:txBody>
      </p:sp>
      <p:sp>
        <p:nvSpPr>
          <p:cNvPr id="2" name="Rectangle 1"/>
          <p:cNvSpPr/>
          <p:nvPr/>
        </p:nvSpPr>
        <p:spPr>
          <a:xfrm>
            <a:off x="1044222" y="1305342"/>
            <a:ext cx="9906000" cy="3785652"/>
          </a:xfrm>
          <a:prstGeom prst="rect">
            <a:avLst/>
          </a:prstGeom>
        </p:spPr>
        <p:txBody>
          <a:bodyPr wrap="square">
            <a:spAutoFit/>
          </a:bodyPr>
          <a:lstStyle/>
          <a:p>
            <a:r>
              <a:rPr lang="en-AU" sz="2400" i="1" dirty="0"/>
              <a:t>Certainly part of it is just the Commonwealth Environmental Water Office’s high handedness. They’ve just gone out to the </a:t>
            </a:r>
            <a:r>
              <a:rPr lang="en-AU" sz="2400" i="1" dirty="0" smtClean="0"/>
              <a:t>[catchment] </a:t>
            </a:r>
            <a:r>
              <a:rPr lang="en-AU" sz="2400" i="1" dirty="0"/>
              <a:t>and </a:t>
            </a:r>
            <a:r>
              <a:rPr lang="en-AU" sz="2400" i="1" dirty="0" smtClean="0"/>
              <a:t>said they’re </a:t>
            </a:r>
            <a:r>
              <a:rPr lang="en-AU" sz="2400" i="1" dirty="0"/>
              <a:t>doing it </a:t>
            </a:r>
            <a:r>
              <a:rPr lang="en-AU" sz="2400" i="1" dirty="0" smtClean="0"/>
              <a:t>wrong</a:t>
            </a:r>
            <a:r>
              <a:rPr lang="is-IS" sz="2400" i="1" dirty="0" smtClean="0"/>
              <a:t>…</a:t>
            </a:r>
            <a:endParaRPr lang="en-AU" sz="2400" i="1" dirty="0"/>
          </a:p>
          <a:p>
            <a:endParaRPr lang="en-AU" sz="2400" i="1" dirty="0" smtClean="0"/>
          </a:p>
          <a:p>
            <a:r>
              <a:rPr lang="en-AU" sz="2400" i="1" dirty="0" smtClean="0"/>
              <a:t>You’ve </a:t>
            </a:r>
            <a:r>
              <a:rPr lang="en-AU" sz="2400" i="1" dirty="0"/>
              <a:t>got people from the Commonwealth coming in and actually being quite maladaptive because what they’ve said to the </a:t>
            </a:r>
            <a:r>
              <a:rPr lang="en-AU" sz="2400" i="1" dirty="0" smtClean="0"/>
              <a:t>[catchment] </a:t>
            </a:r>
            <a:r>
              <a:rPr lang="en-AU" sz="2400" i="1" dirty="0"/>
              <a:t>is, ‘you’re not doing it like other people, so you’re not doing it properly’. What they’re trying to do is get a standard approach. </a:t>
            </a:r>
            <a:r>
              <a:rPr lang="en-AU" sz="2400" i="1" dirty="0" smtClean="0"/>
              <a:t>Whereas</a:t>
            </a:r>
            <a:r>
              <a:rPr lang="is-IS" sz="2400" i="1" dirty="0" smtClean="0"/>
              <a:t>… </a:t>
            </a:r>
            <a:r>
              <a:rPr lang="en-AU" sz="2400" i="1" dirty="0" smtClean="0"/>
              <a:t>these </a:t>
            </a:r>
            <a:r>
              <a:rPr lang="en-AU" sz="2400" i="1" dirty="0"/>
              <a:t>river valleys are all different, </a:t>
            </a:r>
            <a:r>
              <a:rPr lang="en-AU" sz="2400" i="1" dirty="0" smtClean="0"/>
              <a:t>so they might </a:t>
            </a:r>
            <a:r>
              <a:rPr lang="en-AU" sz="2400" i="1" dirty="0"/>
              <a:t>actually take a little bit of time to learn how it </a:t>
            </a:r>
            <a:r>
              <a:rPr lang="en-AU" sz="2400" i="1" dirty="0" smtClean="0"/>
              <a:t>operates. [Environmental water manager, 2014] </a:t>
            </a:r>
            <a:endParaRPr lang="en-US" sz="2400" i="1" dirty="0"/>
          </a:p>
        </p:txBody>
      </p:sp>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4000" y="1315788"/>
            <a:ext cx="11938000" cy="4893647"/>
          </a:xfrm>
          <a:prstGeom prst="rect">
            <a:avLst/>
          </a:prstGeom>
        </p:spPr>
        <p:txBody>
          <a:bodyPr wrap="square">
            <a:spAutoFit/>
          </a:bodyPr>
          <a:lstStyle/>
          <a:p>
            <a:pPr marL="342900" indent="-342900">
              <a:buFont typeface="Arial"/>
              <a:buChar char="•"/>
            </a:pPr>
            <a:r>
              <a:rPr lang="en-US" sz="2400" dirty="0"/>
              <a:t>Transformative learning occurred following ‘crisis’ during the Millennium Drought, which created political impetus for water reforms  </a:t>
            </a:r>
            <a:endParaRPr lang="en-US" sz="2400" dirty="0" smtClean="0"/>
          </a:p>
          <a:p>
            <a:pPr marL="342900" indent="-342900">
              <a:buFont typeface="Arial"/>
              <a:buChar char="•"/>
            </a:pPr>
            <a:endParaRPr lang="en-US" sz="2400" dirty="0"/>
          </a:p>
          <a:p>
            <a:pPr marL="342900" indent="-342900">
              <a:buFont typeface="Arial"/>
              <a:buChar char="•"/>
            </a:pPr>
            <a:r>
              <a:rPr lang="en-US" sz="2400" dirty="0" smtClean="0"/>
              <a:t>Stakeholders construct knowledge in ways that reinforces their identity.</a:t>
            </a:r>
            <a:r>
              <a:rPr lang="en-AU" sz="2400" dirty="0" smtClean="0"/>
              <a:t> Our </a:t>
            </a:r>
            <a:r>
              <a:rPr lang="en-AU" sz="2400" dirty="0"/>
              <a:t>innate ability to learn and </a:t>
            </a:r>
            <a:r>
              <a:rPr lang="en-AU" sz="2400" dirty="0" smtClean="0"/>
              <a:t>adapt is bounded by </a:t>
            </a:r>
            <a:r>
              <a:rPr lang="en-AU" sz="2400" dirty="0"/>
              <a:t>our worldview, culture and the web of social interactions in which we are </a:t>
            </a:r>
            <a:r>
              <a:rPr lang="en-AU" sz="2400" dirty="0" smtClean="0"/>
              <a:t>embedded</a:t>
            </a:r>
            <a:endParaRPr lang="en-US" sz="2400" dirty="0" smtClean="0"/>
          </a:p>
          <a:p>
            <a:pPr marL="342900" indent="-342900">
              <a:buFont typeface="Arial"/>
              <a:buChar char="•"/>
            </a:pPr>
            <a:endParaRPr lang="en-US" sz="2400" dirty="0"/>
          </a:p>
          <a:p>
            <a:pPr marL="342900" indent="-342900">
              <a:buFont typeface="Arial"/>
              <a:buChar char="•"/>
            </a:pPr>
            <a:r>
              <a:rPr lang="en-US" sz="2400" dirty="0" smtClean="0"/>
              <a:t>Stakeholders </a:t>
            </a:r>
            <a:r>
              <a:rPr lang="en-US" sz="2400" dirty="0"/>
              <a:t>with divergent </a:t>
            </a:r>
            <a:r>
              <a:rPr lang="en-US" sz="2400" dirty="0" smtClean="0"/>
              <a:t>knowledge can </a:t>
            </a:r>
            <a:r>
              <a:rPr lang="en-US" sz="2400" dirty="0"/>
              <a:t>act collectively if there is high-level political support, and platforms for sustained social interaction, relationship building and conflict resolution, such as the EWAG</a:t>
            </a:r>
          </a:p>
          <a:p>
            <a:pPr marL="342900" indent="-342900">
              <a:buFont typeface="Arial"/>
              <a:buChar char="•"/>
            </a:pPr>
            <a:endParaRPr lang="en-US" sz="2400" b="1" dirty="0" smtClean="0"/>
          </a:p>
          <a:p>
            <a:pPr marL="342900" indent="-342900">
              <a:buFont typeface="Arial"/>
              <a:buChar char="•"/>
            </a:pPr>
            <a:r>
              <a:rPr lang="en-US" sz="2400" b="1" dirty="0" smtClean="0"/>
              <a:t>Regimes</a:t>
            </a:r>
            <a:r>
              <a:rPr lang="en-US" sz="2400" b="1" dirty="0"/>
              <a:t>, rules, relationships, routines and rhetoric </a:t>
            </a:r>
            <a:r>
              <a:rPr lang="en-US" sz="2400" dirty="0"/>
              <a:t>were key factors influencing learning in this case study </a:t>
            </a:r>
          </a:p>
        </p:txBody>
      </p:sp>
      <p:sp>
        <p:nvSpPr>
          <p:cNvPr id="3" name="TextBox 2"/>
          <p:cNvSpPr txBox="1"/>
          <p:nvPr/>
        </p:nvSpPr>
        <p:spPr>
          <a:xfrm>
            <a:off x="2652889" y="366889"/>
            <a:ext cx="6406445" cy="769441"/>
          </a:xfrm>
          <a:prstGeom prst="rect">
            <a:avLst/>
          </a:prstGeom>
          <a:noFill/>
        </p:spPr>
        <p:txBody>
          <a:bodyPr wrap="square" rtlCol="0">
            <a:spAutoFit/>
          </a:bodyPr>
          <a:lstStyle/>
          <a:p>
            <a:pPr algn="ctr"/>
            <a:r>
              <a:rPr lang="en-US" sz="4400" dirty="0" smtClean="0">
                <a:solidFill>
                  <a:srgbClr val="2C7C9F"/>
                </a:solidFill>
              </a:rPr>
              <a:t>Lessons about learning</a:t>
            </a:r>
            <a:endParaRPr lang="en-US" sz="4400" dirty="0">
              <a:solidFill>
                <a:srgbClr val="2C7C9F"/>
              </a:solidFill>
            </a:endParaRPr>
          </a:p>
        </p:txBody>
      </p:sp>
    </p:spTree>
    <p:extLst>
      <p:ext uri="{BB962C8B-B14F-4D97-AF65-F5344CB8AC3E}">
        <p14:creationId xmlns:p14="http://schemas.microsoft.com/office/powerpoint/2010/main" val="5014268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4000" y="1315788"/>
            <a:ext cx="11938000" cy="5262979"/>
          </a:xfrm>
          <a:prstGeom prst="rect">
            <a:avLst/>
          </a:prstGeom>
        </p:spPr>
        <p:txBody>
          <a:bodyPr wrap="square">
            <a:spAutoFit/>
          </a:bodyPr>
          <a:lstStyle/>
          <a:p>
            <a:pPr marL="342900" indent="-342900">
              <a:buFont typeface="Arial"/>
              <a:buChar char="•"/>
            </a:pPr>
            <a:r>
              <a:rPr lang="en-US" sz="2400" dirty="0" smtClean="0"/>
              <a:t>Heavily </a:t>
            </a:r>
            <a:r>
              <a:rPr lang="en-US" sz="2400" dirty="0"/>
              <a:t>top-</a:t>
            </a:r>
            <a:r>
              <a:rPr lang="en-US" sz="2400" dirty="0" smtClean="0"/>
              <a:t>down and standardized </a:t>
            </a:r>
            <a:r>
              <a:rPr lang="en-US" sz="2400" dirty="0"/>
              <a:t>approaches to environmental water management </a:t>
            </a:r>
            <a:r>
              <a:rPr lang="en-US" sz="2400" dirty="0" smtClean="0"/>
              <a:t>stifle local innovations and adaptations</a:t>
            </a:r>
          </a:p>
          <a:p>
            <a:pPr marL="342900" indent="-342900">
              <a:buFont typeface="Arial"/>
              <a:buChar char="•"/>
            </a:pPr>
            <a:endParaRPr lang="en-US" sz="2400" dirty="0" smtClean="0"/>
          </a:p>
          <a:p>
            <a:pPr marL="342900" indent="-342900">
              <a:buFont typeface="Arial"/>
              <a:buChar char="•"/>
            </a:pPr>
            <a:r>
              <a:rPr lang="en-US" sz="2400" dirty="0" smtClean="0"/>
              <a:t>Social learning is restricted when people are not included in the process (e.g. the Guide) and their identity is threatened </a:t>
            </a:r>
          </a:p>
          <a:p>
            <a:pPr marL="342900" indent="-342900">
              <a:buFont typeface="Arial"/>
              <a:buChar char="•"/>
            </a:pPr>
            <a:endParaRPr lang="en-US" sz="2400" dirty="0"/>
          </a:p>
          <a:p>
            <a:pPr marL="342900" indent="-342900">
              <a:buFont typeface="Arial"/>
              <a:buChar char="•"/>
            </a:pPr>
            <a:r>
              <a:rPr lang="en-US" sz="2400" dirty="0" smtClean="0"/>
              <a:t>Local </a:t>
            </a:r>
            <a:r>
              <a:rPr lang="en-US" sz="2400" dirty="0"/>
              <a:t>and regional stakeholders exert influence through their local knowledge and </a:t>
            </a:r>
            <a:r>
              <a:rPr lang="en-US" sz="2400" dirty="0" smtClean="0"/>
              <a:t>networks</a:t>
            </a:r>
            <a:r>
              <a:rPr lang="en-US" sz="2400" dirty="0"/>
              <a:t>; however, some expressed </a:t>
            </a:r>
            <a:r>
              <a:rPr lang="en-US" sz="2400" dirty="0" smtClean="0"/>
              <a:t>cynicism </a:t>
            </a:r>
            <a:r>
              <a:rPr lang="en-US" sz="2400" dirty="0"/>
              <a:t>about the increasing centralization of water </a:t>
            </a:r>
            <a:r>
              <a:rPr lang="en-US" sz="2400" dirty="0" smtClean="0"/>
              <a:t>management and erosion of local autonomy</a:t>
            </a:r>
          </a:p>
          <a:p>
            <a:pPr marL="342900" indent="-342900">
              <a:buFont typeface="Arial"/>
              <a:buChar char="•"/>
            </a:pPr>
            <a:endParaRPr lang="en-US" sz="2400" dirty="0"/>
          </a:p>
          <a:p>
            <a:pPr marL="342900" indent="-342900">
              <a:buFont typeface="Arial"/>
              <a:buChar char="•"/>
            </a:pPr>
            <a:r>
              <a:rPr lang="en-US" sz="2400" dirty="0" smtClean="0"/>
              <a:t>There </a:t>
            </a:r>
            <a:r>
              <a:rPr lang="en-US" sz="2400" dirty="0"/>
              <a:t>is a cultural change needed in government agencies to move beyond risk avoidance and standardization to a more contextual and adaptive approach to environmental water </a:t>
            </a:r>
            <a:r>
              <a:rPr lang="en-US" sz="2400" dirty="0" smtClean="0"/>
              <a:t>management</a:t>
            </a:r>
            <a:endParaRPr lang="en-AU" sz="2400" dirty="0"/>
          </a:p>
          <a:p>
            <a:endParaRPr lang="en-AU" sz="2400" dirty="0"/>
          </a:p>
        </p:txBody>
      </p:sp>
      <p:sp>
        <p:nvSpPr>
          <p:cNvPr id="9" name="TextBox 8"/>
          <p:cNvSpPr txBox="1"/>
          <p:nvPr/>
        </p:nvSpPr>
        <p:spPr>
          <a:xfrm>
            <a:off x="2652889" y="366889"/>
            <a:ext cx="6406445" cy="769441"/>
          </a:xfrm>
          <a:prstGeom prst="rect">
            <a:avLst/>
          </a:prstGeom>
          <a:noFill/>
        </p:spPr>
        <p:txBody>
          <a:bodyPr wrap="square" rtlCol="0">
            <a:spAutoFit/>
          </a:bodyPr>
          <a:lstStyle/>
          <a:p>
            <a:pPr algn="ctr"/>
            <a:r>
              <a:rPr lang="en-US" sz="4400" dirty="0" smtClean="0">
                <a:solidFill>
                  <a:srgbClr val="2C7C9F"/>
                </a:solidFill>
              </a:rPr>
              <a:t>Lessons about learning</a:t>
            </a:r>
            <a:endParaRPr lang="en-US" sz="4400" dirty="0">
              <a:solidFill>
                <a:srgbClr val="2C7C9F"/>
              </a:solidFill>
            </a:endParaRPr>
          </a:p>
        </p:txBody>
      </p:sp>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Moon-Moon-Swamp-July-2013.jpg"/>
          <p:cNvPicPr>
            <a:picLocks noChangeAspect="1"/>
          </p:cNvPicPr>
          <p:nvPr/>
        </p:nvPicPr>
        <p:blipFill rotWithShape="1">
          <a:blip r:embed="rId2">
            <a:extLst>
              <a:ext uri="{28A0092B-C50C-407E-A947-70E740481C1C}">
                <a14:useLocalDpi xmlns:a14="http://schemas.microsoft.com/office/drawing/2010/main" val="0"/>
              </a:ext>
            </a:extLst>
          </a:blip>
          <a:srcRect l="1184" t="-22404" r="-23966" b="-5738"/>
          <a:stretch/>
        </p:blipFill>
        <p:spPr>
          <a:xfrm>
            <a:off x="-28861" y="-2365661"/>
            <a:ext cx="15212032" cy="10290347"/>
          </a:xfrm>
          <a:prstGeom prst="rect">
            <a:avLst/>
          </a:prstGeom>
        </p:spPr>
      </p:pic>
      <p:sp>
        <p:nvSpPr>
          <p:cNvPr id="3" name="Content Placeholder 2"/>
          <p:cNvSpPr>
            <a:spLocks noGrp="1"/>
          </p:cNvSpPr>
          <p:nvPr>
            <p:ph idx="1"/>
          </p:nvPr>
        </p:nvSpPr>
        <p:spPr>
          <a:xfrm>
            <a:off x="3463841" y="1107794"/>
            <a:ext cx="8559293" cy="2513771"/>
          </a:xfrm>
          <a:solidFill>
            <a:schemeClr val="lt1">
              <a:alpha val="68000"/>
            </a:schemeClr>
          </a:solidFill>
        </p:spPr>
        <p:style>
          <a:lnRef idx="2">
            <a:schemeClr val="dk1"/>
          </a:lnRef>
          <a:fillRef idx="1">
            <a:schemeClr val="lt1"/>
          </a:fillRef>
          <a:effectRef idx="0">
            <a:schemeClr val="dk1"/>
          </a:effectRef>
          <a:fontRef idx="minor">
            <a:schemeClr val="dk1"/>
          </a:fontRef>
        </p:style>
        <p:txBody>
          <a:bodyPr>
            <a:noAutofit/>
          </a:bodyPr>
          <a:lstStyle/>
          <a:p>
            <a:pPr>
              <a:buFontTx/>
              <a:buChar char="•"/>
            </a:pPr>
            <a:r>
              <a:rPr lang="en-AU" sz="2000" b="1" dirty="0"/>
              <a:t>S</a:t>
            </a:r>
            <a:r>
              <a:rPr lang="en-AU" sz="2000" b="1" dirty="0" smtClean="0"/>
              <a:t>upervision from </a:t>
            </a:r>
            <a:r>
              <a:rPr lang="en-AU" sz="2000" b="1" dirty="0" err="1" smtClean="0"/>
              <a:t>Dr</a:t>
            </a:r>
            <a:r>
              <a:rPr lang="en-AU" sz="2000" b="1" dirty="0" err="1"/>
              <a:t>.</a:t>
            </a:r>
            <a:r>
              <a:rPr lang="en-AU" sz="2000" b="1" dirty="0"/>
              <a:t> Catherine Allan and </a:t>
            </a:r>
            <a:r>
              <a:rPr lang="en-AU" sz="2000" b="1" dirty="0" err="1"/>
              <a:t>Prof.</a:t>
            </a:r>
            <a:r>
              <a:rPr lang="en-AU" sz="2000" b="1" dirty="0"/>
              <a:t> Max </a:t>
            </a:r>
            <a:r>
              <a:rPr lang="en-AU" sz="2000" b="1" dirty="0" smtClean="0"/>
              <a:t>Finlayson</a:t>
            </a:r>
          </a:p>
          <a:p>
            <a:pPr>
              <a:buFontTx/>
              <a:buChar char="•"/>
            </a:pPr>
            <a:r>
              <a:rPr lang="en-AU" sz="2000" b="1" dirty="0"/>
              <a:t>I</a:t>
            </a:r>
            <a:r>
              <a:rPr lang="en-AU" sz="2000" b="1" dirty="0" smtClean="0"/>
              <a:t>nterview participants who donated their time and energy</a:t>
            </a:r>
          </a:p>
          <a:p>
            <a:pPr>
              <a:buFontTx/>
              <a:buChar char="•"/>
            </a:pPr>
            <a:r>
              <a:rPr lang="en-AU" sz="2000" b="1" dirty="0" smtClean="0"/>
              <a:t>Scholarship </a:t>
            </a:r>
            <a:r>
              <a:rPr lang="en-AU" sz="2000" b="1" dirty="0"/>
              <a:t>funding from the </a:t>
            </a:r>
            <a:r>
              <a:rPr lang="en-AU" sz="2000" b="1" dirty="0" smtClean="0"/>
              <a:t>CSU Faculty </a:t>
            </a:r>
            <a:r>
              <a:rPr lang="en-AU" sz="2000" b="1" dirty="0"/>
              <a:t>of </a:t>
            </a:r>
            <a:r>
              <a:rPr lang="en-AU" sz="2000" b="1" dirty="0" smtClean="0"/>
              <a:t>Science</a:t>
            </a:r>
          </a:p>
          <a:p>
            <a:pPr>
              <a:buFontTx/>
              <a:buChar char="•"/>
            </a:pPr>
            <a:r>
              <a:rPr lang="en-AU" sz="2000" b="1" dirty="0" smtClean="0"/>
              <a:t>Support </a:t>
            </a:r>
            <a:r>
              <a:rPr lang="en-AU" sz="2000" b="1" dirty="0"/>
              <a:t>from </a:t>
            </a:r>
            <a:r>
              <a:rPr lang="en-AU" sz="2000" b="1" dirty="0" smtClean="0"/>
              <a:t>the Central </a:t>
            </a:r>
            <a:r>
              <a:rPr lang="en-AU" sz="2000" b="1" dirty="0"/>
              <a:t>Tablelands </a:t>
            </a:r>
            <a:r>
              <a:rPr lang="en-AU" sz="2000" b="1" dirty="0" smtClean="0"/>
              <a:t>LLS</a:t>
            </a:r>
            <a:endParaRPr lang="en-AU" sz="2000" b="1" dirty="0"/>
          </a:p>
          <a:p>
            <a:endParaRPr lang="en-US" sz="2000" b="1" dirty="0"/>
          </a:p>
        </p:txBody>
      </p:sp>
      <p:sp>
        <p:nvSpPr>
          <p:cNvPr id="5" name="Title 4"/>
          <p:cNvSpPr>
            <a:spLocks noGrp="1"/>
          </p:cNvSpPr>
          <p:nvPr>
            <p:ph type="title"/>
          </p:nvPr>
        </p:nvSpPr>
        <p:spPr>
          <a:xfrm>
            <a:off x="5673497" y="259745"/>
            <a:ext cx="6315655" cy="731774"/>
          </a:xfrm>
          <a:solidFill>
            <a:schemeClr val="lt1">
              <a:alpha val="58000"/>
            </a:schemeClr>
          </a:solidFill>
        </p:spPr>
        <p:style>
          <a:lnRef idx="2">
            <a:schemeClr val="dk1"/>
          </a:lnRef>
          <a:fillRef idx="1">
            <a:schemeClr val="lt1"/>
          </a:fillRef>
          <a:effectRef idx="0">
            <a:schemeClr val="dk1"/>
          </a:effectRef>
          <a:fontRef idx="minor">
            <a:schemeClr val="dk1"/>
          </a:fontRef>
        </p:style>
        <p:txBody>
          <a:bodyPr/>
          <a:lstStyle/>
          <a:p>
            <a:r>
              <a:rPr lang="en-AU" b="1" dirty="0" smtClean="0"/>
              <a:t>Acknowledgements</a:t>
            </a:r>
            <a:r>
              <a:rPr lang="en-AU" dirty="0" smtClean="0"/>
              <a:t> </a:t>
            </a:r>
            <a:endParaRPr lang="en-US" dirty="0"/>
          </a:p>
        </p:txBody>
      </p:sp>
    </p:spTree>
    <p:extLst>
      <p:ext uri="{BB962C8B-B14F-4D97-AF65-F5344CB8AC3E}">
        <p14:creationId xmlns:p14="http://schemas.microsoft.com/office/powerpoint/2010/main" val="35417748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sz="2800" i="1" dirty="0"/>
              <a:t>The scientists came in as critical scientists and people have rushed out and made these snap decisions because they take a snapshot view. So scientists have a very in depth knowledge of a narrow subject range. But we have a very broad knowledge, but a very shallow depth in the knowledge. So we don’t know the life cycle of every duck and bird and that sort of stuff, but the thing is I think we’ve got a broader vision where we can sort of tie all these different things together. [Ag2]</a:t>
            </a:r>
          </a:p>
          <a:p>
            <a:endParaRPr lang="en-US" dirty="0"/>
          </a:p>
        </p:txBody>
      </p:sp>
    </p:spTree>
    <p:extLst>
      <p:ext uri="{BB962C8B-B14F-4D97-AF65-F5344CB8AC3E}">
        <p14:creationId xmlns:p14="http://schemas.microsoft.com/office/powerpoint/2010/main" val="29492745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a:t>
            </a:r>
            <a:r>
              <a:rPr lang="en-US" dirty="0" err="1" smtClean="0"/>
              <a:t>Cumbungi</a:t>
            </a:r>
            <a:r>
              <a:rPr lang="en-US" dirty="0" smtClean="0"/>
              <a:t> Swamp – first rise 2013</a:t>
            </a:r>
            <a:endParaRPr lang="en-US" dirty="0"/>
          </a:p>
        </p:txBody>
      </p:sp>
      <p:pic>
        <p:nvPicPr>
          <p:cNvPr id="4" name="Content Placeholder 3" descr="Great-Cumbung-Swamp-July-20131.jpg"/>
          <p:cNvPicPr>
            <a:picLocks noGrp="1" noChangeAspect="1"/>
          </p:cNvPicPr>
          <p:nvPr>
            <p:ph idx="1"/>
          </p:nvPr>
        </p:nvPicPr>
        <p:blipFill>
          <a:blip r:embed="rId2">
            <a:extLst>
              <a:ext uri="{28A0092B-C50C-407E-A947-70E740481C1C}">
                <a14:useLocalDpi xmlns:a14="http://schemas.microsoft.com/office/drawing/2010/main" val="0"/>
              </a:ext>
            </a:extLst>
          </a:blip>
          <a:srcRect t="19528" b="19528"/>
          <a:stretch>
            <a:fillRect/>
          </a:stretch>
        </p:blipFill>
        <p:spPr/>
      </p:pic>
    </p:spTree>
    <p:extLst>
      <p:ext uri="{BB962C8B-B14F-4D97-AF65-F5344CB8AC3E}">
        <p14:creationId xmlns:p14="http://schemas.microsoft.com/office/powerpoint/2010/main" val="3291225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Lachlan wetlands - 2013 </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Lower-Lachlan-Swamp-July-2013.jpg"/>
          <p:cNvPicPr>
            <a:picLocks noChangeAspect="1"/>
          </p:cNvPicPr>
          <p:nvPr/>
        </p:nvPicPr>
        <p:blipFill rotWithShape="1">
          <a:blip r:embed="rId2">
            <a:extLst>
              <a:ext uri="{28A0092B-C50C-407E-A947-70E740481C1C}">
                <a14:useLocalDpi xmlns:a14="http://schemas.microsoft.com/office/drawing/2010/main" val="0"/>
              </a:ext>
            </a:extLst>
          </a:blip>
          <a:srcRect t="6457" b="10923"/>
          <a:stretch/>
        </p:blipFill>
        <p:spPr>
          <a:xfrm>
            <a:off x="1385533" y="1558475"/>
            <a:ext cx="9367134" cy="4872175"/>
          </a:xfrm>
          <a:prstGeom prst="rect">
            <a:avLst/>
          </a:prstGeom>
        </p:spPr>
      </p:pic>
    </p:spTree>
    <p:extLst>
      <p:ext uri="{BB962C8B-B14F-4D97-AF65-F5344CB8AC3E}">
        <p14:creationId xmlns:p14="http://schemas.microsoft.com/office/powerpoint/2010/main" val="24951591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sp>
        <p:nvSpPr>
          <p:cNvPr id="16" name="TextBox 15"/>
          <p:cNvSpPr txBox="1"/>
          <p:nvPr/>
        </p:nvSpPr>
        <p:spPr>
          <a:xfrm>
            <a:off x="1852506" y="154796"/>
            <a:ext cx="10339494" cy="954107"/>
          </a:xfrm>
          <a:prstGeom prst="rect">
            <a:avLst/>
          </a:prstGeom>
          <a:noFill/>
        </p:spPr>
        <p:txBody>
          <a:bodyPr wrap="square" rtlCol="0">
            <a:spAutoFit/>
          </a:bodyPr>
          <a:lstStyle/>
          <a:p>
            <a:r>
              <a:rPr lang="en-AU" sz="2800" dirty="0" smtClean="0">
                <a:solidFill>
                  <a:srgbClr val="008E83"/>
                </a:solidFill>
              </a:rPr>
              <a:t>Results – Water policy promotes efficiency, optimisation and sustainability, more than “adaptability”  </a:t>
            </a:r>
            <a:endParaRPr lang="en-AU" sz="2800" dirty="0">
              <a:solidFill>
                <a:srgbClr val="008E83"/>
              </a:solidFill>
            </a:endParaRPr>
          </a:p>
        </p:txBody>
      </p:sp>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extLst>
              <p:ext uri="{D42A27DB-BD31-4B8C-83A1-F6EECF244321}">
                <p14:modId xmlns:p14="http://schemas.microsoft.com/office/powerpoint/2010/main" val="2546527895"/>
              </p:ext>
            </p:extLst>
          </p:nvPr>
        </p:nvGraphicFramePr>
        <p:xfrm>
          <a:off x="605692" y="1437687"/>
          <a:ext cx="11351846" cy="5146773"/>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2681111" y="3556000"/>
            <a:ext cx="3556000" cy="846667"/>
          </a:xfrm>
          <a:prstGeom prst="ellipse">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904146" y="27611"/>
            <a:ext cx="9111099" cy="1187294"/>
          </a:xfrm>
          <a:prstGeom prst="rect">
            <a:avLst/>
          </a:prstGeom>
        </p:spPr>
        <p:txBody>
          <a:bodyPr vert="horz" lIns="91440" tIns="45720" rIns="91440" bIns="45720" rtlCol="0" anchor="b" anchorCtr="0">
            <a:normAutofit lnSpcReduction="10000"/>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z="3600" dirty="0" smtClean="0"/>
              <a:t>Content analysis of Commonwealth, State and catchment water policies</a:t>
            </a:r>
            <a:endParaRPr lang="en-US" sz="3600" dirty="0"/>
          </a:p>
        </p:txBody>
      </p:sp>
      <p:pic>
        <p:nvPicPr>
          <p:cNvPr id="8" name="Picture 7" descr="Screen Shot 2015-06-16 at 1.22.2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1650281"/>
            <a:ext cx="8372996" cy="5233123"/>
          </a:xfrm>
          <a:prstGeom prst="rect">
            <a:avLst/>
          </a:prstGeom>
        </p:spPr>
      </p:pic>
      <p:sp>
        <p:nvSpPr>
          <p:cNvPr id="9" name="TextBox 8"/>
          <p:cNvSpPr txBox="1"/>
          <p:nvPr/>
        </p:nvSpPr>
        <p:spPr>
          <a:xfrm>
            <a:off x="8287733" y="1490149"/>
            <a:ext cx="3904267" cy="4524315"/>
          </a:xfrm>
          <a:prstGeom prst="rect">
            <a:avLst/>
          </a:prstGeom>
          <a:noFill/>
        </p:spPr>
        <p:txBody>
          <a:bodyPr wrap="square" rtlCol="0">
            <a:spAutoFit/>
          </a:bodyPr>
          <a:lstStyle/>
          <a:p>
            <a:r>
              <a:rPr lang="en-US" sz="2400" dirty="0" smtClean="0"/>
              <a:t>190 documents sourced from government agencies:</a:t>
            </a:r>
          </a:p>
          <a:p>
            <a:endParaRPr lang="en-US" sz="2400" dirty="0" smtClean="0"/>
          </a:p>
          <a:p>
            <a:pPr marL="342900" indent="-342900">
              <a:buFontTx/>
              <a:buChar char="-"/>
            </a:pPr>
            <a:r>
              <a:rPr lang="en-US" sz="2400" dirty="0" smtClean="0"/>
              <a:t>National Department of Environment</a:t>
            </a:r>
          </a:p>
          <a:p>
            <a:pPr marL="342900" indent="-342900">
              <a:buFontTx/>
              <a:buChar char="-"/>
            </a:pPr>
            <a:endParaRPr lang="en-US" sz="2400" dirty="0" smtClean="0"/>
          </a:p>
          <a:p>
            <a:pPr marL="342900" indent="-342900">
              <a:buFontTx/>
              <a:buChar char="-"/>
            </a:pPr>
            <a:r>
              <a:rPr lang="en-US" sz="2400" dirty="0" smtClean="0"/>
              <a:t>State water management agency   </a:t>
            </a:r>
          </a:p>
          <a:p>
            <a:pPr marL="342900" indent="-342900">
              <a:buFontTx/>
              <a:buChar char="-"/>
            </a:pPr>
            <a:endParaRPr lang="en-US" sz="2400" dirty="0" smtClean="0"/>
          </a:p>
          <a:p>
            <a:pPr marL="342900" indent="-342900">
              <a:buFontTx/>
              <a:buChar char="-"/>
            </a:pPr>
            <a:r>
              <a:rPr lang="en-US" sz="2400" dirty="0" smtClean="0"/>
              <a:t>Catchment management agency</a:t>
            </a:r>
            <a:endParaRPr lang="en-US" sz="2400" dirty="0"/>
          </a:p>
        </p:txBody>
      </p:sp>
      <p:pic>
        <p:nvPicPr>
          <p:cNvPr id="10" name="Picture 9"/>
          <p:cNvPicPr>
            <a:picLocks noChangeAspect="1"/>
          </p:cNvPicPr>
          <p:nvPr/>
        </p:nvPicPr>
        <p:blipFill>
          <a:blip r:embed="rId6"/>
          <a:stretch>
            <a:fillRect/>
          </a:stretch>
        </p:blipFill>
        <p:spPr>
          <a:xfrm>
            <a:off x="10242246" y="0"/>
            <a:ext cx="1949754" cy="1215163"/>
          </a:xfrm>
          <a:prstGeom prst="rect">
            <a:avLst/>
          </a:prstGeom>
        </p:spPr>
      </p:pic>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889135296"/>
              </p:ext>
            </p:extLst>
          </p:nvPr>
        </p:nvGraphicFramePr>
        <p:xfrm>
          <a:off x="2647399" y="1897220"/>
          <a:ext cx="9544601" cy="45021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65129"/>
            <a:ext cx="12192000" cy="1325563"/>
          </a:xfrm>
        </p:spPr>
        <p:txBody>
          <a:bodyPr>
            <a:normAutofit/>
          </a:bodyPr>
          <a:lstStyle/>
          <a:p>
            <a:r>
              <a:rPr lang="en-AU" sz="3600" dirty="0" smtClean="0"/>
              <a:t>Low level of climate change policy integration across the water documents </a:t>
            </a:r>
            <a:endParaRPr lang="en-AU" sz="3600" dirty="0"/>
          </a:p>
        </p:txBody>
      </p:sp>
      <p:pic>
        <p:nvPicPr>
          <p:cNvPr id="3" name="Picture 2" descr="floo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6876" y="2009178"/>
            <a:ext cx="3292564" cy="2196210"/>
          </a:xfrm>
          <a:prstGeom prst="rect">
            <a:avLst/>
          </a:prstGeom>
        </p:spPr>
      </p:pic>
      <p:pic>
        <p:nvPicPr>
          <p:cNvPr id="4" name="Picture 3" descr="o-DROUGHT-faceboo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96029"/>
            <a:ext cx="5323941" cy="2661971"/>
          </a:xfrm>
          <a:prstGeom prst="rect">
            <a:avLst/>
          </a:prstGeom>
        </p:spPr>
      </p:pic>
      <p:sp>
        <p:nvSpPr>
          <p:cNvPr id="12" name="Oval 11"/>
          <p:cNvSpPr/>
          <p:nvPr/>
        </p:nvSpPr>
        <p:spPr>
          <a:xfrm>
            <a:off x="2486904" y="2663815"/>
            <a:ext cx="3968463" cy="65272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139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on-Moon-Swamp-July-201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78" t="526" r="422" b="12670"/>
          <a:stretch/>
        </p:blipFill>
        <p:spPr>
          <a:xfrm>
            <a:off x="-129598" y="0"/>
            <a:ext cx="12321598" cy="6994769"/>
          </a:xfrm>
        </p:spPr>
      </p:pic>
      <p:sp>
        <p:nvSpPr>
          <p:cNvPr id="2" name="Title 1"/>
          <p:cNvSpPr>
            <a:spLocks noGrp="1"/>
          </p:cNvSpPr>
          <p:nvPr>
            <p:ph type="title"/>
          </p:nvPr>
        </p:nvSpPr>
        <p:spPr>
          <a:xfrm>
            <a:off x="225778" y="620889"/>
            <a:ext cx="11740444" cy="1270000"/>
          </a:xfrm>
          <a:solidFill>
            <a:schemeClr val="lt1">
              <a:alpha val="72000"/>
            </a:schemeClr>
          </a:solidFill>
        </p:spPr>
        <p:style>
          <a:lnRef idx="2">
            <a:schemeClr val="dk1"/>
          </a:lnRef>
          <a:fillRef idx="1">
            <a:schemeClr val="lt1"/>
          </a:fillRef>
          <a:effectRef idx="0">
            <a:schemeClr val="dk1"/>
          </a:effectRef>
          <a:fontRef idx="minor">
            <a:schemeClr val="dk1"/>
          </a:fontRef>
        </p:style>
        <p:txBody>
          <a:bodyPr/>
          <a:lstStyle/>
          <a:p>
            <a:r>
              <a:rPr lang="en-US" sz="3600" dirty="0" smtClean="0"/>
              <a:t>July 2013: Moon Moon Swamp off the Lachlan River: environmental flow at approximately peak level </a:t>
            </a:r>
            <a:endParaRPr lang="en-US" sz="3600" dirty="0"/>
          </a:p>
        </p:txBody>
      </p:sp>
      <p:sp>
        <p:nvSpPr>
          <p:cNvPr id="5" name="Title 1"/>
          <p:cNvSpPr txBox="1">
            <a:spLocks/>
          </p:cNvSpPr>
          <p:nvPr/>
        </p:nvSpPr>
        <p:spPr>
          <a:xfrm>
            <a:off x="9648089" y="6643077"/>
            <a:ext cx="2543911" cy="351689"/>
          </a:xfrm>
          <a:prstGeom prst="rect">
            <a:avLst/>
          </a:prstGeom>
          <a:solidFill>
            <a:schemeClr val="lt1">
              <a:alpha val="72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t>Photo: Paul Packard </a:t>
            </a:r>
            <a:endParaRPr lang="en-US" sz="1800" dirty="0"/>
          </a:p>
        </p:txBody>
      </p:sp>
    </p:spTree>
    <p:extLst>
      <p:ext uri="{BB962C8B-B14F-4D97-AF65-F5344CB8AC3E}">
        <p14:creationId xmlns:p14="http://schemas.microsoft.com/office/powerpoint/2010/main" val="23595214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51" y="107576"/>
            <a:ext cx="12036049" cy="1336956"/>
          </a:xfrm>
        </p:spPr>
        <p:txBody>
          <a:bodyPr>
            <a:normAutofit/>
          </a:bodyPr>
          <a:lstStyle/>
          <a:p>
            <a:r>
              <a:rPr lang="en-AU" sz="3600" dirty="0" smtClean="0"/>
              <a:t>(</a:t>
            </a:r>
            <a:r>
              <a:rPr lang="en-AU" sz="3600" dirty="0"/>
              <a:t>L</a:t>
            </a:r>
            <a:r>
              <a:rPr lang="en-AU" sz="3600" dirty="0" smtClean="0"/>
              <a:t>ess overt) climate change adaptation in Australian water policy </a:t>
            </a:r>
            <a:endParaRPr lang="en-AU" sz="3600" dirty="0"/>
          </a:p>
        </p:txBody>
      </p:sp>
      <p:sp>
        <p:nvSpPr>
          <p:cNvPr id="3" name="Content Placeholder 2"/>
          <p:cNvSpPr>
            <a:spLocks noGrp="1"/>
          </p:cNvSpPr>
          <p:nvPr>
            <p:ph idx="1"/>
          </p:nvPr>
        </p:nvSpPr>
        <p:spPr>
          <a:xfrm>
            <a:off x="0" y="1825628"/>
            <a:ext cx="12192000" cy="5032375"/>
          </a:xfrm>
        </p:spPr>
        <p:txBody>
          <a:bodyPr>
            <a:normAutofit/>
          </a:bodyPr>
          <a:lstStyle/>
          <a:p>
            <a:r>
              <a:rPr lang="en-AU" sz="3200" dirty="0" smtClean="0"/>
              <a:t>Australia is a global leader at dealing with climate variability in a legal context through the National Water Initiative:</a:t>
            </a:r>
          </a:p>
          <a:p>
            <a:pPr lvl="5"/>
            <a:r>
              <a:rPr lang="en-AU" sz="2800" dirty="0" smtClean="0"/>
              <a:t>Time-bound review periods </a:t>
            </a:r>
          </a:p>
          <a:p>
            <a:pPr lvl="5"/>
            <a:r>
              <a:rPr lang="en-AU" sz="2800" dirty="0" smtClean="0"/>
              <a:t>Sharing of risk between multiple actors </a:t>
            </a:r>
          </a:p>
          <a:p>
            <a:pPr lvl="5"/>
            <a:r>
              <a:rPr lang="en-AU" sz="2800" dirty="0" smtClean="0"/>
              <a:t>Tiered water rights represent a share of the available water</a:t>
            </a:r>
            <a:endParaRPr lang="en-AU" sz="2800" dirty="0"/>
          </a:p>
          <a:p>
            <a:pPr lvl="5"/>
            <a:r>
              <a:rPr lang="en-AU" sz="2800" dirty="0" smtClean="0"/>
              <a:t>Legal rights for the environment </a:t>
            </a:r>
          </a:p>
          <a:p>
            <a:pPr lvl="5"/>
            <a:r>
              <a:rPr lang="en-AU" sz="2800" dirty="0" smtClean="0"/>
              <a:t>Water trading facilitates adaptation of water-dependent industries</a:t>
            </a:r>
          </a:p>
          <a:p>
            <a:endParaRPr lang="en-AU" dirty="0"/>
          </a:p>
          <a:p>
            <a:endParaRPr lang="en-AU" dirty="0"/>
          </a:p>
        </p:txBody>
      </p:sp>
    </p:spTree>
    <p:extLst>
      <p:ext uri="{BB962C8B-B14F-4D97-AF65-F5344CB8AC3E}">
        <p14:creationId xmlns:p14="http://schemas.microsoft.com/office/powerpoint/2010/main" val="34597822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33645524"/>
              </p:ext>
            </p:extLst>
          </p:nvPr>
        </p:nvGraphicFramePr>
        <p:xfrm>
          <a:off x="731838" y="1600200"/>
          <a:ext cx="933047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2325077" y="3966308"/>
            <a:ext cx="2149229" cy="41030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a:xfrm>
            <a:off x="289627" y="111420"/>
            <a:ext cx="11763136" cy="1426197"/>
          </a:xfrm>
        </p:spPr>
        <p:txBody>
          <a:bodyPr/>
          <a:lstStyle/>
          <a:p>
            <a:r>
              <a:rPr lang="en-AU" sz="4000" dirty="0"/>
              <a:t>Adaptive management: emphasis on planning, monitoring and </a:t>
            </a:r>
            <a:r>
              <a:rPr lang="en-AU" sz="4000" dirty="0" smtClean="0"/>
              <a:t>accountability</a:t>
            </a:r>
            <a:endParaRPr lang="en-US" sz="4000" dirty="0"/>
          </a:p>
        </p:txBody>
      </p:sp>
      <p:sp>
        <p:nvSpPr>
          <p:cNvPr id="9" name="Rectangle 8"/>
          <p:cNvSpPr/>
          <p:nvPr/>
        </p:nvSpPr>
        <p:spPr>
          <a:xfrm>
            <a:off x="4414552" y="6143098"/>
            <a:ext cx="6780139" cy="338554"/>
          </a:xfrm>
          <a:prstGeom prst="rect">
            <a:avLst/>
          </a:prstGeom>
        </p:spPr>
        <p:txBody>
          <a:bodyPr wrap="square">
            <a:spAutoFit/>
          </a:bodyPr>
          <a:lstStyle/>
          <a:p>
            <a:r>
              <a:rPr lang="en-US" sz="1600" dirty="0"/>
              <a:t>Percentage of documents where the search term is present (%)  </a:t>
            </a:r>
          </a:p>
        </p:txBody>
      </p:sp>
    </p:spTree>
    <p:extLst>
      <p:ext uri="{BB962C8B-B14F-4D97-AF65-F5344CB8AC3E}">
        <p14:creationId xmlns:p14="http://schemas.microsoft.com/office/powerpoint/2010/main" val="39523694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443" y="225778"/>
            <a:ext cx="12192000" cy="1862666"/>
          </a:xfrm>
        </p:spPr>
        <p:txBody>
          <a:bodyPr>
            <a:normAutofit fontScale="62500" lnSpcReduction="20000"/>
          </a:bodyPr>
          <a:lstStyle/>
          <a:p>
            <a:pPr marL="0" indent="0">
              <a:buNone/>
            </a:pPr>
            <a:r>
              <a:rPr lang="en-AU" sz="4800" i="1" dirty="0" smtClean="0"/>
              <a:t>“Institutional arrangements can be understood as responding to a world in which there are some sociopaths and some saints, but mostly regular folks who are capable of both kinds of behaviour” </a:t>
            </a:r>
          </a:p>
          <a:p>
            <a:pPr marL="0" indent="0">
              <a:buNone/>
            </a:pPr>
            <a:r>
              <a:rPr lang="en-AU" sz="3000" dirty="0" smtClean="0"/>
              <a:t>(Colin </a:t>
            </a:r>
            <a:r>
              <a:rPr lang="en-AU" sz="3000" dirty="0" err="1" smtClean="0"/>
              <a:t>Camerer</a:t>
            </a:r>
            <a:r>
              <a:rPr lang="en-AU" sz="3000" dirty="0" smtClean="0"/>
              <a:t>, 2003: 117 </a:t>
            </a:r>
            <a:r>
              <a:rPr lang="en-AU" sz="3000" dirty="0"/>
              <a:t>cited in </a:t>
            </a:r>
            <a:r>
              <a:rPr lang="en-AU" sz="3000" dirty="0" err="1"/>
              <a:t>Ostrom</a:t>
            </a:r>
            <a:r>
              <a:rPr lang="en-AU" sz="3000" dirty="0"/>
              <a:t> </a:t>
            </a:r>
            <a:r>
              <a:rPr lang="en-AU" sz="3000" dirty="0" smtClean="0"/>
              <a:t>2005)</a:t>
            </a:r>
            <a:endParaRPr lang="en-AU" sz="3000" dirty="0"/>
          </a:p>
          <a:p>
            <a:pPr marL="0" indent="0">
              <a:buNone/>
            </a:pPr>
            <a:endParaRPr lang="en-AU" sz="4800" i="1" dirty="0"/>
          </a:p>
        </p:txBody>
      </p:sp>
      <p:grpSp>
        <p:nvGrpSpPr>
          <p:cNvPr id="18" name="Group 17"/>
          <p:cNvGrpSpPr/>
          <p:nvPr/>
        </p:nvGrpSpPr>
        <p:grpSpPr>
          <a:xfrm>
            <a:off x="1806221" y="1892688"/>
            <a:ext cx="7845779" cy="4036319"/>
            <a:chOff x="1467556" y="2824011"/>
            <a:chExt cx="7845778" cy="4036319"/>
          </a:xfrm>
        </p:grpSpPr>
        <p:pic>
          <p:nvPicPr>
            <p:cNvPr id="4" name="Picture 3"/>
            <p:cNvPicPr>
              <a:picLocks noChangeAspect="1"/>
            </p:cNvPicPr>
            <p:nvPr/>
          </p:nvPicPr>
          <p:blipFill>
            <a:blip r:embed="rId3"/>
            <a:stretch>
              <a:fillRect/>
            </a:stretch>
          </p:blipFill>
          <p:spPr>
            <a:xfrm>
              <a:off x="1467556" y="2824011"/>
              <a:ext cx="7845778" cy="3704501"/>
            </a:xfrm>
            <a:prstGeom prst="rect">
              <a:avLst/>
            </a:prstGeom>
          </p:spPr>
        </p:pic>
        <p:cxnSp>
          <p:nvCxnSpPr>
            <p:cNvPr id="7" name="Straight Connector 6"/>
            <p:cNvCxnSpPr/>
            <p:nvPr/>
          </p:nvCxnSpPr>
          <p:spPr>
            <a:xfrm>
              <a:off x="6829777" y="4797778"/>
              <a:ext cx="56444" cy="2060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190605" y="4797778"/>
              <a:ext cx="28222" cy="206022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07554" y="3581914"/>
              <a:ext cx="2211474"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People following rules and norms</a:t>
              </a:r>
              <a:endParaRPr lang="en-US" sz="2400" dirty="0"/>
            </a:p>
          </p:txBody>
        </p:sp>
        <p:sp>
          <p:nvSpPr>
            <p:cNvPr id="11" name="TextBox 10"/>
            <p:cNvSpPr txBox="1"/>
            <p:nvPr/>
          </p:nvSpPr>
          <p:spPr>
            <a:xfrm>
              <a:off x="6914444" y="6152444"/>
              <a:ext cx="1580445" cy="400110"/>
            </a:xfrm>
            <a:prstGeom prst="rect">
              <a:avLst/>
            </a:prstGeom>
            <a:noFill/>
          </p:spPr>
          <p:txBody>
            <a:bodyPr wrap="square" rtlCol="0">
              <a:spAutoFit/>
            </a:bodyPr>
            <a:lstStyle/>
            <a:p>
              <a:r>
                <a:rPr lang="en-US" sz="2000" dirty="0" smtClean="0"/>
                <a:t>Saints</a:t>
              </a:r>
              <a:endParaRPr lang="en-US" sz="2000" dirty="0"/>
            </a:p>
          </p:txBody>
        </p:sp>
        <p:sp>
          <p:nvSpPr>
            <p:cNvPr id="12" name="TextBox 11"/>
            <p:cNvSpPr txBox="1"/>
            <p:nvPr/>
          </p:nvSpPr>
          <p:spPr>
            <a:xfrm>
              <a:off x="1834443" y="6152444"/>
              <a:ext cx="1467555" cy="707886"/>
            </a:xfrm>
            <a:prstGeom prst="rect">
              <a:avLst/>
            </a:prstGeom>
            <a:noFill/>
          </p:spPr>
          <p:txBody>
            <a:bodyPr wrap="square" rtlCol="0">
              <a:spAutoFit/>
            </a:bodyPr>
            <a:lstStyle/>
            <a:p>
              <a:r>
                <a:rPr lang="en-US" sz="2000" dirty="0" smtClean="0"/>
                <a:t>Socio-paths</a:t>
              </a:r>
              <a:endParaRPr lang="en-US" sz="2000" dirty="0"/>
            </a:p>
          </p:txBody>
        </p:sp>
      </p:grpSp>
      <p:sp>
        <p:nvSpPr>
          <p:cNvPr id="19" name="TextBox 18"/>
          <p:cNvSpPr txBox="1"/>
          <p:nvPr/>
        </p:nvSpPr>
        <p:spPr>
          <a:xfrm>
            <a:off x="3732771" y="6029150"/>
            <a:ext cx="3329568"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Human </a:t>
            </a:r>
            <a:r>
              <a:rPr lang="en-US" sz="2800" dirty="0" err="1" smtClean="0"/>
              <a:t>behaviour</a:t>
            </a:r>
            <a:r>
              <a:rPr lang="en-US" sz="2800" dirty="0"/>
              <a:t> </a:t>
            </a:r>
          </a:p>
        </p:txBody>
      </p:sp>
    </p:spTree>
    <p:extLst>
      <p:ext uri="{BB962C8B-B14F-4D97-AF65-F5344CB8AC3E}">
        <p14:creationId xmlns:p14="http://schemas.microsoft.com/office/powerpoint/2010/main" val="13062004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on-Moon-Swamp-July-201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78" t="526" r="422" b="12670"/>
          <a:stretch/>
        </p:blipFill>
        <p:spPr>
          <a:xfrm>
            <a:off x="-129598" y="0"/>
            <a:ext cx="12321598" cy="6994769"/>
          </a:xfrm>
        </p:spPr>
      </p:pic>
      <p:sp>
        <p:nvSpPr>
          <p:cNvPr id="5" name="Title 1"/>
          <p:cNvSpPr txBox="1">
            <a:spLocks/>
          </p:cNvSpPr>
          <p:nvPr/>
        </p:nvSpPr>
        <p:spPr>
          <a:xfrm>
            <a:off x="9648089" y="6643077"/>
            <a:ext cx="2543911" cy="351689"/>
          </a:xfrm>
          <a:prstGeom prst="rect">
            <a:avLst/>
          </a:prstGeom>
          <a:solidFill>
            <a:schemeClr val="lt1">
              <a:alpha val="72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t>Photo: Paul Packard </a:t>
            </a:r>
            <a:endParaRPr lang="en-US" sz="1800" dirty="0"/>
          </a:p>
        </p:txBody>
      </p:sp>
      <p:sp>
        <p:nvSpPr>
          <p:cNvPr id="6" name="Title 1"/>
          <p:cNvSpPr txBox="1">
            <a:spLocks/>
          </p:cNvSpPr>
          <p:nvPr/>
        </p:nvSpPr>
        <p:spPr>
          <a:xfrm>
            <a:off x="1834444" y="1044221"/>
            <a:ext cx="8551333" cy="4938887"/>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AU" sz="3200" i="1" dirty="0"/>
              <a:t>We put the water down and got a better result than we expected. No one complained. No one was disadvantaged. The environment got what it needed</a:t>
            </a:r>
            <a:r>
              <a:rPr lang="en-AU" sz="3200" i="1" dirty="0" smtClean="0"/>
              <a:t>…</a:t>
            </a:r>
          </a:p>
          <a:p>
            <a:endParaRPr lang="en-AU" sz="3200" i="1" dirty="0"/>
          </a:p>
          <a:p>
            <a:r>
              <a:rPr lang="en-AU" sz="3200" i="1" dirty="0" smtClean="0"/>
              <a:t> That </a:t>
            </a:r>
            <a:r>
              <a:rPr lang="en-AU" sz="3200" i="1" dirty="0"/>
              <a:t>was the biggest success</a:t>
            </a:r>
            <a:r>
              <a:rPr lang="en-AU" sz="3200" i="1" dirty="0" smtClean="0"/>
              <a:t>… being </a:t>
            </a:r>
            <a:r>
              <a:rPr lang="en-AU" sz="3200" i="1" dirty="0"/>
              <a:t>able to put the water </a:t>
            </a:r>
            <a:r>
              <a:rPr lang="en-AU" sz="3200" i="1" dirty="0" smtClean="0"/>
              <a:t>down, but </a:t>
            </a:r>
            <a:r>
              <a:rPr lang="en-AU" sz="3200" i="1" dirty="0"/>
              <a:t>that’s only an indicator of the actual big achievement, which was the social acceptance that it was worth doing. </a:t>
            </a:r>
            <a:r>
              <a:rPr lang="en-AU" sz="3200" i="1" dirty="0" smtClean="0"/>
              <a:t>(Environmental water manager, 2014)</a:t>
            </a:r>
            <a:endParaRPr lang="en-AU" sz="3200" i="1" dirty="0"/>
          </a:p>
        </p:txBody>
      </p:sp>
    </p:spTree>
    <p:extLst>
      <p:ext uri="{BB962C8B-B14F-4D97-AF65-F5344CB8AC3E}">
        <p14:creationId xmlns:p14="http://schemas.microsoft.com/office/powerpoint/2010/main" val="2559471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239" y="644059"/>
            <a:ext cx="2035637" cy="340213"/>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9"/>
          <p:cNvSpPr txBox="1">
            <a:spLocks/>
          </p:cNvSpPr>
          <p:nvPr/>
        </p:nvSpPr>
        <p:spPr>
          <a:xfrm>
            <a:off x="732367" y="-226684"/>
            <a:ext cx="10723035" cy="1336956"/>
          </a:xfrm>
          <a:prstGeom prst="rect">
            <a:avLst/>
          </a:prstGeom>
        </p:spPr>
        <p:txBody>
          <a:bodyPr vert="horz" wrap="square" lIns="91440" tIns="45720" rIns="91440" bIns="45720" numCol="1" rtlCol="0" anchor="b" anchorCtr="0" compatLnSpc="1">
            <a:prstTxWarp prst="textNoShape">
              <a:avLst/>
            </a:prstTxWarp>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AU" dirty="0" smtClean="0">
                <a:effectLst>
                  <a:outerShdw blurRad="38100" dist="38100" dir="2700000" algn="tl">
                    <a:srgbClr val="C0C0C0"/>
                  </a:outerShdw>
                </a:effectLst>
                <a:ea typeface="ＭＳ Ｐゴシック" panose="020B0600070205080204" pitchFamily="34" charset="-128"/>
              </a:rPr>
              <a:t>Research process </a:t>
            </a:r>
          </a:p>
        </p:txBody>
      </p:sp>
      <p:grpSp>
        <p:nvGrpSpPr>
          <p:cNvPr id="8" name="Group 7"/>
          <p:cNvGrpSpPr/>
          <p:nvPr/>
        </p:nvGrpSpPr>
        <p:grpSpPr>
          <a:xfrm>
            <a:off x="1608667" y="1693333"/>
            <a:ext cx="8777110" cy="3725333"/>
            <a:chOff x="2163688" y="1902521"/>
            <a:chExt cx="7930443" cy="3725333"/>
          </a:xfrm>
        </p:grpSpPr>
        <p:grpSp>
          <p:nvGrpSpPr>
            <p:cNvPr id="21" name="Group 20"/>
            <p:cNvGrpSpPr/>
            <p:nvPr/>
          </p:nvGrpSpPr>
          <p:grpSpPr>
            <a:xfrm>
              <a:off x="2163688" y="1902521"/>
              <a:ext cx="7930443" cy="2511778"/>
              <a:chOff x="1019368" y="-236530"/>
              <a:chExt cx="7930443" cy="2511778"/>
            </a:xfrm>
          </p:grpSpPr>
          <p:sp>
            <p:nvSpPr>
              <p:cNvPr id="30" name="Text Box 13"/>
              <p:cNvSpPr txBox="1"/>
              <p:nvPr/>
            </p:nvSpPr>
            <p:spPr>
              <a:xfrm>
                <a:off x="2882947" y="-236530"/>
                <a:ext cx="3676143" cy="1100667"/>
              </a:xfrm>
              <a:prstGeom prst="rect">
                <a:avLst/>
              </a:prstGeom>
              <a:ln/>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AU" sz="2400" dirty="0" smtClean="0">
                    <a:latin typeface="Calibri"/>
                    <a:ea typeface="Calibri"/>
                    <a:cs typeface="Times New Roman"/>
                  </a:rPr>
                  <a:t>Single, in-depth c</a:t>
                </a:r>
                <a:r>
                  <a:rPr lang="en-AU" sz="2400" dirty="0" smtClean="0">
                    <a:effectLst/>
                    <a:latin typeface="Calibri"/>
                    <a:ea typeface="Calibri"/>
                    <a:cs typeface="Times New Roman"/>
                  </a:rPr>
                  <a:t>ase </a:t>
                </a:r>
                <a:r>
                  <a:rPr lang="en-AU" sz="2400" dirty="0">
                    <a:effectLst/>
                    <a:latin typeface="Calibri"/>
                    <a:ea typeface="Calibri"/>
                    <a:cs typeface="Times New Roman"/>
                  </a:rPr>
                  <a:t>study: </a:t>
                </a:r>
                <a:r>
                  <a:rPr lang="en-AU" sz="2400" dirty="0" smtClean="0">
                    <a:effectLst/>
                    <a:latin typeface="Calibri"/>
                    <a:ea typeface="Calibri"/>
                    <a:cs typeface="Times New Roman"/>
                  </a:rPr>
                  <a:t>qualitative </a:t>
                </a:r>
                <a:r>
                  <a:rPr lang="en-AU" sz="2400" dirty="0">
                    <a:effectLst/>
                    <a:latin typeface="Calibri"/>
                    <a:ea typeface="Calibri"/>
                    <a:cs typeface="Times New Roman"/>
                  </a:rPr>
                  <a:t>data creation  </a:t>
                </a:r>
              </a:p>
            </p:txBody>
          </p:sp>
          <p:sp>
            <p:nvSpPr>
              <p:cNvPr id="31" name="Text Box 14"/>
              <p:cNvSpPr txBox="1"/>
              <p:nvPr/>
            </p:nvSpPr>
            <p:spPr>
              <a:xfrm>
                <a:off x="1019368" y="1186861"/>
                <a:ext cx="3612445" cy="1088387"/>
              </a:xfrm>
              <a:prstGeom prst="rect">
                <a:avLst/>
              </a:prstGeom>
              <a:ln/>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AU" sz="2400" dirty="0">
                    <a:solidFill>
                      <a:srgbClr val="FF0000"/>
                    </a:solidFill>
                    <a:effectLst/>
                    <a:latin typeface="Calibri"/>
                    <a:ea typeface="Calibri"/>
                    <a:cs typeface="Times New Roman"/>
                  </a:rPr>
                  <a:t>Semi-</a:t>
                </a:r>
                <a:r>
                  <a:rPr lang="en-AU" sz="2400" dirty="0" smtClean="0">
                    <a:solidFill>
                      <a:srgbClr val="FF0000"/>
                    </a:solidFill>
                    <a:effectLst/>
                    <a:latin typeface="Calibri"/>
                    <a:ea typeface="Calibri"/>
                    <a:cs typeface="Times New Roman"/>
                  </a:rPr>
                  <a:t>structured stakeholder  interviews (n=19)</a:t>
                </a:r>
                <a:endParaRPr lang="en-AU" sz="2400" dirty="0">
                  <a:solidFill>
                    <a:srgbClr val="FF0000"/>
                  </a:solidFill>
                  <a:effectLst/>
                  <a:latin typeface="Calibri"/>
                  <a:ea typeface="Calibri"/>
                  <a:cs typeface="Times New Roman"/>
                </a:endParaRPr>
              </a:p>
            </p:txBody>
          </p:sp>
          <p:sp>
            <p:nvSpPr>
              <p:cNvPr id="32" name="Text Box 15"/>
              <p:cNvSpPr txBox="1"/>
              <p:nvPr/>
            </p:nvSpPr>
            <p:spPr>
              <a:xfrm>
                <a:off x="4857591" y="1174581"/>
                <a:ext cx="4092220" cy="1044223"/>
              </a:xfrm>
              <a:prstGeom prst="rect">
                <a:avLst/>
              </a:prstGeom>
              <a:ln/>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AU" sz="2400" dirty="0" smtClean="0">
                    <a:solidFill>
                      <a:srgbClr val="FF0000"/>
                    </a:solidFill>
                    <a:effectLst/>
                    <a:latin typeface="Calibri"/>
                    <a:ea typeface="Calibri"/>
                    <a:cs typeface="Times New Roman"/>
                  </a:rPr>
                  <a:t>Content analysis of </a:t>
                </a:r>
                <a:r>
                  <a:rPr lang="en-AU" sz="2400" dirty="0" smtClean="0">
                    <a:solidFill>
                      <a:srgbClr val="FF0000"/>
                    </a:solidFill>
                    <a:latin typeface="Calibri"/>
                    <a:ea typeface="Calibri"/>
                    <a:cs typeface="Times New Roman"/>
                  </a:rPr>
                  <a:t>key water legislation and policy (n=190)</a:t>
                </a:r>
                <a:r>
                  <a:rPr lang="en-AU" sz="2400" dirty="0" smtClean="0">
                    <a:solidFill>
                      <a:srgbClr val="FF0000"/>
                    </a:solidFill>
                    <a:effectLst/>
                    <a:latin typeface="Calibri"/>
                    <a:ea typeface="Calibri"/>
                    <a:cs typeface="Times New Roman"/>
                  </a:rPr>
                  <a:t>  </a:t>
                </a:r>
                <a:endParaRPr lang="en-AU" sz="2400" dirty="0">
                  <a:solidFill>
                    <a:srgbClr val="FF0000"/>
                  </a:solidFill>
                  <a:effectLst/>
                  <a:latin typeface="Calibri"/>
                  <a:ea typeface="Calibri"/>
                  <a:cs typeface="Times New Roman"/>
                </a:endParaRPr>
              </a:p>
            </p:txBody>
          </p:sp>
        </p:grpSp>
        <p:sp>
          <p:nvSpPr>
            <p:cNvPr id="10" name="Text Box 22"/>
            <p:cNvSpPr txBox="1"/>
            <p:nvPr/>
          </p:nvSpPr>
          <p:spPr>
            <a:xfrm>
              <a:off x="2760454" y="4916299"/>
              <a:ext cx="6517683" cy="711555"/>
            </a:xfrm>
            <a:prstGeom prst="rect">
              <a:avLst/>
            </a:prstGeom>
            <a:ln/>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AU" sz="2400" dirty="0">
                  <a:effectLst/>
                  <a:latin typeface="Calibri"/>
                  <a:ea typeface="Calibri"/>
                  <a:cs typeface="Times New Roman"/>
                </a:rPr>
                <a:t>In-depth analysis </a:t>
              </a:r>
              <a:r>
                <a:rPr lang="en-AU" sz="2400" dirty="0" smtClean="0">
                  <a:effectLst/>
                  <a:latin typeface="Calibri"/>
                  <a:ea typeface="Calibri"/>
                  <a:cs typeface="Times New Roman"/>
                </a:rPr>
                <a:t>using adaptive governance framework</a:t>
              </a:r>
              <a:endParaRPr lang="en-AU" sz="2400" dirty="0">
                <a:effectLst/>
                <a:latin typeface="Calibri"/>
                <a:ea typeface="Calibri"/>
                <a:cs typeface="Times New Roman"/>
              </a:endParaRPr>
            </a:p>
          </p:txBody>
        </p:sp>
      </p:grpSp>
      <p:cxnSp>
        <p:nvCxnSpPr>
          <p:cNvPr id="3" name="Straight Arrow Connector 2"/>
          <p:cNvCxnSpPr>
            <a:stCxn id="30" idx="2"/>
            <a:endCxn id="32" idx="0"/>
          </p:cNvCxnSpPr>
          <p:nvPr/>
        </p:nvCxnSpPr>
        <p:spPr>
          <a:xfrm>
            <a:off x="5705512" y="2794000"/>
            <a:ext cx="2415709" cy="310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30" idx="2"/>
            <a:endCxn id="31" idx="0"/>
          </p:cNvCxnSpPr>
          <p:nvPr/>
        </p:nvCxnSpPr>
        <p:spPr>
          <a:xfrm flipH="1">
            <a:off x="3607725" y="2794000"/>
            <a:ext cx="2097787" cy="322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249332" y="5926667"/>
            <a:ext cx="1270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Thesis </a:t>
            </a:r>
            <a:endParaRPr lang="en-US" sz="2400" dirty="0"/>
          </a:p>
        </p:txBody>
      </p:sp>
      <p:cxnSp>
        <p:nvCxnSpPr>
          <p:cNvPr id="78" name="Straight Arrow Connector 77"/>
          <p:cNvCxnSpPr>
            <a:stCxn id="31" idx="2"/>
            <a:endCxn id="10" idx="0"/>
          </p:cNvCxnSpPr>
          <p:nvPr/>
        </p:nvCxnSpPr>
        <p:spPr>
          <a:xfrm>
            <a:off x="3607725" y="4205111"/>
            <a:ext cx="2268181" cy="50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32" idx="2"/>
            <a:endCxn id="10" idx="0"/>
          </p:cNvCxnSpPr>
          <p:nvPr/>
        </p:nvCxnSpPr>
        <p:spPr>
          <a:xfrm flipH="1">
            <a:off x="5875906" y="4148667"/>
            <a:ext cx="2245315" cy="558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 idx="2"/>
            <a:endCxn id="56" idx="0"/>
          </p:cNvCxnSpPr>
          <p:nvPr/>
        </p:nvCxnSpPr>
        <p:spPr>
          <a:xfrm>
            <a:off x="5875906" y="5418666"/>
            <a:ext cx="8426" cy="508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826812" y="147888"/>
            <a:ext cx="10365188" cy="877229"/>
          </a:xfrm>
          <a:prstGeom prst="rect">
            <a:avLst/>
          </a:prstGeom>
        </p:spPr>
        <p:txBody>
          <a:bodyPr vert="horz" wrap="square" lIns="91440" tIns="45720" rIns="91440" bIns="45720" numCol="1" rtlCol="0" anchor="b" anchorCtr="0" compatLnSpc="1">
            <a:prstTxWarp prst="textNoShape">
              <a:avLst/>
            </a:prstTxWarp>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pPr>
              <a:defRPr/>
            </a:pPr>
            <a:r>
              <a:rPr lang="en-AU" dirty="0" smtClean="0">
                <a:effectLst>
                  <a:outerShdw blurRad="38100" dist="38100" dir="2700000" algn="tl">
                    <a:srgbClr val="C0C0C0"/>
                  </a:outerShdw>
                </a:effectLst>
                <a:ea typeface="ＭＳ Ｐゴシック" pitchFamily="-84" charset="-128"/>
              </a:rPr>
              <a:t>Complex institutional arrangements </a:t>
            </a:r>
          </a:p>
        </p:txBody>
      </p:sp>
      <p:pic>
        <p:nvPicPr>
          <p:cNvPr id="9" name="Picture 8" descr="Lachlan at Forb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3" y="1076035"/>
            <a:ext cx="12272633" cy="6605811"/>
          </a:xfrm>
          <a:prstGeom prst="rect">
            <a:avLst/>
          </a:prstGeom>
        </p:spPr>
      </p:pic>
      <p:pic>
        <p:nvPicPr>
          <p:cNvPr id="3" name="Picture 2" descr="river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36" y="1071485"/>
            <a:ext cx="12251535" cy="6576737"/>
          </a:xfrm>
          <a:prstGeom prst="rect">
            <a:avLst/>
          </a:prstGeom>
        </p:spPr>
      </p:pic>
      <p:pic>
        <p:nvPicPr>
          <p:cNvPr id="6" name="Picture 5" descr="rivers_catch_we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90" y="1088226"/>
            <a:ext cx="12192000" cy="6559995"/>
          </a:xfrm>
          <a:prstGeom prst="rect">
            <a:avLst/>
          </a:prstGeom>
        </p:spPr>
      </p:pic>
      <p:pic>
        <p:nvPicPr>
          <p:cNvPr id="11" name="Picture 10" descr="rivers_catch_wet_irrig_town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068386"/>
            <a:ext cx="12192000" cy="6579835"/>
          </a:xfrm>
          <a:prstGeom prst="rect">
            <a:avLst/>
          </a:prstGeom>
        </p:spPr>
      </p:pic>
      <p:pic>
        <p:nvPicPr>
          <p:cNvPr id="13" name="Picture 12" descr="rivers_catch_wet_irrig_towns_nr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841" y="1028698"/>
            <a:ext cx="12343285" cy="6619523"/>
          </a:xfrm>
          <a:prstGeom prst="rect">
            <a:avLst/>
          </a:prstGeom>
        </p:spPr>
      </p:pic>
      <p:pic>
        <p:nvPicPr>
          <p:cNvPr id="16" name="Picture 15" descr="mdb.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2453" y="-67847"/>
            <a:ext cx="8184431" cy="7771075"/>
          </a:xfrm>
          <a:prstGeom prst="rect">
            <a:avLst/>
          </a:prstGeom>
        </p:spPr>
      </p:pic>
    </p:spTree>
    <p:extLst>
      <p:ext uri="{BB962C8B-B14F-4D97-AF65-F5344CB8AC3E}">
        <p14:creationId xmlns:p14="http://schemas.microsoft.com/office/powerpoint/2010/main" val="2681643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7" y="5771030"/>
            <a:ext cx="3131124" cy="108697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749775" y="225778"/>
            <a:ext cx="10442225" cy="820616"/>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AU" sz="3200" dirty="0" smtClean="0"/>
              <a:t>Managing water is a “wicked” collective action problem</a:t>
            </a:r>
            <a:endParaRPr lang="en-AU" sz="3200" dirty="0"/>
          </a:p>
        </p:txBody>
      </p:sp>
      <p:pic>
        <p:nvPicPr>
          <p:cNvPr id="8" name="Picture 7"/>
          <p:cNvPicPr>
            <a:picLocks noChangeAspect="1"/>
          </p:cNvPicPr>
          <p:nvPr/>
        </p:nvPicPr>
        <p:blipFill>
          <a:blip r:embed="rId5"/>
          <a:stretch>
            <a:fillRect/>
          </a:stretch>
        </p:blipFill>
        <p:spPr>
          <a:xfrm>
            <a:off x="8265384" y="3866445"/>
            <a:ext cx="3948895" cy="2991556"/>
          </a:xfrm>
          <a:prstGeom prst="rect">
            <a:avLst/>
          </a:prstGeom>
        </p:spPr>
      </p:pic>
      <p:pic>
        <p:nvPicPr>
          <p:cNvPr id="9" name="Picture 8" descr="Lachlan at Forb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4163" y="1069298"/>
            <a:ext cx="4127837" cy="3022923"/>
          </a:xfrm>
          <a:prstGeom prst="rect">
            <a:avLst/>
          </a:prstGeom>
        </p:spPr>
      </p:pic>
      <p:pic>
        <p:nvPicPr>
          <p:cNvPr id="10" name="Picture 9" descr="Windamere.jpg"/>
          <p:cNvPicPr>
            <a:picLocks noChangeAspect="1"/>
          </p:cNvPicPr>
          <p:nvPr/>
        </p:nvPicPr>
        <p:blipFill rotWithShape="1">
          <a:blip r:embed="rId7">
            <a:extLst>
              <a:ext uri="{28A0092B-C50C-407E-A947-70E740481C1C}">
                <a14:useLocalDpi xmlns:a14="http://schemas.microsoft.com/office/drawing/2010/main" val="0"/>
              </a:ext>
            </a:extLst>
          </a:blip>
          <a:srcRect r="3371" b="5948"/>
          <a:stretch/>
        </p:blipFill>
        <p:spPr>
          <a:xfrm>
            <a:off x="4239278" y="4011238"/>
            <a:ext cx="4076996" cy="2818540"/>
          </a:xfrm>
          <a:prstGeom prst="rect">
            <a:avLst/>
          </a:prstGeom>
        </p:spPr>
      </p:pic>
      <p:pic>
        <p:nvPicPr>
          <p:cNvPr id="11" name="Picture 10" descr="parliament.jpg"/>
          <p:cNvPicPr>
            <a:picLocks noChangeAspect="1"/>
          </p:cNvPicPr>
          <p:nvPr/>
        </p:nvPicPr>
        <p:blipFill rotWithShape="1">
          <a:blip r:embed="rId8">
            <a:extLst>
              <a:ext uri="{28A0092B-C50C-407E-A947-70E740481C1C}">
                <a14:useLocalDpi xmlns:a14="http://schemas.microsoft.com/office/drawing/2010/main" val="0"/>
              </a:ext>
            </a:extLst>
          </a:blip>
          <a:srcRect l="6079" r="9331"/>
          <a:stretch/>
        </p:blipFill>
        <p:spPr>
          <a:xfrm>
            <a:off x="0" y="1069716"/>
            <a:ext cx="4176889" cy="2994284"/>
          </a:xfrm>
          <a:prstGeom prst="rect">
            <a:avLst/>
          </a:prstGeom>
        </p:spPr>
      </p:pic>
      <p:pic>
        <p:nvPicPr>
          <p:cNvPr id="13" name="Picture 12" descr="LRWG_and_Willandra_Creek_representatives_15_September_2011.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979333"/>
            <a:ext cx="4259657" cy="2878667"/>
          </a:xfrm>
          <a:prstGeom prst="rect">
            <a:avLst/>
          </a:prstGeom>
        </p:spPr>
      </p:pic>
      <p:sp>
        <p:nvSpPr>
          <p:cNvPr id="16" name="TextBox 15"/>
          <p:cNvSpPr txBox="1"/>
          <p:nvPr/>
        </p:nvSpPr>
        <p:spPr>
          <a:xfrm>
            <a:off x="2935111" y="1085903"/>
            <a:ext cx="6180667" cy="5743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Tx/>
              <a:buChar char="-"/>
            </a:pPr>
            <a:r>
              <a:rPr lang="en-US" sz="2600" dirty="0" smtClean="0"/>
              <a:t>Shifting understanding of the problem</a:t>
            </a:r>
          </a:p>
          <a:p>
            <a:pPr marL="285750" indent="-285750">
              <a:buFontTx/>
              <a:buChar char="-"/>
            </a:pPr>
            <a:endParaRPr lang="en-US" sz="2600" dirty="0" smtClean="0"/>
          </a:p>
          <a:p>
            <a:pPr marL="285750" indent="-285750">
              <a:buFontTx/>
              <a:buChar char="-"/>
            </a:pPr>
            <a:r>
              <a:rPr lang="en-US" sz="2600" dirty="0" smtClean="0"/>
              <a:t>Multiple drivers of change, perspectives, values and objectives </a:t>
            </a:r>
          </a:p>
          <a:p>
            <a:pPr marL="285750" indent="-285750">
              <a:buFontTx/>
              <a:buChar char="-"/>
            </a:pPr>
            <a:endParaRPr lang="en-US" sz="2600" dirty="0" smtClean="0"/>
          </a:p>
          <a:p>
            <a:pPr marL="285750" indent="-285750">
              <a:buFontTx/>
              <a:buChar char="-"/>
            </a:pPr>
            <a:r>
              <a:rPr lang="en-US" sz="2600" dirty="0" smtClean="0"/>
              <a:t>Complex social-ecological interactions </a:t>
            </a:r>
          </a:p>
          <a:p>
            <a:pPr marL="285750" indent="-285750">
              <a:buFontTx/>
              <a:buChar char="-"/>
            </a:pPr>
            <a:endParaRPr lang="en-US" sz="2600" dirty="0" smtClean="0"/>
          </a:p>
          <a:p>
            <a:pPr marL="285750" indent="-285750">
              <a:buFontTx/>
              <a:buChar char="-"/>
            </a:pPr>
            <a:r>
              <a:rPr lang="en-US" sz="2600" dirty="0" smtClean="0"/>
              <a:t>High levels of uncertainty and ambiguity </a:t>
            </a:r>
          </a:p>
          <a:p>
            <a:pPr marL="285750" indent="-285750">
              <a:buFontTx/>
              <a:buChar char="-"/>
            </a:pPr>
            <a:endParaRPr lang="en-US" sz="2600" dirty="0" smtClean="0"/>
          </a:p>
          <a:p>
            <a:pPr marL="285750" indent="-285750">
              <a:buFontTx/>
              <a:buChar char="-"/>
            </a:pPr>
            <a:r>
              <a:rPr lang="en-US" sz="2600" dirty="0" smtClean="0"/>
              <a:t>Ultimately no optimal, permanent solution </a:t>
            </a:r>
          </a:p>
        </p:txBody>
      </p:sp>
    </p:spTree>
    <p:extLst>
      <p:ext uri="{BB962C8B-B14F-4D97-AF65-F5344CB8AC3E}">
        <p14:creationId xmlns:p14="http://schemas.microsoft.com/office/powerpoint/2010/main" val="412671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555" y="5780292"/>
            <a:ext cx="3104445" cy="10777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2489"/>
          <a:stretch/>
        </p:blipFill>
        <p:spPr>
          <a:xfrm>
            <a:off x="146441" y="0"/>
            <a:ext cx="1938299" cy="921927"/>
          </a:xfrm>
          <a:prstGeom prst="rect">
            <a:avLst/>
          </a:prstGeom>
        </p:spPr>
      </p:pic>
      <p:sp>
        <p:nvSpPr>
          <p:cNvPr id="16" name="TextBox 15"/>
          <p:cNvSpPr txBox="1"/>
          <p:nvPr/>
        </p:nvSpPr>
        <p:spPr>
          <a:xfrm>
            <a:off x="2116668" y="280710"/>
            <a:ext cx="10075332" cy="646331"/>
          </a:xfrm>
          <a:prstGeom prst="rect">
            <a:avLst/>
          </a:prstGeom>
          <a:noFill/>
        </p:spPr>
        <p:txBody>
          <a:bodyPr wrap="square" rtlCol="0">
            <a:spAutoFit/>
          </a:bodyPr>
          <a:lstStyle/>
          <a:p>
            <a:r>
              <a:rPr lang="en-AU" sz="3600" dirty="0" smtClean="0">
                <a:solidFill>
                  <a:schemeClr val="accent1"/>
                </a:solidFill>
              </a:rPr>
              <a:t>“Bones of contention” between stakeholders</a:t>
            </a:r>
            <a:endParaRPr lang="en-AU" sz="3600" dirty="0">
              <a:solidFill>
                <a:schemeClr val="accent1"/>
              </a:solidFill>
            </a:endParaRPr>
          </a:p>
        </p:txBody>
      </p:sp>
      <p:cxnSp>
        <p:nvCxnSpPr>
          <p:cNvPr id="18" name="Straight Connector 17"/>
          <p:cNvCxnSpPr/>
          <p:nvPr/>
        </p:nvCxnSpPr>
        <p:spPr>
          <a:xfrm>
            <a:off x="332510" y="1078481"/>
            <a:ext cx="11528367"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10444" y="1245780"/>
            <a:ext cx="11458223" cy="5816978"/>
          </a:xfrm>
          <a:prstGeom prst="rect">
            <a:avLst/>
          </a:prstGeom>
        </p:spPr>
        <p:txBody>
          <a:bodyPr wrap="square">
            <a:spAutoFit/>
          </a:bodyPr>
          <a:lstStyle/>
          <a:p>
            <a:pPr marL="457200" indent="-457200">
              <a:buFontTx/>
              <a:buChar char="-"/>
            </a:pPr>
            <a:r>
              <a:rPr lang="en-US" sz="2800" dirty="0" smtClean="0"/>
              <a:t>Whether or not the Lachlan is over-used; the volume of water that should be set aside for the environment</a:t>
            </a:r>
          </a:p>
          <a:p>
            <a:pPr marL="285750" indent="-285750">
              <a:buFontTx/>
              <a:buChar char="-"/>
            </a:pPr>
            <a:endParaRPr lang="en-US" sz="2800" dirty="0" smtClean="0"/>
          </a:p>
          <a:p>
            <a:pPr marL="285750" indent="-285750">
              <a:buFontTx/>
              <a:buChar char="-"/>
            </a:pPr>
            <a:r>
              <a:rPr lang="en-US" sz="2800" dirty="0" smtClean="0"/>
              <a:t>How to prepare for future droughts</a:t>
            </a:r>
          </a:p>
          <a:p>
            <a:pPr marL="285750" indent="-285750">
              <a:buFontTx/>
              <a:buChar char="-"/>
            </a:pPr>
            <a:endParaRPr lang="en-US" sz="2800" dirty="0"/>
          </a:p>
          <a:p>
            <a:pPr marL="285750" indent="-285750">
              <a:buFontTx/>
              <a:buChar char="-"/>
            </a:pPr>
            <a:r>
              <a:rPr lang="en-US" sz="2800" dirty="0" smtClean="0"/>
              <a:t>Whether changes in ecological condition are primarily due to human activities, or “natural” fluctuations in climate </a:t>
            </a:r>
          </a:p>
          <a:p>
            <a:endParaRPr lang="en-US" sz="2800" dirty="0" smtClean="0"/>
          </a:p>
          <a:p>
            <a:pPr marL="285750" indent="-285750">
              <a:buFontTx/>
              <a:buChar char="-"/>
            </a:pPr>
            <a:r>
              <a:rPr lang="en-US" sz="2800" dirty="0" smtClean="0"/>
              <a:t>The accuracy of rural media reporting on the third-party impacts of water buy-backs</a:t>
            </a:r>
            <a:endParaRPr lang="en-AU" sz="2800" b="1" dirty="0" smtClean="0"/>
          </a:p>
          <a:p>
            <a:endParaRPr lang="en-AU" sz="2800" b="1" dirty="0"/>
          </a:p>
          <a:p>
            <a:endParaRPr lang="en-AU" sz="2800" b="1" dirty="0" smtClean="0"/>
          </a:p>
          <a:p>
            <a:endParaRPr lang="en-AU" dirty="0"/>
          </a:p>
          <a:p>
            <a:r>
              <a:rPr lang="en-US" dirty="0" smtClean="0"/>
              <a:t> </a:t>
            </a:r>
            <a:endParaRPr lang="en-US" dirty="0"/>
          </a:p>
        </p:txBody>
      </p:sp>
    </p:spTree>
    <p:extLst>
      <p:ext uri="{BB962C8B-B14F-4D97-AF65-F5344CB8AC3E}">
        <p14:creationId xmlns:p14="http://schemas.microsoft.com/office/powerpoint/2010/main" val="314718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46" y="1608667"/>
            <a:ext cx="10723035" cy="4035778"/>
          </a:xfrm>
        </p:spPr>
        <p:txBody>
          <a:bodyPr>
            <a:normAutofit/>
          </a:bodyPr>
          <a:lstStyle/>
          <a:p>
            <a:pPr marL="0" indent="0">
              <a:buNone/>
            </a:pPr>
            <a:r>
              <a:rPr lang="en-AU" sz="2800" i="1" dirty="0" smtClean="0"/>
              <a:t>Water </a:t>
            </a:r>
            <a:r>
              <a:rPr lang="en-AU" sz="2800" i="1" dirty="0"/>
              <a:t>was purchased as a feel-good political exercise, and we don’t have much faith in a lot of the environmental science that’s behind it. </a:t>
            </a:r>
            <a:endParaRPr lang="en-AU" sz="2800" i="1" dirty="0" smtClean="0"/>
          </a:p>
          <a:p>
            <a:pPr marL="0" indent="0">
              <a:buNone/>
            </a:pPr>
            <a:r>
              <a:rPr lang="en-AU" sz="2800" i="1" dirty="0" smtClean="0"/>
              <a:t>There’s a </a:t>
            </a:r>
            <a:r>
              <a:rPr lang="en-AU" sz="2800" i="1" dirty="0"/>
              <a:t>lot of argument with the science, and when they did the Sustainable Rivers Audit it was in the middle of the drought and they </a:t>
            </a:r>
            <a:r>
              <a:rPr lang="en-AU" sz="2800" i="1" dirty="0" smtClean="0"/>
              <a:t>said the </a:t>
            </a:r>
            <a:r>
              <a:rPr lang="en-AU" sz="2800" i="1" dirty="0"/>
              <a:t>Lachlan was a disaster case because there was no fish. Well of course it was a bloody disaster, they took it in the middle of a drought! </a:t>
            </a:r>
            <a:r>
              <a:rPr lang="en-AU" sz="2800" i="1" dirty="0" smtClean="0"/>
              <a:t>[Landholder, 2014]</a:t>
            </a:r>
            <a:endParaRPr lang="en-AU" sz="2800" i="1" dirty="0"/>
          </a:p>
        </p:txBody>
      </p:sp>
    </p:spTree>
    <p:extLst>
      <p:ext uri="{BB962C8B-B14F-4D97-AF65-F5344CB8AC3E}">
        <p14:creationId xmlns:p14="http://schemas.microsoft.com/office/powerpoint/2010/main" val="419028088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9628</TotalTime>
  <Words>3788</Words>
  <Application>Microsoft Macintosh PowerPoint</Application>
  <PresentationFormat>Custom</PresentationFormat>
  <Paragraphs>400</Paragraphs>
  <Slides>32</Slides>
  <Notes>22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Breeze</vt:lpstr>
      <vt:lpstr>How can learning be enhanced in water policy, governance and institutions?  Jess Schoeman PhD Candidate  Charles Sturt University Albury, New South Wales, Australia     Supervised by Dr. Catherine Allan and Prof. Max Finlayson</vt:lpstr>
      <vt:lpstr>PowerPoint Presentation</vt:lpstr>
      <vt:lpstr>July 2013: Moon Moon Swamp off the Lachlan River: environmental flow at approximately peak level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Adaptive management: emphasis on planning, monitoring and accountability</vt:lpstr>
      <vt:lpstr>PowerPoint Presentation</vt:lpstr>
      <vt:lpstr>PowerPoint Presentation</vt:lpstr>
      <vt:lpstr>PowerPoint Presentation</vt:lpstr>
      <vt:lpstr>PowerPoint Presentation</vt:lpstr>
      <vt:lpstr>Acknowledgements </vt:lpstr>
      <vt:lpstr>PowerPoint Presentation</vt:lpstr>
      <vt:lpstr>Great Cumbungi Swamp – first rise 2013</vt:lpstr>
      <vt:lpstr>Lower Lachlan wetlands - 2013 </vt:lpstr>
      <vt:lpstr>PowerPoint Presentation</vt:lpstr>
      <vt:lpstr>PowerPoint Presentation</vt:lpstr>
      <vt:lpstr>Low level of climate change policy integration across the water documents </vt:lpstr>
      <vt:lpstr>(Less overt) climate change adaptation in Australian water policy </vt:lpstr>
      <vt:lpstr>Adaptive management: emphasis on planning, monitoring and accountability</vt:lpstr>
      <vt:lpstr>PowerPoint Presentation</vt:lpstr>
    </vt:vector>
  </TitlesOfParts>
  <Company>Charles Sturt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Messages in Australian Water Policy</dc:title>
  <dc:creator>Schoeman, Jess</dc:creator>
  <cp:lastModifiedBy>Jess Schoeman</cp:lastModifiedBy>
  <cp:revision>347</cp:revision>
  <dcterms:created xsi:type="dcterms:W3CDTF">2015-05-27T01:41:42Z</dcterms:created>
  <dcterms:modified xsi:type="dcterms:W3CDTF">2016-08-31T12:44:27Z</dcterms:modified>
</cp:coreProperties>
</file>