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95" r:id="rId2"/>
    <p:sldId id="447" r:id="rId3"/>
    <p:sldId id="478" r:id="rId4"/>
    <p:sldId id="408" r:id="rId5"/>
    <p:sldId id="461" r:id="rId6"/>
    <p:sldId id="462" r:id="rId7"/>
    <p:sldId id="472" r:id="rId8"/>
    <p:sldId id="464" r:id="rId9"/>
    <p:sldId id="474" r:id="rId10"/>
    <p:sldId id="465" r:id="rId11"/>
    <p:sldId id="475" r:id="rId12"/>
    <p:sldId id="479" r:id="rId13"/>
    <p:sldId id="468" r:id="rId14"/>
    <p:sldId id="469" r:id="rId15"/>
    <p:sldId id="467" r:id="rId16"/>
    <p:sldId id="470" r:id="rId17"/>
    <p:sldId id="477" r:id="rId18"/>
    <p:sldId id="476" r:id="rId19"/>
  </p:sldIdLst>
  <p:sldSz cx="10688638" cy="7562850"/>
  <p:notesSz cx="9144000" cy="6858000"/>
  <p:defaultTextStyle>
    <a:defPPr>
      <a:defRPr lang="en-GB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164"/>
    <a:srgbClr val="00FFFF"/>
    <a:srgbClr val="F6F1E2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201" autoAdjust="0"/>
  </p:normalViewPr>
  <p:slideViewPr>
    <p:cSldViewPr snapToObjects="1">
      <p:cViewPr varScale="1">
        <p:scale>
          <a:sx n="50" d="100"/>
          <a:sy n="50" d="100"/>
        </p:scale>
        <p:origin x="-3114" y="-102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83CF78B-D538-404C-95B5-FB85D54C85E4}" type="datetime1">
              <a:rPr lang="en-GB"/>
              <a:pPr/>
              <a:t>30/09/2016</a:t>
            </a:fld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751A64E-21E5-49AB-A7E0-79BC355A32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6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80855-C3DF-4386-8974-A86110069F1F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B976-0927-4E83-BD86-CAE0AA62D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NZ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EDACC3-A175-4FF5-87EC-0B1CE5FA3268}" type="slidenum">
              <a:rPr lang="en-NZ" altLang="en-US" smtClean="0">
                <a:ea typeface="ＭＳ Ｐゴシック" pitchFamily="34" charset="-128"/>
              </a:rPr>
              <a:pPr/>
              <a:t>1</a:t>
            </a:fld>
            <a:endParaRPr lang="en-NZ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11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98002" indent="-26846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73849" indent="-21477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03388" indent="-21477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32927" indent="-21477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62467" indent="-214770" defTabSz="46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92006" indent="-214770" defTabSz="46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21546" indent="-214770" defTabSz="46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1085" indent="-214770" defTabSz="46682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7522A9-218E-4D93-BC0D-E6E5FE4BB493}" type="slidenum">
              <a:rPr lang="en-NZ" altLang="en-US" sz="120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NZ" altLang="en-US" sz="12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endParaRPr lang="en-US" sz="1200" b="0" dirty="0">
              <a:solidFill>
                <a:srgbClr val="C0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2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Garamond" pitchFamily="18" charset="0"/>
            </a:endParaRPr>
          </a:p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BF814-E581-443B-A69F-DD7C2E96A8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76-0927-4E83-BD86-CAE0AA62D4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0E69B-06BA-401C-AEB2-5973A20ACF5A}" type="slidenum">
              <a:rPr lang="en-AU"/>
              <a:pPr/>
              <a:t>13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14350"/>
            <a:ext cx="3635375" cy="2573338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343" y="3257358"/>
            <a:ext cx="6705315" cy="30862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9618662" cy="62069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34988" y="1066782"/>
            <a:ext cx="9618662" cy="521497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3200" b="0" i="0">
                <a:latin typeface="Times New Roman" pitchFamily="18" charset="0"/>
                <a:cs typeface="Times New Roman" pitchFamily="18" charset="0"/>
              </a:defRPr>
            </a:lvl1pPr>
            <a:lvl2pPr algn="l">
              <a:defRPr sz="1400" b="0" i="0">
                <a:latin typeface="C Univers 57 Condensed"/>
                <a:cs typeface="C Univers 57 Condensed"/>
              </a:defRPr>
            </a:lvl2pPr>
            <a:lvl3pPr algn="l">
              <a:defRPr sz="1400" b="0" i="0">
                <a:latin typeface="C Univers 57 Condensed"/>
                <a:cs typeface="C Univers 57 Condensed"/>
              </a:defRPr>
            </a:lvl3pPr>
            <a:lvl4pPr algn="l">
              <a:defRPr sz="1400" b="0" i="0">
                <a:latin typeface="C Univers 57 Condensed"/>
                <a:cs typeface="C Univers 57 Condensed"/>
              </a:defRPr>
            </a:lvl4pPr>
            <a:lvl5pPr algn="l">
              <a:defRPr sz="1400" b="0" i="0">
                <a:latin typeface="C Univers 57 Condensed"/>
                <a:cs typeface="C Univers 57 Condensed"/>
              </a:defRPr>
            </a:lvl5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50304" y="6890597"/>
            <a:ext cx="2490304" cy="52344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69471" y="6890597"/>
            <a:ext cx="3386592" cy="52344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351" y="6883594"/>
            <a:ext cx="686597" cy="53920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fld id="{640D6723-4A4E-446C-94F8-24764E60682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0304" y="6890597"/>
            <a:ext cx="2490304" cy="52344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69471" y="6890597"/>
            <a:ext cx="3386592" cy="52344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51" y="6883594"/>
            <a:ext cx="686597" cy="53920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fld id="{53D3FBAF-E263-4A3A-8FD1-D077937718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20" y="840317"/>
            <a:ext cx="9263486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9792" y="2604982"/>
            <a:ext cx="8992559" cy="41070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0304" y="6890597"/>
            <a:ext cx="2490304" cy="52344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69471" y="6890597"/>
            <a:ext cx="3386592" cy="52344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51" y="6883594"/>
            <a:ext cx="686597" cy="53920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fld id="{4A2E6074-AE47-4C82-B10A-83CDE1E6039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3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owerpointbotto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30963"/>
            <a:ext cx="1068863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GB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209675"/>
            <a:ext cx="96186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ＭＳ Ｐゴシック" pitchFamily="-28" charset="-128"/>
          <a:cs typeface="Times New Roman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-28" charset="0"/>
          <a:ea typeface="ＭＳ Ｐゴシック" pitchFamily="-28" charset="-128"/>
          <a:cs typeface="Times New Roman" pitchFamily="-2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-28" charset="0"/>
          <a:ea typeface="ＭＳ Ｐゴシック" pitchFamily="-28" charset="-128"/>
          <a:cs typeface="Times New Roman" pitchFamily="-2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-28" charset="0"/>
          <a:ea typeface="ＭＳ Ｐゴシック" pitchFamily="-28" charset="-128"/>
          <a:cs typeface="Times New Roman" pitchFamily="-2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-28" charset="0"/>
          <a:ea typeface="ＭＳ Ｐゴシック" pitchFamily="-28" charset="-128"/>
          <a:cs typeface="Times New Roman" pitchFamily="-2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 Univers 57 Condensed" pitchFamily="-28" charset="0"/>
          <a:ea typeface="ＭＳ Ｐゴシック" pitchFamily="-2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 Univers 57 Condensed" pitchFamily="-28" charset="0"/>
          <a:ea typeface="ＭＳ Ｐゴシック" pitchFamily="-2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 Univers 57 Condensed" pitchFamily="-28" charset="0"/>
          <a:ea typeface="ＭＳ Ｐゴシック" pitchFamily="-2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 Univers 57 Condensed" pitchFamily="-28" charset="0"/>
          <a:ea typeface="ＭＳ Ｐゴシック" pitchFamily="-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ＭＳ Ｐゴシック" pitchFamily="-28" charset="-128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ＭＳ Ｐゴシック" pitchFamily="-28" charset="-128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ＭＳ Ｐゴシック" pitchFamily="-28" charset="-128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 New Roman" pitchFamily="18" charset="0"/>
          <a:ea typeface="ＭＳ Ｐゴシック" pitchFamily="-28" charset="-128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 New Roman" pitchFamily="18" charset="0"/>
          <a:ea typeface="ＭＳ Ｐゴシック" pitchFamily="-28" charset="-128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jpeg"/><Relationship Id="rId7" Type="http://schemas.openxmlformats.org/officeDocument/2006/relationships/hyperlink" Target="http://www.precisionirrigation.co.n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4602" y="1227765"/>
            <a:ext cx="106886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NZ" altLang="en-US" sz="4500" b="1" dirty="0" smtClean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Water Sensitive Growth, Not Water </a:t>
            </a:r>
            <a:r>
              <a:rPr lang="en-NZ" altLang="en-US" sz="4500" b="1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I</a:t>
            </a:r>
            <a:r>
              <a:rPr lang="en-NZ" altLang="en-US" sz="4500" b="1" dirty="0" smtClean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ntensive Growth in the North – Western Indian States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41829" y="5221585"/>
            <a:ext cx="106886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NZ" altLang="en-US" sz="2500" b="1" dirty="0" err="1" smtClean="0">
                <a:latin typeface="Garamond" pitchFamily="18" charset="0"/>
                <a:cs typeface="Arial" charset="0"/>
              </a:rPr>
              <a:t>Dr.</a:t>
            </a:r>
            <a:r>
              <a:rPr lang="en-NZ" altLang="en-US" sz="2500" b="1" dirty="0" smtClean="0">
                <a:latin typeface="Garamond" pitchFamily="18" charset="0"/>
                <a:cs typeface="Arial" charset="0"/>
              </a:rPr>
              <a:t> </a:t>
            </a:r>
            <a:r>
              <a:rPr lang="en-NZ" altLang="en-US" sz="2500" b="1" dirty="0" err="1" smtClean="0">
                <a:latin typeface="Garamond" pitchFamily="18" charset="0"/>
                <a:cs typeface="Arial" charset="0"/>
              </a:rPr>
              <a:t>Ranvir</a:t>
            </a:r>
            <a:r>
              <a:rPr lang="en-NZ" altLang="en-US" sz="2500" b="1" dirty="0" smtClean="0">
                <a:latin typeface="Garamond" pitchFamily="18" charset="0"/>
                <a:cs typeface="Arial" charset="0"/>
              </a:rPr>
              <a:t> Singh</a:t>
            </a:r>
          </a:p>
          <a:p>
            <a:pPr marL="342900" lvl="0" indent="-342900" algn="ctr" defTabSz="457200">
              <a:spcBef>
                <a:spcPts val="0"/>
              </a:spcBef>
              <a:buNone/>
              <a:defRPr/>
            </a:pPr>
            <a:r>
              <a:rPr lang="en-NZ" sz="2500" dirty="0" smtClean="0">
                <a:latin typeface="Garamond" panose="02020404030301010803" pitchFamily="18" charset="0"/>
                <a:ea typeface="ＭＳ Ｐゴシック" pitchFamily="-28" charset="-128"/>
                <a:cs typeface="Arial" pitchFamily="34" charset="0"/>
              </a:rPr>
              <a:t>Environmental Hydrologist </a:t>
            </a:r>
          </a:p>
          <a:p>
            <a:pPr marL="342900" lvl="0" indent="-342900" algn="ctr" defTabSz="457200">
              <a:spcBef>
                <a:spcPts val="0"/>
              </a:spcBef>
              <a:buNone/>
              <a:defRPr/>
            </a:pPr>
            <a:r>
              <a:rPr lang="en-NZ" sz="2500" dirty="0" smtClean="0">
                <a:latin typeface="Garamond" panose="02020404030301010803" pitchFamily="18" charset="0"/>
                <a:ea typeface="ＭＳ Ｐゴシック" pitchFamily="-28" charset="-128"/>
                <a:cs typeface="Arial" pitchFamily="34" charset="0"/>
              </a:rPr>
              <a:t>Massey University, Palmerston North, New Zealand</a:t>
            </a:r>
            <a:endParaRPr lang="en-NZ" altLang="en-US" sz="2500" b="1" dirty="0">
              <a:latin typeface="Garamond" pitchFamily="18" charset="0"/>
              <a:cs typeface="Arial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3561" y="3966911"/>
            <a:ext cx="106886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NZ" altLang="en-US" sz="2500" b="1" dirty="0" smtClean="0">
                <a:latin typeface="Garamond" pitchFamily="18" charset="0"/>
                <a:cs typeface="Arial" charset="0"/>
              </a:rPr>
              <a:t>19</a:t>
            </a:r>
            <a:r>
              <a:rPr lang="en-NZ" altLang="en-US" sz="2500" b="1" baseline="30000" dirty="0" smtClean="0">
                <a:latin typeface="Garamond" pitchFamily="18" charset="0"/>
                <a:cs typeface="Arial" charset="0"/>
              </a:rPr>
              <a:t>th</a:t>
            </a:r>
            <a:r>
              <a:rPr lang="en-NZ" altLang="en-US" sz="2500" b="1" dirty="0" smtClean="0">
                <a:latin typeface="Garamond" pitchFamily="18" charset="0"/>
                <a:cs typeface="Arial" charset="0"/>
              </a:rPr>
              <a:t> International </a:t>
            </a:r>
            <a:r>
              <a:rPr lang="en-NZ" altLang="en-US" sz="2500" b="1" dirty="0" err="1" smtClean="0">
                <a:latin typeface="Garamond" pitchFamily="18" charset="0"/>
                <a:cs typeface="Arial" charset="0"/>
              </a:rPr>
              <a:t>Riversymposium</a:t>
            </a:r>
            <a:endParaRPr lang="en-NZ" sz="2500" i="1" dirty="0" smtClean="0">
              <a:latin typeface="Garamond" panose="02020404030301010803" pitchFamily="18" charset="0"/>
              <a:ea typeface="ＭＳ Ｐゴシック" pitchFamily="-28" charset="-128"/>
              <a:cs typeface="Arial" pitchFamily="34" charset="0"/>
            </a:endParaRPr>
          </a:p>
          <a:p>
            <a:pPr marL="342900" lvl="0" indent="-342900" algn="ctr" defTabSz="457200">
              <a:spcBef>
                <a:spcPts val="0"/>
              </a:spcBef>
              <a:buNone/>
              <a:defRPr/>
            </a:pPr>
            <a:r>
              <a:rPr lang="en-NZ" sz="2500" dirty="0" smtClean="0">
                <a:latin typeface="Garamond" panose="02020404030301010803" pitchFamily="18" charset="0"/>
                <a:ea typeface="ＭＳ Ｐゴシック" pitchFamily="-28" charset="-128"/>
                <a:cs typeface="Arial" pitchFamily="34" charset="0"/>
              </a:rPr>
              <a:t>New Delhi, India</a:t>
            </a:r>
            <a:endParaRPr lang="en-NZ" altLang="en-US" sz="2500" b="1" dirty="0"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34999"/>
            <a:ext cx="10688638" cy="10081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pitchFamily="-28" charset="-128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4000" b="1" dirty="0" smtClean="0">
                <a:solidFill>
                  <a:srgbClr val="C00000"/>
                </a:solidFill>
                <a:latin typeface="Candara" pitchFamily="34" charset="0"/>
                <a:ea typeface="ＭＳ Ｐゴシック"/>
              </a:rPr>
              <a:t>Potential effects of efficient irrigation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48" y="6291266"/>
            <a:ext cx="10640617" cy="10953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* Based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on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Soil-Water-Atmosphere-Plant (SWAP) model simulations of wheat-cotton cultivation over Sandy Loam/Loamy Sand soils in </a:t>
            </a:r>
            <a:r>
              <a:rPr lang="en-US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Sirsa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district (Haryana) over a period of 12 years from 1990 to 2002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" y="1075547"/>
            <a:ext cx="10496508" cy="512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746621" y="1054282"/>
            <a:ext cx="5827177" cy="4734127"/>
            <a:chOff x="4771168" y="964512"/>
            <a:chExt cx="5827177" cy="4734127"/>
          </a:xfrm>
        </p:grpSpPr>
        <p:sp>
          <p:nvSpPr>
            <p:cNvPr id="15" name="TextBox 14"/>
            <p:cNvSpPr txBox="1"/>
            <p:nvPr/>
          </p:nvSpPr>
          <p:spPr>
            <a:xfrm>
              <a:off x="4771168" y="1513574"/>
              <a:ext cx="10982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500" dirty="0" smtClean="0">
                  <a:latin typeface="Garamond" panose="02020404030301010803" pitchFamily="18" charset="0"/>
                </a:rPr>
                <a:t>26%</a:t>
              </a:r>
              <a:endParaRPr lang="en-NZ" sz="2500" dirty="0">
                <a:latin typeface="Garamond" panose="02020404030301010803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54352" y="964512"/>
              <a:ext cx="10982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500" dirty="0" smtClean="0">
                  <a:latin typeface="Garamond" panose="02020404030301010803" pitchFamily="18" charset="0"/>
                </a:rPr>
                <a:t>25%</a:t>
              </a:r>
              <a:endParaRPr lang="en-NZ" sz="2500" dirty="0">
                <a:latin typeface="Garamond" panose="02020404030301010803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44719" y="4105862"/>
              <a:ext cx="10982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500" dirty="0" smtClean="0">
                  <a:latin typeface="Garamond" panose="02020404030301010803" pitchFamily="18" charset="0"/>
                </a:rPr>
                <a:t>-32%</a:t>
              </a:r>
              <a:endParaRPr lang="en-NZ" sz="2500" dirty="0">
                <a:latin typeface="Garamond" panose="02020404030301010803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398391" y="3826431"/>
              <a:ext cx="2199954" cy="18722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6533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4300" y="1522551"/>
            <a:ext cx="10665033" cy="44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Sustainable water use requires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a combination of inefficient and efficient irrigation practices in the region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investment in science, technology, and infrastructure to increase rainwater recharge to groundwater resources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1224" y="7162740"/>
            <a:ext cx="6416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Photo by </a:t>
            </a:r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Oinam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Anand_The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Indian Express, May 2015</a:t>
            </a:r>
            <a:endParaRPr lang="en-NZ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3647" y="541065"/>
            <a:ext cx="10742785" cy="75608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pitchFamily="-28" charset="-128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4500" b="1" dirty="0" smtClean="0">
                <a:solidFill>
                  <a:srgbClr val="C00000"/>
                </a:solidFill>
                <a:latin typeface="Candara" pitchFamily="34" charset="0"/>
                <a:ea typeface="ＭＳ Ｐゴシック"/>
              </a:rPr>
              <a:t>Wastewater discharges</a:t>
            </a:r>
          </a:p>
        </p:txBody>
      </p:sp>
    </p:spTree>
    <p:extLst>
      <p:ext uri="{BB962C8B-B14F-4D97-AF65-F5344CB8AC3E}">
        <p14:creationId xmlns:p14="http://schemas.microsoft.com/office/powerpoint/2010/main" val="20016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0" y="66649"/>
            <a:ext cx="10665033" cy="79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Use and reuse of water</a:t>
            </a:r>
            <a:endParaRPr lang="en-US" sz="4500" b="1" dirty="0">
              <a:solidFill>
                <a:srgbClr val="C00000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pSp>
        <p:nvGrpSpPr>
          <p:cNvPr id="31" name="Group 59"/>
          <p:cNvGrpSpPr>
            <a:grpSpLocks/>
          </p:cNvGrpSpPr>
          <p:nvPr/>
        </p:nvGrpSpPr>
        <p:grpSpPr bwMode="auto">
          <a:xfrm>
            <a:off x="3255762" y="1980578"/>
            <a:ext cx="7201125" cy="5257231"/>
            <a:chOff x="1381" y="709"/>
            <a:chExt cx="4423" cy="3626"/>
          </a:xfrm>
        </p:grpSpPr>
        <p:pic>
          <p:nvPicPr>
            <p:cNvPr id="34" name="Picture 53" descr="SCC_Landuse_futur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709"/>
              <a:ext cx="3265" cy="3626"/>
            </a:xfrm>
            <a:prstGeom prst="rect">
              <a:avLst/>
            </a:prstGeom>
            <a:noFill/>
          </p:spPr>
        </p:pic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4731" y="1032"/>
              <a:ext cx="1073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AU" sz="2500" dirty="0">
                  <a:solidFill>
                    <a:srgbClr val="000066"/>
                  </a:solidFill>
                  <a:latin typeface="Garamond" panose="02020404030301010803" pitchFamily="18" charset="0"/>
                </a:rPr>
                <a:t>23,000 lots released in 2006</a:t>
              </a:r>
            </a:p>
          </p:txBody>
        </p:sp>
        <p:sp>
          <p:nvSpPr>
            <p:cNvPr id="36" name="Line 55"/>
            <p:cNvSpPr>
              <a:spLocks noChangeShapeType="1"/>
            </p:cNvSpPr>
            <p:nvPr/>
          </p:nvSpPr>
          <p:spPr bwMode="auto">
            <a:xfrm>
              <a:off x="2279" y="3648"/>
              <a:ext cx="63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 flipH="1">
              <a:off x="4170" y="1332"/>
              <a:ext cx="5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39" name="Text Box 58"/>
            <p:cNvSpPr txBox="1">
              <a:spLocks noChangeArrowheads="1"/>
            </p:cNvSpPr>
            <p:nvPr/>
          </p:nvSpPr>
          <p:spPr bwMode="auto">
            <a:xfrm>
              <a:off x="1381" y="3292"/>
              <a:ext cx="1035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AU" sz="2500" dirty="0">
                  <a:solidFill>
                    <a:srgbClr val="000066"/>
                  </a:solidFill>
                  <a:latin typeface="Garamond" panose="02020404030301010803" pitchFamily="18" charset="0"/>
                </a:rPr>
                <a:t>16,500 lots released in 2006</a:t>
              </a:r>
            </a:p>
          </p:txBody>
        </p:sp>
      </p:grpSp>
      <p:sp>
        <p:nvSpPr>
          <p:cNvPr id="47" name="Rectangle 51"/>
          <p:cNvSpPr>
            <a:spLocks noChangeArrowheads="1"/>
          </p:cNvSpPr>
          <p:nvPr/>
        </p:nvSpPr>
        <p:spPr bwMode="auto">
          <a:xfrm>
            <a:off x="15727" y="7001701"/>
            <a:ext cx="3956281" cy="3081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Source: Growth </a:t>
            </a:r>
            <a:r>
              <a:rPr lang="en-U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Centres</a:t>
            </a: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 Commission 2006</a:t>
            </a:r>
            <a:r>
              <a:rPr lang="en-AU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98869" y="2386846"/>
            <a:ext cx="4507413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500" dirty="0" smtClean="0">
                <a:solidFill>
                  <a:srgbClr val="000066"/>
                </a:solidFill>
                <a:latin typeface="Garamond" panose="02020404030301010803" pitchFamily="18" charset="0"/>
              </a:rPr>
              <a:t>The </a:t>
            </a:r>
            <a:r>
              <a:rPr lang="en-AU" sz="2500" dirty="0">
                <a:solidFill>
                  <a:srgbClr val="000066"/>
                </a:solidFill>
                <a:latin typeface="Garamond" panose="02020404030301010803" pitchFamily="18" charset="0"/>
              </a:rPr>
              <a:t>proposed North West and South West Growth Centres have the long term target to accommodate 181,000 new dwellings by the end of year 2030…</a:t>
            </a:r>
          </a:p>
          <a:p>
            <a:endParaRPr lang="en-AU" sz="2500" dirty="0">
              <a:solidFill>
                <a:srgbClr val="000066"/>
              </a:solidFill>
              <a:latin typeface="Garamond" panose="02020404030301010803" pitchFamily="18" charset="0"/>
            </a:endParaRPr>
          </a:p>
          <a:p>
            <a:r>
              <a:rPr lang="en-AU" sz="2500" dirty="0">
                <a:solidFill>
                  <a:srgbClr val="000066"/>
                </a:solidFill>
                <a:latin typeface="Garamond" panose="02020404030301010803" pitchFamily="18" charset="0"/>
              </a:rPr>
              <a:t>Population ~ 1 </a:t>
            </a:r>
            <a:r>
              <a:rPr lang="en-AU" sz="2500" dirty="0" smtClean="0">
                <a:solidFill>
                  <a:srgbClr val="000066"/>
                </a:solidFill>
                <a:latin typeface="Garamond" panose="02020404030301010803" pitchFamily="18" charset="0"/>
              </a:rPr>
              <a:t>million</a:t>
            </a:r>
            <a:endParaRPr lang="en-AU" sz="2500" dirty="0">
              <a:solidFill>
                <a:srgbClr val="000066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Rectangle 57"/>
          <p:cNvSpPr>
            <a:spLocks noChangeArrowheads="1"/>
          </p:cNvSpPr>
          <p:nvPr/>
        </p:nvSpPr>
        <p:spPr bwMode="auto">
          <a:xfrm>
            <a:off x="87735" y="1251662"/>
            <a:ext cx="6480720" cy="8735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AU" sz="3000" dirty="0">
                <a:solidFill>
                  <a:srgbClr val="990000"/>
                </a:solidFill>
                <a:latin typeface="Garamond" panose="02020404030301010803" pitchFamily="18" charset="0"/>
              </a:rPr>
              <a:t>Future Growth </a:t>
            </a:r>
            <a:r>
              <a:rPr lang="en-AU" sz="3000" dirty="0" smtClean="0">
                <a:solidFill>
                  <a:srgbClr val="990000"/>
                </a:solidFill>
                <a:latin typeface="Garamond" panose="02020404030301010803" pitchFamily="18" charset="0"/>
              </a:rPr>
              <a:t>Centres in Western Sydney (</a:t>
            </a:r>
            <a:r>
              <a:rPr lang="en-AU" sz="3000" dirty="0">
                <a:solidFill>
                  <a:srgbClr val="990000"/>
                </a:solidFill>
                <a:latin typeface="Garamond" panose="02020404030301010803" pitchFamily="18" charset="0"/>
              </a:rPr>
              <a:t>A</a:t>
            </a:r>
            <a:r>
              <a:rPr lang="en-AU" sz="3000" dirty="0" smtClean="0">
                <a:solidFill>
                  <a:srgbClr val="990000"/>
                </a:solidFill>
                <a:latin typeface="Garamond" panose="02020404030301010803" pitchFamily="18" charset="0"/>
              </a:rPr>
              <a:t>ustralia)</a:t>
            </a:r>
            <a:endParaRPr lang="en-AU" sz="3000" dirty="0">
              <a:solidFill>
                <a:srgbClr val="99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238" y="0"/>
            <a:ext cx="2745471" cy="198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34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65873"/>
            <a:ext cx="1068296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1200" dirty="0" smtClean="0">
              <a:latin typeface="Garamond" panose="02020404030301010803" pitchFamily="18" charset="0"/>
            </a:endParaRPr>
          </a:p>
          <a:p>
            <a:endParaRPr lang="en-GB" sz="1200" dirty="0">
              <a:latin typeface="Garamond" panose="02020404030301010803" pitchFamily="18" charset="0"/>
            </a:endParaRPr>
          </a:p>
          <a:p>
            <a:r>
              <a:rPr lang="en-GB" sz="1200" dirty="0" smtClean="0">
                <a:latin typeface="Garamond" panose="02020404030301010803" pitchFamily="18" charset="0"/>
              </a:rPr>
              <a:t>Singh, et al. (2014). Securing Water Supply in Western Sydney: An analysis of Water Use, Demand and Availability in the South Creek catchment. In B. Maheshwari et al. (</a:t>
            </a:r>
            <a:r>
              <a:rPr lang="en-GB" sz="1200" dirty="0" err="1" smtClean="0">
                <a:latin typeface="Garamond" panose="02020404030301010803" pitchFamily="18" charset="0"/>
              </a:rPr>
              <a:t>eds</a:t>
            </a:r>
            <a:r>
              <a:rPr lang="en-GB" sz="1200" dirty="0" smtClean="0">
                <a:latin typeface="Garamond" panose="02020404030301010803" pitchFamily="18" charset="0"/>
              </a:rPr>
              <a:t>), The Security of  Water, Food, Energy and Liveability of Cities Challenges and Opportunities for Peri-Urban Futures; Water Science and Technology Library 71, pp 121-136, Springer Science, Dordrecht, The Netherlands.</a:t>
            </a:r>
            <a:endParaRPr lang="en-NZ" sz="1200" dirty="0">
              <a:latin typeface="Garamond" panose="020204040303010108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735" y="1029441"/>
            <a:ext cx="7807339" cy="4032448"/>
            <a:chOff x="87735" y="997919"/>
            <a:chExt cx="9217024" cy="460608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5" y="997919"/>
              <a:ext cx="9217024" cy="4606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5572513" y="2107576"/>
              <a:ext cx="1664049" cy="1249641"/>
              <a:chOff x="6604507" y="2139660"/>
              <a:chExt cx="1664049" cy="124964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604507" y="2236972"/>
                <a:ext cx="1584176" cy="889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dirty="0" smtClean="0">
                    <a:latin typeface="Garamond" panose="02020404030301010803" pitchFamily="18" charset="0"/>
                  </a:rPr>
                  <a:t>Potential for Water  Recycling</a:t>
                </a:r>
                <a:endParaRPr lang="en-NZ" b="1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674495" y="2139660"/>
                <a:ext cx="15841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60498" y="3389301"/>
                <a:ext cx="16080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104406" y="5122282"/>
            <a:ext cx="76161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i="1" dirty="0" smtClean="0">
                <a:latin typeface="Garamond" panose="02020404030301010803" pitchFamily="18" charset="0"/>
              </a:rPr>
              <a:t>* Replace potable water use with non-potable (recycled) water use for </a:t>
            </a:r>
            <a:r>
              <a:rPr lang="en-NZ" i="1" dirty="0" err="1" smtClean="0">
                <a:latin typeface="Garamond" panose="02020404030301010803" pitchFamily="18" charset="0"/>
              </a:rPr>
              <a:t>peri</a:t>
            </a:r>
            <a:r>
              <a:rPr lang="en-NZ" i="1" dirty="0" smtClean="0">
                <a:latin typeface="Garamond" panose="02020404030301010803" pitchFamily="18" charset="0"/>
              </a:rPr>
              <a:t>-urban agriculture, recreation space (golf courses and parks), residential outdoor (lawns and gardens), and residential indoor (laundry and toilet flushing) in South Creek catchment, Western Sydney (Australia)    </a:t>
            </a:r>
            <a:endParaRPr lang="en-NZ" i="1" dirty="0">
              <a:latin typeface="Garamond" panose="02020404030301010803" pitchFamily="18" charset="0"/>
            </a:endParaRP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7862990" y="3533317"/>
            <a:ext cx="2761795" cy="2879685"/>
            <a:chOff x="343659" y="1495409"/>
            <a:chExt cx="5002221" cy="4158935"/>
          </a:xfrm>
        </p:grpSpPr>
        <p:pic>
          <p:nvPicPr>
            <p:cNvPr id="30" name="Picture 10" descr="Recycled_Water_sign-64304ahttpwww.iwes.com.au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59" y="1495409"/>
              <a:ext cx="5002221" cy="415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43659" y="5254233"/>
              <a:ext cx="3845602" cy="375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NZ" altLang="en-US" sz="1500" dirty="0">
                  <a:solidFill>
                    <a:schemeClr val="bg1"/>
                  </a:solidFill>
                  <a:latin typeface="Garamond" panose="02020404030301010803" pitchFamily="18" charset="0"/>
                </a:rPr>
                <a:t>http://www.iwes.com.au/</a:t>
              </a:r>
            </a:p>
          </p:txBody>
        </p:sp>
      </p:grp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7879032" y="873277"/>
            <a:ext cx="2739767" cy="2416271"/>
            <a:chOff x="5772947" y="3623270"/>
            <a:chExt cx="4572032" cy="3960239"/>
          </a:xfrm>
        </p:grpSpPr>
        <p:pic>
          <p:nvPicPr>
            <p:cNvPr id="33" name="Picture 11" descr="Recycled%20Water%20Do%20Not%20Drinkhttpwww.iwes.com.au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947" y="3623270"/>
              <a:ext cx="4572032" cy="393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5772947" y="7157008"/>
              <a:ext cx="3543142" cy="42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NZ" altLang="en-US" sz="1500" dirty="0">
                  <a:solidFill>
                    <a:schemeClr val="bg1"/>
                  </a:solidFill>
                  <a:latin typeface="Garamond" panose="02020404030301010803" pitchFamily="18" charset="0"/>
                </a:rPr>
                <a:t>http://www.iwes.com.au/</a:t>
              </a: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6649"/>
            <a:ext cx="10665033" cy="79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Use and reuse of water</a:t>
            </a:r>
            <a:endParaRPr lang="en-US" sz="4500" b="1" dirty="0">
              <a:solidFill>
                <a:srgbClr val="C00000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34999"/>
            <a:ext cx="10688638" cy="10081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pitchFamily="-28" charset="-128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3500" b="1" dirty="0" smtClean="0">
                <a:solidFill>
                  <a:srgbClr val="C00000"/>
                </a:solidFill>
                <a:latin typeface="Candara" pitchFamily="34" charset="0"/>
                <a:ea typeface="ＭＳ Ｐゴシック"/>
              </a:rPr>
              <a:t>Potential for domestic wastewater recycling in the states of Delhi, Haryana, Punjab and Rajasthan*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21" y="6661745"/>
            <a:ext cx="4962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Garamond" panose="02020404030301010803" pitchFamily="18" charset="0"/>
              </a:rPr>
              <a:t>*based on the back of envelope </a:t>
            </a:r>
            <a:r>
              <a:rPr lang="en-US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calculations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" y="1289761"/>
            <a:ext cx="10661511" cy="458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815" y="5200095"/>
            <a:ext cx="9865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319983" y="520009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latin typeface="Garamond" panose="02020404030301010803" pitchFamily="18" charset="0"/>
              </a:rPr>
              <a:t>Potential Recycle Water Volume (</a:t>
            </a:r>
            <a:r>
              <a:rPr lang="en-NZ" b="1" dirty="0" err="1" smtClean="0">
                <a:latin typeface="Garamond" panose="02020404030301010803" pitchFamily="18" charset="0"/>
              </a:rPr>
              <a:t>Megalitres</a:t>
            </a:r>
            <a:r>
              <a:rPr lang="en-NZ" b="1" dirty="0" smtClean="0">
                <a:latin typeface="Garamond" panose="02020404030301010803" pitchFamily="18" charset="0"/>
              </a:rPr>
              <a:t>/</a:t>
            </a:r>
            <a:r>
              <a:rPr lang="en-NZ" b="1" dirty="0" err="1">
                <a:latin typeface="Garamond" panose="02020404030301010803" pitchFamily="18" charset="0"/>
              </a:rPr>
              <a:t>Y</a:t>
            </a:r>
            <a:r>
              <a:rPr lang="en-NZ" b="1" dirty="0" err="1" smtClean="0">
                <a:latin typeface="Garamond" panose="02020404030301010803" pitchFamily="18" charset="0"/>
              </a:rPr>
              <a:t>r</a:t>
            </a:r>
            <a:r>
              <a:rPr lang="en-NZ" b="1" dirty="0" smtClean="0">
                <a:latin typeface="Garamond" panose="02020404030301010803" pitchFamily="18" charset="0"/>
              </a:rPr>
              <a:t>)</a:t>
            </a:r>
            <a:endParaRPr lang="en-NZ" b="1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6287" y="5229573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latin typeface="Garamond" panose="02020404030301010803" pitchFamily="18" charset="0"/>
              </a:rPr>
              <a:t>Delhi Domestic Water Demand (</a:t>
            </a:r>
            <a:r>
              <a:rPr lang="en-NZ" b="1" dirty="0" err="1" smtClean="0">
                <a:latin typeface="Garamond" panose="02020404030301010803" pitchFamily="18" charset="0"/>
              </a:rPr>
              <a:t>Megalitres</a:t>
            </a:r>
            <a:r>
              <a:rPr lang="en-NZ" b="1" dirty="0" smtClean="0">
                <a:latin typeface="Garamond" panose="02020404030301010803" pitchFamily="18" charset="0"/>
              </a:rPr>
              <a:t>/</a:t>
            </a:r>
            <a:r>
              <a:rPr lang="en-NZ" b="1" dirty="0" err="1" smtClean="0">
                <a:latin typeface="Garamond" panose="02020404030301010803" pitchFamily="18" charset="0"/>
              </a:rPr>
              <a:t>Yr</a:t>
            </a:r>
            <a:r>
              <a:rPr lang="en-NZ" b="1" dirty="0" smtClean="0">
                <a:latin typeface="Garamond" panose="02020404030301010803" pitchFamily="18" charset="0"/>
              </a:rPr>
              <a:t>)</a:t>
            </a:r>
            <a:endParaRPr lang="en-NZ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8575" y="519429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latin typeface="Garamond" panose="02020404030301010803" pitchFamily="18" charset="0"/>
              </a:rPr>
              <a:t>Potential Irrigation Area (ha) for green space/parks and/or </a:t>
            </a:r>
            <a:r>
              <a:rPr lang="en-NZ" b="1" dirty="0" err="1" smtClean="0">
                <a:latin typeface="Garamond" panose="02020404030301010803" pitchFamily="18" charset="0"/>
              </a:rPr>
              <a:t>peri</a:t>
            </a:r>
            <a:r>
              <a:rPr lang="en-NZ" b="1" dirty="0" smtClean="0">
                <a:latin typeface="Garamond" panose="02020404030301010803" pitchFamily="18" charset="0"/>
              </a:rPr>
              <a:t>-urban agriculture </a:t>
            </a:r>
            <a:endParaRPr lang="en-N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3605" y="1981225"/>
            <a:ext cx="10665033" cy="39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Use and reuse of water requires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a paradigm shift in which ‘wastewater is seen as a resource, not a waste’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investment in science and technology to develop cost-effective recycle water solutions</a:t>
            </a:r>
            <a:r>
              <a:rPr lang="en-US" sz="4500" b="1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endParaRPr lang="en-US" sz="4500" b="1" dirty="0">
              <a:solidFill>
                <a:schemeClr val="bg1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4300" y="253033"/>
            <a:ext cx="10665033" cy="672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Water sensitive growth requires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a shift to high-value water efficient agriculture production in the region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a combination of </a:t>
            </a:r>
            <a:r>
              <a:rPr lang="en-US" sz="3500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inefficient and efficient </a:t>
            </a:r>
            <a:r>
              <a:rPr lang="en-US" sz="3500" dirty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irrigation </a:t>
            </a:r>
            <a:r>
              <a:rPr lang="en-US" sz="3500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practices in the region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a paradigm shift in which ‘wastewater is seen as a resource, not a waste</a:t>
            </a:r>
            <a:r>
              <a:rPr lang="en-US" sz="3500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’</a:t>
            </a:r>
            <a:endParaRPr lang="en-US" sz="4000" dirty="0" smtClean="0">
              <a:solidFill>
                <a:srgbClr val="C00000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rPr>
              <a:t>investment in science, education, training and infrastructure to raise awareness and build capability and capacity  </a:t>
            </a:r>
            <a:endParaRPr lang="en-US" sz="3500" dirty="0">
              <a:solidFill>
                <a:srgbClr val="C00000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8638" cy="7562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59" y="7162740"/>
            <a:ext cx="6921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 smtClean="0">
                <a:latin typeface="Garamond" panose="02020404030301010803" pitchFamily="18" charset="0"/>
              </a:rPr>
              <a:t>Photo: Sunil </a:t>
            </a:r>
            <a:r>
              <a:rPr lang="en-NZ" b="1" dirty="0">
                <a:latin typeface="Garamond" panose="02020404030301010803" pitchFamily="18" charset="0"/>
              </a:rPr>
              <a:t>Ghosh/HT </a:t>
            </a:r>
            <a:r>
              <a:rPr lang="en-NZ" b="1" dirty="0" smtClean="0">
                <a:latin typeface="Garamond" panose="02020404030301010803" pitchFamily="18" charset="0"/>
              </a:rPr>
              <a:t>Photo, March 9 2016</a:t>
            </a:r>
            <a:endParaRPr lang="en-NZ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3113"/>
            <a:ext cx="6640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Thanks! </a:t>
            </a:r>
            <a:endParaRPr lang="en-NZ" sz="6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8638" cy="7562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59" y="7162740"/>
            <a:ext cx="6921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 smtClean="0">
                <a:latin typeface="Garamond" panose="02020404030301010803" pitchFamily="18" charset="0"/>
              </a:rPr>
              <a:t>Photo: Sunil </a:t>
            </a:r>
            <a:r>
              <a:rPr lang="en-NZ" b="1" dirty="0">
                <a:latin typeface="Garamond" panose="02020404030301010803" pitchFamily="18" charset="0"/>
              </a:rPr>
              <a:t>Ghosh/HT </a:t>
            </a:r>
            <a:r>
              <a:rPr lang="en-NZ" b="1" dirty="0" smtClean="0">
                <a:latin typeface="Garamond" panose="02020404030301010803" pitchFamily="18" charset="0"/>
              </a:rPr>
              <a:t>Photo, March 9 2016</a:t>
            </a:r>
            <a:endParaRPr lang="en-N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0" descr="Yamuna River Delhi by Carol Mitchell, flickers August 14, 2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10760076" cy="7562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7273925" y="7061200"/>
            <a:ext cx="33575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NZ" altLang="en-US" sz="1300" b="1">
                <a:latin typeface="Arial" charset="0"/>
              </a:rPr>
              <a:t>THE HINDU (January, 2009)</a:t>
            </a:r>
            <a:endParaRPr lang="en-US" altLang="en-US" sz="13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78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Groundwater Status India_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63"/>
            <a:ext cx="10702705" cy="75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95921" y="1972887"/>
            <a:ext cx="3247033" cy="2888658"/>
            <a:chOff x="7327105" y="1828871"/>
            <a:chExt cx="3247033" cy="28886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8" r="16012"/>
            <a:stretch/>
          </p:blipFill>
          <p:spPr>
            <a:xfrm>
              <a:off x="7327105" y="2359769"/>
              <a:ext cx="3129782" cy="23577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327105" y="1828871"/>
              <a:ext cx="32470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  <a:latin typeface="Garamond" panose="02020404030301010803" pitchFamily="18" charset="0"/>
                </a:rPr>
                <a:t>NASA Satellites Unlock Secret to Northern India's Vanishing Water</a:t>
              </a:r>
              <a:endParaRPr lang="en-NZ" sz="1500" dirty="0">
                <a:solidFill>
                  <a:srgbClr val="C000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2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0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9" y="0"/>
            <a:ext cx="10922273" cy="76247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4288" y="-4763"/>
            <a:ext cx="10650538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 anchor="ctr"/>
          <a:lstStyle/>
          <a:p>
            <a:pPr>
              <a:lnSpc>
                <a:spcPct val="110000"/>
              </a:lnSpc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Irrigated Agriculture</a:t>
            </a:r>
            <a:endParaRPr lang="en-US" sz="4500" b="1" dirty="0">
              <a:solidFill>
                <a:srgbClr val="C0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807" y="840078"/>
            <a:ext cx="9677609" cy="3002936"/>
            <a:chOff x="735807" y="840078"/>
            <a:chExt cx="9677609" cy="30029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07" y="840078"/>
              <a:ext cx="4512611" cy="300293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448024" y="840078"/>
              <a:ext cx="4965392" cy="2993806"/>
              <a:chOff x="5082574" y="900099"/>
              <a:chExt cx="5515169" cy="457240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2574" y="900099"/>
                <a:ext cx="5515169" cy="3817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82574" y="4767407"/>
                <a:ext cx="5515169" cy="705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 smtClean="0">
                    <a:latin typeface="Garamond" panose="02020404030301010803" pitchFamily="18" charset="0"/>
                  </a:rPr>
                  <a:t>Source: </a:t>
                </a:r>
                <a:r>
                  <a:rPr lang="en-NZ" sz="1200" dirty="0" err="1" smtClean="0">
                    <a:latin typeface="Garamond" panose="02020404030301010803" pitchFamily="18" charset="0"/>
                  </a:rPr>
                  <a:t>Mukherji</a:t>
                </a:r>
                <a:r>
                  <a:rPr lang="en-NZ" sz="1200" dirty="0" smtClean="0">
                    <a:latin typeface="Garamond" panose="02020404030301010803" pitchFamily="18" charset="0"/>
                  </a:rPr>
                  <a:t> et al., 2013. Major Insights from India’s Minor Irrigation Censuses: 1986-87 to 2006-07. Economic &amp; Political Weekly, June 2013.</a:t>
                </a:r>
                <a:endParaRPr lang="en-NZ" sz="1200" dirty="0"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7372" y="4069321"/>
            <a:ext cx="10657184" cy="3360224"/>
            <a:chOff x="97372" y="4183624"/>
            <a:chExt cx="10657184" cy="336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460" y="4183624"/>
              <a:ext cx="4860096" cy="3360224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87" y="4194518"/>
              <a:ext cx="5559839" cy="304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7372" y="7266849"/>
              <a:ext cx="55739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dirty="0" smtClean="0">
                  <a:latin typeface="Garamond" panose="02020404030301010803" pitchFamily="18" charset="0"/>
                </a:rPr>
                <a:t>Source: USDA FAS International  Agricultural Trade Report, August 2014</a:t>
              </a:r>
              <a:endParaRPr lang="en-NZ" sz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6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68623" cy="75628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-14288" y="-144727"/>
            <a:ext cx="10702926" cy="8256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en-US" sz="4000" b="1" dirty="0" smtClean="0">
              <a:solidFill>
                <a:srgbClr val="C00000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Virtual Water </a:t>
            </a:r>
            <a:r>
              <a:rPr lang="en-US" sz="4500" b="1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Export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Garamond" panose="02020404030301010803" pitchFamily="18" charset="0"/>
              </a:rPr>
              <a:t>India exported about 9.56 million MT of Rice and 3.57 million MT of Wheat (in 2013/14) 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Garamond" panose="02020404030301010803" pitchFamily="18" charset="0"/>
              </a:rPr>
              <a:t>This equates to roughly ~ 90 cm* of groundwater level all over the area of Haryana and Punjab combined (~95 thousand sq. km)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Garamond" panose="02020404030301010803" pitchFamily="18" charset="0"/>
              </a:rPr>
              <a:t>It’s gross returns about 0.015 INR per </a:t>
            </a:r>
            <a:r>
              <a:rPr lang="en-US" sz="3500" dirty="0" err="1" smtClean="0">
                <a:latin typeface="Garamond" panose="02020404030301010803" pitchFamily="18" charset="0"/>
              </a:rPr>
              <a:t>litre</a:t>
            </a:r>
            <a:r>
              <a:rPr lang="en-US" sz="3500" dirty="0" smtClean="0">
                <a:latin typeface="Garamond" panose="02020404030301010803" pitchFamily="18" charset="0"/>
              </a:rPr>
              <a:t>* of ‘virtual’ water exported, without accounting </a:t>
            </a:r>
            <a:r>
              <a:rPr lang="en-US" sz="3500" dirty="0" err="1" smtClean="0">
                <a:latin typeface="Garamond" panose="02020404030301010803" pitchFamily="18" charset="0"/>
              </a:rPr>
              <a:t>labour</a:t>
            </a:r>
            <a:r>
              <a:rPr lang="en-US" sz="3500" dirty="0" smtClean="0">
                <a:latin typeface="Garamond" panose="02020404030301010803" pitchFamily="18" charset="0"/>
              </a:rPr>
              <a:t> and other input costs!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 </a:t>
            </a:r>
            <a:r>
              <a:rPr lang="en-US" sz="30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*based on the back of envelope calculations</a:t>
            </a:r>
            <a:endParaRPr lang="en-US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US" sz="3000" b="1" i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4300" y="1411053"/>
            <a:ext cx="10665033" cy="510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Productive water use requires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a shift to high-value water efficient horticulture production in the region</a:t>
            </a:r>
          </a:p>
          <a:p>
            <a:pPr marL="685800" indent="-6858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itchFamily="18" charset="0"/>
              </a:rPr>
              <a:t>investment in science, technology, training, capability building and infrastructure to help develop productive and profitable agribusiness supply chain solutions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/>
          <p:cNvPicPr>
            <a:picLocks noChangeAspect="1" noChangeArrowheads="1"/>
          </p:cNvPicPr>
          <p:nvPr/>
        </p:nvPicPr>
        <p:blipFill>
          <a:blip r:embed="rId2">
            <a:lum bright="-7000" contrast="7000"/>
          </a:blip>
          <a:srcRect/>
          <a:stretch>
            <a:fillRect/>
          </a:stretch>
        </p:blipFill>
        <p:spPr bwMode="auto">
          <a:xfrm>
            <a:off x="0" y="-1"/>
            <a:ext cx="10742785" cy="77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869657"/>
            <a:ext cx="10742785" cy="75608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pitchFamily="-28" charset="-128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-28" charset="0"/>
                <a:ea typeface="ＭＳ Ｐゴシック" pitchFamily="-28" charset="-128"/>
                <a:cs typeface="Times New Roman" pitchFamily="-2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 Univers 57 Condensed" pitchFamily="-28" charset="0"/>
                <a:ea typeface="ＭＳ Ｐゴシック" pitchFamily="-28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4500" b="1" dirty="0" smtClean="0">
                <a:solidFill>
                  <a:srgbClr val="C00000"/>
                </a:solidFill>
                <a:latin typeface="Candara" pitchFamily="34" charset="0"/>
                <a:ea typeface="ＭＳ Ｐゴシック"/>
              </a:rPr>
              <a:t>Poor Irrigation Practices</a:t>
            </a:r>
          </a:p>
        </p:txBody>
      </p:sp>
    </p:spTree>
    <p:extLst>
      <p:ext uri="{BB962C8B-B14F-4D97-AF65-F5344CB8AC3E}">
        <p14:creationId xmlns:p14="http://schemas.microsoft.com/office/powerpoint/2010/main" val="22366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033"/>
            <a:ext cx="5162301" cy="1512168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4500" b="1" dirty="0" smtClean="0">
                <a:solidFill>
                  <a:srgbClr val="C00000"/>
                </a:solidFill>
                <a:latin typeface="Candara" pitchFamily="34" charset="0"/>
                <a:ea typeface="ＭＳ Ｐゴシック"/>
              </a:rPr>
              <a:t>Technology to improve irrigation</a:t>
            </a:r>
          </a:p>
        </p:txBody>
      </p:sp>
      <p:pic>
        <p:nvPicPr>
          <p:cNvPr id="17411" name="Picture 3" descr="Node controller and val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4287184"/>
            <a:ext cx="419576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86238" y="4287184"/>
            <a:ext cx="6492875" cy="2640013"/>
            <a:chOff x="2828" y="2927"/>
            <a:chExt cx="2932" cy="1323"/>
          </a:xfrm>
        </p:grpSpPr>
        <p:pic>
          <p:nvPicPr>
            <p:cNvPr id="17420" name="Picture 9" descr="DSCN0078"/>
            <p:cNvPicPr>
              <a:picLocks noChangeAspect="1" noChangeArrowheads="1"/>
            </p:cNvPicPr>
            <p:nvPr/>
          </p:nvPicPr>
          <p:blipFill>
            <a:blip r:embed="rId4"/>
            <a:srcRect l="10019" t="23044" r="3416" b="24878"/>
            <a:stretch>
              <a:fillRect/>
            </a:stretch>
          </p:blipFill>
          <p:spPr bwMode="auto">
            <a:xfrm>
              <a:off x="2828" y="2927"/>
              <a:ext cx="2932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10"/>
            <p:cNvSpPr txBox="1">
              <a:spLocks noChangeArrowheads="1"/>
            </p:cNvSpPr>
            <p:nvPr/>
          </p:nvSpPr>
          <p:spPr bwMode="auto">
            <a:xfrm>
              <a:off x="2854" y="4020"/>
              <a:ext cx="1983" cy="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NZ" b="1">
                  <a:solidFill>
                    <a:schemeClr val="bg1"/>
                  </a:solidFill>
                  <a:latin typeface="Candara" pitchFamily="34" charset="0"/>
                </a:rPr>
                <a:t>10 mm irrigation           5 mm irrigation</a:t>
              </a:r>
              <a:endParaRPr lang="en-US" b="1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" y="2012472"/>
            <a:ext cx="10679112" cy="2209801"/>
            <a:chOff x="242069" y="2638417"/>
            <a:chExt cx="9887769" cy="2570163"/>
          </a:xfrm>
        </p:grpSpPr>
        <p:pic>
          <p:nvPicPr>
            <p:cNvPr id="17415" name="Picture 4" descr="VRI_hardware_diagra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3113" y="3343267"/>
              <a:ext cx="8086725" cy="186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TextBox 5"/>
            <p:cNvSpPr txBox="1">
              <a:spLocks noChangeArrowheads="1"/>
            </p:cNvSpPr>
            <p:nvPr/>
          </p:nvSpPr>
          <p:spPr bwMode="auto">
            <a:xfrm>
              <a:off x="1539875" y="2638417"/>
              <a:ext cx="134937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r>
                <a:rPr lang="en-NZ">
                  <a:latin typeface="Candara" pitchFamily="34" charset="0"/>
                </a:rPr>
                <a:t>Central controller</a:t>
              </a:r>
            </a:p>
          </p:txBody>
        </p:sp>
        <p:pic>
          <p:nvPicPr>
            <p:cNvPr id="17417" name="Picture 3" descr="Mont_filtjan4_irri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069" y="3440104"/>
              <a:ext cx="1458912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418" name="Straight Arrow Connector 8"/>
            <p:cNvCxnSpPr>
              <a:cxnSpLocks noChangeShapeType="1"/>
            </p:cNvCxnSpPr>
            <p:nvPr/>
          </p:nvCxnSpPr>
          <p:spPr bwMode="auto">
            <a:xfrm rot="16200000" flipH="1">
              <a:off x="1701800" y="3570288"/>
              <a:ext cx="538163" cy="5222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419" name="TextBox 9"/>
            <p:cNvSpPr txBox="1">
              <a:spLocks noChangeArrowheads="1"/>
            </p:cNvSpPr>
            <p:nvPr/>
          </p:nvSpPr>
          <p:spPr bwMode="auto">
            <a:xfrm>
              <a:off x="1198563" y="4398955"/>
              <a:ext cx="1037679" cy="41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en-NZ">
                  <a:latin typeface="Candara" pitchFamily="34" charset="0"/>
                </a:rPr>
                <a:t>SD card</a:t>
              </a:r>
            </a:p>
          </p:txBody>
        </p:sp>
      </p:grp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26988" y="6949777"/>
            <a:ext cx="10652125" cy="4130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en-NZ" dirty="0" smtClean="0">
                <a:latin typeface="Candara" pitchFamily="34" charset="0"/>
                <a:hlinkClick r:id="rId7"/>
              </a:rPr>
              <a:t>www.precisionirrigation.co.nz</a:t>
            </a:r>
            <a:r>
              <a:rPr lang="en-NZ" dirty="0" smtClean="0">
                <a:latin typeface="Candara" pitchFamily="34" charset="0"/>
              </a:rPr>
              <a:t>  </a:t>
            </a:r>
            <a:r>
              <a:rPr lang="en-NZ" dirty="0">
                <a:latin typeface="Candara" pitchFamily="34" charset="0"/>
              </a:rPr>
              <a:t>(Bradbury, 2009)</a:t>
            </a:r>
          </a:p>
        </p:txBody>
      </p: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5162301" y="153377"/>
            <a:ext cx="5366594" cy="2286358"/>
            <a:chOff x="535" y="2373"/>
            <a:chExt cx="3518" cy="2019"/>
          </a:xfrm>
        </p:grpSpPr>
        <p:pic>
          <p:nvPicPr>
            <p:cNvPr id="25" name="Picture 6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27" y="2708"/>
              <a:ext cx="1826" cy="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6" descr="DSC0079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9" y="2721"/>
              <a:ext cx="1632" cy="1671"/>
            </a:xfrm>
            <a:prstGeom prst="rect">
              <a:avLst/>
            </a:prstGeom>
            <a:noFill/>
          </p:spPr>
        </p:pic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535" y="2373"/>
              <a:ext cx="3518" cy="35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b="1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Canal seepage and field percolation losses</a:t>
              </a:r>
              <a:endParaRPr lang="en-GB" b="1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6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Massey University New Brand</Template>
  <TotalTime>4684</TotalTime>
  <Words>708</Words>
  <Application>Microsoft Office PowerPoint</Application>
  <PresentationFormat>Custom</PresentationFormat>
  <Paragraphs>82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to improve irrigation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Ranvir Singh</dc:creator>
  <cp:lastModifiedBy>Singh, Ranvir</cp:lastModifiedBy>
  <cp:revision>480</cp:revision>
  <dcterms:created xsi:type="dcterms:W3CDTF">2010-02-07T23:26:20Z</dcterms:created>
  <dcterms:modified xsi:type="dcterms:W3CDTF">2016-09-30T03:18:54Z</dcterms:modified>
</cp:coreProperties>
</file>