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91" r:id="rId4"/>
    <p:sldId id="258" r:id="rId5"/>
    <p:sldId id="286" r:id="rId6"/>
    <p:sldId id="260" r:id="rId7"/>
    <p:sldId id="278" r:id="rId8"/>
    <p:sldId id="257" r:id="rId9"/>
    <p:sldId id="273" r:id="rId10"/>
    <p:sldId id="287" r:id="rId11"/>
    <p:sldId id="268" r:id="rId12"/>
    <p:sldId id="267" r:id="rId13"/>
    <p:sldId id="281" r:id="rId14"/>
    <p:sldId id="284" r:id="rId15"/>
    <p:sldId id="285" r:id="rId16"/>
    <p:sldId id="261" r:id="rId17"/>
    <p:sldId id="276" r:id="rId18"/>
    <p:sldId id="282" r:id="rId19"/>
    <p:sldId id="275" r:id="rId20"/>
    <p:sldId id="294" r:id="rId21"/>
    <p:sldId id="262" r:id="rId22"/>
    <p:sldId id="293" r:id="rId23"/>
    <p:sldId id="289" r:id="rId24"/>
    <p:sldId id="292" r:id="rId25"/>
    <p:sldId id="263" r:id="rId26"/>
    <p:sldId id="272" r:id="rId27"/>
    <p:sldId id="277" r:id="rId28"/>
    <p:sldId id="264" r:id="rId29"/>
    <p:sldId id="271" r:id="rId30"/>
    <p:sldId id="279" r:id="rId31"/>
    <p:sldId id="283" r:id="rId32"/>
    <p:sldId id="265" r:id="rId33"/>
    <p:sldId id="280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6173" autoAdjust="0"/>
  </p:normalViewPr>
  <p:slideViewPr>
    <p:cSldViewPr snapToGrid="0" showGuides="1">
      <p:cViewPr>
        <p:scale>
          <a:sx n="73" d="100"/>
          <a:sy n="73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21539-4304-4418-8C0D-662CD78D9248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7D9A-9D1A-4656-8037-3355F249C6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59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7D9A-9D1A-4656-8037-3355F249C61E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64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7D9A-9D1A-4656-8037-3355F249C61E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77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7D9A-9D1A-4656-8037-3355F249C61E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 smtClean="0"/>
              <a:t>Krishnavati</a:t>
            </a:r>
            <a:r>
              <a:rPr lang="en-IN" dirty="0" smtClean="0"/>
              <a:t> river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7D9A-9D1A-4656-8037-3355F249C61E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7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7D9A-9D1A-4656-8037-3355F249C61E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38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8/10/2016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tr.org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youtu.be/eNHBozQAWD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.jpeg"/><Relationship Id="rId2" Type="http://schemas.openxmlformats.org/officeDocument/2006/relationships/image" Target="../media/image1.jp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2.png"/><Relationship Id="rId7" Type="http://schemas.openxmlformats.org/officeDocument/2006/relationships/image" Target="../media/image5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tiff"/><Relationship Id="rId11" Type="http://schemas.openxmlformats.org/officeDocument/2006/relationships/image" Target="../media/image4.jpeg"/><Relationship Id="rId5" Type="http://schemas.openxmlformats.org/officeDocument/2006/relationships/image" Target="../media/image48.tiff"/><Relationship Id="rId10" Type="http://schemas.openxmlformats.org/officeDocument/2006/relationships/image" Target="../media/image53.jpeg"/><Relationship Id="rId4" Type="http://schemas.openxmlformats.org/officeDocument/2006/relationships/image" Target="../media/image3.png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wotr.org.in" TargetMode="External"/><Relationship Id="rId5" Type="http://schemas.openxmlformats.org/officeDocument/2006/relationships/hyperlink" Target="mailto:renie.thomas@wotr.org.in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8041" y="1319348"/>
            <a:ext cx="8646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smtClean="0">
                <a:latin typeface="Cambria" panose="02040503050406030204" pitchFamily="18" charset="0"/>
              </a:rPr>
              <a:t>Eco-hydrological </a:t>
            </a:r>
            <a:r>
              <a:rPr lang="en-IN" sz="2400" b="1" dirty="0">
                <a:latin typeface="Cambria" panose="02040503050406030204" pitchFamily="18" charset="0"/>
              </a:rPr>
              <a:t>status of natural springs and their significance to environmental </a:t>
            </a:r>
            <a:r>
              <a:rPr lang="en-IN" sz="2400" b="1" dirty="0" smtClean="0">
                <a:latin typeface="Cambria" panose="02040503050406030204" pitchFamily="18" charset="0"/>
              </a:rPr>
              <a:t>flows: A case from </a:t>
            </a:r>
            <a:r>
              <a:rPr lang="en-IN" sz="2400" b="1" dirty="0" err="1" smtClean="0">
                <a:latin typeface="Cambria" panose="02040503050406030204" pitchFamily="18" charset="0"/>
              </a:rPr>
              <a:t>Akole</a:t>
            </a:r>
            <a:r>
              <a:rPr lang="en-IN" sz="2400" b="1" dirty="0" smtClean="0">
                <a:latin typeface="Cambria" panose="02040503050406030204" pitchFamily="18" charset="0"/>
              </a:rPr>
              <a:t> </a:t>
            </a:r>
            <a:r>
              <a:rPr lang="en-IN" sz="2400" b="1" dirty="0">
                <a:latin typeface="Cambria" panose="02040503050406030204" pitchFamily="18" charset="0"/>
              </a:rPr>
              <a:t>and </a:t>
            </a:r>
            <a:r>
              <a:rPr lang="en-IN" sz="2400" b="1" dirty="0" err="1" smtClean="0">
                <a:latin typeface="Cambria" panose="02040503050406030204" pitchFamily="18" charset="0"/>
              </a:rPr>
              <a:t>Sangamner</a:t>
            </a:r>
            <a:r>
              <a:rPr lang="en-IN" sz="2400" b="1" dirty="0" smtClean="0">
                <a:latin typeface="Cambria" panose="02040503050406030204" pitchFamily="18" charset="0"/>
              </a:rPr>
              <a:t>, Ahmednagar, Maharashtra.</a:t>
            </a:r>
            <a:endParaRPr lang="en-IN" sz="24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93" y="3582275"/>
            <a:ext cx="757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i="1" dirty="0" smtClean="0">
                <a:latin typeface="Cambria" panose="02040503050406030204" pitchFamily="18" charset="0"/>
              </a:rPr>
              <a:t>Authors</a:t>
            </a:r>
            <a:r>
              <a:rPr lang="en-IN" sz="2000" i="1" dirty="0" smtClean="0">
                <a:latin typeface="Cambria" panose="02040503050406030204" pitchFamily="18" charset="0"/>
              </a:rPr>
              <a:t>: Renie Thomas,</a:t>
            </a:r>
            <a:r>
              <a:rPr lang="en-IN" sz="2000" i="1" dirty="0">
                <a:latin typeface="Cambria" panose="02040503050406030204" pitchFamily="18" charset="0"/>
              </a:rPr>
              <a:t> </a:t>
            </a:r>
            <a:r>
              <a:rPr lang="en-IN" sz="2000" i="1" dirty="0" err="1">
                <a:latin typeface="Cambria" panose="02040503050406030204" pitchFamily="18" charset="0"/>
              </a:rPr>
              <a:t>Geetu</a:t>
            </a:r>
            <a:r>
              <a:rPr lang="en-IN" sz="2000" i="1" dirty="0">
                <a:latin typeface="Cambria" panose="02040503050406030204" pitchFamily="18" charset="0"/>
              </a:rPr>
              <a:t> </a:t>
            </a:r>
            <a:r>
              <a:rPr lang="en-IN" sz="2000" i="1" dirty="0" smtClean="0">
                <a:latin typeface="Cambria" panose="02040503050406030204" pitchFamily="18" charset="0"/>
              </a:rPr>
              <a:t>Thakur, </a:t>
            </a:r>
            <a:r>
              <a:rPr lang="en-IN" sz="2000" i="1" dirty="0" err="1" smtClean="0">
                <a:latin typeface="Cambria" panose="02040503050406030204" pitchFamily="18" charset="0"/>
              </a:rPr>
              <a:t>Vijayasekaran</a:t>
            </a:r>
            <a:r>
              <a:rPr lang="en-IN" sz="2000" i="1" dirty="0" smtClean="0">
                <a:latin typeface="Cambria" panose="02040503050406030204" pitchFamily="18" charset="0"/>
              </a:rPr>
              <a:t> </a:t>
            </a:r>
            <a:r>
              <a:rPr lang="en-IN" sz="2000" i="1" dirty="0" err="1" smtClean="0">
                <a:latin typeface="Cambria" panose="02040503050406030204" pitchFamily="18" charset="0"/>
              </a:rPr>
              <a:t>Duraisamy</a:t>
            </a:r>
            <a:endParaRPr lang="en-IN" sz="2000" i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063" y="4559467"/>
            <a:ext cx="2564229" cy="13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57584" y="5768275"/>
            <a:ext cx="3267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latin typeface="Cambria" panose="02040503050406030204" pitchFamily="18" charset="0"/>
              </a:rPr>
              <a:t>Watershed Organisation Trust, Pune</a:t>
            </a:r>
          </a:p>
          <a:p>
            <a:pPr algn="ctr"/>
            <a:r>
              <a:rPr lang="en-IN" sz="1400" dirty="0" smtClean="0">
                <a:latin typeface="Cambria" panose="02040503050406030204" pitchFamily="18" charset="0"/>
                <a:hlinkClick r:id="rId6"/>
              </a:rPr>
              <a:t>www.wotr.org</a:t>
            </a:r>
            <a:endParaRPr lang="en-IN" sz="1400" dirty="0">
              <a:latin typeface="Cambria" panose="02040503050406030204" pitchFamily="18" charset="0"/>
            </a:endParaRPr>
          </a:p>
          <a:p>
            <a:pPr algn="ctr"/>
            <a:endParaRPr lang="en-IN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enie\Desktop\RT_WG_even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4089"/>
            <a:ext cx="9144000" cy="40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35" y="1347066"/>
            <a:ext cx="2729988" cy="22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F:\Canon\Field_Geo\IMG_047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3680"/>
            <a:ext cx="3878812" cy="29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eblogs.baltimoresun.com/entertainment/dining/reviews/blog/cake50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306558"/>
            <a:ext cx="3468479" cy="23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249382" y="1242562"/>
            <a:ext cx="5067201" cy="597023"/>
          </a:xfrm>
        </p:spPr>
        <p:txBody>
          <a:bodyPr>
            <a:noAutofit/>
          </a:bodyPr>
          <a:lstStyle/>
          <a:p>
            <a:pPr algn="ctr"/>
            <a:r>
              <a:rPr lang="en-IN" sz="2000" b="1" dirty="0" smtClean="0">
                <a:latin typeface="Cambria" panose="02040503050406030204" pitchFamily="18" charset="0"/>
              </a:rPr>
              <a:t>Architecture of lava flow layers and occurrence of groundwater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381" y="1345476"/>
            <a:ext cx="8646275" cy="475843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Cambria" panose="02040503050406030204" pitchFamily="18" charset="0"/>
              </a:rPr>
              <a:t>Criteria for identification of springs</a:t>
            </a:r>
            <a:endParaRPr lang="en-IN" sz="32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580" y="1946367"/>
            <a:ext cx="7823019" cy="43681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000" dirty="0" smtClean="0">
                <a:latin typeface="Cambria" panose="02040503050406030204" pitchFamily="18" charset="0"/>
              </a:rPr>
              <a:t>Springs classified on the basis of: </a:t>
            </a:r>
            <a:endParaRPr lang="en-IN" sz="2000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Cambria" panose="02040503050406030204" pitchFamily="18" charset="0"/>
              </a:rPr>
              <a:t>Dominant aquifer rock type and structure – Contact type (Weathered, Vesicular &amp; Massive Basalt type) and Fracture type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Cambria" panose="02040503050406030204" pitchFamily="18" charset="0"/>
              </a:rPr>
              <a:t>Structural controls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Cambria" panose="02040503050406030204" pitchFamily="18" charset="0"/>
              </a:rPr>
              <a:t>Elevation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Cambria" panose="02040503050406030204" pitchFamily="18" charset="0"/>
              </a:rPr>
              <a:t>Slope 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Cambria" panose="02040503050406030204" pitchFamily="18" charset="0"/>
              </a:rPr>
              <a:t>Discharge</a:t>
            </a:r>
          </a:p>
          <a:p>
            <a:pPr algn="just">
              <a:lnSpc>
                <a:spcPct val="150000"/>
              </a:lnSpc>
            </a:pPr>
            <a:endParaRPr lang="en-IN" sz="20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3074" name="Picture 2" descr="C:\Users\renie\Desktop\Intern\Intern's Thesis\Major_Geetu_Intern\Flora\IMG_20160213_113909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58" y="1265614"/>
            <a:ext cx="8524570" cy="47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4901" y="6088797"/>
            <a:ext cx="325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" panose="02040503050406030204" pitchFamily="18" charset="0"/>
              </a:rPr>
              <a:t>Flow contact spring type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37630" y="4132328"/>
            <a:ext cx="707097" cy="940526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32298" y="4132328"/>
            <a:ext cx="631059" cy="757646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87271" y="1885221"/>
            <a:ext cx="200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Upper Sheet (</a:t>
            </a: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ahoehoe) flow unit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9648" y="4402183"/>
            <a:ext cx="200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Lower Sheet (</a:t>
            </a: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ahoehoe) flow unit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2050" name="Picture 2" descr="C:\Users\renie\Desktop\110___02\IMG_82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" y="1239078"/>
            <a:ext cx="8373381" cy="47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4219303" y="4415246"/>
            <a:ext cx="1744621" cy="36576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56990" y="4487089"/>
            <a:ext cx="1673811" cy="378823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9658" y="5929048"/>
            <a:ext cx="548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" panose="02040503050406030204" pitchFamily="18" charset="0"/>
              </a:rPr>
              <a:t>Weathered (Vesicular basalt) </a:t>
            </a:r>
            <a:r>
              <a:rPr lang="en-IN" sz="2000" b="1" dirty="0">
                <a:latin typeface="Cambria" panose="02040503050406030204" pitchFamily="18" charset="0"/>
              </a:rPr>
              <a:t>s</a:t>
            </a:r>
            <a:r>
              <a:rPr lang="en-IN" sz="2000" b="1" dirty="0" smtClean="0">
                <a:latin typeface="Cambria" panose="02040503050406030204" pitchFamily="18" charset="0"/>
              </a:rPr>
              <a:t>pring type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9658" y="3756105"/>
            <a:ext cx="393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Weathered Vesicular basalt unit</a:t>
            </a:r>
            <a:endParaRPr lang="en-IN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56263" y="4271554"/>
            <a:ext cx="3357154" cy="509452"/>
          </a:xfrm>
          <a:custGeom>
            <a:avLst/>
            <a:gdLst>
              <a:gd name="connsiteX0" fmla="*/ 0 w 3357154"/>
              <a:gd name="connsiteY0" fmla="*/ 509452 h 509452"/>
              <a:gd name="connsiteX1" fmla="*/ 287383 w 3357154"/>
              <a:gd name="connsiteY1" fmla="*/ 209006 h 509452"/>
              <a:gd name="connsiteX2" fmla="*/ 705394 w 3357154"/>
              <a:gd name="connsiteY2" fmla="*/ 130629 h 509452"/>
              <a:gd name="connsiteX3" fmla="*/ 1227908 w 3357154"/>
              <a:gd name="connsiteY3" fmla="*/ 91440 h 509452"/>
              <a:gd name="connsiteX4" fmla="*/ 1881051 w 3357154"/>
              <a:gd name="connsiteY4" fmla="*/ 78377 h 509452"/>
              <a:gd name="connsiteX5" fmla="*/ 2508068 w 3357154"/>
              <a:gd name="connsiteY5" fmla="*/ 104503 h 509452"/>
              <a:gd name="connsiteX6" fmla="*/ 2913017 w 3357154"/>
              <a:gd name="connsiteY6" fmla="*/ 117566 h 509452"/>
              <a:gd name="connsiteX7" fmla="*/ 3095897 w 3357154"/>
              <a:gd name="connsiteY7" fmla="*/ 143692 h 509452"/>
              <a:gd name="connsiteX8" fmla="*/ 3226526 w 3357154"/>
              <a:gd name="connsiteY8" fmla="*/ 39189 h 509452"/>
              <a:gd name="connsiteX9" fmla="*/ 3357154 w 3357154"/>
              <a:gd name="connsiteY9" fmla="*/ 0 h 50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7154" h="509452">
                <a:moveTo>
                  <a:pt x="0" y="509452"/>
                </a:moveTo>
                <a:cubicBezTo>
                  <a:pt x="84908" y="390797"/>
                  <a:pt x="169817" y="272143"/>
                  <a:pt x="287383" y="209006"/>
                </a:cubicBezTo>
                <a:cubicBezTo>
                  <a:pt x="404949" y="145869"/>
                  <a:pt x="548640" y="150223"/>
                  <a:pt x="705394" y="130629"/>
                </a:cubicBezTo>
                <a:cubicBezTo>
                  <a:pt x="862148" y="111035"/>
                  <a:pt x="1031965" y="100149"/>
                  <a:pt x="1227908" y="91440"/>
                </a:cubicBezTo>
                <a:cubicBezTo>
                  <a:pt x="1423851" y="82731"/>
                  <a:pt x="1667691" y="76200"/>
                  <a:pt x="1881051" y="78377"/>
                </a:cubicBezTo>
                <a:cubicBezTo>
                  <a:pt x="2094411" y="80554"/>
                  <a:pt x="2508068" y="104503"/>
                  <a:pt x="2508068" y="104503"/>
                </a:cubicBezTo>
                <a:cubicBezTo>
                  <a:pt x="2680062" y="111034"/>
                  <a:pt x="2815046" y="111035"/>
                  <a:pt x="2913017" y="117566"/>
                </a:cubicBezTo>
                <a:cubicBezTo>
                  <a:pt x="3010988" y="124097"/>
                  <a:pt x="3043646" y="156755"/>
                  <a:pt x="3095897" y="143692"/>
                </a:cubicBezTo>
                <a:cubicBezTo>
                  <a:pt x="3148148" y="130629"/>
                  <a:pt x="3182983" y="63138"/>
                  <a:pt x="3226526" y="39189"/>
                </a:cubicBezTo>
                <a:cubicBezTo>
                  <a:pt x="3270069" y="15240"/>
                  <a:pt x="3313611" y="7620"/>
                  <a:pt x="335715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renie\Desktop\110___02\IMG_79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24" y="1181684"/>
            <a:ext cx="8521590" cy="47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968671" y="4804379"/>
            <a:ext cx="210060" cy="695084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33591" y="4843568"/>
            <a:ext cx="204309" cy="564455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44459" y="5971084"/>
            <a:ext cx="435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" panose="02040503050406030204" pitchFamily="18" charset="0"/>
              </a:rPr>
              <a:t>Fractured/sheet joint spring type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5522" y="1713078"/>
            <a:ext cx="268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Fractured/sheet joints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20194" y="2082410"/>
            <a:ext cx="1418969" cy="50403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239163" y="2082410"/>
            <a:ext cx="556494" cy="13008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026" name="Picture 2" descr="C:\Users\renie\Desktop\110___02\IMG_8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94" y="1286121"/>
            <a:ext cx="7979820" cy="44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082834" y="4415247"/>
            <a:ext cx="377768" cy="966650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44458" y="4519749"/>
            <a:ext cx="329230" cy="862148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2594" y="5771029"/>
            <a:ext cx="680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Cambria" panose="02040503050406030204" pitchFamily="18" charset="0"/>
              </a:rPr>
              <a:t>Weathered (Vesicular Basalt) Sheet vesicle spring type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5521" y="2082410"/>
            <a:ext cx="285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Weathered sheet vesicles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86994" y="2451742"/>
            <a:ext cx="1073277" cy="120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Blog\Litho_prof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3" y="1993302"/>
            <a:ext cx="8957592" cy="46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0160" y="6445142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200" b="1" i="1" dirty="0" smtClean="0">
                <a:latin typeface="Cambria" panose="02040503050406030204" pitchFamily="18" charset="0"/>
              </a:rPr>
              <a:t>Source : Modified and adopted after </a:t>
            </a:r>
            <a:r>
              <a:rPr lang="en-IN" sz="1200" b="1" i="1" dirty="0" err="1" smtClean="0">
                <a:latin typeface="Cambria" panose="02040503050406030204" pitchFamily="18" charset="0"/>
              </a:rPr>
              <a:t>Buono</a:t>
            </a:r>
            <a:r>
              <a:rPr lang="en-IN" sz="1200" b="1" i="1" dirty="0" smtClean="0">
                <a:latin typeface="Cambria" panose="02040503050406030204" pitchFamily="18" charset="0"/>
              </a:rPr>
              <a:t> et. al. 2015</a:t>
            </a:r>
            <a:endParaRPr lang="en-IN" sz="1200" b="1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1240971"/>
            <a:ext cx="8345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mbria" panose="02040503050406030204" pitchFamily="18" charset="0"/>
              </a:rPr>
              <a:t>General anatomy of multi-layered basaltic lava flow units and emergence of springs at different elevations</a:t>
            </a:r>
          </a:p>
          <a:p>
            <a:endParaRPr lang="en-IN" dirty="0"/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77" y="1240973"/>
            <a:ext cx="8894619" cy="444136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>
                <a:latin typeface="Cambria" panose="02040503050406030204" pitchFamily="18" charset="0"/>
              </a:rPr>
              <a:t>Occurrence of springs and </a:t>
            </a:r>
            <a:r>
              <a:rPr lang="en-IN" sz="2400" b="1" dirty="0" smtClean="0">
                <a:latin typeface="Cambria" panose="02040503050406030204" pitchFamily="18" charset="0"/>
              </a:rPr>
              <a:t>structural controls</a:t>
            </a:r>
            <a:endParaRPr lang="en-IN" sz="2400" b="1" dirty="0">
              <a:latin typeface="Cambria" panose="02040503050406030204" pitchFamily="18" charset="0"/>
            </a:endParaRPr>
          </a:p>
        </p:txBody>
      </p:sp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enie\Desktop\Intern\Geetu\Sangam_Pics\IMG_20160214_130847767_HDR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212" y="1773324"/>
            <a:ext cx="5834670" cy="32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enie\Desktop\110___02\IMG_838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34259" y="2717505"/>
            <a:ext cx="4948482" cy="27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502229" y="2142308"/>
            <a:ext cx="548640" cy="3749040"/>
          </a:xfrm>
          <a:custGeom>
            <a:avLst/>
            <a:gdLst>
              <a:gd name="connsiteX0" fmla="*/ 548640 w 548640"/>
              <a:gd name="connsiteY0" fmla="*/ 3749040 h 3749040"/>
              <a:gd name="connsiteX1" fmla="*/ 352697 w 548640"/>
              <a:gd name="connsiteY1" fmla="*/ 2638697 h 3749040"/>
              <a:gd name="connsiteX2" fmla="*/ 104502 w 548640"/>
              <a:gd name="connsiteY2" fmla="*/ 2586446 h 3749040"/>
              <a:gd name="connsiteX3" fmla="*/ 0 w 548640"/>
              <a:gd name="connsiteY3" fmla="*/ 2155372 h 3749040"/>
              <a:gd name="connsiteX4" fmla="*/ 104502 w 548640"/>
              <a:gd name="connsiteY4" fmla="*/ 1645920 h 3749040"/>
              <a:gd name="connsiteX5" fmla="*/ 156754 w 548640"/>
              <a:gd name="connsiteY5" fmla="*/ 1397726 h 3749040"/>
              <a:gd name="connsiteX6" fmla="*/ 78377 w 548640"/>
              <a:gd name="connsiteY6" fmla="*/ 1097280 h 3749040"/>
              <a:gd name="connsiteX7" fmla="*/ 26125 w 548640"/>
              <a:gd name="connsiteY7" fmla="*/ 875212 h 3749040"/>
              <a:gd name="connsiteX8" fmla="*/ 52251 w 548640"/>
              <a:gd name="connsiteY8" fmla="*/ 509452 h 3749040"/>
              <a:gd name="connsiteX9" fmla="*/ 91440 w 548640"/>
              <a:gd name="connsiteY9" fmla="*/ 195943 h 3749040"/>
              <a:gd name="connsiteX10" fmla="*/ 156754 w 548640"/>
              <a:gd name="connsiteY10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" h="3749040">
                <a:moveTo>
                  <a:pt x="548640" y="3749040"/>
                </a:moveTo>
                <a:cubicBezTo>
                  <a:pt x="487680" y="3290751"/>
                  <a:pt x="426720" y="2832463"/>
                  <a:pt x="352697" y="2638697"/>
                </a:cubicBezTo>
                <a:cubicBezTo>
                  <a:pt x="278674" y="2444931"/>
                  <a:pt x="163285" y="2667000"/>
                  <a:pt x="104502" y="2586446"/>
                </a:cubicBezTo>
                <a:cubicBezTo>
                  <a:pt x="45719" y="2505892"/>
                  <a:pt x="0" y="2312126"/>
                  <a:pt x="0" y="2155372"/>
                </a:cubicBezTo>
                <a:cubicBezTo>
                  <a:pt x="0" y="1998618"/>
                  <a:pt x="78376" y="1772194"/>
                  <a:pt x="104502" y="1645920"/>
                </a:cubicBezTo>
                <a:cubicBezTo>
                  <a:pt x="130628" y="1519646"/>
                  <a:pt x="161108" y="1489166"/>
                  <a:pt x="156754" y="1397726"/>
                </a:cubicBezTo>
                <a:cubicBezTo>
                  <a:pt x="152400" y="1306286"/>
                  <a:pt x="100148" y="1184366"/>
                  <a:pt x="78377" y="1097280"/>
                </a:cubicBezTo>
                <a:cubicBezTo>
                  <a:pt x="56605" y="1010194"/>
                  <a:pt x="30479" y="973183"/>
                  <a:pt x="26125" y="875212"/>
                </a:cubicBezTo>
                <a:cubicBezTo>
                  <a:pt x="21771" y="777241"/>
                  <a:pt x="41365" y="622663"/>
                  <a:pt x="52251" y="509452"/>
                </a:cubicBezTo>
                <a:cubicBezTo>
                  <a:pt x="63137" y="396241"/>
                  <a:pt x="74023" y="280852"/>
                  <a:pt x="91440" y="195943"/>
                </a:cubicBezTo>
                <a:cubicBezTo>
                  <a:pt x="108857" y="111034"/>
                  <a:pt x="132805" y="55517"/>
                  <a:pt x="15675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888274" y="2168434"/>
            <a:ext cx="483326" cy="3958046"/>
          </a:xfrm>
          <a:custGeom>
            <a:avLst/>
            <a:gdLst>
              <a:gd name="connsiteX0" fmla="*/ 0 w 483326"/>
              <a:gd name="connsiteY0" fmla="*/ 3958046 h 3958046"/>
              <a:gd name="connsiteX1" fmla="*/ 195943 w 483326"/>
              <a:gd name="connsiteY1" fmla="*/ 3187337 h 3958046"/>
              <a:gd name="connsiteX2" fmla="*/ 300446 w 483326"/>
              <a:gd name="connsiteY2" fmla="*/ 2821577 h 3958046"/>
              <a:gd name="connsiteX3" fmla="*/ 248195 w 483326"/>
              <a:gd name="connsiteY3" fmla="*/ 2625635 h 3958046"/>
              <a:gd name="connsiteX4" fmla="*/ 169817 w 483326"/>
              <a:gd name="connsiteY4" fmla="*/ 2325189 h 3958046"/>
              <a:gd name="connsiteX5" fmla="*/ 248195 w 483326"/>
              <a:gd name="connsiteY5" fmla="*/ 1920240 h 3958046"/>
              <a:gd name="connsiteX6" fmla="*/ 352697 w 483326"/>
              <a:gd name="connsiteY6" fmla="*/ 1645920 h 3958046"/>
              <a:gd name="connsiteX7" fmla="*/ 391886 w 483326"/>
              <a:gd name="connsiteY7" fmla="*/ 1332412 h 3958046"/>
              <a:gd name="connsiteX8" fmla="*/ 404949 w 483326"/>
              <a:gd name="connsiteY8" fmla="*/ 1123406 h 3958046"/>
              <a:gd name="connsiteX9" fmla="*/ 404949 w 483326"/>
              <a:gd name="connsiteY9" fmla="*/ 966652 h 3958046"/>
              <a:gd name="connsiteX10" fmla="*/ 404949 w 483326"/>
              <a:gd name="connsiteY10" fmla="*/ 757646 h 3958046"/>
              <a:gd name="connsiteX11" fmla="*/ 404949 w 483326"/>
              <a:gd name="connsiteY11" fmla="*/ 444137 h 3958046"/>
              <a:gd name="connsiteX12" fmla="*/ 457200 w 483326"/>
              <a:gd name="connsiteY12" fmla="*/ 209006 h 3958046"/>
              <a:gd name="connsiteX13" fmla="*/ 483326 w 483326"/>
              <a:gd name="connsiteY13" fmla="*/ 0 h 395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3326" h="3958046">
                <a:moveTo>
                  <a:pt x="0" y="3958046"/>
                </a:moveTo>
                <a:cubicBezTo>
                  <a:pt x="72934" y="3667397"/>
                  <a:pt x="145869" y="3376748"/>
                  <a:pt x="195943" y="3187337"/>
                </a:cubicBezTo>
                <a:cubicBezTo>
                  <a:pt x="246017" y="2997926"/>
                  <a:pt x="291737" y="2915194"/>
                  <a:pt x="300446" y="2821577"/>
                </a:cubicBezTo>
                <a:cubicBezTo>
                  <a:pt x="309155" y="2727960"/>
                  <a:pt x="269967" y="2708366"/>
                  <a:pt x="248195" y="2625635"/>
                </a:cubicBezTo>
                <a:cubicBezTo>
                  <a:pt x="226424" y="2542904"/>
                  <a:pt x="169817" y="2442755"/>
                  <a:pt x="169817" y="2325189"/>
                </a:cubicBezTo>
                <a:cubicBezTo>
                  <a:pt x="169817" y="2207623"/>
                  <a:pt x="217715" y="2033451"/>
                  <a:pt x="248195" y="1920240"/>
                </a:cubicBezTo>
                <a:cubicBezTo>
                  <a:pt x="278675" y="1807029"/>
                  <a:pt x="328749" y="1743891"/>
                  <a:pt x="352697" y="1645920"/>
                </a:cubicBezTo>
                <a:cubicBezTo>
                  <a:pt x="376645" y="1547949"/>
                  <a:pt x="383177" y="1419498"/>
                  <a:pt x="391886" y="1332412"/>
                </a:cubicBezTo>
                <a:cubicBezTo>
                  <a:pt x="400595" y="1245326"/>
                  <a:pt x="402772" y="1184366"/>
                  <a:pt x="404949" y="1123406"/>
                </a:cubicBezTo>
                <a:cubicBezTo>
                  <a:pt x="407126" y="1062446"/>
                  <a:pt x="404949" y="966652"/>
                  <a:pt x="404949" y="966652"/>
                </a:cubicBezTo>
                <a:lnTo>
                  <a:pt x="404949" y="757646"/>
                </a:lnTo>
                <a:cubicBezTo>
                  <a:pt x="404949" y="670560"/>
                  <a:pt x="396241" y="535577"/>
                  <a:pt x="404949" y="444137"/>
                </a:cubicBezTo>
                <a:cubicBezTo>
                  <a:pt x="413657" y="352697"/>
                  <a:pt x="444137" y="283029"/>
                  <a:pt x="457200" y="209006"/>
                </a:cubicBezTo>
                <a:cubicBezTo>
                  <a:pt x="470263" y="134983"/>
                  <a:pt x="476794" y="67491"/>
                  <a:pt x="483326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87783" y="5218036"/>
            <a:ext cx="5185954" cy="438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 smtClean="0">
                <a:latin typeface="Cambria" panose="02040503050406030204" pitchFamily="18" charset="0"/>
              </a:rPr>
              <a:t>Highly fractured /jointed spring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pic>
        <p:nvPicPr>
          <p:cNvPr id="3075" name="Picture 3" descr="C:\Users\renie\Desktop\Intern\Geetu\Sangam_Pics\IMG_20160215_11261806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274" y="1773526"/>
            <a:ext cx="5812972" cy="32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 txBox="1">
            <a:spLocks/>
          </p:cNvSpPr>
          <p:nvPr/>
        </p:nvSpPr>
        <p:spPr>
          <a:xfrm>
            <a:off x="3174274" y="5891348"/>
            <a:ext cx="3122023" cy="438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2000" b="1" dirty="0" smtClean="0">
                <a:latin typeface="Cambria" panose="02040503050406030204" pitchFamily="18" charset="0"/>
              </a:rPr>
              <a:t>Vertical jointed dyke</a:t>
            </a:r>
            <a:endParaRPr lang="en-IN" sz="2000" b="1" dirty="0">
              <a:latin typeface="Cambria" panose="02040503050406030204" pitchFamily="18" charset="0"/>
            </a:endParaRPr>
          </a:p>
        </p:txBody>
      </p:sp>
      <p:cxnSp>
        <p:nvCxnSpPr>
          <p:cNvPr id="7" name="Straight Arrow Connector 6"/>
          <p:cNvCxnSpPr>
            <a:stCxn id="17" idx="1"/>
          </p:cNvCxnSpPr>
          <p:nvPr/>
        </p:nvCxnSpPr>
        <p:spPr>
          <a:xfrm flipH="1" flipV="1">
            <a:off x="1776549" y="5316583"/>
            <a:ext cx="1397725" cy="793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renie\Downloads\Akole_LineamentF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" y="2712364"/>
            <a:ext cx="5034872" cy="3356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renie\Downloads\Sang_Lineament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286" y="1162592"/>
            <a:ext cx="3791273" cy="4906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2" y="1345474"/>
            <a:ext cx="480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Cambria" panose="02040503050406030204" pitchFamily="18" charset="0"/>
              </a:rPr>
              <a:t>Spring location and lineaments</a:t>
            </a:r>
            <a:endParaRPr lang="en-IN" sz="2400" b="1" dirty="0"/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227909"/>
            <a:ext cx="7886700" cy="475843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 smtClean="0">
                <a:latin typeface="Cambria" panose="02040503050406030204" pitchFamily="18" charset="0"/>
              </a:rPr>
              <a:t>Types of springs identified</a:t>
            </a:r>
            <a:endParaRPr lang="en-IN" sz="2400" b="1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661786"/>
              </p:ext>
            </p:extLst>
          </p:nvPr>
        </p:nvGraphicFramePr>
        <p:xfrm>
          <a:off x="249381" y="2164154"/>
          <a:ext cx="8646275" cy="4150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0552"/>
                <a:gridCol w="2792585"/>
                <a:gridCol w="2161569"/>
                <a:gridCol w="2161569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Spring Type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Spring ID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Percent type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Villages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Flow contact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KNS-1,2, PSS-6,8,9, STWS-1,2.1,2.2,9,10,11,12,13,14,15,16,17,18,19, UWS1, WKS1,4,5,6 PDWS 1,2,3,4 BDS-1,2,3, JBS 1.1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51%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Kohane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Palsunde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Satewadi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Umbrewadi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Wankute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Pimpaldari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Bhojdari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Jawale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Baleshwar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Weathered</a:t>
                      </a:r>
                      <a:r>
                        <a:rPr lang="en-IN" sz="1600" baseline="0" dirty="0" smtClean="0">
                          <a:latin typeface="Cambria" panose="02040503050406030204" pitchFamily="18" charset="0"/>
                        </a:rPr>
                        <a:t>  contact 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STWS1,3 PWS1,2,3,4,6, STWS3,5,6,7,8, UWS-2,3, WKS2, 3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25%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Satewadi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Purushwadi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Umbrewadi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Wankute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Fractured /sheet joints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STWS-2, PWS-5, WDS1,2, PSS1,7, STWS4,20, DSS1, JBS1.2, MWS1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17%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Satewadi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Purushwadi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Waghdari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Palsunde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Dolasane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Jawale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Baleshwar, </a:t>
                      </a:r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Mahalwadi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Weathered Sheet vesicle</a:t>
                      </a:r>
                      <a:r>
                        <a:rPr lang="en-IN" sz="16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PSS-2,3,4,5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7%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Palsunde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9382" y="1722511"/>
            <a:ext cx="386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Cambria" panose="02040503050406030204" pitchFamily="18" charset="0"/>
              </a:rPr>
              <a:t>Total number of springs surveys - 63</a:t>
            </a:r>
            <a:endParaRPr lang="en-IN" sz="1600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55371" y="2669849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Cambria" panose="02040503050406030204" pitchFamily="18" charset="0"/>
              </a:rPr>
              <a:t>Video on Natural spring in the Western Ghats – </a:t>
            </a:r>
            <a:r>
              <a:rPr lang="en-IN" dirty="0">
                <a:latin typeface="Cambria" panose="02040503050406030204" pitchFamily="18" charset="0"/>
              </a:rPr>
              <a:t>(</a:t>
            </a:r>
            <a:r>
              <a:rPr lang="en-IN" dirty="0">
                <a:latin typeface="Cambria" panose="02040503050406030204" pitchFamily="18" charset="0"/>
                <a:hlinkClick r:id="rId5"/>
              </a:rPr>
              <a:t>https://youtu.be/eNHBozQAWD4</a:t>
            </a:r>
            <a:r>
              <a:rPr lang="en-IN" dirty="0" smtClean="0">
                <a:latin typeface="Cambria" panose="02040503050406030204" pitchFamily="18" charset="0"/>
              </a:rPr>
              <a:t>)</a:t>
            </a:r>
          </a:p>
          <a:p>
            <a:pPr algn="ctr"/>
            <a:r>
              <a:rPr lang="en-IN" dirty="0" smtClean="0">
                <a:latin typeface="Cambria" panose="02040503050406030204" pitchFamily="18" charset="0"/>
              </a:rPr>
              <a:t>Duration: 2 min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8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123405"/>
            <a:ext cx="7886700" cy="47584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</a:rPr>
              <a:t>Dicharge</a:t>
            </a:r>
            <a:r>
              <a:rPr lang="en-US" sz="2400" b="1" dirty="0">
                <a:latin typeface="Cambria" panose="02040503050406030204" pitchFamily="18" charset="0"/>
              </a:rPr>
              <a:t> (m3/day) w.r.t Elevation (m) </a:t>
            </a:r>
            <a:endParaRPr lang="en-IN" sz="24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381" y="1526566"/>
            <a:ext cx="7882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latin typeface="Cambria" panose="02040503050406030204" pitchFamily="18" charset="0"/>
              </a:rPr>
              <a:t>Total number of springs surveyed – 63. Springs having prominent discharge - 26</a:t>
            </a:r>
            <a:endParaRPr lang="en-IN" sz="1600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100249"/>
              </p:ext>
            </p:extLst>
          </p:nvPr>
        </p:nvGraphicFramePr>
        <p:xfrm>
          <a:off x="249382" y="2013596"/>
          <a:ext cx="8646274" cy="420076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471817"/>
                <a:gridCol w="1176833"/>
                <a:gridCol w="1176833"/>
                <a:gridCol w="1324325"/>
                <a:gridCol w="1324325"/>
                <a:gridCol w="1132484"/>
                <a:gridCol w="1039657"/>
              </a:tblGrid>
              <a:tr h="319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Elevation (</a:t>
                      </a:r>
                      <a:r>
                        <a:rPr lang="en-IN" sz="1600" dirty="0" err="1" smtClean="0">
                          <a:effectLst/>
                          <a:latin typeface="Cambria" panose="02040503050406030204" pitchFamily="18" charset="0"/>
                        </a:rPr>
                        <a:t>a.m.s.l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No. of springs with discharge (m3/day)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361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&lt;1.3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1.3-5.3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5.3-7.3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7.3-9.3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9.3-11.3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Cambria" panose="02040503050406030204" pitchFamily="18" charset="0"/>
                        </a:rPr>
                        <a:t>Total No.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700-800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800-900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900-1000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1000-1100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1100-1200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1200-1300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Total No.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N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8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Percentage</a:t>
                      </a:r>
                      <a:r>
                        <a:rPr lang="en-IN" sz="1600" baseline="0" dirty="0" smtClean="0">
                          <a:effectLst/>
                          <a:latin typeface="Cambria" panose="02040503050406030204" pitchFamily="18" charset="0"/>
                        </a:rPr>
                        <a:t> o</a:t>
                      </a:r>
                      <a:r>
                        <a:rPr lang="en-IN" sz="1600" dirty="0" smtClean="0">
                          <a:effectLst/>
                          <a:latin typeface="Cambria" panose="02040503050406030204" pitchFamily="18" charset="0"/>
                        </a:rPr>
                        <a:t>f </a:t>
                      </a:r>
                      <a:r>
                        <a:rPr lang="en-IN" sz="1600" dirty="0">
                          <a:effectLst/>
                          <a:latin typeface="Cambria" panose="02040503050406030204" pitchFamily="18" charset="0"/>
                        </a:rPr>
                        <a:t>Springs</a:t>
                      </a:r>
                      <a:endParaRPr lang="en-IN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46%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23%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15%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8%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8%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N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pic>
        <p:nvPicPr>
          <p:cNvPr id="9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pic>
        <p:nvPicPr>
          <p:cNvPr id="1028" name="Picture 4" descr="C:\Users\renie\Downloads\200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13" y="1090949"/>
            <a:ext cx="7662569" cy="54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1188720"/>
            <a:ext cx="3135085" cy="404949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Cambria" panose="02040503050406030204" pitchFamily="18" charset="0"/>
              </a:rPr>
              <a:t>LULC analysis (2004)</a:t>
            </a:r>
            <a:endParaRPr lang="en-IN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pic>
        <p:nvPicPr>
          <p:cNvPr id="9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renie\Downloads\2016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24" y="1136966"/>
            <a:ext cx="7604069" cy="54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92" y="1175657"/>
            <a:ext cx="3135085" cy="522514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Cambria" panose="02040503050406030204" pitchFamily="18" charset="0"/>
              </a:rPr>
              <a:t>LULC analysis (2016)</a:t>
            </a:r>
            <a:endParaRPr lang="en-IN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15359" y="1482505"/>
            <a:ext cx="9116687" cy="475843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 smtClean="0">
                <a:latin typeface="Cambria" panose="02040503050406030204" pitchFamily="18" charset="0"/>
              </a:rPr>
              <a:t>              Water quality of selected Springs (</a:t>
            </a:r>
            <a:r>
              <a:rPr lang="en-IN" sz="2400" b="1" dirty="0" err="1" smtClean="0">
                <a:latin typeface="Cambria" panose="02040503050406030204" pitchFamily="18" charset="0"/>
              </a:rPr>
              <a:t>Sangamner</a:t>
            </a:r>
            <a:r>
              <a:rPr lang="en-IN" sz="2400" b="1" dirty="0" smtClean="0">
                <a:latin typeface="Cambria" panose="02040503050406030204" pitchFamily="18" charset="0"/>
              </a:rPr>
              <a:t> &amp; </a:t>
            </a:r>
            <a:r>
              <a:rPr lang="en-IN" sz="2400" b="1" dirty="0" err="1" smtClean="0">
                <a:latin typeface="Cambria" panose="02040503050406030204" pitchFamily="18" charset="0"/>
              </a:rPr>
              <a:t>Akole</a:t>
            </a:r>
            <a:r>
              <a:rPr lang="en-IN" sz="2400" b="1" dirty="0" smtClean="0">
                <a:latin typeface="Cambria" panose="02040503050406030204" pitchFamily="18" charset="0"/>
              </a:rPr>
              <a:t>) </a:t>
            </a:r>
            <a:br>
              <a:rPr lang="en-IN" sz="2400" b="1" dirty="0" smtClean="0">
                <a:latin typeface="Cambria" panose="02040503050406030204" pitchFamily="18" charset="0"/>
              </a:rPr>
            </a:br>
            <a:r>
              <a:rPr lang="en-IN" sz="2400" dirty="0" smtClean="0">
                <a:latin typeface="Cambria" panose="02040503050406030204" pitchFamily="18" charset="0"/>
              </a:rPr>
              <a:t/>
            </a:r>
            <a:br>
              <a:rPr lang="en-IN" sz="2400" dirty="0" smtClean="0">
                <a:latin typeface="Cambria" panose="02040503050406030204" pitchFamily="18" charset="0"/>
              </a:rPr>
            </a:br>
            <a:endParaRPr lang="en-IN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962256"/>
              </p:ext>
            </p:extLst>
          </p:nvPr>
        </p:nvGraphicFramePr>
        <p:xfrm>
          <a:off x="249382" y="1930474"/>
          <a:ext cx="8646275" cy="4450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4447"/>
                <a:gridCol w="1420452"/>
                <a:gridCol w="2354634"/>
                <a:gridCol w="22467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Cambria" panose="02040503050406030204" pitchFamily="18" charset="0"/>
                        </a:rPr>
                        <a:t>Naik</a:t>
                      </a: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 et. al. (</a:t>
                      </a:r>
                      <a:r>
                        <a:rPr lang="en-IN" sz="1600" dirty="0" err="1" smtClean="0">
                          <a:latin typeface="Cambria" panose="02040503050406030204" pitchFamily="18" charset="0"/>
                        </a:rPr>
                        <a:t>Koyna</a:t>
                      </a:r>
                      <a:r>
                        <a:rPr lang="en-IN" sz="1600" baseline="0" dirty="0" smtClean="0">
                          <a:latin typeface="Cambria" panose="02040503050406030204" pitchFamily="18" charset="0"/>
                        </a:rPr>
                        <a:t> area)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Cambria" panose="02040503050406030204" pitchFamily="18" charset="0"/>
                        </a:rPr>
                        <a:t>Sangamner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Cambria" panose="02040503050406030204" pitchFamily="18" charset="0"/>
                        </a:rPr>
                        <a:t>Akole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Temperature (</a:t>
                      </a:r>
                      <a:r>
                        <a:rPr lang="en-IN" sz="1600" baseline="30000" dirty="0" smtClean="0">
                          <a:latin typeface="Cambria" panose="02040503050406030204" pitchFamily="18" charset="0"/>
                        </a:rPr>
                        <a:t>0</a:t>
                      </a: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C)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17 - 22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20 - 28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16 - 24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pH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7.3 – 8.3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7.5</a:t>
                      </a:r>
                      <a:r>
                        <a:rPr lang="en-IN" sz="1600" baseline="0" dirty="0" smtClean="0">
                          <a:latin typeface="Cambria" panose="02040503050406030204" pitchFamily="18" charset="0"/>
                        </a:rPr>
                        <a:t> – 8.9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7.3 – 8.35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TDS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35 - 165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280 - 360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120 - 140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EC </a:t>
                      </a:r>
                      <a:r>
                        <a:rPr lang="en-IN" sz="1400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IN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µS)</a:t>
                      </a:r>
                      <a:endParaRPr lang="en-IN" sz="14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70 - 320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411</a:t>
                      </a:r>
                      <a:r>
                        <a:rPr lang="en-IN" sz="1600" baseline="0" dirty="0" smtClean="0">
                          <a:latin typeface="Cambria" panose="02040503050406030204" pitchFamily="18" charset="0"/>
                        </a:rPr>
                        <a:t> - 528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186 - 225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Hardness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30 - 140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140 - 180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80 - 90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Na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2 - 25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30 - 42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7 - 12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Ca</a:t>
                      </a:r>
                      <a:r>
                        <a:rPr lang="en-IN" sz="1600" baseline="30000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10 - 36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39 - 67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28 - 33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Mg</a:t>
                      </a:r>
                      <a:r>
                        <a:rPr lang="en-IN" sz="1600" baseline="30000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1 - 12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7 – 11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4 – 5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K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0-2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0.2 – 1.7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0.2 – 0.8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HCO</a:t>
                      </a:r>
                      <a:r>
                        <a:rPr lang="en-IN" sz="1600" baseline="-25000" dirty="0" smtClean="0"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 (mg/L)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31 - 177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232 - 246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47 - 132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Bacteriological contaminant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Nil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Present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Cambria" panose="02040503050406030204" pitchFamily="18" charset="0"/>
                        </a:rPr>
                        <a:t>Present</a:t>
                      </a:r>
                      <a:endParaRPr lang="en-IN" sz="1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950" y="1528353"/>
            <a:ext cx="8438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Cambria" panose="02040503050406030204" pitchFamily="18" charset="0"/>
              </a:rPr>
              <a:t>Total number of </a:t>
            </a:r>
            <a:r>
              <a:rPr lang="en-IN" sz="1600" dirty="0" smtClean="0">
                <a:latin typeface="Cambria" panose="02040503050406030204" pitchFamily="18" charset="0"/>
              </a:rPr>
              <a:t>spring water </a:t>
            </a:r>
            <a:r>
              <a:rPr lang="en-IN" sz="1600" dirty="0">
                <a:latin typeface="Cambria" panose="02040503050406030204" pitchFamily="18" charset="0"/>
              </a:rPr>
              <a:t>samples </a:t>
            </a:r>
            <a:r>
              <a:rPr lang="en-IN" sz="1600" dirty="0" smtClean="0">
                <a:latin typeface="Cambria" panose="02040503050406030204" pitchFamily="18" charset="0"/>
              </a:rPr>
              <a:t>collected representing </a:t>
            </a:r>
            <a:r>
              <a:rPr lang="en-IN" sz="1600" dirty="0" err="1" smtClean="0">
                <a:latin typeface="Cambria" panose="02040503050406030204" pitchFamily="18" charset="0"/>
              </a:rPr>
              <a:t>Sangamner</a:t>
            </a:r>
            <a:r>
              <a:rPr lang="en-IN" sz="1600" dirty="0" smtClean="0">
                <a:latin typeface="Cambria" panose="02040503050406030204" pitchFamily="18" charset="0"/>
              </a:rPr>
              <a:t> &amp; </a:t>
            </a:r>
            <a:r>
              <a:rPr lang="en-IN" sz="1600" dirty="0" err="1" smtClean="0">
                <a:latin typeface="Cambria" panose="02040503050406030204" pitchFamily="18" charset="0"/>
              </a:rPr>
              <a:t>Akole</a:t>
            </a:r>
            <a:r>
              <a:rPr lang="en-IN" sz="1600" dirty="0" smtClean="0">
                <a:latin typeface="Cambria" panose="02040503050406030204" pitchFamily="18" charset="0"/>
              </a:rPr>
              <a:t> typology : </a:t>
            </a:r>
            <a:r>
              <a:rPr lang="en-IN" sz="1600" dirty="0">
                <a:latin typeface="Cambria" panose="02040503050406030204" pitchFamily="18" charset="0"/>
              </a:rPr>
              <a:t>4</a:t>
            </a:r>
            <a:endParaRPr lang="en-IN" sz="1600" dirty="0"/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Blog\IMG_81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961422" y="2412588"/>
            <a:ext cx="5529184" cy="310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log\IMG_814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912" y="3699483"/>
            <a:ext cx="4652821" cy="26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12" y="1201783"/>
            <a:ext cx="5324745" cy="705394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Cambria" panose="02040503050406030204" pitchFamily="18" charset="0"/>
              </a:rPr>
              <a:t>Historical &amp; cultural relevance of springs in the study area</a:t>
            </a:r>
            <a:endParaRPr lang="en-IN" sz="24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70662" y="2011680"/>
            <a:ext cx="5016138" cy="1463040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latin typeface="Cambria" panose="02040503050406030204" pitchFamily="18" charset="0"/>
              </a:rPr>
              <a:t>Many prominent rivers have their origins from springs</a:t>
            </a:r>
          </a:p>
          <a:p>
            <a:pPr algn="just"/>
            <a:r>
              <a:rPr lang="en-IN" sz="2000" dirty="0" smtClean="0">
                <a:latin typeface="Cambria" panose="02040503050406030204" pitchFamily="18" charset="0"/>
              </a:rPr>
              <a:t>Very few remain protected in the form of  spring sanctuary/ temple sanctuaries  </a:t>
            </a:r>
          </a:p>
          <a:p>
            <a:pPr algn="just"/>
            <a:endParaRPr lang="en-IN" sz="20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44458" y="3135086"/>
            <a:ext cx="1239268" cy="564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555" y="4442601"/>
            <a:ext cx="2007357" cy="1871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Blog\IMG_799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78298" y="2954644"/>
            <a:ext cx="4537216" cy="25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Blog\IMG_833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9827" y="4321762"/>
            <a:ext cx="3535356" cy="21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" y="1136467"/>
            <a:ext cx="7863841" cy="774647"/>
          </a:xfrm>
        </p:spPr>
        <p:txBody>
          <a:bodyPr>
            <a:normAutofit/>
          </a:bodyPr>
          <a:lstStyle/>
          <a:p>
            <a:pPr algn="ctr"/>
            <a:r>
              <a:rPr lang="en-IN" sz="2000" b="1" dirty="0">
                <a:latin typeface="Cambria" panose="02040503050406030204" pitchFamily="18" charset="0"/>
              </a:rPr>
              <a:t>Environmental services offered by </a:t>
            </a:r>
            <a:r>
              <a:rPr lang="en-IN" sz="2000" b="1" dirty="0" smtClean="0">
                <a:latin typeface="Cambria" panose="02040503050406030204" pitchFamily="18" charset="0"/>
              </a:rPr>
              <a:t>springs: </a:t>
            </a:r>
            <a:br>
              <a:rPr lang="en-IN" sz="2000" b="1" dirty="0" smtClean="0">
                <a:latin typeface="Cambria" panose="02040503050406030204" pitchFamily="18" charset="0"/>
              </a:rPr>
            </a:br>
            <a:r>
              <a:rPr lang="en-IN" sz="2000" dirty="0" smtClean="0">
                <a:latin typeface="Cambria" panose="02040503050406030204" pitchFamily="18" charset="0"/>
              </a:rPr>
              <a:t>Different uses/users of springs </a:t>
            </a:r>
            <a:endParaRPr lang="en-IN" sz="2000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E:\Blog\IMG_20160210_142238209_HD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827" y="1974001"/>
            <a:ext cx="3490405" cy="22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37900" y="2636652"/>
            <a:ext cx="2606100" cy="1698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Agriculture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Drinking (Humans and Animals)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95" y="1168900"/>
            <a:ext cx="8145715" cy="4889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1800" b="1" dirty="0" smtClean="0">
                <a:latin typeface="Cambria" panose="02040503050406030204" pitchFamily="18" charset="0"/>
              </a:rPr>
              <a:t>Environmental services offered by springs: </a:t>
            </a:r>
            <a:r>
              <a:rPr lang="en-IN" sz="1800" dirty="0" smtClean="0">
                <a:latin typeface="Cambria" panose="02040503050406030204" pitchFamily="18" charset="0"/>
              </a:rPr>
              <a:t>Springs re-emerge as base flows in higher order streams (</a:t>
            </a:r>
            <a:r>
              <a:rPr lang="en-IN" sz="1800" dirty="0" err="1" smtClean="0">
                <a:latin typeface="Cambria" panose="02040503050406030204" pitchFamily="18" charset="0"/>
              </a:rPr>
              <a:t>Akole</a:t>
            </a:r>
            <a:r>
              <a:rPr lang="en-IN" sz="1800" dirty="0" smtClean="0">
                <a:latin typeface="Cambria" panose="02040503050406030204" pitchFamily="18" charset="0"/>
              </a:rPr>
              <a:t> Transect)</a:t>
            </a:r>
            <a:endParaRPr lang="en-IN" sz="1800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E:\Blog\IMG_20160212_0945215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95" y="1716388"/>
            <a:ext cx="8174447" cy="4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/>
          <p:nvPr/>
        </p:nvCxnSpPr>
        <p:spPr>
          <a:xfrm rot="10800000" flipV="1">
            <a:off x="641567" y="5753426"/>
            <a:ext cx="7692537" cy="44138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743671" y="6460044"/>
            <a:ext cx="2252181" cy="34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>
                <a:latin typeface="Cambria" panose="02040503050406030204" pitchFamily="18" charset="0"/>
              </a:rPr>
              <a:t>Flow contact spring type</a:t>
            </a:r>
            <a:endParaRPr lang="en-IN" sz="2000" dirty="0">
              <a:latin typeface="Cambria" panose="020405030504060302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95657" y="5839898"/>
            <a:ext cx="1835353" cy="34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>
                <a:latin typeface="Cambria" panose="02040503050406030204" pitchFamily="18" charset="0"/>
              </a:rPr>
              <a:t>Stream channel</a:t>
            </a:r>
            <a:endParaRPr lang="en-IN" sz="2000" dirty="0">
              <a:latin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5554" y="4386423"/>
            <a:ext cx="875212" cy="34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Spring</a:t>
            </a:r>
            <a:endParaRPr lang="en-IN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56586" y="4432849"/>
            <a:ext cx="836668" cy="413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87362" y="4432849"/>
            <a:ext cx="836668" cy="413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592741" y="2147584"/>
            <a:ext cx="1835353" cy="34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600" dirty="0" smtClean="0">
                <a:latin typeface="Cambria" panose="02040503050406030204" pitchFamily="18" charset="0"/>
              </a:rPr>
              <a:t>Compact Basalt</a:t>
            </a:r>
            <a:endParaRPr lang="en-IN" sz="1600" dirty="0">
              <a:latin typeface="Cambria" panose="020405030504060302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757358" y="4203543"/>
            <a:ext cx="191194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600" dirty="0" smtClean="0">
                <a:latin typeface="Cambria" panose="02040503050406030204" pitchFamily="18" charset="0"/>
              </a:rPr>
              <a:t>Vesicular Amygdaloidal Basalt</a:t>
            </a:r>
            <a:endParaRPr lang="en-IN" sz="1600" dirty="0">
              <a:latin typeface="Cambria" panose="02040503050406030204" pitchFamily="18" charset="0"/>
            </a:endParaRPr>
          </a:p>
        </p:txBody>
      </p:sp>
      <p:pic>
        <p:nvPicPr>
          <p:cNvPr id="23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7" y="1143201"/>
            <a:ext cx="7785464" cy="5997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IN" sz="1800" b="1" dirty="0">
                <a:latin typeface="Cambria" panose="02040503050406030204" pitchFamily="18" charset="0"/>
              </a:rPr>
              <a:t>Environmental services offered by S</a:t>
            </a:r>
            <a:r>
              <a:rPr lang="en-IN" sz="1800" b="1" dirty="0" smtClean="0">
                <a:latin typeface="Cambria" panose="02040503050406030204" pitchFamily="18" charset="0"/>
              </a:rPr>
              <a:t>prings</a:t>
            </a:r>
            <a:r>
              <a:rPr lang="en-IN" sz="1800" dirty="0" smtClean="0">
                <a:latin typeface="Cambria" panose="02040503050406030204" pitchFamily="18" charset="0"/>
              </a:rPr>
              <a:t>: Springs re-emerge as base flows in higher order streams (</a:t>
            </a:r>
            <a:r>
              <a:rPr lang="en-IN" sz="1800" dirty="0" err="1" smtClean="0">
                <a:latin typeface="Cambria" panose="02040503050406030204" pitchFamily="18" charset="0"/>
              </a:rPr>
              <a:t>Sangamner</a:t>
            </a:r>
            <a:r>
              <a:rPr lang="en-IN" sz="1800" dirty="0" smtClean="0">
                <a:latin typeface="Cambria" panose="02040503050406030204" pitchFamily="18" charset="0"/>
              </a:rPr>
              <a:t> Transect)</a:t>
            </a:r>
            <a:endParaRPr lang="en-IN" sz="18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renie\Desktop\Intern\Geetu\Sangam_Pics\IMG_20160214_10383241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52" y="1815739"/>
            <a:ext cx="8037675" cy="44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/>
          <p:nvPr/>
        </p:nvCxnSpPr>
        <p:spPr>
          <a:xfrm rot="16200000" flipV="1">
            <a:off x="3568058" y="3976263"/>
            <a:ext cx="2426938" cy="1162594"/>
          </a:xfrm>
          <a:prstGeom prst="curvedConnector3">
            <a:avLst/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2549724" y="4047019"/>
            <a:ext cx="2426939" cy="102108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738002" y="4451678"/>
            <a:ext cx="1096638" cy="2822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392031" y="4727378"/>
            <a:ext cx="1232262" cy="2220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3822" y="5785060"/>
            <a:ext cx="185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Stream Channel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707" y="4590214"/>
            <a:ext cx="92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Spring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6369" y="4853258"/>
            <a:ext cx="92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Spring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Blog\IMG_83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458" y="1225850"/>
            <a:ext cx="1913592" cy="15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Blog\IMG_83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530" y="2895191"/>
            <a:ext cx="2306238" cy="15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Blog\IMG_83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84" y="1225850"/>
            <a:ext cx="2018677" cy="15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Blog\IMG_83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57" y="1230647"/>
            <a:ext cx="2018146" cy="15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Blog\IMG_83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379" y="1230647"/>
            <a:ext cx="2102582" cy="154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Blog\IMG_82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84" y="2904651"/>
            <a:ext cx="1992503" cy="15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Blog\IMG_830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629" y="2937338"/>
            <a:ext cx="1902074" cy="15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Blog\IMG_816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215" y="2908477"/>
            <a:ext cx="2079216" cy="15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Blog\IMG_815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84" y="4588309"/>
            <a:ext cx="2089529" cy="153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Blog\IMG_822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870" y="4577772"/>
            <a:ext cx="2044833" cy="153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log\IMG_8034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961" y="4588309"/>
            <a:ext cx="1967218" cy="153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Blog\IMG_8011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768" y="4577772"/>
            <a:ext cx="2059955" cy="15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6694" y="6122253"/>
            <a:ext cx="72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Cambria" panose="02040503050406030204" pitchFamily="18" charset="0"/>
              </a:rPr>
              <a:t>Environmental services offered by springs </a:t>
            </a:r>
            <a:r>
              <a:rPr lang="en-IN" sz="1600" dirty="0" smtClean="0">
                <a:latin typeface="Cambria" panose="02040503050406030204" pitchFamily="18" charset="0"/>
              </a:rPr>
              <a:t>:</a:t>
            </a:r>
            <a:r>
              <a:rPr lang="en-IN" sz="1600" b="1" dirty="0" smtClean="0">
                <a:latin typeface="Cambria" panose="02040503050406030204" pitchFamily="18" charset="0"/>
              </a:rPr>
              <a:t>Supports diverse fauna </a:t>
            </a:r>
            <a:r>
              <a:rPr lang="en-IN" sz="1600" dirty="0" smtClean="0">
                <a:latin typeface="Cambria" panose="02040503050406030204" pitchFamily="18" charset="0"/>
              </a:rPr>
              <a:t>and provides micro-habitat to them.</a:t>
            </a:r>
            <a:endParaRPr lang="en-IN" sz="1600" dirty="0">
              <a:latin typeface="Cambria" panose="02040503050406030204" pitchFamily="18" charset="0"/>
            </a:endParaRPr>
          </a:p>
        </p:txBody>
      </p:sp>
      <p:pic>
        <p:nvPicPr>
          <p:cNvPr id="20" name="Picture 2" descr="D:\Renie's files\RT_WOTR\WOTR logo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073" y="1221579"/>
            <a:ext cx="3892584" cy="2070262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latin typeface="Cambria" panose="02040503050406030204" pitchFamily="18" charset="0"/>
              </a:rPr>
              <a:t>Threats to Natural Springs &amp; their conservation</a:t>
            </a:r>
            <a:endParaRPr lang="en-IN" sz="3200" b="1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E:\Blog\IMG_81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68" y="1227475"/>
            <a:ext cx="4485388" cy="25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67884" y="3396343"/>
            <a:ext cx="4145340" cy="26256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Deforestation</a:t>
            </a:r>
            <a:r>
              <a:rPr lang="en-IN" sz="2000" dirty="0" smtClean="0">
                <a:latin typeface="Cambria" panose="02040503050406030204" pitchFamily="18" charset="0"/>
              </a:rPr>
              <a:t> in springshed and </a:t>
            </a:r>
            <a:r>
              <a:rPr lang="en-IN" sz="2000" b="1" dirty="0" smtClean="0">
                <a:latin typeface="Cambria" panose="02040503050406030204" pitchFamily="18" charset="0"/>
              </a:rPr>
              <a:t>loss of flora &amp; fauna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Changes in land-use and land cover </a:t>
            </a:r>
            <a:r>
              <a:rPr lang="en-IN" sz="2000" dirty="0" smtClean="0">
                <a:latin typeface="Cambria" panose="02040503050406030204" pitchFamily="18" charset="0"/>
              </a:rPr>
              <a:t>(increasing land levelling for terrace farming)</a:t>
            </a:r>
          </a:p>
        </p:txBody>
      </p:sp>
      <p:pic>
        <p:nvPicPr>
          <p:cNvPr id="4098" name="Picture 2" descr="C:\Users\renie\Desktop\Intern\Geetu\Akole_Pics\IMG_20160210_1221213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18" y="3892729"/>
            <a:ext cx="4443138" cy="2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Renie's files\RT_WOTR\WOTR 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3180806" cy="758688"/>
          </a:xfrm>
        </p:spPr>
        <p:txBody>
          <a:bodyPr>
            <a:normAutofit/>
          </a:bodyPr>
          <a:lstStyle/>
          <a:p>
            <a:pPr algn="l"/>
            <a:r>
              <a:rPr lang="en-IN" sz="4000" b="1" dirty="0" smtClean="0">
                <a:latin typeface="Cambria" panose="02040503050406030204" pitchFamily="18" charset="0"/>
              </a:rPr>
              <a:t>CONTENTS</a:t>
            </a: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6693" y="2099809"/>
            <a:ext cx="7392907" cy="407101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Introduction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Study area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Methodology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Observations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IN" dirty="0" smtClean="0">
                <a:latin typeface="Cambria" panose="02040503050406030204" pitchFamily="18" charset="0"/>
              </a:rPr>
              <a:t>Identification of springs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IN" dirty="0" smtClean="0">
                <a:latin typeface="Cambria" panose="02040503050406030204" pitchFamily="18" charset="0"/>
              </a:rPr>
              <a:t>Assessment of water quality of selected Springs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IN" dirty="0" smtClean="0">
                <a:latin typeface="Cambria" panose="02040503050406030204" pitchFamily="18" charset="0"/>
              </a:rPr>
              <a:t>Assessment of Land Use Land Cover Changes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Results &amp; Discussion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IN" dirty="0" smtClean="0">
                <a:latin typeface="Cambria" panose="02040503050406030204" pitchFamily="18" charset="0"/>
              </a:rPr>
              <a:t>Conclusion</a:t>
            </a:r>
          </a:p>
          <a:p>
            <a:pPr marL="457200" indent="-457200" algn="l">
              <a:buAutoNum type="arabicPeriod"/>
            </a:pPr>
            <a:endParaRPr lang="en-IN" dirty="0" smtClean="0">
              <a:latin typeface="Cambria" panose="02040503050406030204" pitchFamily="18" charset="0"/>
            </a:endParaRPr>
          </a:p>
          <a:p>
            <a:pPr marL="457200" indent="-457200" algn="l">
              <a:buAutoNum type="arabicPeriod"/>
            </a:pPr>
            <a:endParaRPr lang="en-IN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IN" dirty="0" smtClean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519" y="1125379"/>
            <a:ext cx="4323138" cy="54060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latin typeface="Cambria" panose="02040503050406030204" pitchFamily="18" charset="0"/>
              </a:rPr>
              <a:t>Uncontrolled anthropogenic fires </a:t>
            </a:r>
            <a:r>
              <a:rPr lang="en-IN" sz="2000" dirty="0">
                <a:latin typeface="Cambria" panose="02040503050406030204" pitchFamily="18" charset="0"/>
              </a:rPr>
              <a:t>in </a:t>
            </a:r>
            <a:r>
              <a:rPr lang="en-IN" sz="2000" dirty="0" smtClean="0">
                <a:latin typeface="Cambria" panose="02040503050406030204" pitchFamily="18" charset="0"/>
              </a:rPr>
              <a:t>springshed.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>
                <a:latin typeface="Cambria" panose="02040503050406030204" pitchFamily="18" charset="0"/>
              </a:rPr>
              <a:t>O</a:t>
            </a:r>
            <a:r>
              <a:rPr lang="en-IN" sz="2000" b="1" dirty="0" smtClean="0">
                <a:latin typeface="Cambria" panose="02040503050406030204" pitchFamily="18" charset="0"/>
              </a:rPr>
              <a:t>ver </a:t>
            </a:r>
            <a:r>
              <a:rPr lang="en-IN" sz="2000" b="1" dirty="0">
                <a:latin typeface="Cambria" panose="02040503050406030204" pitchFamily="18" charset="0"/>
              </a:rPr>
              <a:t>grazing </a:t>
            </a:r>
            <a:r>
              <a:rPr lang="en-IN" sz="2000" dirty="0">
                <a:latin typeface="Cambria" panose="02040503050406030204" pitchFamily="18" charset="0"/>
              </a:rPr>
              <a:t>in the recharge areas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Invasion </a:t>
            </a:r>
            <a:r>
              <a:rPr lang="en-IN" sz="2000" b="1" dirty="0">
                <a:latin typeface="Cambria" panose="02040503050406030204" pitchFamily="18" charset="0"/>
              </a:rPr>
              <a:t>of </a:t>
            </a:r>
            <a:r>
              <a:rPr lang="en-IN" sz="2000" b="1" dirty="0" smtClean="0">
                <a:latin typeface="Cambria" panose="02040503050406030204" pitchFamily="18" charset="0"/>
              </a:rPr>
              <a:t>exotic </a:t>
            </a:r>
            <a:r>
              <a:rPr lang="en-IN" sz="2000" b="1" dirty="0">
                <a:latin typeface="Cambria" panose="02040503050406030204" pitchFamily="18" charset="0"/>
              </a:rPr>
              <a:t>species </a:t>
            </a:r>
            <a:r>
              <a:rPr lang="en-IN" sz="2000" dirty="0" smtClean="0">
                <a:latin typeface="Cambria" panose="02040503050406030204" pitchFamily="18" charset="0"/>
              </a:rPr>
              <a:t>(Eucalyptus and </a:t>
            </a:r>
            <a:r>
              <a:rPr lang="en-IN" sz="2000" dirty="0">
                <a:latin typeface="Cambria" panose="02040503050406030204" pitchFamily="18" charset="0"/>
              </a:rPr>
              <a:t>Lantana)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Climate variability</a:t>
            </a:r>
            <a:r>
              <a:rPr lang="en-IN" sz="2000" dirty="0" smtClean="0">
                <a:latin typeface="Cambria" panose="02040503050406030204" pitchFamily="18" charset="0"/>
              </a:rPr>
              <a:t>: </a:t>
            </a:r>
            <a:r>
              <a:rPr lang="en-IN" sz="2000" dirty="0">
                <a:latin typeface="Cambria" panose="02040503050406030204" pitchFamily="18" charset="0"/>
              </a:rPr>
              <a:t>rainfall and recurring </a:t>
            </a:r>
            <a:r>
              <a:rPr lang="en-IN" sz="2000" dirty="0" smtClean="0">
                <a:latin typeface="Cambria" panose="02040503050406030204" pitchFamily="18" charset="0"/>
              </a:rPr>
              <a:t>droughts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2000" dirty="0" smtClean="0"/>
          </a:p>
        </p:txBody>
      </p:sp>
      <p:pic>
        <p:nvPicPr>
          <p:cNvPr id="5123" name="Picture 3" descr="E:\Blog\IMG_83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05" y="4373408"/>
            <a:ext cx="4118592" cy="23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04" y="1172391"/>
            <a:ext cx="4128683" cy="30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renie\Desktop\Transparent Background\Picture1 copy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" y="1411654"/>
            <a:ext cx="1909637" cy="16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nie\Desktop\Transparent Background\Picture2 copy.t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365" y="2130324"/>
            <a:ext cx="1577684" cy="8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nie\Desktop\Transparent Background\Picture3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21" y="1285330"/>
            <a:ext cx="780851" cy="7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renie\Desktop\Transparent Background\Picture3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526" y="1324519"/>
            <a:ext cx="826479" cy="7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4036676" y="1208292"/>
            <a:ext cx="4976695" cy="51062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latin typeface="Cambria" panose="02040503050406030204" pitchFamily="18" charset="0"/>
              </a:rPr>
              <a:t>Excess runoff </a:t>
            </a:r>
            <a:r>
              <a:rPr lang="en-IN" sz="2000" dirty="0">
                <a:latin typeface="Cambria" panose="02040503050406030204" pitchFamily="18" charset="0"/>
              </a:rPr>
              <a:t>and </a:t>
            </a:r>
            <a:r>
              <a:rPr lang="en-IN" sz="2000" b="1" dirty="0">
                <a:latin typeface="Cambria" panose="02040503050406030204" pitchFamily="18" charset="0"/>
              </a:rPr>
              <a:t>reduced recharge </a:t>
            </a:r>
            <a:r>
              <a:rPr lang="en-IN" sz="2000" dirty="0">
                <a:latin typeface="Cambria" panose="02040503050406030204" pitchFamily="18" charset="0"/>
              </a:rPr>
              <a:t>resulting in transition of many springs from - perennial to seasonal and seasonal to extinct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Deep </a:t>
            </a:r>
            <a:r>
              <a:rPr lang="en-IN" sz="2000" b="1" dirty="0">
                <a:latin typeface="Cambria" panose="02040503050406030204" pitchFamily="18" charset="0"/>
              </a:rPr>
              <a:t>drilling and opening of springs for wells</a:t>
            </a:r>
            <a:r>
              <a:rPr lang="en-IN" sz="2000" dirty="0">
                <a:latin typeface="Cambria" panose="02040503050406030204" pitchFamily="18" charset="0"/>
              </a:rPr>
              <a:t> </a:t>
            </a:r>
            <a:r>
              <a:rPr lang="en-IN" sz="2000" dirty="0" smtClean="0">
                <a:latin typeface="Cambria" panose="02040503050406030204" pitchFamily="18" charset="0"/>
              </a:rPr>
              <a:t>– resulting </a:t>
            </a:r>
            <a:r>
              <a:rPr lang="en-IN" sz="2000" dirty="0">
                <a:latin typeface="Cambria" panose="02040503050406030204" pitchFamily="18" charset="0"/>
              </a:rPr>
              <a:t>in total </a:t>
            </a:r>
            <a:r>
              <a:rPr lang="en-IN" sz="2000" dirty="0" smtClean="0">
                <a:latin typeface="Cambria" panose="02040503050406030204" pitchFamily="18" charset="0"/>
              </a:rPr>
              <a:t>damage of springs </a:t>
            </a:r>
            <a:r>
              <a:rPr lang="en-IN" sz="2000" dirty="0">
                <a:latin typeface="Cambria" panose="02040503050406030204" pitchFamily="18" charset="0"/>
              </a:rPr>
              <a:t>and </a:t>
            </a:r>
            <a:r>
              <a:rPr lang="en-IN" sz="2000" dirty="0" smtClean="0">
                <a:latin typeface="Cambria" panose="02040503050406030204" pitchFamily="18" charset="0"/>
              </a:rPr>
              <a:t>disorienting the natural flow</a:t>
            </a:r>
            <a:endParaRPr lang="en-IN" sz="2000" dirty="0">
              <a:latin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latin typeface="Cambria" panose="02040503050406030204" pitchFamily="18" charset="0"/>
              </a:rPr>
              <a:t>Groundwater overdraft </a:t>
            </a:r>
            <a:r>
              <a:rPr lang="en-IN" sz="2000" dirty="0">
                <a:latin typeface="Cambria" panose="02040503050406030204" pitchFamily="18" charset="0"/>
              </a:rPr>
              <a:t>(changes in hydraulic levels both upstream and downstream</a:t>
            </a:r>
            <a:r>
              <a:rPr lang="en-IN" sz="2000" dirty="0" smtClean="0">
                <a:latin typeface="Cambria" panose="02040503050406030204" pitchFamily="18" charset="0"/>
              </a:rPr>
              <a:t>)</a:t>
            </a:r>
            <a:endParaRPr lang="en-IN" sz="2000" dirty="0">
              <a:latin typeface="Cambria" panose="02040503050406030204" pitchFamily="18" charset="0"/>
            </a:endParaRPr>
          </a:p>
          <a:p>
            <a:pPr algn="just"/>
            <a:endParaRPr lang="en-IN" sz="2400" dirty="0" smtClean="0">
              <a:latin typeface="Cambria" panose="02040503050406030204" pitchFamily="18" charset="0"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855" y="3396341"/>
            <a:ext cx="1933822" cy="2664824"/>
          </a:xfrm>
          <a:prstGeom prst="rect">
            <a:avLst/>
          </a:prstGeom>
        </p:spPr>
      </p:pic>
      <p:pic>
        <p:nvPicPr>
          <p:cNvPr id="4098" name="Picture 2" descr="C:\Users\renie\Downloads\RT_BW_drill_tripo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81963" y="3743343"/>
            <a:ext cx="2636502" cy="19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19" y="1162594"/>
            <a:ext cx="7772400" cy="470263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latin typeface="Cambria" panose="02040503050406030204" pitchFamily="18" charset="0"/>
              </a:rPr>
              <a:t>CONCLUSIONS</a:t>
            </a:r>
            <a:endParaRPr lang="en-IN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21" y="1541414"/>
            <a:ext cx="8785825" cy="4846323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Natural springs: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200" dirty="0">
                <a:latin typeface="Cambria" panose="02040503050406030204" pitchFamily="18" charset="0"/>
              </a:rPr>
              <a:t>S</a:t>
            </a:r>
            <a:r>
              <a:rPr lang="en-IN" sz="2200" dirty="0" smtClean="0">
                <a:latin typeface="Cambria" panose="02040503050406030204" pitchFamily="18" charset="0"/>
              </a:rPr>
              <a:t>ource of freshwater for drinking for many vulnerable and remote communities.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Provide crucial base flows to higher order stream channels downstream for their effective functioning and natural flow. 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Harbour and support freshwater biodiversity (Insects, birds, fishes, rodents, reptiles, and large threatened species)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>
                <a:latin typeface="Cambria" panose="02040503050406030204" pitchFamily="18" charset="0"/>
              </a:rPr>
              <a:t>Significant changes in LULC in the upstream springshed catchments has far reaching impacts on the reduced flow discharge of springs. </a:t>
            </a:r>
            <a:endParaRPr lang="en-IN" sz="2200" dirty="0" smtClean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>
                <a:latin typeface="Cambria" panose="02040503050406030204" pitchFamily="18" charset="0"/>
              </a:rPr>
              <a:t>Decline in the discharge of springs and their numbers can significantly alter micro-habitats and its </a:t>
            </a:r>
            <a:r>
              <a:rPr lang="en-IN" sz="2200" dirty="0" smtClean="0">
                <a:latin typeface="Cambria" panose="02040503050406030204" pitchFamily="18" charset="0"/>
              </a:rPr>
              <a:t>micro-climate and impact downstream environmental flows.</a:t>
            </a:r>
          </a:p>
          <a:p>
            <a:endParaRPr lang="en-IN" sz="2200" b="1" dirty="0" smtClean="0">
              <a:latin typeface="Cambria" panose="02040503050406030204" pitchFamily="18" charset="0"/>
            </a:endParaRPr>
          </a:p>
          <a:p>
            <a:endParaRPr lang="en-IN" sz="2200" b="1" dirty="0" smtClean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latin typeface="Cambria" panose="02040503050406030204" pitchFamily="18" charset="0"/>
              </a:rPr>
              <a:t>Spring identification </a:t>
            </a:r>
            <a:r>
              <a:rPr lang="en-IN" sz="2200" dirty="0">
                <a:latin typeface="Cambria" panose="02040503050406030204" pitchFamily="18" charset="0"/>
              </a:rPr>
              <a:t>and its </a:t>
            </a:r>
            <a:r>
              <a:rPr lang="en-IN" sz="2200" b="1" dirty="0">
                <a:latin typeface="Cambria" panose="02040503050406030204" pitchFamily="18" charset="0"/>
              </a:rPr>
              <a:t>registration </a:t>
            </a:r>
            <a:r>
              <a:rPr lang="en-IN" sz="2200" dirty="0">
                <a:latin typeface="Cambria" panose="02040503050406030204" pitchFamily="18" charset="0"/>
              </a:rPr>
              <a:t>at </a:t>
            </a:r>
            <a:r>
              <a:rPr lang="en-IN" sz="2200" dirty="0" smtClean="0">
                <a:latin typeface="Cambria" panose="02040503050406030204" pitchFamily="18" charset="0"/>
              </a:rPr>
              <a:t>the village</a:t>
            </a:r>
            <a:r>
              <a:rPr lang="en-IN" sz="2200" dirty="0">
                <a:latin typeface="Cambria" panose="02040503050406030204" pitchFamily="18" charset="0"/>
              </a:rPr>
              <a:t>, state and national natural resource </a:t>
            </a:r>
            <a:r>
              <a:rPr lang="en-IN" sz="2200" dirty="0" smtClean="0">
                <a:latin typeface="Cambria" panose="02040503050406030204" pitchFamily="18" charset="0"/>
              </a:rPr>
              <a:t>inventory.</a:t>
            </a:r>
            <a:endParaRPr lang="en-IN" sz="22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Conservation of springs should be based on three ecohydrological components – </a:t>
            </a:r>
            <a:r>
              <a:rPr lang="en-IN" sz="2200" b="1" dirty="0" smtClean="0">
                <a:latin typeface="Cambria" panose="02040503050406030204" pitchFamily="18" charset="0"/>
              </a:rPr>
              <a:t>catchment</a:t>
            </a:r>
            <a:r>
              <a:rPr lang="en-IN" sz="2200" dirty="0" smtClean="0">
                <a:latin typeface="Cambria" panose="02040503050406030204" pitchFamily="18" charset="0"/>
              </a:rPr>
              <a:t>, </a:t>
            </a:r>
            <a:r>
              <a:rPr lang="en-IN" sz="2200" b="1" dirty="0" smtClean="0">
                <a:latin typeface="Cambria" panose="02040503050406030204" pitchFamily="18" charset="0"/>
              </a:rPr>
              <a:t>aquifer</a:t>
            </a:r>
            <a:r>
              <a:rPr lang="en-IN" sz="2200" dirty="0" smtClean="0">
                <a:latin typeface="Cambria" panose="02040503050406030204" pitchFamily="18" charset="0"/>
              </a:rPr>
              <a:t>, and the </a:t>
            </a:r>
            <a:r>
              <a:rPr lang="en-IN" sz="2200" b="1" dirty="0" smtClean="0">
                <a:latin typeface="Cambria" panose="02040503050406030204" pitchFamily="18" charset="0"/>
              </a:rPr>
              <a:t>spring outlet</a:t>
            </a:r>
            <a:r>
              <a:rPr lang="en-IN" sz="22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Adoption of </a:t>
            </a:r>
            <a:r>
              <a:rPr lang="en-IN" sz="2200" b="1" dirty="0" smtClean="0">
                <a:latin typeface="Cambria" panose="02040503050406030204" pitchFamily="18" charset="0"/>
              </a:rPr>
              <a:t>spring box</a:t>
            </a:r>
            <a:r>
              <a:rPr lang="en-IN" sz="2200" dirty="0" smtClean="0">
                <a:latin typeface="Cambria" panose="02040503050406030204" pitchFamily="18" charset="0"/>
              </a:rPr>
              <a:t> for providing safe drinking water for communities.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dirty="0" smtClean="0">
                <a:latin typeface="Cambria" panose="02040503050406030204" pitchFamily="18" charset="0"/>
              </a:rPr>
              <a:t>Demarcating and declaring areas around springs as </a:t>
            </a:r>
            <a:r>
              <a:rPr lang="en-IN" sz="2200" b="1" dirty="0" smtClean="0">
                <a:latin typeface="Cambria" panose="02040503050406030204" pitchFamily="18" charset="0"/>
              </a:rPr>
              <a:t>spring sanctuaries.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200" dirty="0" smtClean="0">
              <a:latin typeface="Cambria" panose="02040503050406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5026" y="4149665"/>
            <a:ext cx="7772400" cy="431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b="1" dirty="0" smtClean="0">
                <a:latin typeface="Cambria" panose="02040503050406030204" pitchFamily="18" charset="0"/>
              </a:rPr>
              <a:t>SUGGESTIONS</a:t>
            </a:r>
            <a:endParaRPr lang="en-IN" sz="2800" dirty="0"/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2819" y="1064823"/>
            <a:ext cx="7601913" cy="633348"/>
          </a:xfrm>
        </p:spPr>
        <p:txBody>
          <a:bodyPr>
            <a:noAutofit/>
          </a:bodyPr>
          <a:lstStyle/>
          <a:p>
            <a:r>
              <a:rPr lang="en-IN" sz="2800" b="1" dirty="0" smtClean="0">
                <a:latin typeface="Cambria" panose="02040503050406030204" pitchFamily="18" charset="0"/>
              </a:rPr>
              <a:t>Way Forward: Restoration and Conservation</a:t>
            </a:r>
            <a:endParaRPr lang="en-IN" sz="2800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" y="1651660"/>
            <a:ext cx="4251389" cy="238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418" y="1711168"/>
            <a:ext cx="3900160" cy="2582422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4572519" y="3802854"/>
            <a:ext cx="2324001" cy="221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dirty="0" smtClean="0">
                <a:latin typeface="Cambria" panose="02040503050406030204" pitchFamily="18" charset="0"/>
              </a:rPr>
              <a:t>Image source: Spring box design (</a:t>
            </a:r>
            <a:r>
              <a:rPr lang="en-IN" sz="1200" dirty="0" err="1" smtClean="0">
                <a:latin typeface="Cambria" panose="02040503050406030204" pitchFamily="18" charset="0"/>
              </a:rPr>
              <a:t>Grampari</a:t>
            </a:r>
            <a:r>
              <a:rPr lang="en-IN" sz="1200" dirty="0" smtClean="0">
                <a:latin typeface="Cambria" panose="02040503050406030204" pitchFamily="18" charset="0"/>
              </a:rPr>
              <a:t>)</a:t>
            </a:r>
            <a:endParaRPr lang="en-IN" sz="1200" dirty="0">
              <a:latin typeface="Cambria" panose="02040503050406030204" pitchFamily="18" charset="0"/>
            </a:endParaRPr>
          </a:p>
        </p:txBody>
      </p:sp>
      <p:pic>
        <p:nvPicPr>
          <p:cNvPr id="11" name="Picture 2" descr="C:\Users\Ronnie\Desktop\RENIE'S\100PHOTO\SAM_334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31" y="4169239"/>
            <a:ext cx="2470316" cy="1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Renie's files\RT_WOTR\WOTR 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Ronnie\Desktop\RENIE'S\100PHOTO\SAM_337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725" y="4169239"/>
            <a:ext cx="4039932" cy="24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19" y="1293223"/>
            <a:ext cx="7772400" cy="653143"/>
          </a:xfrm>
        </p:spPr>
        <p:txBody>
          <a:bodyPr>
            <a:noAutofit/>
          </a:bodyPr>
          <a:lstStyle/>
          <a:p>
            <a:r>
              <a:rPr lang="en-IN" sz="4000" b="1" i="1" dirty="0" smtClean="0">
                <a:latin typeface="Cambria" panose="02040503050406030204" pitchFamily="18" charset="0"/>
              </a:rPr>
              <a:t>Questions</a:t>
            </a:r>
            <a:endParaRPr lang="en-IN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927" y="2416628"/>
            <a:ext cx="6962503" cy="4193177"/>
          </a:xfrm>
        </p:spPr>
        <p:txBody>
          <a:bodyPr>
            <a:normAutofit fontScale="85000" lnSpcReduction="20000"/>
          </a:bodyPr>
          <a:lstStyle/>
          <a:p>
            <a:r>
              <a:rPr lang="en-IN" sz="2800" b="1" i="1" dirty="0" smtClean="0">
                <a:latin typeface="Cambria" panose="02040503050406030204" pitchFamily="18" charset="0"/>
              </a:rPr>
              <a:t>Thank </a:t>
            </a:r>
            <a:r>
              <a:rPr lang="en-IN" sz="2800" b="1" i="1" dirty="0" smtClean="0">
                <a:latin typeface="Cambria" panose="02040503050406030204" pitchFamily="18" charset="0"/>
              </a:rPr>
              <a:t>you!</a:t>
            </a:r>
            <a:endParaRPr lang="en-IN" sz="2800" b="1" i="1" dirty="0" smtClean="0">
              <a:latin typeface="Cambria" panose="02040503050406030204" pitchFamily="18" charset="0"/>
            </a:endParaRPr>
          </a:p>
          <a:p>
            <a:endParaRPr lang="en-IN" sz="2800" b="1" i="1" dirty="0">
              <a:latin typeface="Cambria" panose="02040503050406030204" pitchFamily="18" charset="0"/>
            </a:endParaRPr>
          </a:p>
          <a:p>
            <a:r>
              <a:rPr lang="en-IN" sz="2800" b="1" i="1" dirty="0" smtClean="0">
                <a:latin typeface="Cambria" panose="02040503050406030204" pitchFamily="18" charset="0"/>
              </a:rPr>
              <a:t>Supported by</a:t>
            </a:r>
          </a:p>
          <a:p>
            <a:endParaRPr lang="en-IN" sz="2800" b="1" i="1" dirty="0" smtClean="0">
              <a:latin typeface="Cambria" panose="02040503050406030204" pitchFamily="18" charset="0"/>
            </a:endParaRPr>
          </a:p>
          <a:p>
            <a:endParaRPr lang="en-IN" dirty="0" smtClean="0">
              <a:latin typeface="Cambria" panose="02040503050406030204" pitchFamily="18" charset="0"/>
            </a:endParaRPr>
          </a:p>
          <a:p>
            <a:endParaRPr lang="en-IN" sz="2000" dirty="0" smtClean="0">
              <a:latin typeface="Cambria" panose="02040503050406030204" pitchFamily="18" charset="0"/>
            </a:endParaRPr>
          </a:p>
          <a:p>
            <a:endParaRPr lang="en-IN" sz="2000" dirty="0">
              <a:latin typeface="Cambria" panose="02040503050406030204" pitchFamily="18" charset="0"/>
            </a:endParaRPr>
          </a:p>
          <a:p>
            <a:endParaRPr lang="en-IN" sz="2000" dirty="0" smtClean="0">
              <a:latin typeface="Cambria" panose="02040503050406030204" pitchFamily="18" charset="0"/>
            </a:endParaRPr>
          </a:p>
          <a:p>
            <a:endParaRPr lang="en-IN" sz="2000" dirty="0" smtClean="0">
              <a:latin typeface="Cambria" panose="02040503050406030204" pitchFamily="18" charset="0"/>
            </a:endParaRPr>
          </a:p>
          <a:p>
            <a:r>
              <a:rPr lang="en-IN" sz="2100" dirty="0" smtClean="0">
                <a:latin typeface="Cambria" panose="02040503050406030204" pitchFamily="18" charset="0"/>
              </a:rPr>
              <a:t>For further details contact:</a:t>
            </a:r>
            <a:endParaRPr lang="en-IN" sz="2100" dirty="0">
              <a:latin typeface="Cambria" panose="02040503050406030204" pitchFamily="18" charset="0"/>
            </a:endParaRPr>
          </a:p>
          <a:p>
            <a:r>
              <a:rPr lang="en-IN" sz="2100" dirty="0">
                <a:latin typeface="Cambria" panose="02040503050406030204" pitchFamily="18" charset="0"/>
                <a:hlinkClick r:id="rId5"/>
              </a:rPr>
              <a:t>renie.thomas@wotr.org.in</a:t>
            </a:r>
            <a:endParaRPr lang="en-IN" sz="2100" dirty="0">
              <a:latin typeface="Cambria" panose="02040503050406030204" pitchFamily="18" charset="0"/>
            </a:endParaRPr>
          </a:p>
          <a:p>
            <a:r>
              <a:rPr lang="en-IN" sz="2100" dirty="0" smtClean="0">
                <a:latin typeface="Cambria" panose="02040503050406030204" pitchFamily="18" charset="0"/>
                <a:hlinkClick r:id="rId6"/>
              </a:rPr>
              <a:t>info@wotr.org</a:t>
            </a:r>
            <a:endParaRPr lang="en-IN" sz="2100" dirty="0" smtClean="0">
              <a:latin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</a:endParaRPr>
          </a:p>
          <a:p>
            <a:endParaRPr lang="en-IN" dirty="0" smtClean="0">
              <a:latin typeface="Cambria" panose="02040503050406030204" pitchFamily="18" charset="0"/>
            </a:endParaRPr>
          </a:p>
          <a:p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renie\Downloads\HUF Logo-High Resolutio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279" y="3622266"/>
            <a:ext cx="3602613" cy="17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6701" y="1887782"/>
            <a:ext cx="6117405" cy="581097"/>
          </a:xfrm>
        </p:spPr>
        <p:txBody>
          <a:bodyPr>
            <a:noAutofit/>
          </a:bodyPr>
          <a:lstStyle/>
          <a:p>
            <a:pPr algn="l"/>
            <a:r>
              <a:rPr lang="en-IN" sz="3200" b="1" dirty="0" smtClean="0">
                <a:latin typeface="Cambria" panose="02040503050406030204" pitchFamily="18" charset="0"/>
              </a:rPr>
              <a:t>What</a:t>
            </a:r>
            <a:r>
              <a:rPr lang="en-IN" sz="3200" dirty="0" smtClean="0">
                <a:latin typeface="Cambria" panose="02040503050406030204" pitchFamily="18" charset="0"/>
              </a:rPr>
              <a:t> are natural springs?</a:t>
            </a:r>
            <a:endParaRPr lang="en-IN" sz="3200" dirty="0">
              <a:latin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831" y="2378435"/>
            <a:ext cx="8463065" cy="1006837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Natural discharge of groundwater to the surface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Source </a:t>
            </a:r>
            <a:r>
              <a:rPr lang="en-IN" sz="2000" dirty="0">
                <a:latin typeface="Cambria" panose="02040503050406030204" pitchFamily="18" charset="0"/>
              </a:rPr>
              <a:t>of </a:t>
            </a:r>
            <a:r>
              <a:rPr lang="en-IN" sz="2000" dirty="0" smtClean="0">
                <a:latin typeface="Cambria" panose="02040503050406030204" pitchFamily="18" charset="0"/>
              </a:rPr>
              <a:t>freshwater</a:t>
            </a: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249382" y="3886995"/>
            <a:ext cx="8490707" cy="249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Groups of springs contribute to downstream discharge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Supports diverse flora &amp; fauna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</a:rPr>
              <a:t>P</a:t>
            </a:r>
            <a:r>
              <a:rPr lang="en-IN" sz="2000" dirty="0" smtClean="0">
                <a:latin typeface="Cambria" panose="02040503050406030204" pitchFamily="18" charset="0"/>
              </a:rPr>
              <a:t>rovides important environmental services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</a:rPr>
              <a:t>Provides sufficient drinking water </a:t>
            </a:r>
            <a:r>
              <a:rPr lang="en-IN" sz="2000" dirty="0">
                <a:latin typeface="Cambria" panose="02040503050406030204" pitchFamily="18" charset="0"/>
              </a:rPr>
              <a:t> </a:t>
            </a:r>
            <a:r>
              <a:rPr lang="en-IN" sz="2000" dirty="0" smtClean="0">
                <a:latin typeface="Cambria" panose="02040503050406030204" pitchFamily="18" charset="0"/>
              </a:rPr>
              <a:t>for remote communities in times of climatic distress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dirty="0" smtClean="0">
              <a:latin typeface="Cambria" panose="020405030504060302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23999" y="3372210"/>
            <a:ext cx="7093132" cy="581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3200" b="1" dirty="0" smtClean="0">
                <a:latin typeface="Cambria" panose="02040503050406030204" pitchFamily="18" charset="0"/>
              </a:rPr>
              <a:t>Why</a:t>
            </a:r>
            <a:r>
              <a:rPr lang="en-IN" sz="3200" dirty="0" smtClean="0">
                <a:latin typeface="Cambria" panose="02040503050406030204" pitchFamily="18" charset="0"/>
              </a:rPr>
              <a:t> are springs important?</a:t>
            </a:r>
            <a:endParaRPr lang="en-IN" sz="32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190" y="1254034"/>
            <a:ext cx="755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Cambria" panose="02040503050406030204" pitchFamily="18" charset="0"/>
              </a:rPr>
              <a:t>INTRODUCTION</a:t>
            </a:r>
            <a:endParaRPr lang="en-IN" sz="2800" b="1" dirty="0">
              <a:latin typeface="Cambria" panose="02040503050406030204" pitchFamily="18" charset="0"/>
            </a:endParaRPr>
          </a:p>
        </p:txBody>
      </p:sp>
      <p:pic>
        <p:nvPicPr>
          <p:cNvPr id="15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7" grpId="0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pic>
        <p:nvPicPr>
          <p:cNvPr id="32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43517" y="4271572"/>
            <a:ext cx="168629" cy="143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28" y="1495504"/>
            <a:ext cx="7353201" cy="5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2374309" y="5103244"/>
            <a:ext cx="168629" cy="143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2443977" y="5451583"/>
            <a:ext cx="168629" cy="143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2503749" y="3675035"/>
            <a:ext cx="168629" cy="143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2147124" y="3954821"/>
            <a:ext cx="168629" cy="1436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574835" y="5375790"/>
            <a:ext cx="272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Koyna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Area (</a:t>
            </a:r>
            <a:r>
              <a:rPr lang="en-IN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Naik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et. al.)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938" y="4987267"/>
            <a:ext cx="280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Wai Area (</a:t>
            </a:r>
            <a:r>
              <a:rPr lang="en-IN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Buono</a:t>
            </a:r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et. al.)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2946" y="418121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Pune Area </a:t>
            </a:r>
            <a:endParaRPr lang="en-IN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0120" y="3746881"/>
            <a:ext cx="121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Karjat Area </a:t>
            </a:r>
            <a:endParaRPr lang="en-IN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5352" y="2731749"/>
            <a:ext cx="216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Cambria" panose="02040503050406030204" pitchFamily="18" charset="0"/>
              </a:rPr>
              <a:t>Current study area: </a:t>
            </a:r>
            <a:r>
              <a:rPr lang="en-IN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Akole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&amp; </a:t>
            </a:r>
            <a:r>
              <a:rPr lang="en-IN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Sangamner</a:t>
            </a:r>
            <a:r>
              <a:rPr lang="en-IN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Area </a:t>
            </a:r>
            <a:endParaRPr lang="en-IN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0600" y="2081128"/>
            <a:ext cx="2781693" cy="38164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One of the top eight top biodiversity hotspot*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6% of the vegetation remains intact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</a:rPr>
              <a:t>Direct </a:t>
            </a:r>
            <a:r>
              <a:rPr lang="en-US" sz="1400" dirty="0">
                <a:latin typeface="Cambria" panose="02040503050406030204" pitchFamily="18" charset="0"/>
              </a:rPr>
              <a:t>water supply for 120 million </a:t>
            </a:r>
            <a:r>
              <a:rPr lang="en-US" sz="1400" dirty="0" smtClean="0">
                <a:latin typeface="Cambria" panose="02040503050406030204" pitchFamily="18" charset="0"/>
              </a:rPr>
              <a:t>people, indirect &gt;400 million*</a:t>
            </a:r>
            <a:r>
              <a:rPr lang="en-IN" sz="1400" dirty="0" smtClean="0">
                <a:latin typeface="Cambria" panose="02040503050406030204" pitchFamily="18" charset="0"/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Millions of springs exist along the Western </a:t>
            </a:r>
            <a:r>
              <a:rPr lang="en-IN" sz="1400" dirty="0">
                <a:latin typeface="Cambria" panose="02040503050406030204" pitchFamily="18" charset="0"/>
              </a:rPr>
              <a:t>G</a:t>
            </a:r>
            <a:r>
              <a:rPr lang="en-IN" sz="1400" dirty="0" smtClean="0">
                <a:latin typeface="Cambria" panose="02040503050406030204" pitchFamily="18" charset="0"/>
              </a:rPr>
              <a:t>hats but only few reported, many yet to be explored and documented.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Origin of many east and west flowing rivers</a:t>
            </a:r>
            <a:r>
              <a:rPr lang="en-IN" sz="1400" b="1" dirty="0" smtClean="0">
                <a:latin typeface="Cambria" panose="02040503050406030204" pitchFamily="18" charset="0"/>
              </a:rPr>
              <a:t> </a:t>
            </a:r>
            <a:r>
              <a:rPr lang="en-IN" sz="1400" dirty="0" smtClean="0">
                <a:latin typeface="Cambria" panose="02040503050406030204" pitchFamily="18" charset="0"/>
              </a:rPr>
              <a:t>providing water to 9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latin typeface="Cambria" panose="02040503050406030204" pitchFamily="18" charset="0"/>
              </a:rPr>
              <a:t>Water buckets of western Ghats</a:t>
            </a:r>
          </a:p>
          <a:p>
            <a:r>
              <a:rPr lang="en-IN" sz="900" dirty="0" smtClean="0">
                <a:latin typeface="Cambria" panose="02040503050406030204" pitchFamily="18" charset="0"/>
              </a:rPr>
              <a:t>*Myers et. al. 2000</a:t>
            </a:r>
          </a:p>
          <a:p>
            <a:r>
              <a:rPr lang="en-IN" sz="900" dirty="0" smtClean="0">
                <a:latin typeface="Cambria" panose="02040503050406030204" pitchFamily="18" charset="0"/>
              </a:rPr>
              <a:t>** </a:t>
            </a:r>
            <a:r>
              <a:rPr lang="en-IN" sz="900" dirty="0" err="1" smtClean="0">
                <a:latin typeface="Cambria" panose="02040503050406030204" pitchFamily="18" charset="0"/>
              </a:rPr>
              <a:t>Molur</a:t>
            </a:r>
            <a:r>
              <a:rPr lang="en-IN" sz="900" dirty="0" smtClean="0">
                <a:latin typeface="Cambria" panose="02040503050406030204" pitchFamily="18" charset="0"/>
              </a:rPr>
              <a:t> et. al. 2011</a:t>
            </a:r>
            <a:endParaRPr lang="en-IN" sz="900" dirty="0">
              <a:latin typeface="Cambria" panose="020405030504060302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612606" y="3276082"/>
            <a:ext cx="661851" cy="442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2"/>
          <p:cNvSpPr txBox="1">
            <a:spLocks/>
          </p:cNvSpPr>
          <p:nvPr/>
        </p:nvSpPr>
        <p:spPr>
          <a:xfrm>
            <a:off x="289164" y="1029984"/>
            <a:ext cx="8475863" cy="446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 dirty="0">
                <a:latin typeface="Cambria" panose="02040503050406030204" pitchFamily="18" charset="0"/>
              </a:rPr>
              <a:t>What</a:t>
            </a:r>
            <a:r>
              <a:rPr lang="en-IN" sz="2000" dirty="0">
                <a:latin typeface="Cambria" panose="02040503050406030204" pitchFamily="18" charset="0"/>
              </a:rPr>
              <a:t> do we know about </a:t>
            </a:r>
            <a:r>
              <a:rPr lang="en-IN" sz="2000" dirty="0" smtClean="0">
                <a:latin typeface="Cambria" panose="02040503050406030204" pitchFamily="18" charset="0"/>
              </a:rPr>
              <a:t>Springs in North western </a:t>
            </a:r>
            <a:r>
              <a:rPr lang="en-IN" sz="2000" dirty="0">
                <a:latin typeface="Cambria" panose="02040503050406030204" pitchFamily="18" charset="0"/>
              </a:rPr>
              <a:t>Maharashtra</a:t>
            </a:r>
            <a:r>
              <a:rPr lang="en-IN" sz="2000" dirty="0" smtClean="0">
                <a:latin typeface="Cambria" panose="02040503050406030204" pitchFamily="18" charset="0"/>
              </a:rPr>
              <a:t>???</a:t>
            </a:r>
            <a:endParaRPr lang="en-IN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renie\Desktop\110___02\IMG_79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"/>
          <a:stretch/>
        </p:blipFill>
        <p:spPr bwMode="auto">
          <a:xfrm>
            <a:off x="519" y="1208516"/>
            <a:ext cx="9144000" cy="48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249395"/>
            <a:ext cx="6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latin typeface="Cambria" panose="02040503050406030204" pitchFamily="18" charset="0"/>
              </a:rPr>
              <a:t>Akole</a:t>
            </a:r>
            <a:r>
              <a:rPr lang="en-IN" dirty="0" smtClean="0">
                <a:latin typeface="Cambria" panose="02040503050406030204" pitchFamily="18" charset="0"/>
              </a:rPr>
              <a:t> – Forested, steep slopes, rich biodiversity 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" y="1248519"/>
            <a:ext cx="6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Cambria" panose="02040503050406030204" pitchFamily="18" charset="0"/>
              </a:rPr>
              <a:t>Akole</a:t>
            </a:r>
            <a:r>
              <a:rPr lang="en-IN" dirty="0" smtClean="0">
                <a:latin typeface="Cambria" panose="02040503050406030204" pitchFamily="18" charset="0"/>
              </a:rPr>
              <a:t> – Forested, steep slopes, rich biodiversity 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renie\Desktop\Intern\Geetu\Sangam_Pics\IMG_20160213_1428386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09330"/>
            <a:ext cx="9144001" cy="49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1235093"/>
            <a:ext cx="6139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latin typeface="Cambria" panose="02040503050406030204" pitchFamily="18" charset="0"/>
              </a:rPr>
              <a:t>Sangamner</a:t>
            </a:r>
            <a:r>
              <a:rPr lang="en-IN" b="1" dirty="0" smtClean="0">
                <a:latin typeface="Cambria" panose="02040503050406030204" pitchFamily="18" charset="0"/>
              </a:rPr>
              <a:t> </a:t>
            </a:r>
            <a:r>
              <a:rPr lang="en-IN" dirty="0" smtClean="0">
                <a:latin typeface="Cambria" panose="02040503050406030204" pitchFamily="18" charset="0"/>
              </a:rPr>
              <a:t>– Semi-arid, moderate  slopes, fallow land </a:t>
            </a:r>
            <a:endParaRPr lang="en-IN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D:\Renie's files\RT_WOTR\WOTR 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pic>
        <p:nvPicPr>
          <p:cNvPr id="9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enie\Downloads\Study Area_spring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94" y="1676302"/>
            <a:ext cx="7133135" cy="50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1677" y="1153309"/>
            <a:ext cx="621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Cambria" panose="02040503050406030204" pitchFamily="18" charset="0"/>
              </a:rPr>
              <a:t>Location map of the Study area</a:t>
            </a:r>
            <a:endParaRPr lang="en-IN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458" y="1208513"/>
            <a:ext cx="4243725" cy="470263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dirty="0" smtClean="0">
                <a:latin typeface="Cambria" panose="02040503050406030204" pitchFamily="18" charset="0"/>
              </a:rPr>
              <a:t>Methodology</a:t>
            </a:r>
            <a:endParaRPr lang="en-IN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19" y="1632854"/>
            <a:ext cx="8890477" cy="4846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b="1" dirty="0" smtClean="0">
                <a:latin typeface="Cambria" panose="02040503050406030204" pitchFamily="18" charset="0"/>
              </a:rPr>
              <a:t>Phase 1: Data collection</a:t>
            </a:r>
          </a:p>
          <a:p>
            <a:r>
              <a:rPr lang="en-IN" sz="2000" dirty="0" smtClean="0">
                <a:latin typeface="Cambria" panose="02040503050406030204" pitchFamily="18" charset="0"/>
              </a:rPr>
              <a:t>Hydrogeological transect surveys – Springshed mapping, identification of recharge and discharge areas</a:t>
            </a:r>
          </a:p>
          <a:p>
            <a:r>
              <a:rPr lang="en-IN" sz="2000" dirty="0" smtClean="0">
                <a:latin typeface="Cambria" panose="02040503050406030204" pitchFamily="18" charset="0"/>
              </a:rPr>
              <a:t>Water quality of selected perennial springs</a:t>
            </a:r>
          </a:p>
          <a:p>
            <a:r>
              <a:rPr lang="en-IN" sz="2000" dirty="0" smtClean="0">
                <a:latin typeface="Cambria" panose="02040503050406030204" pitchFamily="18" charset="0"/>
              </a:rPr>
              <a:t>Discharge measurements (</a:t>
            </a:r>
            <a:r>
              <a:rPr lang="en-IN" sz="2000" dirty="0">
                <a:latin typeface="Cambria" panose="02040503050406030204" pitchFamily="18" charset="0"/>
              </a:rPr>
              <a:t>G</a:t>
            </a:r>
            <a:r>
              <a:rPr lang="en-IN" sz="2000" dirty="0" smtClean="0">
                <a:latin typeface="Cambria" panose="02040503050406030204" pitchFamily="18" charset="0"/>
              </a:rPr>
              <a:t>rab samples)</a:t>
            </a:r>
          </a:p>
          <a:p>
            <a:r>
              <a:rPr lang="en-IN" sz="2000" dirty="0" smtClean="0">
                <a:latin typeface="Cambria" panose="02040503050406030204" pitchFamily="18" charset="0"/>
              </a:rPr>
              <a:t>Unstructured interview and focus group discussions (FGDs) with spring users </a:t>
            </a:r>
          </a:p>
          <a:p>
            <a:pPr marL="0" indent="0">
              <a:buNone/>
            </a:pPr>
            <a:r>
              <a:rPr lang="en-IN" sz="2000" b="1" dirty="0" smtClean="0">
                <a:latin typeface="Cambria" panose="02040503050406030204" pitchFamily="18" charset="0"/>
              </a:rPr>
              <a:t>Phase 2: Data analysis</a:t>
            </a:r>
          </a:p>
          <a:p>
            <a:r>
              <a:rPr lang="en-IN" sz="2000" dirty="0">
                <a:latin typeface="Cambria" panose="02040503050406030204" pitchFamily="18" charset="0"/>
              </a:rPr>
              <a:t>Imagery analysis – Land Use and Land </a:t>
            </a:r>
            <a:r>
              <a:rPr lang="en-IN" sz="2000" dirty="0" smtClean="0">
                <a:latin typeface="Cambria" panose="02040503050406030204" pitchFamily="18" charset="0"/>
              </a:rPr>
              <a:t>Cover</a:t>
            </a:r>
          </a:p>
          <a:p>
            <a:pPr marL="0" indent="0">
              <a:buNone/>
            </a:pPr>
            <a:endParaRPr lang="en-IN" sz="2000" b="1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000" b="1" dirty="0" smtClean="0">
                <a:latin typeface="Cambria" panose="02040503050406030204" pitchFamily="18" charset="0"/>
              </a:rPr>
              <a:t>Limitation: </a:t>
            </a:r>
          </a:p>
          <a:p>
            <a:r>
              <a:rPr lang="en-IN" sz="2000" dirty="0" smtClean="0">
                <a:latin typeface="Cambria" panose="02040503050406030204" pitchFamily="18" charset="0"/>
              </a:rPr>
              <a:t>Lack </a:t>
            </a:r>
            <a:r>
              <a:rPr lang="en-IN" sz="2000" dirty="0">
                <a:latin typeface="Cambria" panose="02040503050406030204" pitchFamily="18" charset="0"/>
              </a:rPr>
              <a:t>of ecological reference conditions for comparative study</a:t>
            </a:r>
          </a:p>
          <a:p>
            <a:pPr marL="0" indent="0">
              <a:buNone/>
            </a:pPr>
            <a:endParaRPr lang="en-IN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IN" sz="2000" dirty="0">
              <a:latin typeface="Cambria" panose="02040503050406030204" pitchFamily="18" charset="0"/>
            </a:endParaRPr>
          </a:p>
        </p:txBody>
      </p:sp>
      <p:pic>
        <p:nvPicPr>
          <p:cNvPr id="9" name="Picture 2" descr="D:\Renie's files\RT_WOTR\WOTR 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2" y="6419008"/>
            <a:ext cx="823111" cy="4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3156</TotalTime>
  <Words>1681</Words>
  <Application>Microsoft Office PowerPoint</Application>
  <PresentationFormat>On-screen Show (4:3)</PresentationFormat>
  <Paragraphs>315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CONTENTS</vt:lpstr>
      <vt:lpstr>What are natural springs?</vt:lpstr>
      <vt:lpstr>PowerPoint Presentation</vt:lpstr>
      <vt:lpstr>PowerPoint Presentation</vt:lpstr>
      <vt:lpstr>PowerPoint Presentation</vt:lpstr>
      <vt:lpstr>PowerPoint Presentation</vt:lpstr>
      <vt:lpstr>Methodology</vt:lpstr>
      <vt:lpstr>Architecture of lava flow layers and occurrence of groundwater</vt:lpstr>
      <vt:lpstr>Criteria for identification of springs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Occurrence of springs and structural controls</vt:lpstr>
      <vt:lpstr>PowerPoint Presentation</vt:lpstr>
      <vt:lpstr>Types of springs identified</vt:lpstr>
      <vt:lpstr>Dicharge (m3/day) w.r.t Elevation (m) </vt:lpstr>
      <vt:lpstr>LULC analysis (2004)</vt:lpstr>
      <vt:lpstr>LULC analysis (2016)</vt:lpstr>
      <vt:lpstr>              Water quality of selected Springs (Sangamner &amp; Akole)   </vt:lpstr>
      <vt:lpstr>Historical &amp; cultural relevance of springs in the study area</vt:lpstr>
      <vt:lpstr>Environmental services offered by springs:  Different uses/users of springs </vt:lpstr>
      <vt:lpstr>Environmental services offered by springs: Springs re-emerge as base flows in higher order streams (Akole Transect)</vt:lpstr>
      <vt:lpstr>Environmental services offered by Springs: Springs re-emerge as base flows in higher order streams (Sangamner Transect)</vt:lpstr>
      <vt:lpstr>PowerPoint Presentation</vt:lpstr>
      <vt:lpstr>Threats to Natural Springs &amp; their conservation</vt:lpstr>
      <vt:lpstr>PowerPoint Presentation</vt:lpstr>
      <vt:lpstr>PowerPoint Presentation</vt:lpstr>
      <vt:lpstr>CONCLUSIONS</vt:lpstr>
      <vt:lpstr>Way Forward: Restoration and Conservation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Renie Thomas</dc:creator>
  <cp:lastModifiedBy>Renie Thomas</cp:lastModifiedBy>
  <cp:revision>229</cp:revision>
  <dcterms:created xsi:type="dcterms:W3CDTF">2016-07-18T05:53:10Z</dcterms:created>
  <dcterms:modified xsi:type="dcterms:W3CDTF">2016-10-08T08:28:24Z</dcterms:modified>
</cp:coreProperties>
</file>