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9" r:id="rId3"/>
    <p:sldId id="281" r:id="rId4"/>
    <p:sldId id="301" r:id="rId5"/>
    <p:sldId id="283" r:id="rId6"/>
    <p:sldId id="288" r:id="rId7"/>
    <p:sldId id="289" r:id="rId8"/>
    <p:sldId id="277" r:id="rId9"/>
    <p:sldId id="298" r:id="rId10"/>
    <p:sldId id="299" r:id="rId11"/>
    <p:sldId id="290" r:id="rId12"/>
    <p:sldId id="304" r:id="rId13"/>
    <p:sldId id="302" r:id="rId14"/>
    <p:sldId id="303" r:id="rId15"/>
    <p:sldId id="307" r:id="rId16"/>
    <p:sldId id="308" r:id="rId17"/>
    <p:sldId id="291" r:id="rId18"/>
    <p:sldId id="292" r:id="rId19"/>
    <p:sldId id="30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a:srgbClr val="FF7D7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84263" autoAdjust="0"/>
  </p:normalViewPr>
  <p:slideViewPr>
    <p:cSldViewPr snapToGrid="0" showGuides="1">
      <p:cViewPr varScale="1">
        <p:scale>
          <a:sx n="83" d="100"/>
          <a:sy n="83" d="100"/>
        </p:scale>
        <p:origin x="1387" y="48"/>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1C227-40EA-4540-9934-752084C6E7D5}" type="doc">
      <dgm:prSet loTypeId="urn:microsoft.com/office/officeart/2005/8/layout/hierarchy3" loCatId="hierarchy" qsTypeId="urn:microsoft.com/office/officeart/2005/8/quickstyle/simple1" qsCatId="simple" csTypeId="urn:microsoft.com/office/officeart/2005/8/colors/colorful1#1" csCatId="colorful" phldr="1"/>
      <dgm:spPr/>
      <dgm:t>
        <a:bodyPr/>
        <a:lstStyle/>
        <a:p>
          <a:endParaRPr lang="en-GB"/>
        </a:p>
      </dgm:t>
    </dgm:pt>
    <dgm:pt modelId="{8EFCF394-C472-410A-9006-FAFE9EE1D4DD}">
      <dgm:prSet phldrT="[Text]"/>
      <dgm:spPr>
        <a:solidFill>
          <a:srgbClr val="233441"/>
        </a:solidFill>
        <a:ln>
          <a:solidFill>
            <a:srgbClr val="233441"/>
          </a:solidFill>
        </a:ln>
      </dgm:spPr>
      <dgm:t>
        <a:bodyPr/>
        <a:lstStyle/>
        <a:p>
          <a:r>
            <a:rPr lang="en-GB"/>
            <a:t>Consultations</a:t>
          </a:r>
        </a:p>
      </dgm:t>
    </dgm:pt>
    <dgm:pt modelId="{E3C2096D-7EAA-4D46-B14A-6108887B284E}" type="parTrans" cxnId="{26B9C4B3-68F6-421A-B367-C8D655216EA6}">
      <dgm:prSet/>
      <dgm:spPr/>
      <dgm:t>
        <a:bodyPr/>
        <a:lstStyle/>
        <a:p>
          <a:endParaRPr lang="en-GB"/>
        </a:p>
      </dgm:t>
    </dgm:pt>
    <dgm:pt modelId="{D7686358-D7CC-4B1B-AD59-B091C8A30046}" type="sibTrans" cxnId="{26B9C4B3-68F6-421A-B367-C8D655216EA6}">
      <dgm:prSet/>
      <dgm:spPr/>
      <dgm:t>
        <a:bodyPr/>
        <a:lstStyle/>
        <a:p>
          <a:endParaRPr lang="en-GB"/>
        </a:p>
      </dgm:t>
    </dgm:pt>
    <dgm:pt modelId="{F32DF9F6-63D5-4F5B-8123-D6AEE87CB275}">
      <dgm:prSet phldrT="[Text]"/>
      <dgm:spPr>
        <a:ln>
          <a:solidFill>
            <a:srgbClr val="233441"/>
          </a:solidFill>
        </a:ln>
      </dgm:spPr>
      <dgm:t>
        <a:bodyPr/>
        <a:lstStyle/>
        <a:p>
          <a:r>
            <a:rPr lang="en-GB" dirty="0"/>
            <a:t>Community</a:t>
          </a:r>
        </a:p>
      </dgm:t>
    </dgm:pt>
    <dgm:pt modelId="{979F66F1-F85E-4F63-960F-B95C248A79CE}" type="parTrans" cxnId="{4B65C8F5-3D6D-4087-B5E6-B2DBB320D2BD}">
      <dgm:prSet/>
      <dgm:spPr>
        <a:ln>
          <a:solidFill>
            <a:srgbClr val="233441"/>
          </a:solidFill>
        </a:ln>
      </dgm:spPr>
      <dgm:t>
        <a:bodyPr/>
        <a:lstStyle/>
        <a:p>
          <a:endParaRPr lang="en-GB"/>
        </a:p>
      </dgm:t>
    </dgm:pt>
    <dgm:pt modelId="{195884A2-711D-4DAC-BDC7-819982CBFEDE}" type="sibTrans" cxnId="{4B65C8F5-3D6D-4087-B5E6-B2DBB320D2BD}">
      <dgm:prSet/>
      <dgm:spPr/>
      <dgm:t>
        <a:bodyPr/>
        <a:lstStyle/>
        <a:p>
          <a:endParaRPr lang="en-GB"/>
        </a:p>
      </dgm:t>
    </dgm:pt>
    <dgm:pt modelId="{7B90BF65-65A7-411C-AF2B-09FB7E96391F}">
      <dgm:prSet phldrT="[Text]"/>
      <dgm:spPr>
        <a:ln>
          <a:solidFill>
            <a:srgbClr val="233441"/>
          </a:solidFill>
        </a:ln>
      </dgm:spPr>
      <dgm:t>
        <a:bodyPr/>
        <a:lstStyle/>
        <a:p>
          <a:r>
            <a:rPr lang="en-GB" dirty="0"/>
            <a:t>Central and District</a:t>
          </a:r>
        </a:p>
      </dgm:t>
    </dgm:pt>
    <dgm:pt modelId="{CC983F01-E961-423D-B158-E6D0542CAA3C}" type="parTrans" cxnId="{930A15A1-8C31-4CDD-B5E6-477B345DA490}">
      <dgm:prSet/>
      <dgm:spPr>
        <a:ln>
          <a:solidFill>
            <a:srgbClr val="233441"/>
          </a:solidFill>
        </a:ln>
      </dgm:spPr>
      <dgm:t>
        <a:bodyPr/>
        <a:lstStyle/>
        <a:p>
          <a:endParaRPr lang="en-GB"/>
        </a:p>
      </dgm:t>
    </dgm:pt>
    <dgm:pt modelId="{83BBC0ED-D8D1-42E7-A5DB-F8B8BBF7E16F}" type="sibTrans" cxnId="{930A15A1-8C31-4CDD-B5E6-477B345DA490}">
      <dgm:prSet/>
      <dgm:spPr/>
      <dgm:t>
        <a:bodyPr/>
        <a:lstStyle/>
        <a:p>
          <a:endParaRPr lang="en-GB"/>
        </a:p>
      </dgm:t>
    </dgm:pt>
    <dgm:pt modelId="{1D932662-0FD7-4624-B1D1-058318FDA298}">
      <dgm:prSet phldrT="[Text]"/>
      <dgm:spPr>
        <a:solidFill>
          <a:srgbClr val="335B66"/>
        </a:solidFill>
      </dgm:spPr>
      <dgm:t>
        <a:bodyPr/>
        <a:lstStyle/>
        <a:p>
          <a:r>
            <a:rPr lang="en-GB" dirty="0"/>
            <a:t>Condition Assessment</a:t>
          </a:r>
        </a:p>
      </dgm:t>
    </dgm:pt>
    <dgm:pt modelId="{A6DA86B5-2B30-453D-808E-070E43790D7D}" type="parTrans" cxnId="{8496148E-116D-4924-A65A-608CD6CBBF72}">
      <dgm:prSet/>
      <dgm:spPr/>
      <dgm:t>
        <a:bodyPr/>
        <a:lstStyle/>
        <a:p>
          <a:endParaRPr lang="en-GB"/>
        </a:p>
      </dgm:t>
    </dgm:pt>
    <dgm:pt modelId="{1CA52EE5-228B-4551-BB2E-A66EFE62AFD5}" type="sibTrans" cxnId="{8496148E-116D-4924-A65A-608CD6CBBF72}">
      <dgm:prSet/>
      <dgm:spPr/>
      <dgm:t>
        <a:bodyPr/>
        <a:lstStyle/>
        <a:p>
          <a:endParaRPr lang="en-GB"/>
        </a:p>
      </dgm:t>
    </dgm:pt>
    <dgm:pt modelId="{A245E0D2-1824-4701-906C-A229D5B9C9EC}">
      <dgm:prSet phldrT="[Text]"/>
      <dgm:spPr>
        <a:ln>
          <a:solidFill>
            <a:srgbClr val="335B66"/>
          </a:solidFill>
        </a:ln>
      </dgm:spPr>
      <dgm:t>
        <a:bodyPr/>
        <a:lstStyle/>
        <a:p>
          <a:r>
            <a:rPr lang="en-GB" dirty="0"/>
            <a:t>Component Condition Assessment</a:t>
          </a:r>
        </a:p>
      </dgm:t>
    </dgm:pt>
    <dgm:pt modelId="{C0C31D2E-C7E3-4C9E-80B3-2FBB580DBC76}" type="parTrans" cxnId="{865E416B-8AF0-4455-8031-2E9C550B6105}">
      <dgm:prSet/>
      <dgm:spPr>
        <a:ln>
          <a:solidFill>
            <a:srgbClr val="335B66"/>
          </a:solidFill>
        </a:ln>
      </dgm:spPr>
      <dgm:t>
        <a:bodyPr/>
        <a:lstStyle/>
        <a:p>
          <a:endParaRPr lang="en-GB"/>
        </a:p>
      </dgm:t>
    </dgm:pt>
    <dgm:pt modelId="{33E1A782-2A17-424B-8929-5402D69133ED}" type="sibTrans" cxnId="{865E416B-8AF0-4455-8031-2E9C550B6105}">
      <dgm:prSet/>
      <dgm:spPr/>
      <dgm:t>
        <a:bodyPr/>
        <a:lstStyle/>
        <a:p>
          <a:endParaRPr lang="en-GB"/>
        </a:p>
      </dgm:t>
    </dgm:pt>
    <dgm:pt modelId="{4384E3FA-5A0E-408B-A018-F11C73C338CA}">
      <dgm:prSet phldrT="[Text]"/>
      <dgm:spPr>
        <a:ln>
          <a:solidFill>
            <a:srgbClr val="335B66"/>
          </a:solidFill>
        </a:ln>
      </dgm:spPr>
      <dgm:t>
        <a:bodyPr/>
        <a:lstStyle/>
        <a:p>
          <a:r>
            <a:rPr lang="en-GB" dirty="0"/>
            <a:t>Source Yield Measurements</a:t>
          </a:r>
        </a:p>
      </dgm:t>
    </dgm:pt>
    <dgm:pt modelId="{3BB50A1F-FDA1-4F9D-87AC-472BA4C444BA}" type="parTrans" cxnId="{AB101ECF-489F-4E12-A9E7-86543452982D}">
      <dgm:prSet/>
      <dgm:spPr>
        <a:ln>
          <a:solidFill>
            <a:srgbClr val="335B66"/>
          </a:solidFill>
        </a:ln>
      </dgm:spPr>
      <dgm:t>
        <a:bodyPr/>
        <a:lstStyle/>
        <a:p>
          <a:endParaRPr lang="en-GB"/>
        </a:p>
      </dgm:t>
    </dgm:pt>
    <dgm:pt modelId="{3BA843DF-7C66-4E9C-B5FD-F8137772C8D7}" type="sibTrans" cxnId="{AB101ECF-489F-4E12-A9E7-86543452982D}">
      <dgm:prSet/>
      <dgm:spPr/>
      <dgm:t>
        <a:bodyPr/>
        <a:lstStyle/>
        <a:p>
          <a:endParaRPr lang="en-GB"/>
        </a:p>
      </dgm:t>
    </dgm:pt>
    <dgm:pt modelId="{41F6D621-3F3A-4476-B974-842737577BE6}">
      <dgm:prSet/>
      <dgm:spPr>
        <a:solidFill>
          <a:srgbClr val="78ADBB"/>
        </a:solidFill>
        <a:ln>
          <a:solidFill>
            <a:srgbClr val="CBDBEF"/>
          </a:solidFill>
        </a:ln>
      </dgm:spPr>
      <dgm:t>
        <a:bodyPr/>
        <a:lstStyle/>
        <a:p>
          <a:r>
            <a:rPr lang="en-GB" dirty="0"/>
            <a:t>Analysis</a:t>
          </a:r>
        </a:p>
      </dgm:t>
    </dgm:pt>
    <dgm:pt modelId="{E65EFC36-270C-42E8-9769-FE43FDFF7BF0}" type="parTrans" cxnId="{ED508EFA-8841-42E2-AEBD-19ED8AFC905D}">
      <dgm:prSet/>
      <dgm:spPr/>
      <dgm:t>
        <a:bodyPr/>
        <a:lstStyle/>
        <a:p>
          <a:endParaRPr lang="en-GB"/>
        </a:p>
      </dgm:t>
    </dgm:pt>
    <dgm:pt modelId="{D3175385-0ABF-4EBE-A974-01AB34819369}" type="sibTrans" cxnId="{ED508EFA-8841-42E2-AEBD-19ED8AFC905D}">
      <dgm:prSet/>
      <dgm:spPr/>
      <dgm:t>
        <a:bodyPr/>
        <a:lstStyle/>
        <a:p>
          <a:endParaRPr lang="en-GB"/>
        </a:p>
      </dgm:t>
    </dgm:pt>
    <dgm:pt modelId="{FB3748FF-B3AB-41E3-B39E-5863C6E56E5F}">
      <dgm:prSet/>
      <dgm:spPr>
        <a:ln>
          <a:solidFill>
            <a:srgbClr val="78ADBB"/>
          </a:solidFill>
        </a:ln>
      </dgm:spPr>
      <dgm:t>
        <a:bodyPr/>
        <a:lstStyle/>
        <a:p>
          <a:r>
            <a:rPr lang="en-GB" dirty="0"/>
            <a:t>TWS Data Analysis</a:t>
          </a:r>
        </a:p>
      </dgm:t>
    </dgm:pt>
    <dgm:pt modelId="{60F87D8E-8F61-4CF3-B0BE-26A116412530}" type="parTrans" cxnId="{F3948FF4-637C-480E-AE88-97974C34D0BE}">
      <dgm:prSet/>
      <dgm:spPr>
        <a:ln>
          <a:solidFill>
            <a:srgbClr val="CBDBEF"/>
          </a:solidFill>
        </a:ln>
      </dgm:spPr>
      <dgm:t>
        <a:bodyPr/>
        <a:lstStyle/>
        <a:p>
          <a:endParaRPr lang="en-GB"/>
        </a:p>
      </dgm:t>
    </dgm:pt>
    <dgm:pt modelId="{40C81B66-B226-4839-A4F6-CC196B9049B5}" type="sibTrans" cxnId="{F3948FF4-637C-480E-AE88-97974C34D0BE}">
      <dgm:prSet/>
      <dgm:spPr/>
      <dgm:t>
        <a:bodyPr/>
        <a:lstStyle/>
        <a:p>
          <a:endParaRPr lang="en-GB"/>
        </a:p>
      </dgm:t>
    </dgm:pt>
    <dgm:pt modelId="{D263DCD0-8ED1-446E-BA58-6435B7D2670C}">
      <dgm:prSet/>
      <dgm:spPr>
        <a:ln>
          <a:solidFill>
            <a:srgbClr val="78ADBB"/>
          </a:solidFill>
        </a:ln>
      </dgm:spPr>
      <dgm:t>
        <a:bodyPr/>
        <a:lstStyle/>
        <a:p>
          <a:r>
            <a:rPr lang="en-GB" dirty="0"/>
            <a:t>Vulnerability Assessment</a:t>
          </a:r>
        </a:p>
      </dgm:t>
    </dgm:pt>
    <dgm:pt modelId="{3CFDB9FA-3B7A-439E-8A3C-9C4A69DEEB2B}" type="parTrans" cxnId="{7AD8AA0A-98A4-4AB0-8B8F-54ADD9FEF933}">
      <dgm:prSet/>
      <dgm:spPr>
        <a:ln>
          <a:solidFill>
            <a:srgbClr val="78ADBB"/>
          </a:solidFill>
        </a:ln>
      </dgm:spPr>
      <dgm:t>
        <a:bodyPr/>
        <a:lstStyle/>
        <a:p>
          <a:endParaRPr lang="en-GB"/>
        </a:p>
      </dgm:t>
    </dgm:pt>
    <dgm:pt modelId="{8790BE66-3693-44DD-B383-3345305DC47D}" type="sibTrans" cxnId="{7AD8AA0A-98A4-4AB0-8B8F-54ADD9FEF933}">
      <dgm:prSet/>
      <dgm:spPr/>
      <dgm:t>
        <a:bodyPr/>
        <a:lstStyle/>
        <a:p>
          <a:endParaRPr lang="en-GB"/>
        </a:p>
      </dgm:t>
    </dgm:pt>
    <dgm:pt modelId="{706CE947-C7DE-4D86-982A-1A43EF578FB3}">
      <dgm:prSet/>
      <dgm:spPr>
        <a:ln>
          <a:solidFill>
            <a:srgbClr val="78ADBB"/>
          </a:solidFill>
        </a:ln>
      </dgm:spPr>
      <dgm:t>
        <a:bodyPr/>
        <a:lstStyle/>
        <a:p>
          <a:r>
            <a:rPr lang="en-GB" dirty="0"/>
            <a:t>Identify Adaptation Measures</a:t>
          </a:r>
        </a:p>
      </dgm:t>
    </dgm:pt>
    <dgm:pt modelId="{0C3F5460-EAF4-479A-B1E2-1A13618754A2}" type="parTrans" cxnId="{4D8816F8-2C9F-4993-8CDF-327CFBB1BEEB}">
      <dgm:prSet/>
      <dgm:spPr>
        <a:ln>
          <a:solidFill>
            <a:srgbClr val="78ADBB"/>
          </a:solidFill>
        </a:ln>
      </dgm:spPr>
      <dgm:t>
        <a:bodyPr/>
        <a:lstStyle/>
        <a:p>
          <a:endParaRPr lang="en-US"/>
        </a:p>
      </dgm:t>
    </dgm:pt>
    <dgm:pt modelId="{D1386468-7B35-44E4-888D-7663B4439CA9}" type="sibTrans" cxnId="{4D8816F8-2C9F-4993-8CDF-327CFBB1BEEB}">
      <dgm:prSet/>
      <dgm:spPr/>
      <dgm:t>
        <a:bodyPr/>
        <a:lstStyle/>
        <a:p>
          <a:endParaRPr lang="en-US"/>
        </a:p>
      </dgm:t>
    </dgm:pt>
    <dgm:pt modelId="{F0B53E79-BEA9-48C6-A253-D739957907F5}">
      <dgm:prSet phldrT="[Text]"/>
      <dgm:spPr>
        <a:ln>
          <a:solidFill>
            <a:srgbClr val="335B66"/>
          </a:solidFill>
        </a:ln>
      </dgm:spPr>
      <dgm:t>
        <a:bodyPr/>
        <a:lstStyle/>
        <a:p>
          <a:r>
            <a:rPr lang="en-GB" dirty="0"/>
            <a:t>Identify Conservation Measures</a:t>
          </a:r>
        </a:p>
      </dgm:t>
    </dgm:pt>
    <dgm:pt modelId="{A4D281BB-42F4-4874-8B24-E127AC60BFC7}" type="parTrans" cxnId="{BFF7F272-2BAA-43DE-994D-4AA3B8A37BB0}">
      <dgm:prSet/>
      <dgm:spPr>
        <a:ln>
          <a:solidFill>
            <a:srgbClr val="335B66"/>
          </a:solidFill>
        </a:ln>
      </dgm:spPr>
      <dgm:t>
        <a:bodyPr/>
        <a:lstStyle/>
        <a:p>
          <a:endParaRPr lang="en-US"/>
        </a:p>
      </dgm:t>
    </dgm:pt>
    <dgm:pt modelId="{FF944ACB-FEDD-4716-B67D-11A95037097A}" type="sibTrans" cxnId="{BFF7F272-2BAA-43DE-994D-4AA3B8A37BB0}">
      <dgm:prSet/>
      <dgm:spPr/>
      <dgm:t>
        <a:bodyPr/>
        <a:lstStyle/>
        <a:p>
          <a:endParaRPr lang="en-US"/>
        </a:p>
      </dgm:t>
    </dgm:pt>
    <dgm:pt modelId="{D4291DCC-884C-4960-BA84-5FA4CEC3347C}" type="pres">
      <dgm:prSet presAssocID="{7C31C227-40EA-4540-9934-752084C6E7D5}" presName="diagram" presStyleCnt="0">
        <dgm:presLayoutVars>
          <dgm:chPref val="1"/>
          <dgm:dir/>
          <dgm:animOne val="branch"/>
          <dgm:animLvl val="lvl"/>
          <dgm:resizeHandles/>
        </dgm:presLayoutVars>
      </dgm:prSet>
      <dgm:spPr/>
    </dgm:pt>
    <dgm:pt modelId="{3EAD6FBA-7ACD-43EF-923B-3703162001C8}" type="pres">
      <dgm:prSet presAssocID="{8EFCF394-C472-410A-9006-FAFE9EE1D4DD}" presName="root" presStyleCnt="0"/>
      <dgm:spPr/>
    </dgm:pt>
    <dgm:pt modelId="{60AB4829-787F-4DB6-9AAB-F8D8BDC76529}" type="pres">
      <dgm:prSet presAssocID="{8EFCF394-C472-410A-9006-FAFE9EE1D4DD}" presName="rootComposite" presStyleCnt="0"/>
      <dgm:spPr/>
    </dgm:pt>
    <dgm:pt modelId="{D036C72B-7205-4A79-A840-78921B20D027}" type="pres">
      <dgm:prSet presAssocID="{8EFCF394-C472-410A-9006-FAFE9EE1D4DD}" presName="rootText" presStyleLbl="node1" presStyleIdx="0" presStyleCnt="3"/>
      <dgm:spPr/>
    </dgm:pt>
    <dgm:pt modelId="{F7E0DB98-CC5A-4EBC-B18A-099502ED0C69}" type="pres">
      <dgm:prSet presAssocID="{8EFCF394-C472-410A-9006-FAFE9EE1D4DD}" presName="rootConnector" presStyleLbl="node1" presStyleIdx="0" presStyleCnt="3"/>
      <dgm:spPr/>
    </dgm:pt>
    <dgm:pt modelId="{8D2DE287-CAFE-4459-88C1-B2C01A9CF4E4}" type="pres">
      <dgm:prSet presAssocID="{8EFCF394-C472-410A-9006-FAFE9EE1D4DD}" presName="childShape" presStyleCnt="0"/>
      <dgm:spPr/>
    </dgm:pt>
    <dgm:pt modelId="{4229EC32-28C9-42EA-96C4-BAF6919923C7}" type="pres">
      <dgm:prSet presAssocID="{979F66F1-F85E-4F63-960F-B95C248A79CE}" presName="Name13" presStyleLbl="parChTrans1D2" presStyleIdx="0" presStyleCnt="8"/>
      <dgm:spPr/>
    </dgm:pt>
    <dgm:pt modelId="{A0796987-98A3-49DF-BABD-32C5AC4817BF}" type="pres">
      <dgm:prSet presAssocID="{F32DF9F6-63D5-4F5B-8123-D6AEE87CB275}" presName="childText" presStyleLbl="bgAcc1" presStyleIdx="0" presStyleCnt="8">
        <dgm:presLayoutVars>
          <dgm:bulletEnabled val="1"/>
        </dgm:presLayoutVars>
      </dgm:prSet>
      <dgm:spPr/>
    </dgm:pt>
    <dgm:pt modelId="{74315E75-A8C5-478D-83BB-9EC9C9F937C8}" type="pres">
      <dgm:prSet presAssocID="{CC983F01-E961-423D-B158-E6D0542CAA3C}" presName="Name13" presStyleLbl="parChTrans1D2" presStyleIdx="1" presStyleCnt="8"/>
      <dgm:spPr/>
    </dgm:pt>
    <dgm:pt modelId="{F9536FCC-8918-4A87-9B0E-7EE722E672EF}" type="pres">
      <dgm:prSet presAssocID="{7B90BF65-65A7-411C-AF2B-09FB7E96391F}" presName="childText" presStyleLbl="bgAcc1" presStyleIdx="1" presStyleCnt="8">
        <dgm:presLayoutVars>
          <dgm:bulletEnabled val="1"/>
        </dgm:presLayoutVars>
      </dgm:prSet>
      <dgm:spPr/>
    </dgm:pt>
    <dgm:pt modelId="{22AA36D9-6F49-4C3A-8C91-889C912F963B}" type="pres">
      <dgm:prSet presAssocID="{1D932662-0FD7-4624-B1D1-058318FDA298}" presName="root" presStyleCnt="0"/>
      <dgm:spPr/>
    </dgm:pt>
    <dgm:pt modelId="{7849356A-C627-40E8-8291-16B4E8B841AD}" type="pres">
      <dgm:prSet presAssocID="{1D932662-0FD7-4624-B1D1-058318FDA298}" presName="rootComposite" presStyleCnt="0"/>
      <dgm:spPr/>
    </dgm:pt>
    <dgm:pt modelId="{955E2A14-760A-48EB-B75F-34D8329F9583}" type="pres">
      <dgm:prSet presAssocID="{1D932662-0FD7-4624-B1D1-058318FDA298}" presName="rootText" presStyleLbl="node1" presStyleIdx="1" presStyleCnt="3"/>
      <dgm:spPr/>
    </dgm:pt>
    <dgm:pt modelId="{D672FB5A-A8EB-47DF-A2F8-18143725AB01}" type="pres">
      <dgm:prSet presAssocID="{1D932662-0FD7-4624-B1D1-058318FDA298}" presName="rootConnector" presStyleLbl="node1" presStyleIdx="1" presStyleCnt="3"/>
      <dgm:spPr/>
    </dgm:pt>
    <dgm:pt modelId="{98B1EB19-A2A1-4D41-985A-C4393C3ECBDA}" type="pres">
      <dgm:prSet presAssocID="{1D932662-0FD7-4624-B1D1-058318FDA298}" presName="childShape" presStyleCnt="0"/>
      <dgm:spPr/>
    </dgm:pt>
    <dgm:pt modelId="{EE809730-438A-4E4D-9BEA-C760C7551462}" type="pres">
      <dgm:prSet presAssocID="{C0C31D2E-C7E3-4C9E-80B3-2FBB580DBC76}" presName="Name13" presStyleLbl="parChTrans1D2" presStyleIdx="2" presStyleCnt="8"/>
      <dgm:spPr/>
    </dgm:pt>
    <dgm:pt modelId="{943FB447-435D-4C1E-A0BB-2161401B4353}" type="pres">
      <dgm:prSet presAssocID="{A245E0D2-1824-4701-906C-A229D5B9C9EC}" presName="childText" presStyleLbl="bgAcc1" presStyleIdx="2" presStyleCnt="8">
        <dgm:presLayoutVars>
          <dgm:bulletEnabled val="1"/>
        </dgm:presLayoutVars>
      </dgm:prSet>
      <dgm:spPr/>
    </dgm:pt>
    <dgm:pt modelId="{3EC1A05D-041B-4E6E-AC84-BCCFCE4B84AD}" type="pres">
      <dgm:prSet presAssocID="{3BB50A1F-FDA1-4F9D-87AC-472BA4C444BA}" presName="Name13" presStyleLbl="parChTrans1D2" presStyleIdx="3" presStyleCnt="8"/>
      <dgm:spPr/>
    </dgm:pt>
    <dgm:pt modelId="{1966BEB1-873D-4273-BE82-3EEE490B9581}" type="pres">
      <dgm:prSet presAssocID="{4384E3FA-5A0E-408B-A018-F11C73C338CA}" presName="childText" presStyleLbl="bgAcc1" presStyleIdx="3" presStyleCnt="8">
        <dgm:presLayoutVars>
          <dgm:bulletEnabled val="1"/>
        </dgm:presLayoutVars>
      </dgm:prSet>
      <dgm:spPr/>
    </dgm:pt>
    <dgm:pt modelId="{9E14863E-AEBD-4547-92DD-1182A33E7946}" type="pres">
      <dgm:prSet presAssocID="{A4D281BB-42F4-4874-8B24-E127AC60BFC7}" presName="Name13" presStyleLbl="parChTrans1D2" presStyleIdx="4" presStyleCnt="8"/>
      <dgm:spPr/>
    </dgm:pt>
    <dgm:pt modelId="{8C99267D-FBC3-46CB-A21D-97785A5F8FDE}" type="pres">
      <dgm:prSet presAssocID="{F0B53E79-BEA9-48C6-A253-D739957907F5}" presName="childText" presStyleLbl="bgAcc1" presStyleIdx="4" presStyleCnt="8">
        <dgm:presLayoutVars>
          <dgm:bulletEnabled val="1"/>
        </dgm:presLayoutVars>
      </dgm:prSet>
      <dgm:spPr/>
    </dgm:pt>
    <dgm:pt modelId="{DC98A044-3E9D-4995-B157-29EA6FD5FAC6}" type="pres">
      <dgm:prSet presAssocID="{41F6D621-3F3A-4476-B974-842737577BE6}" presName="root" presStyleCnt="0"/>
      <dgm:spPr/>
    </dgm:pt>
    <dgm:pt modelId="{3446C99A-C1B2-4D7F-A2D9-8F6499B69561}" type="pres">
      <dgm:prSet presAssocID="{41F6D621-3F3A-4476-B974-842737577BE6}" presName="rootComposite" presStyleCnt="0"/>
      <dgm:spPr/>
    </dgm:pt>
    <dgm:pt modelId="{ECBACABE-A797-463D-900A-8C5B98490997}" type="pres">
      <dgm:prSet presAssocID="{41F6D621-3F3A-4476-B974-842737577BE6}" presName="rootText" presStyleLbl="node1" presStyleIdx="2" presStyleCnt="3"/>
      <dgm:spPr/>
    </dgm:pt>
    <dgm:pt modelId="{BBF35E6A-F41D-41D2-B0A8-082011BB2791}" type="pres">
      <dgm:prSet presAssocID="{41F6D621-3F3A-4476-B974-842737577BE6}" presName="rootConnector" presStyleLbl="node1" presStyleIdx="2" presStyleCnt="3"/>
      <dgm:spPr/>
    </dgm:pt>
    <dgm:pt modelId="{3A58A9AC-10CA-48B0-BF85-7286431B9650}" type="pres">
      <dgm:prSet presAssocID="{41F6D621-3F3A-4476-B974-842737577BE6}" presName="childShape" presStyleCnt="0"/>
      <dgm:spPr/>
    </dgm:pt>
    <dgm:pt modelId="{517882D5-FE15-46D1-A44C-C95CA31C483E}" type="pres">
      <dgm:prSet presAssocID="{60F87D8E-8F61-4CF3-B0BE-26A116412530}" presName="Name13" presStyleLbl="parChTrans1D2" presStyleIdx="5" presStyleCnt="8"/>
      <dgm:spPr/>
    </dgm:pt>
    <dgm:pt modelId="{1541F552-B268-4503-9C4E-F8E81AE22D51}" type="pres">
      <dgm:prSet presAssocID="{FB3748FF-B3AB-41E3-B39E-5863C6E56E5F}" presName="childText" presStyleLbl="bgAcc1" presStyleIdx="5" presStyleCnt="8">
        <dgm:presLayoutVars>
          <dgm:bulletEnabled val="1"/>
        </dgm:presLayoutVars>
      </dgm:prSet>
      <dgm:spPr/>
    </dgm:pt>
    <dgm:pt modelId="{CA34DEEC-1D5B-473D-8FF1-D05D7F56BD5E}" type="pres">
      <dgm:prSet presAssocID="{3CFDB9FA-3B7A-439E-8A3C-9C4A69DEEB2B}" presName="Name13" presStyleLbl="parChTrans1D2" presStyleIdx="6" presStyleCnt="8"/>
      <dgm:spPr/>
    </dgm:pt>
    <dgm:pt modelId="{0F5F23C5-2F30-45DD-B837-AFD0D6655631}" type="pres">
      <dgm:prSet presAssocID="{D263DCD0-8ED1-446E-BA58-6435B7D2670C}" presName="childText" presStyleLbl="bgAcc1" presStyleIdx="6" presStyleCnt="8">
        <dgm:presLayoutVars>
          <dgm:bulletEnabled val="1"/>
        </dgm:presLayoutVars>
      </dgm:prSet>
      <dgm:spPr/>
    </dgm:pt>
    <dgm:pt modelId="{DFFCBC78-BCD6-4F91-ACB2-045BCCB27F4C}" type="pres">
      <dgm:prSet presAssocID="{0C3F5460-EAF4-479A-B1E2-1A13618754A2}" presName="Name13" presStyleLbl="parChTrans1D2" presStyleIdx="7" presStyleCnt="8"/>
      <dgm:spPr/>
    </dgm:pt>
    <dgm:pt modelId="{AFCD9A06-243D-4694-95F7-ED6F269140DF}" type="pres">
      <dgm:prSet presAssocID="{706CE947-C7DE-4D86-982A-1A43EF578FB3}" presName="childText" presStyleLbl="bgAcc1" presStyleIdx="7" presStyleCnt="8">
        <dgm:presLayoutVars>
          <dgm:bulletEnabled val="1"/>
        </dgm:presLayoutVars>
      </dgm:prSet>
      <dgm:spPr/>
    </dgm:pt>
  </dgm:ptLst>
  <dgm:cxnLst>
    <dgm:cxn modelId="{91C3A3BF-0FC2-4257-B0A3-6806204CB5D1}" type="presOf" srcId="{A4D281BB-42F4-4874-8B24-E127AC60BFC7}" destId="{9E14863E-AEBD-4547-92DD-1182A33E7946}" srcOrd="0" destOrd="0" presId="urn:microsoft.com/office/officeart/2005/8/layout/hierarchy3"/>
    <dgm:cxn modelId="{3D16A9D0-6138-4BA8-B36D-B9AF8ED931A4}" type="presOf" srcId="{F0B53E79-BEA9-48C6-A253-D739957907F5}" destId="{8C99267D-FBC3-46CB-A21D-97785A5F8FDE}" srcOrd="0" destOrd="0" presId="urn:microsoft.com/office/officeart/2005/8/layout/hierarchy3"/>
    <dgm:cxn modelId="{C096A059-983F-4D9E-87F5-70DED14DF1BC}" type="presOf" srcId="{CC983F01-E961-423D-B158-E6D0542CAA3C}" destId="{74315E75-A8C5-478D-83BB-9EC9C9F937C8}" srcOrd="0" destOrd="0" presId="urn:microsoft.com/office/officeart/2005/8/layout/hierarchy3"/>
    <dgm:cxn modelId="{26B9C4B3-68F6-421A-B367-C8D655216EA6}" srcId="{7C31C227-40EA-4540-9934-752084C6E7D5}" destId="{8EFCF394-C472-410A-9006-FAFE9EE1D4DD}" srcOrd="0" destOrd="0" parTransId="{E3C2096D-7EAA-4D46-B14A-6108887B284E}" sibTransId="{D7686358-D7CC-4B1B-AD59-B091C8A30046}"/>
    <dgm:cxn modelId="{0F5A7889-15B2-4DE4-9BD6-B19C09BD4415}" type="presOf" srcId="{7B90BF65-65A7-411C-AF2B-09FB7E96391F}" destId="{F9536FCC-8918-4A87-9B0E-7EE722E672EF}" srcOrd="0" destOrd="0" presId="urn:microsoft.com/office/officeart/2005/8/layout/hierarchy3"/>
    <dgm:cxn modelId="{D9964445-8BBA-4751-BAC1-45BA991A2A76}" type="presOf" srcId="{4384E3FA-5A0E-408B-A018-F11C73C338CA}" destId="{1966BEB1-873D-4273-BE82-3EEE490B9581}" srcOrd="0" destOrd="0" presId="urn:microsoft.com/office/officeart/2005/8/layout/hierarchy3"/>
    <dgm:cxn modelId="{4D8816F8-2C9F-4993-8CDF-327CFBB1BEEB}" srcId="{41F6D621-3F3A-4476-B974-842737577BE6}" destId="{706CE947-C7DE-4D86-982A-1A43EF578FB3}" srcOrd="2" destOrd="0" parTransId="{0C3F5460-EAF4-479A-B1E2-1A13618754A2}" sibTransId="{D1386468-7B35-44E4-888D-7663B4439CA9}"/>
    <dgm:cxn modelId="{B99EA9C5-218C-46A1-A7E9-9147389997AC}" type="presOf" srcId="{706CE947-C7DE-4D86-982A-1A43EF578FB3}" destId="{AFCD9A06-243D-4694-95F7-ED6F269140DF}" srcOrd="0" destOrd="0" presId="urn:microsoft.com/office/officeart/2005/8/layout/hierarchy3"/>
    <dgm:cxn modelId="{CE2DBC51-8CAF-4AFF-AF2F-6BF262E6D242}" type="presOf" srcId="{7C31C227-40EA-4540-9934-752084C6E7D5}" destId="{D4291DCC-884C-4960-BA84-5FA4CEC3347C}" srcOrd="0" destOrd="0" presId="urn:microsoft.com/office/officeart/2005/8/layout/hierarchy3"/>
    <dgm:cxn modelId="{CA0498BC-3618-41DD-B020-A7ACC6438996}" type="presOf" srcId="{D263DCD0-8ED1-446E-BA58-6435B7D2670C}" destId="{0F5F23C5-2F30-45DD-B837-AFD0D6655631}" srcOrd="0" destOrd="0" presId="urn:microsoft.com/office/officeart/2005/8/layout/hierarchy3"/>
    <dgm:cxn modelId="{7AD8AA0A-98A4-4AB0-8B8F-54ADD9FEF933}" srcId="{41F6D621-3F3A-4476-B974-842737577BE6}" destId="{D263DCD0-8ED1-446E-BA58-6435B7D2670C}" srcOrd="1" destOrd="0" parTransId="{3CFDB9FA-3B7A-439E-8A3C-9C4A69DEEB2B}" sibTransId="{8790BE66-3693-44DD-B383-3345305DC47D}"/>
    <dgm:cxn modelId="{4B65C8F5-3D6D-4087-B5E6-B2DBB320D2BD}" srcId="{8EFCF394-C472-410A-9006-FAFE9EE1D4DD}" destId="{F32DF9F6-63D5-4F5B-8123-D6AEE87CB275}" srcOrd="0" destOrd="0" parTransId="{979F66F1-F85E-4F63-960F-B95C248A79CE}" sibTransId="{195884A2-711D-4DAC-BDC7-819982CBFEDE}"/>
    <dgm:cxn modelId="{55429152-B439-4F5D-9036-06D698B76B83}" type="presOf" srcId="{3BB50A1F-FDA1-4F9D-87AC-472BA4C444BA}" destId="{3EC1A05D-041B-4E6E-AC84-BCCFCE4B84AD}" srcOrd="0" destOrd="0" presId="urn:microsoft.com/office/officeart/2005/8/layout/hierarchy3"/>
    <dgm:cxn modelId="{F64259F0-00FB-4058-803B-EF6CF8118CEB}" type="presOf" srcId="{8EFCF394-C472-410A-9006-FAFE9EE1D4DD}" destId="{F7E0DB98-CC5A-4EBC-B18A-099502ED0C69}" srcOrd="1" destOrd="0" presId="urn:microsoft.com/office/officeart/2005/8/layout/hierarchy3"/>
    <dgm:cxn modelId="{51F8188E-62D1-4908-ADAB-E2B07A5399E7}" type="presOf" srcId="{979F66F1-F85E-4F63-960F-B95C248A79CE}" destId="{4229EC32-28C9-42EA-96C4-BAF6919923C7}" srcOrd="0" destOrd="0" presId="urn:microsoft.com/office/officeart/2005/8/layout/hierarchy3"/>
    <dgm:cxn modelId="{BFF7F272-2BAA-43DE-994D-4AA3B8A37BB0}" srcId="{1D932662-0FD7-4624-B1D1-058318FDA298}" destId="{F0B53E79-BEA9-48C6-A253-D739957907F5}" srcOrd="2" destOrd="0" parTransId="{A4D281BB-42F4-4874-8B24-E127AC60BFC7}" sibTransId="{FF944ACB-FEDD-4716-B67D-11A95037097A}"/>
    <dgm:cxn modelId="{73B8C499-E2E5-4BE6-939B-9FABBC47A6BC}" type="presOf" srcId="{60F87D8E-8F61-4CF3-B0BE-26A116412530}" destId="{517882D5-FE15-46D1-A44C-C95CA31C483E}" srcOrd="0" destOrd="0" presId="urn:microsoft.com/office/officeart/2005/8/layout/hierarchy3"/>
    <dgm:cxn modelId="{EA7D3B81-D3AA-4AFA-8474-F6FAE17D9774}" type="presOf" srcId="{3CFDB9FA-3B7A-439E-8A3C-9C4A69DEEB2B}" destId="{CA34DEEC-1D5B-473D-8FF1-D05D7F56BD5E}" srcOrd="0" destOrd="0" presId="urn:microsoft.com/office/officeart/2005/8/layout/hierarchy3"/>
    <dgm:cxn modelId="{DBD3B585-CDA3-4850-A35A-7B7A778D5AD4}" type="presOf" srcId="{8EFCF394-C472-410A-9006-FAFE9EE1D4DD}" destId="{D036C72B-7205-4A79-A840-78921B20D027}" srcOrd="0" destOrd="0" presId="urn:microsoft.com/office/officeart/2005/8/layout/hierarchy3"/>
    <dgm:cxn modelId="{AB101ECF-489F-4E12-A9E7-86543452982D}" srcId="{1D932662-0FD7-4624-B1D1-058318FDA298}" destId="{4384E3FA-5A0E-408B-A018-F11C73C338CA}" srcOrd="1" destOrd="0" parTransId="{3BB50A1F-FDA1-4F9D-87AC-472BA4C444BA}" sibTransId="{3BA843DF-7C66-4E9C-B5FD-F8137772C8D7}"/>
    <dgm:cxn modelId="{8496148E-116D-4924-A65A-608CD6CBBF72}" srcId="{7C31C227-40EA-4540-9934-752084C6E7D5}" destId="{1D932662-0FD7-4624-B1D1-058318FDA298}" srcOrd="1" destOrd="0" parTransId="{A6DA86B5-2B30-453D-808E-070E43790D7D}" sibTransId="{1CA52EE5-228B-4551-BB2E-A66EFE62AFD5}"/>
    <dgm:cxn modelId="{E88228F8-9994-4A71-8E36-04200B2EDF66}" type="presOf" srcId="{F32DF9F6-63D5-4F5B-8123-D6AEE87CB275}" destId="{A0796987-98A3-49DF-BABD-32C5AC4817BF}" srcOrd="0" destOrd="0" presId="urn:microsoft.com/office/officeart/2005/8/layout/hierarchy3"/>
    <dgm:cxn modelId="{C02B5D93-9F49-4BF7-AE8A-5D53C87F0135}" type="presOf" srcId="{FB3748FF-B3AB-41E3-B39E-5863C6E56E5F}" destId="{1541F552-B268-4503-9C4E-F8E81AE22D51}" srcOrd="0" destOrd="0" presId="urn:microsoft.com/office/officeart/2005/8/layout/hierarchy3"/>
    <dgm:cxn modelId="{F3948FF4-637C-480E-AE88-97974C34D0BE}" srcId="{41F6D621-3F3A-4476-B974-842737577BE6}" destId="{FB3748FF-B3AB-41E3-B39E-5863C6E56E5F}" srcOrd="0" destOrd="0" parTransId="{60F87D8E-8F61-4CF3-B0BE-26A116412530}" sibTransId="{40C81B66-B226-4839-A4F6-CC196B9049B5}"/>
    <dgm:cxn modelId="{930A15A1-8C31-4CDD-B5E6-477B345DA490}" srcId="{8EFCF394-C472-410A-9006-FAFE9EE1D4DD}" destId="{7B90BF65-65A7-411C-AF2B-09FB7E96391F}" srcOrd="1" destOrd="0" parTransId="{CC983F01-E961-423D-B158-E6D0542CAA3C}" sibTransId="{83BBC0ED-D8D1-42E7-A5DB-F8B8BBF7E16F}"/>
    <dgm:cxn modelId="{5BEEBF1F-3331-4AA7-81BF-34A32AD3EAA1}" type="presOf" srcId="{41F6D621-3F3A-4476-B974-842737577BE6}" destId="{ECBACABE-A797-463D-900A-8C5B98490997}" srcOrd="0" destOrd="0" presId="urn:microsoft.com/office/officeart/2005/8/layout/hierarchy3"/>
    <dgm:cxn modelId="{865E416B-8AF0-4455-8031-2E9C550B6105}" srcId="{1D932662-0FD7-4624-B1D1-058318FDA298}" destId="{A245E0D2-1824-4701-906C-A229D5B9C9EC}" srcOrd="0" destOrd="0" parTransId="{C0C31D2E-C7E3-4C9E-80B3-2FBB580DBC76}" sibTransId="{33E1A782-2A17-424B-8929-5402D69133ED}"/>
    <dgm:cxn modelId="{357D3F44-0854-4D99-8B89-9878373700E3}" type="presOf" srcId="{1D932662-0FD7-4624-B1D1-058318FDA298}" destId="{955E2A14-760A-48EB-B75F-34D8329F9583}" srcOrd="0" destOrd="0" presId="urn:microsoft.com/office/officeart/2005/8/layout/hierarchy3"/>
    <dgm:cxn modelId="{2134D36A-6CDB-4530-9195-A3AC2D65DD11}" type="presOf" srcId="{0C3F5460-EAF4-479A-B1E2-1A13618754A2}" destId="{DFFCBC78-BCD6-4F91-ACB2-045BCCB27F4C}" srcOrd="0" destOrd="0" presId="urn:microsoft.com/office/officeart/2005/8/layout/hierarchy3"/>
    <dgm:cxn modelId="{F296B364-9D9C-4E0D-963C-41AC9B7941F0}" type="presOf" srcId="{C0C31D2E-C7E3-4C9E-80B3-2FBB580DBC76}" destId="{EE809730-438A-4E4D-9BEA-C760C7551462}" srcOrd="0" destOrd="0" presId="urn:microsoft.com/office/officeart/2005/8/layout/hierarchy3"/>
    <dgm:cxn modelId="{ED508EFA-8841-42E2-AEBD-19ED8AFC905D}" srcId="{7C31C227-40EA-4540-9934-752084C6E7D5}" destId="{41F6D621-3F3A-4476-B974-842737577BE6}" srcOrd="2" destOrd="0" parTransId="{E65EFC36-270C-42E8-9769-FE43FDFF7BF0}" sibTransId="{D3175385-0ABF-4EBE-A974-01AB34819369}"/>
    <dgm:cxn modelId="{1390E3D1-7580-4472-B903-4E322472E1DB}" type="presOf" srcId="{A245E0D2-1824-4701-906C-A229D5B9C9EC}" destId="{943FB447-435D-4C1E-A0BB-2161401B4353}" srcOrd="0" destOrd="0" presId="urn:microsoft.com/office/officeart/2005/8/layout/hierarchy3"/>
    <dgm:cxn modelId="{196423EB-A188-4ACA-8FAE-6B962987A2CD}" type="presOf" srcId="{1D932662-0FD7-4624-B1D1-058318FDA298}" destId="{D672FB5A-A8EB-47DF-A2F8-18143725AB01}" srcOrd="1" destOrd="0" presId="urn:microsoft.com/office/officeart/2005/8/layout/hierarchy3"/>
    <dgm:cxn modelId="{E4F89C7F-F981-4584-B633-E83B4991D07E}" type="presOf" srcId="{41F6D621-3F3A-4476-B974-842737577BE6}" destId="{BBF35E6A-F41D-41D2-B0A8-082011BB2791}" srcOrd="1" destOrd="0" presId="urn:microsoft.com/office/officeart/2005/8/layout/hierarchy3"/>
    <dgm:cxn modelId="{2FAD587C-616C-45B7-AF1E-15D7D923F0DA}" type="presParOf" srcId="{D4291DCC-884C-4960-BA84-5FA4CEC3347C}" destId="{3EAD6FBA-7ACD-43EF-923B-3703162001C8}" srcOrd="0" destOrd="0" presId="urn:microsoft.com/office/officeart/2005/8/layout/hierarchy3"/>
    <dgm:cxn modelId="{48C0C2E8-AE17-437F-AD2E-36DFCC610638}" type="presParOf" srcId="{3EAD6FBA-7ACD-43EF-923B-3703162001C8}" destId="{60AB4829-787F-4DB6-9AAB-F8D8BDC76529}" srcOrd="0" destOrd="0" presId="urn:microsoft.com/office/officeart/2005/8/layout/hierarchy3"/>
    <dgm:cxn modelId="{EF758633-4C99-41A1-BC95-03951764A479}" type="presParOf" srcId="{60AB4829-787F-4DB6-9AAB-F8D8BDC76529}" destId="{D036C72B-7205-4A79-A840-78921B20D027}" srcOrd="0" destOrd="0" presId="urn:microsoft.com/office/officeart/2005/8/layout/hierarchy3"/>
    <dgm:cxn modelId="{976CDFBF-6A58-4641-8FDA-665239033396}" type="presParOf" srcId="{60AB4829-787F-4DB6-9AAB-F8D8BDC76529}" destId="{F7E0DB98-CC5A-4EBC-B18A-099502ED0C69}" srcOrd="1" destOrd="0" presId="urn:microsoft.com/office/officeart/2005/8/layout/hierarchy3"/>
    <dgm:cxn modelId="{5F5329BE-ADFA-4F49-974F-FC3D67966A19}" type="presParOf" srcId="{3EAD6FBA-7ACD-43EF-923B-3703162001C8}" destId="{8D2DE287-CAFE-4459-88C1-B2C01A9CF4E4}" srcOrd="1" destOrd="0" presId="urn:microsoft.com/office/officeart/2005/8/layout/hierarchy3"/>
    <dgm:cxn modelId="{CAB985CC-224B-4A85-93B4-12CC397AF393}" type="presParOf" srcId="{8D2DE287-CAFE-4459-88C1-B2C01A9CF4E4}" destId="{4229EC32-28C9-42EA-96C4-BAF6919923C7}" srcOrd="0" destOrd="0" presId="urn:microsoft.com/office/officeart/2005/8/layout/hierarchy3"/>
    <dgm:cxn modelId="{4736FC28-9397-4260-B215-8F67D1729C59}" type="presParOf" srcId="{8D2DE287-CAFE-4459-88C1-B2C01A9CF4E4}" destId="{A0796987-98A3-49DF-BABD-32C5AC4817BF}" srcOrd="1" destOrd="0" presId="urn:microsoft.com/office/officeart/2005/8/layout/hierarchy3"/>
    <dgm:cxn modelId="{3F3BA0B5-1021-44EE-914D-B1FCCE34EBF0}" type="presParOf" srcId="{8D2DE287-CAFE-4459-88C1-B2C01A9CF4E4}" destId="{74315E75-A8C5-478D-83BB-9EC9C9F937C8}" srcOrd="2" destOrd="0" presId="urn:microsoft.com/office/officeart/2005/8/layout/hierarchy3"/>
    <dgm:cxn modelId="{C7F5B1EF-5270-4D53-B0F0-ADF698916823}" type="presParOf" srcId="{8D2DE287-CAFE-4459-88C1-B2C01A9CF4E4}" destId="{F9536FCC-8918-4A87-9B0E-7EE722E672EF}" srcOrd="3" destOrd="0" presId="urn:microsoft.com/office/officeart/2005/8/layout/hierarchy3"/>
    <dgm:cxn modelId="{45424690-5760-4643-88A9-878B49EEDA63}" type="presParOf" srcId="{D4291DCC-884C-4960-BA84-5FA4CEC3347C}" destId="{22AA36D9-6F49-4C3A-8C91-889C912F963B}" srcOrd="1" destOrd="0" presId="urn:microsoft.com/office/officeart/2005/8/layout/hierarchy3"/>
    <dgm:cxn modelId="{B1F46F49-56CF-4116-8274-55AD99877F78}" type="presParOf" srcId="{22AA36D9-6F49-4C3A-8C91-889C912F963B}" destId="{7849356A-C627-40E8-8291-16B4E8B841AD}" srcOrd="0" destOrd="0" presId="urn:microsoft.com/office/officeart/2005/8/layout/hierarchy3"/>
    <dgm:cxn modelId="{D35DDF4C-E0B0-4EA4-BAE2-7C8A54D055E1}" type="presParOf" srcId="{7849356A-C627-40E8-8291-16B4E8B841AD}" destId="{955E2A14-760A-48EB-B75F-34D8329F9583}" srcOrd="0" destOrd="0" presId="urn:microsoft.com/office/officeart/2005/8/layout/hierarchy3"/>
    <dgm:cxn modelId="{DA0CCC80-6DEC-4239-A9E9-F46ACF0FD9C6}" type="presParOf" srcId="{7849356A-C627-40E8-8291-16B4E8B841AD}" destId="{D672FB5A-A8EB-47DF-A2F8-18143725AB01}" srcOrd="1" destOrd="0" presId="urn:microsoft.com/office/officeart/2005/8/layout/hierarchy3"/>
    <dgm:cxn modelId="{8BBB51B9-2411-4041-B362-583B0008A0C3}" type="presParOf" srcId="{22AA36D9-6F49-4C3A-8C91-889C912F963B}" destId="{98B1EB19-A2A1-4D41-985A-C4393C3ECBDA}" srcOrd="1" destOrd="0" presId="urn:microsoft.com/office/officeart/2005/8/layout/hierarchy3"/>
    <dgm:cxn modelId="{594E1C7B-5DC6-4E81-820F-E09904CDD17B}" type="presParOf" srcId="{98B1EB19-A2A1-4D41-985A-C4393C3ECBDA}" destId="{EE809730-438A-4E4D-9BEA-C760C7551462}" srcOrd="0" destOrd="0" presId="urn:microsoft.com/office/officeart/2005/8/layout/hierarchy3"/>
    <dgm:cxn modelId="{BB1B7462-806D-4C20-AB93-DCA40EB0A2FF}" type="presParOf" srcId="{98B1EB19-A2A1-4D41-985A-C4393C3ECBDA}" destId="{943FB447-435D-4C1E-A0BB-2161401B4353}" srcOrd="1" destOrd="0" presId="urn:microsoft.com/office/officeart/2005/8/layout/hierarchy3"/>
    <dgm:cxn modelId="{B94521BB-C3FE-4CD3-9C9A-D1BEF904A793}" type="presParOf" srcId="{98B1EB19-A2A1-4D41-985A-C4393C3ECBDA}" destId="{3EC1A05D-041B-4E6E-AC84-BCCFCE4B84AD}" srcOrd="2" destOrd="0" presId="urn:microsoft.com/office/officeart/2005/8/layout/hierarchy3"/>
    <dgm:cxn modelId="{9873A645-851B-47F1-949A-8B0FB08FAAAF}" type="presParOf" srcId="{98B1EB19-A2A1-4D41-985A-C4393C3ECBDA}" destId="{1966BEB1-873D-4273-BE82-3EEE490B9581}" srcOrd="3" destOrd="0" presId="urn:microsoft.com/office/officeart/2005/8/layout/hierarchy3"/>
    <dgm:cxn modelId="{8F7015B5-B658-48DA-BE46-31FD7119EFA0}" type="presParOf" srcId="{98B1EB19-A2A1-4D41-985A-C4393C3ECBDA}" destId="{9E14863E-AEBD-4547-92DD-1182A33E7946}" srcOrd="4" destOrd="0" presId="urn:microsoft.com/office/officeart/2005/8/layout/hierarchy3"/>
    <dgm:cxn modelId="{ACFE3D12-0D6D-45D8-B52A-2EBBA59335A9}" type="presParOf" srcId="{98B1EB19-A2A1-4D41-985A-C4393C3ECBDA}" destId="{8C99267D-FBC3-46CB-A21D-97785A5F8FDE}" srcOrd="5" destOrd="0" presId="urn:microsoft.com/office/officeart/2005/8/layout/hierarchy3"/>
    <dgm:cxn modelId="{6449F1B7-6B71-4A23-9F45-F1C141CA14CA}" type="presParOf" srcId="{D4291DCC-884C-4960-BA84-5FA4CEC3347C}" destId="{DC98A044-3E9D-4995-B157-29EA6FD5FAC6}" srcOrd="2" destOrd="0" presId="urn:microsoft.com/office/officeart/2005/8/layout/hierarchy3"/>
    <dgm:cxn modelId="{D2916DB3-E095-453B-9B9C-2230D5D52D2D}" type="presParOf" srcId="{DC98A044-3E9D-4995-B157-29EA6FD5FAC6}" destId="{3446C99A-C1B2-4D7F-A2D9-8F6499B69561}" srcOrd="0" destOrd="0" presId="urn:microsoft.com/office/officeart/2005/8/layout/hierarchy3"/>
    <dgm:cxn modelId="{2FF1F32E-093F-45CB-B1D0-0CB381FD3082}" type="presParOf" srcId="{3446C99A-C1B2-4D7F-A2D9-8F6499B69561}" destId="{ECBACABE-A797-463D-900A-8C5B98490997}" srcOrd="0" destOrd="0" presId="urn:microsoft.com/office/officeart/2005/8/layout/hierarchy3"/>
    <dgm:cxn modelId="{30166755-667C-4065-B477-90D23A72C4C1}" type="presParOf" srcId="{3446C99A-C1B2-4D7F-A2D9-8F6499B69561}" destId="{BBF35E6A-F41D-41D2-B0A8-082011BB2791}" srcOrd="1" destOrd="0" presId="urn:microsoft.com/office/officeart/2005/8/layout/hierarchy3"/>
    <dgm:cxn modelId="{08140105-729F-4CCC-85C7-7AE8B95866C1}" type="presParOf" srcId="{DC98A044-3E9D-4995-B157-29EA6FD5FAC6}" destId="{3A58A9AC-10CA-48B0-BF85-7286431B9650}" srcOrd="1" destOrd="0" presId="urn:microsoft.com/office/officeart/2005/8/layout/hierarchy3"/>
    <dgm:cxn modelId="{1361415D-E209-49DE-9138-D8AE3E059159}" type="presParOf" srcId="{3A58A9AC-10CA-48B0-BF85-7286431B9650}" destId="{517882D5-FE15-46D1-A44C-C95CA31C483E}" srcOrd="0" destOrd="0" presId="urn:microsoft.com/office/officeart/2005/8/layout/hierarchy3"/>
    <dgm:cxn modelId="{8B3A91F5-BF58-4BBD-B75A-0754B4C2E5F1}" type="presParOf" srcId="{3A58A9AC-10CA-48B0-BF85-7286431B9650}" destId="{1541F552-B268-4503-9C4E-F8E81AE22D51}" srcOrd="1" destOrd="0" presId="urn:microsoft.com/office/officeart/2005/8/layout/hierarchy3"/>
    <dgm:cxn modelId="{568D8536-A6E4-4D73-8C9E-0DCE4F023B0E}" type="presParOf" srcId="{3A58A9AC-10CA-48B0-BF85-7286431B9650}" destId="{CA34DEEC-1D5B-473D-8FF1-D05D7F56BD5E}" srcOrd="2" destOrd="0" presId="urn:microsoft.com/office/officeart/2005/8/layout/hierarchy3"/>
    <dgm:cxn modelId="{92D69A45-2728-443C-99A7-DA1212874260}" type="presParOf" srcId="{3A58A9AC-10CA-48B0-BF85-7286431B9650}" destId="{0F5F23C5-2F30-45DD-B837-AFD0D6655631}" srcOrd="3" destOrd="0" presId="urn:microsoft.com/office/officeart/2005/8/layout/hierarchy3"/>
    <dgm:cxn modelId="{D64C06BC-766D-4C2B-8F70-6FA2FC34D9BC}" type="presParOf" srcId="{3A58A9AC-10CA-48B0-BF85-7286431B9650}" destId="{DFFCBC78-BCD6-4F91-ACB2-045BCCB27F4C}" srcOrd="4" destOrd="0" presId="urn:microsoft.com/office/officeart/2005/8/layout/hierarchy3"/>
    <dgm:cxn modelId="{A239056B-7CAE-4079-A464-2FB311EB2151}" type="presParOf" srcId="{3A58A9AC-10CA-48B0-BF85-7286431B9650}" destId="{AFCD9A06-243D-4694-95F7-ED6F269140D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6C72B-7205-4A79-A840-78921B20D027}">
      <dsp:nvSpPr>
        <dsp:cNvPr id="0" name=""/>
        <dsp:cNvSpPr/>
      </dsp:nvSpPr>
      <dsp:spPr>
        <a:xfrm>
          <a:off x="410382" y="4262"/>
          <a:ext cx="2125518" cy="1062759"/>
        </a:xfrm>
        <a:prstGeom prst="roundRect">
          <a:avLst>
            <a:gd name="adj" fmla="val 10000"/>
          </a:avLst>
        </a:prstGeom>
        <a:solidFill>
          <a:srgbClr val="233441"/>
        </a:solidFill>
        <a:ln w="12700" cap="flat" cmpd="sng" algn="ctr">
          <a:solidFill>
            <a:srgbClr val="2334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a:t>Consultations</a:t>
          </a:r>
        </a:p>
      </dsp:txBody>
      <dsp:txXfrm>
        <a:off x="441509" y="35389"/>
        <a:ext cx="2063264" cy="1000505"/>
      </dsp:txXfrm>
    </dsp:sp>
    <dsp:sp modelId="{4229EC32-28C9-42EA-96C4-BAF6919923C7}">
      <dsp:nvSpPr>
        <dsp:cNvPr id="0" name=""/>
        <dsp:cNvSpPr/>
      </dsp:nvSpPr>
      <dsp:spPr>
        <a:xfrm>
          <a:off x="622934" y="1067021"/>
          <a:ext cx="212551" cy="797069"/>
        </a:xfrm>
        <a:custGeom>
          <a:avLst/>
          <a:gdLst/>
          <a:ahLst/>
          <a:cxnLst/>
          <a:rect l="0" t="0" r="0" b="0"/>
          <a:pathLst>
            <a:path>
              <a:moveTo>
                <a:pt x="0" y="0"/>
              </a:moveTo>
              <a:lnTo>
                <a:pt x="0" y="797069"/>
              </a:lnTo>
              <a:lnTo>
                <a:pt x="212551" y="797069"/>
              </a:lnTo>
            </a:path>
          </a:pathLst>
        </a:custGeom>
        <a:noFill/>
        <a:ln w="12700" cap="flat" cmpd="sng" algn="ctr">
          <a:solidFill>
            <a:srgbClr val="233441"/>
          </a:solidFill>
          <a:prstDash val="solid"/>
          <a:miter lim="800000"/>
        </a:ln>
        <a:effectLst/>
      </dsp:spPr>
      <dsp:style>
        <a:lnRef idx="2">
          <a:scrgbClr r="0" g="0" b="0"/>
        </a:lnRef>
        <a:fillRef idx="0">
          <a:scrgbClr r="0" g="0" b="0"/>
        </a:fillRef>
        <a:effectRef idx="0">
          <a:scrgbClr r="0" g="0" b="0"/>
        </a:effectRef>
        <a:fontRef idx="minor"/>
      </dsp:style>
    </dsp:sp>
    <dsp:sp modelId="{A0796987-98A3-49DF-BABD-32C5AC4817BF}">
      <dsp:nvSpPr>
        <dsp:cNvPr id="0" name=""/>
        <dsp:cNvSpPr/>
      </dsp:nvSpPr>
      <dsp:spPr>
        <a:xfrm>
          <a:off x="835486" y="1332711"/>
          <a:ext cx="1700414" cy="1062759"/>
        </a:xfrm>
        <a:prstGeom prst="roundRect">
          <a:avLst>
            <a:gd name="adj" fmla="val 10000"/>
          </a:avLst>
        </a:prstGeom>
        <a:solidFill>
          <a:schemeClr val="lt1">
            <a:alpha val="90000"/>
            <a:hueOff val="0"/>
            <a:satOff val="0"/>
            <a:lumOff val="0"/>
            <a:alphaOff val="0"/>
          </a:schemeClr>
        </a:solidFill>
        <a:ln w="12700" cap="flat" cmpd="sng" algn="ctr">
          <a:solidFill>
            <a:srgbClr val="2334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Community</a:t>
          </a:r>
        </a:p>
      </dsp:txBody>
      <dsp:txXfrm>
        <a:off x="866613" y="1363838"/>
        <a:ext cx="1638160" cy="1000505"/>
      </dsp:txXfrm>
    </dsp:sp>
    <dsp:sp modelId="{74315E75-A8C5-478D-83BB-9EC9C9F937C8}">
      <dsp:nvSpPr>
        <dsp:cNvPr id="0" name=""/>
        <dsp:cNvSpPr/>
      </dsp:nvSpPr>
      <dsp:spPr>
        <a:xfrm>
          <a:off x="622934" y="1067021"/>
          <a:ext cx="212551" cy="2125518"/>
        </a:xfrm>
        <a:custGeom>
          <a:avLst/>
          <a:gdLst/>
          <a:ahLst/>
          <a:cxnLst/>
          <a:rect l="0" t="0" r="0" b="0"/>
          <a:pathLst>
            <a:path>
              <a:moveTo>
                <a:pt x="0" y="0"/>
              </a:moveTo>
              <a:lnTo>
                <a:pt x="0" y="2125518"/>
              </a:lnTo>
              <a:lnTo>
                <a:pt x="212551" y="2125518"/>
              </a:lnTo>
            </a:path>
          </a:pathLst>
        </a:custGeom>
        <a:noFill/>
        <a:ln w="12700" cap="flat" cmpd="sng" algn="ctr">
          <a:solidFill>
            <a:srgbClr val="233441"/>
          </a:solidFill>
          <a:prstDash val="solid"/>
          <a:miter lim="800000"/>
        </a:ln>
        <a:effectLst/>
      </dsp:spPr>
      <dsp:style>
        <a:lnRef idx="2">
          <a:scrgbClr r="0" g="0" b="0"/>
        </a:lnRef>
        <a:fillRef idx="0">
          <a:scrgbClr r="0" g="0" b="0"/>
        </a:fillRef>
        <a:effectRef idx="0">
          <a:scrgbClr r="0" g="0" b="0"/>
        </a:effectRef>
        <a:fontRef idx="minor"/>
      </dsp:style>
    </dsp:sp>
    <dsp:sp modelId="{F9536FCC-8918-4A87-9B0E-7EE722E672EF}">
      <dsp:nvSpPr>
        <dsp:cNvPr id="0" name=""/>
        <dsp:cNvSpPr/>
      </dsp:nvSpPr>
      <dsp:spPr>
        <a:xfrm>
          <a:off x="835486" y="2661160"/>
          <a:ext cx="1700414" cy="1062759"/>
        </a:xfrm>
        <a:prstGeom prst="roundRect">
          <a:avLst>
            <a:gd name="adj" fmla="val 10000"/>
          </a:avLst>
        </a:prstGeom>
        <a:solidFill>
          <a:schemeClr val="lt1">
            <a:alpha val="90000"/>
            <a:hueOff val="0"/>
            <a:satOff val="0"/>
            <a:lumOff val="0"/>
            <a:alphaOff val="0"/>
          </a:schemeClr>
        </a:solidFill>
        <a:ln w="12700" cap="flat" cmpd="sng" algn="ctr">
          <a:solidFill>
            <a:srgbClr val="2334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Central and District</a:t>
          </a:r>
        </a:p>
      </dsp:txBody>
      <dsp:txXfrm>
        <a:off x="866613" y="2692287"/>
        <a:ext cx="1638160" cy="1000505"/>
      </dsp:txXfrm>
    </dsp:sp>
    <dsp:sp modelId="{955E2A14-760A-48EB-B75F-34D8329F9583}">
      <dsp:nvSpPr>
        <dsp:cNvPr id="0" name=""/>
        <dsp:cNvSpPr/>
      </dsp:nvSpPr>
      <dsp:spPr>
        <a:xfrm>
          <a:off x="3067280" y="4262"/>
          <a:ext cx="2125518" cy="1062759"/>
        </a:xfrm>
        <a:prstGeom prst="roundRect">
          <a:avLst>
            <a:gd name="adj" fmla="val 10000"/>
          </a:avLst>
        </a:prstGeom>
        <a:solidFill>
          <a:srgbClr val="335B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Condition Assessment</a:t>
          </a:r>
        </a:p>
      </dsp:txBody>
      <dsp:txXfrm>
        <a:off x="3098407" y="35389"/>
        <a:ext cx="2063264" cy="1000505"/>
      </dsp:txXfrm>
    </dsp:sp>
    <dsp:sp modelId="{EE809730-438A-4E4D-9BEA-C760C7551462}">
      <dsp:nvSpPr>
        <dsp:cNvPr id="0" name=""/>
        <dsp:cNvSpPr/>
      </dsp:nvSpPr>
      <dsp:spPr>
        <a:xfrm>
          <a:off x="3279832" y="1067021"/>
          <a:ext cx="212551" cy="797069"/>
        </a:xfrm>
        <a:custGeom>
          <a:avLst/>
          <a:gdLst/>
          <a:ahLst/>
          <a:cxnLst/>
          <a:rect l="0" t="0" r="0" b="0"/>
          <a:pathLst>
            <a:path>
              <a:moveTo>
                <a:pt x="0" y="0"/>
              </a:moveTo>
              <a:lnTo>
                <a:pt x="0" y="797069"/>
              </a:lnTo>
              <a:lnTo>
                <a:pt x="212551" y="797069"/>
              </a:lnTo>
            </a:path>
          </a:pathLst>
        </a:custGeom>
        <a:noFill/>
        <a:ln w="12700" cap="flat" cmpd="sng" algn="ctr">
          <a:solidFill>
            <a:srgbClr val="335B66"/>
          </a:solidFill>
          <a:prstDash val="solid"/>
          <a:miter lim="800000"/>
        </a:ln>
        <a:effectLst/>
      </dsp:spPr>
      <dsp:style>
        <a:lnRef idx="2">
          <a:scrgbClr r="0" g="0" b="0"/>
        </a:lnRef>
        <a:fillRef idx="0">
          <a:scrgbClr r="0" g="0" b="0"/>
        </a:fillRef>
        <a:effectRef idx="0">
          <a:scrgbClr r="0" g="0" b="0"/>
        </a:effectRef>
        <a:fontRef idx="minor"/>
      </dsp:style>
    </dsp:sp>
    <dsp:sp modelId="{943FB447-435D-4C1E-A0BB-2161401B4353}">
      <dsp:nvSpPr>
        <dsp:cNvPr id="0" name=""/>
        <dsp:cNvSpPr/>
      </dsp:nvSpPr>
      <dsp:spPr>
        <a:xfrm>
          <a:off x="3492384" y="1332711"/>
          <a:ext cx="1700414" cy="1062759"/>
        </a:xfrm>
        <a:prstGeom prst="roundRect">
          <a:avLst>
            <a:gd name="adj" fmla="val 10000"/>
          </a:avLst>
        </a:prstGeom>
        <a:solidFill>
          <a:schemeClr val="lt1">
            <a:alpha val="90000"/>
            <a:hueOff val="0"/>
            <a:satOff val="0"/>
            <a:lumOff val="0"/>
            <a:alphaOff val="0"/>
          </a:schemeClr>
        </a:solidFill>
        <a:ln w="12700" cap="flat" cmpd="sng" algn="ctr">
          <a:solidFill>
            <a:srgbClr val="335B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Component Condition Assessment</a:t>
          </a:r>
        </a:p>
      </dsp:txBody>
      <dsp:txXfrm>
        <a:off x="3523511" y="1363838"/>
        <a:ext cx="1638160" cy="1000505"/>
      </dsp:txXfrm>
    </dsp:sp>
    <dsp:sp modelId="{3EC1A05D-041B-4E6E-AC84-BCCFCE4B84AD}">
      <dsp:nvSpPr>
        <dsp:cNvPr id="0" name=""/>
        <dsp:cNvSpPr/>
      </dsp:nvSpPr>
      <dsp:spPr>
        <a:xfrm>
          <a:off x="3279832" y="1067021"/>
          <a:ext cx="212551" cy="2125518"/>
        </a:xfrm>
        <a:custGeom>
          <a:avLst/>
          <a:gdLst/>
          <a:ahLst/>
          <a:cxnLst/>
          <a:rect l="0" t="0" r="0" b="0"/>
          <a:pathLst>
            <a:path>
              <a:moveTo>
                <a:pt x="0" y="0"/>
              </a:moveTo>
              <a:lnTo>
                <a:pt x="0" y="2125518"/>
              </a:lnTo>
              <a:lnTo>
                <a:pt x="212551" y="2125518"/>
              </a:lnTo>
            </a:path>
          </a:pathLst>
        </a:custGeom>
        <a:noFill/>
        <a:ln w="12700" cap="flat" cmpd="sng" algn="ctr">
          <a:solidFill>
            <a:srgbClr val="335B66"/>
          </a:solidFill>
          <a:prstDash val="solid"/>
          <a:miter lim="800000"/>
        </a:ln>
        <a:effectLst/>
      </dsp:spPr>
      <dsp:style>
        <a:lnRef idx="2">
          <a:scrgbClr r="0" g="0" b="0"/>
        </a:lnRef>
        <a:fillRef idx="0">
          <a:scrgbClr r="0" g="0" b="0"/>
        </a:fillRef>
        <a:effectRef idx="0">
          <a:scrgbClr r="0" g="0" b="0"/>
        </a:effectRef>
        <a:fontRef idx="minor"/>
      </dsp:style>
    </dsp:sp>
    <dsp:sp modelId="{1966BEB1-873D-4273-BE82-3EEE490B9581}">
      <dsp:nvSpPr>
        <dsp:cNvPr id="0" name=""/>
        <dsp:cNvSpPr/>
      </dsp:nvSpPr>
      <dsp:spPr>
        <a:xfrm>
          <a:off x="3492384" y="2661160"/>
          <a:ext cx="1700414" cy="1062759"/>
        </a:xfrm>
        <a:prstGeom prst="roundRect">
          <a:avLst>
            <a:gd name="adj" fmla="val 10000"/>
          </a:avLst>
        </a:prstGeom>
        <a:solidFill>
          <a:schemeClr val="lt1">
            <a:alpha val="90000"/>
            <a:hueOff val="0"/>
            <a:satOff val="0"/>
            <a:lumOff val="0"/>
            <a:alphaOff val="0"/>
          </a:schemeClr>
        </a:solidFill>
        <a:ln w="12700" cap="flat" cmpd="sng" algn="ctr">
          <a:solidFill>
            <a:srgbClr val="335B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Source Yield Measurements</a:t>
          </a:r>
        </a:p>
      </dsp:txBody>
      <dsp:txXfrm>
        <a:off x="3523511" y="2692287"/>
        <a:ext cx="1638160" cy="1000505"/>
      </dsp:txXfrm>
    </dsp:sp>
    <dsp:sp modelId="{9E14863E-AEBD-4547-92DD-1182A33E7946}">
      <dsp:nvSpPr>
        <dsp:cNvPr id="0" name=""/>
        <dsp:cNvSpPr/>
      </dsp:nvSpPr>
      <dsp:spPr>
        <a:xfrm>
          <a:off x="3279832" y="1067021"/>
          <a:ext cx="212551" cy="3453967"/>
        </a:xfrm>
        <a:custGeom>
          <a:avLst/>
          <a:gdLst/>
          <a:ahLst/>
          <a:cxnLst/>
          <a:rect l="0" t="0" r="0" b="0"/>
          <a:pathLst>
            <a:path>
              <a:moveTo>
                <a:pt x="0" y="0"/>
              </a:moveTo>
              <a:lnTo>
                <a:pt x="0" y="3453967"/>
              </a:lnTo>
              <a:lnTo>
                <a:pt x="212551" y="3453967"/>
              </a:lnTo>
            </a:path>
          </a:pathLst>
        </a:custGeom>
        <a:noFill/>
        <a:ln w="12700" cap="flat" cmpd="sng" algn="ctr">
          <a:solidFill>
            <a:srgbClr val="335B66"/>
          </a:solidFill>
          <a:prstDash val="solid"/>
          <a:miter lim="800000"/>
        </a:ln>
        <a:effectLst/>
      </dsp:spPr>
      <dsp:style>
        <a:lnRef idx="2">
          <a:scrgbClr r="0" g="0" b="0"/>
        </a:lnRef>
        <a:fillRef idx="0">
          <a:scrgbClr r="0" g="0" b="0"/>
        </a:fillRef>
        <a:effectRef idx="0">
          <a:scrgbClr r="0" g="0" b="0"/>
        </a:effectRef>
        <a:fontRef idx="minor"/>
      </dsp:style>
    </dsp:sp>
    <dsp:sp modelId="{8C99267D-FBC3-46CB-A21D-97785A5F8FDE}">
      <dsp:nvSpPr>
        <dsp:cNvPr id="0" name=""/>
        <dsp:cNvSpPr/>
      </dsp:nvSpPr>
      <dsp:spPr>
        <a:xfrm>
          <a:off x="3492384" y="3989610"/>
          <a:ext cx="1700414" cy="1062759"/>
        </a:xfrm>
        <a:prstGeom prst="roundRect">
          <a:avLst>
            <a:gd name="adj" fmla="val 10000"/>
          </a:avLst>
        </a:prstGeom>
        <a:solidFill>
          <a:schemeClr val="lt1">
            <a:alpha val="90000"/>
            <a:hueOff val="0"/>
            <a:satOff val="0"/>
            <a:lumOff val="0"/>
            <a:alphaOff val="0"/>
          </a:schemeClr>
        </a:solidFill>
        <a:ln w="12700" cap="flat" cmpd="sng" algn="ctr">
          <a:solidFill>
            <a:srgbClr val="335B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Identify Conservation Measures</a:t>
          </a:r>
        </a:p>
      </dsp:txBody>
      <dsp:txXfrm>
        <a:off x="3523511" y="4020737"/>
        <a:ext cx="1638160" cy="1000505"/>
      </dsp:txXfrm>
    </dsp:sp>
    <dsp:sp modelId="{ECBACABE-A797-463D-900A-8C5B98490997}">
      <dsp:nvSpPr>
        <dsp:cNvPr id="0" name=""/>
        <dsp:cNvSpPr/>
      </dsp:nvSpPr>
      <dsp:spPr>
        <a:xfrm>
          <a:off x="5724178" y="4262"/>
          <a:ext cx="2125518" cy="1062759"/>
        </a:xfrm>
        <a:prstGeom prst="roundRect">
          <a:avLst>
            <a:gd name="adj" fmla="val 10000"/>
          </a:avLst>
        </a:prstGeom>
        <a:solidFill>
          <a:srgbClr val="78ADBB"/>
        </a:solidFill>
        <a:ln w="12700" cap="flat" cmpd="sng" algn="ctr">
          <a:solidFill>
            <a:srgbClr val="CBDB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GB" sz="2700" kern="1200" dirty="0"/>
            <a:t>Analysis</a:t>
          </a:r>
        </a:p>
      </dsp:txBody>
      <dsp:txXfrm>
        <a:off x="5755305" y="35389"/>
        <a:ext cx="2063264" cy="1000505"/>
      </dsp:txXfrm>
    </dsp:sp>
    <dsp:sp modelId="{517882D5-FE15-46D1-A44C-C95CA31C483E}">
      <dsp:nvSpPr>
        <dsp:cNvPr id="0" name=""/>
        <dsp:cNvSpPr/>
      </dsp:nvSpPr>
      <dsp:spPr>
        <a:xfrm>
          <a:off x="5936730" y="1067021"/>
          <a:ext cx="212551" cy="797069"/>
        </a:xfrm>
        <a:custGeom>
          <a:avLst/>
          <a:gdLst/>
          <a:ahLst/>
          <a:cxnLst/>
          <a:rect l="0" t="0" r="0" b="0"/>
          <a:pathLst>
            <a:path>
              <a:moveTo>
                <a:pt x="0" y="0"/>
              </a:moveTo>
              <a:lnTo>
                <a:pt x="0" y="797069"/>
              </a:lnTo>
              <a:lnTo>
                <a:pt x="212551" y="797069"/>
              </a:lnTo>
            </a:path>
          </a:pathLst>
        </a:custGeom>
        <a:noFill/>
        <a:ln w="12700" cap="flat" cmpd="sng" algn="ctr">
          <a:solidFill>
            <a:srgbClr val="CBDBEF"/>
          </a:solidFill>
          <a:prstDash val="solid"/>
          <a:miter lim="800000"/>
        </a:ln>
        <a:effectLst/>
      </dsp:spPr>
      <dsp:style>
        <a:lnRef idx="2">
          <a:scrgbClr r="0" g="0" b="0"/>
        </a:lnRef>
        <a:fillRef idx="0">
          <a:scrgbClr r="0" g="0" b="0"/>
        </a:fillRef>
        <a:effectRef idx="0">
          <a:scrgbClr r="0" g="0" b="0"/>
        </a:effectRef>
        <a:fontRef idx="minor"/>
      </dsp:style>
    </dsp:sp>
    <dsp:sp modelId="{1541F552-B268-4503-9C4E-F8E81AE22D51}">
      <dsp:nvSpPr>
        <dsp:cNvPr id="0" name=""/>
        <dsp:cNvSpPr/>
      </dsp:nvSpPr>
      <dsp:spPr>
        <a:xfrm>
          <a:off x="6149282" y="1332711"/>
          <a:ext cx="1700414" cy="1062759"/>
        </a:xfrm>
        <a:prstGeom prst="roundRect">
          <a:avLst>
            <a:gd name="adj" fmla="val 10000"/>
          </a:avLst>
        </a:prstGeom>
        <a:solidFill>
          <a:schemeClr val="lt1">
            <a:alpha val="90000"/>
            <a:hueOff val="0"/>
            <a:satOff val="0"/>
            <a:lumOff val="0"/>
            <a:alphaOff val="0"/>
          </a:schemeClr>
        </a:solidFill>
        <a:ln w="12700" cap="flat" cmpd="sng" algn="ctr">
          <a:solidFill>
            <a:srgbClr val="78AD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TWS Data Analysis</a:t>
          </a:r>
        </a:p>
      </dsp:txBody>
      <dsp:txXfrm>
        <a:off x="6180409" y="1363838"/>
        <a:ext cx="1638160" cy="1000505"/>
      </dsp:txXfrm>
    </dsp:sp>
    <dsp:sp modelId="{CA34DEEC-1D5B-473D-8FF1-D05D7F56BD5E}">
      <dsp:nvSpPr>
        <dsp:cNvPr id="0" name=""/>
        <dsp:cNvSpPr/>
      </dsp:nvSpPr>
      <dsp:spPr>
        <a:xfrm>
          <a:off x="5936730" y="1067021"/>
          <a:ext cx="212551" cy="2125518"/>
        </a:xfrm>
        <a:custGeom>
          <a:avLst/>
          <a:gdLst/>
          <a:ahLst/>
          <a:cxnLst/>
          <a:rect l="0" t="0" r="0" b="0"/>
          <a:pathLst>
            <a:path>
              <a:moveTo>
                <a:pt x="0" y="0"/>
              </a:moveTo>
              <a:lnTo>
                <a:pt x="0" y="2125518"/>
              </a:lnTo>
              <a:lnTo>
                <a:pt x="212551" y="2125518"/>
              </a:lnTo>
            </a:path>
          </a:pathLst>
        </a:custGeom>
        <a:noFill/>
        <a:ln w="12700" cap="flat" cmpd="sng" algn="ctr">
          <a:solidFill>
            <a:srgbClr val="78ADBB"/>
          </a:solidFill>
          <a:prstDash val="solid"/>
          <a:miter lim="800000"/>
        </a:ln>
        <a:effectLst/>
      </dsp:spPr>
      <dsp:style>
        <a:lnRef idx="2">
          <a:scrgbClr r="0" g="0" b="0"/>
        </a:lnRef>
        <a:fillRef idx="0">
          <a:scrgbClr r="0" g="0" b="0"/>
        </a:fillRef>
        <a:effectRef idx="0">
          <a:scrgbClr r="0" g="0" b="0"/>
        </a:effectRef>
        <a:fontRef idx="minor"/>
      </dsp:style>
    </dsp:sp>
    <dsp:sp modelId="{0F5F23C5-2F30-45DD-B837-AFD0D6655631}">
      <dsp:nvSpPr>
        <dsp:cNvPr id="0" name=""/>
        <dsp:cNvSpPr/>
      </dsp:nvSpPr>
      <dsp:spPr>
        <a:xfrm>
          <a:off x="6149282" y="2661160"/>
          <a:ext cx="1700414" cy="1062759"/>
        </a:xfrm>
        <a:prstGeom prst="roundRect">
          <a:avLst>
            <a:gd name="adj" fmla="val 10000"/>
          </a:avLst>
        </a:prstGeom>
        <a:solidFill>
          <a:schemeClr val="lt1">
            <a:alpha val="90000"/>
            <a:hueOff val="0"/>
            <a:satOff val="0"/>
            <a:lumOff val="0"/>
            <a:alphaOff val="0"/>
          </a:schemeClr>
        </a:solidFill>
        <a:ln w="12700" cap="flat" cmpd="sng" algn="ctr">
          <a:solidFill>
            <a:srgbClr val="78AD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Vulnerability Assessment</a:t>
          </a:r>
        </a:p>
      </dsp:txBody>
      <dsp:txXfrm>
        <a:off x="6180409" y="2692287"/>
        <a:ext cx="1638160" cy="1000505"/>
      </dsp:txXfrm>
    </dsp:sp>
    <dsp:sp modelId="{DFFCBC78-BCD6-4F91-ACB2-045BCCB27F4C}">
      <dsp:nvSpPr>
        <dsp:cNvPr id="0" name=""/>
        <dsp:cNvSpPr/>
      </dsp:nvSpPr>
      <dsp:spPr>
        <a:xfrm>
          <a:off x="5936730" y="1067021"/>
          <a:ext cx="212551" cy="3453967"/>
        </a:xfrm>
        <a:custGeom>
          <a:avLst/>
          <a:gdLst/>
          <a:ahLst/>
          <a:cxnLst/>
          <a:rect l="0" t="0" r="0" b="0"/>
          <a:pathLst>
            <a:path>
              <a:moveTo>
                <a:pt x="0" y="0"/>
              </a:moveTo>
              <a:lnTo>
                <a:pt x="0" y="3453967"/>
              </a:lnTo>
              <a:lnTo>
                <a:pt x="212551" y="3453967"/>
              </a:lnTo>
            </a:path>
          </a:pathLst>
        </a:custGeom>
        <a:noFill/>
        <a:ln w="12700" cap="flat" cmpd="sng" algn="ctr">
          <a:solidFill>
            <a:srgbClr val="78ADBB"/>
          </a:solidFill>
          <a:prstDash val="solid"/>
          <a:miter lim="800000"/>
        </a:ln>
        <a:effectLst/>
      </dsp:spPr>
      <dsp:style>
        <a:lnRef idx="2">
          <a:scrgbClr r="0" g="0" b="0"/>
        </a:lnRef>
        <a:fillRef idx="0">
          <a:scrgbClr r="0" g="0" b="0"/>
        </a:fillRef>
        <a:effectRef idx="0">
          <a:scrgbClr r="0" g="0" b="0"/>
        </a:effectRef>
        <a:fontRef idx="minor"/>
      </dsp:style>
    </dsp:sp>
    <dsp:sp modelId="{AFCD9A06-243D-4694-95F7-ED6F269140DF}">
      <dsp:nvSpPr>
        <dsp:cNvPr id="0" name=""/>
        <dsp:cNvSpPr/>
      </dsp:nvSpPr>
      <dsp:spPr>
        <a:xfrm>
          <a:off x="6149282" y="3989610"/>
          <a:ext cx="1700414" cy="1062759"/>
        </a:xfrm>
        <a:prstGeom prst="roundRect">
          <a:avLst>
            <a:gd name="adj" fmla="val 10000"/>
          </a:avLst>
        </a:prstGeom>
        <a:solidFill>
          <a:schemeClr val="lt1">
            <a:alpha val="90000"/>
            <a:hueOff val="0"/>
            <a:satOff val="0"/>
            <a:lumOff val="0"/>
            <a:alphaOff val="0"/>
          </a:schemeClr>
        </a:solidFill>
        <a:ln w="12700" cap="flat" cmpd="sng" algn="ctr">
          <a:solidFill>
            <a:srgbClr val="78AD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Identify Adaptation Measures</a:t>
          </a:r>
        </a:p>
      </dsp:txBody>
      <dsp:txXfrm>
        <a:off x="6180409" y="4020737"/>
        <a:ext cx="1638160" cy="10005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EEFEA-DA4B-4F9D-A8C2-381AC0E9145B}" type="datetimeFigureOut">
              <a:rPr lang="en-AU" smtClean="0"/>
              <a:t>17/08/2016</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15048-EF52-4FE8-B0AB-DF0CE7B7E3BB}" type="slidenum">
              <a:rPr lang="en-AU" smtClean="0"/>
              <a:t>‹#›</a:t>
            </a:fld>
            <a:endParaRPr lang="en-AU"/>
          </a:p>
        </p:txBody>
      </p:sp>
    </p:spTree>
    <p:extLst>
      <p:ext uri="{BB962C8B-B14F-4D97-AF65-F5344CB8AC3E}">
        <p14:creationId xmlns:p14="http://schemas.microsoft.com/office/powerpoint/2010/main" val="249390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a:t>
            </a:fld>
            <a:endParaRPr lang="en-AU"/>
          </a:p>
        </p:txBody>
      </p:sp>
    </p:spTree>
    <p:extLst>
      <p:ext uri="{BB962C8B-B14F-4D97-AF65-F5344CB8AC3E}">
        <p14:creationId xmlns:p14="http://schemas.microsoft.com/office/powerpoint/2010/main" val="406001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TWS provide a cost efficient and decentralised opportunity to improve water supply services, particularly in the face of climate change. </a:t>
            </a:r>
            <a:r>
              <a:rPr lang="en-AU" sz="1200" kern="1200" dirty="0">
                <a:solidFill>
                  <a:schemeClr val="tx1"/>
                </a:solidFill>
                <a:effectLst/>
                <a:latin typeface="+mn-lt"/>
                <a:ea typeface="+mn-ea"/>
                <a:cs typeface="+mn-cs"/>
              </a:rPr>
              <a:t>The larger size and complexity of piped systems make them more vulnerable to impacts such as landslides and flash floods. Comparatively, TWS are decentralized and small scale which are easier to operate, repair and maintain in proper physical and sanitary conditions. The proven long term resilience of TWS systems is encouragement to conserve them as a no-regret measure to protect critical water supply lifelines in the context of climate change. </a:t>
            </a:r>
          </a:p>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17</a:t>
            </a:fld>
            <a:endParaRPr lang="en-AU"/>
          </a:p>
        </p:txBody>
      </p:sp>
    </p:spTree>
    <p:extLst>
      <p:ext uri="{BB962C8B-B14F-4D97-AF65-F5344CB8AC3E}">
        <p14:creationId xmlns:p14="http://schemas.microsoft.com/office/powerpoint/2010/main" val="2899926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AU" sz="1200" b="1" dirty="0"/>
              <a:t>TWS</a:t>
            </a:r>
            <a:r>
              <a:rPr lang="en-AU" sz="1200" dirty="0"/>
              <a:t> </a:t>
            </a:r>
            <a:r>
              <a:rPr lang="en-AU" sz="1200" b="1" dirty="0"/>
              <a:t>condition</a:t>
            </a:r>
            <a:r>
              <a:rPr lang="en-AU" sz="1200" dirty="0"/>
              <a:t> is </a:t>
            </a:r>
            <a:r>
              <a:rPr lang="en-AU" sz="1200" b="1" dirty="0"/>
              <a:t>deteriorating</a:t>
            </a:r>
            <a:r>
              <a:rPr lang="en-AU" sz="1200" dirty="0"/>
              <a:t> due to lack of </a:t>
            </a:r>
            <a:r>
              <a:rPr lang="en-AU" sz="1200" b="1" dirty="0"/>
              <a:t>catchment</a:t>
            </a:r>
            <a:r>
              <a:rPr lang="en-AU" sz="1200" dirty="0"/>
              <a:t> </a:t>
            </a:r>
            <a:r>
              <a:rPr lang="en-AU" sz="1200" b="1" dirty="0"/>
              <a:t>protection</a:t>
            </a:r>
            <a:r>
              <a:rPr lang="en-AU" sz="1200" dirty="0"/>
              <a:t> to prevent contamination and encroachment, and </a:t>
            </a:r>
            <a:r>
              <a:rPr lang="en-AU" sz="1200" b="1" dirty="0"/>
              <a:t>limited platform space </a:t>
            </a:r>
            <a:r>
              <a:rPr lang="en-AU" sz="1200" dirty="0"/>
              <a:t>for users causing unhygienic conditions</a:t>
            </a:r>
          </a:p>
          <a:p>
            <a:pPr marL="457200" indent="-457200">
              <a:buFont typeface="+mj-lt"/>
              <a:buAutoNum type="arabicPeriod"/>
            </a:pPr>
            <a:r>
              <a:rPr lang="en-AU" sz="1200" dirty="0"/>
              <a:t>TWS may be </a:t>
            </a:r>
            <a:r>
              <a:rPr lang="en-AU" sz="1200" b="1" dirty="0"/>
              <a:t>resilient to climate change </a:t>
            </a:r>
            <a:r>
              <a:rPr lang="en-AU" sz="1200" dirty="0"/>
              <a:t>because the </a:t>
            </a:r>
            <a:r>
              <a:rPr lang="en-AU" sz="1200" b="1" dirty="0"/>
              <a:t>decentralised system </a:t>
            </a:r>
            <a:r>
              <a:rPr lang="en-AU" sz="1200" dirty="0"/>
              <a:t>is </a:t>
            </a:r>
            <a:r>
              <a:rPr lang="en-AU" sz="1200" b="1" dirty="0"/>
              <a:t>easier to maintain and manage</a:t>
            </a:r>
            <a:r>
              <a:rPr lang="en-AU" sz="1200" dirty="0"/>
              <a:t> and they have </a:t>
            </a:r>
            <a:r>
              <a:rPr lang="en-AU" sz="1200" b="1" dirty="0"/>
              <a:t>limited infrastructure </a:t>
            </a:r>
            <a:r>
              <a:rPr lang="en-AU" sz="1200" dirty="0"/>
              <a:t>that can be damaged by extreme events</a:t>
            </a:r>
          </a:p>
          <a:p>
            <a:pPr marL="457200" indent="-457200">
              <a:buFont typeface="+mj-lt"/>
              <a:buAutoNum type="arabicPeriod"/>
            </a:pPr>
            <a:r>
              <a:rPr lang="en-AU" sz="1200" b="1" dirty="0"/>
              <a:t>Pilot interventions </a:t>
            </a:r>
            <a:r>
              <a:rPr lang="en-AU" sz="1200" dirty="0"/>
              <a:t>are needed to </a:t>
            </a:r>
            <a:r>
              <a:rPr lang="en-AU" sz="1200" b="1" dirty="0"/>
              <a:t>test TWS </a:t>
            </a:r>
            <a:r>
              <a:rPr lang="en-AU" sz="1200" dirty="0"/>
              <a:t>as a </a:t>
            </a:r>
            <a:r>
              <a:rPr lang="en-AU" sz="1200" b="1" dirty="0"/>
              <a:t>cost efficient and decentralised approach </a:t>
            </a:r>
            <a:r>
              <a:rPr lang="en-AU" sz="1200" dirty="0"/>
              <a:t>to </a:t>
            </a:r>
            <a:r>
              <a:rPr lang="en-AU" sz="1200" b="1" dirty="0"/>
              <a:t>improving water supply services </a:t>
            </a:r>
            <a:r>
              <a:rPr lang="en-AU" sz="1200" dirty="0"/>
              <a:t>in remote areas of Nepal in the face of</a:t>
            </a:r>
            <a:r>
              <a:rPr lang="en-AU" sz="1200" b="1" dirty="0"/>
              <a:t> climate change</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Catchments for the sources tend to be fairly small and technologies traditional – the system is more readily managed and maintained by local users is a good one.  That is local communities can managed the needed adaptation with local materials, labour and finance.  Trad resources mean that communities are more self reliant in managing their water supply with climate change.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Pilot interventions are needed to test TWS as a cost efficient and decentralised approach to improving water supply services in remote areas of Nepal in the face of climate change.  The study findings can inform these pilots by highlighting the causes of deterioration to be addressed and foundations of resilience to be built upon. In the absence of government support, remote communities have begun to self-organise to collectively manage the systems through local informal bodies, these existing community-led TWS conservation measures should inform future conservation planning. </a:t>
            </a:r>
          </a:p>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18</a:t>
            </a:fld>
            <a:endParaRPr lang="en-AU"/>
          </a:p>
        </p:txBody>
      </p:sp>
    </p:spTree>
    <p:extLst>
      <p:ext uri="{BB962C8B-B14F-4D97-AF65-F5344CB8AC3E}">
        <p14:creationId xmlns:p14="http://schemas.microsoft.com/office/powerpoint/2010/main" val="19248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a:t>Natural springs </a:t>
            </a:r>
            <a:r>
              <a:rPr lang="en-AU" dirty="0"/>
              <a:t>or areas of </a:t>
            </a:r>
            <a:r>
              <a:rPr lang="en-AU" b="1" dirty="0"/>
              <a:t>shallow groundwater </a:t>
            </a:r>
            <a:r>
              <a:rPr lang="en-AU" dirty="0"/>
              <a:t>developed as sites for public water supply </a:t>
            </a:r>
            <a:r>
              <a:rPr lang="en-AU" b="1" dirty="0"/>
              <a:t>several hundred years ago</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a:t>Serve as </a:t>
            </a:r>
            <a:r>
              <a:rPr lang="en-AU" b="1" dirty="0"/>
              <a:t>water supply facility </a:t>
            </a:r>
            <a:r>
              <a:rPr lang="en-AU" dirty="0"/>
              <a:t>for a cluster of households – from 1 to 100s of </a:t>
            </a:r>
            <a:r>
              <a:rPr lang="en-AU" dirty="0" err="1"/>
              <a:t>househoulds</a:t>
            </a:r>
            <a:endParaRPr lang="en-AU" dirty="0"/>
          </a:p>
          <a:p>
            <a:r>
              <a:rPr lang="en-AU" sz="1200" dirty="0"/>
              <a:t>Can have huge </a:t>
            </a:r>
            <a:r>
              <a:rPr lang="en-AU" sz="1200" b="1" dirty="0"/>
              <a:t>social</a:t>
            </a:r>
            <a:r>
              <a:rPr lang="en-AU" sz="1200" dirty="0"/>
              <a:t> and </a:t>
            </a:r>
            <a:r>
              <a:rPr lang="en-AU" sz="1200" b="1" dirty="0"/>
              <a:t>cultural importance </a:t>
            </a:r>
          </a:p>
          <a:p>
            <a:r>
              <a:rPr lang="en-AU" sz="1200" dirty="0"/>
              <a:t>Important water supplies in countries such as Nepal and India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Traditional water sources (TWS) in Nepal are natural springs or areas of shallow groundwater developed hundreds of years ago as sites for public water consumption. As well as their huge social and cultural importance, TWS are essential water supply assets in a country where 17% of the population have poor water access. The need for protection of TWS and promotion of their use as alternative water sources and adaptation to climate change is being recognised, but a lack of information on TWS status and climate resilience has hampered efforts to date.  In this study, the first of its kind in Nepal, we address the lack of TWS information by undertaking extensive consultations and field and climate vulnerability assessments for 33 TWS in nine districts covering the diverse cultural and ecological conditions of Nepal.  </a:t>
            </a:r>
          </a:p>
          <a:p>
            <a:endParaRPr lang="en-AU" dirty="0"/>
          </a:p>
        </p:txBody>
      </p:sp>
      <p:sp>
        <p:nvSpPr>
          <p:cNvPr id="4" name="Slide Number Placeholder 3"/>
          <p:cNvSpPr>
            <a:spLocks noGrp="1"/>
          </p:cNvSpPr>
          <p:nvPr>
            <p:ph type="sldNum" sz="quarter" idx="10"/>
          </p:nvPr>
        </p:nvSpPr>
        <p:spPr/>
        <p:txBody>
          <a:bodyPr/>
          <a:lstStyle/>
          <a:p>
            <a:fld id="{F3A7EACF-9397-421A-A071-70F95EE3A6F0}" type="slidenum">
              <a:rPr lang="en-AU" smtClean="0"/>
              <a:pPr/>
              <a:t>2</a:t>
            </a:fld>
            <a:endParaRPr lang="en-AU"/>
          </a:p>
        </p:txBody>
      </p:sp>
    </p:spTree>
    <p:extLst>
      <p:ext uri="{BB962C8B-B14F-4D97-AF65-F5344CB8AC3E}">
        <p14:creationId xmlns:p14="http://schemas.microsoft.com/office/powerpoint/2010/main" val="255997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3</a:t>
            </a:fld>
            <a:endParaRPr lang="en-AU"/>
          </a:p>
        </p:txBody>
      </p:sp>
    </p:spTree>
    <p:extLst>
      <p:ext uri="{BB962C8B-B14F-4D97-AF65-F5344CB8AC3E}">
        <p14:creationId xmlns:p14="http://schemas.microsoft.com/office/powerpoint/2010/main" val="371131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Catchment</a:t>
            </a:r>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catchment or contributing area is the large vegetated zone where water from rain and other natural springs infiltrates to the groundwater. The water then travels through the soil or as overland flow to reach the source point. The amount of water that reaches the source point, and its availability throughout the year, is a direct function of catchment conditions such as the wetness index, soil parameters, slope, vegetation cover and impermeable areas. The catchment is the primary TWS component influencing source sustainability. </a:t>
            </a:r>
          </a:p>
          <a:p>
            <a:r>
              <a:rPr lang="en-AU" sz="1200" kern="1200" dirty="0">
                <a:solidFill>
                  <a:schemeClr val="tx1"/>
                </a:solidFill>
                <a:effectLst/>
                <a:latin typeface="+mn-lt"/>
                <a:ea typeface="+mn-ea"/>
                <a:cs typeface="+mn-cs"/>
              </a:rPr>
              <a:t>Catchments can be categorised in terms of the level of encroachment. </a:t>
            </a:r>
          </a:p>
          <a:p>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source is the point at which water becomes available for human use. In Nepal, there are two distinct types of sources which are characterised as springs and dug-wells. </a:t>
            </a:r>
          </a:p>
          <a:p>
            <a:r>
              <a:rPr lang="en-AU" sz="1200" kern="1200" dirty="0">
                <a:solidFill>
                  <a:schemeClr val="tx1"/>
                </a:solidFill>
                <a:effectLst/>
                <a:latin typeface="+mn-lt"/>
                <a:ea typeface="+mn-ea"/>
                <a:cs typeface="+mn-cs"/>
              </a:rPr>
              <a:t>Springs sources are sites where underground water flow naturally comes to the surface and discharges. </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Dug wells are holes dug into the ground to access ground water. It is even more difficult to demarcate the extent and location of the contributing catchment areas for dug wells because the water may travelled several  kilometres through underground aquifers.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Water collection points for spring sources</a:t>
            </a:r>
          </a:p>
          <a:p>
            <a:r>
              <a:rPr lang="en-AU" sz="1200" kern="1200" dirty="0">
                <a:solidFill>
                  <a:schemeClr val="tx1"/>
                </a:solidFill>
                <a:effectLst/>
                <a:latin typeface="+mn-lt"/>
                <a:ea typeface="+mn-ea"/>
                <a:cs typeface="+mn-cs"/>
              </a:rPr>
              <a:t>Water collection points consist of built structures to facilitate collection and disposal of water. The structures may include spouts, taps, storage facilities and/or aprons to divert waste water. It is most useful to categorise the spring source water collection system according to spout types which vary depending on the area, culture and availability of materials.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Water collection points for dug wells</a:t>
            </a:r>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Dug-wells are popular in the </a:t>
            </a:r>
            <a:r>
              <a:rPr lang="en-AU" sz="1200" kern="1200" dirty="0" err="1">
                <a:solidFill>
                  <a:schemeClr val="tx1"/>
                </a:solidFill>
                <a:effectLst/>
                <a:latin typeface="+mn-lt"/>
                <a:ea typeface="+mn-ea"/>
                <a:cs typeface="+mn-cs"/>
              </a:rPr>
              <a:t>Terai</a:t>
            </a:r>
            <a:r>
              <a:rPr lang="en-AU" sz="1200" kern="1200" dirty="0">
                <a:solidFill>
                  <a:schemeClr val="tx1"/>
                </a:solidFill>
                <a:effectLst/>
                <a:latin typeface="+mn-lt"/>
                <a:ea typeface="+mn-ea"/>
                <a:cs typeface="+mn-cs"/>
              </a:rPr>
              <a:t> region of Nepal and many communities still use them as their main water supply. The dug wells are typically a cylindrical structure 5-18 meters deep made of brick, reinforced concrete rings or stone masonry. </a:t>
            </a:r>
          </a:p>
          <a:p>
            <a:endParaRPr lang="en-AU"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Draiang</a:t>
            </a:r>
            <a:r>
              <a:rPr lang="en-US" sz="1200" kern="1200" baseline="0" dirty="0" err="1">
                <a:solidFill>
                  <a:schemeClr val="tx1"/>
                </a:solidFill>
                <a:effectLst/>
                <a:latin typeface="+mn-lt"/>
                <a:ea typeface="+mn-ea"/>
                <a:cs typeface="+mn-cs"/>
              </a:rPr>
              <a:t>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drainage system of TWS is the physical component built by people or naturally existing for diversion of water and waste water after its use at the water collection point. </a:t>
            </a:r>
          </a:p>
          <a:p>
            <a:endParaRPr lang="en-AU" sz="1200" kern="1200" dirty="0">
              <a:solidFill>
                <a:schemeClr val="tx1"/>
              </a:solidFill>
              <a:effectLst/>
              <a:latin typeface="+mn-lt"/>
              <a:ea typeface="+mn-ea"/>
              <a:cs typeface="+mn-cs"/>
            </a:endParaRPr>
          </a:p>
          <a:p>
            <a:endParaRPr lang="en-AU" b="1" dirty="0"/>
          </a:p>
        </p:txBody>
      </p:sp>
      <p:sp>
        <p:nvSpPr>
          <p:cNvPr id="4" name="Slide Number Placeholder 3"/>
          <p:cNvSpPr>
            <a:spLocks noGrp="1"/>
          </p:cNvSpPr>
          <p:nvPr>
            <p:ph type="sldNum" sz="quarter" idx="10"/>
          </p:nvPr>
        </p:nvSpPr>
        <p:spPr/>
        <p:txBody>
          <a:bodyPr/>
          <a:lstStyle/>
          <a:p>
            <a:fld id="{F3A7EACF-9397-421A-A071-70F95EE3A6F0}" type="slidenum">
              <a:rPr lang="en-AU" smtClean="0"/>
              <a:pPr/>
              <a:t>5</a:t>
            </a:fld>
            <a:endParaRPr lang="en-AU"/>
          </a:p>
        </p:txBody>
      </p:sp>
    </p:spTree>
    <p:extLst>
      <p:ext uri="{BB962C8B-B14F-4D97-AF65-F5344CB8AC3E}">
        <p14:creationId xmlns:p14="http://schemas.microsoft.com/office/powerpoint/2010/main" val="300650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TWS systems are important sole or alternative water sources for nearby communities. Over half of the TWS assessed (57%) are the sole source of water for the nearby communities (Figure 10). A quarter are used as alternative sources during failure of a modern water supply system. Only two were dried up and unusable and one had been abandoned by users moving to a more advanced technology.</a:t>
            </a:r>
          </a:p>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6</a:t>
            </a:fld>
            <a:endParaRPr lang="en-AU"/>
          </a:p>
        </p:txBody>
      </p:sp>
    </p:spTree>
    <p:extLst>
      <p:ext uri="{BB962C8B-B14F-4D97-AF65-F5344CB8AC3E}">
        <p14:creationId xmlns:p14="http://schemas.microsoft.com/office/powerpoint/2010/main" val="387979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primary reason communities use spring TWS is that the decentralised nature of TWS water supplies means they can manage their own access to water.</a:t>
            </a:r>
            <a:r>
              <a:rPr lang="en-AU" sz="1200" kern="1200" dirty="0">
                <a:solidFill>
                  <a:schemeClr val="tx1"/>
                </a:solidFill>
                <a:effectLst/>
                <a:latin typeface="+mn-lt"/>
                <a:ea typeface="+mn-ea"/>
                <a:cs typeface="+mn-cs"/>
              </a:rPr>
              <a:t>  Other common reasons for use of TWS systems are social and cultural importance and the perception that TWS systems provide better water quality compared to piped water. </a:t>
            </a:r>
          </a:p>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7</a:t>
            </a:fld>
            <a:endParaRPr lang="en-AU"/>
          </a:p>
        </p:txBody>
      </p:sp>
    </p:spTree>
    <p:extLst>
      <p:ext uri="{BB962C8B-B14F-4D97-AF65-F5344CB8AC3E}">
        <p14:creationId xmlns:p14="http://schemas.microsoft.com/office/powerpoint/2010/main" val="346438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T</a:t>
            </a:r>
            <a:r>
              <a:rPr lang="en-AU" sz="1200" kern="1200" dirty="0">
                <a:solidFill>
                  <a:schemeClr val="tx1"/>
                </a:solidFill>
                <a:effectLst/>
                <a:latin typeface="+mn-lt"/>
                <a:ea typeface="+mn-ea"/>
                <a:cs typeface="+mn-cs"/>
              </a:rPr>
              <a:t>here was no geographic pattern found in the status of TWS systems across Nepal (Figure 14). Even within a district there can be a wide range in the condition of TWS. For example, in Kathmandu one TWS system was found to be in very poor condition whilst one was found to be in very good condition.  Of the districts assessed </a:t>
            </a:r>
            <a:r>
              <a:rPr lang="en-AU" sz="1200" kern="1200" dirty="0" err="1">
                <a:solidFill>
                  <a:schemeClr val="tx1"/>
                </a:solidFill>
                <a:effectLst/>
                <a:latin typeface="+mn-lt"/>
                <a:ea typeface="+mn-ea"/>
                <a:cs typeface="+mn-cs"/>
              </a:rPr>
              <a:t>Achham</a:t>
            </a:r>
            <a:r>
              <a:rPr lang="en-AU" sz="1200" kern="1200" dirty="0">
                <a:solidFill>
                  <a:schemeClr val="tx1"/>
                </a:solidFill>
                <a:effectLst/>
                <a:latin typeface="+mn-lt"/>
                <a:ea typeface="+mn-ea"/>
                <a:cs typeface="+mn-cs"/>
              </a:rPr>
              <a:t> district TWS are in the best condition, in this district four of the TWS are in good condition and only one is in poor condition. </a:t>
            </a:r>
            <a:r>
              <a:rPr lang="en-AU" sz="1200" kern="1200" dirty="0" err="1">
                <a:solidFill>
                  <a:schemeClr val="tx1"/>
                </a:solidFill>
                <a:effectLst/>
                <a:latin typeface="+mn-lt"/>
                <a:ea typeface="+mn-ea"/>
                <a:cs typeface="+mn-cs"/>
              </a:rPr>
              <a:t>Chitwan</a:t>
            </a:r>
            <a:r>
              <a:rPr lang="en-AU" sz="1200" kern="1200" dirty="0">
                <a:solidFill>
                  <a:schemeClr val="tx1"/>
                </a:solidFill>
                <a:effectLst/>
                <a:latin typeface="+mn-lt"/>
                <a:ea typeface="+mn-ea"/>
                <a:cs typeface="+mn-cs"/>
              </a:rPr>
              <a:t> and </a:t>
            </a:r>
            <a:r>
              <a:rPr lang="en-AU" sz="1200" kern="1200" dirty="0" err="1">
                <a:solidFill>
                  <a:schemeClr val="tx1"/>
                </a:solidFill>
                <a:effectLst/>
                <a:latin typeface="+mn-lt"/>
                <a:ea typeface="+mn-ea"/>
                <a:cs typeface="+mn-cs"/>
              </a:rPr>
              <a:t>Kavre</a:t>
            </a:r>
            <a:r>
              <a:rPr lang="en-AU" sz="1200" kern="1200" dirty="0">
                <a:solidFill>
                  <a:schemeClr val="tx1"/>
                </a:solidFill>
                <a:effectLst/>
                <a:latin typeface="+mn-lt"/>
                <a:ea typeface="+mn-ea"/>
                <a:cs typeface="+mn-cs"/>
              </a:rPr>
              <a:t> TWS were in the worst condition, the TWS in these districts were found to be in very poor and poor condition.</a:t>
            </a:r>
          </a:p>
        </p:txBody>
      </p:sp>
      <p:sp>
        <p:nvSpPr>
          <p:cNvPr id="4" name="Slide Number Placeholder 3"/>
          <p:cNvSpPr>
            <a:spLocks noGrp="1"/>
          </p:cNvSpPr>
          <p:nvPr>
            <p:ph type="sldNum" sz="quarter" idx="10"/>
          </p:nvPr>
        </p:nvSpPr>
        <p:spPr/>
        <p:txBody>
          <a:bodyPr/>
          <a:lstStyle/>
          <a:p>
            <a:fld id="{40515048-EF52-4FE8-B0AB-DF0CE7B7E3BB}" type="slidenum">
              <a:rPr lang="en-AU" smtClean="0"/>
              <a:t>8</a:t>
            </a:fld>
            <a:endParaRPr lang="en-AU"/>
          </a:p>
        </p:txBody>
      </p:sp>
    </p:spTree>
    <p:extLst>
      <p:ext uri="{BB962C8B-B14F-4D97-AF65-F5344CB8AC3E}">
        <p14:creationId xmlns:p14="http://schemas.microsoft.com/office/powerpoint/2010/main" val="331348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The condition of TWS in Nepal is deteriorating and will continue to do so if their conservation is not prioritised</a:t>
            </a:r>
            <a:r>
              <a:rPr lang="en-AU" sz="1200" kern="1200" dirty="0">
                <a:solidFill>
                  <a:schemeClr val="tx1"/>
                </a:solidFill>
                <a:effectLst/>
                <a:latin typeface="+mn-lt"/>
                <a:ea typeface="+mn-ea"/>
                <a:cs typeface="+mn-cs"/>
              </a:rPr>
              <a:t>.  TWS conditions are deteriorating primarily due to lack of catchment protection to prevent contamination and encroachment; and limited platform space for users causing unhygienic conditions. Most of the catchments were found to be encroached by agriculture, grazing or a combination of both. The spring sources were generally found to be in poor condition due to lack of protection and maintenance. The condition of the water collection points for spring sources systems were generally found to be very poor. Issues identified include inadequate protection measures, </a:t>
            </a:r>
          </a:p>
          <a:p>
            <a:r>
              <a:rPr lang="en-AU" sz="1200" kern="1200" dirty="0">
                <a:solidFill>
                  <a:schemeClr val="tx1"/>
                </a:solidFill>
                <a:effectLst/>
                <a:latin typeface="+mn-lt"/>
                <a:ea typeface="+mn-ea"/>
                <a:cs typeface="+mn-cs"/>
              </a:rPr>
              <a:t>unclean and unhygienic practices, platform size and lack of water regulation.</a:t>
            </a:r>
          </a:p>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9</a:t>
            </a:fld>
            <a:endParaRPr lang="en-AU"/>
          </a:p>
        </p:txBody>
      </p:sp>
    </p:spTree>
    <p:extLst>
      <p:ext uri="{BB962C8B-B14F-4D97-AF65-F5344CB8AC3E}">
        <p14:creationId xmlns:p14="http://schemas.microsoft.com/office/powerpoint/2010/main" val="352422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Communities exhibit a strong feeling of ownership of the TWS and in the absence of government support they self-organise to collectively manage the systems through local informal bodies</a:t>
            </a:r>
            <a:r>
              <a:rPr lang="en-AU" sz="1200" kern="1200" dirty="0">
                <a:solidFill>
                  <a:schemeClr val="tx1"/>
                </a:solidFill>
                <a:effectLst/>
                <a:latin typeface="+mn-lt"/>
                <a:ea typeface="+mn-ea"/>
                <a:cs typeface="+mn-cs"/>
              </a:rPr>
              <a:t>. At most of the TWS systems studied the community have a strong feeling of ownership of the TWS and spend their own time and resources in maintaining the system. These sources have been socially, culturally and environmentally important for the people for several decades or centuries so the communities are using their own knowledge and capacity to protect the TWS systems.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Existing community led TWS conservation and adaptation measures can inform planning for future works.</a:t>
            </a:r>
            <a:r>
              <a:rPr lang="en-AU" sz="1200" kern="1200" dirty="0">
                <a:solidFill>
                  <a:schemeClr val="tx1"/>
                </a:solidFill>
                <a:effectLst/>
                <a:latin typeface="+mn-lt"/>
                <a:ea typeface="+mn-ea"/>
                <a:cs typeface="+mn-cs"/>
              </a:rPr>
              <a:t> Examples of successful existing measures include: fencing of the source area for </a:t>
            </a:r>
            <a:r>
              <a:rPr lang="en-AU" sz="1200" kern="1200" dirty="0" err="1">
                <a:solidFill>
                  <a:schemeClr val="tx1"/>
                </a:solidFill>
                <a:effectLst/>
                <a:latin typeface="+mn-lt"/>
                <a:ea typeface="+mn-ea"/>
                <a:cs typeface="+mn-cs"/>
              </a:rPr>
              <a:t>Jhar</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Phunga</a:t>
            </a:r>
            <a:r>
              <a:rPr lang="en-AU" sz="1200" kern="1200" dirty="0">
                <a:solidFill>
                  <a:schemeClr val="tx1"/>
                </a:solidFill>
                <a:effectLst/>
                <a:latin typeface="+mn-lt"/>
                <a:ea typeface="+mn-ea"/>
                <a:cs typeface="+mn-cs"/>
              </a:rPr>
              <a:t> TWS in </a:t>
            </a:r>
            <a:r>
              <a:rPr lang="en-AU" sz="1200" kern="1200" dirty="0" err="1">
                <a:solidFill>
                  <a:schemeClr val="tx1"/>
                </a:solidFill>
                <a:effectLst/>
                <a:latin typeface="+mn-lt"/>
                <a:ea typeface="+mn-ea"/>
                <a:cs typeface="+mn-cs"/>
              </a:rPr>
              <a:t>Achhaam</a:t>
            </a:r>
            <a:r>
              <a:rPr lang="en-AU" sz="1200" kern="1200" dirty="0">
                <a:solidFill>
                  <a:schemeClr val="tx1"/>
                </a:solidFill>
                <a:effectLst/>
                <a:latin typeface="+mn-lt"/>
                <a:ea typeface="+mn-ea"/>
                <a:cs typeface="+mn-cs"/>
              </a:rPr>
              <a:t> district; designation of the Pandu </a:t>
            </a:r>
            <a:r>
              <a:rPr lang="en-AU" sz="1200" kern="1200" dirty="0" err="1">
                <a:solidFill>
                  <a:schemeClr val="tx1"/>
                </a:solidFill>
                <a:effectLst/>
                <a:latin typeface="+mn-lt"/>
                <a:ea typeface="+mn-ea"/>
                <a:cs typeface="+mn-cs"/>
              </a:rPr>
              <a:t>Gupha</a:t>
            </a:r>
            <a:r>
              <a:rPr lang="en-AU" sz="1200" kern="1200" dirty="0">
                <a:solidFill>
                  <a:schemeClr val="tx1"/>
                </a:solidFill>
                <a:effectLst/>
                <a:latin typeface="+mn-lt"/>
                <a:ea typeface="+mn-ea"/>
                <a:cs typeface="+mn-cs"/>
              </a:rPr>
              <a:t> TWS as heritage site; construction of storage system; and improvement of the water collection area of the Magar </a:t>
            </a:r>
            <a:r>
              <a:rPr lang="en-AU" sz="1200" kern="1200" dirty="0" err="1">
                <a:solidFill>
                  <a:schemeClr val="tx1"/>
                </a:solidFill>
                <a:effectLst/>
                <a:latin typeface="+mn-lt"/>
                <a:ea typeface="+mn-ea"/>
                <a:cs typeface="+mn-cs"/>
              </a:rPr>
              <a:t>Pani</a:t>
            </a:r>
            <a:r>
              <a:rPr lang="en-AU" sz="1200" kern="1200" dirty="0">
                <a:solidFill>
                  <a:schemeClr val="tx1"/>
                </a:solidFill>
                <a:effectLst/>
                <a:latin typeface="+mn-lt"/>
                <a:ea typeface="+mn-ea"/>
                <a:cs typeface="+mn-cs"/>
              </a:rPr>
              <a:t> TWS in </a:t>
            </a:r>
            <a:r>
              <a:rPr lang="en-AU" sz="1200" kern="1200" dirty="0" err="1">
                <a:solidFill>
                  <a:schemeClr val="tx1"/>
                </a:solidFill>
                <a:effectLst/>
                <a:latin typeface="+mn-lt"/>
                <a:ea typeface="+mn-ea"/>
                <a:cs typeface="+mn-cs"/>
              </a:rPr>
              <a:t>Tanahun</a:t>
            </a:r>
            <a:r>
              <a:rPr lang="en-AU" sz="1200" kern="1200" dirty="0">
                <a:solidFill>
                  <a:schemeClr val="tx1"/>
                </a:solidFill>
                <a:effectLst/>
                <a:latin typeface="+mn-lt"/>
                <a:ea typeface="+mn-ea"/>
                <a:cs typeface="+mn-cs"/>
              </a:rPr>
              <a:t> district. </a:t>
            </a:r>
          </a:p>
          <a:p>
            <a:endParaRPr lang="en-AU" dirty="0"/>
          </a:p>
        </p:txBody>
      </p:sp>
      <p:sp>
        <p:nvSpPr>
          <p:cNvPr id="4" name="Slide Number Placeholder 3"/>
          <p:cNvSpPr>
            <a:spLocks noGrp="1"/>
          </p:cNvSpPr>
          <p:nvPr>
            <p:ph type="sldNum" sz="quarter" idx="10"/>
          </p:nvPr>
        </p:nvSpPr>
        <p:spPr/>
        <p:txBody>
          <a:bodyPr/>
          <a:lstStyle/>
          <a:p>
            <a:fld id="{40515048-EF52-4FE8-B0AB-DF0CE7B7E3BB}" type="slidenum">
              <a:rPr lang="en-AU" smtClean="0"/>
              <a:t>11</a:t>
            </a:fld>
            <a:endParaRPr lang="en-AU"/>
          </a:p>
        </p:txBody>
      </p:sp>
    </p:spTree>
    <p:extLst>
      <p:ext uri="{BB962C8B-B14F-4D97-AF65-F5344CB8AC3E}">
        <p14:creationId xmlns:p14="http://schemas.microsoft.com/office/powerpoint/2010/main" val="347473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17/08/2016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17/08/2016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17/08/2016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17/08/2016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t>17/08/2016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t>17/08/2016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t>17/08/2016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t>17/08/2016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t>17/08/2016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17/08/2016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17/08/2016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94791"/>
            <a:ext cx="7886700" cy="7133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61284"/>
            <a:ext cx="7886700" cy="501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t>17/08/2016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t>‹#›</a:t>
            </a:fld>
            <a:endParaRPr lang="en-AU"/>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cxnSp>
        <p:nvCxnSpPr>
          <p:cNvPr id="8" name="Straight Connector 7"/>
          <p:cNvCxnSpPr/>
          <p:nvPr userDrawn="1"/>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 y="982416"/>
            <a:ext cx="9006347" cy="1682717"/>
          </a:xfrm>
          <a:noFill/>
          <a:ln>
            <a:noFill/>
          </a:ln>
        </p:spPr>
        <p:txBody>
          <a:bodyPr>
            <a:noAutofit/>
          </a:bodyPr>
          <a:lstStyle/>
          <a:p>
            <a:pPr algn="r"/>
            <a:r>
              <a:rPr lang="en-AU" sz="4800" b="1" dirty="0"/>
              <a:t>Traditional Water Sources in Nepal    </a:t>
            </a:r>
            <a:r>
              <a:rPr lang="en-AU" sz="4800" dirty="0"/>
              <a:t>Status and climate resilience</a:t>
            </a:r>
          </a:p>
        </p:txBody>
      </p:sp>
      <p:sp>
        <p:nvSpPr>
          <p:cNvPr id="2" name="TextBox 1"/>
          <p:cNvSpPr txBox="1"/>
          <p:nvPr/>
        </p:nvSpPr>
        <p:spPr>
          <a:xfrm>
            <a:off x="0" y="6101509"/>
            <a:ext cx="7145517" cy="646331"/>
          </a:xfrm>
          <a:prstGeom prst="rect">
            <a:avLst/>
          </a:prstGeom>
          <a:noFill/>
        </p:spPr>
        <p:txBody>
          <a:bodyPr wrap="square" rtlCol="0">
            <a:spAutoFit/>
          </a:bodyPr>
          <a:lstStyle/>
          <a:p>
            <a:r>
              <a:rPr lang="en-US" dirty="0"/>
              <a:t>By Thakur Pandit,  Simon Tilleard (Alluvium International) and Jeremy Carew-Reid (ICEM - International Centre for Environmental Management)</a:t>
            </a:r>
            <a:endParaRPr lang="en-AU" dirty="0"/>
          </a:p>
        </p:txBody>
      </p:sp>
      <p:pic>
        <p:nvPicPr>
          <p:cNvPr id="10" name="Picture 9" descr="E:\Field photos\Selected Kavre  Photos\The spout is waiting for water to come.JPG"/>
          <p:cNvPicPr/>
          <p:nvPr/>
        </p:nvPicPr>
        <p:blipFill rotWithShape="1">
          <a:blip r:embed="rId6" cstate="screen">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t="17587" b="24527"/>
          <a:stretch/>
        </p:blipFill>
        <p:spPr bwMode="auto">
          <a:xfrm>
            <a:off x="519" y="2665133"/>
            <a:ext cx="9144000" cy="3326216"/>
          </a:xfrm>
          <a:prstGeom prst="rect">
            <a:avLst/>
          </a:prstGeom>
          <a:noFill/>
          <a:ln w="9525">
            <a:noFill/>
            <a:miter lim="800000"/>
            <a:headEnd/>
            <a:tailEnd/>
          </a:ln>
        </p:spPr>
      </p:pic>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Findings – Common issues</a:t>
            </a:r>
            <a:endParaRPr lang="en-AU" b="1"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760" y="1162710"/>
            <a:ext cx="8576479" cy="5233618"/>
          </a:xfrm>
          <a:prstGeom prst="rect">
            <a:avLst/>
          </a:prstGeom>
        </p:spPr>
      </p:pic>
    </p:spTree>
    <p:extLst>
      <p:ext uri="{BB962C8B-B14F-4D97-AF65-F5344CB8AC3E}">
        <p14:creationId xmlns:p14="http://schemas.microsoft.com/office/powerpoint/2010/main" val="102208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Findings – Institutional support</a:t>
            </a:r>
            <a:endParaRPr lang="en-AU" b="1" dirty="0"/>
          </a:p>
        </p:txBody>
      </p:sp>
      <p:pic>
        <p:nvPicPr>
          <p:cNvPr id="4" name="Picture 3"/>
          <p:cNvPicPr>
            <a:picLocks noChangeAspect="1"/>
          </p:cNvPicPr>
          <p:nvPr/>
        </p:nvPicPr>
        <p:blipFill>
          <a:blip r:embed="rId3"/>
          <a:stretch>
            <a:fillRect/>
          </a:stretch>
        </p:blipFill>
        <p:spPr>
          <a:xfrm>
            <a:off x="2404075" y="1148255"/>
            <a:ext cx="4335849" cy="5431952"/>
          </a:xfrm>
          <a:prstGeom prst="rect">
            <a:avLst/>
          </a:prstGeom>
        </p:spPr>
      </p:pic>
    </p:spTree>
    <p:extLst>
      <p:ext uri="{BB962C8B-B14F-4D97-AF65-F5344CB8AC3E}">
        <p14:creationId xmlns:p14="http://schemas.microsoft.com/office/powerpoint/2010/main" val="111779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 Existing conservation</a:t>
            </a:r>
            <a:endParaRPr lang="en-AU" dirty="0"/>
          </a:p>
        </p:txBody>
      </p:sp>
      <p:pic>
        <p:nvPicPr>
          <p:cNvPr id="8" name="Picture 7" descr="E:\TWS  - Field photos\selected achham\DSCN2588.JPG"/>
          <p:cNvPicPr/>
          <p:nvPr/>
        </p:nvPicPr>
        <p:blipFill rotWithShape="1">
          <a:blip r:embed="rId2" cstate="screen">
            <a:extLst>
              <a:ext uri="{28A0092B-C50C-407E-A947-70E740481C1C}">
                <a14:useLocalDpi xmlns:a14="http://schemas.microsoft.com/office/drawing/2010/main"/>
              </a:ext>
            </a:extLst>
          </a:blip>
          <a:srcRect/>
          <a:stretch/>
        </p:blipFill>
        <p:spPr bwMode="auto">
          <a:xfrm>
            <a:off x="2044184" y="1264831"/>
            <a:ext cx="6689912" cy="4074423"/>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2194152" y="5475723"/>
            <a:ext cx="6389976" cy="1077218"/>
          </a:xfrm>
          <a:prstGeom prst="rect">
            <a:avLst/>
          </a:prstGeom>
        </p:spPr>
        <p:txBody>
          <a:bodyPr wrap="square">
            <a:spAutoFit/>
          </a:bodyPr>
          <a:lstStyle/>
          <a:p>
            <a:pPr algn="ctr"/>
            <a:r>
              <a:rPr lang="en-AU" sz="3200" i="1" dirty="0"/>
              <a:t>Protected source at </a:t>
            </a:r>
            <a:r>
              <a:rPr lang="en-AU" sz="3200" i="1" dirty="0" err="1"/>
              <a:t>Jhar</a:t>
            </a:r>
            <a:r>
              <a:rPr lang="en-AU" sz="3200" i="1" dirty="0"/>
              <a:t> </a:t>
            </a:r>
            <a:r>
              <a:rPr lang="en-AU" sz="3200" i="1" dirty="0" err="1"/>
              <a:t>Phunga</a:t>
            </a:r>
            <a:r>
              <a:rPr lang="en-AU" sz="3200" i="1" dirty="0"/>
              <a:t> TWS, </a:t>
            </a:r>
            <a:r>
              <a:rPr lang="en-AU" sz="3200" i="1" dirty="0" err="1"/>
              <a:t>Achhaam</a:t>
            </a:r>
            <a:r>
              <a:rPr lang="en-AU" sz="3200" i="1" dirty="0"/>
              <a:t> District</a:t>
            </a:r>
          </a:p>
        </p:txBody>
      </p:sp>
    </p:spTree>
    <p:extLst>
      <p:ext uri="{BB962C8B-B14F-4D97-AF65-F5344CB8AC3E}">
        <p14:creationId xmlns:p14="http://schemas.microsoft.com/office/powerpoint/2010/main" val="352030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 Existing conservation</a:t>
            </a:r>
            <a:endParaRPr lang="en-AU" dirty="0"/>
          </a:p>
        </p:txBody>
      </p:sp>
      <p:pic>
        <p:nvPicPr>
          <p:cNvPr id="1025" name="Picture 24" descr="8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5098" y="1263248"/>
            <a:ext cx="5806337" cy="43596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50135" y="5622868"/>
            <a:ext cx="6616262" cy="954107"/>
          </a:xfrm>
          <a:prstGeom prst="rect">
            <a:avLst/>
          </a:prstGeom>
        </p:spPr>
        <p:txBody>
          <a:bodyPr wrap="square">
            <a:spAutoFit/>
          </a:bodyPr>
          <a:lstStyle/>
          <a:p>
            <a:pPr algn="ctr"/>
            <a:r>
              <a:rPr lang="en-AU" sz="2800" i="1" dirty="0">
                <a:latin typeface="Calibri" panose="020F0502020204030204" pitchFamily="34" charset="0"/>
                <a:ea typeface="Calibri" panose="020F0502020204030204" pitchFamily="34" charset="0"/>
                <a:cs typeface="Times New Roman" panose="02020603050405020304" pitchFamily="18" charset="0"/>
              </a:rPr>
              <a:t>Improved access infrastructure in Magar </a:t>
            </a:r>
            <a:r>
              <a:rPr lang="en-AU" sz="2800" i="1" dirty="0" err="1">
                <a:latin typeface="Calibri" panose="020F0502020204030204" pitchFamily="34" charset="0"/>
                <a:ea typeface="Calibri" panose="020F0502020204030204" pitchFamily="34" charset="0"/>
                <a:cs typeface="Times New Roman" panose="02020603050405020304" pitchFamily="18" charset="0"/>
              </a:rPr>
              <a:t>Pani</a:t>
            </a:r>
            <a:r>
              <a:rPr lang="en-AU" sz="2800" i="1" dirty="0">
                <a:latin typeface="Calibri" panose="020F0502020204030204" pitchFamily="34" charset="0"/>
                <a:ea typeface="Calibri" panose="020F0502020204030204" pitchFamily="34" charset="0"/>
                <a:cs typeface="Times New Roman" panose="02020603050405020304" pitchFamily="18" charset="0"/>
              </a:rPr>
              <a:t>, </a:t>
            </a:r>
            <a:r>
              <a:rPr lang="en-AU" sz="2800" i="1" dirty="0" err="1">
                <a:latin typeface="Calibri" panose="020F0502020204030204" pitchFamily="34" charset="0"/>
                <a:ea typeface="Calibri" panose="020F0502020204030204" pitchFamily="34" charset="0"/>
                <a:cs typeface="Times New Roman" panose="02020603050405020304" pitchFamily="18" charset="0"/>
              </a:rPr>
              <a:t>Tanahun</a:t>
            </a:r>
            <a:r>
              <a:rPr lang="en-AU" sz="2800" i="1" dirty="0">
                <a:latin typeface="Calibri" panose="020F0502020204030204" pitchFamily="34" charset="0"/>
                <a:ea typeface="Calibri" panose="020F0502020204030204" pitchFamily="34" charset="0"/>
                <a:cs typeface="Times New Roman" panose="02020603050405020304" pitchFamily="18" charset="0"/>
              </a:rPr>
              <a:t> district</a:t>
            </a:r>
            <a:endParaRPr lang="en-AU" sz="2800" dirty="0"/>
          </a:p>
        </p:txBody>
      </p:sp>
      <p:pic>
        <p:nvPicPr>
          <p:cNvPr id="12" name="Picture 8" descr="DSCN258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575" y="1270385"/>
            <a:ext cx="1876556" cy="13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26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 Existing conservation</a:t>
            </a:r>
            <a:endParaRPr lang="en-AU" dirty="0"/>
          </a:p>
        </p:txBody>
      </p:sp>
      <p:pic>
        <p:nvPicPr>
          <p:cNvPr id="1025" name="Picture 24" descr="8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052" y="2742985"/>
            <a:ext cx="1887079" cy="141689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SCN16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59117" y="1326309"/>
            <a:ext cx="5580993" cy="41873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50135" y="5622868"/>
            <a:ext cx="6389976" cy="1077218"/>
          </a:xfrm>
          <a:prstGeom prst="rect">
            <a:avLst/>
          </a:prstGeom>
        </p:spPr>
        <p:txBody>
          <a:bodyPr wrap="square">
            <a:spAutoFit/>
          </a:bodyPr>
          <a:lstStyle/>
          <a:p>
            <a:pPr algn="ctr"/>
            <a:r>
              <a:rPr lang="en-AU" sz="3200" i="1" dirty="0"/>
              <a:t>Pandu </a:t>
            </a:r>
            <a:r>
              <a:rPr lang="en-AU" sz="3200" i="1" dirty="0" err="1"/>
              <a:t>Gupha</a:t>
            </a:r>
            <a:r>
              <a:rPr lang="en-AU" sz="3200" i="1" dirty="0"/>
              <a:t> TWS listed as a heritage site</a:t>
            </a:r>
            <a:endParaRPr lang="en-AU" sz="4400" dirty="0"/>
          </a:p>
        </p:txBody>
      </p:sp>
      <p:pic>
        <p:nvPicPr>
          <p:cNvPr id="11" name="Picture 8" descr="DSCN258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575" y="1270385"/>
            <a:ext cx="1876556" cy="13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0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 Existing conservation</a:t>
            </a:r>
            <a:endParaRPr lang="en-AU" dirty="0"/>
          </a:p>
        </p:txBody>
      </p:sp>
      <p:pic>
        <p:nvPicPr>
          <p:cNvPr id="1025" name="Picture 24" descr="8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052" y="2742985"/>
            <a:ext cx="1887079" cy="141689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SCN161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575" y="4269062"/>
            <a:ext cx="1876556" cy="14079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78808" y="5499997"/>
            <a:ext cx="6074980" cy="954107"/>
          </a:xfrm>
          <a:prstGeom prst="rect">
            <a:avLst/>
          </a:prstGeom>
        </p:spPr>
        <p:txBody>
          <a:bodyPr wrap="square">
            <a:spAutoFit/>
          </a:bodyPr>
          <a:lstStyle/>
          <a:p>
            <a:pPr algn="ctr"/>
            <a:r>
              <a:rPr lang="en-AU" sz="2800" i="1" dirty="0"/>
              <a:t>Construction of storage system at </a:t>
            </a:r>
            <a:r>
              <a:rPr lang="en-AU" sz="2800" i="1" dirty="0" err="1"/>
              <a:t>Dharadi</a:t>
            </a:r>
            <a:r>
              <a:rPr lang="en-AU" sz="2800" i="1" dirty="0"/>
              <a:t>, </a:t>
            </a:r>
            <a:r>
              <a:rPr lang="en-AU" sz="2800" i="1" dirty="0" err="1"/>
              <a:t>Tanahun</a:t>
            </a:r>
            <a:r>
              <a:rPr lang="en-AU" sz="2800" i="1" dirty="0"/>
              <a:t> district</a:t>
            </a:r>
            <a:endParaRPr lang="en-AU" sz="2800" dirty="0"/>
          </a:p>
        </p:txBody>
      </p:sp>
      <p:pic>
        <p:nvPicPr>
          <p:cNvPr id="11" name="Picture 8" descr="DSCN258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8575" y="1270385"/>
            <a:ext cx="1876556" cy="13634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4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17248" y="1270385"/>
            <a:ext cx="5598101" cy="420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5" y="294791"/>
            <a:ext cx="8426122" cy="672161"/>
          </a:xfrm>
        </p:spPr>
        <p:txBody>
          <a:bodyPr>
            <a:normAutofit fontScale="90000"/>
          </a:bodyPr>
          <a:lstStyle/>
          <a:p>
            <a:r>
              <a:rPr lang="en-US" dirty="0"/>
              <a:t>Climate change vulnerability assessment example</a:t>
            </a:r>
            <a:endParaRPr lang="en-AU" dirty="0"/>
          </a:p>
        </p:txBody>
      </p:sp>
      <p:pic>
        <p:nvPicPr>
          <p:cNvPr id="6146" name="Picture 3" descr="C:\Users\DELL\Desktop\Matatirtha Thankot Site Visit Photos\GEDC066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89687"/>
            <a:ext cx="9144000" cy="6862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698552529"/>
              </p:ext>
            </p:extLst>
          </p:nvPr>
        </p:nvGraphicFramePr>
        <p:xfrm>
          <a:off x="276443" y="1878454"/>
          <a:ext cx="8591114" cy="3432423"/>
        </p:xfrm>
        <a:graphic>
          <a:graphicData uri="http://schemas.openxmlformats.org/drawingml/2006/table">
            <a:tbl>
              <a:tblPr firstRow="1" bandRow="1">
                <a:tableStyleId>{5C22544A-7EE6-4342-B048-85BDC9FD1C3A}</a:tableStyleId>
              </a:tblPr>
              <a:tblGrid>
                <a:gridCol w="4295557">
                  <a:extLst>
                    <a:ext uri="{9D8B030D-6E8A-4147-A177-3AD203B41FA5}">
                      <a16:colId xmlns:a16="http://schemas.microsoft.com/office/drawing/2014/main" val="1549889292"/>
                    </a:ext>
                  </a:extLst>
                </a:gridCol>
                <a:gridCol w="4295557">
                  <a:extLst>
                    <a:ext uri="{9D8B030D-6E8A-4147-A177-3AD203B41FA5}">
                      <a16:colId xmlns:a16="http://schemas.microsoft.com/office/drawing/2014/main" val="4238532733"/>
                    </a:ext>
                  </a:extLst>
                </a:gridCol>
              </a:tblGrid>
              <a:tr h="426647">
                <a:tc>
                  <a:txBody>
                    <a:bodyPr/>
                    <a:lstStyle/>
                    <a:p>
                      <a:r>
                        <a:rPr lang="en-US" sz="2400" dirty="0"/>
                        <a:t>Key Threat in Kathmandu</a:t>
                      </a:r>
                      <a:endParaRPr lang="en-AU" sz="2400" dirty="0"/>
                    </a:p>
                  </a:txBody>
                  <a:tcPr>
                    <a:solidFill>
                      <a:schemeClr val="bg2">
                        <a:lumMod val="75000"/>
                      </a:schemeClr>
                    </a:solidFill>
                  </a:tcPr>
                </a:tc>
                <a:tc>
                  <a:txBody>
                    <a:bodyPr/>
                    <a:lstStyle/>
                    <a:p>
                      <a:r>
                        <a:rPr lang="en-US" sz="2400" dirty="0"/>
                        <a:t>Vulnerability Summary</a:t>
                      </a:r>
                      <a:endParaRPr lang="en-AU" sz="2400" dirty="0"/>
                    </a:p>
                  </a:txBody>
                  <a:tcPr>
                    <a:solidFill>
                      <a:schemeClr val="bg2">
                        <a:lumMod val="75000"/>
                      </a:schemeClr>
                    </a:solidFill>
                  </a:tcPr>
                </a:tc>
                <a:extLst>
                  <a:ext uri="{0D108BD9-81ED-4DB2-BD59-A6C34878D82A}">
                    <a16:rowId xmlns:a16="http://schemas.microsoft.com/office/drawing/2014/main" val="2849731433"/>
                  </a:ext>
                </a:extLst>
              </a:tr>
              <a:tr h="746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Increasing</a:t>
                      </a:r>
                      <a:r>
                        <a:rPr lang="en-US" sz="2400" kern="1200" baseline="0" dirty="0">
                          <a:solidFill>
                            <a:schemeClr val="dk1"/>
                          </a:solidFill>
                          <a:effectLst/>
                          <a:latin typeface="+mn-lt"/>
                          <a:ea typeface="+mn-ea"/>
                          <a:cs typeface="+mn-cs"/>
                        </a:rPr>
                        <a:t> </a:t>
                      </a:r>
                      <a:r>
                        <a:rPr lang="en-US" sz="2400" kern="1200" dirty="0">
                          <a:solidFill>
                            <a:schemeClr val="dk1"/>
                          </a:solidFill>
                          <a:effectLst/>
                          <a:latin typeface="+mn-lt"/>
                          <a:ea typeface="+mn-ea"/>
                          <a:cs typeface="+mn-cs"/>
                        </a:rPr>
                        <a:t>average maximum temperature of up to 3</a:t>
                      </a:r>
                      <a:r>
                        <a:rPr lang="en-US" sz="2400" kern="1200" baseline="30000" dirty="0">
                          <a:solidFill>
                            <a:schemeClr val="dk1"/>
                          </a:solidFill>
                          <a:effectLst/>
                          <a:latin typeface="+mn-lt"/>
                          <a:ea typeface="+mn-ea"/>
                          <a:cs typeface="+mn-cs"/>
                        </a:rPr>
                        <a:t>0</a:t>
                      </a:r>
                      <a:r>
                        <a:rPr lang="en-US" sz="2400" kern="1200" baseline="0" dirty="0">
                          <a:solidFill>
                            <a:schemeClr val="dk1"/>
                          </a:solidFill>
                          <a:effectLst/>
                          <a:latin typeface="+mn-lt"/>
                          <a:ea typeface="+mn-ea"/>
                          <a:cs typeface="+mn-cs"/>
                        </a:rPr>
                        <a:t>C</a:t>
                      </a:r>
                      <a:endParaRPr lang="en-AU" sz="2400" kern="1200" dirty="0">
                        <a:solidFill>
                          <a:schemeClr val="dk1"/>
                        </a:solidFill>
                        <a:effectLst/>
                        <a:latin typeface="+mn-lt"/>
                        <a:ea typeface="+mn-ea"/>
                        <a:cs typeface="+mn-cs"/>
                      </a:endParaRPr>
                    </a:p>
                  </a:txBody>
                  <a:tcPr>
                    <a:solidFill>
                      <a:schemeClr val="accent4">
                        <a:lumMod val="20000"/>
                        <a:lumOff val="80000"/>
                      </a:schemeClr>
                    </a:solidFill>
                  </a:tcPr>
                </a:tc>
                <a:tc>
                  <a:txBody>
                    <a:bodyPr/>
                    <a:lstStyle/>
                    <a:p>
                      <a:r>
                        <a:rPr lang="en-US" sz="2400" b="1" dirty="0"/>
                        <a:t>Moderate</a:t>
                      </a:r>
                      <a:r>
                        <a:rPr lang="en-US" sz="2400" baseline="0" dirty="0"/>
                        <a:t> – reduction of  water availability to source</a:t>
                      </a:r>
                      <a:endParaRPr lang="en-AU" sz="2400" dirty="0"/>
                    </a:p>
                  </a:txBody>
                  <a:tcPr>
                    <a:solidFill>
                      <a:schemeClr val="accent4">
                        <a:lumMod val="20000"/>
                        <a:lumOff val="80000"/>
                      </a:schemeClr>
                    </a:solidFill>
                  </a:tcPr>
                </a:tc>
                <a:extLst>
                  <a:ext uri="{0D108BD9-81ED-4DB2-BD59-A6C34878D82A}">
                    <a16:rowId xmlns:a16="http://schemas.microsoft.com/office/drawing/2014/main" val="3292247185"/>
                  </a:ext>
                </a:extLst>
              </a:tr>
              <a:tr h="426647">
                <a:tc>
                  <a:txBody>
                    <a:bodyPr/>
                    <a:lstStyle/>
                    <a:p>
                      <a:r>
                        <a:rPr lang="en-US" sz="2400" dirty="0"/>
                        <a:t>Increasing</a:t>
                      </a:r>
                      <a:r>
                        <a:rPr lang="en-US" sz="2400" baseline="0" dirty="0"/>
                        <a:t> intensity of rainfall</a:t>
                      </a:r>
                      <a:endParaRPr lang="en-AU" sz="2400" dirty="0"/>
                    </a:p>
                  </a:txBody>
                  <a:tcPr>
                    <a:solidFill>
                      <a:schemeClr val="accent6">
                        <a:lumMod val="20000"/>
                        <a:lumOff val="80000"/>
                      </a:schemeClr>
                    </a:solidFill>
                  </a:tcPr>
                </a:tc>
                <a:tc>
                  <a:txBody>
                    <a:bodyPr/>
                    <a:lstStyle/>
                    <a:p>
                      <a:r>
                        <a:rPr lang="en-US" sz="2400" b="1" dirty="0"/>
                        <a:t>Low</a:t>
                      </a:r>
                      <a:r>
                        <a:rPr lang="en-US" sz="2400" dirty="0"/>
                        <a:t> –</a:t>
                      </a:r>
                      <a:r>
                        <a:rPr lang="en-US" sz="2400" baseline="0" dirty="0"/>
                        <a:t>protected from flash floods due to surrounding forest</a:t>
                      </a:r>
                      <a:endParaRPr lang="en-AU" sz="2400" dirty="0"/>
                    </a:p>
                  </a:txBody>
                  <a:tcPr>
                    <a:solidFill>
                      <a:schemeClr val="accent6">
                        <a:lumMod val="20000"/>
                        <a:lumOff val="80000"/>
                      </a:schemeClr>
                    </a:solidFill>
                  </a:tcPr>
                </a:tc>
                <a:extLst>
                  <a:ext uri="{0D108BD9-81ED-4DB2-BD59-A6C34878D82A}">
                    <a16:rowId xmlns:a16="http://schemas.microsoft.com/office/drawing/2014/main" val="541575617"/>
                  </a:ext>
                </a:extLst>
              </a:tr>
              <a:tr h="506343">
                <a:tc>
                  <a:txBody>
                    <a:bodyPr/>
                    <a:lstStyle/>
                    <a:p>
                      <a:r>
                        <a:rPr lang="en-US" sz="2400" dirty="0"/>
                        <a:t>Increasing flood magnitude</a:t>
                      </a:r>
                      <a:endParaRPr lang="en-AU" sz="2400" dirty="0"/>
                    </a:p>
                  </a:txBody>
                  <a:tcPr>
                    <a:solidFill>
                      <a:schemeClr val="accent6">
                        <a:lumMod val="20000"/>
                        <a:lumOff val="80000"/>
                      </a:schemeClr>
                    </a:solidFill>
                  </a:tcPr>
                </a:tc>
                <a:tc>
                  <a:txBody>
                    <a:bodyPr/>
                    <a:lstStyle/>
                    <a:p>
                      <a:r>
                        <a:rPr lang="en-US" sz="2400" b="1" dirty="0"/>
                        <a:t>Low</a:t>
                      </a:r>
                      <a:r>
                        <a:rPr lang="en-US" sz="2400" dirty="0"/>
                        <a:t> –</a:t>
                      </a:r>
                      <a:r>
                        <a:rPr lang="en-US" sz="2400" baseline="0" dirty="0"/>
                        <a:t>not located near a river</a:t>
                      </a:r>
                      <a:endParaRPr lang="en-AU" sz="2400" dirty="0"/>
                    </a:p>
                  </a:txBody>
                  <a:tcPr>
                    <a:solidFill>
                      <a:schemeClr val="accent6">
                        <a:lumMod val="20000"/>
                        <a:lumOff val="80000"/>
                      </a:schemeClr>
                    </a:solidFill>
                  </a:tcPr>
                </a:tc>
                <a:extLst>
                  <a:ext uri="{0D108BD9-81ED-4DB2-BD59-A6C34878D82A}">
                    <a16:rowId xmlns:a16="http://schemas.microsoft.com/office/drawing/2014/main" val="1900661494"/>
                  </a:ext>
                </a:extLst>
              </a:tr>
              <a:tr h="746633">
                <a:tc>
                  <a:txBody>
                    <a:bodyPr/>
                    <a:lstStyle/>
                    <a:p>
                      <a:r>
                        <a:rPr lang="en-US" sz="2400" dirty="0"/>
                        <a:t>Increasing</a:t>
                      </a:r>
                      <a:r>
                        <a:rPr lang="en-US" sz="2400" baseline="0" dirty="0"/>
                        <a:t> landslide occurrence</a:t>
                      </a:r>
                      <a:endParaRPr lang="en-AU" sz="2400" dirty="0"/>
                    </a:p>
                  </a:txBody>
                  <a:tcPr>
                    <a:solidFill>
                      <a:schemeClr val="accent6">
                        <a:lumMod val="20000"/>
                        <a:lumOff val="80000"/>
                      </a:schemeClr>
                    </a:solidFill>
                  </a:tcPr>
                </a:tc>
                <a:tc>
                  <a:txBody>
                    <a:bodyPr/>
                    <a:lstStyle/>
                    <a:p>
                      <a:r>
                        <a:rPr lang="en-US" sz="2400" b="1" dirty="0"/>
                        <a:t>Low</a:t>
                      </a:r>
                      <a:r>
                        <a:rPr lang="en-US" sz="2400" dirty="0"/>
                        <a:t> –no transmission</a:t>
                      </a:r>
                      <a:r>
                        <a:rPr lang="en-US" sz="2400" baseline="0" dirty="0"/>
                        <a:t> lines in landslide prone areas</a:t>
                      </a:r>
                      <a:endParaRPr lang="en-AU" sz="2400" dirty="0"/>
                    </a:p>
                  </a:txBody>
                  <a:tcPr>
                    <a:solidFill>
                      <a:schemeClr val="accent6">
                        <a:lumMod val="20000"/>
                        <a:lumOff val="80000"/>
                      </a:schemeClr>
                    </a:solidFill>
                  </a:tcPr>
                </a:tc>
                <a:extLst>
                  <a:ext uri="{0D108BD9-81ED-4DB2-BD59-A6C34878D82A}">
                    <a16:rowId xmlns:a16="http://schemas.microsoft.com/office/drawing/2014/main" val="2952439671"/>
                  </a:ext>
                </a:extLst>
              </a:tr>
            </a:tbl>
          </a:graphicData>
        </a:graphic>
      </p:graphicFrame>
      <p:sp>
        <p:nvSpPr>
          <p:cNvPr id="5" name="TextBox 4"/>
          <p:cNvSpPr txBox="1"/>
          <p:nvPr/>
        </p:nvSpPr>
        <p:spPr>
          <a:xfrm>
            <a:off x="883528" y="1159654"/>
            <a:ext cx="7541936" cy="646331"/>
          </a:xfrm>
          <a:prstGeom prst="rect">
            <a:avLst/>
          </a:prstGeom>
          <a:noFill/>
        </p:spPr>
        <p:txBody>
          <a:bodyPr wrap="none" rtlCol="0">
            <a:spAutoFit/>
          </a:bodyPr>
          <a:lstStyle/>
          <a:p>
            <a:r>
              <a:rPr lang="en-AU" sz="3600" b="1" dirty="0" err="1">
                <a:solidFill>
                  <a:schemeClr val="bg1"/>
                </a:solidFill>
              </a:rPr>
              <a:t>Mathathirth</a:t>
            </a:r>
            <a:r>
              <a:rPr lang="en-AU" sz="3600" b="1" dirty="0">
                <a:solidFill>
                  <a:schemeClr val="bg1"/>
                </a:solidFill>
              </a:rPr>
              <a:t> TWS, Kathmandu District </a:t>
            </a:r>
            <a:endParaRPr lang="en-AU" sz="3600" dirty="0">
              <a:solidFill>
                <a:schemeClr val="bg1"/>
              </a:solidFill>
            </a:endParaRPr>
          </a:p>
        </p:txBody>
      </p:sp>
    </p:spTree>
    <p:extLst>
      <p:ext uri="{BB962C8B-B14F-4D97-AF65-F5344CB8AC3E}">
        <p14:creationId xmlns:p14="http://schemas.microsoft.com/office/powerpoint/2010/main" val="379707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Climate change vulnerability summary </a:t>
            </a:r>
            <a:endParaRPr lang="en-AU"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2460137"/>
              </p:ext>
            </p:extLst>
          </p:nvPr>
        </p:nvGraphicFramePr>
        <p:xfrm>
          <a:off x="323273" y="1189482"/>
          <a:ext cx="8682182" cy="4937760"/>
        </p:xfrm>
        <a:graphic>
          <a:graphicData uri="http://schemas.openxmlformats.org/drawingml/2006/table">
            <a:tbl>
              <a:tblPr firstRow="1" bandRow="1">
                <a:tableStyleId>{5C22544A-7EE6-4342-B048-85BDC9FD1C3A}</a:tableStyleId>
              </a:tblPr>
              <a:tblGrid>
                <a:gridCol w="1421287">
                  <a:extLst>
                    <a:ext uri="{9D8B030D-6E8A-4147-A177-3AD203B41FA5}">
                      <a16:colId xmlns:a16="http://schemas.microsoft.com/office/drawing/2014/main" val="691588667"/>
                    </a:ext>
                  </a:extLst>
                </a:gridCol>
                <a:gridCol w="1185078">
                  <a:extLst>
                    <a:ext uri="{9D8B030D-6E8A-4147-A177-3AD203B41FA5}">
                      <a16:colId xmlns:a16="http://schemas.microsoft.com/office/drawing/2014/main" val="4226456013"/>
                    </a:ext>
                  </a:extLst>
                </a:gridCol>
                <a:gridCol w="2650165">
                  <a:extLst>
                    <a:ext uri="{9D8B030D-6E8A-4147-A177-3AD203B41FA5}">
                      <a16:colId xmlns:a16="http://schemas.microsoft.com/office/drawing/2014/main" val="162580836"/>
                    </a:ext>
                  </a:extLst>
                </a:gridCol>
                <a:gridCol w="1964646">
                  <a:extLst>
                    <a:ext uri="{9D8B030D-6E8A-4147-A177-3AD203B41FA5}">
                      <a16:colId xmlns:a16="http://schemas.microsoft.com/office/drawing/2014/main" val="4252183179"/>
                    </a:ext>
                  </a:extLst>
                </a:gridCol>
                <a:gridCol w="1461006">
                  <a:extLst>
                    <a:ext uri="{9D8B030D-6E8A-4147-A177-3AD203B41FA5}">
                      <a16:colId xmlns:a16="http://schemas.microsoft.com/office/drawing/2014/main" val="1781472459"/>
                    </a:ext>
                  </a:extLst>
                </a:gridCol>
              </a:tblGrid>
              <a:tr h="370840">
                <a:tc>
                  <a:txBody>
                    <a:bodyPr/>
                    <a:lstStyle/>
                    <a:p>
                      <a:r>
                        <a:rPr lang="en-US" dirty="0"/>
                        <a:t>District</a:t>
                      </a:r>
                      <a:endParaRPr lang="en-AU" dirty="0"/>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dirty="0"/>
                        <a:t>Sources</a:t>
                      </a:r>
                      <a:endParaRPr lang="en-AU" dirty="0"/>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dirty="0"/>
                        <a:t>Key threats (200</a:t>
                      </a:r>
                      <a:r>
                        <a:rPr lang="en-US" baseline="0" dirty="0"/>
                        <a:t>0 to 2050)</a:t>
                      </a:r>
                      <a:endParaRPr lang="en-AU" dirty="0"/>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dirty="0"/>
                        <a:t>Key</a:t>
                      </a:r>
                      <a:r>
                        <a:rPr lang="en-US" baseline="0" dirty="0"/>
                        <a:t> impact</a:t>
                      </a:r>
                      <a:endParaRPr lang="en-AU" dirty="0"/>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dirty="0"/>
                        <a:t>Vulnerability</a:t>
                      </a:r>
                      <a:endParaRPr lang="en-AU" dirty="0"/>
                    </a:p>
                  </a:txBody>
                  <a:tcPr>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921840060"/>
                  </a:ext>
                </a:extLst>
              </a:tr>
              <a:tr h="370840">
                <a:tc>
                  <a:txBody>
                    <a:bodyPr/>
                    <a:lstStyle/>
                    <a:p>
                      <a:r>
                        <a:rPr lang="en-US" dirty="0" err="1"/>
                        <a:t>Dolakha</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Three spring</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Increasing temperatures</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Increasing rainfall intensity</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Increasing flood occurrence and magnitude</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Increasing landslide risk (</a:t>
                      </a:r>
                      <a:r>
                        <a:rPr lang="en-US" sz="1800" kern="1200" dirty="0" err="1">
                          <a:solidFill>
                            <a:schemeClr val="dk1"/>
                          </a:solidFill>
                          <a:latin typeface="+mn-lt"/>
                          <a:ea typeface="+mn-ea"/>
                          <a:cs typeface="+mn-cs"/>
                        </a:rPr>
                        <a:t>Dolakha</a:t>
                      </a:r>
                      <a:r>
                        <a:rPr lang="en-US" sz="1800" kern="1200" dirty="0">
                          <a:solidFill>
                            <a:schemeClr val="dk1"/>
                          </a:solidFill>
                          <a:latin typeface="+mn-lt"/>
                          <a:ea typeface="+mn-ea"/>
                          <a:cs typeface="+mn-cs"/>
                        </a:rPr>
                        <a:t> only)</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Increasing risk of GLOF (</a:t>
                      </a:r>
                      <a:r>
                        <a:rPr lang="en-US" sz="1800" kern="1200" dirty="0" err="1">
                          <a:solidFill>
                            <a:schemeClr val="dk1"/>
                          </a:solidFill>
                          <a:latin typeface="+mn-lt"/>
                          <a:ea typeface="+mn-ea"/>
                          <a:cs typeface="+mn-cs"/>
                        </a:rPr>
                        <a:t>Dolakha</a:t>
                      </a:r>
                      <a:r>
                        <a:rPr lang="en-US" sz="1800" kern="1200" dirty="0">
                          <a:solidFill>
                            <a:schemeClr val="dk1"/>
                          </a:solidFill>
                          <a:latin typeface="+mn-lt"/>
                          <a:ea typeface="+mn-ea"/>
                          <a:cs typeface="+mn-cs"/>
                        </a:rPr>
                        <a:t> only)</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Increasing risk and severity of flash floods (</a:t>
                      </a:r>
                      <a:r>
                        <a:rPr lang="en-US" sz="1800" kern="1200" dirty="0" err="1">
                          <a:solidFill>
                            <a:schemeClr val="dk1"/>
                          </a:solidFill>
                          <a:latin typeface="+mn-lt"/>
                          <a:ea typeface="+mn-ea"/>
                          <a:cs typeface="+mn-cs"/>
                        </a:rPr>
                        <a:t>Dolakha</a:t>
                      </a:r>
                      <a:r>
                        <a:rPr lang="en-US" sz="1800" kern="1200" dirty="0">
                          <a:solidFill>
                            <a:schemeClr val="dk1"/>
                          </a:solidFill>
                          <a:latin typeface="+mn-lt"/>
                          <a:ea typeface="+mn-ea"/>
                          <a:cs typeface="+mn-cs"/>
                        </a:rPr>
                        <a:t> only) </a:t>
                      </a:r>
                      <a:endParaRPr lang="en-AU" sz="1800" kern="1200" dirty="0">
                        <a:solidFill>
                          <a:schemeClr val="dk1"/>
                        </a:solidFill>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Landslide damage</a:t>
                      </a:r>
                      <a:endParaRPr lang="en-AU" sz="1800" kern="1200" dirty="0">
                        <a:solidFill>
                          <a:schemeClr val="dk1"/>
                        </a:solidFill>
                        <a:latin typeface="+mn-lt"/>
                        <a:ea typeface="+mn-ea"/>
                        <a:cs typeface="+mn-cs"/>
                      </a:endParaRPr>
                    </a:p>
                    <a:p>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High</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D7D"/>
                    </a:solidFill>
                  </a:tcPr>
                </a:tc>
                <a:extLst>
                  <a:ext uri="{0D108BD9-81ED-4DB2-BD59-A6C34878D82A}">
                    <a16:rowId xmlns:a16="http://schemas.microsoft.com/office/drawing/2014/main" val="4136671338"/>
                  </a:ext>
                </a:extLst>
              </a:tr>
              <a:tr h="370840">
                <a:tc>
                  <a:txBody>
                    <a:bodyPr/>
                    <a:lstStyle/>
                    <a:p>
                      <a:r>
                        <a:rPr lang="en-US" dirty="0"/>
                        <a:t>Kathmandu</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Three spring</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AU"/>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Drying of source</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Medium</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22736267"/>
                  </a:ext>
                </a:extLst>
              </a:tr>
              <a:tr h="370840">
                <a:tc>
                  <a:txBody>
                    <a:bodyPr/>
                    <a:lstStyle/>
                    <a:p>
                      <a:r>
                        <a:rPr lang="en-US" dirty="0" err="1"/>
                        <a:t>Banke</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Four dug wells</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AU" dirty="0"/>
                    </a:p>
                  </a:txBody>
                  <a:tcPr/>
                </a:tc>
                <a:tc>
                  <a:txBody>
                    <a:bodyPr/>
                    <a:lstStyle/>
                    <a:p>
                      <a:pPr marL="285750" indent="-285750">
                        <a:buFont typeface="Arial" panose="020B0604020202020204" pitchFamily="34" charset="0"/>
                        <a:buChar char="•"/>
                      </a:pPr>
                      <a:r>
                        <a:rPr lang="en-US" dirty="0"/>
                        <a:t>Lowering</a:t>
                      </a:r>
                      <a:r>
                        <a:rPr lang="en-US" baseline="0" dirty="0"/>
                        <a:t> ground water level</a:t>
                      </a:r>
                    </a:p>
                    <a:p>
                      <a:pPr marL="285750" indent="-285750">
                        <a:buFont typeface="Arial" panose="020B0604020202020204" pitchFamily="34" charset="0"/>
                        <a:buChar char="•"/>
                      </a:pPr>
                      <a:r>
                        <a:rPr lang="en-US" baseline="0" dirty="0"/>
                        <a:t>Inundation of well</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High</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D7D"/>
                    </a:solidFill>
                  </a:tcPr>
                </a:tc>
                <a:extLst>
                  <a:ext uri="{0D108BD9-81ED-4DB2-BD59-A6C34878D82A}">
                    <a16:rowId xmlns:a16="http://schemas.microsoft.com/office/drawing/2014/main" val="768600500"/>
                  </a:ext>
                </a:extLst>
              </a:tr>
              <a:tr h="370840">
                <a:tc>
                  <a:txBody>
                    <a:bodyPr/>
                    <a:lstStyle/>
                    <a:p>
                      <a:r>
                        <a:rPr lang="en-US" dirty="0" err="1"/>
                        <a:t>Chitwan</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Three springs</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AU"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Drying of source</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Low</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50134312"/>
                  </a:ext>
                </a:extLst>
              </a:tr>
              <a:tr h="370840">
                <a:tc>
                  <a:txBody>
                    <a:bodyPr/>
                    <a:lstStyle/>
                    <a:p>
                      <a:r>
                        <a:rPr lang="en-US" dirty="0" err="1"/>
                        <a:t>Achaam</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Five</a:t>
                      </a:r>
                      <a:r>
                        <a:rPr lang="en-US" baseline="0" dirty="0"/>
                        <a:t> springs</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AU"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Drying of source</a:t>
                      </a:r>
                      <a:endParaRPr lang="en-AU" sz="1800"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Medium</a:t>
                      </a:r>
                      <a:endParaRPr lang="en-AU"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38641680"/>
                  </a:ext>
                </a:extLst>
              </a:tr>
            </a:tbl>
          </a:graphicData>
        </a:graphic>
      </p:graphicFrame>
    </p:spTree>
    <p:extLst>
      <p:ext uri="{BB962C8B-B14F-4D97-AF65-F5344CB8AC3E}">
        <p14:creationId xmlns:p14="http://schemas.microsoft.com/office/powerpoint/2010/main" val="1090656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Field photos\Achham photos\DSCN2584.JPG"/>
          <p:cNvPicPr/>
          <p:nvPr/>
        </p:nvPicPr>
        <p:blipFill rotWithShape="1">
          <a:blip r:embed="rId3" cstate="screen">
            <a:extLst>
              <a:ext uri="{28A0092B-C50C-407E-A947-70E740481C1C}">
                <a14:useLocalDpi xmlns:a14="http://schemas.microsoft.com/office/drawing/2010/main"/>
              </a:ext>
            </a:extLst>
          </a:blip>
          <a:srcRect/>
          <a:stretch/>
        </p:blipFill>
        <p:spPr bwMode="auto">
          <a:xfrm>
            <a:off x="0" y="1128960"/>
            <a:ext cx="9144000" cy="572904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b="1" dirty="0"/>
              <a:t>Summary of key findings</a:t>
            </a:r>
            <a:endParaRPr lang="en-AU" b="1" dirty="0"/>
          </a:p>
        </p:txBody>
      </p:sp>
      <p:sp>
        <p:nvSpPr>
          <p:cNvPr id="3" name="Content Placeholder 2"/>
          <p:cNvSpPr>
            <a:spLocks noGrp="1"/>
          </p:cNvSpPr>
          <p:nvPr>
            <p:ph idx="1"/>
          </p:nvPr>
        </p:nvSpPr>
        <p:spPr>
          <a:xfrm>
            <a:off x="1106424" y="1920240"/>
            <a:ext cx="7159752" cy="3694176"/>
          </a:xfrm>
          <a:solidFill>
            <a:srgbClr val="AFABAB">
              <a:alpha val="80000"/>
            </a:srgbClr>
          </a:solidFill>
        </p:spPr>
        <p:txBody>
          <a:bodyPr>
            <a:normAutofit/>
          </a:bodyPr>
          <a:lstStyle/>
          <a:p>
            <a:pPr marL="457200" indent="-457200">
              <a:buFont typeface="+mj-lt"/>
              <a:buAutoNum type="arabicPeriod"/>
            </a:pPr>
            <a:r>
              <a:rPr lang="en-AU" sz="3600" b="1" dirty="0"/>
              <a:t>TWS</a:t>
            </a:r>
            <a:r>
              <a:rPr lang="en-AU" sz="3600" dirty="0"/>
              <a:t> </a:t>
            </a:r>
            <a:r>
              <a:rPr lang="en-AU" sz="3600" b="1" dirty="0"/>
              <a:t>condition</a:t>
            </a:r>
            <a:r>
              <a:rPr lang="en-AU" sz="3600" dirty="0"/>
              <a:t> is </a:t>
            </a:r>
            <a:r>
              <a:rPr lang="en-AU" sz="3600" b="1" dirty="0"/>
              <a:t>deteriorating</a:t>
            </a:r>
          </a:p>
          <a:p>
            <a:pPr marL="0" indent="0">
              <a:buNone/>
            </a:pPr>
            <a:r>
              <a:rPr lang="en-AU" sz="3600" dirty="0"/>
              <a:t> </a:t>
            </a:r>
          </a:p>
          <a:p>
            <a:pPr marL="0" indent="0">
              <a:buNone/>
            </a:pPr>
            <a:r>
              <a:rPr lang="en-AU" sz="3600" dirty="0"/>
              <a:t>2. TWS may be </a:t>
            </a:r>
            <a:r>
              <a:rPr lang="en-AU" sz="3600" b="1" dirty="0"/>
              <a:t>resilient to climate change</a:t>
            </a:r>
          </a:p>
          <a:p>
            <a:pPr marL="0" indent="0">
              <a:buNone/>
            </a:pPr>
            <a:endParaRPr lang="en-AU" sz="3600" dirty="0"/>
          </a:p>
          <a:p>
            <a:pPr marL="0" indent="0">
              <a:buNone/>
            </a:pPr>
            <a:r>
              <a:rPr lang="en-AU" sz="3600" b="1" dirty="0"/>
              <a:t>3. Pilot interventions </a:t>
            </a:r>
            <a:r>
              <a:rPr lang="en-AU" sz="3600" dirty="0"/>
              <a:t>are needed</a:t>
            </a:r>
            <a:endParaRPr lang="en-AU" sz="3600" b="1" dirty="0"/>
          </a:p>
        </p:txBody>
      </p:sp>
    </p:spTree>
    <p:extLst>
      <p:ext uri="{BB962C8B-B14F-4D97-AF65-F5344CB8AC3E}">
        <p14:creationId xmlns:p14="http://schemas.microsoft.com/office/powerpoint/2010/main" val="90154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DCIM\102NIKON\DSCN3407.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2719" y="1086545"/>
            <a:ext cx="9165700" cy="577145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Thanks</a:t>
            </a:r>
            <a:endParaRPr lang="en-AU" dirty="0"/>
          </a:p>
        </p:txBody>
      </p:sp>
      <p:sp>
        <p:nvSpPr>
          <p:cNvPr id="3" name="Content Placeholder 2"/>
          <p:cNvSpPr>
            <a:spLocks noGrp="1"/>
          </p:cNvSpPr>
          <p:nvPr>
            <p:ph idx="1"/>
          </p:nvPr>
        </p:nvSpPr>
        <p:spPr>
          <a:xfrm>
            <a:off x="493986" y="1324303"/>
            <a:ext cx="6096000" cy="4852660"/>
          </a:xfrm>
        </p:spPr>
        <p:txBody>
          <a:bodyPr/>
          <a:lstStyle/>
          <a:p>
            <a:pPr marL="0" indent="0">
              <a:buNone/>
            </a:pPr>
            <a:r>
              <a:rPr lang="en-US" dirty="0">
                <a:solidFill>
                  <a:schemeClr val="bg1"/>
                </a:solidFill>
              </a:rPr>
              <a:t>This study was funded and implemented by ICEM - </a:t>
            </a:r>
            <a:r>
              <a:rPr lang="en-US" b="1" dirty="0">
                <a:solidFill>
                  <a:schemeClr val="bg1"/>
                </a:solidFill>
              </a:rPr>
              <a:t>International Centre for Environmental Management </a:t>
            </a:r>
            <a:r>
              <a:rPr lang="en-US" dirty="0">
                <a:solidFill>
                  <a:schemeClr val="bg1"/>
                </a:solidFill>
              </a:rPr>
              <a:t>with support from the Government of Nepal Ministry of Water Supply and Sewerage</a:t>
            </a:r>
            <a:endParaRPr lang="en-AU" dirty="0">
              <a:solidFill>
                <a:schemeClr val="bg1"/>
              </a:solidFill>
            </a:endParaRPr>
          </a:p>
        </p:txBody>
      </p:sp>
    </p:spTree>
    <p:extLst>
      <p:ext uri="{BB962C8B-B14F-4D97-AF65-F5344CB8AC3E}">
        <p14:creationId xmlns:p14="http://schemas.microsoft.com/office/powerpoint/2010/main" val="90367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08268"/>
          </a:xfrm>
        </p:spPr>
        <p:txBody>
          <a:bodyPr>
            <a:normAutofit fontScale="90000"/>
          </a:bodyPr>
          <a:lstStyle/>
          <a:p>
            <a:r>
              <a:rPr lang="en-AU" b="1" dirty="0"/>
              <a:t>Traditional Water Sources</a:t>
            </a:r>
          </a:p>
        </p:txBody>
      </p:sp>
      <p:sp>
        <p:nvSpPr>
          <p:cNvPr id="3" name="Content Placeholder 2"/>
          <p:cNvSpPr>
            <a:spLocks noGrp="1"/>
          </p:cNvSpPr>
          <p:nvPr>
            <p:ph idx="1"/>
          </p:nvPr>
        </p:nvSpPr>
        <p:spPr>
          <a:xfrm>
            <a:off x="181897" y="1291275"/>
            <a:ext cx="7619440" cy="2726870"/>
          </a:xfrm>
        </p:spPr>
        <p:txBody>
          <a:bodyPr>
            <a:normAutofit/>
          </a:bodyPr>
          <a:lstStyle/>
          <a:p>
            <a:r>
              <a:rPr lang="en-AU" b="1" dirty="0"/>
              <a:t>Natural springs </a:t>
            </a:r>
            <a:r>
              <a:rPr lang="en-AU" dirty="0"/>
              <a:t>or areas of </a:t>
            </a:r>
            <a:r>
              <a:rPr lang="en-AU" b="1" dirty="0"/>
              <a:t>shallow groundwater </a:t>
            </a:r>
          </a:p>
          <a:p>
            <a:r>
              <a:rPr lang="en-AU" b="1" dirty="0"/>
              <a:t>Water supply </a:t>
            </a:r>
            <a:r>
              <a:rPr lang="en-AU" dirty="0"/>
              <a:t>for 1 to 100s of households</a:t>
            </a:r>
          </a:p>
          <a:p>
            <a:r>
              <a:rPr lang="en-AU" b="1" dirty="0"/>
              <a:t>Social</a:t>
            </a:r>
            <a:r>
              <a:rPr lang="en-AU" dirty="0"/>
              <a:t> and </a:t>
            </a:r>
            <a:r>
              <a:rPr lang="en-AU" b="1" dirty="0"/>
              <a:t>cultural importance</a:t>
            </a:r>
          </a:p>
          <a:p>
            <a:r>
              <a:rPr lang="en-AU" dirty="0"/>
              <a:t>Found across </a:t>
            </a:r>
            <a:r>
              <a:rPr lang="en-AU" b="1" dirty="0"/>
              <a:t>Nepal</a:t>
            </a:r>
            <a:r>
              <a:rPr lang="en-AU" dirty="0"/>
              <a:t> and </a:t>
            </a:r>
            <a:r>
              <a:rPr lang="en-AU" b="1" dirty="0"/>
              <a:t>India</a:t>
            </a:r>
            <a:r>
              <a:rPr lang="en-AU" dirty="0"/>
              <a:t> </a:t>
            </a:r>
          </a:p>
        </p:txBody>
      </p:sp>
      <p:pic>
        <p:nvPicPr>
          <p:cNvPr id="4" name="Picture 3" descr="E:\Field photos\Selected Jumla\102.JPG"/>
          <p:cNvPicPr/>
          <p:nvPr/>
        </p:nvPicPr>
        <p:blipFill>
          <a:blip r:embed="rId3" cstate="print"/>
          <a:srcRect/>
          <a:stretch>
            <a:fillRect/>
          </a:stretch>
        </p:blipFill>
        <p:spPr bwMode="auto">
          <a:xfrm>
            <a:off x="480350" y="3512787"/>
            <a:ext cx="3672348" cy="2560525"/>
          </a:xfrm>
          <a:prstGeom prst="rect">
            <a:avLst/>
          </a:prstGeom>
          <a:noFill/>
          <a:ln w="9525">
            <a:noFill/>
            <a:miter lim="800000"/>
            <a:headEnd/>
            <a:tailEnd/>
          </a:ln>
        </p:spPr>
      </p:pic>
      <p:pic>
        <p:nvPicPr>
          <p:cNvPr id="5" name="Picture 4" descr="E:\Field photos\Charikot and Jiri 22 - 26 May 2013 - Copy\21.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9874" y="3538948"/>
            <a:ext cx="4097437" cy="2534364"/>
          </a:xfrm>
          <a:prstGeom prst="rect">
            <a:avLst/>
          </a:prstGeom>
          <a:noFill/>
          <a:ln w="9525">
            <a:noFill/>
            <a:miter lim="800000"/>
            <a:headEnd/>
            <a:tailEnd/>
          </a:ln>
        </p:spPr>
      </p:pic>
      <p:sp>
        <p:nvSpPr>
          <p:cNvPr id="7" name="TextBox 6"/>
          <p:cNvSpPr txBox="1"/>
          <p:nvPr/>
        </p:nvSpPr>
        <p:spPr>
          <a:xfrm>
            <a:off x="6135329" y="1720645"/>
            <a:ext cx="1799303" cy="369332"/>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2383630330"/>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study</a:t>
            </a:r>
            <a:endParaRPr lang="en-AU" b="1" dirty="0"/>
          </a:p>
        </p:txBody>
      </p:sp>
      <p:sp>
        <p:nvSpPr>
          <p:cNvPr id="3" name="Content Placeholder 2"/>
          <p:cNvSpPr>
            <a:spLocks noGrp="1"/>
          </p:cNvSpPr>
          <p:nvPr>
            <p:ph idx="1"/>
          </p:nvPr>
        </p:nvSpPr>
        <p:spPr>
          <a:xfrm>
            <a:off x="628650" y="1377385"/>
            <a:ext cx="7886700" cy="4718553"/>
          </a:xfrm>
        </p:spPr>
        <p:txBody>
          <a:bodyPr/>
          <a:lstStyle/>
          <a:p>
            <a:pPr marL="0" indent="0">
              <a:buNone/>
            </a:pPr>
            <a:r>
              <a:rPr lang="en-AU" b="1" dirty="0"/>
              <a:t>Aim</a:t>
            </a:r>
            <a:r>
              <a:rPr lang="en-AU" dirty="0"/>
              <a:t>: To address the lack of information on TWS status in Nepal and assess their vulnerability to climate change</a:t>
            </a:r>
          </a:p>
        </p:txBody>
      </p:sp>
      <p:pic>
        <p:nvPicPr>
          <p:cNvPr id="5" name="Picture 4" descr="E:\Field photos\chitwan 24 - 29 June 2013\DSCN0554.JPG"/>
          <p:cNvPicPr/>
          <p:nvPr/>
        </p:nvPicPr>
        <p:blipFill rotWithShape="1">
          <a:blip r:embed="rId3" cstate="screen">
            <a:extLst>
              <a:ext uri="{28A0092B-C50C-407E-A947-70E740481C1C}">
                <a14:useLocalDpi xmlns:a14="http://schemas.microsoft.com/office/drawing/2010/main"/>
              </a:ext>
            </a:extLst>
          </a:blip>
          <a:srcRect/>
          <a:stretch/>
        </p:blipFill>
        <p:spPr bwMode="auto">
          <a:xfrm>
            <a:off x="160509" y="3021365"/>
            <a:ext cx="2829662" cy="1856425"/>
          </a:xfrm>
          <a:prstGeom prst="rect">
            <a:avLst/>
          </a:prstGeom>
          <a:noFill/>
          <a:ln w="9525">
            <a:noFill/>
            <a:miter lim="800000"/>
            <a:headEnd/>
            <a:tailEnd/>
          </a:ln>
        </p:spPr>
      </p:pic>
      <p:pic>
        <p:nvPicPr>
          <p:cNvPr id="6" name="Picture 5" descr="E:\Field photos\chitwan 24 - 29 June 2013\54.JPG"/>
          <p:cNvPicPr/>
          <p:nvPr/>
        </p:nvPicPr>
        <p:blipFill rotWithShape="1">
          <a:blip r:embed="rId4" cstate="screen">
            <a:extLst>
              <a:ext uri="{28A0092B-C50C-407E-A947-70E740481C1C}">
                <a14:useLocalDpi xmlns:a14="http://schemas.microsoft.com/office/drawing/2010/main"/>
              </a:ext>
            </a:extLst>
          </a:blip>
          <a:srcRect/>
          <a:stretch/>
        </p:blipFill>
        <p:spPr bwMode="auto">
          <a:xfrm>
            <a:off x="3151216" y="3054841"/>
            <a:ext cx="2942222" cy="1822949"/>
          </a:xfrm>
          <a:prstGeom prst="rect">
            <a:avLst/>
          </a:prstGeom>
          <a:noFill/>
          <a:ln>
            <a:noFill/>
          </a:ln>
          <a:extLst>
            <a:ext uri="{53640926-AAD7-44D8-BBD7-CCE9431645EC}">
              <a14:shadowObscured xmlns:a14="http://schemas.microsoft.com/office/drawing/2010/main"/>
            </a:ext>
          </a:extLst>
        </p:spPr>
      </p:pic>
      <p:pic>
        <p:nvPicPr>
          <p:cNvPr id="7" name="Picture 6" descr="E:\Field photos\Selected Kavre  Photos\only stone remains in the source site.JPG"/>
          <p:cNvPicPr/>
          <p:nvPr/>
        </p:nvPicPr>
        <p:blipFill rotWithShape="1">
          <a:blip r:embed="rId5" cstate="screen">
            <a:extLst>
              <a:ext uri="{28A0092B-C50C-407E-A947-70E740481C1C}">
                <a14:useLocalDpi xmlns:a14="http://schemas.microsoft.com/office/drawing/2010/main"/>
              </a:ext>
            </a:extLst>
          </a:blip>
          <a:srcRect/>
          <a:stretch/>
        </p:blipFill>
        <p:spPr bwMode="auto">
          <a:xfrm>
            <a:off x="6243155" y="3021365"/>
            <a:ext cx="2889270" cy="1856425"/>
          </a:xfrm>
          <a:prstGeom prst="rect">
            <a:avLst/>
          </a:prstGeom>
          <a:noFill/>
          <a:ln w="9525">
            <a:noFill/>
            <a:miter lim="800000"/>
            <a:headEnd/>
            <a:tailEnd/>
          </a:ln>
        </p:spPr>
      </p:pic>
      <p:sp>
        <p:nvSpPr>
          <p:cNvPr id="4" name="Rectangle 3"/>
          <p:cNvSpPr/>
          <p:nvPr/>
        </p:nvSpPr>
        <p:spPr>
          <a:xfrm>
            <a:off x="628650" y="5141874"/>
            <a:ext cx="8063936" cy="1255728"/>
          </a:xfrm>
          <a:prstGeom prst="rect">
            <a:avLst/>
          </a:prstGeom>
        </p:spPr>
        <p:txBody>
          <a:bodyPr wrap="square">
            <a:spAutoFit/>
          </a:bodyPr>
          <a:lstStyle/>
          <a:p>
            <a:pPr marL="0" lvl="1" defTabSz="914400">
              <a:lnSpc>
                <a:spcPct val="90000"/>
              </a:lnSpc>
              <a:spcBef>
                <a:spcPts val="1000"/>
              </a:spcBef>
            </a:pPr>
            <a:r>
              <a:rPr lang="en-AU" sz="2800" b="1" dirty="0"/>
              <a:t>Approach: </a:t>
            </a:r>
            <a:r>
              <a:rPr lang="en-AU" sz="2800" dirty="0"/>
              <a:t>Assess the status and vulnerability of 33 TWS in nine districts covering the diverse cultural and ecological conditions of Nepal</a:t>
            </a:r>
          </a:p>
        </p:txBody>
      </p:sp>
    </p:spTree>
    <p:extLst>
      <p:ext uri="{BB962C8B-B14F-4D97-AF65-F5344CB8AC3E}">
        <p14:creationId xmlns:p14="http://schemas.microsoft.com/office/powerpoint/2010/main" val="52939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a:t>
            </a:r>
            <a:endParaRPr lang="en-AU" b="1" dirty="0"/>
          </a:p>
        </p:txBody>
      </p:sp>
      <p:graphicFrame>
        <p:nvGraphicFramePr>
          <p:cNvPr id="5" name="Diagram 4"/>
          <p:cNvGraphicFramePr/>
          <p:nvPr>
            <p:extLst>
              <p:ext uri="{D42A27DB-BD31-4B8C-83A1-F6EECF244321}">
                <p14:modId xmlns:p14="http://schemas.microsoft.com/office/powerpoint/2010/main" val="586911457"/>
              </p:ext>
            </p:extLst>
          </p:nvPr>
        </p:nvGraphicFramePr>
        <p:xfrm>
          <a:off x="441960" y="1262082"/>
          <a:ext cx="8260080" cy="5056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01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TWS System components</a:t>
            </a:r>
          </a:p>
        </p:txBody>
      </p:sp>
      <p:pic>
        <p:nvPicPr>
          <p:cNvPr id="12" name="Picture 11" descr="C:\Users\DELL\Desktop\TWS components\DSCN2754.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658" y="1380785"/>
            <a:ext cx="4284000" cy="2412000"/>
          </a:xfrm>
          <a:prstGeom prst="rect">
            <a:avLst/>
          </a:prstGeom>
          <a:noFill/>
          <a:ln w="12700" cmpd="dbl">
            <a:noFill/>
          </a:ln>
        </p:spPr>
      </p:pic>
      <p:pic>
        <p:nvPicPr>
          <p:cNvPr id="13" name="Picture 12" descr="C:\Users\DELL\Desktop\TWS components\DSCN2719.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1380785"/>
            <a:ext cx="4284000" cy="2412000"/>
          </a:xfrm>
          <a:prstGeom prst="rect">
            <a:avLst/>
          </a:prstGeom>
          <a:noFill/>
          <a:ln w="12700" cmpd="dbl">
            <a:noFill/>
          </a:ln>
        </p:spPr>
      </p:pic>
      <p:pic>
        <p:nvPicPr>
          <p:cNvPr id="14" name="Picture 13" descr="C:\Users\DELL\Desktop\TWS components\DSCN2720.JPG"/>
          <p:cNvPicPr/>
          <p:nvPr/>
        </p:nvPicPr>
        <p:blipFill>
          <a:blip r:embed="rId5" cstate="screen">
            <a:extLst>
              <a:ext uri="{28A0092B-C50C-407E-A947-70E740481C1C}">
                <a14:useLocalDpi xmlns:a14="http://schemas.microsoft.com/office/drawing/2010/main"/>
              </a:ext>
            </a:extLst>
          </a:blip>
          <a:stretch>
            <a:fillRect/>
          </a:stretch>
        </p:blipFill>
        <p:spPr bwMode="auto">
          <a:xfrm>
            <a:off x="210658" y="3920328"/>
            <a:ext cx="4284000" cy="2412000"/>
          </a:xfrm>
          <a:prstGeom prst="rect">
            <a:avLst/>
          </a:prstGeom>
          <a:noFill/>
          <a:ln w="12700" cmpd="dbl">
            <a:noFill/>
          </a:ln>
        </p:spPr>
      </p:pic>
      <p:sp>
        <p:nvSpPr>
          <p:cNvPr id="9" name="TextBox 8"/>
          <p:cNvSpPr txBox="1"/>
          <p:nvPr/>
        </p:nvSpPr>
        <p:spPr>
          <a:xfrm>
            <a:off x="146707" y="1390251"/>
            <a:ext cx="2677515" cy="584775"/>
          </a:xfrm>
          <a:prstGeom prst="rect">
            <a:avLst/>
          </a:prstGeom>
          <a:solidFill>
            <a:srgbClr val="D9D9D9">
              <a:alpha val="50196"/>
            </a:srgbClr>
          </a:solidFill>
        </p:spPr>
        <p:txBody>
          <a:bodyPr wrap="square" rtlCol="0">
            <a:spAutoFit/>
          </a:bodyPr>
          <a:lstStyle/>
          <a:p>
            <a:r>
              <a:rPr lang="en-AU" sz="3200" b="1" dirty="0"/>
              <a:t>1. Catchment</a:t>
            </a:r>
          </a:p>
        </p:txBody>
      </p:sp>
      <p:sp>
        <p:nvSpPr>
          <p:cNvPr id="16" name="TextBox 15"/>
          <p:cNvSpPr txBox="1"/>
          <p:nvPr/>
        </p:nvSpPr>
        <p:spPr>
          <a:xfrm>
            <a:off x="6995017" y="1386005"/>
            <a:ext cx="1882085" cy="584775"/>
          </a:xfrm>
          <a:prstGeom prst="rect">
            <a:avLst/>
          </a:prstGeom>
          <a:solidFill>
            <a:srgbClr val="D9D9D9">
              <a:alpha val="50196"/>
            </a:srgbClr>
          </a:solidFill>
        </p:spPr>
        <p:txBody>
          <a:bodyPr wrap="square" rtlCol="0">
            <a:spAutoFit/>
          </a:bodyPr>
          <a:lstStyle>
            <a:defPPr>
              <a:defRPr lang="en-US"/>
            </a:defPPr>
            <a:lvl1pPr>
              <a:defRPr sz="2400" b="1"/>
            </a:lvl1pPr>
          </a:lstStyle>
          <a:p>
            <a:r>
              <a:rPr lang="en-AU" sz="3200" dirty="0"/>
              <a:t>2. Source</a:t>
            </a:r>
          </a:p>
        </p:txBody>
      </p:sp>
      <p:sp>
        <p:nvSpPr>
          <p:cNvPr id="17" name="TextBox 16"/>
          <p:cNvSpPr txBox="1"/>
          <p:nvPr/>
        </p:nvSpPr>
        <p:spPr>
          <a:xfrm>
            <a:off x="189557" y="5747552"/>
            <a:ext cx="3433320" cy="584775"/>
          </a:xfrm>
          <a:prstGeom prst="rect">
            <a:avLst/>
          </a:prstGeom>
          <a:solidFill>
            <a:srgbClr val="D9D9D9">
              <a:alpha val="50196"/>
            </a:srgbClr>
          </a:solidFill>
        </p:spPr>
        <p:txBody>
          <a:bodyPr wrap="square" rtlCol="0">
            <a:spAutoFit/>
          </a:bodyPr>
          <a:lstStyle>
            <a:defPPr>
              <a:defRPr lang="en-US"/>
            </a:defPPr>
            <a:lvl1pPr>
              <a:defRPr sz="2400" b="1"/>
            </a:lvl1pPr>
          </a:lstStyle>
          <a:p>
            <a:r>
              <a:rPr lang="en-AU" sz="3200" dirty="0"/>
              <a:t>3. Water collection</a:t>
            </a:r>
          </a:p>
        </p:txBody>
      </p:sp>
      <p:pic>
        <p:nvPicPr>
          <p:cNvPr id="15" name="Picture 14"/>
          <p:cNvPicPr/>
          <p:nvPr/>
        </p:nvPicPr>
        <p:blipFill>
          <a:blip r:embed="rId6">
            <a:extLst>
              <a:ext uri="{28A0092B-C50C-407E-A947-70E740481C1C}">
                <a14:useLocalDpi xmlns:a14="http://schemas.microsoft.com/office/drawing/2010/main"/>
              </a:ext>
            </a:extLst>
          </a:blip>
          <a:srcRect/>
          <a:stretch>
            <a:fillRect/>
          </a:stretch>
        </p:blipFill>
        <p:spPr bwMode="auto">
          <a:xfrm>
            <a:off x="4572000" y="3920328"/>
            <a:ext cx="4284000" cy="2412000"/>
          </a:xfrm>
          <a:prstGeom prst="rect">
            <a:avLst/>
          </a:prstGeom>
          <a:noFill/>
          <a:ln w="12700" cmpd="dbl">
            <a:noFill/>
          </a:ln>
        </p:spPr>
      </p:pic>
      <p:sp>
        <p:nvSpPr>
          <p:cNvPr id="18" name="TextBox 17"/>
          <p:cNvSpPr txBox="1"/>
          <p:nvPr/>
        </p:nvSpPr>
        <p:spPr>
          <a:xfrm>
            <a:off x="6516547" y="5747553"/>
            <a:ext cx="2360555" cy="584775"/>
          </a:xfrm>
          <a:prstGeom prst="rect">
            <a:avLst/>
          </a:prstGeom>
          <a:solidFill>
            <a:srgbClr val="D9D9D9">
              <a:alpha val="50196"/>
            </a:srgbClr>
          </a:solidFill>
        </p:spPr>
        <p:txBody>
          <a:bodyPr wrap="square" rtlCol="0">
            <a:spAutoFit/>
          </a:bodyPr>
          <a:lstStyle>
            <a:defPPr>
              <a:defRPr lang="en-US"/>
            </a:defPPr>
            <a:lvl1pPr>
              <a:defRPr sz="2400" b="1"/>
            </a:lvl1pPr>
          </a:lstStyle>
          <a:p>
            <a:r>
              <a:rPr lang="en-AU" sz="3200" dirty="0"/>
              <a:t>4. Drainage</a:t>
            </a:r>
          </a:p>
        </p:txBody>
      </p:sp>
    </p:spTree>
    <p:extLst>
      <p:ext uri="{BB962C8B-B14F-4D97-AF65-F5344CB8AC3E}">
        <p14:creationId xmlns:p14="http://schemas.microsoft.com/office/powerpoint/2010/main" val="1518379354"/>
      </p:ext>
    </p:extLst>
  </p:cSld>
  <p:clrMapOvr>
    <a:masterClrMapping/>
  </p:clrMapOvr>
  <mc:AlternateContent xmlns:mc="http://schemas.openxmlformats.org/markup-compatibility/2006" xmlns:p14="http://schemas.microsoft.com/office/powerpoint/2010/main">
    <mc:Choice Requires="p14">
      <p:transition spd="slow" p14:dur="2000" advTm="36000"/>
    </mc:Choice>
    <mc:Fallback xmlns="">
      <p:transition spd="slow" advTm="36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Field photos\Kathmandu district - aug 7-8\DSCN2267.JPG"/>
          <p:cNvPicPr/>
          <p:nvPr/>
        </p:nvPicPr>
        <p:blipFill>
          <a:blip r:embed="rId3" cstate="print"/>
          <a:srcRect/>
          <a:stretch>
            <a:fillRect/>
          </a:stretch>
        </p:blipFill>
        <p:spPr bwMode="auto">
          <a:xfrm>
            <a:off x="1" y="1157468"/>
            <a:ext cx="9144000" cy="5700532"/>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a:t>Findings – Type and use</a:t>
            </a:r>
            <a:endParaRPr lang="en-AU" b="1" dirty="0"/>
          </a:p>
        </p:txBody>
      </p:sp>
      <p:sp>
        <p:nvSpPr>
          <p:cNvPr id="3" name="Content Placeholder 2"/>
          <p:cNvSpPr>
            <a:spLocks noGrp="1"/>
          </p:cNvSpPr>
          <p:nvPr>
            <p:ph idx="1"/>
          </p:nvPr>
        </p:nvSpPr>
        <p:spPr/>
        <p:txBody>
          <a:bodyPr/>
          <a:lstStyle/>
          <a:p>
            <a:endParaRPr lang="en-AU"/>
          </a:p>
        </p:txBody>
      </p:sp>
      <p:pic>
        <p:nvPicPr>
          <p:cNvPr id="7" name="Picture 6"/>
          <p:cNvPicPr>
            <a:picLocks noChangeAspect="1"/>
          </p:cNvPicPr>
          <p:nvPr/>
        </p:nvPicPr>
        <p:blipFill>
          <a:blip r:embed="rId4"/>
          <a:stretch>
            <a:fillRect/>
          </a:stretch>
        </p:blipFill>
        <p:spPr>
          <a:xfrm>
            <a:off x="63611" y="1930383"/>
            <a:ext cx="9016778" cy="4154702"/>
          </a:xfrm>
          <a:prstGeom prst="rect">
            <a:avLst/>
          </a:prstGeom>
        </p:spPr>
      </p:pic>
    </p:spTree>
    <p:extLst>
      <p:ext uri="{BB962C8B-B14F-4D97-AF65-F5344CB8AC3E}">
        <p14:creationId xmlns:p14="http://schemas.microsoft.com/office/powerpoint/2010/main" val="393852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Field photos\Kathmandu district - aug 7-8\DSCN2242.JPG"/>
          <p:cNvPicPr/>
          <p:nvPr/>
        </p:nvPicPr>
        <p:blipFill>
          <a:blip r:embed="rId3" cstate="print"/>
          <a:srcRect/>
          <a:stretch>
            <a:fillRect/>
          </a:stretch>
        </p:blipFill>
        <p:spPr bwMode="auto">
          <a:xfrm>
            <a:off x="0" y="1106915"/>
            <a:ext cx="9134168" cy="5751085"/>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a:t>Findings – reason for use</a:t>
            </a:r>
            <a:endParaRPr lang="en-AU" b="1" dirty="0"/>
          </a:p>
        </p:txBody>
      </p:sp>
      <p:pic>
        <p:nvPicPr>
          <p:cNvPr id="7" name="Picture 6"/>
          <p:cNvPicPr>
            <a:picLocks noChangeAspect="1"/>
          </p:cNvPicPr>
          <p:nvPr/>
        </p:nvPicPr>
        <p:blipFill>
          <a:blip r:embed="rId4"/>
          <a:stretch>
            <a:fillRect/>
          </a:stretch>
        </p:blipFill>
        <p:spPr>
          <a:xfrm>
            <a:off x="112955" y="1259871"/>
            <a:ext cx="8939765" cy="5175653"/>
          </a:xfrm>
          <a:prstGeom prst="rect">
            <a:avLst/>
          </a:prstGeom>
        </p:spPr>
      </p:pic>
    </p:spTree>
    <p:extLst>
      <p:ext uri="{BB962C8B-B14F-4D97-AF65-F5344CB8AC3E}">
        <p14:creationId xmlns:p14="http://schemas.microsoft.com/office/powerpoint/2010/main" val="247131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Findings - TWS condition</a:t>
            </a:r>
            <a:endParaRPr lang="en-AU" b="1" dirty="0"/>
          </a:p>
        </p:txBody>
      </p:sp>
      <p:pic>
        <p:nvPicPr>
          <p:cNvPr id="5" name="Picture 4" descr="C:\Users\Simon\AppData\Local\Microsoft\Windows\Temporary Internet Files\Content.Word\Nepal_TWS_Number.jpg"/>
          <p:cNvPicPr/>
          <p:nvPr/>
        </p:nvPicPr>
        <p:blipFill rotWithShape="1">
          <a:blip r:embed="rId3" cstate="screen">
            <a:extLst>
              <a:ext uri="{28A0092B-C50C-407E-A947-70E740481C1C}">
                <a14:useLocalDpi xmlns:a14="http://schemas.microsoft.com/office/drawing/2010/main"/>
              </a:ext>
            </a:extLst>
          </a:blip>
          <a:srcRect/>
          <a:stretch/>
        </p:blipFill>
        <p:spPr bwMode="auto">
          <a:xfrm>
            <a:off x="0" y="1091382"/>
            <a:ext cx="9143999" cy="57666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584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Findings – common issues</a:t>
            </a:r>
            <a:endParaRPr lang="en-AU" b="1"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88" y="1098582"/>
            <a:ext cx="8784824" cy="4952761"/>
          </a:xfrm>
          <a:prstGeom prst="rect">
            <a:avLst/>
          </a:prstGeom>
        </p:spPr>
      </p:pic>
    </p:spTree>
    <p:extLst>
      <p:ext uri="{BB962C8B-B14F-4D97-AF65-F5344CB8AC3E}">
        <p14:creationId xmlns:p14="http://schemas.microsoft.com/office/powerpoint/2010/main" val="40365387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TotalTime>
  <Words>1603</Words>
  <Application>Microsoft Office PowerPoint</Application>
  <PresentationFormat>On-screen Show (4:3)</PresentationFormat>
  <Paragraphs>143</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Traditional Water Sources in Nepal    Status and climate resilience</vt:lpstr>
      <vt:lpstr>Traditional Water Sources</vt:lpstr>
      <vt:lpstr>The study</vt:lpstr>
      <vt:lpstr>Methods</vt:lpstr>
      <vt:lpstr>TWS System components</vt:lpstr>
      <vt:lpstr>Findings – Type and use</vt:lpstr>
      <vt:lpstr>Findings – reason for use</vt:lpstr>
      <vt:lpstr>Findings - TWS condition</vt:lpstr>
      <vt:lpstr>Findings – common issues</vt:lpstr>
      <vt:lpstr>Findings – Common issues</vt:lpstr>
      <vt:lpstr>Findings – Institutional support</vt:lpstr>
      <vt:lpstr>Findings – Existing conservation</vt:lpstr>
      <vt:lpstr>Findings – Existing conservation</vt:lpstr>
      <vt:lpstr>Findings – Existing conservation</vt:lpstr>
      <vt:lpstr>Findings – Existing conservation</vt:lpstr>
      <vt:lpstr>Climate change vulnerability assessment example</vt:lpstr>
      <vt:lpstr>Climate change vulnerability summary </vt:lpstr>
      <vt:lpstr>Summary of key findings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Simon Tilleard</cp:lastModifiedBy>
  <cp:revision>60</cp:revision>
  <dcterms:created xsi:type="dcterms:W3CDTF">2016-07-18T05:53:10Z</dcterms:created>
  <dcterms:modified xsi:type="dcterms:W3CDTF">2016-08-17T10:15:14Z</dcterms:modified>
</cp:coreProperties>
</file>