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89" r:id="rId3"/>
    <p:sldId id="293" r:id="rId4"/>
    <p:sldId id="270" r:id="rId5"/>
    <p:sldId id="276" r:id="rId6"/>
    <p:sldId id="275" r:id="rId7"/>
    <p:sldId id="271" r:id="rId8"/>
    <p:sldId id="272" r:id="rId9"/>
    <p:sldId id="286" r:id="rId10"/>
    <p:sldId id="287" r:id="rId11"/>
    <p:sldId id="297" r:id="rId12"/>
    <p:sldId id="296" r:id="rId13"/>
    <p:sldId id="298" r:id="rId14"/>
    <p:sldId id="299" r:id="rId15"/>
    <p:sldId id="306" r:id="rId16"/>
    <p:sldId id="307" r:id="rId17"/>
    <p:sldId id="281" r:id="rId18"/>
    <p:sldId id="285" r:id="rId19"/>
    <p:sldId id="29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D7D"/>
    <a:srgbClr val="008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97" autoAdjust="0"/>
    <p:restoredTop sz="71375" autoAdjust="0"/>
  </p:normalViewPr>
  <p:slideViewPr>
    <p:cSldViewPr snapToGrid="0" showGuides="1">
      <p:cViewPr varScale="1">
        <p:scale>
          <a:sx n="70" d="100"/>
          <a:sy n="70" d="100"/>
        </p:scale>
        <p:origin x="1646" y="53"/>
      </p:cViewPr>
      <p:guideLst>
        <p:guide pos="288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78140E-9968-49DA-92FD-9DD0C6723CB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1DFEC9F-1F8D-4F77-9E42-1EBD8448ED5D}">
      <dgm:prSet phldrT="[Text]" custT="1"/>
      <dgm:spPr>
        <a:solidFill>
          <a:schemeClr val="accent6">
            <a:lumMod val="50000"/>
          </a:schemeClr>
        </a:solidFill>
      </dgm:spPr>
      <dgm:t>
        <a:bodyPr/>
        <a:lstStyle/>
        <a:p>
          <a:r>
            <a:rPr lang="en-US" sz="3600" dirty="0"/>
            <a:t>Drivers</a:t>
          </a:r>
        </a:p>
      </dgm:t>
    </dgm:pt>
    <dgm:pt modelId="{8814A0AE-7C84-4821-88AB-0A2DB81258D8}" type="parTrans" cxnId="{12D8A71C-0B36-413D-B215-9D4F7D0FA6C5}">
      <dgm:prSet/>
      <dgm:spPr/>
      <dgm:t>
        <a:bodyPr/>
        <a:lstStyle/>
        <a:p>
          <a:endParaRPr lang="en-US"/>
        </a:p>
      </dgm:t>
    </dgm:pt>
    <dgm:pt modelId="{2D9F7D0F-8D6A-4A41-978F-5F2690F99941}" type="sibTrans" cxnId="{12D8A71C-0B36-413D-B215-9D4F7D0FA6C5}">
      <dgm:prSet/>
      <dgm:spPr/>
      <dgm:t>
        <a:bodyPr/>
        <a:lstStyle/>
        <a:p>
          <a:endParaRPr lang="en-US"/>
        </a:p>
      </dgm:t>
    </dgm:pt>
    <dgm:pt modelId="{0C55A9AB-66A0-45ED-A5A0-1DEBDC692660}">
      <dgm:prSet phldrT="[Text]" custT="1"/>
      <dgm:spPr>
        <a:solidFill>
          <a:schemeClr val="accent6">
            <a:lumMod val="40000"/>
            <a:lumOff val="60000"/>
            <a:alpha val="90000"/>
          </a:schemeClr>
        </a:solidFill>
      </dgm:spPr>
      <dgm:t>
        <a:bodyPr/>
        <a:lstStyle/>
        <a:p>
          <a:r>
            <a:rPr lang="en-US" sz="2200" b="1" dirty="0"/>
            <a:t>What</a:t>
          </a:r>
          <a:r>
            <a:rPr lang="en-US" sz="2200" dirty="0"/>
            <a:t> </a:t>
          </a:r>
          <a:r>
            <a:rPr lang="en-US" sz="2200" b="1" dirty="0"/>
            <a:t>instigated</a:t>
          </a:r>
          <a:r>
            <a:rPr lang="en-US" sz="2200" dirty="0"/>
            <a:t> the wetland construction?</a:t>
          </a:r>
        </a:p>
      </dgm:t>
    </dgm:pt>
    <dgm:pt modelId="{220FBD79-3089-4420-8B35-B362F3F7A11E}" type="parTrans" cxnId="{0D538369-0FD2-4234-9712-5E180A3E3E67}">
      <dgm:prSet/>
      <dgm:spPr/>
      <dgm:t>
        <a:bodyPr/>
        <a:lstStyle/>
        <a:p>
          <a:endParaRPr lang="en-US"/>
        </a:p>
      </dgm:t>
    </dgm:pt>
    <dgm:pt modelId="{7E54CAD9-C13D-4ECD-8BFF-88E4EBA15998}" type="sibTrans" cxnId="{0D538369-0FD2-4234-9712-5E180A3E3E67}">
      <dgm:prSet/>
      <dgm:spPr/>
      <dgm:t>
        <a:bodyPr/>
        <a:lstStyle/>
        <a:p>
          <a:endParaRPr lang="en-US"/>
        </a:p>
      </dgm:t>
    </dgm:pt>
    <dgm:pt modelId="{BDE0B290-04E8-4BA7-87A3-0362F78D1DF6}">
      <dgm:prSet phldrT="[Text]" custT="1"/>
      <dgm:spPr>
        <a:solidFill>
          <a:schemeClr val="accent6">
            <a:lumMod val="40000"/>
            <a:lumOff val="60000"/>
            <a:alpha val="90000"/>
          </a:schemeClr>
        </a:solidFill>
      </dgm:spPr>
      <dgm:t>
        <a:bodyPr/>
        <a:lstStyle/>
        <a:p>
          <a:r>
            <a:rPr lang="en-US" sz="2200" dirty="0"/>
            <a:t>Examples: Public pressure, legislation, a champion, local government, civil society…</a:t>
          </a:r>
        </a:p>
      </dgm:t>
    </dgm:pt>
    <dgm:pt modelId="{615D4FB2-B853-4CA2-8F22-40B347C156F9}" type="parTrans" cxnId="{672D96A4-F353-433C-8BF6-88B45CFF40BE}">
      <dgm:prSet/>
      <dgm:spPr/>
      <dgm:t>
        <a:bodyPr/>
        <a:lstStyle/>
        <a:p>
          <a:endParaRPr lang="en-US"/>
        </a:p>
      </dgm:t>
    </dgm:pt>
    <dgm:pt modelId="{FC0D1DDB-5556-4CB4-A5D0-191EDA4ECF38}" type="sibTrans" cxnId="{672D96A4-F353-433C-8BF6-88B45CFF40BE}">
      <dgm:prSet/>
      <dgm:spPr/>
      <dgm:t>
        <a:bodyPr/>
        <a:lstStyle/>
        <a:p>
          <a:endParaRPr lang="en-US"/>
        </a:p>
      </dgm:t>
    </dgm:pt>
    <dgm:pt modelId="{93A9873C-5D2D-435C-852F-4D54F19D3962}">
      <dgm:prSet phldrT="[Text]" custT="1"/>
      <dgm:spPr>
        <a:solidFill>
          <a:schemeClr val="accent6">
            <a:lumMod val="50000"/>
          </a:schemeClr>
        </a:solidFill>
      </dgm:spPr>
      <dgm:t>
        <a:bodyPr/>
        <a:lstStyle/>
        <a:p>
          <a:r>
            <a:rPr lang="en-US" sz="3600" dirty="0"/>
            <a:t>Objectives</a:t>
          </a:r>
        </a:p>
      </dgm:t>
    </dgm:pt>
    <dgm:pt modelId="{0BE47E92-9AB9-4541-9E2D-8E12C4BDBB78}" type="parTrans" cxnId="{07870193-D21B-446E-B3A4-A3E43E856A44}">
      <dgm:prSet/>
      <dgm:spPr/>
      <dgm:t>
        <a:bodyPr/>
        <a:lstStyle/>
        <a:p>
          <a:endParaRPr lang="en-US"/>
        </a:p>
      </dgm:t>
    </dgm:pt>
    <dgm:pt modelId="{9FF0D58A-3BEB-4907-A99D-5AD76FA55BA1}" type="sibTrans" cxnId="{07870193-D21B-446E-B3A4-A3E43E856A44}">
      <dgm:prSet/>
      <dgm:spPr/>
      <dgm:t>
        <a:bodyPr/>
        <a:lstStyle/>
        <a:p>
          <a:endParaRPr lang="en-US"/>
        </a:p>
      </dgm:t>
    </dgm:pt>
    <dgm:pt modelId="{04CCDF69-B270-4E83-96BC-6A8F080FCA9D}">
      <dgm:prSet phldrT="[Text]" custT="1"/>
      <dgm:spPr>
        <a:solidFill>
          <a:schemeClr val="accent6">
            <a:lumMod val="40000"/>
            <a:lumOff val="60000"/>
            <a:alpha val="90000"/>
          </a:schemeClr>
        </a:solidFill>
      </dgm:spPr>
      <dgm:t>
        <a:bodyPr/>
        <a:lstStyle/>
        <a:p>
          <a:r>
            <a:rPr lang="en-US" sz="2200" b="1" dirty="0"/>
            <a:t>What was the aim </a:t>
          </a:r>
          <a:r>
            <a:rPr lang="en-US" sz="2200" dirty="0"/>
            <a:t>of the wetland construction?</a:t>
          </a:r>
        </a:p>
      </dgm:t>
    </dgm:pt>
    <dgm:pt modelId="{B145A8B3-19B6-45C1-A810-4987A5C2F6D5}" type="parTrans" cxnId="{37C3B117-958C-428A-856F-AC5DA59ADAF9}">
      <dgm:prSet/>
      <dgm:spPr/>
      <dgm:t>
        <a:bodyPr/>
        <a:lstStyle/>
        <a:p>
          <a:endParaRPr lang="en-US"/>
        </a:p>
      </dgm:t>
    </dgm:pt>
    <dgm:pt modelId="{0C8A683D-882A-4272-A2F9-A70EDFACA050}" type="sibTrans" cxnId="{37C3B117-958C-428A-856F-AC5DA59ADAF9}">
      <dgm:prSet/>
      <dgm:spPr/>
      <dgm:t>
        <a:bodyPr/>
        <a:lstStyle/>
        <a:p>
          <a:endParaRPr lang="en-US"/>
        </a:p>
      </dgm:t>
    </dgm:pt>
    <dgm:pt modelId="{C83DF2E6-2A6B-4F99-96E5-B091EB92FF8D}">
      <dgm:prSet phldrT="[Text]" custT="1"/>
      <dgm:spPr>
        <a:solidFill>
          <a:schemeClr val="accent6">
            <a:lumMod val="40000"/>
            <a:lumOff val="60000"/>
            <a:alpha val="90000"/>
          </a:schemeClr>
        </a:solidFill>
      </dgm:spPr>
      <dgm:t>
        <a:bodyPr/>
        <a:lstStyle/>
        <a:p>
          <a:r>
            <a:rPr lang="en-US" sz="2200" dirty="0"/>
            <a:t>Examples: Water treatment, recreational space, </a:t>
          </a:r>
          <a:r>
            <a:rPr lang="en-US" sz="2200" dirty="0" err="1"/>
            <a:t>liveability</a:t>
          </a:r>
          <a:r>
            <a:rPr lang="en-US" sz="2200" dirty="0"/>
            <a:t>… </a:t>
          </a:r>
        </a:p>
      </dgm:t>
    </dgm:pt>
    <dgm:pt modelId="{080306C7-819F-49F9-9FD5-CC0256209EB4}" type="parTrans" cxnId="{5B9C5F70-BF97-4FCB-879A-F99CDBB1484D}">
      <dgm:prSet/>
      <dgm:spPr/>
      <dgm:t>
        <a:bodyPr/>
        <a:lstStyle/>
        <a:p>
          <a:endParaRPr lang="en-US"/>
        </a:p>
      </dgm:t>
    </dgm:pt>
    <dgm:pt modelId="{5BA6DEF4-F1EE-4F4A-948B-CDA9A4494A4A}" type="sibTrans" cxnId="{5B9C5F70-BF97-4FCB-879A-F99CDBB1484D}">
      <dgm:prSet/>
      <dgm:spPr/>
      <dgm:t>
        <a:bodyPr/>
        <a:lstStyle/>
        <a:p>
          <a:endParaRPr lang="en-US"/>
        </a:p>
      </dgm:t>
    </dgm:pt>
    <dgm:pt modelId="{F95F1007-9F39-4109-A0A2-98654062A37B}">
      <dgm:prSet phldrT="[Text]" custT="1"/>
      <dgm:spPr>
        <a:solidFill>
          <a:schemeClr val="accent6">
            <a:lumMod val="50000"/>
          </a:schemeClr>
        </a:solidFill>
      </dgm:spPr>
      <dgm:t>
        <a:bodyPr/>
        <a:lstStyle/>
        <a:p>
          <a:r>
            <a:rPr lang="en-US" sz="3600" dirty="0"/>
            <a:t>Institutions</a:t>
          </a:r>
        </a:p>
      </dgm:t>
    </dgm:pt>
    <dgm:pt modelId="{A5348809-7B50-4E69-8476-4001FE5D06AE}" type="parTrans" cxnId="{C38E82BA-E698-409D-9460-E5E7B78F82FA}">
      <dgm:prSet/>
      <dgm:spPr/>
      <dgm:t>
        <a:bodyPr/>
        <a:lstStyle/>
        <a:p>
          <a:endParaRPr lang="en-US"/>
        </a:p>
      </dgm:t>
    </dgm:pt>
    <dgm:pt modelId="{0A3253DE-21AF-4F9A-9BD4-0A67F095DA6D}" type="sibTrans" cxnId="{C38E82BA-E698-409D-9460-E5E7B78F82FA}">
      <dgm:prSet/>
      <dgm:spPr/>
      <dgm:t>
        <a:bodyPr/>
        <a:lstStyle/>
        <a:p>
          <a:endParaRPr lang="en-US"/>
        </a:p>
      </dgm:t>
    </dgm:pt>
    <dgm:pt modelId="{3D57AD2A-BB25-4AC8-A1C7-D37F32FC8D35}">
      <dgm:prSet phldrT="[Text]" custT="1"/>
      <dgm:spPr>
        <a:solidFill>
          <a:schemeClr val="accent6">
            <a:lumMod val="40000"/>
            <a:lumOff val="60000"/>
            <a:alpha val="90000"/>
          </a:schemeClr>
        </a:solidFill>
      </dgm:spPr>
      <dgm:t>
        <a:bodyPr/>
        <a:lstStyle/>
        <a:p>
          <a:r>
            <a:rPr lang="en-US" sz="2200" b="1" dirty="0"/>
            <a:t>Primary stakeholders </a:t>
          </a:r>
          <a:r>
            <a:rPr lang="en-US" sz="2200" b="0" dirty="0"/>
            <a:t>involved in </a:t>
          </a:r>
          <a:r>
            <a:rPr lang="en-US" sz="2200" b="1" dirty="0"/>
            <a:t>wetland construction </a:t>
          </a:r>
          <a:r>
            <a:rPr lang="en-US" sz="2200" b="0" dirty="0"/>
            <a:t>and</a:t>
          </a:r>
          <a:r>
            <a:rPr lang="en-US" sz="2200" b="1" dirty="0"/>
            <a:t> maintenance</a:t>
          </a:r>
          <a:r>
            <a:rPr lang="en-US" sz="2200" dirty="0"/>
            <a:t>? </a:t>
          </a:r>
        </a:p>
      </dgm:t>
    </dgm:pt>
    <dgm:pt modelId="{EECE818C-929B-4BDE-825E-D9BBC744ED57}" type="parTrans" cxnId="{81A70405-09EC-418E-A61D-A90A881440C4}">
      <dgm:prSet/>
      <dgm:spPr/>
      <dgm:t>
        <a:bodyPr/>
        <a:lstStyle/>
        <a:p>
          <a:endParaRPr lang="en-US"/>
        </a:p>
      </dgm:t>
    </dgm:pt>
    <dgm:pt modelId="{FA68E561-8A42-4DEB-AF48-F7823C93D735}" type="sibTrans" cxnId="{81A70405-09EC-418E-A61D-A90A881440C4}">
      <dgm:prSet/>
      <dgm:spPr/>
      <dgm:t>
        <a:bodyPr/>
        <a:lstStyle/>
        <a:p>
          <a:endParaRPr lang="en-US"/>
        </a:p>
      </dgm:t>
    </dgm:pt>
    <dgm:pt modelId="{815452FC-6ADF-49F3-9155-1322B213237F}">
      <dgm:prSet phldrT="[Text]" custT="1"/>
      <dgm:spPr>
        <a:solidFill>
          <a:schemeClr val="accent6">
            <a:lumMod val="40000"/>
            <a:lumOff val="60000"/>
            <a:alpha val="90000"/>
          </a:schemeClr>
        </a:solidFill>
      </dgm:spPr>
      <dgm:t>
        <a:bodyPr/>
        <a:lstStyle/>
        <a:p>
          <a:r>
            <a:rPr lang="en-US" sz="2200" dirty="0"/>
            <a:t>Example: National government, local government, private companies, NGOs…</a:t>
          </a:r>
        </a:p>
      </dgm:t>
    </dgm:pt>
    <dgm:pt modelId="{ECF3F361-0E42-4421-801F-3E270CBFA2EC}" type="parTrans" cxnId="{79D4E167-4DE7-49F4-A69C-D556E7F67376}">
      <dgm:prSet/>
      <dgm:spPr/>
      <dgm:t>
        <a:bodyPr/>
        <a:lstStyle/>
        <a:p>
          <a:endParaRPr lang="en-US"/>
        </a:p>
      </dgm:t>
    </dgm:pt>
    <dgm:pt modelId="{5FA7DB6E-086A-4BD2-AD76-0DC2A41DDF46}" type="sibTrans" cxnId="{79D4E167-4DE7-49F4-A69C-D556E7F67376}">
      <dgm:prSet/>
      <dgm:spPr/>
      <dgm:t>
        <a:bodyPr/>
        <a:lstStyle/>
        <a:p>
          <a:endParaRPr lang="en-US"/>
        </a:p>
      </dgm:t>
    </dgm:pt>
    <dgm:pt modelId="{8FC5FD6B-0A28-43A7-A25C-952740EA2452}">
      <dgm:prSet phldrT="[Text]" custT="1"/>
      <dgm:spPr>
        <a:solidFill>
          <a:schemeClr val="accent6">
            <a:lumMod val="50000"/>
          </a:schemeClr>
        </a:solidFill>
      </dgm:spPr>
      <dgm:t>
        <a:bodyPr/>
        <a:lstStyle/>
        <a:p>
          <a:r>
            <a:rPr lang="en-US" sz="3600" dirty="0"/>
            <a:t>Design</a:t>
          </a:r>
        </a:p>
      </dgm:t>
    </dgm:pt>
    <dgm:pt modelId="{488A787F-F173-4C6F-AE87-8006B1B08F41}" type="parTrans" cxnId="{0BFF7236-5A47-4076-B12C-11C00FE2676E}">
      <dgm:prSet/>
      <dgm:spPr/>
      <dgm:t>
        <a:bodyPr/>
        <a:lstStyle/>
        <a:p>
          <a:endParaRPr lang="en-US"/>
        </a:p>
      </dgm:t>
    </dgm:pt>
    <dgm:pt modelId="{F3E47A21-D43F-4CC1-B304-3AF72AE0870B}" type="sibTrans" cxnId="{0BFF7236-5A47-4076-B12C-11C00FE2676E}">
      <dgm:prSet/>
      <dgm:spPr/>
      <dgm:t>
        <a:bodyPr/>
        <a:lstStyle/>
        <a:p>
          <a:endParaRPr lang="en-US"/>
        </a:p>
      </dgm:t>
    </dgm:pt>
    <dgm:pt modelId="{AA5FADC0-A8C6-4429-B272-3268E016CF09}">
      <dgm:prSet phldrT="[Text]" custT="1"/>
      <dgm:spPr>
        <a:solidFill>
          <a:schemeClr val="accent6">
            <a:lumMod val="40000"/>
            <a:lumOff val="60000"/>
            <a:alpha val="90000"/>
          </a:schemeClr>
        </a:solidFill>
      </dgm:spPr>
      <dgm:t>
        <a:bodyPr/>
        <a:lstStyle/>
        <a:p>
          <a:pPr marL="171450" lvl="1" indent="-171450" algn="l" defTabSz="711200">
            <a:lnSpc>
              <a:spcPct val="90000"/>
            </a:lnSpc>
            <a:spcBef>
              <a:spcPct val="0"/>
            </a:spcBef>
            <a:spcAft>
              <a:spcPct val="15000"/>
            </a:spcAft>
            <a:buChar char="•"/>
          </a:pPr>
          <a:r>
            <a:rPr lang="en-US" sz="2200" b="1" kern="1200" dirty="0">
              <a:solidFill>
                <a:prstClr val="black">
                  <a:hueOff val="0"/>
                  <a:satOff val="0"/>
                  <a:lumOff val="0"/>
                  <a:alphaOff val="0"/>
                </a:prstClr>
              </a:solidFill>
              <a:latin typeface="Calibri" panose="020F0502020204030204"/>
              <a:ea typeface="+mn-ea"/>
              <a:cs typeface="+mn-cs"/>
            </a:rPr>
            <a:t>How is the wetland designed </a:t>
          </a:r>
          <a:r>
            <a:rPr lang="en-US" sz="2200" kern="1200" dirty="0">
              <a:solidFill>
                <a:prstClr val="black">
                  <a:hueOff val="0"/>
                  <a:satOff val="0"/>
                  <a:lumOff val="0"/>
                  <a:alphaOff val="0"/>
                </a:prstClr>
              </a:solidFill>
              <a:latin typeface="Calibri" panose="020F0502020204030204"/>
              <a:ea typeface="+mn-ea"/>
              <a:cs typeface="+mn-cs"/>
            </a:rPr>
            <a:t>to improve livability? </a:t>
          </a:r>
        </a:p>
      </dgm:t>
    </dgm:pt>
    <dgm:pt modelId="{2866AB2A-73AE-4332-85B8-DB6A002E1905}" type="parTrans" cxnId="{9ED75489-3D65-4307-BA26-44F9BFC17E70}">
      <dgm:prSet/>
      <dgm:spPr/>
      <dgm:t>
        <a:bodyPr/>
        <a:lstStyle/>
        <a:p>
          <a:endParaRPr lang="en-US"/>
        </a:p>
      </dgm:t>
    </dgm:pt>
    <dgm:pt modelId="{6764FDF1-A73A-4A92-B38A-DBDC4D5F3F3E}" type="sibTrans" cxnId="{9ED75489-3D65-4307-BA26-44F9BFC17E70}">
      <dgm:prSet/>
      <dgm:spPr/>
      <dgm:t>
        <a:bodyPr/>
        <a:lstStyle/>
        <a:p>
          <a:endParaRPr lang="en-US"/>
        </a:p>
      </dgm:t>
    </dgm:pt>
    <dgm:pt modelId="{C2721408-0190-4C4E-99B1-12B6C48372F0}">
      <dgm:prSet phldrT="[Text]" custT="1"/>
      <dgm:spPr>
        <a:solidFill>
          <a:schemeClr val="accent6">
            <a:lumMod val="40000"/>
            <a:lumOff val="60000"/>
            <a:alpha val="90000"/>
          </a:schemeClr>
        </a:solidFill>
      </dgm:spPr>
      <dgm:t>
        <a:bodyPr/>
        <a:lstStyle/>
        <a:p>
          <a:pPr marL="171450" lvl="1" indent="-171450" algn="l" defTabSz="711200">
            <a:lnSpc>
              <a:spcPct val="90000"/>
            </a:lnSpc>
            <a:spcBef>
              <a:spcPct val="0"/>
            </a:spcBef>
            <a:spcAft>
              <a:spcPct val="15000"/>
            </a:spcAft>
            <a:buChar char="•"/>
          </a:pPr>
          <a:r>
            <a:rPr lang="en-US" sz="2200" kern="1200" dirty="0">
              <a:solidFill>
                <a:prstClr val="black">
                  <a:hueOff val="0"/>
                  <a:satOff val="0"/>
                  <a:lumOff val="0"/>
                  <a:alphaOff val="0"/>
                </a:prstClr>
              </a:solidFill>
              <a:latin typeface="Calibri" panose="020F0502020204030204"/>
              <a:ea typeface="+mn-ea"/>
              <a:cs typeface="+mn-cs"/>
            </a:rPr>
            <a:t>Example: Green spaces, recreational access…</a:t>
          </a:r>
        </a:p>
      </dgm:t>
    </dgm:pt>
    <dgm:pt modelId="{966024E0-14FF-452D-BC00-002FDA656999}" type="parTrans" cxnId="{BFF60AE4-E62D-4C31-A6B2-69DE209678AB}">
      <dgm:prSet/>
      <dgm:spPr/>
      <dgm:t>
        <a:bodyPr/>
        <a:lstStyle/>
        <a:p>
          <a:endParaRPr lang="en-US"/>
        </a:p>
      </dgm:t>
    </dgm:pt>
    <dgm:pt modelId="{60A2CDEF-AC88-4B3F-B779-EAA0DECCE3DE}" type="sibTrans" cxnId="{BFF60AE4-E62D-4C31-A6B2-69DE209678AB}">
      <dgm:prSet/>
      <dgm:spPr/>
      <dgm:t>
        <a:bodyPr/>
        <a:lstStyle/>
        <a:p>
          <a:endParaRPr lang="en-US"/>
        </a:p>
      </dgm:t>
    </dgm:pt>
    <dgm:pt modelId="{2362B954-F6C4-431F-BB21-13238DB720FF}" type="pres">
      <dgm:prSet presAssocID="{8C78140E-9968-49DA-92FD-9DD0C6723CB3}" presName="Name0" presStyleCnt="0">
        <dgm:presLayoutVars>
          <dgm:dir/>
          <dgm:animLvl val="lvl"/>
          <dgm:resizeHandles val="exact"/>
        </dgm:presLayoutVars>
      </dgm:prSet>
      <dgm:spPr/>
    </dgm:pt>
    <dgm:pt modelId="{04D28F0E-25FC-405B-8E3E-D1BEFFD05102}" type="pres">
      <dgm:prSet presAssocID="{31DFEC9F-1F8D-4F77-9E42-1EBD8448ED5D}" presName="linNode" presStyleCnt="0"/>
      <dgm:spPr/>
    </dgm:pt>
    <dgm:pt modelId="{32E63FA2-74A7-4A91-A5B8-CB23AA25C240}" type="pres">
      <dgm:prSet presAssocID="{31DFEC9F-1F8D-4F77-9E42-1EBD8448ED5D}" presName="parentText" presStyleLbl="node1" presStyleIdx="0" presStyleCnt="4" custScaleX="83046" custLinFactNeighborX="885">
        <dgm:presLayoutVars>
          <dgm:chMax val="1"/>
          <dgm:bulletEnabled val="1"/>
        </dgm:presLayoutVars>
      </dgm:prSet>
      <dgm:spPr/>
    </dgm:pt>
    <dgm:pt modelId="{76AC74EF-2EE5-45A6-8A29-F61763CFB685}" type="pres">
      <dgm:prSet presAssocID="{31DFEC9F-1F8D-4F77-9E42-1EBD8448ED5D}" presName="descendantText" presStyleLbl="alignAccFollowNode1" presStyleIdx="0" presStyleCnt="4" custScaleY="113553">
        <dgm:presLayoutVars>
          <dgm:bulletEnabled val="1"/>
        </dgm:presLayoutVars>
      </dgm:prSet>
      <dgm:spPr/>
    </dgm:pt>
    <dgm:pt modelId="{84AB641A-D61D-4A12-979F-B46BE5997318}" type="pres">
      <dgm:prSet presAssocID="{2D9F7D0F-8D6A-4A41-978F-5F2690F99941}" presName="sp" presStyleCnt="0"/>
      <dgm:spPr/>
    </dgm:pt>
    <dgm:pt modelId="{7EC6D1A9-A497-4C21-8DB1-9C27A9EEB888}" type="pres">
      <dgm:prSet presAssocID="{93A9873C-5D2D-435C-852F-4D54F19D3962}" presName="linNode" presStyleCnt="0"/>
      <dgm:spPr/>
    </dgm:pt>
    <dgm:pt modelId="{4E02B83F-69EC-441B-A733-EA099FF792ED}" type="pres">
      <dgm:prSet presAssocID="{93A9873C-5D2D-435C-852F-4D54F19D3962}" presName="parentText" presStyleLbl="node1" presStyleIdx="1" presStyleCnt="4" custScaleX="83046" custLinFactNeighborX="885">
        <dgm:presLayoutVars>
          <dgm:chMax val="1"/>
          <dgm:bulletEnabled val="1"/>
        </dgm:presLayoutVars>
      </dgm:prSet>
      <dgm:spPr/>
    </dgm:pt>
    <dgm:pt modelId="{D3FF1D34-E8EB-4A64-91C9-F36DBD7E0C24}" type="pres">
      <dgm:prSet presAssocID="{93A9873C-5D2D-435C-852F-4D54F19D3962}" presName="descendantText" presStyleLbl="alignAccFollowNode1" presStyleIdx="1" presStyleCnt="4" custScaleY="113553">
        <dgm:presLayoutVars>
          <dgm:bulletEnabled val="1"/>
        </dgm:presLayoutVars>
      </dgm:prSet>
      <dgm:spPr/>
    </dgm:pt>
    <dgm:pt modelId="{0390DFD1-9A54-4490-9698-F64D2E6A7663}" type="pres">
      <dgm:prSet presAssocID="{9FF0D58A-3BEB-4907-A99D-5AD76FA55BA1}" presName="sp" presStyleCnt="0"/>
      <dgm:spPr/>
    </dgm:pt>
    <dgm:pt modelId="{CA4F8187-421A-4F1D-9689-F5A842C96B37}" type="pres">
      <dgm:prSet presAssocID="{F95F1007-9F39-4109-A0A2-98654062A37B}" presName="linNode" presStyleCnt="0"/>
      <dgm:spPr/>
    </dgm:pt>
    <dgm:pt modelId="{699D442E-2D66-4F32-9E23-8AD2784463FD}" type="pres">
      <dgm:prSet presAssocID="{F95F1007-9F39-4109-A0A2-98654062A37B}" presName="parentText" presStyleLbl="node1" presStyleIdx="2" presStyleCnt="4" custScaleX="83046" custLinFactNeighborX="885">
        <dgm:presLayoutVars>
          <dgm:chMax val="1"/>
          <dgm:bulletEnabled val="1"/>
        </dgm:presLayoutVars>
      </dgm:prSet>
      <dgm:spPr/>
    </dgm:pt>
    <dgm:pt modelId="{FC066193-F002-4EC2-988B-3CFE59A87B5D}" type="pres">
      <dgm:prSet presAssocID="{F95F1007-9F39-4109-A0A2-98654062A37B}" presName="descendantText" presStyleLbl="alignAccFollowNode1" presStyleIdx="2" presStyleCnt="4" custScaleY="113553">
        <dgm:presLayoutVars>
          <dgm:bulletEnabled val="1"/>
        </dgm:presLayoutVars>
      </dgm:prSet>
      <dgm:spPr/>
    </dgm:pt>
    <dgm:pt modelId="{44509225-D09C-4741-AEFE-0CB419F19E0F}" type="pres">
      <dgm:prSet presAssocID="{0A3253DE-21AF-4F9A-9BD4-0A67F095DA6D}" presName="sp" presStyleCnt="0"/>
      <dgm:spPr/>
    </dgm:pt>
    <dgm:pt modelId="{EF55316C-F5E9-4D1C-8984-0A89020ACD32}" type="pres">
      <dgm:prSet presAssocID="{8FC5FD6B-0A28-43A7-A25C-952740EA2452}" presName="linNode" presStyleCnt="0"/>
      <dgm:spPr/>
    </dgm:pt>
    <dgm:pt modelId="{1BDDE839-F26C-4008-B569-588B1387E11B}" type="pres">
      <dgm:prSet presAssocID="{8FC5FD6B-0A28-43A7-A25C-952740EA2452}" presName="parentText" presStyleLbl="node1" presStyleIdx="3" presStyleCnt="4" custScaleX="83046" custLinFactNeighborX="885">
        <dgm:presLayoutVars>
          <dgm:chMax val="1"/>
          <dgm:bulletEnabled val="1"/>
        </dgm:presLayoutVars>
      </dgm:prSet>
      <dgm:spPr/>
    </dgm:pt>
    <dgm:pt modelId="{A756A225-CEAF-43B2-96D7-739506401ACE}" type="pres">
      <dgm:prSet presAssocID="{8FC5FD6B-0A28-43A7-A25C-952740EA2452}" presName="descendantText" presStyleLbl="alignAccFollowNode1" presStyleIdx="3" presStyleCnt="4" custScaleY="113553">
        <dgm:presLayoutVars>
          <dgm:bulletEnabled val="1"/>
        </dgm:presLayoutVars>
      </dgm:prSet>
      <dgm:spPr/>
    </dgm:pt>
  </dgm:ptLst>
  <dgm:cxnLst>
    <dgm:cxn modelId="{0CD184AE-E127-41BD-B14F-C9A59C65365F}" type="presOf" srcId="{31DFEC9F-1F8D-4F77-9E42-1EBD8448ED5D}" destId="{32E63FA2-74A7-4A91-A5B8-CB23AA25C240}" srcOrd="0" destOrd="0" presId="urn:microsoft.com/office/officeart/2005/8/layout/vList5"/>
    <dgm:cxn modelId="{5B9C5F70-BF97-4FCB-879A-F99CDBB1484D}" srcId="{93A9873C-5D2D-435C-852F-4D54F19D3962}" destId="{C83DF2E6-2A6B-4F99-96E5-B091EB92FF8D}" srcOrd="1" destOrd="0" parTransId="{080306C7-819F-49F9-9FD5-CC0256209EB4}" sibTransId="{5BA6DEF4-F1EE-4F4A-948B-CDA9A4494A4A}"/>
    <dgm:cxn modelId="{07870193-D21B-446E-B3A4-A3E43E856A44}" srcId="{8C78140E-9968-49DA-92FD-9DD0C6723CB3}" destId="{93A9873C-5D2D-435C-852F-4D54F19D3962}" srcOrd="1" destOrd="0" parTransId="{0BE47E92-9AB9-4541-9E2D-8E12C4BDBB78}" sibTransId="{9FF0D58A-3BEB-4907-A99D-5AD76FA55BA1}"/>
    <dgm:cxn modelId="{B8FA6D10-7155-46B6-A761-DD6D37CFCBBD}" type="presOf" srcId="{AA5FADC0-A8C6-4429-B272-3268E016CF09}" destId="{A756A225-CEAF-43B2-96D7-739506401ACE}" srcOrd="0" destOrd="0" presId="urn:microsoft.com/office/officeart/2005/8/layout/vList5"/>
    <dgm:cxn modelId="{A542AAFF-5FFC-428C-8EB8-03219FA3DB0F}" type="presOf" srcId="{8C78140E-9968-49DA-92FD-9DD0C6723CB3}" destId="{2362B954-F6C4-431F-BB21-13238DB720FF}" srcOrd="0" destOrd="0" presId="urn:microsoft.com/office/officeart/2005/8/layout/vList5"/>
    <dgm:cxn modelId="{672D96A4-F353-433C-8BF6-88B45CFF40BE}" srcId="{31DFEC9F-1F8D-4F77-9E42-1EBD8448ED5D}" destId="{BDE0B290-04E8-4BA7-87A3-0362F78D1DF6}" srcOrd="1" destOrd="0" parTransId="{615D4FB2-B853-4CA2-8F22-40B347C156F9}" sibTransId="{FC0D1DDB-5556-4CB4-A5D0-191EDA4ECF38}"/>
    <dgm:cxn modelId="{C6392B92-EC83-4B4B-89C2-1C8BE6F32EAD}" type="presOf" srcId="{C83DF2E6-2A6B-4F99-96E5-B091EB92FF8D}" destId="{D3FF1D34-E8EB-4A64-91C9-F36DBD7E0C24}" srcOrd="0" destOrd="1" presId="urn:microsoft.com/office/officeart/2005/8/layout/vList5"/>
    <dgm:cxn modelId="{C8F0E287-127B-43D3-AA6F-077CBA7D1C5E}" type="presOf" srcId="{04CCDF69-B270-4E83-96BC-6A8F080FCA9D}" destId="{D3FF1D34-E8EB-4A64-91C9-F36DBD7E0C24}" srcOrd="0" destOrd="0" presId="urn:microsoft.com/office/officeart/2005/8/layout/vList5"/>
    <dgm:cxn modelId="{12D8A71C-0B36-413D-B215-9D4F7D0FA6C5}" srcId="{8C78140E-9968-49DA-92FD-9DD0C6723CB3}" destId="{31DFEC9F-1F8D-4F77-9E42-1EBD8448ED5D}" srcOrd="0" destOrd="0" parTransId="{8814A0AE-7C84-4821-88AB-0A2DB81258D8}" sibTransId="{2D9F7D0F-8D6A-4A41-978F-5F2690F99941}"/>
    <dgm:cxn modelId="{7B771C89-C401-4B3B-B7CE-57D4FF1AEA02}" type="presOf" srcId="{815452FC-6ADF-49F3-9155-1322B213237F}" destId="{FC066193-F002-4EC2-988B-3CFE59A87B5D}" srcOrd="0" destOrd="1" presId="urn:microsoft.com/office/officeart/2005/8/layout/vList5"/>
    <dgm:cxn modelId="{83572FA0-1AA9-4B65-9FC4-A0B513CFA390}" type="presOf" srcId="{3D57AD2A-BB25-4AC8-A1C7-D37F32FC8D35}" destId="{FC066193-F002-4EC2-988B-3CFE59A87B5D}" srcOrd="0" destOrd="0" presId="urn:microsoft.com/office/officeart/2005/8/layout/vList5"/>
    <dgm:cxn modelId="{0642C8BB-9B03-4CB3-9C23-F7570FD6FA63}" type="presOf" srcId="{F95F1007-9F39-4109-A0A2-98654062A37B}" destId="{699D442E-2D66-4F32-9E23-8AD2784463FD}" srcOrd="0" destOrd="0" presId="urn:microsoft.com/office/officeart/2005/8/layout/vList5"/>
    <dgm:cxn modelId="{79D4E167-4DE7-49F4-A69C-D556E7F67376}" srcId="{F95F1007-9F39-4109-A0A2-98654062A37B}" destId="{815452FC-6ADF-49F3-9155-1322B213237F}" srcOrd="1" destOrd="0" parTransId="{ECF3F361-0E42-4421-801F-3E270CBFA2EC}" sibTransId="{5FA7DB6E-086A-4BD2-AD76-0DC2A41DDF46}"/>
    <dgm:cxn modelId="{0BFF7236-5A47-4076-B12C-11C00FE2676E}" srcId="{8C78140E-9968-49DA-92FD-9DD0C6723CB3}" destId="{8FC5FD6B-0A28-43A7-A25C-952740EA2452}" srcOrd="3" destOrd="0" parTransId="{488A787F-F173-4C6F-AE87-8006B1B08F41}" sibTransId="{F3E47A21-D43F-4CC1-B304-3AF72AE0870B}"/>
    <dgm:cxn modelId="{0625A935-998E-4CD8-8351-D258CDF5751E}" type="presOf" srcId="{93A9873C-5D2D-435C-852F-4D54F19D3962}" destId="{4E02B83F-69EC-441B-A733-EA099FF792ED}" srcOrd="0" destOrd="0" presId="urn:microsoft.com/office/officeart/2005/8/layout/vList5"/>
    <dgm:cxn modelId="{C38E82BA-E698-409D-9460-E5E7B78F82FA}" srcId="{8C78140E-9968-49DA-92FD-9DD0C6723CB3}" destId="{F95F1007-9F39-4109-A0A2-98654062A37B}" srcOrd="2" destOrd="0" parTransId="{A5348809-7B50-4E69-8476-4001FE5D06AE}" sibTransId="{0A3253DE-21AF-4F9A-9BD4-0A67F095DA6D}"/>
    <dgm:cxn modelId="{BFF60AE4-E62D-4C31-A6B2-69DE209678AB}" srcId="{8FC5FD6B-0A28-43A7-A25C-952740EA2452}" destId="{C2721408-0190-4C4E-99B1-12B6C48372F0}" srcOrd="1" destOrd="0" parTransId="{966024E0-14FF-452D-BC00-002FDA656999}" sibTransId="{60A2CDEF-AC88-4B3F-B779-EAA0DECCE3DE}"/>
    <dgm:cxn modelId="{37C3B117-958C-428A-856F-AC5DA59ADAF9}" srcId="{93A9873C-5D2D-435C-852F-4D54F19D3962}" destId="{04CCDF69-B270-4E83-96BC-6A8F080FCA9D}" srcOrd="0" destOrd="0" parTransId="{B145A8B3-19B6-45C1-A810-4987A5C2F6D5}" sibTransId="{0C8A683D-882A-4272-A2F9-A70EDFACA050}"/>
    <dgm:cxn modelId="{690F7184-335D-4B21-877F-21BBC86AC8DE}" type="presOf" srcId="{0C55A9AB-66A0-45ED-A5A0-1DEBDC692660}" destId="{76AC74EF-2EE5-45A6-8A29-F61763CFB685}" srcOrd="0" destOrd="0" presId="urn:microsoft.com/office/officeart/2005/8/layout/vList5"/>
    <dgm:cxn modelId="{656F0E0D-4713-4C69-865A-468D73785387}" type="presOf" srcId="{BDE0B290-04E8-4BA7-87A3-0362F78D1DF6}" destId="{76AC74EF-2EE5-45A6-8A29-F61763CFB685}" srcOrd="0" destOrd="1" presId="urn:microsoft.com/office/officeart/2005/8/layout/vList5"/>
    <dgm:cxn modelId="{2E107B98-4226-4E7F-924F-29E82590E3C2}" type="presOf" srcId="{C2721408-0190-4C4E-99B1-12B6C48372F0}" destId="{A756A225-CEAF-43B2-96D7-739506401ACE}" srcOrd="0" destOrd="1" presId="urn:microsoft.com/office/officeart/2005/8/layout/vList5"/>
    <dgm:cxn modelId="{81A70405-09EC-418E-A61D-A90A881440C4}" srcId="{F95F1007-9F39-4109-A0A2-98654062A37B}" destId="{3D57AD2A-BB25-4AC8-A1C7-D37F32FC8D35}" srcOrd="0" destOrd="0" parTransId="{EECE818C-929B-4BDE-825E-D9BBC744ED57}" sibTransId="{FA68E561-8A42-4DEB-AF48-F7823C93D735}"/>
    <dgm:cxn modelId="{0D538369-0FD2-4234-9712-5E180A3E3E67}" srcId="{31DFEC9F-1F8D-4F77-9E42-1EBD8448ED5D}" destId="{0C55A9AB-66A0-45ED-A5A0-1DEBDC692660}" srcOrd="0" destOrd="0" parTransId="{220FBD79-3089-4420-8B35-B362F3F7A11E}" sibTransId="{7E54CAD9-C13D-4ECD-8BFF-88E4EBA15998}"/>
    <dgm:cxn modelId="{9ED75489-3D65-4307-BA26-44F9BFC17E70}" srcId="{8FC5FD6B-0A28-43A7-A25C-952740EA2452}" destId="{AA5FADC0-A8C6-4429-B272-3268E016CF09}" srcOrd="0" destOrd="0" parTransId="{2866AB2A-73AE-4332-85B8-DB6A002E1905}" sibTransId="{6764FDF1-A73A-4A92-B38A-DBDC4D5F3F3E}"/>
    <dgm:cxn modelId="{B82103F5-69A8-46FA-8258-203774699AB2}" type="presOf" srcId="{8FC5FD6B-0A28-43A7-A25C-952740EA2452}" destId="{1BDDE839-F26C-4008-B569-588B1387E11B}" srcOrd="0" destOrd="0" presId="urn:microsoft.com/office/officeart/2005/8/layout/vList5"/>
    <dgm:cxn modelId="{E2D999E7-5734-4160-9F9D-ABA15E37FEB3}" type="presParOf" srcId="{2362B954-F6C4-431F-BB21-13238DB720FF}" destId="{04D28F0E-25FC-405B-8E3E-D1BEFFD05102}" srcOrd="0" destOrd="0" presId="urn:microsoft.com/office/officeart/2005/8/layout/vList5"/>
    <dgm:cxn modelId="{4EF7DC0B-2FFF-426F-96B0-6F56BCDE3540}" type="presParOf" srcId="{04D28F0E-25FC-405B-8E3E-D1BEFFD05102}" destId="{32E63FA2-74A7-4A91-A5B8-CB23AA25C240}" srcOrd="0" destOrd="0" presId="urn:microsoft.com/office/officeart/2005/8/layout/vList5"/>
    <dgm:cxn modelId="{51CE4610-93DA-4E76-ABBB-10CD546B00A6}" type="presParOf" srcId="{04D28F0E-25FC-405B-8E3E-D1BEFFD05102}" destId="{76AC74EF-2EE5-45A6-8A29-F61763CFB685}" srcOrd="1" destOrd="0" presId="urn:microsoft.com/office/officeart/2005/8/layout/vList5"/>
    <dgm:cxn modelId="{D940EF3B-2EC3-4783-9BC6-C897648668D8}" type="presParOf" srcId="{2362B954-F6C4-431F-BB21-13238DB720FF}" destId="{84AB641A-D61D-4A12-979F-B46BE5997318}" srcOrd="1" destOrd="0" presId="urn:microsoft.com/office/officeart/2005/8/layout/vList5"/>
    <dgm:cxn modelId="{5AD691B5-92E0-4129-BCBE-E2CFB9A4B3A0}" type="presParOf" srcId="{2362B954-F6C4-431F-BB21-13238DB720FF}" destId="{7EC6D1A9-A497-4C21-8DB1-9C27A9EEB888}" srcOrd="2" destOrd="0" presId="urn:microsoft.com/office/officeart/2005/8/layout/vList5"/>
    <dgm:cxn modelId="{44B5D876-AB1C-4C85-A484-27CF176DBD65}" type="presParOf" srcId="{7EC6D1A9-A497-4C21-8DB1-9C27A9EEB888}" destId="{4E02B83F-69EC-441B-A733-EA099FF792ED}" srcOrd="0" destOrd="0" presId="urn:microsoft.com/office/officeart/2005/8/layout/vList5"/>
    <dgm:cxn modelId="{B59FD627-A263-4663-A437-155A96F64A64}" type="presParOf" srcId="{7EC6D1A9-A497-4C21-8DB1-9C27A9EEB888}" destId="{D3FF1D34-E8EB-4A64-91C9-F36DBD7E0C24}" srcOrd="1" destOrd="0" presId="urn:microsoft.com/office/officeart/2005/8/layout/vList5"/>
    <dgm:cxn modelId="{15276CE2-3CBE-40FD-A13F-3053C28ADE8D}" type="presParOf" srcId="{2362B954-F6C4-431F-BB21-13238DB720FF}" destId="{0390DFD1-9A54-4490-9698-F64D2E6A7663}" srcOrd="3" destOrd="0" presId="urn:microsoft.com/office/officeart/2005/8/layout/vList5"/>
    <dgm:cxn modelId="{E6927BBE-45D4-4C5C-B6D1-34C315EB0894}" type="presParOf" srcId="{2362B954-F6C4-431F-BB21-13238DB720FF}" destId="{CA4F8187-421A-4F1D-9689-F5A842C96B37}" srcOrd="4" destOrd="0" presId="urn:microsoft.com/office/officeart/2005/8/layout/vList5"/>
    <dgm:cxn modelId="{85A55F96-BF57-434D-8B2B-417A3C996A94}" type="presParOf" srcId="{CA4F8187-421A-4F1D-9689-F5A842C96B37}" destId="{699D442E-2D66-4F32-9E23-8AD2784463FD}" srcOrd="0" destOrd="0" presId="urn:microsoft.com/office/officeart/2005/8/layout/vList5"/>
    <dgm:cxn modelId="{58D05D98-E34E-4E5C-BDC2-EE3BE49B9DCF}" type="presParOf" srcId="{CA4F8187-421A-4F1D-9689-F5A842C96B37}" destId="{FC066193-F002-4EC2-988B-3CFE59A87B5D}" srcOrd="1" destOrd="0" presId="urn:microsoft.com/office/officeart/2005/8/layout/vList5"/>
    <dgm:cxn modelId="{7B653812-2B95-42F4-9B3E-E429668CD087}" type="presParOf" srcId="{2362B954-F6C4-431F-BB21-13238DB720FF}" destId="{44509225-D09C-4741-AEFE-0CB419F19E0F}" srcOrd="5" destOrd="0" presId="urn:microsoft.com/office/officeart/2005/8/layout/vList5"/>
    <dgm:cxn modelId="{507AE84E-A137-4D8D-959F-2961FA8923E1}" type="presParOf" srcId="{2362B954-F6C4-431F-BB21-13238DB720FF}" destId="{EF55316C-F5E9-4D1C-8984-0A89020ACD32}" srcOrd="6" destOrd="0" presId="urn:microsoft.com/office/officeart/2005/8/layout/vList5"/>
    <dgm:cxn modelId="{A730C197-B180-404F-9476-B722D3036E76}" type="presParOf" srcId="{EF55316C-F5E9-4D1C-8984-0A89020ACD32}" destId="{1BDDE839-F26C-4008-B569-588B1387E11B}" srcOrd="0" destOrd="0" presId="urn:microsoft.com/office/officeart/2005/8/layout/vList5"/>
    <dgm:cxn modelId="{17B01D1D-3213-4BC1-A6CA-721C36C85458}" type="presParOf" srcId="{EF55316C-F5E9-4D1C-8984-0A89020ACD32}" destId="{A756A225-CEAF-43B2-96D7-739506401AC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C74EF-2EE5-45A6-8A29-F61763CFB685}">
      <dsp:nvSpPr>
        <dsp:cNvPr id="0" name=""/>
        <dsp:cNvSpPr/>
      </dsp:nvSpPr>
      <dsp:spPr>
        <a:xfrm rot="5400000">
          <a:off x="5554396" y="-2359584"/>
          <a:ext cx="1230861" cy="6079744"/>
        </a:xfrm>
        <a:prstGeom prst="round2Same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a:t>What</a:t>
          </a:r>
          <a:r>
            <a:rPr lang="en-US" sz="2200" kern="1200" dirty="0"/>
            <a:t> </a:t>
          </a:r>
          <a:r>
            <a:rPr lang="en-US" sz="2200" b="1" kern="1200" dirty="0"/>
            <a:t>instigated</a:t>
          </a:r>
          <a:r>
            <a:rPr lang="en-US" sz="2200" kern="1200" dirty="0"/>
            <a:t> the wetland construction?</a:t>
          </a:r>
        </a:p>
        <a:p>
          <a:pPr marL="228600" lvl="1" indent="-228600" algn="l" defTabSz="977900">
            <a:lnSpc>
              <a:spcPct val="90000"/>
            </a:lnSpc>
            <a:spcBef>
              <a:spcPct val="0"/>
            </a:spcBef>
            <a:spcAft>
              <a:spcPct val="15000"/>
            </a:spcAft>
            <a:buChar char="•"/>
          </a:pPr>
          <a:r>
            <a:rPr lang="en-US" sz="2200" kern="1200" dirty="0"/>
            <a:t>Examples: Public pressure, legislation, a champion, local government, civil society…</a:t>
          </a:r>
        </a:p>
      </dsp:txBody>
      <dsp:txXfrm rot="-5400000">
        <a:off x="3129955" y="124943"/>
        <a:ext cx="6019658" cy="1110689"/>
      </dsp:txXfrm>
    </dsp:sp>
    <dsp:sp modelId="{32E63FA2-74A7-4A91-A5B8-CB23AA25C240}">
      <dsp:nvSpPr>
        <dsp:cNvPr id="0" name=""/>
        <dsp:cNvSpPr/>
      </dsp:nvSpPr>
      <dsp:spPr>
        <a:xfrm>
          <a:off x="343706" y="2817"/>
          <a:ext cx="2840053" cy="1354941"/>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Drivers</a:t>
          </a:r>
        </a:p>
      </dsp:txBody>
      <dsp:txXfrm>
        <a:off x="409849" y="68960"/>
        <a:ext cx="2707767" cy="1222655"/>
      </dsp:txXfrm>
    </dsp:sp>
    <dsp:sp modelId="{D3FF1D34-E8EB-4A64-91C9-F36DBD7E0C24}">
      <dsp:nvSpPr>
        <dsp:cNvPr id="0" name=""/>
        <dsp:cNvSpPr/>
      </dsp:nvSpPr>
      <dsp:spPr>
        <a:xfrm rot="5400000">
          <a:off x="5554396" y="-936896"/>
          <a:ext cx="1230861" cy="6079744"/>
        </a:xfrm>
        <a:prstGeom prst="round2Same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a:t>What was the aim </a:t>
          </a:r>
          <a:r>
            <a:rPr lang="en-US" sz="2200" kern="1200" dirty="0"/>
            <a:t>of the wetland construction?</a:t>
          </a:r>
        </a:p>
        <a:p>
          <a:pPr marL="228600" lvl="1" indent="-228600" algn="l" defTabSz="977900">
            <a:lnSpc>
              <a:spcPct val="90000"/>
            </a:lnSpc>
            <a:spcBef>
              <a:spcPct val="0"/>
            </a:spcBef>
            <a:spcAft>
              <a:spcPct val="15000"/>
            </a:spcAft>
            <a:buChar char="•"/>
          </a:pPr>
          <a:r>
            <a:rPr lang="en-US" sz="2200" kern="1200" dirty="0"/>
            <a:t>Examples: Water treatment, recreational space, </a:t>
          </a:r>
          <a:r>
            <a:rPr lang="en-US" sz="2200" kern="1200" dirty="0" err="1"/>
            <a:t>liveability</a:t>
          </a:r>
          <a:r>
            <a:rPr lang="en-US" sz="2200" kern="1200" dirty="0"/>
            <a:t>… </a:t>
          </a:r>
        </a:p>
      </dsp:txBody>
      <dsp:txXfrm rot="-5400000">
        <a:off x="3129955" y="1547631"/>
        <a:ext cx="6019658" cy="1110689"/>
      </dsp:txXfrm>
    </dsp:sp>
    <dsp:sp modelId="{4E02B83F-69EC-441B-A733-EA099FF792ED}">
      <dsp:nvSpPr>
        <dsp:cNvPr id="0" name=""/>
        <dsp:cNvSpPr/>
      </dsp:nvSpPr>
      <dsp:spPr>
        <a:xfrm>
          <a:off x="343706" y="1425505"/>
          <a:ext cx="2840053" cy="1354941"/>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Objectives</a:t>
          </a:r>
        </a:p>
      </dsp:txBody>
      <dsp:txXfrm>
        <a:off x="409849" y="1491648"/>
        <a:ext cx="2707767" cy="1222655"/>
      </dsp:txXfrm>
    </dsp:sp>
    <dsp:sp modelId="{FC066193-F002-4EC2-988B-3CFE59A87B5D}">
      <dsp:nvSpPr>
        <dsp:cNvPr id="0" name=""/>
        <dsp:cNvSpPr/>
      </dsp:nvSpPr>
      <dsp:spPr>
        <a:xfrm rot="5400000">
          <a:off x="5554396" y="485792"/>
          <a:ext cx="1230861" cy="6079744"/>
        </a:xfrm>
        <a:prstGeom prst="round2Same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a:t>Primary stakeholders </a:t>
          </a:r>
          <a:r>
            <a:rPr lang="en-US" sz="2200" b="0" kern="1200" dirty="0"/>
            <a:t>involved in </a:t>
          </a:r>
          <a:r>
            <a:rPr lang="en-US" sz="2200" b="1" kern="1200" dirty="0"/>
            <a:t>wetland construction </a:t>
          </a:r>
          <a:r>
            <a:rPr lang="en-US" sz="2200" b="0" kern="1200" dirty="0"/>
            <a:t>and</a:t>
          </a:r>
          <a:r>
            <a:rPr lang="en-US" sz="2200" b="1" kern="1200" dirty="0"/>
            <a:t> maintenance</a:t>
          </a:r>
          <a:r>
            <a:rPr lang="en-US" sz="2200" kern="1200" dirty="0"/>
            <a:t>? </a:t>
          </a:r>
        </a:p>
        <a:p>
          <a:pPr marL="228600" lvl="1" indent="-228600" algn="l" defTabSz="977900">
            <a:lnSpc>
              <a:spcPct val="90000"/>
            </a:lnSpc>
            <a:spcBef>
              <a:spcPct val="0"/>
            </a:spcBef>
            <a:spcAft>
              <a:spcPct val="15000"/>
            </a:spcAft>
            <a:buChar char="•"/>
          </a:pPr>
          <a:r>
            <a:rPr lang="en-US" sz="2200" kern="1200" dirty="0"/>
            <a:t>Example: National government, local government, private companies, NGOs…</a:t>
          </a:r>
        </a:p>
      </dsp:txBody>
      <dsp:txXfrm rot="-5400000">
        <a:off x="3129955" y="2970319"/>
        <a:ext cx="6019658" cy="1110689"/>
      </dsp:txXfrm>
    </dsp:sp>
    <dsp:sp modelId="{699D442E-2D66-4F32-9E23-8AD2784463FD}">
      <dsp:nvSpPr>
        <dsp:cNvPr id="0" name=""/>
        <dsp:cNvSpPr/>
      </dsp:nvSpPr>
      <dsp:spPr>
        <a:xfrm>
          <a:off x="343706" y="2848193"/>
          <a:ext cx="2840053" cy="1354941"/>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Institutions</a:t>
          </a:r>
        </a:p>
      </dsp:txBody>
      <dsp:txXfrm>
        <a:off x="409849" y="2914336"/>
        <a:ext cx="2707767" cy="1222655"/>
      </dsp:txXfrm>
    </dsp:sp>
    <dsp:sp modelId="{A756A225-CEAF-43B2-96D7-739506401ACE}">
      <dsp:nvSpPr>
        <dsp:cNvPr id="0" name=""/>
        <dsp:cNvSpPr/>
      </dsp:nvSpPr>
      <dsp:spPr>
        <a:xfrm rot="5400000">
          <a:off x="5554396" y="1908480"/>
          <a:ext cx="1230861" cy="6079744"/>
        </a:xfrm>
        <a:prstGeom prst="round2Same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2200" b="1" kern="1200" dirty="0">
              <a:solidFill>
                <a:prstClr val="black">
                  <a:hueOff val="0"/>
                  <a:satOff val="0"/>
                  <a:lumOff val="0"/>
                  <a:alphaOff val="0"/>
                </a:prstClr>
              </a:solidFill>
              <a:latin typeface="Calibri" panose="020F0502020204030204"/>
              <a:ea typeface="+mn-ea"/>
              <a:cs typeface="+mn-cs"/>
            </a:rPr>
            <a:t>How is the wetland designed </a:t>
          </a:r>
          <a:r>
            <a:rPr lang="en-US" sz="2200" kern="1200" dirty="0">
              <a:solidFill>
                <a:prstClr val="black">
                  <a:hueOff val="0"/>
                  <a:satOff val="0"/>
                  <a:lumOff val="0"/>
                  <a:alphaOff val="0"/>
                </a:prstClr>
              </a:solidFill>
              <a:latin typeface="Calibri" panose="020F0502020204030204"/>
              <a:ea typeface="+mn-ea"/>
              <a:cs typeface="+mn-cs"/>
            </a:rPr>
            <a:t>to improve livability? </a:t>
          </a:r>
        </a:p>
        <a:p>
          <a:pPr marL="171450" lvl="1" indent="-171450" algn="l" defTabSz="711200">
            <a:lnSpc>
              <a:spcPct val="90000"/>
            </a:lnSpc>
            <a:spcBef>
              <a:spcPct val="0"/>
            </a:spcBef>
            <a:spcAft>
              <a:spcPct val="15000"/>
            </a:spcAft>
            <a:buChar char="•"/>
          </a:pPr>
          <a:r>
            <a:rPr lang="en-US" sz="2200" kern="1200" dirty="0">
              <a:solidFill>
                <a:prstClr val="black">
                  <a:hueOff val="0"/>
                  <a:satOff val="0"/>
                  <a:lumOff val="0"/>
                  <a:alphaOff val="0"/>
                </a:prstClr>
              </a:solidFill>
              <a:latin typeface="Calibri" panose="020F0502020204030204"/>
              <a:ea typeface="+mn-ea"/>
              <a:cs typeface="+mn-cs"/>
            </a:rPr>
            <a:t>Example: Green spaces, recreational access…</a:t>
          </a:r>
        </a:p>
      </dsp:txBody>
      <dsp:txXfrm rot="-5400000">
        <a:off x="3129955" y="4393007"/>
        <a:ext cx="6019658" cy="1110689"/>
      </dsp:txXfrm>
    </dsp:sp>
    <dsp:sp modelId="{1BDDE839-F26C-4008-B569-588B1387E11B}">
      <dsp:nvSpPr>
        <dsp:cNvPr id="0" name=""/>
        <dsp:cNvSpPr/>
      </dsp:nvSpPr>
      <dsp:spPr>
        <a:xfrm>
          <a:off x="343706" y="4270881"/>
          <a:ext cx="2840053" cy="1354941"/>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Design</a:t>
          </a:r>
        </a:p>
      </dsp:txBody>
      <dsp:txXfrm>
        <a:off x="409849" y="4337024"/>
        <a:ext cx="2707767" cy="122265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FEEFEA-DA4B-4F9D-A8C2-381AC0E9145B}" type="datetimeFigureOut">
              <a:rPr lang="en-AU" smtClean="0"/>
              <a:t>19/08/2016</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515048-EF52-4FE8-B0AB-DF0CE7B7E3BB}" type="slidenum">
              <a:rPr lang="en-AU" smtClean="0"/>
              <a:t>‹#›</a:t>
            </a:fld>
            <a:endParaRPr lang="en-AU"/>
          </a:p>
        </p:txBody>
      </p:sp>
    </p:spTree>
    <p:extLst>
      <p:ext uri="{BB962C8B-B14F-4D97-AF65-F5344CB8AC3E}">
        <p14:creationId xmlns:p14="http://schemas.microsoft.com/office/powerpoint/2010/main" val="2493909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515048-EF52-4FE8-B0AB-DF0CE7B7E3BB}" type="slidenum">
              <a:rPr lang="en-AU" smtClean="0"/>
              <a:t>1</a:t>
            </a:fld>
            <a:endParaRPr lang="en-AU"/>
          </a:p>
        </p:txBody>
      </p:sp>
    </p:spTree>
    <p:extLst>
      <p:ext uri="{BB962C8B-B14F-4D97-AF65-F5344CB8AC3E}">
        <p14:creationId xmlns:p14="http://schemas.microsoft.com/office/powerpoint/2010/main" val="4060013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Drivers</a:t>
            </a:r>
          </a:p>
          <a:p>
            <a:r>
              <a:rPr lang="en-US" baseline="0" dirty="0"/>
              <a:t>           Community through to Government regulation </a:t>
            </a:r>
          </a:p>
          <a:p>
            <a:r>
              <a:rPr lang="en-US" dirty="0"/>
              <a:t>Objectives</a:t>
            </a:r>
          </a:p>
          <a:p>
            <a:r>
              <a:rPr lang="en-US" dirty="0"/>
              <a:t>	WQ only through to </a:t>
            </a:r>
            <a:r>
              <a:rPr lang="en-US" dirty="0" err="1"/>
              <a:t>multiople</a:t>
            </a:r>
            <a:r>
              <a:rPr lang="en-US" dirty="0"/>
              <a:t> benefits</a:t>
            </a:r>
            <a:r>
              <a:rPr lang="en-US" baseline="0" dirty="0"/>
              <a:t> </a:t>
            </a:r>
            <a:endParaRPr lang="en-US" dirty="0"/>
          </a:p>
          <a:p>
            <a:endParaRPr lang="en-US" dirty="0"/>
          </a:p>
          <a:p>
            <a:r>
              <a:rPr lang="en-US" dirty="0"/>
              <a:t>Institutions</a:t>
            </a:r>
            <a:endParaRPr lang="en-US" baseline="0" dirty="0"/>
          </a:p>
          <a:p>
            <a:r>
              <a:rPr lang="en-US" baseline="0" dirty="0"/>
              <a:t>	Government run through to inclusive/</a:t>
            </a:r>
            <a:r>
              <a:rPr lang="en-US" baseline="0" dirty="0" err="1"/>
              <a:t>participaitory</a:t>
            </a:r>
            <a:endParaRPr lang="en-US" baseline="0" dirty="0"/>
          </a:p>
          <a:p>
            <a:endParaRPr lang="en-US" baseline="0" dirty="0"/>
          </a:p>
          <a:p>
            <a:r>
              <a:rPr lang="en-US" baseline="0" dirty="0"/>
              <a:t>Design</a:t>
            </a:r>
          </a:p>
          <a:p>
            <a:r>
              <a:rPr lang="en-US" baseline="0" dirty="0"/>
              <a:t>	First time/piloting done in the country through to established guidelines/standards</a:t>
            </a:r>
            <a:endParaRPr lang="en-AU" dirty="0"/>
          </a:p>
        </p:txBody>
      </p:sp>
      <p:sp>
        <p:nvSpPr>
          <p:cNvPr id="4" name="Slide Number Placeholder 3"/>
          <p:cNvSpPr>
            <a:spLocks noGrp="1"/>
          </p:cNvSpPr>
          <p:nvPr>
            <p:ph type="sldNum" sz="quarter" idx="10"/>
          </p:nvPr>
        </p:nvSpPr>
        <p:spPr/>
        <p:txBody>
          <a:bodyPr/>
          <a:lstStyle/>
          <a:p>
            <a:fld id="{40515048-EF52-4FE8-B0AB-DF0CE7B7E3BB}" type="slidenum">
              <a:rPr lang="en-AU" smtClean="0"/>
              <a:t>12</a:t>
            </a:fld>
            <a:endParaRPr lang="en-AU"/>
          </a:p>
        </p:txBody>
      </p:sp>
    </p:spTree>
    <p:extLst>
      <p:ext uri="{BB962C8B-B14F-4D97-AF65-F5344CB8AC3E}">
        <p14:creationId xmlns:p14="http://schemas.microsoft.com/office/powerpoint/2010/main" val="1906297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Drivers</a:t>
            </a:r>
          </a:p>
          <a:p>
            <a:r>
              <a:rPr lang="en-US" baseline="0" dirty="0"/>
              <a:t>           Community through to Government regulation </a:t>
            </a:r>
          </a:p>
          <a:p>
            <a:r>
              <a:rPr lang="en-US" dirty="0"/>
              <a:t>Objectives</a:t>
            </a:r>
          </a:p>
          <a:p>
            <a:r>
              <a:rPr lang="en-US" dirty="0"/>
              <a:t>	WQ only through to </a:t>
            </a:r>
            <a:r>
              <a:rPr lang="en-US" dirty="0" err="1"/>
              <a:t>multiople</a:t>
            </a:r>
            <a:r>
              <a:rPr lang="en-US" dirty="0"/>
              <a:t> benefits</a:t>
            </a:r>
            <a:r>
              <a:rPr lang="en-US" baseline="0" dirty="0"/>
              <a:t> </a:t>
            </a:r>
            <a:endParaRPr lang="en-US" dirty="0"/>
          </a:p>
          <a:p>
            <a:endParaRPr lang="en-US" dirty="0"/>
          </a:p>
          <a:p>
            <a:r>
              <a:rPr lang="en-US" dirty="0"/>
              <a:t>Institutions</a:t>
            </a:r>
            <a:endParaRPr lang="en-US" baseline="0" dirty="0"/>
          </a:p>
          <a:p>
            <a:r>
              <a:rPr lang="en-US" baseline="0" dirty="0"/>
              <a:t>	Government run through to inclusive/</a:t>
            </a:r>
            <a:r>
              <a:rPr lang="en-US" baseline="0" dirty="0" err="1"/>
              <a:t>participaitory</a:t>
            </a:r>
            <a:endParaRPr lang="en-US" baseline="0" dirty="0"/>
          </a:p>
          <a:p>
            <a:endParaRPr lang="en-US" baseline="0" dirty="0"/>
          </a:p>
          <a:p>
            <a:r>
              <a:rPr lang="en-US" baseline="0" dirty="0"/>
              <a:t>Design</a:t>
            </a:r>
          </a:p>
          <a:p>
            <a:r>
              <a:rPr lang="en-US" baseline="0" dirty="0"/>
              <a:t>	First time/piloting done in the country through to established guidelines/standards</a:t>
            </a:r>
            <a:endParaRPr lang="en-AU" dirty="0"/>
          </a:p>
        </p:txBody>
      </p:sp>
      <p:sp>
        <p:nvSpPr>
          <p:cNvPr id="4" name="Slide Number Placeholder 3"/>
          <p:cNvSpPr>
            <a:spLocks noGrp="1"/>
          </p:cNvSpPr>
          <p:nvPr>
            <p:ph type="sldNum" sz="quarter" idx="10"/>
          </p:nvPr>
        </p:nvSpPr>
        <p:spPr/>
        <p:txBody>
          <a:bodyPr/>
          <a:lstStyle/>
          <a:p>
            <a:fld id="{40515048-EF52-4FE8-B0AB-DF0CE7B7E3BB}" type="slidenum">
              <a:rPr lang="en-AU" smtClean="0"/>
              <a:t>13</a:t>
            </a:fld>
            <a:endParaRPr lang="en-AU"/>
          </a:p>
        </p:txBody>
      </p:sp>
    </p:spTree>
    <p:extLst>
      <p:ext uri="{BB962C8B-B14F-4D97-AF65-F5344CB8AC3E}">
        <p14:creationId xmlns:p14="http://schemas.microsoft.com/office/powerpoint/2010/main" val="4066197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Drivers</a:t>
            </a:r>
          </a:p>
          <a:p>
            <a:r>
              <a:rPr lang="en-US" baseline="0" dirty="0"/>
              <a:t>           Community through to Government regulation </a:t>
            </a:r>
          </a:p>
          <a:p>
            <a:r>
              <a:rPr lang="en-US" dirty="0"/>
              <a:t>Objectives</a:t>
            </a:r>
          </a:p>
          <a:p>
            <a:r>
              <a:rPr lang="en-US" dirty="0"/>
              <a:t>	WQ only through to </a:t>
            </a:r>
            <a:r>
              <a:rPr lang="en-US" dirty="0" err="1"/>
              <a:t>multiople</a:t>
            </a:r>
            <a:r>
              <a:rPr lang="en-US" dirty="0"/>
              <a:t> benefits</a:t>
            </a:r>
            <a:r>
              <a:rPr lang="en-US" baseline="0" dirty="0"/>
              <a:t> </a:t>
            </a:r>
            <a:endParaRPr lang="en-US" dirty="0"/>
          </a:p>
          <a:p>
            <a:endParaRPr lang="en-US" dirty="0"/>
          </a:p>
          <a:p>
            <a:r>
              <a:rPr lang="en-US" dirty="0"/>
              <a:t>Institutions</a:t>
            </a:r>
            <a:endParaRPr lang="en-US" baseline="0" dirty="0"/>
          </a:p>
          <a:p>
            <a:r>
              <a:rPr lang="en-US" baseline="0" dirty="0"/>
              <a:t>	Government run through to inclusive/</a:t>
            </a:r>
            <a:r>
              <a:rPr lang="en-US" baseline="0" dirty="0" err="1"/>
              <a:t>participaitory</a:t>
            </a:r>
            <a:endParaRPr lang="en-US" baseline="0" dirty="0"/>
          </a:p>
          <a:p>
            <a:endParaRPr lang="en-US" baseline="0" dirty="0"/>
          </a:p>
          <a:p>
            <a:r>
              <a:rPr lang="en-US" baseline="0" dirty="0"/>
              <a:t>Design</a:t>
            </a:r>
          </a:p>
          <a:p>
            <a:r>
              <a:rPr lang="en-US" baseline="0" dirty="0"/>
              <a:t>	First time/piloting done in the country through to established guidelines/standards</a:t>
            </a:r>
            <a:endParaRPr lang="en-AU" dirty="0"/>
          </a:p>
        </p:txBody>
      </p:sp>
      <p:sp>
        <p:nvSpPr>
          <p:cNvPr id="4" name="Slide Number Placeholder 3"/>
          <p:cNvSpPr>
            <a:spLocks noGrp="1"/>
          </p:cNvSpPr>
          <p:nvPr>
            <p:ph type="sldNum" sz="quarter" idx="10"/>
          </p:nvPr>
        </p:nvSpPr>
        <p:spPr/>
        <p:txBody>
          <a:bodyPr/>
          <a:lstStyle/>
          <a:p>
            <a:fld id="{40515048-EF52-4FE8-B0AB-DF0CE7B7E3BB}" type="slidenum">
              <a:rPr lang="en-AU" smtClean="0"/>
              <a:t>14</a:t>
            </a:fld>
            <a:endParaRPr lang="en-AU"/>
          </a:p>
        </p:txBody>
      </p:sp>
    </p:spTree>
    <p:extLst>
      <p:ext uri="{BB962C8B-B14F-4D97-AF65-F5344CB8AC3E}">
        <p14:creationId xmlns:p14="http://schemas.microsoft.com/office/powerpoint/2010/main" val="2887535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515048-EF52-4FE8-B0AB-DF0CE7B7E3BB}" type="slidenum">
              <a:rPr lang="en-AU" smtClean="0"/>
              <a:t>15</a:t>
            </a:fld>
            <a:endParaRPr lang="en-AU"/>
          </a:p>
        </p:txBody>
      </p:sp>
    </p:spTree>
    <p:extLst>
      <p:ext uri="{BB962C8B-B14F-4D97-AF65-F5344CB8AC3E}">
        <p14:creationId xmlns:p14="http://schemas.microsoft.com/office/powerpoint/2010/main" val="3687140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AU" sz="1200" dirty="0"/>
              <a:t>State and council </a:t>
            </a:r>
            <a:r>
              <a:rPr lang="en-AU" sz="1200" b="1" dirty="0"/>
              <a:t>design guidelines and standards</a:t>
            </a:r>
          </a:p>
          <a:p>
            <a:pPr marL="285750" indent="-285750">
              <a:buFont typeface="Arial" panose="020B0604020202020204" pitchFamily="34" charset="0"/>
              <a:buChar char="•"/>
            </a:pPr>
            <a:r>
              <a:rPr lang="en-US" sz="1200" dirty="0"/>
              <a:t>No broader rehabilitation works</a:t>
            </a:r>
          </a:p>
          <a:p>
            <a:pPr marL="285750" indent="-285750">
              <a:buFont typeface="Arial" panose="020B0604020202020204" pitchFamily="34" charset="0"/>
              <a:buChar char="•"/>
            </a:pPr>
            <a:r>
              <a:rPr lang="en-US" sz="1200" dirty="0"/>
              <a:t>Components include </a:t>
            </a:r>
            <a:r>
              <a:rPr lang="en-US" sz="1200" b="1" dirty="0"/>
              <a:t>diversion pipe</a:t>
            </a:r>
            <a:r>
              <a:rPr lang="en-US" sz="1200" dirty="0"/>
              <a:t>, </a:t>
            </a:r>
            <a:r>
              <a:rPr lang="en-US" sz="1200" b="1" dirty="0"/>
              <a:t>gross pollutant trap</a:t>
            </a:r>
            <a:r>
              <a:rPr lang="en-US" sz="1200" dirty="0"/>
              <a:t>, </a:t>
            </a:r>
            <a:r>
              <a:rPr lang="en-US" sz="1200" b="1" dirty="0"/>
              <a:t>sediment pond, main wetland pond</a:t>
            </a:r>
            <a:r>
              <a:rPr lang="en-US" sz="1200" dirty="0"/>
              <a:t>, </a:t>
            </a:r>
            <a:r>
              <a:rPr lang="en-US" sz="1200" b="1" dirty="0"/>
              <a:t>adjustable weir </a:t>
            </a:r>
            <a:r>
              <a:rPr lang="en-US" sz="1200" dirty="0"/>
              <a:t>and </a:t>
            </a:r>
            <a:r>
              <a:rPr lang="en-US" sz="1200" b="1" dirty="0"/>
              <a:t>outfall channel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Future works to improve amenity – pathway, seating, boardwalk and signage </a:t>
            </a:r>
            <a:endParaRPr lang="en-AU" sz="1200" b="1" dirty="0"/>
          </a:p>
          <a:p>
            <a:pPr marL="285750" indent="-285750">
              <a:buFont typeface="Arial" panose="020B0604020202020204" pitchFamily="34" charset="0"/>
              <a:buChar char="•"/>
            </a:pPr>
            <a:endParaRPr lang="en-AU" sz="1200" b="1" dirty="0"/>
          </a:p>
          <a:p>
            <a:endParaRPr lang="en-AU" dirty="0"/>
          </a:p>
        </p:txBody>
      </p:sp>
      <p:sp>
        <p:nvSpPr>
          <p:cNvPr id="4" name="Slide Number Placeholder 3"/>
          <p:cNvSpPr>
            <a:spLocks noGrp="1"/>
          </p:cNvSpPr>
          <p:nvPr>
            <p:ph type="sldNum" sz="quarter" idx="10"/>
          </p:nvPr>
        </p:nvSpPr>
        <p:spPr/>
        <p:txBody>
          <a:bodyPr/>
          <a:lstStyle/>
          <a:p>
            <a:fld id="{40515048-EF52-4FE8-B0AB-DF0CE7B7E3BB}" type="slidenum">
              <a:rPr lang="en-AU" smtClean="0"/>
              <a:t>16</a:t>
            </a:fld>
            <a:endParaRPr lang="en-AU"/>
          </a:p>
        </p:txBody>
      </p:sp>
    </p:spTree>
    <p:extLst>
      <p:ext uri="{BB962C8B-B14F-4D97-AF65-F5344CB8AC3E}">
        <p14:creationId xmlns:p14="http://schemas.microsoft.com/office/powerpoint/2010/main" val="1349489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Caveats</a:t>
            </a:r>
          </a:p>
          <a:p>
            <a:r>
              <a:rPr lang="en-US" dirty="0"/>
              <a:t>Different</a:t>
            </a:r>
            <a:r>
              <a:rPr lang="en-US" baseline="0" dirty="0"/>
              <a:t> scale projects</a:t>
            </a:r>
          </a:p>
          <a:p>
            <a:endParaRPr lang="en-US" baseline="0" dirty="0"/>
          </a:p>
          <a:p>
            <a:r>
              <a:rPr lang="en-AU" dirty="0"/>
              <a:t>Driver for urban wetlands in Merri Creek is from legislative requirements and state environmental policies focussed on ecology and water quality, in the case of Man </a:t>
            </a:r>
            <a:r>
              <a:rPr lang="en-AU" dirty="0" err="1"/>
              <a:t>Sagar</a:t>
            </a:r>
            <a:r>
              <a:rPr lang="en-AU" dirty="0"/>
              <a:t> the community and amenity of the receiving waters have been the key driver for the use of wetlands. </a:t>
            </a:r>
          </a:p>
          <a:p>
            <a:r>
              <a:rPr lang="en-AU" dirty="0"/>
              <a:t>In both cases objectives of the wetland has been to improve water quality and increase liveability and amenity, although in Australia this has required treatment of only stormwater runoff whereas in Man </a:t>
            </a:r>
            <a:r>
              <a:rPr lang="en-AU" dirty="0" err="1"/>
              <a:t>Sagar</a:t>
            </a:r>
            <a:r>
              <a:rPr lang="en-AU" dirty="0"/>
              <a:t> the wetlands had to be designed to treat both stormwater and treated sewerage. </a:t>
            </a:r>
          </a:p>
          <a:p>
            <a:r>
              <a:rPr lang="en-AU" dirty="0"/>
              <a:t>In Australia, where strong government support for constructed wetlands exists, there are clear state and council design guidelines and standards, whereas in Man </a:t>
            </a:r>
            <a:r>
              <a:rPr lang="en-AU" dirty="0" err="1"/>
              <a:t>Sagar</a:t>
            </a:r>
            <a:r>
              <a:rPr lang="en-AU" dirty="0"/>
              <a:t> the engineers had no guidelines to follow</a:t>
            </a:r>
          </a:p>
        </p:txBody>
      </p:sp>
      <p:sp>
        <p:nvSpPr>
          <p:cNvPr id="4" name="Slide Number Placeholder 3"/>
          <p:cNvSpPr>
            <a:spLocks noGrp="1"/>
          </p:cNvSpPr>
          <p:nvPr>
            <p:ph type="sldNum" sz="quarter" idx="10"/>
          </p:nvPr>
        </p:nvSpPr>
        <p:spPr/>
        <p:txBody>
          <a:bodyPr/>
          <a:lstStyle/>
          <a:p>
            <a:fld id="{40515048-EF52-4FE8-B0AB-DF0CE7B7E3BB}" type="slidenum">
              <a:rPr lang="en-AU" smtClean="0"/>
              <a:t>17</a:t>
            </a:fld>
            <a:endParaRPr lang="en-AU"/>
          </a:p>
        </p:txBody>
      </p:sp>
    </p:spTree>
    <p:extLst>
      <p:ext uri="{BB962C8B-B14F-4D97-AF65-F5344CB8AC3E}">
        <p14:creationId xmlns:p14="http://schemas.microsoft.com/office/powerpoint/2010/main" val="4148944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Our findings can assist future constructed wetland design in both countries</a:t>
            </a:r>
          </a:p>
          <a:p>
            <a:pPr lvl="1"/>
            <a:r>
              <a:rPr lang="en-AU" dirty="0"/>
              <a:t>India needs state or municipal guidelines for constructed wetland design to help achieve more consistent approach between engineering, ecology, landscape design, urban planning and natural resource management</a:t>
            </a:r>
          </a:p>
          <a:p>
            <a:pPr lvl="1"/>
            <a:r>
              <a:rPr lang="en-AU" dirty="0"/>
              <a:t>Australia could further expand the focus of constructed wetland design to better consider cultural and ecological values</a:t>
            </a:r>
          </a:p>
          <a:p>
            <a:pPr lvl="1"/>
            <a:r>
              <a:rPr lang="en-US" dirty="0"/>
              <a:t>In both countries Public Private Partnerships can help fund wetland construction, but need to be self-sustaining</a:t>
            </a:r>
            <a:endParaRPr lang="en-AU" dirty="0"/>
          </a:p>
          <a:p>
            <a:pPr lvl="1"/>
            <a:r>
              <a:rPr lang="en-US" dirty="0"/>
              <a:t>In both countries, storm water asset design is moving away from a treatment only focus to a broader mix of cultural ecological and community values where wetlands are not longer considered as civil assets, but rather community assets</a:t>
            </a:r>
            <a:endParaRPr lang="en-AU" dirty="0"/>
          </a:p>
          <a:p>
            <a:endParaRPr lang="en-AU" dirty="0"/>
          </a:p>
          <a:p>
            <a:r>
              <a:rPr lang="en-US" dirty="0"/>
              <a:t>An</a:t>
            </a:r>
            <a:r>
              <a:rPr lang="en-US" baseline="0" dirty="0"/>
              <a:t> evolving process – the design and science is evolving and the objectives and purpose is evolving</a:t>
            </a:r>
            <a:endParaRPr lang="en-AU" dirty="0"/>
          </a:p>
        </p:txBody>
      </p:sp>
      <p:sp>
        <p:nvSpPr>
          <p:cNvPr id="4" name="Slide Number Placeholder 3"/>
          <p:cNvSpPr>
            <a:spLocks noGrp="1"/>
          </p:cNvSpPr>
          <p:nvPr>
            <p:ph type="sldNum" sz="quarter" idx="10"/>
          </p:nvPr>
        </p:nvSpPr>
        <p:spPr/>
        <p:txBody>
          <a:bodyPr/>
          <a:lstStyle/>
          <a:p>
            <a:fld id="{40515048-EF52-4FE8-B0AB-DF0CE7B7E3BB}" type="slidenum">
              <a:rPr lang="en-AU" smtClean="0"/>
              <a:t>18</a:t>
            </a:fld>
            <a:endParaRPr lang="en-AU"/>
          </a:p>
        </p:txBody>
      </p:sp>
    </p:spTree>
    <p:extLst>
      <p:ext uri="{BB962C8B-B14F-4D97-AF65-F5344CB8AC3E}">
        <p14:creationId xmlns:p14="http://schemas.microsoft.com/office/powerpoint/2010/main" val="3943360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515048-EF52-4FE8-B0AB-DF0CE7B7E3BB}" type="slidenum">
              <a:rPr lang="en-AU" smtClean="0"/>
              <a:t>2</a:t>
            </a:fld>
            <a:endParaRPr lang="en-AU"/>
          </a:p>
        </p:txBody>
      </p:sp>
    </p:spTree>
    <p:extLst>
      <p:ext uri="{BB962C8B-B14F-4D97-AF65-F5344CB8AC3E}">
        <p14:creationId xmlns:p14="http://schemas.microsoft.com/office/powerpoint/2010/main" val="1129143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Melbourne,</a:t>
            </a:r>
            <a:r>
              <a:rPr lang="en-US" baseline="0" dirty="0"/>
              <a:t> my home town, recently ranked as the most </a:t>
            </a:r>
            <a:r>
              <a:rPr lang="en-US" baseline="0" dirty="0" err="1"/>
              <a:t>liveable</a:t>
            </a:r>
            <a:r>
              <a:rPr lang="en-US" baseline="0" dirty="0"/>
              <a:t> city by the Economist for the fifth year running</a:t>
            </a:r>
          </a:p>
          <a:p>
            <a:endParaRPr lang="en-AU" dirty="0"/>
          </a:p>
        </p:txBody>
      </p:sp>
      <p:sp>
        <p:nvSpPr>
          <p:cNvPr id="4" name="Slide Number Placeholder 3"/>
          <p:cNvSpPr>
            <a:spLocks noGrp="1"/>
          </p:cNvSpPr>
          <p:nvPr>
            <p:ph type="sldNum" sz="quarter" idx="10"/>
          </p:nvPr>
        </p:nvSpPr>
        <p:spPr/>
        <p:txBody>
          <a:bodyPr/>
          <a:lstStyle/>
          <a:p>
            <a:fld id="{40515048-EF52-4FE8-B0AB-DF0CE7B7E3BB}" type="slidenum">
              <a:rPr lang="en-AU" smtClean="0"/>
              <a:t>3</a:t>
            </a:fld>
            <a:endParaRPr lang="en-AU"/>
          </a:p>
        </p:txBody>
      </p:sp>
    </p:spTree>
    <p:extLst>
      <p:ext uri="{BB962C8B-B14F-4D97-AF65-F5344CB8AC3E}">
        <p14:creationId xmlns:p14="http://schemas.microsoft.com/office/powerpoint/2010/main" val="1449654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solution being explored</a:t>
            </a:r>
            <a:r>
              <a:rPr lang="en-US" baseline="0" dirty="0"/>
              <a:t> around the world, including India and Australia is the use of w</a:t>
            </a:r>
            <a:r>
              <a:rPr lang="en-US" dirty="0"/>
              <a:t>etlands constructed to increase livability</a:t>
            </a:r>
            <a:endParaRPr lang="en-AU" dirty="0"/>
          </a:p>
          <a:p>
            <a:r>
              <a:rPr lang="en-AU" dirty="0"/>
              <a:t>Urban water management is evolving from delivering traditional water cycle services to playing a role in realising the vision of future cities that are blue, green and cool</a:t>
            </a:r>
          </a:p>
          <a:p>
            <a:r>
              <a:rPr lang="en-AU" dirty="0"/>
              <a:t>WSUD is transforming to systems that also provide community activity, passive and active recreation and amenity through open space integration with the surrounding developments </a:t>
            </a:r>
          </a:p>
          <a:p>
            <a:r>
              <a:rPr lang="en-AU" dirty="0"/>
              <a:t>For example,</a:t>
            </a:r>
            <a:r>
              <a:rPr lang="en-AU" baseline="0" dirty="0"/>
              <a:t> v</a:t>
            </a:r>
            <a:r>
              <a:rPr lang="en-AU" dirty="0"/>
              <a:t>egetation selection is moving towards indigenous species that will reduce the urban landscape heat, provide ‘community cool zones’ for residents during heatwaves, and habitat for fauna</a:t>
            </a:r>
            <a:endParaRPr lang="en-AU" i="1" dirty="0">
              <a:solidFill>
                <a:srgbClr val="FF0000"/>
              </a:solidFill>
            </a:endParaRPr>
          </a:p>
          <a:p>
            <a:endParaRPr lang="en-AU" dirty="0"/>
          </a:p>
        </p:txBody>
      </p:sp>
      <p:sp>
        <p:nvSpPr>
          <p:cNvPr id="4" name="Slide Number Placeholder 3"/>
          <p:cNvSpPr>
            <a:spLocks noGrp="1"/>
          </p:cNvSpPr>
          <p:nvPr>
            <p:ph type="sldNum" sz="quarter" idx="10"/>
          </p:nvPr>
        </p:nvSpPr>
        <p:spPr/>
        <p:txBody>
          <a:bodyPr/>
          <a:lstStyle/>
          <a:p>
            <a:fld id="{40515048-EF52-4FE8-B0AB-DF0CE7B7E3BB}" type="slidenum">
              <a:rPr lang="en-AU" smtClean="0"/>
              <a:t>4</a:t>
            </a:fld>
            <a:endParaRPr lang="en-AU"/>
          </a:p>
        </p:txBody>
      </p:sp>
    </p:spTree>
    <p:extLst>
      <p:ext uri="{BB962C8B-B14F-4D97-AF65-F5344CB8AC3E}">
        <p14:creationId xmlns:p14="http://schemas.microsoft.com/office/powerpoint/2010/main" val="3361696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515048-EF52-4FE8-B0AB-DF0CE7B7E3BB}" type="slidenum">
              <a:rPr lang="en-AU" smtClean="0"/>
              <a:t>7</a:t>
            </a:fld>
            <a:endParaRPr lang="en-AU"/>
          </a:p>
        </p:txBody>
      </p:sp>
    </p:spTree>
    <p:extLst>
      <p:ext uri="{BB962C8B-B14F-4D97-AF65-F5344CB8AC3E}">
        <p14:creationId xmlns:p14="http://schemas.microsoft.com/office/powerpoint/2010/main" val="120825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515048-EF52-4FE8-B0AB-DF0CE7B7E3BB}" type="slidenum">
              <a:rPr lang="en-AU" smtClean="0"/>
              <a:t>8</a:t>
            </a:fld>
            <a:endParaRPr lang="en-AU"/>
          </a:p>
        </p:txBody>
      </p:sp>
    </p:spTree>
    <p:extLst>
      <p:ext uri="{BB962C8B-B14F-4D97-AF65-F5344CB8AC3E}">
        <p14:creationId xmlns:p14="http://schemas.microsoft.com/office/powerpoint/2010/main" val="894391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defTabSz="914400">
              <a:lnSpc>
                <a:spcPct val="90000"/>
              </a:lnSpc>
              <a:spcBef>
                <a:spcPts val="1000"/>
              </a:spcBef>
              <a:buFont typeface="Arial" panose="020B0604020202020204" pitchFamily="34" charset="0"/>
              <a:buChar char="•"/>
            </a:pPr>
            <a:r>
              <a:rPr lang="en-AU" sz="1200" kern="1200" dirty="0">
                <a:solidFill>
                  <a:schemeClr val="tx1"/>
                </a:solidFill>
                <a:effectLst/>
                <a:latin typeface="+mn-lt"/>
                <a:ea typeface="+mn-ea"/>
                <a:cs typeface="+mn-cs"/>
              </a:rPr>
              <a:t>Melbourne’s Merri Creek has a highly urbanised catchment, yet still maintains areas of Australian national, state, regional and local biological significance, with surviving remnant populations of increasingly rare species such as the Growling Grass Frog. </a:t>
            </a:r>
            <a:endParaRPr lang="en-GB" dirty="0"/>
          </a:p>
          <a:p>
            <a:pPr marL="228600" indent="-228600" defTabSz="914400">
              <a:lnSpc>
                <a:spcPct val="90000"/>
              </a:lnSpc>
              <a:spcBef>
                <a:spcPts val="1000"/>
              </a:spcBef>
              <a:buFont typeface="Arial" panose="020B0604020202020204" pitchFamily="34" charset="0"/>
              <a:buChar char="•"/>
            </a:pPr>
            <a:r>
              <a:rPr lang="en-GB" dirty="0"/>
              <a:t>The wetland site was a degraded grassland with an established invasive weed threat from Chilean Needle Grass.  </a:t>
            </a:r>
          </a:p>
          <a:p>
            <a:pPr marL="228600" indent="-228600" defTabSz="914400">
              <a:lnSpc>
                <a:spcPct val="90000"/>
              </a:lnSpc>
              <a:spcBef>
                <a:spcPts val="1000"/>
              </a:spcBef>
              <a:buFont typeface="Arial" panose="020B0604020202020204" pitchFamily="34" charset="0"/>
              <a:buChar char="•"/>
            </a:pPr>
            <a:r>
              <a:rPr lang="en-GB" dirty="0"/>
              <a:t>The adjoining Edgars Creek channel and open space has existing areas of </a:t>
            </a:r>
            <a:r>
              <a:rPr lang="en-GB" dirty="0" err="1"/>
              <a:t>Creekline</a:t>
            </a:r>
            <a:r>
              <a:rPr lang="en-GB" dirty="0"/>
              <a:t> Grassy Woodland, Plains Grassy Woodland and Escarpment </a:t>
            </a:r>
            <a:r>
              <a:rPr lang="en-GB" dirty="0" err="1"/>
              <a:t>Shrubland</a:t>
            </a:r>
            <a:r>
              <a:rPr lang="en-GB" dirty="0"/>
              <a:t> enhanced through a long term commitment to ongoing weed control and revegetation by Friends of Edgars Creek, MCMC, Council and Melbourne Water.</a:t>
            </a:r>
          </a:p>
          <a:p>
            <a:pPr marL="228600" indent="-228600" defTabSz="914400">
              <a:lnSpc>
                <a:spcPct val="90000"/>
              </a:lnSpc>
              <a:spcBef>
                <a:spcPts val="1000"/>
              </a:spcBef>
              <a:buFont typeface="Arial" panose="020B0604020202020204" pitchFamily="34" charset="0"/>
              <a:buChar char="•"/>
            </a:pPr>
            <a:r>
              <a:rPr lang="en-GB" dirty="0"/>
              <a:t>Establishment of the new wetland will add a critical element to the biodiversity mix, enabling partial restoration of wetland and floodplain vegetation communities missing from urban areas of the catchment</a:t>
            </a:r>
            <a:endParaRPr lang="en-AU" dirty="0"/>
          </a:p>
        </p:txBody>
      </p:sp>
      <p:sp>
        <p:nvSpPr>
          <p:cNvPr id="4" name="Slide Number Placeholder 3"/>
          <p:cNvSpPr>
            <a:spLocks noGrp="1"/>
          </p:cNvSpPr>
          <p:nvPr>
            <p:ph type="sldNum" sz="quarter" idx="10"/>
          </p:nvPr>
        </p:nvSpPr>
        <p:spPr/>
        <p:txBody>
          <a:bodyPr/>
          <a:lstStyle/>
          <a:p>
            <a:fld id="{40515048-EF52-4FE8-B0AB-DF0CE7B7E3BB}" type="slidenum">
              <a:rPr lang="en-AU" smtClean="0"/>
              <a:t>9</a:t>
            </a:fld>
            <a:endParaRPr lang="en-AU"/>
          </a:p>
        </p:txBody>
      </p:sp>
    </p:spTree>
    <p:extLst>
      <p:ext uri="{BB962C8B-B14F-4D97-AF65-F5344CB8AC3E}">
        <p14:creationId xmlns:p14="http://schemas.microsoft.com/office/powerpoint/2010/main" val="4081127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defTabSz="914400">
              <a:lnSpc>
                <a:spcPct val="90000"/>
              </a:lnSpc>
              <a:spcBef>
                <a:spcPts val="1000"/>
              </a:spcBef>
              <a:buFont typeface="Arial" panose="020B0604020202020204" pitchFamily="34" charset="0"/>
              <a:buChar char="•"/>
            </a:pPr>
            <a:r>
              <a:rPr lang="en-GB" sz="1200" dirty="0"/>
              <a:t>Wetland enhances habitat and biodiversity values however the small catchment and extensive cut required for establishment required very careful handling to balance the preferred habitat and water quality treatment model with community expectations for landscape amenity.  </a:t>
            </a:r>
          </a:p>
          <a:p>
            <a:pPr marL="228600" indent="-228600" defTabSz="914400">
              <a:lnSpc>
                <a:spcPct val="90000"/>
              </a:lnSpc>
              <a:spcBef>
                <a:spcPts val="1000"/>
              </a:spcBef>
              <a:buFont typeface="Arial" panose="020B0604020202020204" pitchFamily="34" charset="0"/>
              <a:buChar char="•"/>
            </a:pPr>
            <a:r>
              <a:rPr lang="en-GB" sz="1200" dirty="0"/>
              <a:t>The open space along the creek is a precious resource, valued by the local community for its natural aspect and escape from the urban environment.  </a:t>
            </a:r>
          </a:p>
          <a:p>
            <a:pPr marL="228600" indent="-228600" defTabSz="914400">
              <a:lnSpc>
                <a:spcPct val="90000"/>
              </a:lnSpc>
              <a:spcBef>
                <a:spcPts val="1000"/>
              </a:spcBef>
              <a:buFont typeface="Arial" panose="020B0604020202020204" pitchFamily="34" charset="0"/>
              <a:buChar char="•"/>
            </a:pPr>
            <a:r>
              <a:rPr lang="en-GB" sz="1200" dirty="0"/>
              <a:t>The wetland development formed an important addition to these values and sensitive integration of recreational access and retention of a natural rather than constructed character are key aspects of the design.</a:t>
            </a:r>
          </a:p>
          <a:p>
            <a:pPr marL="228600" indent="-228600" defTabSz="914400">
              <a:lnSpc>
                <a:spcPct val="90000"/>
              </a:lnSpc>
              <a:spcBef>
                <a:spcPts val="1000"/>
              </a:spcBef>
              <a:buFont typeface="Arial" panose="020B0604020202020204" pitchFamily="34" charset="0"/>
              <a:buChar char="•"/>
            </a:pPr>
            <a:r>
              <a:rPr lang="en-GB" sz="1200" dirty="0"/>
              <a:t>Establishment of the new wetland will add a critical element to the biodiversity mix, enabling partial restoration of wetland and floodplain vegetation communities missing from urban areas of the catchment.</a:t>
            </a:r>
            <a:endParaRPr lang="en-AU" sz="1200" dirty="0"/>
          </a:p>
          <a:p>
            <a:endParaRPr lang="en-AU" dirty="0"/>
          </a:p>
        </p:txBody>
      </p:sp>
      <p:sp>
        <p:nvSpPr>
          <p:cNvPr id="4" name="Slide Number Placeholder 3"/>
          <p:cNvSpPr>
            <a:spLocks noGrp="1"/>
          </p:cNvSpPr>
          <p:nvPr>
            <p:ph type="sldNum" sz="quarter" idx="10"/>
          </p:nvPr>
        </p:nvSpPr>
        <p:spPr/>
        <p:txBody>
          <a:bodyPr/>
          <a:lstStyle/>
          <a:p>
            <a:fld id="{40515048-EF52-4FE8-B0AB-DF0CE7B7E3BB}" type="slidenum">
              <a:rPr lang="en-AU" smtClean="0"/>
              <a:t>10</a:t>
            </a:fld>
            <a:endParaRPr lang="en-AU"/>
          </a:p>
        </p:txBody>
      </p:sp>
    </p:spTree>
    <p:extLst>
      <p:ext uri="{BB962C8B-B14F-4D97-AF65-F5344CB8AC3E}">
        <p14:creationId xmlns:p14="http://schemas.microsoft.com/office/powerpoint/2010/main" val="433071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Drivers</a:t>
            </a:r>
          </a:p>
          <a:p>
            <a:r>
              <a:rPr lang="en-US" baseline="0" dirty="0"/>
              <a:t>           Community through to Government regulation </a:t>
            </a:r>
          </a:p>
          <a:p>
            <a:r>
              <a:rPr lang="en-US" dirty="0"/>
              <a:t>Objectives</a:t>
            </a:r>
          </a:p>
          <a:p>
            <a:r>
              <a:rPr lang="en-US" dirty="0"/>
              <a:t>	WQ only through to </a:t>
            </a:r>
            <a:r>
              <a:rPr lang="en-US" dirty="0" err="1"/>
              <a:t>multiople</a:t>
            </a:r>
            <a:r>
              <a:rPr lang="en-US" dirty="0"/>
              <a:t> benefits</a:t>
            </a:r>
            <a:r>
              <a:rPr lang="en-US" baseline="0" dirty="0"/>
              <a:t> </a:t>
            </a:r>
            <a:endParaRPr lang="en-US" dirty="0"/>
          </a:p>
          <a:p>
            <a:endParaRPr lang="en-US" dirty="0"/>
          </a:p>
          <a:p>
            <a:r>
              <a:rPr lang="en-US" dirty="0"/>
              <a:t>Institutions</a:t>
            </a:r>
            <a:endParaRPr lang="en-US" baseline="0" dirty="0"/>
          </a:p>
          <a:p>
            <a:r>
              <a:rPr lang="en-US" baseline="0" dirty="0"/>
              <a:t>	Government run through to inclusive/</a:t>
            </a:r>
            <a:r>
              <a:rPr lang="en-US" baseline="0" dirty="0" err="1"/>
              <a:t>participaitory</a:t>
            </a:r>
            <a:endParaRPr lang="en-US" baseline="0" dirty="0"/>
          </a:p>
          <a:p>
            <a:endParaRPr lang="en-US" baseline="0" dirty="0"/>
          </a:p>
          <a:p>
            <a:r>
              <a:rPr lang="en-US" baseline="0" dirty="0"/>
              <a:t>Design</a:t>
            </a:r>
          </a:p>
          <a:p>
            <a:r>
              <a:rPr lang="en-US" baseline="0" dirty="0"/>
              <a:t>	First time/piloting done in the country through to established guidelines/standards</a:t>
            </a:r>
            <a:endParaRPr lang="en-AU" dirty="0"/>
          </a:p>
        </p:txBody>
      </p:sp>
      <p:sp>
        <p:nvSpPr>
          <p:cNvPr id="4" name="Slide Number Placeholder 3"/>
          <p:cNvSpPr>
            <a:spLocks noGrp="1"/>
          </p:cNvSpPr>
          <p:nvPr>
            <p:ph type="sldNum" sz="quarter" idx="10"/>
          </p:nvPr>
        </p:nvSpPr>
        <p:spPr/>
        <p:txBody>
          <a:bodyPr/>
          <a:lstStyle/>
          <a:p>
            <a:fld id="{40515048-EF52-4FE8-B0AB-DF0CE7B7E3BB}" type="slidenum">
              <a:rPr lang="en-AU" smtClean="0"/>
              <a:t>11</a:t>
            </a:fld>
            <a:endParaRPr lang="en-AU"/>
          </a:p>
        </p:txBody>
      </p:sp>
    </p:spTree>
    <p:extLst>
      <p:ext uri="{BB962C8B-B14F-4D97-AF65-F5344CB8AC3E}">
        <p14:creationId xmlns:p14="http://schemas.microsoft.com/office/powerpoint/2010/main" val="1050345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t>19/08/2016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26710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t>19/08/2016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10725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t>19/08/2016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142411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t>19/08/2016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264900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t>19/08/2016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13452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t>19/08/2016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35413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t>19/08/2016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41264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t>19/08/2016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37370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t>19/08/2016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22229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t>19/08/2016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30567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t>19/08/2016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117191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94791"/>
            <a:ext cx="7886700" cy="71335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161284"/>
            <a:ext cx="7886700" cy="501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t>19/08/2016</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t>‹#›</a:t>
            </a:fld>
            <a:endParaRPr lang="en-AU"/>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cxnSp>
        <p:nvCxnSpPr>
          <p:cNvPr id="8" name="Straight Connector 7"/>
          <p:cNvCxnSpPr/>
          <p:nvPr userDrawn="1"/>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1" y="982416"/>
            <a:ext cx="9006347" cy="1682717"/>
          </a:xfrm>
          <a:noFill/>
          <a:ln>
            <a:noFill/>
          </a:ln>
        </p:spPr>
        <p:txBody>
          <a:bodyPr>
            <a:noAutofit/>
          </a:bodyPr>
          <a:lstStyle/>
          <a:p>
            <a:pPr algn="r"/>
            <a:r>
              <a:rPr lang="en-AU" sz="4800" b="1" dirty="0"/>
              <a:t>Urban wetlands for liveability</a:t>
            </a:r>
            <a:br>
              <a:rPr lang="en-AU" sz="4800" b="1" dirty="0"/>
            </a:br>
            <a:r>
              <a:rPr lang="en-AU" sz="4800" dirty="0"/>
              <a:t>India and Australia</a:t>
            </a:r>
          </a:p>
        </p:txBody>
      </p:sp>
      <p:sp>
        <p:nvSpPr>
          <p:cNvPr id="2" name="TextBox 1"/>
          <p:cNvSpPr txBox="1"/>
          <p:nvPr/>
        </p:nvSpPr>
        <p:spPr>
          <a:xfrm>
            <a:off x="2536887" y="6101508"/>
            <a:ext cx="4160796" cy="646331"/>
          </a:xfrm>
          <a:prstGeom prst="rect">
            <a:avLst/>
          </a:prstGeom>
          <a:noFill/>
        </p:spPr>
        <p:txBody>
          <a:bodyPr wrap="square" rtlCol="0">
            <a:spAutoFit/>
          </a:bodyPr>
          <a:lstStyle/>
          <a:p>
            <a:pPr algn="ctr"/>
            <a:r>
              <a:rPr lang="en-US" dirty="0"/>
              <a:t>By Harsh Vardhan, Stuart Cleven (Alluvium) and Simon Tilleard (Alluvium)</a:t>
            </a:r>
            <a:endParaRPr lang="en-AU" dirty="0"/>
          </a:p>
        </p:txBody>
      </p:sp>
      <p:pic>
        <p:nvPicPr>
          <p:cNvPr id="9" name="Picture 8" descr="Man Sagar colour 3.jpg"/>
          <p:cNvPicPr/>
          <p:nvPr/>
        </p:nvPicPr>
        <p:blipFill>
          <a:blip r:embed="rId6" cstate="print"/>
          <a:stretch>
            <a:fillRect/>
          </a:stretch>
        </p:blipFill>
        <p:spPr>
          <a:xfrm>
            <a:off x="333764" y="2759342"/>
            <a:ext cx="4169410" cy="3122930"/>
          </a:xfrm>
          <a:prstGeom prst="rect">
            <a:avLst/>
          </a:prstGeom>
        </p:spPr>
      </p:pic>
      <p:pic>
        <p:nvPicPr>
          <p:cNvPr id="10" name="Picture 9" descr="R:\Projects\2014\069_Merri_Edgards_Creek_Wetland_Design\2_Design\GIS\MXD\Figures\P114069_003A_diversion.jpg"/>
          <p:cNvPicPr/>
          <p:nvPr/>
        </p:nvPicPr>
        <p:blipFill rotWithShape="1">
          <a:blip r:embed="rId7" cstate="print">
            <a:extLst>
              <a:ext uri="{28A0092B-C50C-407E-A947-70E740481C1C}">
                <a14:useLocalDpi xmlns:a14="http://schemas.microsoft.com/office/drawing/2010/main"/>
              </a:ext>
            </a:extLst>
          </a:blip>
          <a:srcRect/>
          <a:stretch/>
        </p:blipFill>
        <p:spPr bwMode="auto">
          <a:xfrm>
            <a:off x="4572519" y="2759342"/>
            <a:ext cx="4169410" cy="3104923"/>
          </a:xfrm>
          <a:prstGeom prst="rect">
            <a:avLst/>
          </a:prstGeom>
          <a:noFill/>
          <a:ln w="9525">
            <a:noFill/>
            <a:miter lim="800000"/>
            <a:headEnd/>
            <a:tailEnd/>
          </a:ln>
        </p:spPr>
      </p:pic>
      <p:pic>
        <p:nvPicPr>
          <p:cNvPr id="11" name="Picture 10"/>
          <p:cNvPicPr/>
          <p:nvPr/>
        </p:nvPicPr>
        <p:blipFill>
          <a:blip r:embed="rId8" cstate="print">
            <a:extLst>
              <a:ext uri="{28A0092B-C50C-407E-A947-70E740481C1C}">
                <a14:useLocalDpi xmlns:a14="http://schemas.microsoft.com/office/drawing/2010/main"/>
              </a:ext>
            </a:extLst>
          </a:blip>
          <a:srcRect t="11429" b="18636"/>
          <a:stretch>
            <a:fillRect/>
          </a:stretch>
        </p:blipFill>
        <p:spPr bwMode="auto">
          <a:xfrm>
            <a:off x="218916" y="6101508"/>
            <a:ext cx="1610112" cy="646331"/>
          </a:xfrm>
          <a:prstGeom prst="rect">
            <a:avLst/>
          </a:prstGeom>
          <a:noFill/>
          <a:ln w="9525">
            <a:noFill/>
            <a:miter lim="800000"/>
            <a:headEnd/>
            <a:tailEnd/>
          </a:ln>
        </p:spPr>
      </p:pic>
    </p:spTree>
    <p:extLst>
      <p:ext uri="{BB962C8B-B14F-4D97-AF65-F5344CB8AC3E}">
        <p14:creationId xmlns:p14="http://schemas.microsoft.com/office/powerpoint/2010/main" val="3734424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217920" y="5557520"/>
            <a:ext cx="2926080" cy="1300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normAutofit fontScale="90000"/>
          </a:bodyPr>
          <a:lstStyle/>
          <a:p>
            <a:r>
              <a:rPr lang="en-US" b="1" dirty="0"/>
              <a:t>Australian case study – Merri Creek</a:t>
            </a:r>
            <a:endParaRPr lang="en-AU" b="1" dirty="0"/>
          </a:p>
        </p:txBody>
      </p:sp>
      <p:pic>
        <p:nvPicPr>
          <p:cNvPr id="5" name="Picture 4" descr="R:\Projects\2014\069_Merri_Edgards_Creek_Wetland_Design\3_Input\Construct Managment\IMG_4397.JPG"/>
          <p:cNvPicPr/>
          <p:nvPr/>
        </p:nvPicPr>
        <p:blipFill rotWithShape="1">
          <a:blip r:embed="rId3" cstate="print">
            <a:extLst>
              <a:ext uri="{28A0092B-C50C-407E-A947-70E740481C1C}">
                <a14:useLocalDpi xmlns:a14="http://schemas.microsoft.com/office/drawing/2010/main"/>
              </a:ext>
            </a:extLst>
          </a:blip>
          <a:srcRect/>
          <a:stretch/>
        </p:blipFill>
        <p:spPr bwMode="auto">
          <a:xfrm>
            <a:off x="136459" y="3773540"/>
            <a:ext cx="5206999" cy="2764972"/>
          </a:xfrm>
          <a:prstGeom prst="rect">
            <a:avLst/>
          </a:prstGeom>
          <a:noFill/>
          <a:ln w="9525">
            <a:noFill/>
            <a:miter lim="800000"/>
            <a:headEnd/>
            <a:tailEnd/>
          </a:ln>
        </p:spPr>
      </p:pic>
      <p:sp>
        <p:nvSpPr>
          <p:cNvPr id="6" name="TextBox 5"/>
          <p:cNvSpPr txBox="1"/>
          <p:nvPr/>
        </p:nvSpPr>
        <p:spPr>
          <a:xfrm>
            <a:off x="4931230" y="1445593"/>
            <a:ext cx="4137870" cy="5054717"/>
          </a:xfrm>
          <a:prstGeom prst="rect">
            <a:avLst/>
          </a:prstGeom>
          <a:noFill/>
        </p:spPr>
        <p:txBody>
          <a:bodyPr wrap="square" rtlCol="0">
            <a:spAutoFit/>
          </a:bodyPr>
          <a:lstStyle/>
          <a:p>
            <a:pPr marL="228600" indent="-228600" defTabSz="914400">
              <a:lnSpc>
                <a:spcPct val="90000"/>
              </a:lnSpc>
              <a:spcBef>
                <a:spcPts val="1000"/>
              </a:spcBef>
              <a:buFont typeface="Arial" panose="020B0604020202020204" pitchFamily="34" charset="0"/>
              <a:buChar char="•"/>
            </a:pPr>
            <a:r>
              <a:rPr lang="en-GB" sz="2600" dirty="0"/>
              <a:t>Urban wetland to</a:t>
            </a:r>
          </a:p>
          <a:p>
            <a:pPr marL="685800" lvl="1" indent="-228600" defTabSz="914400">
              <a:lnSpc>
                <a:spcPct val="90000"/>
              </a:lnSpc>
              <a:spcBef>
                <a:spcPts val="1000"/>
              </a:spcBef>
              <a:buFont typeface="Arial" panose="020B0604020202020204" pitchFamily="34" charset="0"/>
              <a:buChar char="•"/>
            </a:pPr>
            <a:r>
              <a:rPr lang="en-GB" sz="2600" b="1" dirty="0"/>
              <a:t>Enhance</a:t>
            </a:r>
            <a:r>
              <a:rPr lang="en-GB" sz="2600" dirty="0"/>
              <a:t> </a:t>
            </a:r>
            <a:r>
              <a:rPr lang="en-GB" sz="2600" b="1" dirty="0"/>
              <a:t>habitat</a:t>
            </a:r>
            <a:r>
              <a:rPr lang="en-GB" sz="2600" dirty="0"/>
              <a:t> and </a:t>
            </a:r>
            <a:r>
              <a:rPr lang="en-GB" sz="2600" b="1" dirty="0"/>
              <a:t>biodiversity</a:t>
            </a:r>
            <a:r>
              <a:rPr lang="en-GB" sz="2600" dirty="0"/>
              <a:t> values</a:t>
            </a:r>
          </a:p>
          <a:p>
            <a:pPr marL="685800" lvl="1" indent="-228600" defTabSz="914400">
              <a:lnSpc>
                <a:spcPct val="90000"/>
              </a:lnSpc>
              <a:spcBef>
                <a:spcPts val="1000"/>
              </a:spcBef>
              <a:buFont typeface="Arial" panose="020B0604020202020204" pitchFamily="34" charset="0"/>
              <a:buChar char="•"/>
            </a:pPr>
            <a:r>
              <a:rPr lang="en-GB" sz="2600" b="1" dirty="0"/>
              <a:t>Restore</a:t>
            </a:r>
            <a:r>
              <a:rPr lang="en-GB" sz="2600" dirty="0"/>
              <a:t> wetland and floodplain </a:t>
            </a:r>
            <a:r>
              <a:rPr lang="en-GB" sz="2600" b="1" dirty="0"/>
              <a:t>vegetation</a:t>
            </a:r>
            <a:r>
              <a:rPr lang="en-GB" sz="2600" dirty="0"/>
              <a:t> communities</a:t>
            </a:r>
            <a:endParaRPr lang="en-AU" sz="2600" dirty="0"/>
          </a:p>
          <a:p>
            <a:pPr marL="685800" lvl="1" indent="-228600" defTabSz="914400">
              <a:lnSpc>
                <a:spcPct val="90000"/>
              </a:lnSpc>
              <a:spcBef>
                <a:spcPts val="1000"/>
              </a:spcBef>
              <a:buFont typeface="Arial" panose="020B0604020202020204" pitchFamily="34" charset="0"/>
              <a:buChar char="•"/>
            </a:pPr>
            <a:r>
              <a:rPr lang="en-GB" sz="2600" b="1" dirty="0"/>
              <a:t>Retain natural </a:t>
            </a:r>
            <a:r>
              <a:rPr lang="en-GB" sz="2600" dirty="0"/>
              <a:t>character</a:t>
            </a:r>
          </a:p>
          <a:p>
            <a:pPr marL="685800" lvl="1" indent="-228600" defTabSz="914400">
              <a:lnSpc>
                <a:spcPct val="90000"/>
              </a:lnSpc>
              <a:spcBef>
                <a:spcPts val="1000"/>
              </a:spcBef>
              <a:buFont typeface="Arial" panose="020B0604020202020204" pitchFamily="34" charset="0"/>
              <a:buChar char="•"/>
            </a:pPr>
            <a:r>
              <a:rPr lang="en-GB" sz="2600" dirty="0"/>
              <a:t>Add to </a:t>
            </a:r>
            <a:r>
              <a:rPr lang="en-GB" sz="2600" b="1" dirty="0"/>
              <a:t>natural aspect values </a:t>
            </a:r>
            <a:r>
              <a:rPr lang="en-GB" sz="2600" dirty="0"/>
              <a:t>for community </a:t>
            </a:r>
          </a:p>
          <a:p>
            <a:pPr marL="685800" lvl="1" indent="-228600" defTabSz="914400">
              <a:lnSpc>
                <a:spcPct val="90000"/>
              </a:lnSpc>
              <a:spcBef>
                <a:spcPts val="1000"/>
              </a:spcBef>
              <a:buFont typeface="Arial" panose="020B0604020202020204" pitchFamily="34" charset="0"/>
              <a:buChar char="•"/>
            </a:pPr>
            <a:r>
              <a:rPr lang="en-GB" sz="2600" dirty="0"/>
              <a:t>Integrate </a:t>
            </a:r>
            <a:r>
              <a:rPr lang="en-GB" sz="2600" b="1" dirty="0"/>
              <a:t>recreational</a:t>
            </a:r>
            <a:r>
              <a:rPr lang="en-GB" sz="2600" dirty="0"/>
              <a:t> access</a:t>
            </a:r>
          </a:p>
        </p:txBody>
      </p:sp>
      <p:pic>
        <p:nvPicPr>
          <p:cNvPr id="7" name="Picture 3"/>
          <p:cNvPicPr>
            <a:picLocks noChangeAspect="1" noChangeArrowheads="1"/>
          </p:cNvPicPr>
          <p:nvPr/>
        </p:nvPicPr>
        <p:blipFill>
          <a:blip r:embed="rId4" cstate="print"/>
          <a:srcRect/>
          <a:stretch>
            <a:fillRect/>
          </a:stretch>
        </p:blipFill>
        <p:spPr bwMode="auto">
          <a:xfrm>
            <a:off x="1025544" y="1128410"/>
            <a:ext cx="3527002" cy="2645130"/>
          </a:xfrm>
          <a:prstGeom prst="rect">
            <a:avLst/>
          </a:prstGeom>
          <a:noFill/>
          <a:ln w="9525">
            <a:noFill/>
            <a:miter lim="800000"/>
            <a:headEnd/>
            <a:tailEnd/>
          </a:ln>
          <a:effectLst/>
        </p:spPr>
      </p:pic>
      <p:sp>
        <p:nvSpPr>
          <p:cNvPr id="10" name="Arrow: Down 9"/>
          <p:cNvSpPr/>
          <p:nvPr/>
        </p:nvSpPr>
        <p:spPr>
          <a:xfrm>
            <a:off x="2198915" y="3229253"/>
            <a:ext cx="849085" cy="1233889"/>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37610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Comparison</a:t>
            </a:r>
            <a:endParaRPr lang="en-AU" b="1" dirty="0"/>
          </a:p>
        </p:txBody>
      </p:sp>
      <p:cxnSp>
        <p:nvCxnSpPr>
          <p:cNvPr id="5" name="Straight Arrow Connector 4"/>
          <p:cNvCxnSpPr>
            <a:endCxn id="9" idx="2"/>
          </p:cNvCxnSpPr>
          <p:nvPr/>
        </p:nvCxnSpPr>
        <p:spPr>
          <a:xfrm flipV="1">
            <a:off x="4169228" y="1803389"/>
            <a:ext cx="0" cy="3944269"/>
          </a:xfrm>
          <a:prstGeom prst="straightConnector1">
            <a:avLst/>
          </a:prstGeom>
          <a:ln w="28575">
            <a:solidFill>
              <a:schemeClr val="bg2">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001486" y="3880757"/>
            <a:ext cx="6629400" cy="0"/>
          </a:xfrm>
          <a:prstGeom prst="straightConnector1">
            <a:avLst/>
          </a:prstGeom>
          <a:ln w="28575">
            <a:solidFill>
              <a:schemeClr val="bg2">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73749" y="1218614"/>
            <a:ext cx="1390958" cy="584775"/>
          </a:xfrm>
          <a:prstGeom prst="rect">
            <a:avLst/>
          </a:prstGeom>
          <a:noFill/>
        </p:spPr>
        <p:txBody>
          <a:bodyPr wrap="none" rtlCol="0">
            <a:spAutoFit/>
          </a:bodyPr>
          <a:lstStyle/>
          <a:p>
            <a:r>
              <a:rPr lang="en-US" sz="3200" b="1" dirty="0"/>
              <a:t>Drivers</a:t>
            </a:r>
            <a:endParaRPr lang="en-AU" sz="3200" b="1" dirty="0"/>
          </a:p>
        </p:txBody>
      </p:sp>
      <p:sp>
        <p:nvSpPr>
          <p:cNvPr id="19" name="Multiplication Sign 18"/>
          <p:cNvSpPr/>
          <p:nvPr/>
        </p:nvSpPr>
        <p:spPr>
          <a:xfrm>
            <a:off x="7168243" y="1122738"/>
            <a:ext cx="457200" cy="566058"/>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20" name="Multiplication Sign 19"/>
          <p:cNvSpPr/>
          <p:nvPr/>
        </p:nvSpPr>
        <p:spPr>
          <a:xfrm>
            <a:off x="7195457" y="1803389"/>
            <a:ext cx="457200" cy="566058"/>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12" name="TextBox 11"/>
          <p:cNvSpPr txBox="1"/>
          <p:nvPr/>
        </p:nvSpPr>
        <p:spPr>
          <a:xfrm>
            <a:off x="7206343" y="3880757"/>
            <a:ext cx="1968231" cy="584775"/>
          </a:xfrm>
          <a:prstGeom prst="rect">
            <a:avLst/>
          </a:prstGeom>
          <a:noFill/>
        </p:spPr>
        <p:txBody>
          <a:bodyPr wrap="none" rtlCol="0">
            <a:spAutoFit/>
          </a:bodyPr>
          <a:lstStyle/>
          <a:p>
            <a:r>
              <a:rPr lang="en-US" sz="3200" b="1" dirty="0"/>
              <a:t>Objectives</a:t>
            </a:r>
            <a:endParaRPr lang="en-AU" sz="3200" b="1" dirty="0"/>
          </a:p>
        </p:txBody>
      </p:sp>
      <p:sp>
        <p:nvSpPr>
          <p:cNvPr id="13" name="TextBox 12"/>
          <p:cNvSpPr txBox="1"/>
          <p:nvPr/>
        </p:nvSpPr>
        <p:spPr>
          <a:xfrm>
            <a:off x="3223213" y="5860722"/>
            <a:ext cx="2126095" cy="584775"/>
          </a:xfrm>
          <a:prstGeom prst="rect">
            <a:avLst/>
          </a:prstGeom>
          <a:noFill/>
        </p:spPr>
        <p:txBody>
          <a:bodyPr wrap="none" rtlCol="0">
            <a:spAutoFit/>
          </a:bodyPr>
          <a:lstStyle/>
          <a:p>
            <a:r>
              <a:rPr lang="en-US" sz="3200" b="1" dirty="0"/>
              <a:t>Institutions</a:t>
            </a:r>
            <a:endParaRPr lang="en-AU" sz="3200" b="1" dirty="0"/>
          </a:p>
        </p:txBody>
      </p:sp>
      <p:sp>
        <p:nvSpPr>
          <p:cNvPr id="14" name="TextBox 13"/>
          <p:cNvSpPr txBox="1"/>
          <p:nvPr/>
        </p:nvSpPr>
        <p:spPr>
          <a:xfrm>
            <a:off x="132711" y="3939378"/>
            <a:ext cx="1327608" cy="584775"/>
          </a:xfrm>
          <a:prstGeom prst="rect">
            <a:avLst/>
          </a:prstGeom>
          <a:noFill/>
        </p:spPr>
        <p:txBody>
          <a:bodyPr wrap="none" rtlCol="0">
            <a:spAutoFit/>
          </a:bodyPr>
          <a:lstStyle/>
          <a:p>
            <a:r>
              <a:rPr lang="en-US" sz="3200" b="1" dirty="0"/>
              <a:t>Design</a:t>
            </a:r>
            <a:endParaRPr lang="en-AU" sz="3200" b="1" dirty="0"/>
          </a:p>
        </p:txBody>
      </p:sp>
      <p:sp>
        <p:nvSpPr>
          <p:cNvPr id="3" name="TextBox 2"/>
          <p:cNvSpPr txBox="1"/>
          <p:nvPr/>
        </p:nvSpPr>
        <p:spPr>
          <a:xfrm>
            <a:off x="7652657" y="1295400"/>
            <a:ext cx="1290803" cy="400110"/>
          </a:xfrm>
          <a:prstGeom prst="rect">
            <a:avLst/>
          </a:prstGeom>
          <a:noFill/>
        </p:spPr>
        <p:txBody>
          <a:bodyPr wrap="none" rtlCol="0">
            <a:spAutoFit/>
          </a:bodyPr>
          <a:lstStyle/>
          <a:p>
            <a:r>
              <a:rPr lang="en-US" sz="2000" dirty="0"/>
              <a:t>Man </a:t>
            </a:r>
            <a:r>
              <a:rPr lang="en-US" sz="2000" dirty="0" err="1"/>
              <a:t>Sagar</a:t>
            </a:r>
            <a:endParaRPr lang="en-AU" sz="2000" dirty="0"/>
          </a:p>
        </p:txBody>
      </p:sp>
      <p:sp>
        <p:nvSpPr>
          <p:cNvPr id="21" name="TextBox 20"/>
          <p:cNvSpPr txBox="1"/>
          <p:nvPr/>
        </p:nvSpPr>
        <p:spPr>
          <a:xfrm>
            <a:off x="7652657" y="1906080"/>
            <a:ext cx="1425198" cy="400110"/>
          </a:xfrm>
          <a:prstGeom prst="rect">
            <a:avLst/>
          </a:prstGeom>
          <a:noFill/>
        </p:spPr>
        <p:txBody>
          <a:bodyPr wrap="none" rtlCol="0">
            <a:spAutoFit/>
          </a:bodyPr>
          <a:lstStyle/>
          <a:p>
            <a:r>
              <a:rPr lang="en-US" sz="2000" dirty="0"/>
              <a:t>Merri Creek</a:t>
            </a:r>
            <a:endParaRPr lang="en-AU" sz="2000" dirty="0"/>
          </a:p>
        </p:txBody>
      </p:sp>
    </p:spTree>
    <p:extLst>
      <p:ext uri="{BB962C8B-B14F-4D97-AF65-F5344CB8AC3E}">
        <p14:creationId xmlns:p14="http://schemas.microsoft.com/office/powerpoint/2010/main" val="3046778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Comparison - Drivers</a:t>
            </a:r>
            <a:endParaRPr lang="en-AU" b="1" dirty="0"/>
          </a:p>
        </p:txBody>
      </p:sp>
      <p:cxnSp>
        <p:nvCxnSpPr>
          <p:cNvPr id="5" name="Straight Arrow Connector 4"/>
          <p:cNvCxnSpPr>
            <a:endCxn id="9" idx="2"/>
          </p:cNvCxnSpPr>
          <p:nvPr/>
        </p:nvCxnSpPr>
        <p:spPr>
          <a:xfrm flipV="1">
            <a:off x="4169228" y="1803389"/>
            <a:ext cx="0" cy="3944269"/>
          </a:xfrm>
          <a:prstGeom prst="straightConnector1">
            <a:avLst/>
          </a:prstGeom>
          <a:ln w="28575">
            <a:solidFill>
              <a:schemeClr val="bg2">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001486" y="3880757"/>
            <a:ext cx="6629400" cy="0"/>
          </a:xfrm>
          <a:prstGeom prst="straightConnector1">
            <a:avLst/>
          </a:prstGeom>
          <a:ln w="28575">
            <a:solidFill>
              <a:schemeClr val="bg2">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73749" y="1218614"/>
            <a:ext cx="1390958" cy="584775"/>
          </a:xfrm>
          <a:prstGeom prst="rect">
            <a:avLst/>
          </a:prstGeom>
          <a:noFill/>
        </p:spPr>
        <p:txBody>
          <a:bodyPr wrap="none" rtlCol="0">
            <a:spAutoFit/>
          </a:bodyPr>
          <a:lstStyle/>
          <a:p>
            <a:r>
              <a:rPr lang="en-US" sz="3200" b="1" dirty="0"/>
              <a:t>Drivers</a:t>
            </a:r>
            <a:endParaRPr lang="en-AU" sz="3200" b="1" dirty="0"/>
          </a:p>
        </p:txBody>
      </p:sp>
      <p:sp>
        <p:nvSpPr>
          <p:cNvPr id="15" name="TextBox 14"/>
          <p:cNvSpPr txBox="1"/>
          <p:nvPr/>
        </p:nvSpPr>
        <p:spPr>
          <a:xfrm>
            <a:off x="4208537" y="1542521"/>
            <a:ext cx="2291442" cy="523220"/>
          </a:xfrm>
          <a:prstGeom prst="rect">
            <a:avLst/>
          </a:prstGeom>
          <a:noFill/>
        </p:spPr>
        <p:txBody>
          <a:bodyPr wrap="square" rtlCol="0">
            <a:spAutoFit/>
          </a:bodyPr>
          <a:lstStyle/>
          <a:p>
            <a:r>
              <a:rPr lang="en-US" sz="2800" i="1" dirty="0"/>
              <a:t>Community</a:t>
            </a:r>
            <a:endParaRPr lang="en-AU" sz="2800" i="1" dirty="0"/>
          </a:p>
        </p:txBody>
      </p:sp>
      <p:sp>
        <p:nvSpPr>
          <p:cNvPr id="16" name="TextBox 15"/>
          <p:cNvSpPr txBox="1"/>
          <p:nvPr/>
        </p:nvSpPr>
        <p:spPr>
          <a:xfrm>
            <a:off x="4294414" y="3427043"/>
            <a:ext cx="3619500" cy="523220"/>
          </a:xfrm>
          <a:prstGeom prst="rect">
            <a:avLst/>
          </a:prstGeom>
          <a:noFill/>
        </p:spPr>
        <p:txBody>
          <a:bodyPr wrap="square" rtlCol="0">
            <a:spAutoFit/>
          </a:bodyPr>
          <a:lstStyle/>
          <a:p>
            <a:r>
              <a:rPr lang="en-US" sz="2800" i="1" dirty="0"/>
              <a:t>Government</a:t>
            </a:r>
            <a:endParaRPr lang="en-AU" sz="2800" i="1" dirty="0"/>
          </a:p>
        </p:txBody>
      </p:sp>
      <p:sp>
        <p:nvSpPr>
          <p:cNvPr id="17" name="Multiplication Sign 16"/>
          <p:cNvSpPr/>
          <p:nvPr/>
        </p:nvSpPr>
        <p:spPr>
          <a:xfrm>
            <a:off x="3940628" y="2111829"/>
            <a:ext cx="457200" cy="566058"/>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18" name="Multiplication Sign 17"/>
          <p:cNvSpPr/>
          <p:nvPr/>
        </p:nvSpPr>
        <p:spPr>
          <a:xfrm>
            <a:off x="3940628" y="3119734"/>
            <a:ext cx="457200" cy="566058"/>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19" name="Multiplication Sign 18"/>
          <p:cNvSpPr/>
          <p:nvPr/>
        </p:nvSpPr>
        <p:spPr>
          <a:xfrm>
            <a:off x="7168243" y="1122738"/>
            <a:ext cx="457200" cy="566058"/>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20" name="Multiplication Sign 19"/>
          <p:cNvSpPr/>
          <p:nvPr/>
        </p:nvSpPr>
        <p:spPr>
          <a:xfrm>
            <a:off x="7195457" y="1803389"/>
            <a:ext cx="457200" cy="566058"/>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12" name="TextBox 11"/>
          <p:cNvSpPr txBox="1"/>
          <p:nvPr/>
        </p:nvSpPr>
        <p:spPr>
          <a:xfrm>
            <a:off x="7206343" y="3880757"/>
            <a:ext cx="1968231" cy="584775"/>
          </a:xfrm>
          <a:prstGeom prst="rect">
            <a:avLst/>
          </a:prstGeom>
          <a:noFill/>
        </p:spPr>
        <p:txBody>
          <a:bodyPr wrap="none" rtlCol="0">
            <a:spAutoFit/>
          </a:bodyPr>
          <a:lstStyle/>
          <a:p>
            <a:r>
              <a:rPr lang="en-US" sz="3200" b="1" dirty="0"/>
              <a:t>Objectives</a:t>
            </a:r>
            <a:endParaRPr lang="en-AU" sz="3200" b="1" dirty="0"/>
          </a:p>
        </p:txBody>
      </p:sp>
      <p:sp>
        <p:nvSpPr>
          <p:cNvPr id="13" name="TextBox 12"/>
          <p:cNvSpPr txBox="1"/>
          <p:nvPr/>
        </p:nvSpPr>
        <p:spPr>
          <a:xfrm>
            <a:off x="3223213" y="5860722"/>
            <a:ext cx="2126095" cy="584775"/>
          </a:xfrm>
          <a:prstGeom prst="rect">
            <a:avLst/>
          </a:prstGeom>
          <a:noFill/>
        </p:spPr>
        <p:txBody>
          <a:bodyPr wrap="none" rtlCol="0">
            <a:spAutoFit/>
          </a:bodyPr>
          <a:lstStyle/>
          <a:p>
            <a:r>
              <a:rPr lang="en-US" sz="3200" b="1" dirty="0"/>
              <a:t>Institutions</a:t>
            </a:r>
            <a:endParaRPr lang="en-AU" sz="3200" b="1" dirty="0"/>
          </a:p>
        </p:txBody>
      </p:sp>
      <p:sp>
        <p:nvSpPr>
          <p:cNvPr id="14" name="TextBox 13"/>
          <p:cNvSpPr txBox="1"/>
          <p:nvPr/>
        </p:nvSpPr>
        <p:spPr>
          <a:xfrm>
            <a:off x="132711" y="3939378"/>
            <a:ext cx="1327608" cy="584775"/>
          </a:xfrm>
          <a:prstGeom prst="rect">
            <a:avLst/>
          </a:prstGeom>
          <a:noFill/>
        </p:spPr>
        <p:txBody>
          <a:bodyPr wrap="none" rtlCol="0">
            <a:spAutoFit/>
          </a:bodyPr>
          <a:lstStyle/>
          <a:p>
            <a:r>
              <a:rPr lang="en-US" sz="3200" b="1" dirty="0"/>
              <a:t>Design</a:t>
            </a:r>
            <a:endParaRPr lang="en-AU" sz="3200" b="1" dirty="0"/>
          </a:p>
        </p:txBody>
      </p:sp>
      <p:sp>
        <p:nvSpPr>
          <p:cNvPr id="3" name="TextBox 2"/>
          <p:cNvSpPr txBox="1"/>
          <p:nvPr/>
        </p:nvSpPr>
        <p:spPr>
          <a:xfrm>
            <a:off x="7652657" y="1295400"/>
            <a:ext cx="1290803" cy="400110"/>
          </a:xfrm>
          <a:prstGeom prst="rect">
            <a:avLst/>
          </a:prstGeom>
          <a:noFill/>
        </p:spPr>
        <p:txBody>
          <a:bodyPr wrap="none" rtlCol="0">
            <a:spAutoFit/>
          </a:bodyPr>
          <a:lstStyle/>
          <a:p>
            <a:r>
              <a:rPr lang="en-US" sz="2000" dirty="0"/>
              <a:t>Man </a:t>
            </a:r>
            <a:r>
              <a:rPr lang="en-US" sz="2000" dirty="0" err="1"/>
              <a:t>Sagar</a:t>
            </a:r>
            <a:endParaRPr lang="en-AU" sz="2000" dirty="0"/>
          </a:p>
        </p:txBody>
      </p:sp>
      <p:sp>
        <p:nvSpPr>
          <p:cNvPr id="21" name="TextBox 20"/>
          <p:cNvSpPr txBox="1"/>
          <p:nvPr/>
        </p:nvSpPr>
        <p:spPr>
          <a:xfrm>
            <a:off x="7652657" y="1906080"/>
            <a:ext cx="1425198" cy="400110"/>
          </a:xfrm>
          <a:prstGeom prst="rect">
            <a:avLst/>
          </a:prstGeom>
          <a:noFill/>
        </p:spPr>
        <p:txBody>
          <a:bodyPr wrap="none" rtlCol="0">
            <a:spAutoFit/>
          </a:bodyPr>
          <a:lstStyle/>
          <a:p>
            <a:r>
              <a:rPr lang="en-US" sz="2000" dirty="0"/>
              <a:t>Merri Creek</a:t>
            </a:r>
            <a:endParaRPr lang="en-AU" sz="2000" dirty="0"/>
          </a:p>
        </p:txBody>
      </p:sp>
    </p:spTree>
    <p:extLst>
      <p:ext uri="{BB962C8B-B14F-4D97-AF65-F5344CB8AC3E}">
        <p14:creationId xmlns:p14="http://schemas.microsoft.com/office/powerpoint/2010/main" val="3796258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Comparison – Objectives</a:t>
            </a:r>
            <a:endParaRPr lang="en-AU" b="1" dirty="0"/>
          </a:p>
        </p:txBody>
      </p:sp>
      <p:cxnSp>
        <p:nvCxnSpPr>
          <p:cNvPr id="5" name="Straight Arrow Connector 4"/>
          <p:cNvCxnSpPr>
            <a:endCxn id="9" idx="2"/>
          </p:cNvCxnSpPr>
          <p:nvPr/>
        </p:nvCxnSpPr>
        <p:spPr>
          <a:xfrm flipV="1">
            <a:off x="4169228" y="1803389"/>
            <a:ext cx="0" cy="3944269"/>
          </a:xfrm>
          <a:prstGeom prst="straightConnector1">
            <a:avLst/>
          </a:prstGeom>
          <a:ln w="28575">
            <a:solidFill>
              <a:schemeClr val="bg2">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001486" y="3880757"/>
            <a:ext cx="6629400" cy="0"/>
          </a:xfrm>
          <a:prstGeom prst="straightConnector1">
            <a:avLst/>
          </a:prstGeom>
          <a:ln w="28575">
            <a:solidFill>
              <a:schemeClr val="bg2">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73749" y="1218614"/>
            <a:ext cx="1390958" cy="584775"/>
          </a:xfrm>
          <a:prstGeom prst="rect">
            <a:avLst/>
          </a:prstGeom>
          <a:noFill/>
        </p:spPr>
        <p:txBody>
          <a:bodyPr wrap="none" rtlCol="0">
            <a:spAutoFit/>
          </a:bodyPr>
          <a:lstStyle/>
          <a:p>
            <a:r>
              <a:rPr lang="en-US" sz="3200" b="1" dirty="0"/>
              <a:t>Drivers</a:t>
            </a:r>
            <a:endParaRPr lang="en-AU" sz="3200" b="1" dirty="0"/>
          </a:p>
        </p:txBody>
      </p:sp>
      <p:sp>
        <p:nvSpPr>
          <p:cNvPr id="15" name="TextBox 14"/>
          <p:cNvSpPr txBox="1"/>
          <p:nvPr/>
        </p:nvSpPr>
        <p:spPr>
          <a:xfrm>
            <a:off x="4144097" y="3951867"/>
            <a:ext cx="2291442" cy="523220"/>
          </a:xfrm>
          <a:prstGeom prst="rect">
            <a:avLst/>
          </a:prstGeom>
          <a:noFill/>
        </p:spPr>
        <p:txBody>
          <a:bodyPr wrap="square" rtlCol="0">
            <a:spAutoFit/>
          </a:bodyPr>
          <a:lstStyle/>
          <a:p>
            <a:r>
              <a:rPr lang="en-US" sz="2800" i="1" dirty="0"/>
              <a:t>WQ only</a:t>
            </a:r>
            <a:endParaRPr lang="en-AU" sz="2800" i="1" dirty="0"/>
          </a:p>
        </p:txBody>
      </p:sp>
      <p:sp>
        <p:nvSpPr>
          <p:cNvPr id="19" name="Multiplication Sign 18"/>
          <p:cNvSpPr/>
          <p:nvPr/>
        </p:nvSpPr>
        <p:spPr>
          <a:xfrm>
            <a:off x="7168243" y="1122738"/>
            <a:ext cx="457200" cy="566058"/>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20" name="Multiplication Sign 19"/>
          <p:cNvSpPr/>
          <p:nvPr/>
        </p:nvSpPr>
        <p:spPr>
          <a:xfrm>
            <a:off x="7195457" y="1803389"/>
            <a:ext cx="457200" cy="566058"/>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12" name="TextBox 11"/>
          <p:cNvSpPr txBox="1"/>
          <p:nvPr/>
        </p:nvSpPr>
        <p:spPr>
          <a:xfrm>
            <a:off x="7206343" y="3880757"/>
            <a:ext cx="1968231" cy="584775"/>
          </a:xfrm>
          <a:prstGeom prst="rect">
            <a:avLst/>
          </a:prstGeom>
          <a:noFill/>
        </p:spPr>
        <p:txBody>
          <a:bodyPr wrap="none" rtlCol="0">
            <a:spAutoFit/>
          </a:bodyPr>
          <a:lstStyle/>
          <a:p>
            <a:r>
              <a:rPr lang="en-US" sz="3200" b="1" dirty="0"/>
              <a:t>Objectives</a:t>
            </a:r>
            <a:endParaRPr lang="en-AU" sz="3200" b="1" dirty="0"/>
          </a:p>
        </p:txBody>
      </p:sp>
      <p:sp>
        <p:nvSpPr>
          <p:cNvPr id="13" name="TextBox 12"/>
          <p:cNvSpPr txBox="1"/>
          <p:nvPr/>
        </p:nvSpPr>
        <p:spPr>
          <a:xfrm>
            <a:off x="3223213" y="5860722"/>
            <a:ext cx="2126095" cy="584775"/>
          </a:xfrm>
          <a:prstGeom prst="rect">
            <a:avLst/>
          </a:prstGeom>
          <a:noFill/>
        </p:spPr>
        <p:txBody>
          <a:bodyPr wrap="none" rtlCol="0">
            <a:spAutoFit/>
          </a:bodyPr>
          <a:lstStyle/>
          <a:p>
            <a:r>
              <a:rPr lang="en-US" sz="3200" b="1" dirty="0"/>
              <a:t>Institutions</a:t>
            </a:r>
            <a:endParaRPr lang="en-AU" sz="3200" b="1" dirty="0"/>
          </a:p>
        </p:txBody>
      </p:sp>
      <p:sp>
        <p:nvSpPr>
          <p:cNvPr id="14" name="TextBox 13"/>
          <p:cNvSpPr txBox="1"/>
          <p:nvPr/>
        </p:nvSpPr>
        <p:spPr>
          <a:xfrm>
            <a:off x="132711" y="3939378"/>
            <a:ext cx="1327608" cy="584775"/>
          </a:xfrm>
          <a:prstGeom prst="rect">
            <a:avLst/>
          </a:prstGeom>
          <a:noFill/>
        </p:spPr>
        <p:txBody>
          <a:bodyPr wrap="none" rtlCol="0">
            <a:spAutoFit/>
          </a:bodyPr>
          <a:lstStyle/>
          <a:p>
            <a:r>
              <a:rPr lang="en-US" sz="3200" b="1" dirty="0"/>
              <a:t>Design</a:t>
            </a:r>
            <a:endParaRPr lang="en-AU" sz="3200" b="1" dirty="0"/>
          </a:p>
        </p:txBody>
      </p:sp>
      <p:sp>
        <p:nvSpPr>
          <p:cNvPr id="3" name="TextBox 2"/>
          <p:cNvSpPr txBox="1"/>
          <p:nvPr/>
        </p:nvSpPr>
        <p:spPr>
          <a:xfrm>
            <a:off x="7652657" y="1295400"/>
            <a:ext cx="1290803" cy="400110"/>
          </a:xfrm>
          <a:prstGeom prst="rect">
            <a:avLst/>
          </a:prstGeom>
          <a:noFill/>
        </p:spPr>
        <p:txBody>
          <a:bodyPr wrap="none" rtlCol="0">
            <a:spAutoFit/>
          </a:bodyPr>
          <a:lstStyle/>
          <a:p>
            <a:r>
              <a:rPr lang="en-US" sz="2000" dirty="0"/>
              <a:t>Man </a:t>
            </a:r>
            <a:r>
              <a:rPr lang="en-US" sz="2000" dirty="0" err="1"/>
              <a:t>Sagar</a:t>
            </a:r>
            <a:endParaRPr lang="en-AU" sz="2000" dirty="0"/>
          </a:p>
        </p:txBody>
      </p:sp>
      <p:sp>
        <p:nvSpPr>
          <p:cNvPr id="21" name="TextBox 20"/>
          <p:cNvSpPr txBox="1"/>
          <p:nvPr/>
        </p:nvSpPr>
        <p:spPr>
          <a:xfrm>
            <a:off x="7652657" y="1906080"/>
            <a:ext cx="1425198" cy="400110"/>
          </a:xfrm>
          <a:prstGeom prst="rect">
            <a:avLst/>
          </a:prstGeom>
          <a:noFill/>
        </p:spPr>
        <p:txBody>
          <a:bodyPr wrap="none" rtlCol="0">
            <a:spAutoFit/>
          </a:bodyPr>
          <a:lstStyle/>
          <a:p>
            <a:r>
              <a:rPr lang="en-US" sz="2000" dirty="0"/>
              <a:t>Merri Creek</a:t>
            </a:r>
            <a:endParaRPr lang="en-AU" sz="2000" dirty="0"/>
          </a:p>
        </p:txBody>
      </p:sp>
      <p:sp>
        <p:nvSpPr>
          <p:cNvPr id="22" name="TextBox 21"/>
          <p:cNvSpPr txBox="1"/>
          <p:nvPr/>
        </p:nvSpPr>
        <p:spPr>
          <a:xfrm>
            <a:off x="6604906" y="3271876"/>
            <a:ext cx="2966359" cy="523220"/>
          </a:xfrm>
          <a:prstGeom prst="rect">
            <a:avLst/>
          </a:prstGeom>
          <a:noFill/>
        </p:spPr>
        <p:txBody>
          <a:bodyPr wrap="square" rtlCol="0">
            <a:spAutoFit/>
          </a:bodyPr>
          <a:lstStyle/>
          <a:p>
            <a:r>
              <a:rPr lang="en-US" sz="2800" i="1" dirty="0"/>
              <a:t>Multiple benefits</a:t>
            </a:r>
            <a:endParaRPr lang="en-AU" sz="2800" i="1" dirty="0"/>
          </a:p>
        </p:txBody>
      </p:sp>
      <p:sp>
        <p:nvSpPr>
          <p:cNvPr id="23" name="Multiplication Sign 22"/>
          <p:cNvSpPr/>
          <p:nvPr/>
        </p:nvSpPr>
        <p:spPr>
          <a:xfrm>
            <a:off x="6290901" y="3597728"/>
            <a:ext cx="457200" cy="566058"/>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24" name="Multiplication Sign 23"/>
          <p:cNvSpPr/>
          <p:nvPr/>
        </p:nvSpPr>
        <p:spPr>
          <a:xfrm>
            <a:off x="5520097" y="3597728"/>
            <a:ext cx="457200" cy="566058"/>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81379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Comparison institutions</a:t>
            </a:r>
            <a:endParaRPr lang="en-AU" b="1" dirty="0"/>
          </a:p>
        </p:txBody>
      </p:sp>
      <p:cxnSp>
        <p:nvCxnSpPr>
          <p:cNvPr id="5" name="Straight Arrow Connector 4"/>
          <p:cNvCxnSpPr>
            <a:endCxn id="9" idx="2"/>
          </p:cNvCxnSpPr>
          <p:nvPr/>
        </p:nvCxnSpPr>
        <p:spPr>
          <a:xfrm flipV="1">
            <a:off x="4169228" y="1803389"/>
            <a:ext cx="0" cy="3944269"/>
          </a:xfrm>
          <a:prstGeom prst="straightConnector1">
            <a:avLst/>
          </a:prstGeom>
          <a:ln w="28575">
            <a:solidFill>
              <a:schemeClr val="bg2">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001486" y="3880757"/>
            <a:ext cx="6629400" cy="0"/>
          </a:xfrm>
          <a:prstGeom prst="straightConnector1">
            <a:avLst/>
          </a:prstGeom>
          <a:ln w="28575">
            <a:solidFill>
              <a:schemeClr val="bg2">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73749" y="1218614"/>
            <a:ext cx="1390958" cy="584775"/>
          </a:xfrm>
          <a:prstGeom prst="rect">
            <a:avLst/>
          </a:prstGeom>
          <a:noFill/>
        </p:spPr>
        <p:txBody>
          <a:bodyPr wrap="none" rtlCol="0">
            <a:spAutoFit/>
          </a:bodyPr>
          <a:lstStyle/>
          <a:p>
            <a:r>
              <a:rPr lang="en-US" sz="3200" b="1" dirty="0"/>
              <a:t>Drivers</a:t>
            </a:r>
            <a:endParaRPr lang="en-AU" sz="3200" b="1" dirty="0"/>
          </a:p>
        </p:txBody>
      </p:sp>
      <p:sp>
        <p:nvSpPr>
          <p:cNvPr id="15" name="TextBox 14"/>
          <p:cNvSpPr txBox="1"/>
          <p:nvPr/>
        </p:nvSpPr>
        <p:spPr>
          <a:xfrm>
            <a:off x="4230660" y="3929039"/>
            <a:ext cx="2578873" cy="523220"/>
          </a:xfrm>
          <a:prstGeom prst="rect">
            <a:avLst/>
          </a:prstGeom>
          <a:noFill/>
        </p:spPr>
        <p:txBody>
          <a:bodyPr wrap="square" rtlCol="0">
            <a:spAutoFit/>
          </a:bodyPr>
          <a:lstStyle/>
          <a:p>
            <a:r>
              <a:rPr lang="en-US" sz="2800" i="1" dirty="0"/>
              <a:t>Government run</a:t>
            </a:r>
            <a:endParaRPr lang="en-AU" sz="2800" i="1" dirty="0"/>
          </a:p>
        </p:txBody>
      </p:sp>
      <p:sp>
        <p:nvSpPr>
          <p:cNvPr id="19" name="Multiplication Sign 18"/>
          <p:cNvSpPr/>
          <p:nvPr/>
        </p:nvSpPr>
        <p:spPr>
          <a:xfrm>
            <a:off x="7168243" y="1122738"/>
            <a:ext cx="457200" cy="566058"/>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20" name="Multiplication Sign 19"/>
          <p:cNvSpPr/>
          <p:nvPr/>
        </p:nvSpPr>
        <p:spPr>
          <a:xfrm>
            <a:off x="7195457" y="1803389"/>
            <a:ext cx="457200" cy="566058"/>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12" name="TextBox 11"/>
          <p:cNvSpPr txBox="1"/>
          <p:nvPr/>
        </p:nvSpPr>
        <p:spPr>
          <a:xfrm>
            <a:off x="7206343" y="3880757"/>
            <a:ext cx="1968231" cy="584775"/>
          </a:xfrm>
          <a:prstGeom prst="rect">
            <a:avLst/>
          </a:prstGeom>
          <a:noFill/>
        </p:spPr>
        <p:txBody>
          <a:bodyPr wrap="none" rtlCol="0">
            <a:spAutoFit/>
          </a:bodyPr>
          <a:lstStyle/>
          <a:p>
            <a:r>
              <a:rPr lang="en-US" sz="3200" b="1" dirty="0"/>
              <a:t>Objectives</a:t>
            </a:r>
            <a:endParaRPr lang="en-AU" sz="3200" b="1" dirty="0"/>
          </a:p>
        </p:txBody>
      </p:sp>
      <p:sp>
        <p:nvSpPr>
          <p:cNvPr id="13" name="TextBox 12"/>
          <p:cNvSpPr txBox="1"/>
          <p:nvPr/>
        </p:nvSpPr>
        <p:spPr>
          <a:xfrm>
            <a:off x="3223213" y="5860722"/>
            <a:ext cx="2126095" cy="584775"/>
          </a:xfrm>
          <a:prstGeom prst="rect">
            <a:avLst/>
          </a:prstGeom>
          <a:noFill/>
        </p:spPr>
        <p:txBody>
          <a:bodyPr wrap="none" rtlCol="0">
            <a:spAutoFit/>
          </a:bodyPr>
          <a:lstStyle/>
          <a:p>
            <a:r>
              <a:rPr lang="en-US" sz="3200" b="1" dirty="0"/>
              <a:t>Institutions</a:t>
            </a:r>
            <a:endParaRPr lang="en-AU" sz="3200" b="1" dirty="0"/>
          </a:p>
        </p:txBody>
      </p:sp>
      <p:sp>
        <p:nvSpPr>
          <p:cNvPr id="14" name="TextBox 13"/>
          <p:cNvSpPr txBox="1"/>
          <p:nvPr/>
        </p:nvSpPr>
        <p:spPr>
          <a:xfrm>
            <a:off x="132711" y="3939378"/>
            <a:ext cx="1327608" cy="584775"/>
          </a:xfrm>
          <a:prstGeom prst="rect">
            <a:avLst/>
          </a:prstGeom>
          <a:noFill/>
        </p:spPr>
        <p:txBody>
          <a:bodyPr wrap="none" rtlCol="0">
            <a:spAutoFit/>
          </a:bodyPr>
          <a:lstStyle/>
          <a:p>
            <a:r>
              <a:rPr lang="en-US" sz="3200" b="1" dirty="0"/>
              <a:t>Design</a:t>
            </a:r>
            <a:endParaRPr lang="en-AU" sz="3200" b="1" dirty="0"/>
          </a:p>
        </p:txBody>
      </p:sp>
      <p:sp>
        <p:nvSpPr>
          <p:cNvPr id="3" name="TextBox 2"/>
          <p:cNvSpPr txBox="1"/>
          <p:nvPr/>
        </p:nvSpPr>
        <p:spPr>
          <a:xfrm>
            <a:off x="7652657" y="1295400"/>
            <a:ext cx="1290803" cy="400110"/>
          </a:xfrm>
          <a:prstGeom prst="rect">
            <a:avLst/>
          </a:prstGeom>
          <a:noFill/>
        </p:spPr>
        <p:txBody>
          <a:bodyPr wrap="none" rtlCol="0">
            <a:spAutoFit/>
          </a:bodyPr>
          <a:lstStyle/>
          <a:p>
            <a:r>
              <a:rPr lang="en-US" sz="2000" dirty="0"/>
              <a:t>Man </a:t>
            </a:r>
            <a:r>
              <a:rPr lang="en-US" sz="2000" dirty="0" err="1"/>
              <a:t>Sagar</a:t>
            </a:r>
            <a:endParaRPr lang="en-AU" sz="2000" dirty="0"/>
          </a:p>
        </p:txBody>
      </p:sp>
      <p:sp>
        <p:nvSpPr>
          <p:cNvPr id="21" name="TextBox 20"/>
          <p:cNvSpPr txBox="1"/>
          <p:nvPr/>
        </p:nvSpPr>
        <p:spPr>
          <a:xfrm>
            <a:off x="7652657" y="1906080"/>
            <a:ext cx="1425198" cy="400110"/>
          </a:xfrm>
          <a:prstGeom prst="rect">
            <a:avLst/>
          </a:prstGeom>
          <a:noFill/>
        </p:spPr>
        <p:txBody>
          <a:bodyPr wrap="none" rtlCol="0">
            <a:spAutoFit/>
          </a:bodyPr>
          <a:lstStyle/>
          <a:p>
            <a:r>
              <a:rPr lang="en-US" sz="2000" dirty="0"/>
              <a:t>Merri Creek</a:t>
            </a:r>
            <a:endParaRPr lang="en-AU" sz="2000" dirty="0"/>
          </a:p>
        </p:txBody>
      </p:sp>
      <p:sp>
        <p:nvSpPr>
          <p:cNvPr id="22" name="TextBox 21"/>
          <p:cNvSpPr txBox="1"/>
          <p:nvPr/>
        </p:nvSpPr>
        <p:spPr>
          <a:xfrm>
            <a:off x="4169227" y="5413486"/>
            <a:ext cx="3712030" cy="523220"/>
          </a:xfrm>
          <a:prstGeom prst="rect">
            <a:avLst/>
          </a:prstGeom>
          <a:noFill/>
        </p:spPr>
        <p:txBody>
          <a:bodyPr wrap="square" rtlCol="0">
            <a:spAutoFit/>
          </a:bodyPr>
          <a:lstStyle/>
          <a:p>
            <a:r>
              <a:rPr lang="en-US" sz="2800" i="1" dirty="0"/>
              <a:t>Inclusive/participatory</a:t>
            </a:r>
            <a:endParaRPr lang="en-AU" sz="2800" i="1" dirty="0"/>
          </a:p>
        </p:txBody>
      </p:sp>
      <p:sp>
        <p:nvSpPr>
          <p:cNvPr id="25" name="Multiplication Sign 24"/>
          <p:cNvSpPr/>
          <p:nvPr/>
        </p:nvSpPr>
        <p:spPr>
          <a:xfrm>
            <a:off x="3948840" y="4978411"/>
            <a:ext cx="457200" cy="566058"/>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26" name="Multiplication Sign 25"/>
          <p:cNvSpPr/>
          <p:nvPr/>
        </p:nvSpPr>
        <p:spPr>
          <a:xfrm>
            <a:off x="3927069" y="4120022"/>
            <a:ext cx="457200" cy="566058"/>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37282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Design – Man </a:t>
            </a:r>
            <a:r>
              <a:rPr lang="en-US" b="1" dirty="0" err="1"/>
              <a:t>Sagar</a:t>
            </a:r>
            <a:endParaRPr lang="en-AU" b="1" dirty="0"/>
          </a:p>
        </p:txBody>
      </p:sp>
      <p:sp>
        <p:nvSpPr>
          <p:cNvPr id="3" name="Content Placeholder 2"/>
          <p:cNvSpPr>
            <a:spLocks noGrp="1"/>
          </p:cNvSpPr>
          <p:nvPr>
            <p:ph idx="1"/>
          </p:nvPr>
        </p:nvSpPr>
        <p:spPr>
          <a:xfrm>
            <a:off x="419548" y="1161284"/>
            <a:ext cx="4134164" cy="5508457"/>
          </a:xfrm>
        </p:spPr>
        <p:txBody>
          <a:bodyPr>
            <a:normAutofit fontScale="92500" lnSpcReduction="10000"/>
          </a:bodyPr>
          <a:lstStyle/>
          <a:p>
            <a:pPr lvl="0"/>
            <a:r>
              <a:rPr lang="en-US" dirty="0"/>
              <a:t>Wetlands part of </a:t>
            </a:r>
            <a:r>
              <a:rPr lang="en-US" b="1" dirty="0"/>
              <a:t>broader rehabilitation </a:t>
            </a:r>
          </a:p>
          <a:p>
            <a:pPr lvl="0"/>
            <a:r>
              <a:rPr lang="en-US" b="1" dirty="0"/>
              <a:t>Role</a:t>
            </a:r>
            <a:r>
              <a:rPr lang="en-US" dirty="0"/>
              <a:t>: </a:t>
            </a:r>
            <a:r>
              <a:rPr lang="en-US" b="1" dirty="0"/>
              <a:t>treat water </a:t>
            </a:r>
            <a:r>
              <a:rPr lang="en-US" dirty="0"/>
              <a:t>from treatment plant and </a:t>
            </a:r>
            <a:r>
              <a:rPr lang="en-US" dirty="0" err="1"/>
              <a:t>stormwater</a:t>
            </a:r>
            <a:endParaRPr lang="en-US" dirty="0"/>
          </a:p>
          <a:p>
            <a:pPr lvl="0"/>
            <a:r>
              <a:rPr lang="en-US" dirty="0"/>
              <a:t>Three </a:t>
            </a:r>
            <a:r>
              <a:rPr lang="en-US" b="1" dirty="0"/>
              <a:t>gated constructed wetlands</a:t>
            </a:r>
          </a:p>
          <a:p>
            <a:pPr lvl="0"/>
            <a:r>
              <a:rPr lang="en-US" b="1" dirty="0"/>
              <a:t>One ungated sedimentation basin</a:t>
            </a:r>
            <a:r>
              <a:rPr lang="en-US" dirty="0"/>
              <a:t> and </a:t>
            </a:r>
            <a:r>
              <a:rPr lang="en-US" b="1" dirty="0"/>
              <a:t>wetland</a:t>
            </a:r>
          </a:p>
          <a:p>
            <a:pPr lvl="0"/>
            <a:r>
              <a:rPr lang="en-US" dirty="0"/>
              <a:t>Components include </a:t>
            </a:r>
            <a:r>
              <a:rPr lang="en-US" b="1" dirty="0"/>
              <a:t>diversion pipe</a:t>
            </a:r>
            <a:r>
              <a:rPr lang="en-US" dirty="0"/>
              <a:t>, </a:t>
            </a:r>
            <a:r>
              <a:rPr lang="en-US" b="1" dirty="0"/>
              <a:t>gross pollutant trap</a:t>
            </a:r>
            <a:r>
              <a:rPr lang="en-US" dirty="0"/>
              <a:t>, </a:t>
            </a:r>
            <a:r>
              <a:rPr lang="en-US" b="1" dirty="0"/>
              <a:t>sediment pond </a:t>
            </a:r>
            <a:r>
              <a:rPr lang="en-US" dirty="0"/>
              <a:t>and main </a:t>
            </a:r>
            <a:r>
              <a:rPr lang="en-US" b="1" dirty="0"/>
              <a:t>wetland pond</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697506" y="1593745"/>
            <a:ext cx="4282440" cy="4332822"/>
          </a:xfrm>
          <a:prstGeom prst="rect">
            <a:avLst/>
          </a:prstGeom>
        </p:spPr>
      </p:pic>
      <p:sp>
        <p:nvSpPr>
          <p:cNvPr id="8" name="Rectangle 7"/>
          <p:cNvSpPr/>
          <p:nvPr/>
        </p:nvSpPr>
        <p:spPr>
          <a:xfrm rot="1924017">
            <a:off x="7204486" y="4318748"/>
            <a:ext cx="373380" cy="114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rot="21044018">
            <a:off x="6854347" y="4231378"/>
            <a:ext cx="220107" cy="765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Rounded Corners 9"/>
          <p:cNvSpPr/>
          <p:nvPr/>
        </p:nvSpPr>
        <p:spPr>
          <a:xfrm>
            <a:off x="7478806" y="2749027"/>
            <a:ext cx="647700" cy="1866900"/>
          </a:xfrm>
          <a:prstGeom prst="roundRect">
            <a:avLst/>
          </a:prstGeom>
          <a:no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9936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Design – Merri Creek</a:t>
            </a:r>
            <a:endParaRPr lang="en-AU" b="1" dirty="0"/>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588000" y="1125373"/>
            <a:ext cx="3556000" cy="5732627"/>
          </a:xfrm>
          <a:prstGeom prst="rect">
            <a:avLst/>
          </a:prstGeom>
          <a:noFill/>
          <a:ln w="9525">
            <a:noFill/>
            <a:miter lim="800000"/>
            <a:headEnd/>
            <a:tailEnd/>
          </a:ln>
        </p:spPr>
      </p:pic>
      <p:sp>
        <p:nvSpPr>
          <p:cNvPr id="5" name="TextBox 4"/>
          <p:cNvSpPr txBox="1"/>
          <p:nvPr/>
        </p:nvSpPr>
        <p:spPr>
          <a:xfrm>
            <a:off x="264160" y="1290320"/>
            <a:ext cx="5080000" cy="4832092"/>
          </a:xfrm>
          <a:prstGeom prst="rect">
            <a:avLst/>
          </a:prstGeom>
          <a:noFill/>
        </p:spPr>
        <p:txBody>
          <a:bodyPr wrap="square" rtlCol="0">
            <a:spAutoFit/>
          </a:bodyPr>
          <a:lstStyle/>
          <a:p>
            <a:pPr marL="285750" indent="-285750">
              <a:buFont typeface="Arial" panose="020B0604020202020204" pitchFamily="34" charset="0"/>
              <a:buChar char="•"/>
            </a:pPr>
            <a:r>
              <a:rPr lang="en-AU" sz="2800" dirty="0"/>
              <a:t>State and council </a:t>
            </a:r>
            <a:r>
              <a:rPr lang="en-AU" sz="2800" b="1" dirty="0"/>
              <a:t>design guidelines and standards</a:t>
            </a:r>
          </a:p>
          <a:p>
            <a:pPr marL="285750" indent="-285750">
              <a:buFont typeface="Arial" panose="020B0604020202020204" pitchFamily="34" charset="0"/>
              <a:buChar char="•"/>
            </a:pPr>
            <a:r>
              <a:rPr lang="en-US" sz="2800" b="1" dirty="0"/>
              <a:t>Role</a:t>
            </a:r>
            <a:r>
              <a:rPr lang="en-US" sz="2800" dirty="0"/>
              <a:t>: </a:t>
            </a:r>
            <a:r>
              <a:rPr lang="en-US" sz="2800" b="1" dirty="0"/>
              <a:t>treat </a:t>
            </a:r>
            <a:r>
              <a:rPr lang="en-US" sz="2800" b="1" dirty="0" err="1"/>
              <a:t>stormwater</a:t>
            </a:r>
            <a:r>
              <a:rPr lang="en-US" sz="2800" b="1" dirty="0"/>
              <a:t> and habitat creation</a:t>
            </a:r>
          </a:p>
          <a:p>
            <a:pPr marL="285750" indent="-285750">
              <a:buFont typeface="Arial" panose="020B0604020202020204" pitchFamily="34" charset="0"/>
              <a:buChar char="•"/>
            </a:pPr>
            <a:r>
              <a:rPr lang="en-US" sz="2800" dirty="0"/>
              <a:t>Components - </a:t>
            </a:r>
            <a:r>
              <a:rPr lang="en-US" sz="2800" b="1" dirty="0"/>
              <a:t>diversion pipe</a:t>
            </a:r>
            <a:r>
              <a:rPr lang="en-US" sz="2800" dirty="0"/>
              <a:t>, </a:t>
            </a:r>
            <a:r>
              <a:rPr lang="en-US" sz="2800" b="1" dirty="0"/>
              <a:t>gross pollutant trap</a:t>
            </a:r>
            <a:r>
              <a:rPr lang="en-US" sz="2800" dirty="0"/>
              <a:t>, </a:t>
            </a:r>
            <a:r>
              <a:rPr lang="en-US" sz="2800" b="1" dirty="0"/>
              <a:t>sediment pond, main wetland pond</a:t>
            </a:r>
            <a:r>
              <a:rPr lang="en-US" sz="2800" dirty="0"/>
              <a:t>, </a:t>
            </a:r>
            <a:r>
              <a:rPr lang="en-US" sz="2800" b="1" dirty="0"/>
              <a:t>adjustable weir </a:t>
            </a:r>
            <a:r>
              <a:rPr lang="en-US" sz="2800" dirty="0"/>
              <a:t>and </a:t>
            </a:r>
            <a:r>
              <a:rPr lang="en-US" sz="2800" b="1" dirty="0"/>
              <a:t>outfall channel</a:t>
            </a:r>
          </a:p>
          <a:p>
            <a:pPr marL="285750" indent="-285750">
              <a:buFont typeface="Arial" panose="020B0604020202020204" pitchFamily="34" charset="0"/>
              <a:buChar char="•"/>
            </a:pPr>
            <a:r>
              <a:rPr lang="en-US" sz="2800" b="1" dirty="0"/>
              <a:t>Future </a:t>
            </a:r>
            <a:r>
              <a:rPr lang="en-US" sz="2800" dirty="0"/>
              <a:t>works to </a:t>
            </a:r>
            <a:r>
              <a:rPr lang="en-US" sz="2800" b="1" dirty="0"/>
              <a:t>improve amenity</a:t>
            </a:r>
            <a:endParaRPr lang="en-AU" sz="2800" b="1" dirty="0"/>
          </a:p>
        </p:txBody>
      </p:sp>
    </p:spTree>
    <p:extLst>
      <p:ext uri="{BB962C8B-B14F-4D97-AF65-F5344CB8AC3E}">
        <p14:creationId xmlns:p14="http://schemas.microsoft.com/office/powerpoint/2010/main" val="4216538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findings</a:t>
            </a:r>
            <a:endParaRPr lang="en-AU" b="1" dirty="0"/>
          </a:p>
        </p:txBody>
      </p:sp>
      <p:sp>
        <p:nvSpPr>
          <p:cNvPr id="3" name="Content Placeholder 2"/>
          <p:cNvSpPr>
            <a:spLocks noGrp="1"/>
          </p:cNvSpPr>
          <p:nvPr>
            <p:ph idx="1"/>
          </p:nvPr>
        </p:nvSpPr>
        <p:spPr>
          <a:xfrm>
            <a:off x="628650" y="1161284"/>
            <a:ext cx="7886700" cy="5696716"/>
          </a:xfrm>
        </p:spPr>
        <p:txBody>
          <a:bodyPr>
            <a:normAutofit fontScale="92500"/>
          </a:bodyPr>
          <a:lstStyle/>
          <a:p>
            <a:r>
              <a:rPr lang="en-AU" b="1" dirty="0"/>
              <a:t>Driver </a:t>
            </a:r>
          </a:p>
          <a:p>
            <a:pPr lvl="1"/>
            <a:r>
              <a:rPr lang="en-AU" sz="2800" b="1" dirty="0"/>
              <a:t>Merri Creek </a:t>
            </a:r>
            <a:r>
              <a:rPr lang="en-AU" sz="2800" dirty="0"/>
              <a:t>– legislative requirements and open space strategies with state environmental policies</a:t>
            </a:r>
          </a:p>
          <a:p>
            <a:pPr lvl="1"/>
            <a:r>
              <a:rPr lang="en-AU" sz="2800" b="1" dirty="0"/>
              <a:t>Man </a:t>
            </a:r>
            <a:r>
              <a:rPr lang="en-AU" sz="2800" b="1" dirty="0" err="1"/>
              <a:t>Sagar</a:t>
            </a:r>
            <a:r>
              <a:rPr lang="en-AU" sz="2800" b="1" dirty="0"/>
              <a:t> </a:t>
            </a:r>
            <a:r>
              <a:rPr lang="en-AU" sz="2800" dirty="0"/>
              <a:t>– private sector, community and government</a:t>
            </a:r>
          </a:p>
          <a:p>
            <a:r>
              <a:rPr lang="en-AU" b="1" dirty="0"/>
              <a:t>Objectives</a:t>
            </a:r>
          </a:p>
          <a:p>
            <a:pPr lvl="1"/>
            <a:r>
              <a:rPr lang="en-US" sz="2800" b="1" dirty="0"/>
              <a:t>Merri Creek </a:t>
            </a:r>
            <a:r>
              <a:rPr lang="en-US" sz="2800" dirty="0"/>
              <a:t>– water quality and ecology</a:t>
            </a:r>
          </a:p>
          <a:p>
            <a:pPr lvl="1"/>
            <a:r>
              <a:rPr lang="en-US" sz="2800" b="1" dirty="0"/>
              <a:t>Man </a:t>
            </a:r>
            <a:r>
              <a:rPr lang="en-US" sz="2800" b="1" dirty="0" err="1"/>
              <a:t>Sagar</a:t>
            </a:r>
            <a:r>
              <a:rPr lang="en-US" sz="2800" b="1" dirty="0"/>
              <a:t> </a:t>
            </a:r>
            <a:r>
              <a:rPr lang="en-US" sz="2800" dirty="0"/>
              <a:t>– water quality, economy and </a:t>
            </a:r>
            <a:r>
              <a:rPr lang="en-US" sz="2800" dirty="0" err="1"/>
              <a:t>liveability</a:t>
            </a:r>
            <a:endParaRPr lang="en-AU" sz="2800" dirty="0"/>
          </a:p>
          <a:p>
            <a:r>
              <a:rPr lang="en-AU" b="1" dirty="0"/>
              <a:t>Design</a:t>
            </a:r>
          </a:p>
          <a:p>
            <a:pPr lvl="1"/>
            <a:r>
              <a:rPr lang="en-AU" sz="2800" b="1" dirty="0"/>
              <a:t>Merri Creek </a:t>
            </a:r>
            <a:r>
              <a:rPr lang="en-AU" sz="2800" dirty="0"/>
              <a:t>– treat stormwater; standard wetland design</a:t>
            </a:r>
          </a:p>
          <a:p>
            <a:pPr lvl="1"/>
            <a:r>
              <a:rPr lang="en-AU" sz="2800" b="1" dirty="0"/>
              <a:t>Man </a:t>
            </a:r>
            <a:r>
              <a:rPr lang="en-AU" sz="2800" b="1" dirty="0" err="1"/>
              <a:t>Sagar</a:t>
            </a:r>
            <a:r>
              <a:rPr lang="en-AU" sz="2800" b="1" dirty="0"/>
              <a:t> </a:t>
            </a:r>
            <a:r>
              <a:rPr lang="en-AU" sz="2800" dirty="0"/>
              <a:t>-  treat stormwater and sewerage; pilot application</a:t>
            </a:r>
          </a:p>
        </p:txBody>
      </p:sp>
    </p:spTree>
    <p:extLst>
      <p:ext uri="{BB962C8B-B14F-4D97-AF65-F5344CB8AC3E}">
        <p14:creationId xmlns:p14="http://schemas.microsoft.com/office/powerpoint/2010/main" val="2328932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Thinking forward</a:t>
            </a:r>
            <a:endParaRPr lang="en-AU" b="1" dirty="0"/>
          </a:p>
        </p:txBody>
      </p:sp>
      <p:sp>
        <p:nvSpPr>
          <p:cNvPr id="3" name="Content Placeholder 2"/>
          <p:cNvSpPr>
            <a:spLocks noGrp="1"/>
          </p:cNvSpPr>
          <p:nvPr>
            <p:ph idx="1"/>
          </p:nvPr>
        </p:nvSpPr>
        <p:spPr>
          <a:xfrm>
            <a:off x="628650" y="1161284"/>
            <a:ext cx="7886700" cy="5576973"/>
          </a:xfrm>
        </p:spPr>
        <p:txBody>
          <a:bodyPr>
            <a:normAutofit lnSpcReduction="10000"/>
          </a:bodyPr>
          <a:lstStyle/>
          <a:p>
            <a:r>
              <a:rPr lang="en-US" dirty="0"/>
              <a:t>In both countries, </a:t>
            </a:r>
            <a:r>
              <a:rPr lang="en-US" b="1" dirty="0"/>
              <a:t>storm water asset design </a:t>
            </a:r>
            <a:r>
              <a:rPr lang="en-US" dirty="0"/>
              <a:t>is moving away from a treatment-only focus to a </a:t>
            </a:r>
            <a:r>
              <a:rPr lang="en-US" b="1" dirty="0"/>
              <a:t>broader mix of cultural ecological and community values </a:t>
            </a:r>
            <a:r>
              <a:rPr lang="en-US" dirty="0"/>
              <a:t>where </a:t>
            </a:r>
            <a:r>
              <a:rPr lang="en-US" b="1" dirty="0"/>
              <a:t>wetlands are no longer considered as civil assets</a:t>
            </a:r>
            <a:r>
              <a:rPr lang="en-US" dirty="0"/>
              <a:t>, but rather </a:t>
            </a:r>
            <a:r>
              <a:rPr lang="en-US" b="1" dirty="0"/>
              <a:t>community assets</a:t>
            </a:r>
            <a:endParaRPr lang="en-AU" b="1" dirty="0"/>
          </a:p>
          <a:p>
            <a:r>
              <a:rPr lang="en-AU" dirty="0"/>
              <a:t>Our findings can assist future constructed wetland design in both countries</a:t>
            </a:r>
          </a:p>
          <a:p>
            <a:pPr lvl="1"/>
            <a:r>
              <a:rPr lang="en-AU" sz="2600" b="1" dirty="0"/>
              <a:t>India needs state or municipal guidelines </a:t>
            </a:r>
            <a:r>
              <a:rPr lang="en-AU" sz="2600" dirty="0"/>
              <a:t>for constructed wetland design</a:t>
            </a:r>
          </a:p>
          <a:p>
            <a:pPr lvl="1"/>
            <a:r>
              <a:rPr lang="en-AU" sz="2600" b="1" dirty="0"/>
              <a:t>Australia could further expand focus</a:t>
            </a:r>
            <a:r>
              <a:rPr lang="en-AU" sz="2600" dirty="0"/>
              <a:t> of constructed wetland design to better consider cultural and ecological values</a:t>
            </a:r>
          </a:p>
          <a:p>
            <a:pPr lvl="1"/>
            <a:r>
              <a:rPr lang="en-US" sz="2600" dirty="0"/>
              <a:t>In both countries </a:t>
            </a:r>
            <a:r>
              <a:rPr lang="en-US" sz="2600" b="1" dirty="0"/>
              <a:t>Public Private Partnerships can help fund wetland construction</a:t>
            </a:r>
            <a:r>
              <a:rPr lang="en-US" sz="2600" dirty="0"/>
              <a:t>, but need to be self-sustaining</a:t>
            </a:r>
            <a:endParaRPr lang="en-AU" dirty="0"/>
          </a:p>
        </p:txBody>
      </p:sp>
    </p:spTree>
    <p:extLst>
      <p:ext uri="{BB962C8B-B14F-4D97-AF65-F5344CB8AC3E}">
        <p14:creationId xmlns:p14="http://schemas.microsoft.com/office/powerpoint/2010/main" val="2567207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Thank you</a:t>
            </a:r>
            <a:endParaRPr lang="en-AU" b="1"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097280"/>
            <a:ext cx="9144000" cy="5760720"/>
          </a:xfrm>
          <a:prstGeom prst="rect">
            <a:avLst/>
          </a:prstGeom>
        </p:spPr>
      </p:pic>
      <p:pic>
        <p:nvPicPr>
          <p:cNvPr id="5" name="Picture 4"/>
          <p:cNvPicPr/>
          <p:nvPr/>
        </p:nvPicPr>
        <p:blipFill>
          <a:blip r:embed="rId3" cstate="print">
            <a:extLst>
              <a:ext uri="{28A0092B-C50C-407E-A947-70E740481C1C}">
                <a14:useLocalDpi xmlns:a14="http://schemas.microsoft.com/office/drawing/2010/main"/>
              </a:ext>
            </a:extLst>
          </a:blip>
          <a:srcRect t="11429" b="18636"/>
          <a:stretch>
            <a:fillRect/>
          </a:stretch>
        </p:blipFill>
        <p:spPr bwMode="auto">
          <a:xfrm>
            <a:off x="6584498" y="152400"/>
            <a:ext cx="2559503" cy="855745"/>
          </a:xfrm>
          <a:prstGeom prst="rect">
            <a:avLst/>
          </a:prstGeom>
          <a:noFill/>
          <a:ln w="9525">
            <a:noFill/>
            <a:miter lim="800000"/>
            <a:headEnd/>
            <a:tailEnd/>
          </a:ln>
        </p:spPr>
      </p:pic>
    </p:spTree>
    <p:extLst>
      <p:ext uri="{BB962C8B-B14F-4D97-AF65-F5344CB8AC3E}">
        <p14:creationId xmlns:p14="http://schemas.microsoft.com/office/powerpoint/2010/main" val="977115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Liveability</a:t>
            </a:r>
            <a:endParaRPr lang="en-AU" b="1" dirty="0"/>
          </a:p>
        </p:txBody>
      </p:sp>
      <p:sp>
        <p:nvSpPr>
          <p:cNvPr id="3" name="Content Placeholder 2"/>
          <p:cNvSpPr>
            <a:spLocks noGrp="1"/>
          </p:cNvSpPr>
          <p:nvPr>
            <p:ph idx="1"/>
          </p:nvPr>
        </p:nvSpPr>
        <p:spPr>
          <a:xfrm>
            <a:off x="628650" y="1371600"/>
            <a:ext cx="7886700" cy="4963886"/>
          </a:xfrm>
        </p:spPr>
        <p:txBody>
          <a:bodyPr>
            <a:normAutofit/>
          </a:bodyPr>
          <a:lstStyle/>
          <a:p>
            <a:pPr marL="0" indent="0" algn="ctr">
              <a:buNone/>
            </a:pPr>
            <a:r>
              <a:rPr lang="en-AU" sz="4400" i="1" dirty="0"/>
              <a:t>Sum of the factors that add up to a </a:t>
            </a:r>
            <a:r>
              <a:rPr lang="en-AU" sz="4400" b="1" i="1" dirty="0">
                <a:solidFill>
                  <a:schemeClr val="accent2">
                    <a:lumMod val="75000"/>
                  </a:schemeClr>
                </a:solidFill>
              </a:rPr>
              <a:t>community’s quality of life</a:t>
            </a:r>
            <a:r>
              <a:rPr lang="en-AU" sz="4400" i="1" dirty="0"/>
              <a:t>—including </a:t>
            </a:r>
            <a:r>
              <a:rPr lang="en-AU" sz="4400" b="1" i="1" dirty="0">
                <a:solidFill>
                  <a:schemeClr val="accent6">
                    <a:lumMod val="75000"/>
                  </a:schemeClr>
                </a:solidFill>
              </a:rPr>
              <a:t>the built and natural environments</a:t>
            </a:r>
            <a:r>
              <a:rPr lang="en-AU" sz="4400" i="1" dirty="0"/>
              <a:t>, economic prosperity, social stability and equity, educational opportunity, and </a:t>
            </a:r>
            <a:r>
              <a:rPr lang="en-AU" sz="4400" b="1" i="1" dirty="0">
                <a:solidFill>
                  <a:schemeClr val="accent6">
                    <a:lumMod val="75000"/>
                  </a:schemeClr>
                </a:solidFill>
              </a:rPr>
              <a:t>cultural</a:t>
            </a:r>
            <a:r>
              <a:rPr lang="en-AU" sz="4400" i="1" dirty="0"/>
              <a:t>, entertainment and </a:t>
            </a:r>
            <a:r>
              <a:rPr lang="en-AU" sz="4400" b="1" i="1" dirty="0">
                <a:solidFill>
                  <a:schemeClr val="accent6">
                    <a:lumMod val="75000"/>
                  </a:schemeClr>
                </a:solidFill>
              </a:rPr>
              <a:t>recreation possibilities</a:t>
            </a:r>
            <a:endParaRPr lang="en-AU" sz="4400" i="1" dirty="0"/>
          </a:p>
        </p:txBody>
      </p:sp>
    </p:spTree>
    <p:extLst>
      <p:ext uri="{BB962C8B-B14F-4D97-AF65-F5344CB8AC3E}">
        <p14:creationId xmlns:p14="http://schemas.microsoft.com/office/powerpoint/2010/main" val="3492095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challenge</a:t>
            </a:r>
            <a:endParaRPr lang="en-AU" b="1" dirty="0"/>
          </a:p>
        </p:txBody>
      </p:sp>
      <p:sp>
        <p:nvSpPr>
          <p:cNvPr id="3" name="Content Placeholder 2"/>
          <p:cNvSpPr>
            <a:spLocks noGrp="1"/>
          </p:cNvSpPr>
          <p:nvPr>
            <p:ph idx="1"/>
          </p:nvPr>
        </p:nvSpPr>
        <p:spPr/>
        <p:txBody>
          <a:bodyPr/>
          <a:lstStyle/>
          <a:p>
            <a:r>
              <a:rPr lang="en-US" dirty="0"/>
              <a:t>Making our cities </a:t>
            </a:r>
            <a:r>
              <a:rPr lang="en-US" dirty="0" err="1"/>
              <a:t>liveable</a:t>
            </a:r>
            <a:r>
              <a:rPr lang="en-US" dirty="0"/>
              <a:t> as they</a:t>
            </a:r>
          </a:p>
          <a:p>
            <a:pPr lvl="1"/>
            <a:r>
              <a:rPr lang="en-US" sz="2800" dirty="0"/>
              <a:t>Become </a:t>
            </a:r>
            <a:r>
              <a:rPr lang="en-US" sz="2800" b="1" dirty="0"/>
              <a:t>larger</a:t>
            </a:r>
            <a:r>
              <a:rPr lang="en-US" sz="2800" dirty="0"/>
              <a:t> (population and area)</a:t>
            </a:r>
          </a:p>
          <a:p>
            <a:pPr lvl="1"/>
            <a:r>
              <a:rPr lang="en-US" sz="2800" dirty="0"/>
              <a:t>Become </a:t>
            </a:r>
            <a:r>
              <a:rPr lang="en-US" sz="2800" b="1" dirty="0"/>
              <a:t>warmer</a:t>
            </a:r>
          </a:p>
          <a:p>
            <a:pPr lvl="1"/>
            <a:r>
              <a:rPr lang="en-US" sz="2800" dirty="0"/>
              <a:t>Have increasingly </a:t>
            </a:r>
            <a:r>
              <a:rPr lang="en-US" sz="2800" b="1" dirty="0"/>
              <a:t>erratic rainfall</a:t>
            </a:r>
          </a:p>
          <a:p>
            <a:pPr lvl="1"/>
            <a:endParaRPr lang="en-AU" dirty="0"/>
          </a:p>
        </p:txBody>
      </p:sp>
      <p:graphicFrame>
        <p:nvGraphicFramePr>
          <p:cNvPr id="5" name="Table 4"/>
          <p:cNvGraphicFramePr>
            <a:graphicFrameLocks noGrp="1"/>
          </p:cNvGraphicFramePr>
          <p:nvPr>
            <p:extLst>
              <p:ext uri="{D42A27DB-BD31-4B8C-83A1-F6EECF244321}">
                <p14:modId xmlns:p14="http://schemas.microsoft.com/office/powerpoint/2010/main" val="2172033829"/>
              </p:ext>
            </p:extLst>
          </p:nvPr>
        </p:nvGraphicFramePr>
        <p:xfrm>
          <a:off x="202557" y="3221188"/>
          <a:ext cx="8738886" cy="2766455"/>
        </p:xfrm>
        <a:graphic>
          <a:graphicData uri="http://schemas.openxmlformats.org/drawingml/2006/table">
            <a:tbl>
              <a:tblPr firstRow="1" bandRow="1">
                <a:tableStyleId>{5C22544A-7EE6-4342-B048-85BDC9FD1C3A}</a:tableStyleId>
              </a:tblPr>
              <a:tblGrid>
                <a:gridCol w="1539157">
                  <a:extLst>
                    <a:ext uri="{9D8B030D-6E8A-4147-A177-3AD203B41FA5}">
                      <a16:colId xmlns:a16="http://schemas.microsoft.com/office/drawing/2014/main" val="3620746972"/>
                    </a:ext>
                  </a:extLst>
                </a:gridCol>
                <a:gridCol w="3505200">
                  <a:extLst>
                    <a:ext uri="{9D8B030D-6E8A-4147-A177-3AD203B41FA5}">
                      <a16:colId xmlns:a16="http://schemas.microsoft.com/office/drawing/2014/main" val="1378895105"/>
                    </a:ext>
                  </a:extLst>
                </a:gridCol>
                <a:gridCol w="3694529">
                  <a:extLst>
                    <a:ext uri="{9D8B030D-6E8A-4147-A177-3AD203B41FA5}">
                      <a16:colId xmlns:a16="http://schemas.microsoft.com/office/drawing/2014/main" val="1575716808"/>
                    </a:ext>
                  </a:extLst>
                </a:gridCol>
              </a:tblGrid>
              <a:tr h="547946">
                <a:tc>
                  <a:txBody>
                    <a:bodyPr/>
                    <a:lstStyle/>
                    <a:p>
                      <a:r>
                        <a:rPr lang="en-US" sz="2000" dirty="0"/>
                        <a:t>Projection</a:t>
                      </a:r>
                      <a:endParaRPr lang="en-AU" sz="2000" dirty="0"/>
                    </a:p>
                  </a:txBody>
                  <a:tcPr>
                    <a:solidFill>
                      <a:schemeClr val="accent6">
                        <a:lumMod val="50000"/>
                      </a:schemeClr>
                    </a:solidFill>
                  </a:tcPr>
                </a:tc>
                <a:tc>
                  <a:txBody>
                    <a:bodyPr/>
                    <a:lstStyle/>
                    <a:p>
                      <a:r>
                        <a:rPr lang="en-US" sz="2000" dirty="0"/>
                        <a:t>Jaipur (India)</a:t>
                      </a:r>
                      <a:endParaRPr lang="en-AU" sz="2000" dirty="0"/>
                    </a:p>
                  </a:txBody>
                  <a:tcPr>
                    <a:solidFill>
                      <a:schemeClr val="accent6">
                        <a:lumMod val="50000"/>
                      </a:schemeClr>
                    </a:solidFill>
                  </a:tcPr>
                </a:tc>
                <a:tc>
                  <a:txBody>
                    <a:bodyPr/>
                    <a:lstStyle/>
                    <a:p>
                      <a:r>
                        <a:rPr lang="en-US" sz="2000" dirty="0"/>
                        <a:t>Melbourn</a:t>
                      </a:r>
                      <a:r>
                        <a:rPr lang="en-US" sz="2000" baseline="0" dirty="0"/>
                        <a:t>e (Australia)</a:t>
                      </a:r>
                      <a:endParaRPr lang="en-AU" sz="2000" dirty="0"/>
                    </a:p>
                  </a:txBody>
                  <a:tcPr>
                    <a:solidFill>
                      <a:schemeClr val="accent6">
                        <a:lumMod val="50000"/>
                      </a:schemeClr>
                    </a:solidFill>
                  </a:tcPr>
                </a:tc>
                <a:extLst>
                  <a:ext uri="{0D108BD9-81ED-4DB2-BD59-A6C34878D82A}">
                    <a16:rowId xmlns:a16="http://schemas.microsoft.com/office/drawing/2014/main" val="1182699529"/>
                  </a:ext>
                </a:extLst>
              </a:tr>
              <a:tr h="640263">
                <a:tc>
                  <a:txBody>
                    <a:bodyPr/>
                    <a:lstStyle/>
                    <a:p>
                      <a:r>
                        <a:rPr lang="en-US" sz="2000" dirty="0"/>
                        <a:t>Population density</a:t>
                      </a:r>
                      <a:endParaRPr lang="en-AU" sz="2000" dirty="0"/>
                    </a:p>
                  </a:txBody>
                  <a:tcPr>
                    <a:solidFill>
                      <a:schemeClr val="accent6">
                        <a:lumMod val="20000"/>
                        <a:lumOff val="80000"/>
                      </a:schemeClr>
                    </a:solidFill>
                  </a:tcPr>
                </a:tc>
                <a:tc>
                  <a:txBody>
                    <a:bodyPr/>
                    <a:lstStyle/>
                    <a:p>
                      <a:pPr marL="342900" indent="-342900">
                        <a:buFont typeface="Arial" panose="020B0604020202020204" pitchFamily="34" charset="0"/>
                        <a:buChar char="•"/>
                      </a:pPr>
                      <a:r>
                        <a:rPr lang="en-US" sz="2000" dirty="0"/>
                        <a:t>4,742 person/km</a:t>
                      </a:r>
                      <a:r>
                        <a:rPr lang="en-US" sz="2000" baseline="30000" dirty="0"/>
                        <a:t>2</a:t>
                      </a:r>
                      <a:r>
                        <a:rPr lang="en-US" sz="2000" dirty="0"/>
                        <a:t> (2016)</a:t>
                      </a:r>
                      <a:r>
                        <a:rPr lang="en-US" sz="2000" baseline="30000" dirty="0"/>
                        <a:t>1</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8,000</a:t>
                      </a:r>
                      <a:r>
                        <a:rPr lang="en-US" sz="2000" baseline="0" dirty="0"/>
                        <a:t> </a:t>
                      </a:r>
                      <a:r>
                        <a:rPr lang="en-US" sz="2000" dirty="0"/>
                        <a:t>person/km</a:t>
                      </a:r>
                      <a:r>
                        <a:rPr lang="en-US" sz="2000" baseline="30000" dirty="0"/>
                        <a:t>2</a:t>
                      </a:r>
                      <a:r>
                        <a:rPr lang="en-US" sz="2000" dirty="0"/>
                        <a:t> (2025)</a:t>
                      </a:r>
                      <a:r>
                        <a:rPr lang="en-US" sz="2000" baseline="30000" dirty="0"/>
                        <a:t>1</a:t>
                      </a:r>
                    </a:p>
                  </a:txBody>
                  <a:tcPr>
                    <a:solidFill>
                      <a:schemeClr val="accent6">
                        <a:lumMod val="20000"/>
                        <a:lumOff val="80000"/>
                      </a:schemeClr>
                    </a:solidFill>
                  </a:tcPr>
                </a:tc>
                <a:tc>
                  <a:txBody>
                    <a:bodyPr/>
                    <a:lstStyle/>
                    <a:p>
                      <a:pPr marL="342900" indent="-342900">
                        <a:buFont typeface="Arial" panose="020B0604020202020204" pitchFamily="34" charset="0"/>
                        <a:buChar char="•"/>
                      </a:pPr>
                      <a:r>
                        <a:rPr lang="en-US" sz="2000" dirty="0"/>
                        <a:t>440 person/km</a:t>
                      </a:r>
                      <a:r>
                        <a:rPr lang="en-US" sz="2000" baseline="30000" dirty="0"/>
                        <a:t>2</a:t>
                      </a:r>
                      <a:r>
                        <a:rPr lang="en-US" sz="2000" dirty="0"/>
                        <a:t> (2013)</a:t>
                      </a:r>
                      <a:r>
                        <a:rPr lang="en-US" sz="2000" baseline="30000" dirty="0"/>
                        <a:t>2</a:t>
                      </a:r>
                      <a:endParaRPr lang="en-AU" sz="2000" baseline="30000" dirty="0"/>
                    </a:p>
                  </a:txBody>
                  <a:tcPr>
                    <a:solidFill>
                      <a:schemeClr val="accent6">
                        <a:lumMod val="20000"/>
                        <a:lumOff val="80000"/>
                      </a:schemeClr>
                    </a:solidFill>
                  </a:tcPr>
                </a:tc>
                <a:extLst>
                  <a:ext uri="{0D108BD9-81ED-4DB2-BD59-A6C34878D82A}">
                    <a16:rowId xmlns:a16="http://schemas.microsoft.com/office/drawing/2014/main" val="4103537972"/>
                  </a:ext>
                </a:extLst>
              </a:tr>
              <a:tr h="511629">
                <a:tc>
                  <a:txBody>
                    <a:bodyPr/>
                    <a:lstStyle/>
                    <a:p>
                      <a:r>
                        <a:rPr lang="en-US" sz="2000" dirty="0"/>
                        <a:t>T</a:t>
                      </a:r>
                      <a:r>
                        <a:rPr lang="en-US" sz="2000" baseline="0" dirty="0"/>
                        <a:t>emperature</a:t>
                      </a:r>
                      <a:endParaRPr lang="en-AU" sz="2000" dirty="0"/>
                    </a:p>
                  </a:txBody>
                  <a:tcPr>
                    <a:solidFill>
                      <a:schemeClr val="accent6">
                        <a:lumMod val="60000"/>
                        <a:lumOff val="40000"/>
                      </a:schemeClr>
                    </a:solidFill>
                  </a:tcPr>
                </a:tc>
                <a:tc>
                  <a:txBody>
                    <a:bodyPr/>
                    <a:lstStyle/>
                    <a:p>
                      <a:pPr marL="342900" indent="-342900">
                        <a:buFont typeface="Arial" panose="020B0604020202020204" pitchFamily="34" charset="0"/>
                        <a:buChar char="•"/>
                      </a:pPr>
                      <a:r>
                        <a:rPr lang="en-US" sz="2000" dirty="0">
                          <a:solidFill>
                            <a:schemeClr val="tx1"/>
                          </a:solidFill>
                        </a:rPr>
                        <a:t>2</a:t>
                      </a:r>
                      <a:r>
                        <a:rPr lang="en-US" sz="2000" baseline="0" dirty="0">
                          <a:solidFill>
                            <a:schemeClr val="tx1"/>
                          </a:solidFill>
                        </a:rPr>
                        <a:t> to 4 °C</a:t>
                      </a:r>
                      <a:r>
                        <a:rPr lang="en-US" sz="2000" baseline="0" dirty="0">
                          <a:solidFill>
                            <a:schemeClr val="dk1"/>
                          </a:solidFill>
                        </a:rPr>
                        <a:t> i</a:t>
                      </a:r>
                      <a:r>
                        <a:rPr lang="en-US" sz="2000" dirty="0"/>
                        <a:t>ncrease by 2085</a:t>
                      </a:r>
                      <a:r>
                        <a:rPr lang="en-US" sz="2000" baseline="30000" dirty="0">
                          <a:solidFill>
                            <a:schemeClr val="tx1"/>
                          </a:solidFill>
                        </a:rPr>
                        <a:t>3</a:t>
                      </a:r>
                      <a:r>
                        <a:rPr lang="en-US" sz="2000" dirty="0">
                          <a:solidFill>
                            <a:srgbClr val="FF0000"/>
                          </a:solidFill>
                        </a:rPr>
                        <a:t> </a:t>
                      </a:r>
                      <a:endParaRPr lang="en-AU" sz="2000" dirty="0">
                        <a:solidFill>
                          <a:srgbClr val="FF0000"/>
                        </a:solidFill>
                      </a:endParaRPr>
                    </a:p>
                  </a:txBody>
                  <a:tcPr>
                    <a:solidFill>
                      <a:schemeClr val="accent6">
                        <a:lumMod val="60000"/>
                        <a:lumOff val="40000"/>
                      </a:schemeClr>
                    </a:solidFill>
                  </a:tcPr>
                </a:tc>
                <a:tc>
                  <a:txBody>
                    <a:bodyPr/>
                    <a:lstStyle/>
                    <a:p>
                      <a:pPr marL="342900" indent="-342900">
                        <a:buFont typeface="Arial" panose="020B0604020202020204" pitchFamily="34" charset="0"/>
                        <a:buChar char="•"/>
                      </a:pPr>
                      <a:r>
                        <a:rPr lang="en-US" sz="2000" baseline="0" dirty="0"/>
                        <a:t>0.5 to 1.2°C i</a:t>
                      </a:r>
                      <a:r>
                        <a:rPr lang="en-US" sz="2000" dirty="0"/>
                        <a:t>ncrease by 2030</a:t>
                      </a:r>
                      <a:r>
                        <a:rPr lang="en-US" sz="2000" baseline="30000" dirty="0"/>
                        <a:t>4</a:t>
                      </a:r>
                      <a:endParaRPr lang="en-AU" sz="2000" baseline="30000" dirty="0"/>
                    </a:p>
                  </a:txBody>
                  <a:tcPr>
                    <a:solidFill>
                      <a:schemeClr val="accent6">
                        <a:lumMod val="60000"/>
                        <a:lumOff val="40000"/>
                      </a:schemeClr>
                    </a:solidFill>
                  </a:tcPr>
                </a:tc>
                <a:extLst>
                  <a:ext uri="{0D108BD9-81ED-4DB2-BD59-A6C34878D82A}">
                    <a16:rowId xmlns:a16="http://schemas.microsoft.com/office/drawing/2014/main" val="375024342"/>
                  </a:ext>
                </a:extLst>
              </a:tr>
              <a:tr h="547946">
                <a:tc>
                  <a:txBody>
                    <a:bodyPr/>
                    <a:lstStyle/>
                    <a:p>
                      <a:r>
                        <a:rPr lang="en-US" sz="2000" dirty="0"/>
                        <a:t>R</a:t>
                      </a:r>
                      <a:r>
                        <a:rPr lang="en-US" sz="2000" baseline="0" dirty="0"/>
                        <a:t>ainfall</a:t>
                      </a:r>
                      <a:endParaRPr lang="en-AU" sz="2000" dirty="0"/>
                    </a:p>
                  </a:txBody>
                  <a:tcPr>
                    <a:solidFill>
                      <a:schemeClr val="accent6">
                        <a:lumMod val="20000"/>
                        <a:lumOff val="80000"/>
                      </a:schemeClr>
                    </a:solidFill>
                  </a:tcPr>
                </a:tc>
                <a:tc>
                  <a:txBody>
                    <a:bodyPr/>
                    <a:lstStyle/>
                    <a:p>
                      <a:pPr marL="342900" indent="-342900">
                        <a:buFont typeface="Arial" panose="020B0604020202020204" pitchFamily="34" charset="0"/>
                        <a:buChar char="•"/>
                      </a:pPr>
                      <a:r>
                        <a:rPr lang="en-US" sz="2000" dirty="0"/>
                        <a:t>Decrease</a:t>
                      </a:r>
                      <a:r>
                        <a:rPr lang="en-US" sz="2000" baseline="0" dirty="0"/>
                        <a:t> in annual rainfall</a:t>
                      </a:r>
                      <a:r>
                        <a:rPr lang="en-US" sz="2000" baseline="30000" dirty="0"/>
                        <a:t>3</a:t>
                      </a:r>
                    </a:p>
                    <a:p>
                      <a:pPr marL="342900" indent="-342900">
                        <a:buFont typeface="Arial" panose="020B0604020202020204" pitchFamily="34" charset="0"/>
                        <a:buChar char="•"/>
                      </a:pPr>
                      <a:r>
                        <a:rPr lang="en-US" sz="2000" baseline="0" dirty="0"/>
                        <a:t>Increase frequency and intensity of extreme events</a:t>
                      </a:r>
                      <a:r>
                        <a:rPr lang="en-US" sz="2000" baseline="30000" dirty="0"/>
                        <a:t>3</a:t>
                      </a:r>
                      <a:endParaRPr lang="en-AU" sz="2000" baseline="30000" dirty="0"/>
                    </a:p>
                  </a:txBody>
                  <a:tcPr>
                    <a:solidFill>
                      <a:schemeClr val="accent6">
                        <a:lumMod val="20000"/>
                        <a:lumOff val="80000"/>
                      </a:schemeClr>
                    </a:solidFill>
                  </a:tcPr>
                </a:tc>
                <a:tc>
                  <a:txBody>
                    <a:bodyPr/>
                    <a:lstStyle/>
                    <a:p>
                      <a:pPr marL="342900" indent="-342900">
                        <a:buFont typeface="Arial" panose="020B0604020202020204" pitchFamily="34" charset="0"/>
                        <a:buChar char="•"/>
                      </a:pPr>
                      <a:r>
                        <a:rPr lang="en-US" sz="2000" dirty="0"/>
                        <a:t>Decrease in annual rainfall</a:t>
                      </a:r>
                      <a:r>
                        <a:rPr lang="en-US" sz="2000" baseline="30000" dirty="0"/>
                        <a:t>4</a:t>
                      </a:r>
                      <a:endParaRPr lang="en-US" sz="2000" dirty="0"/>
                    </a:p>
                    <a:p>
                      <a:pPr marL="342900" indent="-342900">
                        <a:buFont typeface="Arial" panose="020B0604020202020204" pitchFamily="34" charset="0"/>
                        <a:buChar char="•"/>
                      </a:pPr>
                      <a:r>
                        <a:rPr lang="en-US" sz="2000" dirty="0"/>
                        <a:t>Increase</a:t>
                      </a:r>
                      <a:r>
                        <a:rPr lang="en-US" sz="2000" baseline="0" dirty="0"/>
                        <a:t>d intensity of extreme events</a:t>
                      </a:r>
                      <a:r>
                        <a:rPr lang="en-US" sz="2000" baseline="30000" dirty="0"/>
                        <a:t>4</a:t>
                      </a:r>
                      <a:endParaRPr lang="en-US" sz="2000" baseline="0" dirty="0"/>
                    </a:p>
                  </a:txBody>
                  <a:tcPr>
                    <a:solidFill>
                      <a:schemeClr val="accent6">
                        <a:lumMod val="20000"/>
                        <a:lumOff val="80000"/>
                      </a:schemeClr>
                    </a:solidFill>
                  </a:tcPr>
                </a:tc>
                <a:extLst>
                  <a:ext uri="{0D108BD9-81ED-4DB2-BD59-A6C34878D82A}">
                    <a16:rowId xmlns:a16="http://schemas.microsoft.com/office/drawing/2014/main" val="3751599607"/>
                  </a:ext>
                </a:extLst>
              </a:tr>
            </a:tbl>
          </a:graphicData>
        </a:graphic>
      </p:graphicFrame>
      <p:sp>
        <p:nvSpPr>
          <p:cNvPr id="6" name="TextBox 5"/>
          <p:cNvSpPr txBox="1"/>
          <p:nvPr/>
        </p:nvSpPr>
        <p:spPr>
          <a:xfrm>
            <a:off x="0" y="6384666"/>
            <a:ext cx="6015364" cy="461665"/>
          </a:xfrm>
          <a:prstGeom prst="rect">
            <a:avLst/>
          </a:prstGeom>
          <a:noFill/>
        </p:spPr>
        <p:txBody>
          <a:bodyPr wrap="square" rtlCol="0">
            <a:spAutoFit/>
          </a:bodyPr>
          <a:lstStyle/>
          <a:p>
            <a:pPr marL="342900" indent="-342900">
              <a:buAutoNum type="arabicPeriod"/>
            </a:pPr>
            <a:r>
              <a:rPr lang="en-US" sz="1200" i="1" dirty="0"/>
              <a:t>Jaipur Master Development Plan 2025</a:t>
            </a:r>
          </a:p>
          <a:p>
            <a:pPr marL="342900" indent="-342900">
              <a:buAutoNum type="arabicPeriod"/>
            </a:pPr>
            <a:r>
              <a:rPr lang="en-US" sz="1200" i="1" dirty="0"/>
              <a:t>Australian Bureau of Statistics</a:t>
            </a:r>
          </a:p>
        </p:txBody>
      </p:sp>
      <p:sp>
        <p:nvSpPr>
          <p:cNvPr id="4" name="Rectangle 3"/>
          <p:cNvSpPr/>
          <p:nvPr/>
        </p:nvSpPr>
        <p:spPr>
          <a:xfrm>
            <a:off x="2892048" y="6396335"/>
            <a:ext cx="2496379" cy="461665"/>
          </a:xfrm>
          <a:prstGeom prst="rect">
            <a:avLst/>
          </a:prstGeom>
        </p:spPr>
        <p:txBody>
          <a:bodyPr wrap="square">
            <a:spAutoFit/>
          </a:bodyPr>
          <a:lstStyle/>
          <a:p>
            <a:r>
              <a:rPr lang="en-US" sz="1200" i="1" dirty="0"/>
              <a:t>3. TERI</a:t>
            </a:r>
          </a:p>
          <a:p>
            <a:r>
              <a:rPr lang="en-US" sz="1200" i="1" dirty="0"/>
              <a:t>4. CSIRO</a:t>
            </a:r>
          </a:p>
        </p:txBody>
      </p:sp>
    </p:spTree>
    <p:extLst>
      <p:ext uri="{BB962C8B-B14F-4D97-AF65-F5344CB8AC3E}">
        <p14:creationId xmlns:p14="http://schemas.microsoft.com/office/powerpoint/2010/main" val="573189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Urban wetlands for </a:t>
            </a:r>
            <a:r>
              <a:rPr lang="en-US" b="1" dirty="0" err="1"/>
              <a:t>liveability</a:t>
            </a:r>
            <a:endParaRPr lang="en-AU" b="1" dirty="0"/>
          </a:p>
        </p:txBody>
      </p:sp>
      <p:sp>
        <p:nvSpPr>
          <p:cNvPr id="10" name="Rectangle 9"/>
          <p:cNvSpPr/>
          <p:nvPr/>
        </p:nvSpPr>
        <p:spPr>
          <a:xfrm>
            <a:off x="6217920" y="5557520"/>
            <a:ext cx="2926080" cy="1300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p:cNvSpPr>
            <a:spLocks noGrp="1"/>
          </p:cNvSpPr>
          <p:nvPr>
            <p:ph idx="1"/>
          </p:nvPr>
        </p:nvSpPr>
        <p:spPr>
          <a:xfrm>
            <a:off x="322729" y="1168045"/>
            <a:ext cx="3205779" cy="5570212"/>
          </a:xfrm>
        </p:spPr>
        <p:txBody>
          <a:bodyPr>
            <a:normAutofit/>
          </a:bodyPr>
          <a:lstStyle/>
          <a:p>
            <a:r>
              <a:rPr lang="en-US" dirty="0"/>
              <a:t>Built to </a:t>
            </a:r>
            <a:r>
              <a:rPr lang="en-US" b="1" dirty="0"/>
              <a:t>improve </a:t>
            </a:r>
            <a:r>
              <a:rPr lang="en-US" b="1" dirty="0" err="1"/>
              <a:t>liveability</a:t>
            </a:r>
            <a:r>
              <a:rPr lang="en-US" b="1" dirty="0"/>
              <a:t> </a:t>
            </a:r>
            <a:endParaRPr lang="en-AU" b="1" dirty="0"/>
          </a:p>
          <a:p>
            <a:r>
              <a:rPr lang="en-AU" b="1" dirty="0"/>
              <a:t>Blue, green </a:t>
            </a:r>
            <a:r>
              <a:rPr lang="en-AU" dirty="0"/>
              <a:t>and</a:t>
            </a:r>
            <a:r>
              <a:rPr lang="en-AU" b="1" dirty="0"/>
              <a:t> cool </a:t>
            </a:r>
            <a:r>
              <a:rPr lang="en-AU" dirty="0"/>
              <a:t>cities</a:t>
            </a:r>
          </a:p>
          <a:p>
            <a:r>
              <a:rPr lang="en-AU" b="1" dirty="0"/>
              <a:t>Community activity</a:t>
            </a:r>
            <a:r>
              <a:rPr lang="en-AU" dirty="0"/>
              <a:t>, passive and active </a:t>
            </a:r>
            <a:r>
              <a:rPr lang="en-AU" b="1" dirty="0"/>
              <a:t>recreation</a:t>
            </a:r>
            <a:r>
              <a:rPr lang="en-AU" dirty="0"/>
              <a:t> and </a:t>
            </a:r>
            <a:r>
              <a:rPr lang="en-AU" b="1" dirty="0"/>
              <a:t>amenity</a:t>
            </a:r>
          </a:p>
          <a:p>
            <a:r>
              <a:rPr lang="en-AU" dirty="0"/>
              <a:t>Indigenous </a:t>
            </a:r>
            <a:r>
              <a:rPr lang="en-AU" b="1" dirty="0"/>
              <a:t>flora and fauna species</a:t>
            </a:r>
          </a:p>
          <a:p>
            <a:r>
              <a:rPr lang="en-US" b="1" dirty="0"/>
              <a:t>Water treatment</a:t>
            </a:r>
            <a:endParaRPr lang="en-AU" b="1" dirty="0"/>
          </a:p>
        </p:txBody>
      </p:sp>
      <p:pic>
        <p:nvPicPr>
          <p:cNvPr id="2050" name="Picture 2" descr="Wetland process diagra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28508" y="3627960"/>
            <a:ext cx="5615492" cy="32129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melbournewater.com.au/whatwedo/protectrivers/PublishingImages/mw07184-dandenongvalley.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28508" y="1168045"/>
            <a:ext cx="3671452" cy="24476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76860" y="6541697"/>
            <a:ext cx="2667140" cy="307777"/>
          </a:xfrm>
          <a:prstGeom prst="rect">
            <a:avLst/>
          </a:prstGeom>
          <a:noFill/>
        </p:spPr>
        <p:txBody>
          <a:bodyPr wrap="none" rtlCol="0">
            <a:spAutoFit/>
          </a:bodyPr>
          <a:lstStyle/>
          <a:p>
            <a:r>
              <a:rPr lang="en-US" sz="1400" i="1" dirty="0"/>
              <a:t>Pictures source: Melbourne Water</a:t>
            </a:r>
            <a:endParaRPr lang="en-AU" sz="1400" i="1" dirty="0"/>
          </a:p>
        </p:txBody>
      </p:sp>
      <p:pic>
        <p:nvPicPr>
          <p:cNvPr id="2052" name="Picture 4" descr="Edithvale wetlands"/>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l="-44726" b="-698"/>
          <a:stretch/>
        </p:blipFill>
        <p:spPr bwMode="auto">
          <a:xfrm>
            <a:off x="5454127" y="1168045"/>
            <a:ext cx="3689873" cy="2459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667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Study aim</a:t>
            </a:r>
            <a:endParaRPr lang="en-AU" b="1" dirty="0"/>
          </a:p>
        </p:txBody>
      </p:sp>
      <p:sp>
        <p:nvSpPr>
          <p:cNvPr id="3" name="Content Placeholder 2"/>
          <p:cNvSpPr>
            <a:spLocks noGrp="1"/>
          </p:cNvSpPr>
          <p:nvPr>
            <p:ph idx="1"/>
          </p:nvPr>
        </p:nvSpPr>
        <p:spPr/>
        <p:txBody>
          <a:bodyPr/>
          <a:lstStyle/>
          <a:p>
            <a:r>
              <a:rPr lang="en-AU" dirty="0"/>
              <a:t>Compare case studies to draw lessons and inform future wetland construction for liveability in India and Australia</a:t>
            </a:r>
          </a:p>
          <a:p>
            <a:r>
              <a:rPr lang="en-AU" dirty="0"/>
              <a:t>Compared under four key themes: drivers, objectives, institutions and design</a:t>
            </a:r>
          </a:p>
          <a:p>
            <a:endParaRPr lang="en-AU"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29698" y="3627370"/>
            <a:ext cx="4412142" cy="2542958"/>
          </a:xfrm>
          <a:prstGeom prst="rect">
            <a:avLst/>
          </a:prstGeom>
        </p:spPr>
      </p:pic>
      <p:pic>
        <p:nvPicPr>
          <p:cNvPr id="5" name="Picture 2" descr="Merri Creek Trail - sign and path.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606725" y="3627370"/>
            <a:ext cx="4435051" cy="254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200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17920" y="5557520"/>
            <a:ext cx="2926080" cy="1300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b="1" dirty="0"/>
              <a:t>Comparison framework</a:t>
            </a:r>
            <a:endParaRPr lang="en-AU" b="1" dirty="0"/>
          </a:p>
        </p:txBody>
      </p:sp>
      <p:graphicFrame>
        <p:nvGraphicFramePr>
          <p:cNvPr id="4" name="Diagram 3"/>
          <p:cNvGraphicFramePr/>
          <p:nvPr>
            <p:extLst>
              <p:ext uri="{D42A27DB-BD31-4B8C-83A1-F6EECF244321}">
                <p14:modId xmlns:p14="http://schemas.microsoft.com/office/powerpoint/2010/main" val="2878944286"/>
              </p:ext>
            </p:extLst>
          </p:nvPr>
        </p:nvGraphicFramePr>
        <p:xfrm>
          <a:off x="-233680" y="1148080"/>
          <a:ext cx="9499600" cy="5628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4939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India case study – Man </a:t>
            </a:r>
            <a:r>
              <a:rPr lang="en-US" b="1" dirty="0" err="1"/>
              <a:t>Sagar</a:t>
            </a:r>
            <a:r>
              <a:rPr lang="en-US" b="1" dirty="0"/>
              <a:t> Lake</a:t>
            </a:r>
            <a:endParaRPr lang="en-AU" b="1" dirty="0"/>
          </a:p>
        </p:txBody>
      </p:sp>
      <p:sp>
        <p:nvSpPr>
          <p:cNvPr id="3" name="Content Placeholder 2"/>
          <p:cNvSpPr>
            <a:spLocks noGrp="1"/>
          </p:cNvSpPr>
          <p:nvPr>
            <p:ph idx="1"/>
          </p:nvPr>
        </p:nvSpPr>
        <p:spPr>
          <a:xfrm>
            <a:off x="628650" y="1161284"/>
            <a:ext cx="4055110" cy="5452876"/>
          </a:xfrm>
        </p:spPr>
        <p:txBody>
          <a:bodyPr>
            <a:normAutofit/>
          </a:bodyPr>
          <a:lstStyle/>
          <a:p>
            <a:pPr lvl="0"/>
            <a:r>
              <a:rPr lang="en-US" b="1" dirty="0"/>
              <a:t>Man-made lake </a:t>
            </a:r>
            <a:r>
              <a:rPr lang="en-US" dirty="0"/>
              <a:t>constructed more than 400 years ago</a:t>
            </a:r>
          </a:p>
          <a:p>
            <a:pPr lvl="0"/>
            <a:r>
              <a:rPr lang="en-US" b="1" dirty="0"/>
              <a:t>Jal Mahal </a:t>
            </a:r>
            <a:r>
              <a:rPr lang="en-US" dirty="0"/>
              <a:t>palace constructed in the 1730s by Raja jai Singh</a:t>
            </a:r>
          </a:p>
          <a:p>
            <a:pPr lvl="0"/>
            <a:r>
              <a:rPr lang="en-US" b="1" dirty="0"/>
              <a:t>1900s</a:t>
            </a:r>
            <a:r>
              <a:rPr lang="en-US" dirty="0"/>
              <a:t> - </a:t>
            </a:r>
            <a:r>
              <a:rPr lang="en-US" b="1" dirty="0"/>
              <a:t>lake was a cesspool </a:t>
            </a:r>
            <a:r>
              <a:rPr lang="en-US" dirty="0"/>
              <a:t>with </a:t>
            </a:r>
            <a:r>
              <a:rPr lang="en-US" b="1" dirty="0"/>
              <a:t>storm water</a:t>
            </a:r>
            <a:r>
              <a:rPr lang="en-US" dirty="0"/>
              <a:t> and </a:t>
            </a:r>
            <a:r>
              <a:rPr lang="en-US" b="1" dirty="0"/>
              <a:t>sewerage</a:t>
            </a:r>
            <a:r>
              <a:rPr lang="en-US" dirty="0"/>
              <a:t> directly entering the lake and </a:t>
            </a:r>
            <a:r>
              <a:rPr lang="en-US" b="1" dirty="0"/>
              <a:t>drying out </a:t>
            </a:r>
            <a:r>
              <a:rPr lang="en-US" dirty="0"/>
              <a:t>every summer</a:t>
            </a:r>
          </a:p>
          <a:p>
            <a:endParaRPr lang="en-AU" i="1" dirty="0">
              <a:solidFill>
                <a:srgbClr val="FF0000"/>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080000" y="1061782"/>
            <a:ext cx="4064000" cy="5796218"/>
          </a:xfrm>
          <a:prstGeom prst="rect">
            <a:avLst/>
          </a:prstGeom>
        </p:spPr>
      </p:pic>
    </p:spTree>
    <p:extLst>
      <p:ext uri="{BB962C8B-B14F-4D97-AF65-F5344CB8AC3E}">
        <p14:creationId xmlns:p14="http://schemas.microsoft.com/office/powerpoint/2010/main" val="3239183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India case study – Man </a:t>
            </a:r>
            <a:r>
              <a:rPr lang="en-US" b="1" dirty="0" err="1"/>
              <a:t>Sagar</a:t>
            </a:r>
            <a:r>
              <a:rPr lang="en-US" b="1" dirty="0"/>
              <a:t> Lake</a:t>
            </a:r>
            <a:endParaRPr lang="en-AU" b="1" dirty="0"/>
          </a:p>
        </p:txBody>
      </p:sp>
      <p:sp>
        <p:nvSpPr>
          <p:cNvPr id="3" name="Content Placeholder 2"/>
          <p:cNvSpPr>
            <a:spLocks noGrp="1"/>
          </p:cNvSpPr>
          <p:nvPr>
            <p:ph idx="1"/>
          </p:nvPr>
        </p:nvSpPr>
        <p:spPr>
          <a:xfrm>
            <a:off x="416560" y="1161285"/>
            <a:ext cx="8260080" cy="2943356"/>
          </a:xfrm>
        </p:spPr>
        <p:txBody>
          <a:bodyPr>
            <a:normAutofit fontScale="92500" lnSpcReduction="20000"/>
          </a:bodyPr>
          <a:lstStyle/>
          <a:p>
            <a:pPr lvl="0"/>
            <a:r>
              <a:rPr lang="en-US" sz="3500" b="1" dirty="0"/>
              <a:t>Mid 2000s</a:t>
            </a:r>
            <a:r>
              <a:rPr lang="en-US" sz="3500" dirty="0"/>
              <a:t> - works undertaken to improve the lake</a:t>
            </a:r>
          </a:p>
          <a:p>
            <a:pPr lvl="1"/>
            <a:r>
              <a:rPr lang="en-US" sz="3000" b="1" dirty="0"/>
              <a:t>Desilting</a:t>
            </a:r>
            <a:r>
              <a:rPr lang="en-US" sz="3000" dirty="0"/>
              <a:t> of bed</a:t>
            </a:r>
          </a:p>
          <a:p>
            <a:pPr lvl="1"/>
            <a:r>
              <a:rPr lang="en-US" sz="3000" b="1" dirty="0"/>
              <a:t>Diversion</a:t>
            </a:r>
            <a:r>
              <a:rPr lang="en-US" sz="3000" dirty="0"/>
              <a:t> of main sewerage drain</a:t>
            </a:r>
            <a:endParaRPr lang="en-AU" sz="3000" dirty="0"/>
          </a:p>
          <a:p>
            <a:pPr lvl="1"/>
            <a:r>
              <a:rPr lang="en-US" sz="3000" b="1" dirty="0"/>
              <a:t>Sedimentation</a:t>
            </a:r>
            <a:r>
              <a:rPr lang="en-US" sz="3000" dirty="0"/>
              <a:t> basin</a:t>
            </a:r>
            <a:endParaRPr lang="en-AU" sz="3000" dirty="0"/>
          </a:p>
          <a:p>
            <a:pPr lvl="1"/>
            <a:r>
              <a:rPr lang="en-US" sz="3000" dirty="0"/>
              <a:t>Established </a:t>
            </a:r>
            <a:r>
              <a:rPr lang="en-US" sz="3000" b="1" dirty="0"/>
              <a:t>bird interpretation center </a:t>
            </a:r>
            <a:r>
              <a:rPr lang="en-US" sz="3000" dirty="0"/>
              <a:t>and </a:t>
            </a:r>
            <a:r>
              <a:rPr lang="en-US" sz="3000" b="1" dirty="0"/>
              <a:t>Bird Fair</a:t>
            </a:r>
          </a:p>
          <a:p>
            <a:pPr lvl="1"/>
            <a:r>
              <a:rPr lang="en-US" sz="3000" b="1" dirty="0">
                <a:solidFill>
                  <a:srgbClr val="C00000"/>
                </a:solidFill>
              </a:rPr>
              <a:t>Constructed wetlands </a:t>
            </a:r>
            <a:r>
              <a:rPr lang="en-US" sz="3000" dirty="0">
                <a:solidFill>
                  <a:srgbClr val="C00000"/>
                </a:solidFill>
              </a:rPr>
              <a:t>to treat water</a:t>
            </a:r>
            <a:endParaRPr lang="en-AU" sz="3000" b="1" dirty="0"/>
          </a:p>
          <a:p>
            <a:endParaRPr lang="en-AU" dirty="0"/>
          </a:p>
        </p:txBody>
      </p:sp>
      <p:pic>
        <p:nvPicPr>
          <p:cNvPr id="4" name="Picture 3" descr="Man Sagar BW 10.jpg"/>
          <p:cNvPicPr/>
          <p:nvPr/>
        </p:nvPicPr>
        <p:blipFill>
          <a:blip r:embed="rId3"/>
          <a:stretch>
            <a:fillRect/>
          </a:stretch>
        </p:blipFill>
        <p:spPr>
          <a:xfrm>
            <a:off x="563562" y="3973923"/>
            <a:ext cx="3855720" cy="2884077"/>
          </a:xfrm>
          <a:prstGeom prst="rect">
            <a:avLst/>
          </a:prstGeom>
        </p:spPr>
      </p:pic>
      <p:pic>
        <p:nvPicPr>
          <p:cNvPr id="5" name="Picture 4" descr="Man Sagar colour 3.jpg"/>
          <p:cNvPicPr/>
          <p:nvPr/>
        </p:nvPicPr>
        <p:blipFill>
          <a:blip r:embed="rId4" cstate="print">
            <a:extLst>
              <a:ext uri="{28A0092B-C50C-407E-A947-70E740481C1C}">
                <a14:useLocalDpi xmlns:a14="http://schemas.microsoft.com/office/drawing/2010/main"/>
              </a:ext>
            </a:extLst>
          </a:blip>
          <a:stretch>
            <a:fillRect/>
          </a:stretch>
        </p:blipFill>
        <p:spPr>
          <a:xfrm>
            <a:off x="4735512" y="3997735"/>
            <a:ext cx="3788728" cy="2860265"/>
          </a:xfrm>
          <a:prstGeom prst="rect">
            <a:avLst/>
          </a:prstGeom>
        </p:spPr>
      </p:pic>
      <p:sp>
        <p:nvSpPr>
          <p:cNvPr id="6" name="TextBox 5"/>
          <p:cNvSpPr txBox="1"/>
          <p:nvPr/>
        </p:nvSpPr>
        <p:spPr>
          <a:xfrm>
            <a:off x="3373119" y="6273225"/>
            <a:ext cx="1204278" cy="584775"/>
          </a:xfrm>
          <a:prstGeom prst="rect">
            <a:avLst/>
          </a:prstGeom>
          <a:noFill/>
        </p:spPr>
        <p:txBody>
          <a:bodyPr wrap="square" rtlCol="0">
            <a:spAutoFit/>
          </a:bodyPr>
          <a:lstStyle/>
          <a:p>
            <a:r>
              <a:rPr lang="en-US" sz="3200" dirty="0">
                <a:solidFill>
                  <a:schemeClr val="bg1"/>
                </a:solidFill>
              </a:rPr>
              <a:t>2005</a:t>
            </a:r>
            <a:endParaRPr lang="en-AU" dirty="0">
              <a:solidFill>
                <a:schemeClr val="bg1"/>
              </a:solidFill>
            </a:endParaRPr>
          </a:p>
        </p:txBody>
      </p:sp>
      <p:sp>
        <p:nvSpPr>
          <p:cNvPr id="7" name="TextBox 6"/>
          <p:cNvSpPr txBox="1"/>
          <p:nvPr/>
        </p:nvSpPr>
        <p:spPr>
          <a:xfrm>
            <a:off x="4735512" y="6273224"/>
            <a:ext cx="2499360" cy="584775"/>
          </a:xfrm>
          <a:prstGeom prst="rect">
            <a:avLst/>
          </a:prstGeom>
          <a:noFill/>
        </p:spPr>
        <p:txBody>
          <a:bodyPr wrap="square" rtlCol="0">
            <a:spAutoFit/>
          </a:bodyPr>
          <a:lstStyle/>
          <a:p>
            <a:r>
              <a:rPr lang="en-US" sz="3200" dirty="0">
                <a:solidFill>
                  <a:schemeClr val="bg1"/>
                </a:solidFill>
              </a:rPr>
              <a:t>After 2006</a:t>
            </a:r>
            <a:endParaRPr lang="en-AU" dirty="0">
              <a:solidFill>
                <a:schemeClr val="bg1"/>
              </a:solidFill>
            </a:endParaRPr>
          </a:p>
        </p:txBody>
      </p:sp>
    </p:spTree>
    <p:extLst>
      <p:ext uri="{BB962C8B-B14F-4D97-AF65-F5344CB8AC3E}">
        <p14:creationId xmlns:p14="http://schemas.microsoft.com/office/powerpoint/2010/main" val="566005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Australian case study – Merri Creek</a:t>
            </a:r>
            <a:endParaRPr lang="en-AU" b="1" dirty="0"/>
          </a:p>
        </p:txBody>
      </p:sp>
      <p:sp>
        <p:nvSpPr>
          <p:cNvPr id="5" name="TextBox 4"/>
          <p:cNvSpPr txBox="1"/>
          <p:nvPr/>
        </p:nvSpPr>
        <p:spPr>
          <a:xfrm>
            <a:off x="507999" y="1594490"/>
            <a:ext cx="4551681" cy="3839000"/>
          </a:xfrm>
          <a:prstGeom prst="rect">
            <a:avLst/>
          </a:prstGeom>
          <a:noFill/>
        </p:spPr>
        <p:txBody>
          <a:bodyPr wrap="square" rtlCol="0">
            <a:spAutoFit/>
          </a:bodyPr>
          <a:lstStyle/>
          <a:p>
            <a:pPr marL="228600" indent="-228600" defTabSz="914400">
              <a:lnSpc>
                <a:spcPct val="90000"/>
              </a:lnSpc>
              <a:spcBef>
                <a:spcPts val="1000"/>
              </a:spcBef>
              <a:buFont typeface="Arial" panose="020B0604020202020204" pitchFamily="34" charset="0"/>
              <a:buChar char="•"/>
            </a:pPr>
            <a:r>
              <a:rPr lang="en-GB" sz="2800" dirty="0"/>
              <a:t>Degraded grassland with invasive weed threat</a:t>
            </a:r>
          </a:p>
          <a:p>
            <a:pPr marL="228600" indent="-228600" defTabSz="914400">
              <a:lnSpc>
                <a:spcPct val="90000"/>
              </a:lnSpc>
              <a:spcBef>
                <a:spcPts val="1000"/>
              </a:spcBef>
              <a:buFont typeface="Arial" panose="020B0604020202020204" pitchFamily="34" charset="0"/>
              <a:buChar char="•"/>
            </a:pPr>
            <a:r>
              <a:rPr lang="en-GB" sz="2800" dirty="0"/>
              <a:t>Adjoining areas of natural vegetation with </a:t>
            </a:r>
            <a:r>
              <a:rPr lang="en-AU" sz="2800" dirty="0"/>
              <a:t>biodiversity of national, state, regional and local significance</a:t>
            </a:r>
            <a:endParaRPr lang="en-GB" sz="2800" dirty="0"/>
          </a:p>
          <a:p>
            <a:pPr marL="228600" indent="-228600" defTabSz="914400">
              <a:lnSpc>
                <a:spcPct val="90000"/>
              </a:lnSpc>
              <a:spcBef>
                <a:spcPts val="1000"/>
              </a:spcBef>
              <a:buFont typeface="Arial" panose="020B0604020202020204" pitchFamily="34" charset="0"/>
              <a:buChar char="•"/>
            </a:pPr>
            <a:r>
              <a:rPr lang="en-GB" sz="2800" dirty="0"/>
              <a:t>Open space along creek valued by community for amenity</a:t>
            </a:r>
            <a:endParaRPr lang="en-GB"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334000" y="1383248"/>
            <a:ext cx="3454400" cy="4777522"/>
          </a:xfrm>
          <a:prstGeom prst="rect">
            <a:avLst/>
          </a:prstGeom>
          <a:noFill/>
          <a:ln w="9525">
            <a:noFill/>
            <a:miter lim="800000"/>
            <a:headEnd/>
            <a:tailEnd/>
          </a:ln>
          <a:effectLst/>
        </p:spPr>
      </p:pic>
    </p:spTree>
    <p:extLst>
      <p:ext uri="{BB962C8B-B14F-4D97-AF65-F5344CB8AC3E}">
        <p14:creationId xmlns:p14="http://schemas.microsoft.com/office/powerpoint/2010/main" val="289237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1305</TotalTime>
  <Words>1520</Words>
  <Application>Microsoft Office PowerPoint</Application>
  <PresentationFormat>On-screen Show (4:3)</PresentationFormat>
  <Paragraphs>224</Paragraphs>
  <Slides>19</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Urban wetlands for liveability India and Australia</vt:lpstr>
      <vt:lpstr>Liveability</vt:lpstr>
      <vt:lpstr>The challenge</vt:lpstr>
      <vt:lpstr>Urban wetlands for liveability</vt:lpstr>
      <vt:lpstr>Study aim</vt:lpstr>
      <vt:lpstr>Comparison framework</vt:lpstr>
      <vt:lpstr>India case study – Man Sagar Lake</vt:lpstr>
      <vt:lpstr>India case study – Man Sagar Lake</vt:lpstr>
      <vt:lpstr>Australian case study – Merri Creek</vt:lpstr>
      <vt:lpstr>Australian case study – Merri Creek</vt:lpstr>
      <vt:lpstr>Comparison</vt:lpstr>
      <vt:lpstr>Comparison - Drivers</vt:lpstr>
      <vt:lpstr>Comparison – Objectives</vt:lpstr>
      <vt:lpstr>Comparison institutions</vt:lpstr>
      <vt:lpstr>Design – Man Sagar</vt:lpstr>
      <vt:lpstr>Design – Merri Creek</vt:lpstr>
      <vt:lpstr>Key findings</vt:lpstr>
      <vt:lpstr>Thinking forward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Simon Tilleard</cp:lastModifiedBy>
  <cp:revision>133</cp:revision>
  <dcterms:created xsi:type="dcterms:W3CDTF">2016-07-18T05:53:10Z</dcterms:created>
  <dcterms:modified xsi:type="dcterms:W3CDTF">2016-08-19T07:27:22Z</dcterms:modified>
</cp:coreProperties>
</file>