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2" pos="288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2" autoAdjust="0"/>
    <p:restoredTop sz="90288" autoAdjust="0"/>
  </p:normalViewPr>
  <p:slideViewPr>
    <p:cSldViewPr snapToGrid="0" showGuides="1">
      <p:cViewPr varScale="1">
        <p:scale>
          <a:sx n="86" d="100"/>
          <a:sy n="86" d="100"/>
        </p:scale>
        <p:origin x="-1024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DB6341-65A7-0B40-9D50-1E469C4E68CF}" type="datetimeFigureOut">
              <a:rPr lang="en-US" smtClean="0"/>
              <a:t>20/08/2016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B05D08-352C-7440-B93F-27D13BF122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751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Many households are using unprotected sources in the dry season, including rivers, unprotected wells, unprotected springs, dams and lakes</a:t>
            </a:r>
            <a:r>
              <a:rPr lang="en-AU" dirty="0" smtClean="0">
                <a:effectLst/>
              </a:rPr>
              <a:t> </a:t>
            </a:r>
            <a:endParaRPr lang="en-AU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Limited use of irrigation, which is often small scale, serving only one hamlet within a village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05D08-352C-7440-B93F-27D13BF1222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779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20/08/2016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1000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20/08/2016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2579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20/08/2016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115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20/08/2016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9002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20/08/2016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5253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20/08/2016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1380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20/08/2016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6498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20/08/2016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706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20/08/2016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2994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20/08/2016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6736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20/08/2016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1914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AD5A3-6871-4623-BDBC-0A043D365282}" type="datetimeFigureOut">
              <a:rPr lang="en-AU" smtClean="0"/>
              <a:t>20/08/2016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8956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1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4" Type="http://schemas.openxmlformats.org/officeDocument/2006/relationships/image" Target="../media/image12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9"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065337" y="1758541"/>
            <a:ext cx="50237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Water </a:t>
            </a:r>
            <a:r>
              <a:rPr lang="en-US" sz="3200" dirty="0" smtClean="0"/>
              <a:t>Insecurity </a:t>
            </a:r>
            <a:r>
              <a:rPr lang="en-US" sz="3200" dirty="0"/>
              <a:t>and IWRM in West Timor, Indonesia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72475" y="3768317"/>
            <a:ext cx="2346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Mark</a:t>
            </a:r>
            <a:r>
              <a:rPr lang="en-US" dirty="0" smtClean="0"/>
              <a:t> </a:t>
            </a:r>
            <a:r>
              <a:rPr lang="en-US" sz="2400" dirty="0" smtClean="0"/>
              <a:t>Wolfsbauer</a:t>
            </a:r>
          </a:p>
        </p:txBody>
      </p:sp>
      <p:pic>
        <p:nvPicPr>
          <p:cNvPr id="5" name="Picture 4" descr="Screen Shot 2016-08-19 at 7.43.58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49" y="4832584"/>
            <a:ext cx="2107202" cy="1020528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423" y="4846383"/>
            <a:ext cx="1677035" cy="10452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4424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 smtClean="0"/>
              <a:t>A Risk Assessment Matrix for Assessing Drought Impacts</a:t>
            </a:r>
            <a:r>
              <a:rPr lang="en-AU" dirty="0" smtClean="0"/>
              <a:t>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1345428"/>
              </p:ext>
            </p:extLst>
          </p:nvPr>
        </p:nvGraphicFramePr>
        <p:xfrm>
          <a:off x="616145" y="1761074"/>
          <a:ext cx="7739930" cy="4966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Document" r:id="rId3" imgW="6591300" imgH="4229100" progId="Word.Document.12">
                  <p:embed/>
                </p:oleObj>
              </mc:Choice>
              <mc:Fallback>
                <p:oleObj name="Document" r:id="rId3" imgW="6591300" imgH="4229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6145" y="1761074"/>
                        <a:ext cx="7739930" cy="49660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9071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072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Findings: Expected </a:t>
            </a:r>
            <a:r>
              <a:rPr lang="en-US" dirty="0" smtClean="0"/>
              <a:t>Impacts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7140725"/>
              </p:ext>
            </p:extLst>
          </p:nvPr>
        </p:nvGraphicFramePr>
        <p:xfrm>
          <a:off x="1396999" y="1885950"/>
          <a:ext cx="9041325" cy="4394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Document" r:id="rId3" imgW="6350000" imgH="3086100" progId="Word.Document.12">
                  <p:embed/>
                </p:oleObj>
              </mc:Choice>
              <mc:Fallback>
                <p:oleObj name="Document" r:id="rId3" imgW="6350000" imgH="3086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96999" y="1885950"/>
                        <a:ext cx="9041325" cy="43940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8573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4115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Water Insecurity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40532"/>
            <a:ext cx="7886700" cy="52131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Lack of drinking water</a:t>
            </a:r>
          </a:p>
          <a:p>
            <a:pPr marL="531813" indent="-266700"/>
            <a:r>
              <a:rPr lang="en-AU" dirty="0" smtClean="0"/>
              <a:t>50% </a:t>
            </a:r>
            <a:r>
              <a:rPr lang="en-AU" dirty="0"/>
              <a:t>of shallow wells </a:t>
            </a:r>
            <a:r>
              <a:rPr lang="en-AU" dirty="0" smtClean="0"/>
              <a:t>and boreholes were </a:t>
            </a:r>
            <a:r>
              <a:rPr lang="en-AU" dirty="0"/>
              <a:t>reported to be empty during the </a:t>
            </a:r>
            <a:r>
              <a:rPr lang="en-AU" dirty="0" smtClean="0"/>
              <a:t>dry season in </a:t>
            </a:r>
            <a:r>
              <a:rPr lang="en-AU" dirty="0" err="1" smtClean="0"/>
              <a:t>Kupang</a:t>
            </a:r>
            <a:r>
              <a:rPr lang="en-AU" dirty="0" smtClean="0"/>
              <a:t> District</a:t>
            </a:r>
          </a:p>
          <a:p>
            <a:pPr marL="531813" indent="-266700"/>
            <a:r>
              <a:rPr lang="en-AU" dirty="0"/>
              <a:t>T</a:t>
            </a:r>
            <a:r>
              <a:rPr lang="en-AU" dirty="0" smtClean="0"/>
              <a:t>he </a:t>
            </a:r>
            <a:r>
              <a:rPr lang="en-AU" dirty="0"/>
              <a:t>most common source of drinking water during the dry season is a protected spring</a:t>
            </a:r>
            <a:r>
              <a:rPr lang="en-AU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accent6"/>
                </a:solidFill>
              </a:rPr>
              <a:t>Dependence on </a:t>
            </a:r>
            <a:r>
              <a:rPr lang="en-US" dirty="0" err="1" smtClean="0">
                <a:solidFill>
                  <a:schemeClr val="accent6"/>
                </a:solidFill>
              </a:rPr>
              <a:t>rainfed</a:t>
            </a:r>
            <a:r>
              <a:rPr lang="en-US" dirty="0" smtClean="0">
                <a:solidFill>
                  <a:schemeClr val="accent6"/>
                </a:solidFill>
              </a:rPr>
              <a:t> irrigation</a:t>
            </a:r>
          </a:p>
          <a:p>
            <a:pPr marL="531813" indent="-266700"/>
            <a:r>
              <a:rPr lang="en-US" dirty="0" smtClean="0"/>
              <a:t>Roughly 4% of land is irrigated but no </a:t>
            </a:r>
            <a:r>
              <a:rPr lang="en-US" dirty="0"/>
              <a:t>data on </a:t>
            </a:r>
            <a:r>
              <a:rPr lang="en-US" dirty="0" smtClean="0"/>
              <a:t>size of </a:t>
            </a:r>
            <a:r>
              <a:rPr lang="en-US" dirty="0"/>
              <a:t>irrigable land in West </a:t>
            </a:r>
            <a:r>
              <a:rPr lang="en-US" dirty="0" smtClean="0"/>
              <a:t>Timor</a:t>
            </a:r>
          </a:p>
          <a:p>
            <a:pPr marL="531813" indent="-266700"/>
            <a:r>
              <a:rPr lang="en-AU" dirty="0"/>
              <a:t>An estimated 70% of the rural population in East Timor is reliant on </a:t>
            </a:r>
            <a:r>
              <a:rPr lang="en-AU" dirty="0" err="1"/>
              <a:t>rainfed</a:t>
            </a:r>
            <a:r>
              <a:rPr lang="en-AU" dirty="0"/>
              <a:t> </a:t>
            </a:r>
            <a:r>
              <a:rPr lang="en-AU" dirty="0" smtClean="0"/>
              <a:t>agriculture</a:t>
            </a:r>
            <a:endParaRPr lang="en-AU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275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4115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Food Insecurity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40532"/>
            <a:ext cx="7886700" cy="52131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4"/>
                </a:solidFill>
              </a:rPr>
              <a:t>Crop failure</a:t>
            </a:r>
          </a:p>
          <a:p>
            <a:pPr marL="531813" indent="-266700"/>
            <a:r>
              <a:rPr lang="en-US" dirty="0" smtClean="0"/>
              <a:t>Indonesian Government has started a food distribution program ‘</a:t>
            </a:r>
            <a:r>
              <a:rPr lang="en-AU" dirty="0"/>
              <a:t>Rice for Poor </a:t>
            </a:r>
            <a:r>
              <a:rPr lang="en-AU" dirty="0" smtClean="0"/>
              <a:t>Households</a:t>
            </a:r>
            <a:r>
              <a:rPr lang="en-US" dirty="0" smtClean="0"/>
              <a:t>’</a:t>
            </a:r>
          </a:p>
          <a:p>
            <a:pPr marL="531813" indent="-266700"/>
            <a:r>
              <a:rPr lang="en-AU" dirty="0"/>
              <a:t>Each household in the NTT Province will receive one 15kg bag of rice per month for six months, beginning April </a:t>
            </a:r>
            <a:r>
              <a:rPr lang="en-AU" dirty="0" smtClean="0"/>
              <a:t>2016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</a:rPr>
              <a:t>Malnutrition</a:t>
            </a:r>
          </a:p>
          <a:p>
            <a:pPr marL="531813" indent="-266700"/>
            <a:r>
              <a:rPr lang="en-AU" dirty="0" smtClean="0"/>
              <a:t>Prevalence of malnutrition in West Timor</a:t>
            </a:r>
          </a:p>
          <a:p>
            <a:pPr marL="531813" indent="-266700"/>
            <a:r>
              <a:rPr lang="en-AU" dirty="0" smtClean="0">
                <a:solidFill>
                  <a:srgbClr val="000000"/>
                </a:solidFill>
              </a:rPr>
              <a:t>Drought events are likely to exacerbate problem</a:t>
            </a:r>
          </a:p>
          <a:p>
            <a:pPr marL="531813" indent="-266700"/>
            <a:r>
              <a:rPr lang="en-AU" dirty="0" smtClean="0">
                <a:solidFill>
                  <a:srgbClr val="000000"/>
                </a:solidFill>
              </a:rPr>
              <a:t>There is a need to address the broader causes of food insecurity in West Timor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890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158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Findings on Malnutrition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70068"/>
            <a:ext cx="7886700" cy="5257493"/>
          </a:xfrm>
        </p:spPr>
        <p:txBody>
          <a:bodyPr>
            <a:normAutofit lnSpcReduction="10000"/>
          </a:bodyPr>
          <a:lstStyle/>
          <a:p>
            <a:r>
              <a:rPr lang="en-AU" dirty="0" smtClean="0"/>
              <a:t>The </a:t>
            </a:r>
            <a:r>
              <a:rPr lang="en-AU" dirty="0"/>
              <a:t>prevalence of acute, chronic and under-weight children aged 6-59 months in 6 Sub-Districts of </a:t>
            </a:r>
            <a:r>
              <a:rPr lang="en-AU" dirty="0" err="1"/>
              <a:t>Kupang</a:t>
            </a:r>
            <a:r>
              <a:rPr lang="en-AU" dirty="0"/>
              <a:t> District in West Timor was assessed in 2015 by Action </a:t>
            </a:r>
            <a:r>
              <a:rPr lang="en-AU" dirty="0" err="1"/>
              <a:t>Contre</a:t>
            </a:r>
            <a:r>
              <a:rPr lang="en-AU" dirty="0"/>
              <a:t> la </a:t>
            </a:r>
            <a:r>
              <a:rPr lang="en-AU" dirty="0" err="1" smtClean="0"/>
              <a:t>Faim</a:t>
            </a:r>
            <a:r>
              <a:rPr lang="en-AU" dirty="0" smtClean="0"/>
              <a:t>.</a:t>
            </a:r>
          </a:p>
          <a:p>
            <a:r>
              <a:rPr lang="en-AU" dirty="0"/>
              <a:t>21.2% of children were experiencing global acute malnutrition, of which 3.9% were suffering from severe acute </a:t>
            </a:r>
            <a:r>
              <a:rPr lang="en-AU" dirty="0" smtClean="0"/>
              <a:t>malnutrition</a:t>
            </a:r>
          </a:p>
          <a:p>
            <a:r>
              <a:rPr lang="en-AU" dirty="0"/>
              <a:t>Evidence of stunting was also identified for 51.4% of the sample </a:t>
            </a:r>
            <a:r>
              <a:rPr lang="en-AU" dirty="0" smtClean="0"/>
              <a:t>population</a:t>
            </a:r>
          </a:p>
          <a:p>
            <a:r>
              <a:rPr lang="en-AU" dirty="0"/>
              <a:t>G</a:t>
            </a:r>
            <a:r>
              <a:rPr lang="en-AU" dirty="0" smtClean="0"/>
              <a:t>lobal </a:t>
            </a:r>
            <a:r>
              <a:rPr lang="en-AU" dirty="0"/>
              <a:t>acute malnutrition prevalence in all areas of the survey exceeds the World Health Organisation’s ‘critical’ threshold (≥15%), with stunting levels also ‘very high’ (≥40%)</a:t>
            </a:r>
            <a:r>
              <a:rPr lang="en-AU" dirty="0"/>
              <a:t> 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369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9302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Areas for Further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32517"/>
            <a:ext cx="7886700" cy="4548618"/>
          </a:xfrm>
        </p:spPr>
        <p:txBody>
          <a:bodyPr>
            <a:normAutofit/>
          </a:bodyPr>
          <a:lstStyle/>
          <a:p>
            <a:r>
              <a:rPr lang="en-US" dirty="0" smtClean="0"/>
              <a:t>% of irrigable land covered by irrigation systems</a:t>
            </a:r>
          </a:p>
          <a:p>
            <a:r>
              <a:rPr lang="en-US" dirty="0" smtClean="0"/>
              <a:t>Appropriate choice of irrigation systems and management approaches</a:t>
            </a:r>
          </a:p>
          <a:p>
            <a:r>
              <a:rPr lang="en-US" dirty="0" smtClean="0"/>
              <a:t>Potential for adoption of household rainwater harvesting</a:t>
            </a:r>
          </a:p>
          <a:p>
            <a:r>
              <a:rPr lang="en-US" dirty="0" smtClean="0"/>
              <a:t>Farmer coping capacity – current strategies and recommendations to improve resiliency</a:t>
            </a:r>
          </a:p>
          <a:p>
            <a:r>
              <a:rPr lang="en-US" dirty="0" smtClean="0"/>
              <a:t>Watershed assessment – current condition and areas where reforestation is most likely to reduce evaporation and surface water runoff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8389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Short Report on IWRM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Investigated governance arrangements for integrated water resource management in NTT Province</a:t>
            </a:r>
          </a:p>
          <a:p>
            <a:r>
              <a:rPr lang="en-US" dirty="0" smtClean="0"/>
              <a:t>Limited progress towards IWRM</a:t>
            </a:r>
          </a:p>
          <a:p>
            <a:r>
              <a:rPr lang="en-US" dirty="0" smtClean="0"/>
              <a:t>Revocation of 2004 Water Law</a:t>
            </a:r>
          </a:p>
          <a:p>
            <a:r>
              <a:rPr lang="en-US" dirty="0" smtClean="0"/>
              <a:t>Short report available at this seminar</a:t>
            </a:r>
          </a:p>
          <a:p>
            <a:r>
              <a:rPr lang="en-US" dirty="0" smtClean="0"/>
              <a:t>Bibliography for this presentation included in report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49382" y="1403376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8449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5" b="8555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546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4115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Timor Barat – West Timor</a:t>
            </a:r>
            <a:endParaRPr lang="en-US" dirty="0"/>
          </a:p>
        </p:txBody>
      </p:sp>
      <p:pic>
        <p:nvPicPr>
          <p:cNvPr id="9" name="Content Placeholder 8" descr="Screen Shot 2016-08-19 at 7.49.5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9" b="2649"/>
          <a:stretch>
            <a:fillRect/>
          </a:stretch>
        </p:blipFill>
        <p:spPr>
          <a:xfrm>
            <a:off x="97685" y="2369948"/>
            <a:ext cx="8945141" cy="29194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0" name="Straight Connector 9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ight Arrow 11"/>
          <p:cNvSpPr/>
          <p:nvPr/>
        </p:nvSpPr>
        <p:spPr>
          <a:xfrm rot="16200000">
            <a:off x="6579726" y="5101244"/>
            <a:ext cx="1032710" cy="51638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82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280737" y="251217"/>
            <a:ext cx="8511089" cy="632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238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4115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Climate and Hydrology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West </a:t>
            </a:r>
            <a:r>
              <a:rPr lang="en-AU" dirty="0"/>
              <a:t>Timor </a:t>
            </a:r>
            <a:r>
              <a:rPr lang="en-AU" dirty="0" smtClean="0"/>
              <a:t>has </a:t>
            </a:r>
            <a:r>
              <a:rPr lang="en-AU" dirty="0"/>
              <a:t>a semi-arid </a:t>
            </a:r>
            <a:r>
              <a:rPr lang="en-AU" dirty="0" smtClean="0"/>
              <a:t>monsoonal climate </a:t>
            </a:r>
          </a:p>
          <a:p>
            <a:r>
              <a:rPr lang="en-AU" dirty="0" smtClean="0"/>
              <a:t>Wet </a:t>
            </a:r>
            <a:r>
              <a:rPr lang="en-AU" dirty="0"/>
              <a:t>season </a:t>
            </a:r>
            <a:r>
              <a:rPr lang="en-AU" dirty="0" smtClean="0"/>
              <a:t>occurs </a:t>
            </a:r>
            <a:r>
              <a:rPr lang="en-AU" dirty="0"/>
              <a:t>over December to March </a:t>
            </a:r>
            <a:r>
              <a:rPr lang="en-AU" dirty="0" smtClean="0"/>
              <a:t>with a </a:t>
            </a:r>
            <a:r>
              <a:rPr lang="en-AU" dirty="0"/>
              <a:t>dry season from April to </a:t>
            </a:r>
            <a:r>
              <a:rPr lang="en-AU" dirty="0" smtClean="0"/>
              <a:t>November</a:t>
            </a:r>
          </a:p>
          <a:p>
            <a:r>
              <a:rPr lang="en-AU" dirty="0"/>
              <a:t>Rainfall in the province of NTT varies during the year from 600mm in the wet season to 0mm in the dry </a:t>
            </a:r>
            <a:r>
              <a:rPr lang="en-AU" dirty="0" smtClean="0"/>
              <a:t>season</a:t>
            </a:r>
          </a:p>
          <a:p>
            <a:r>
              <a:rPr lang="en-AU" dirty="0"/>
              <a:t>Annual average rainfall can vary significantly year by year, with the number of rainy days ranging from 35 to 144 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9845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AU" dirty="0"/>
              <a:t>The geology consists of porous karst rock (old limestone), metamorphic rock, sandstone, clay and alluvial rock </a:t>
            </a:r>
            <a:endParaRPr lang="en-AU" dirty="0" smtClean="0"/>
          </a:p>
          <a:p>
            <a:r>
              <a:rPr lang="en-AU" dirty="0"/>
              <a:t>Limestone is prevalent and has been found as high as 1,600 m above sea level </a:t>
            </a:r>
            <a:endParaRPr lang="en-AU" dirty="0" smtClean="0"/>
          </a:p>
          <a:p>
            <a:r>
              <a:rPr lang="en-AU" dirty="0" smtClean="0"/>
              <a:t>Karst </a:t>
            </a:r>
            <a:r>
              <a:rPr lang="en-AU" dirty="0"/>
              <a:t>rock allows for high conductivity of groundwater and rapid recharge of aquifers, but also short residence times as the water quickly flows to the </a:t>
            </a:r>
            <a:r>
              <a:rPr lang="en-AU" dirty="0" smtClean="0"/>
              <a:t>sea</a:t>
            </a:r>
          </a:p>
          <a:p>
            <a:r>
              <a:rPr lang="en-AU" dirty="0" smtClean="0"/>
              <a:t>Surface water runoff is common, most rivers are ephemeral with high rates of discharge in wet season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44115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Climate and Hydrology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496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2029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Drought in Eastern Indonesia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El Nino linked to 93% of drought years in Indonesia during the period 1877 to 1997 </a:t>
            </a:r>
            <a:endParaRPr lang="en-AU" dirty="0" smtClean="0"/>
          </a:p>
          <a:p>
            <a:r>
              <a:rPr lang="en-AU" dirty="0"/>
              <a:t>East Indonesia is particularly affected by El Nino and La Nina </a:t>
            </a:r>
            <a:r>
              <a:rPr lang="en-AU" dirty="0" smtClean="0"/>
              <a:t>events</a:t>
            </a:r>
          </a:p>
          <a:p>
            <a:r>
              <a:rPr lang="en-AU" dirty="0" smtClean="0"/>
              <a:t>Most recent drought occurred </a:t>
            </a:r>
            <a:r>
              <a:rPr lang="en-AU" dirty="0"/>
              <a:t>in 2015 and 2016 in parallel with a strong El Nino </a:t>
            </a:r>
            <a:r>
              <a:rPr lang="en-AU" dirty="0" smtClean="0"/>
              <a:t>event	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2080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18" y="2304031"/>
            <a:ext cx="8734676" cy="364154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28650" y="3015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mtClean="0"/>
              <a:t>Drought of 2015/16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0569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158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Drought of 2015/16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WFP investigation found that 180,000 people were in need of food assistance and 200,000 people were at risk of needing food assistance in West Timor</a:t>
            </a:r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785" y="3593435"/>
            <a:ext cx="3694430" cy="246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984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25518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Investigating Drought </a:t>
            </a:r>
            <a:r>
              <a:rPr lang="en-US" dirty="0" smtClean="0"/>
              <a:t>Impacts in </a:t>
            </a:r>
            <a:r>
              <a:rPr lang="en-US" dirty="0" err="1" smtClean="0"/>
              <a:t>Kupang</a:t>
            </a:r>
            <a:r>
              <a:rPr lang="en-US" dirty="0" smtClean="0"/>
              <a:t> </a:t>
            </a:r>
            <a:r>
              <a:rPr lang="en-US" dirty="0" smtClean="0"/>
              <a:t>District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345" y="2090407"/>
            <a:ext cx="6106324" cy="4064522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49382" y="1654432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1515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183</TotalTime>
  <Words>678</Words>
  <Application>Microsoft Macintosh PowerPoint</Application>
  <PresentationFormat>On-screen Show (4:3)</PresentationFormat>
  <Paragraphs>61</Paragraphs>
  <Slides>17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Office Theme</vt:lpstr>
      <vt:lpstr>Document</vt:lpstr>
      <vt:lpstr>Microsoft Word Document</vt:lpstr>
      <vt:lpstr>PowerPoint Presentation</vt:lpstr>
      <vt:lpstr>Timor Barat – West Timor</vt:lpstr>
      <vt:lpstr>PowerPoint Presentation</vt:lpstr>
      <vt:lpstr>Climate and Hydrology</vt:lpstr>
      <vt:lpstr>Climate and Hydrology</vt:lpstr>
      <vt:lpstr>Drought in Eastern Indonesia</vt:lpstr>
      <vt:lpstr>PowerPoint Presentation</vt:lpstr>
      <vt:lpstr>Drought of 2015/16</vt:lpstr>
      <vt:lpstr>Investigating Drought Impacts in Kupang District</vt:lpstr>
      <vt:lpstr>A Risk Assessment Matrix for Assessing Drought Impacts </vt:lpstr>
      <vt:lpstr>Findings: Expected Impacts</vt:lpstr>
      <vt:lpstr>Water Insecurity</vt:lpstr>
      <vt:lpstr>Food Insecurity</vt:lpstr>
      <vt:lpstr>Findings on Malnutrition</vt:lpstr>
      <vt:lpstr>Areas for Further Research</vt:lpstr>
      <vt:lpstr>Short Report on IWRM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Tanushree Rao</dc:creator>
  <cp:lastModifiedBy>Saskia van Zanen</cp:lastModifiedBy>
  <cp:revision>23</cp:revision>
  <dcterms:created xsi:type="dcterms:W3CDTF">2016-07-18T05:53:10Z</dcterms:created>
  <dcterms:modified xsi:type="dcterms:W3CDTF">2016-08-20T07:11:06Z</dcterms:modified>
</cp:coreProperties>
</file>