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9" r:id="rId3"/>
    <p:sldId id="290" r:id="rId4"/>
    <p:sldId id="260" r:id="rId5"/>
    <p:sldId id="291" r:id="rId6"/>
    <p:sldId id="283" r:id="rId7"/>
    <p:sldId id="292" r:id="rId8"/>
    <p:sldId id="293" r:id="rId9"/>
    <p:sldId id="265" r:id="rId10"/>
    <p:sldId id="267" r:id="rId11"/>
    <p:sldId id="287" r:id="rId12"/>
    <p:sldId id="288" r:id="rId13"/>
    <p:sldId id="289" r:id="rId14"/>
    <p:sldId id="268" r:id="rId15"/>
    <p:sldId id="297" r:id="rId16"/>
    <p:sldId id="294" r:id="rId17"/>
    <p:sldId id="295" r:id="rId18"/>
    <p:sldId id="298" r:id="rId19"/>
    <p:sldId id="299" r:id="rId20"/>
    <p:sldId id="300" r:id="rId21"/>
    <p:sldId id="301" r:id="rId22"/>
    <p:sldId id="302" r:id="rId23"/>
    <p:sldId id="275" r:id="rId24"/>
    <p:sldId id="304" r:id="rId25"/>
    <p:sldId id="276" r:id="rId26"/>
    <p:sldId id="278" r:id="rId27"/>
    <p:sldId id="303" r:id="rId28"/>
    <p:sldId id="277" r:id="rId29"/>
    <p:sldId id="279" r:id="rId30"/>
    <p:sldId id="280" r:id="rId31"/>
    <p:sldId id="305" r:id="rId32"/>
    <p:sldId id="307" r:id="rId33"/>
    <p:sldId id="306" r:id="rId34"/>
    <p:sldId id="281" r:id="rId35"/>
    <p:sldId id="28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E8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92" autoAdjust="0"/>
    <p:restoredTop sz="90288" autoAdjust="0"/>
  </p:normalViewPr>
  <p:slideViewPr>
    <p:cSldViewPr snapToGrid="0" showGuides="1">
      <p:cViewPr varScale="1">
        <p:scale>
          <a:sx n="73" d="100"/>
          <a:sy n="73" d="100"/>
        </p:scale>
        <p:origin x="-630"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D:\fractional%20load\RIBASIM\literature%20for%20ribasim%20n%20simulation\madhuban%20data%20collected%20in%20excel%20sheet%20form\PAPER%20WORK%20(2021)%20FOR%20WEAP%20N%20RIBASIM\SIMULATED%20DEMAND.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fractional%20load\RIBASIM\literature%20for%20ribasim%20n%20simulation\madhuban%20data%20collected%20in%20excel%20sheet%20form\PAPER%20WORK%20(2021)%20FOR%20WEAP%20N%20RIBASIM\SIMULATED%20DEMAND.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7"/>
  <c:clrMapOvr bg1="lt1" tx1="dk1" bg2="lt2" tx2="dk2" accent1="accent1" accent2="accent2" accent3="accent3" accent4="accent4" accent5="accent5" accent6="accent6" hlink="hlink" folHlink="folHlink"/>
  <c:chart>
    <c:plotArea>
      <c:layout>
        <c:manualLayout>
          <c:layoutTarget val="inner"/>
          <c:xMode val="edge"/>
          <c:yMode val="edge"/>
          <c:x val="0.16096925021703129"/>
          <c:y val="0.17050846230428091"/>
          <c:w val="0.61993347042395763"/>
          <c:h val="0.64845361571182913"/>
        </c:manualLayout>
      </c:layout>
      <c:barChart>
        <c:barDir val="col"/>
        <c:grouping val="clustered"/>
        <c:ser>
          <c:idx val="0"/>
          <c:order val="0"/>
          <c:tx>
            <c:v>Simulated Demand (MCM)</c:v>
          </c:tx>
          <c:spPr>
            <a:solidFill>
              <a:schemeClr val="accent3">
                <a:lumMod val="75000"/>
              </a:schemeClr>
            </a:solidFill>
          </c:spPr>
          <c:cat>
            <c:strRef>
              <c:f>Sheet1!$Q$35:$Q$37</c:f>
              <c:strCache>
                <c:ptCount val="3"/>
                <c:pt idx="0">
                  <c:v>VAPI</c:v>
                </c:pt>
                <c:pt idx="1">
                  <c:v>PARDI</c:v>
                </c:pt>
                <c:pt idx="2">
                  <c:v>BHILAD</c:v>
                </c:pt>
              </c:strCache>
            </c:strRef>
          </c:cat>
          <c:val>
            <c:numRef>
              <c:f>Sheet1!$R$35:$R$37</c:f>
              <c:numCache>
                <c:formatCode>General</c:formatCode>
                <c:ptCount val="3"/>
                <c:pt idx="0">
                  <c:v>26.101864200000076</c:v>
                </c:pt>
                <c:pt idx="1">
                  <c:v>30.725273269999938</c:v>
                </c:pt>
                <c:pt idx="2">
                  <c:v>33.208620260000011</c:v>
                </c:pt>
              </c:numCache>
            </c:numRef>
          </c:val>
        </c:ser>
        <c:ser>
          <c:idx val="1"/>
          <c:order val="1"/>
          <c:tx>
            <c:v>Actual Demand (MCM)</c:v>
          </c:tx>
          <c:spPr>
            <a:solidFill>
              <a:schemeClr val="tx2">
                <a:lumMod val="75000"/>
              </a:schemeClr>
            </a:solidFill>
          </c:spPr>
          <c:cat>
            <c:strRef>
              <c:f>Sheet1!$Q$35:$Q$37</c:f>
              <c:strCache>
                <c:ptCount val="3"/>
                <c:pt idx="0">
                  <c:v>VAPI</c:v>
                </c:pt>
                <c:pt idx="1">
                  <c:v>PARDI</c:v>
                </c:pt>
                <c:pt idx="2">
                  <c:v>BHILAD</c:v>
                </c:pt>
              </c:strCache>
            </c:strRef>
          </c:cat>
          <c:val>
            <c:numRef>
              <c:f>Sheet1!$S$35:$S$37</c:f>
              <c:numCache>
                <c:formatCode>General</c:formatCode>
                <c:ptCount val="3"/>
                <c:pt idx="0">
                  <c:v>26.093</c:v>
                </c:pt>
                <c:pt idx="1">
                  <c:v>30.71</c:v>
                </c:pt>
                <c:pt idx="2">
                  <c:v>35.380000000000003</c:v>
                </c:pt>
              </c:numCache>
            </c:numRef>
          </c:val>
        </c:ser>
        <c:axId val="66062976"/>
        <c:axId val="67302144"/>
      </c:barChart>
      <c:catAx>
        <c:axId val="66062976"/>
        <c:scaling>
          <c:orientation val="minMax"/>
        </c:scaling>
        <c:axPos val="b"/>
        <c:title>
          <c:tx>
            <c:rich>
              <a:bodyPr/>
              <a:lstStyle/>
              <a:p>
                <a:pPr>
                  <a:defRPr/>
                </a:pPr>
                <a:r>
                  <a:rPr lang="en-US"/>
                  <a:t>District</a:t>
                </a:r>
              </a:p>
            </c:rich>
          </c:tx>
        </c:title>
        <c:tickLblPos val="nextTo"/>
        <c:crossAx val="67302144"/>
        <c:crosses val="autoZero"/>
        <c:auto val="1"/>
        <c:lblAlgn val="ctr"/>
        <c:lblOffset val="100"/>
      </c:catAx>
      <c:valAx>
        <c:axId val="67302144"/>
        <c:scaling>
          <c:orientation val="minMax"/>
        </c:scaling>
        <c:axPos val="l"/>
        <c:majorGridlines>
          <c:spPr>
            <a:ln>
              <a:solidFill>
                <a:schemeClr val="bg1"/>
              </a:solidFill>
            </a:ln>
          </c:spPr>
        </c:majorGridlines>
        <c:title>
          <c:tx>
            <c:rich>
              <a:bodyPr rot="-5400000" vert="horz"/>
              <a:lstStyle/>
              <a:p>
                <a:pPr>
                  <a:defRPr/>
                </a:pPr>
                <a:r>
                  <a:rPr lang="en-US"/>
                  <a:t>Flow (m3/s)</a:t>
                </a:r>
              </a:p>
            </c:rich>
          </c:tx>
        </c:title>
        <c:numFmt formatCode="General" sourceLinked="1"/>
        <c:tickLblPos val="nextTo"/>
        <c:crossAx val="66062976"/>
        <c:crosses val="autoZero"/>
        <c:crossBetween val="between"/>
      </c:valAx>
    </c:plotArea>
    <c:legend>
      <c:legendPos val="r"/>
      <c:layout>
        <c:manualLayout>
          <c:xMode val="edge"/>
          <c:yMode val="edge"/>
          <c:x val="0.77740991472920928"/>
          <c:y val="0.17624059501952399"/>
          <c:w val="0.21406802893027971"/>
          <c:h val="0.47450495990914776"/>
        </c:manualLayout>
      </c:layout>
    </c:legend>
    <c:plotVisOnly val="1"/>
  </c:chart>
  <c:txPr>
    <a:bodyPr/>
    <a:lstStyle/>
    <a:p>
      <a:pPr>
        <a:defRPr sz="1600">
          <a:latin typeface="Times New Roman" pitchFamily="18" charset="0"/>
          <a:cs typeface="Times New Roman" pitchFamily="18"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9"/>
  <c:clrMapOvr bg1="lt1" tx1="dk1" bg2="lt2" tx2="dk2" accent1="accent1" accent2="accent2" accent3="accent3" accent4="accent4" accent5="accent5" accent6="accent6" hlink="hlink" folHlink="folHlink"/>
  <c:chart>
    <c:plotArea>
      <c:layout>
        <c:manualLayout>
          <c:layoutTarget val="inner"/>
          <c:xMode val="edge"/>
          <c:yMode val="edge"/>
          <c:x val="0.10660447236841544"/>
          <c:y val="0.10427269839677686"/>
          <c:w val="0.58830024625300215"/>
          <c:h val="0.7175455138171426"/>
        </c:manualLayout>
      </c:layout>
      <c:barChart>
        <c:barDir val="col"/>
        <c:grouping val="clustered"/>
        <c:ser>
          <c:idx val="0"/>
          <c:order val="0"/>
          <c:tx>
            <c:v>Simulated Demand for current year 2014</c:v>
          </c:tx>
          <c:cat>
            <c:strRef>
              <c:f>Sheet1!$R$53:$R$55</c:f>
              <c:strCache>
                <c:ptCount val="3"/>
                <c:pt idx="0">
                  <c:v>VAPI</c:v>
                </c:pt>
                <c:pt idx="1">
                  <c:v>PARDI</c:v>
                </c:pt>
                <c:pt idx="2">
                  <c:v>BHILAD</c:v>
                </c:pt>
              </c:strCache>
            </c:strRef>
          </c:cat>
          <c:val>
            <c:numRef>
              <c:f>Sheet1!$S$53:$S$55</c:f>
              <c:numCache>
                <c:formatCode>General</c:formatCode>
                <c:ptCount val="3"/>
                <c:pt idx="0">
                  <c:v>26.101864200000062</c:v>
                </c:pt>
                <c:pt idx="1">
                  <c:v>30.725273269999946</c:v>
                </c:pt>
                <c:pt idx="2">
                  <c:v>33.208620260000011</c:v>
                </c:pt>
              </c:numCache>
            </c:numRef>
          </c:val>
        </c:ser>
        <c:ser>
          <c:idx val="1"/>
          <c:order val="1"/>
          <c:tx>
            <c:v>Simulated demand for future year 2021</c:v>
          </c:tx>
          <c:spPr>
            <a:solidFill>
              <a:schemeClr val="tx2">
                <a:lumMod val="75000"/>
              </a:schemeClr>
            </a:solidFill>
          </c:spPr>
          <c:val>
            <c:numRef>
              <c:f>Sheet1!$T$53:$T$55</c:f>
              <c:numCache>
                <c:formatCode>General</c:formatCode>
                <c:ptCount val="3"/>
                <c:pt idx="0">
                  <c:v>38.833400000000005</c:v>
                </c:pt>
                <c:pt idx="1">
                  <c:v>30.268329999999896</c:v>
                </c:pt>
                <c:pt idx="2">
                  <c:v>33.373989999999999</c:v>
                </c:pt>
              </c:numCache>
            </c:numRef>
          </c:val>
        </c:ser>
        <c:axId val="67409408"/>
        <c:axId val="67411328"/>
      </c:barChart>
      <c:catAx>
        <c:axId val="67409408"/>
        <c:scaling>
          <c:orientation val="minMax"/>
        </c:scaling>
        <c:axPos val="b"/>
        <c:title>
          <c:tx>
            <c:rich>
              <a:bodyPr/>
              <a:lstStyle/>
              <a:p>
                <a:pPr>
                  <a:defRPr/>
                </a:pPr>
                <a:r>
                  <a:rPr lang="en-US"/>
                  <a:t>Districts</a:t>
                </a:r>
              </a:p>
            </c:rich>
          </c:tx>
        </c:title>
        <c:tickLblPos val="nextTo"/>
        <c:crossAx val="67411328"/>
        <c:crosses val="autoZero"/>
        <c:auto val="1"/>
        <c:lblAlgn val="ctr"/>
        <c:lblOffset val="100"/>
      </c:catAx>
      <c:valAx>
        <c:axId val="67411328"/>
        <c:scaling>
          <c:orientation val="minMax"/>
        </c:scaling>
        <c:axPos val="l"/>
        <c:majorGridlines>
          <c:spPr>
            <a:ln>
              <a:solidFill>
                <a:schemeClr val="bg1"/>
              </a:solidFill>
            </a:ln>
          </c:spPr>
        </c:majorGridlines>
        <c:title>
          <c:tx>
            <c:rich>
              <a:bodyPr rot="-5400000" vert="horz"/>
              <a:lstStyle/>
              <a:p>
                <a:pPr>
                  <a:defRPr/>
                </a:pPr>
                <a:r>
                  <a:rPr lang="en-US"/>
                  <a:t>Flow (m3/s)</a:t>
                </a:r>
              </a:p>
            </c:rich>
          </c:tx>
        </c:title>
        <c:numFmt formatCode="General" sourceLinked="1"/>
        <c:tickLblPos val="nextTo"/>
        <c:crossAx val="67409408"/>
        <c:crosses val="autoZero"/>
        <c:crossBetween val="between"/>
      </c:valAx>
    </c:plotArea>
    <c:legend>
      <c:legendPos val="r"/>
      <c:layout>
        <c:manualLayout>
          <c:xMode val="edge"/>
          <c:yMode val="edge"/>
          <c:x val="0.67785620061741192"/>
          <c:y val="0.35397395389270725"/>
          <c:w val="0.29450994791454316"/>
          <c:h val="0.35388869384957689"/>
        </c:manualLayout>
      </c:layout>
    </c:legend>
    <c:plotVisOnly val="1"/>
  </c:chart>
  <c:txPr>
    <a:bodyPr/>
    <a:lstStyle/>
    <a:p>
      <a:pPr>
        <a:defRPr sz="1600">
          <a:latin typeface="Times New Roman" pitchFamily="18" charset="0"/>
          <a:cs typeface="Times New Roman" pitchFamily="18" charset="0"/>
        </a:defRPr>
      </a:pPr>
      <a:endParaRPr lang="en-U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5AAE5-8164-4705-BFAD-7900276AC9D5}" type="datetimeFigureOut">
              <a:rPr lang="en-US" smtClean="0"/>
              <a:pPr/>
              <a:t>8/25/2016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4641D-59A8-49D8-BE09-B6235E1254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E4641D-59A8-49D8-BE09-B6235E1254CF}"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0D79FE-AC70-46EB-B1D8-E215A6B1EE92}" type="datetime1">
              <a:rPr lang="en-AU" smtClean="0"/>
              <a:pPr/>
              <a:t>25/08/2016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F27052-7C32-4EE0-835E-9F489F9779E6}" type="datetime1">
              <a:rPr lang="en-AU" smtClean="0"/>
              <a:pPr/>
              <a:t>25/08/2016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48883E-8ED0-4833-A30C-76EB314AFF6B}" type="datetime1">
              <a:rPr lang="en-AU" smtClean="0"/>
              <a:pPr/>
              <a:t>25/08/2016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2B8A04-A8CB-4846-9B07-AE91ED39A5D5}" type="datetime1">
              <a:rPr lang="en-AU" smtClean="0"/>
              <a:pPr/>
              <a:t>25/08/2016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63B4D9-5543-41A4-8FA2-8F3E4B58928A}" type="datetime1">
              <a:rPr lang="en-AU" smtClean="0"/>
              <a:pPr/>
              <a:t>25/08/2016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09AF31-8E66-4B26-B95A-7714C545CD15}" type="datetime1">
              <a:rPr lang="en-AU" smtClean="0"/>
              <a:pPr/>
              <a:t>25/08/2016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3BB986-9C41-44A1-A9D6-EE47C51EA20D}" type="datetime1">
              <a:rPr lang="en-AU" smtClean="0"/>
              <a:pPr/>
              <a:t>25/08/2016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F17E74-415B-4618-866E-CF0A70AAD84B}" type="datetime1">
              <a:rPr lang="en-AU" smtClean="0"/>
              <a:pPr/>
              <a:t>25/08/2016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7759D-6B86-4A68-B3FB-C2C6D8AFE89C}" type="datetime1">
              <a:rPr lang="en-AU" smtClean="0"/>
              <a:pPr/>
              <a:t>25/08/2016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BC637D-F713-46CB-AB44-4C77B8652026}" type="datetime1">
              <a:rPr lang="en-AU" smtClean="0"/>
              <a:pPr/>
              <a:t>25/08/2016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1A01D3-09AE-4DA5-9603-8C0B76E04BD1}" type="datetime1">
              <a:rPr lang="en-AU" smtClean="0"/>
              <a:pPr/>
              <a:t>25/08/2016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22F04-91DE-4469-82A8-D11EDCD9D0ED}" type="datetime1">
              <a:rPr lang="en-AU" smtClean="0"/>
              <a:pPr/>
              <a:t>25/08/2016</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sciencedirect.com/science/article/pii/S111049291300009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p:nvPr>
        </p:nvSpPr>
        <p:spPr>
          <a:xfrm>
            <a:off x="668153" y="1046719"/>
            <a:ext cx="8113140" cy="3287040"/>
          </a:xfrm>
        </p:spPr>
        <p:txBody>
          <a:bodyPr>
            <a:noAutofit/>
          </a:bodyPr>
          <a:lstStyle/>
          <a:p>
            <a:r>
              <a:rPr lang="en-GB" sz="2800" b="1" dirty="0">
                <a:latin typeface="Times New Roman" pitchFamily="18" charset="0"/>
                <a:cs typeface="Times New Roman" pitchFamily="18" charset="0"/>
              </a:rPr>
              <a:t>A presentation on</a:t>
            </a:r>
            <a:br>
              <a:rPr lang="en-GB" sz="2800" b="1" dirty="0">
                <a:latin typeface="Times New Roman" pitchFamily="18" charset="0"/>
                <a:cs typeface="Times New Roman" pitchFamily="18" charset="0"/>
              </a:rPr>
            </a:br>
            <a:r>
              <a:rPr lang="en-GB" sz="2800" b="1">
                <a:latin typeface="Times New Roman" pitchFamily="18" charset="0"/>
                <a:cs typeface="Times New Roman" pitchFamily="18" charset="0"/>
              </a:rPr>
              <a:t/>
            </a:r>
            <a:br>
              <a:rPr lang="en-GB" sz="2800" b="1">
                <a:latin typeface="Times New Roman" pitchFamily="18" charset="0"/>
                <a:cs typeface="Times New Roman" pitchFamily="18" charset="0"/>
              </a:rPr>
            </a:br>
            <a:r>
              <a:rPr lang="en-GB" sz="2800" b="1" smtClean="0">
                <a:latin typeface="Times New Roman" pitchFamily="18" charset="0"/>
                <a:cs typeface="Times New Roman" pitchFamily="18" charset="0"/>
              </a:rPr>
              <a:t> </a:t>
            </a:r>
            <a:r>
              <a:rPr lang="en-GB" sz="2800" b="1" dirty="0">
                <a:latin typeface="Times New Roman" pitchFamily="18" charset="0"/>
                <a:cs typeface="Times New Roman" pitchFamily="18" charset="0"/>
              </a:rPr>
              <a:t/>
            </a:r>
            <a:br>
              <a:rPr lang="en-GB" sz="2800" b="1" dirty="0">
                <a:latin typeface="Times New Roman" pitchFamily="18" charset="0"/>
                <a:cs typeface="Times New Roman" pitchFamily="18" charset="0"/>
              </a:rPr>
            </a:br>
            <a:r>
              <a:rPr lang="en-GB" sz="2800" b="1" dirty="0" smtClean="0">
                <a:solidFill>
                  <a:schemeClr val="tx2">
                    <a:lumMod val="75000"/>
                  </a:schemeClr>
                </a:solidFill>
                <a:latin typeface="Times New Roman" pitchFamily="18" charset="0"/>
                <a:cs typeface="Times New Roman" pitchFamily="18" charset="0"/>
              </a:rPr>
              <a:t>“</a:t>
            </a:r>
            <a:r>
              <a:rPr lang="en-US" sz="2800" b="1" dirty="0" smtClean="0">
                <a:solidFill>
                  <a:schemeClr val="tx2">
                    <a:lumMod val="75000"/>
                  </a:schemeClr>
                </a:solidFill>
                <a:latin typeface="Times New Roman" pitchFamily="18" charset="0"/>
                <a:cs typeface="Times New Roman" pitchFamily="18" charset="0"/>
              </a:rPr>
              <a:t>Assessing a varying demand scenario using WEAP for </a:t>
            </a:r>
            <a:r>
              <a:rPr lang="en-US" sz="2800" b="1" dirty="0" err="1" smtClean="0">
                <a:solidFill>
                  <a:schemeClr val="tx2">
                    <a:lumMod val="75000"/>
                  </a:schemeClr>
                </a:solidFill>
                <a:latin typeface="Times New Roman" pitchFamily="18" charset="0"/>
                <a:cs typeface="Times New Roman" pitchFamily="18" charset="0"/>
              </a:rPr>
              <a:t>Damanganga</a:t>
            </a:r>
            <a:r>
              <a:rPr lang="en-US" sz="2800" b="1" dirty="0" smtClean="0">
                <a:solidFill>
                  <a:schemeClr val="tx2">
                    <a:lumMod val="75000"/>
                  </a:schemeClr>
                </a:solidFill>
                <a:latin typeface="Times New Roman" pitchFamily="18" charset="0"/>
                <a:cs typeface="Times New Roman" pitchFamily="18" charset="0"/>
              </a:rPr>
              <a:t> project, India</a:t>
            </a:r>
            <a:r>
              <a:rPr lang="en-GB" sz="2800" b="1" dirty="0" smtClean="0">
                <a:solidFill>
                  <a:schemeClr val="tx2">
                    <a:lumMod val="75000"/>
                  </a:schemeClr>
                </a:solidFill>
                <a:latin typeface="Times New Roman" pitchFamily="18" charset="0"/>
                <a:cs typeface="Times New Roman" pitchFamily="18" charset="0"/>
              </a:rPr>
              <a:t>”</a:t>
            </a:r>
            <a:r>
              <a:rPr lang="en-GB" sz="2800" b="1" dirty="0">
                <a:latin typeface="Times New Roman" pitchFamily="18" charset="0"/>
                <a:cs typeface="Times New Roman" pitchFamily="18" charset="0"/>
              </a:rPr>
              <a:t/>
            </a:r>
            <a:br>
              <a:rPr lang="en-GB" sz="2800" b="1" dirty="0">
                <a:latin typeface="Times New Roman" pitchFamily="18" charset="0"/>
                <a:cs typeface="Times New Roman" pitchFamily="18" charset="0"/>
              </a:rPr>
            </a:br>
            <a:r>
              <a:rPr lang="en-GB" sz="2800" dirty="0">
                <a:latin typeface="Times New Roman" pitchFamily="18" charset="0"/>
                <a:cs typeface="Times New Roman" pitchFamily="18" charset="0"/>
              </a:rPr>
              <a:t> </a:t>
            </a:r>
            <a:endParaRPr lang="en-IN" sz="2800" dirty="0">
              <a:latin typeface="Times New Roman" pitchFamily="18" charset="0"/>
              <a:cs typeface="Times New Roman" pitchFamily="18" charset="0"/>
            </a:endParaRPr>
          </a:p>
        </p:txBody>
      </p:sp>
      <p:sp>
        <p:nvSpPr>
          <p:cNvPr id="13" name="Rectangle 12"/>
          <p:cNvSpPr/>
          <p:nvPr/>
        </p:nvSpPr>
        <p:spPr>
          <a:xfrm>
            <a:off x="3021782" y="5213672"/>
            <a:ext cx="3988618" cy="830997"/>
          </a:xfrm>
          <a:prstGeom prst="rect">
            <a:avLst/>
          </a:prstGeom>
        </p:spPr>
        <p:txBody>
          <a:bodyPr wrap="square">
            <a:spAutoFit/>
          </a:bodyPr>
          <a:lstStyle/>
          <a:p>
            <a:r>
              <a:rPr lang="en-IN" sz="2400" dirty="0" smtClean="0">
                <a:latin typeface="Times New Roman" pitchFamily="18" charset="0"/>
                <a:cs typeface="Times New Roman" pitchFamily="18" charset="0"/>
              </a:rPr>
              <a:t>Dr.  S. M. </a:t>
            </a:r>
            <a:r>
              <a:rPr lang="en-IN" sz="2400" dirty="0" err="1" smtClean="0">
                <a:latin typeface="Times New Roman" pitchFamily="18" charset="0"/>
                <a:cs typeface="Times New Roman" pitchFamily="18" charset="0"/>
              </a:rPr>
              <a:t>Yadav</a:t>
            </a:r>
            <a:endParaRPr lang="en-IN" sz="2400" dirty="0" smtClean="0">
              <a:latin typeface="Times New Roman" pitchFamily="18" charset="0"/>
              <a:cs typeface="Times New Roman" pitchFamily="18" charset="0"/>
            </a:endParaRPr>
          </a:p>
          <a:p>
            <a:r>
              <a:rPr lang="en-IN" sz="2400" dirty="0" err="1" smtClean="0">
                <a:latin typeface="Times New Roman" pitchFamily="18" charset="0"/>
                <a:cs typeface="Times New Roman" pitchFamily="18" charset="0"/>
              </a:rPr>
              <a:t>Minal</a:t>
            </a:r>
            <a:r>
              <a:rPr lang="en-IN" sz="2400" dirty="0" smtClean="0">
                <a:latin typeface="Times New Roman" pitchFamily="18" charset="0"/>
                <a:cs typeface="Times New Roman" pitchFamily="18" charset="0"/>
              </a:rPr>
              <a:t>. M. </a:t>
            </a:r>
            <a:r>
              <a:rPr lang="en-IN" sz="2400" dirty="0" err="1" smtClean="0">
                <a:latin typeface="Times New Roman" pitchFamily="18" charset="0"/>
                <a:cs typeface="Times New Roman" pitchFamily="18" charset="0"/>
              </a:rPr>
              <a:t>Jariwala</a:t>
            </a:r>
            <a:endParaRPr lang="en-IN" sz="2400" dirty="0">
              <a:latin typeface="Times New Roman" pitchFamily="18" charset="0"/>
              <a:cs typeface="Times New Roman" pitchFamily="18" charset="0"/>
            </a:endParaRPr>
          </a:p>
        </p:txBody>
      </p:sp>
      <p:sp>
        <p:nvSpPr>
          <p:cNvPr id="15" name="Rectangle 14"/>
          <p:cNvSpPr/>
          <p:nvPr/>
        </p:nvSpPr>
        <p:spPr>
          <a:xfrm>
            <a:off x="864649" y="5221931"/>
            <a:ext cx="2385974" cy="461665"/>
          </a:xfrm>
          <a:prstGeom prst="rect">
            <a:avLst/>
          </a:prstGeom>
        </p:spPr>
        <p:txBody>
          <a:bodyPr wrap="none">
            <a:spAutoFit/>
          </a:bodyPr>
          <a:lstStyle/>
          <a:p>
            <a:r>
              <a:rPr lang="en-IN" sz="2400" dirty="0" smtClean="0">
                <a:latin typeface="Times New Roman" pitchFamily="18" charset="0"/>
                <a:cs typeface="Times New Roman" pitchFamily="18" charset="0"/>
              </a:rPr>
              <a:t>PREPARED BY :</a:t>
            </a:r>
            <a:endParaRPr lang="en-IN" sz="2400" dirty="0">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1C238C77-FDCD-4874-B3FF-6CCFD4A0B09A}" type="slidenum">
              <a:rPr lang="en-AU" smtClean="0"/>
              <a:pPr/>
              <a:t>1</a:t>
            </a:fld>
            <a:endParaRPr lang="en-AU"/>
          </a:p>
        </p:txBody>
      </p:sp>
      <p:sp>
        <p:nvSpPr>
          <p:cNvPr id="17" name="Rectangle 16"/>
          <p:cNvSpPr/>
          <p:nvPr/>
        </p:nvSpPr>
        <p:spPr>
          <a:xfrm>
            <a:off x="169819" y="5622528"/>
            <a:ext cx="3063385" cy="461665"/>
          </a:xfrm>
          <a:prstGeom prst="rect">
            <a:avLst/>
          </a:prstGeom>
        </p:spPr>
        <p:txBody>
          <a:bodyPr wrap="square">
            <a:spAutoFit/>
          </a:bodyPr>
          <a:lstStyle/>
          <a:p>
            <a:r>
              <a:rPr lang="en-IN" sz="2400" dirty="0" smtClean="0">
                <a:latin typeface="Times New Roman" pitchFamily="18" charset="0"/>
                <a:cs typeface="Times New Roman" pitchFamily="18" charset="0"/>
              </a:rPr>
              <a:t>CO-AUTHORED</a:t>
            </a:r>
            <a:r>
              <a:rPr lang="en-IN" sz="240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BY :</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979714"/>
          </a:xfrm>
        </p:spPr>
        <p:txBody>
          <a:bodyPr>
            <a:normAutofit/>
          </a:bodyPr>
          <a:lstStyle/>
          <a:p>
            <a:pPr algn="ctr"/>
            <a:r>
              <a:rPr lang="en-US" sz="3200" b="1" dirty="0" err="1"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Damanganga</a:t>
            </a:r>
            <a:r>
              <a:rPr lang="en-US" sz="32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Basin, India</a:t>
            </a:r>
            <a:endParaRPr lang="en-US" sz="32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descr="Damanganga_big.jpg"/>
          <p:cNvPicPr/>
          <p:nvPr/>
        </p:nvPicPr>
        <p:blipFill>
          <a:blip r:embed="rId2"/>
          <a:stretch>
            <a:fillRect/>
          </a:stretch>
        </p:blipFill>
        <p:spPr>
          <a:xfrm>
            <a:off x="287382" y="927463"/>
            <a:ext cx="8530047" cy="5303520"/>
          </a:xfrm>
          <a:prstGeom prst="rect">
            <a:avLst/>
          </a:prstGeom>
        </p:spPr>
      </p:pic>
      <p:sp>
        <p:nvSpPr>
          <p:cNvPr id="4" name="Slide Number Placeholder 3"/>
          <p:cNvSpPr>
            <a:spLocks noGrp="1"/>
          </p:cNvSpPr>
          <p:nvPr>
            <p:ph type="sldNum" sz="quarter" idx="12"/>
          </p:nvPr>
        </p:nvSpPr>
        <p:spPr/>
        <p:txBody>
          <a:bodyPr/>
          <a:lstStyle/>
          <a:p>
            <a:fld id="{1C238C77-FDCD-4874-B3FF-6CCFD4A0B09A}" type="slidenum">
              <a:rPr lang="en-AU" smtClean="0"/>
              <a:pPr/>
              <a:t>10</a:t>
            </a:fld>
            <a:endParaRPr lang="en-A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238C77-FDCD-4874-B3FF-6CCFD4A0B09A}" type="slidenum">
              <a:rPr lang="en-AU" smtClean="0"/>
              <a:pPr/>
              <a:t>11</a:t>
            </a:fld>
            <a:endParaRPr lang="en-AU"/>
          </a:p>
        </p:txBody>
      </p:sp>
      <p:sp>
        <p:nvSpPr>
          <p:cNvPr id="5" name="Rectangle 4"/>
          <p:cNvSpPr/>
          <p:nvPr/>
        </p:nvSpPr>
        <p:spPr>
          <a:xfrm>
            <a:off x="7132319" y="359955"/>
            <a:ext cx="1489167" cy="3970318"/>
          </a:xfrm>
          <a:prstGeom prst="rect">
            <a:avLst/>
          </a:prstGeom>
        </p:spPr>
        <p:txBody>
          <a:bodyPr wrap="square">
            <a:spAutoFit/>
          </a:bodyPr>
          <a:lstStyle/>
          <a:p>
            <a:r>
              <a:rPr lang="en-US" dirty="0" smtClean="0">
                <a:latin typeface="Times New Roman" pitchFamily="18" charset="0"/>
                <a:cs typeface="Times New Roman" pitchFamily="18" charset="0"/>
              </a:rPr>
              <a:t>Among 22 CWC Basins, </a:t>
            </a:r>
            <a:r>
              <a:rPr lang="en-US" dirty="0" err="1" smtClean="0">
                <a:latin typeface="Times New Roman" pitchFamily="18" charset="0"/>
                <a:cs typeface="Times New Roman" pitchFamily="18" charset="0"/>
              </a:rPr>
              <a:t>Damanganga</a:t>
            </a:r>
            <a:r>
              <a:rPr lang="en-US" dirty="0" smtClean="0">
                <a:latin typeface="Times New Roman" pitchFamily="18" charset="0"/>
                <a:cs typeface="Times New Roman" pitchFamily="18" charset="0"/>
              </a:rPr>
              <a:t> lies under Basin name West Flowing river from </a:t>
            </a:r>
            <a:r>
              <a:rPr lang="en-US" dirty="0" err="1" smtClean="0">
                <a:latin typeface="Times New Roman" pitchFamily="18" charset="0"/>
                <a:cs typeface="Times New Roman" pitchFamily="18" charset="0"/>
              </a:rPr>
              <a:t>Tapi</a:t>
            </a:r>
            <a:r>
              <a:rPr lang="en-US" dirty="0" smtClean="0">
                <a:latin typeface="Times New Roman" pitchFamily="18" charset="0"/>
                <a:cs typeface="Times New Roman" pitchFamily="18" charset="0"/>
              </a:rPr>
              <a:t> to </a:t>
            </a:r>
            <a:r>
              <a:rPr lang="en-US" dirty="0" err="1" smtClean="0">
                <a:latin typeface="Times New Roman" pitchFamily="18" charset="0"/>
                <a:cs typeface="Times New Roman" pitchFamily="18" charset="0"/>
              </a:rPr>
              <a:t>Tadri</a:t>
            </a:r>
            <a:r>
              <a:rPr lang="en-US" dirty="0" smtClean="0">
                <a:latin typeface="Times New Roman" pitchFamily="18" charset="0"/>
                <a:cs typeface="Times New Roman" pitchFamily="18" charset="0"/>
              </a:rPr>
              <a:t> with basin code 14 having total drainage area of 55940 sq km</a:t>
            </a:r>
            <a:endParaRPr lang="en-US" dirty="0"/>
          </a:p>
        </p:txBody>
      </p:sp>
      <p:pic>
        <p:nvPicPr>
          <p:cNvPr id="6" name="Picture 5" descr="CWCBasinIndiaSmall.png"/>
          <p:cNvPicPr/>
          <p:nvPr/>
        </p:nvPicPr>
        <p:blipFill>
          <a:blip r:embed="rId2"/>
          <a:stretch>
            <a:fillRect/>
          </a:stretch>
        </p:blipFill>
        <p:spPr>
          <a:xfrm>
            <a:off x="418009" y="143693"/>
            <a:ext cx="6479177" cy="653142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7" name="Oval 2"/>
          <p:cNvSpPr>
            <a:spLocks noChangeArrowheads="1"/>
          </p:cNvSpPr>
          <p:nvPr/>
        </p:nvSpPr>
        <p:spPr bwMode="auto">
          <a:xfrm>
            <a:off x="1892023" y="4519704"/>
            <a:ext cx="278606" cy="339725"/>
          </a:xfrm>
          <a:prstGeom prst="ellipse">
            <a:avLst/>
          </a:pr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63186" y="129470"/>
            <a:ext cx="628649" cy="767687"/>
          </a:xfrm>
        </p:spPr>
        <p:txBody>
          <a:bodyPr/>
          <a:lstStyle/>
          <a:p>
            <a:fld id="{D57F1E4F-1CFF-5643-939E-02111984F565}" type="slidenum">
              <a:rPr lang="en-US" smtClean="0">
                <a:latin typeface="Times New Roman" pitchFamily="18" charset="0"/>
                <a:cs typeface="Times New Roman" pitchFamily="18" charset="0"/>
              </a:rPr>
              <a:pPr/>
              <a:t>12</a:t>
            </a:fld>
            <a:endParaRPr lang="en-US" dirty="0">
              <a:latin typeface="Times New Roman" pitchFamily="18" charset="0"/>
              <a:cs typeface="Times New Roman" pitchFamily="18" charset="0"/>
            </a:endParaRPr>
          </a:p>
        </p:txBody>
      </p:sp>
      <p:pic>
        <p:nvPicPr>
          <p:cNvPr id="3" name="Picture 2" descr="Tapitotadri.png"/>
          <p:cNvPicPr/>
          <p:nvPr/>
        </p:nvPicPr>
        <p:blipFill>
          <a:blip r:embed="rId2"/>
          <a:stretch>
            <a:fillRect/>
          </a:stretch>
        </p:blipFill>
        <p:spPr>
          <a:xfrm>
            <a:off x="164620" y="418013"/>
            <a:ext cx="3813021" cy="6244046"/>
          </a:xfrm>
          <a:prstGeom prst="rect">
            <a:avLst/>
          </a:prstGeom>
        </p:spPr>
      </p:pic>
      <p:pic>
        <p:nvPicPr>
          <p:cNvPr id="4" name="Picture 3" descr="Tapitotadri.png"/>
          <p:cNvPicPr/>
          <p:nvPr/>
        </p:nvPicPr>
        <p:blipFill>
          <a:blip r:embed="rId2"/>
          <a:srcRect l="24318" t="10840" r="40006" b="75382"/>
          <a:stretch>
            <a:fillRect/>
          </a:stretch>
        </p:blipFill>
        <p:spPr>
          <a:xfrm>
            <a:off x="4732020" y="470267"/>
            <a:ext cx="3311435" cy="236437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5" name="Oval 4"/>
          <p:cNvSpPr/>
          <p:nvPr/>
        </p:nvSpPr>
        <p:spPr>
          <a:xfrm>
            <a:off x="1410788" y="1058092"/>
            <a:ext cx="450669" cy="5878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6"/>
          </p:cNvCxnSpPr>
          <p:nvPr/>
        </p:nvCxnSpPr>
        <p:spPr>
          <a:xfrm>
            <a:off x="1861458" y="1352006"/>
            <a:ext cx="3918857" cy="1763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descr="Damanganga_Dam_(3).jpg"/>
          <p:cNvPicPr/>
          <p:nvPr/>
        </p:nvPicPr>
        <p:blipFill>
          <a:blip r:embed="rId3" cstate="print"/>
          <a:stretch>
            <a:fillRect/>
          </a:stretch>
        </p:blipFill>
        <p:spPr>
          <a:xfrm>
            <a:off x="4229912" y="2985586"/>
            <a:ext cx="4558125" cy="368953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1" name="Oval 10"/>
          <p:cNvSpPr/>
          <p:nvPr/>
        </p:nvSpPr>
        <p:spPr>
          <a:xfrm>
            <a:off x="5855426" y="1314995"/>
            <a:ext cx="355963" cy="4484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5400000">
            <a:off x="5981156" y="1676943"/>
            <a:ext cx="1567543" cy="10874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076803" y="931818"/>
            <a:ext cx="839289" cy="4484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71011" y="4774"/>
            <a:ext cx="628649" cy="767687"/>
          </a:xfrm>
        </p:spPr>
        <p:txBody>
          <a:bodyPr/>
          <a:lstStyle/>
          <a:p>
            <a:fld id="{D57F1E4F-1CFF-5643-939E-02111984F565}" type="slidenum">
              <a:rPr lang="en-US" smtClean="0">
                <a:latin typeface="Times New Roman" pitchFamily="18" charset="0"/>
                <a:cs typeface="Times New Roman" pitchFamily="18" charset="0"/>
              </a:rPr>
              <a:pPr/>
              <a:t>13</a:t>
            </a:fld>
            <a:endParaRPr lang="en-US" dirty="0">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613170" y="1110530"/>
          <a:ext cx="7786245" cy="3365476"/>
        </p:xfrm>
        <a:graphic>
          <a:graphicData uri="http://schemas.openxmlformats.org/drawingml/2006/table">
            <a:tbl>
              <a:tblPr firstRow="1" bandRow="1">
                <a:tableStyleId>{69012ECD-51FC-41F1-AA8D-1B2483CD663E}</a:tableStyleId>
              </a:tblPr>
              <a:tblGrid>
                <a:gridCol w="672885"/>
                <a:gridCol w="3215752"/>
                <a:gridCol w="1141982"/>
                <a:gridCol w="1377813"/>
                <a:gridCol w="1377813"/>
              </a:tblGrid>
              <a:tr h="841369">
                <a:tc>
                  <a:txBody>
                    <a:bodyPr/>
                    <a:lstStyle/>
                    <a:p>
                      <a:pPr marL="0" marR="0" algn="ctr">
                        <a:lnSpc>
                          <a:spcPct val="150000"/>
                        </a:lnSpc>
                        <a:spcBef>
                          <a:spcPts val="0"/>
                        </a:spcBef>
                        <a:spcAft>
                          <a:spcPts val="0"/>
                        </a:spcAft>
                      </a:pPr>
                      <a:r>
                        <a:rPr lang="en-US" sz="1600" dirty="0" smtClean="0">
                          <a:latin typeface="Times New Roman" pitchFamily="18" charset="0"/>
                          <a:cs typeface="Times New Roman" pitchFamily="18" charset="0"/>
                        </a:rPr>
                        <a:t>Sr. No</a:t>
                      </a:r>
                      <a:endParaRPr lang="en-US" sz="1600" b="1" dirty="0">
                        <a:solidFill>
                          <a:schemeClr val="accent2">
                            <a:lumMod val="50000"/>
                          </a:schemeClr>
                        </a:solidFill>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150000"/>
                        </a:lnSpc>
                        <a:spcBef>
                          <a:spcPts val="0"/>
                        </a:spcBef>
                        <a:spcAft>
                          <a:spcPts val="0"/>
                        </a:spcAft>
                      </a:pPr>
                      <a:r>
                        <a:rPr lang="en-US" sz="1600" dirty="0" smtClean="0">
                          <a:latin typeface="Times New Roman" pitchFamily="18" charset="0"/>
                          <a:cs typeface="Times New Roman" pitchFamily="18" charset="0"/>
                        </a:rPr>
                        <a:t>Name of District / State</a:t>
                      </a:r>
                      <a:endParaRPr lang="en-US" sz="1600" b="1" dirty="0">
                        <a:solidFill>
                          <a:schemeClr val="accent2">
                            <a:lumMod val="50000"/>
                          </a:schemeClr>
                        </a:solidFill>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150000"/>
                        </a:lnSpc>
                        <a:spcBef>
                          <a:spcPts val="0"/>
                        </a:spcBef>
                        <a:spcAft>
                          <a:spcPts val="0"/>
                        </a:spcAft>
                      </a:pPr>
                      <a:r>
                        <a:rPr lang="en-US" sz="1600" dirty="0" smtClean="0">
                          <a:latin typeface="Times New Roman" pitchFamily="18" charset="0"/>
                          <a:cs typeface="Times New Roman" pitchFamily="18" charset="0"/>
                        </a:rPr>
                        <a:t>C.A. in sq. km.</a:t>
                      </a:r>
                      <a:endParaRPr lang="en-US" sz="1600" b="1" dirty="0">
                        <a:solidFill>
                          <a:schemeClr val="accent2">
                            <a:lumMod val="50000"/>
                          </a:schemeClr>
                        </a:solidFill>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150000"/>
                        </a:lnSpc>
                        <a:spcBef>
                          <a:spcPts val="0"/>
                        </a:spcBef>
                        <a:spcAft>
                          <a:spcPts val="0"/>
                        </a:spcAft>
                      </a:pPr>
                      <a:r>
                        <a:rPr lang="en-US" sz="1600" dirty="0" smtClean="0">
                          <a:latin typeface="Times New Roman" pitchFamily="18" charset="0"/>
                          <a:cs typeface="Times New Roman" pitchFamily="18" charset="0"/>
                        </a:rPr>
                        <a:t>% of Total C.A.</a:t>
                      </a:r>
                      <a:endParaRPr lang="en-US" sz="1600" b="1" dirty="0">
                        <a:solidFill>
                          <a:schemeClr val="accent2">
                            <a:lumMod val="50000"/>
                          </a:schemeClr>
                        </a:solidFill>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150000"/>
                        </a:lnSpc>
                        <a:spcBef>
                          <a:spcPts val="0"/>
                        </a:spcBef>
                        <a:spcAft>
                          <a:spcPts val="0"/>
                        </a:spcAft>
                      </a:pPr>
                      <a:r>
                        <a:rPr lang="en-US" sz="1600" dirty="0" smtClean="0">
                          <a:latin typeface="Times New Roman" pitchFamily="18" charset="0"/>
                          <a:cs typeface="Times New Roman" pitchFamily="18" charset="0"/>
                        </a:rPr>
                        <a:t>Volume</a:t>
                      </a:r>
                      <a:r>
                        <a:rPr lang="en-US" sz="1600" baseline="0" dirty="0" smtClean="0">
                          <a:latin typeface="Times New Roman" pitchFamily="18" charset="0"/>
                          <a:cs typeface="Times New Roman" pitchFamily="18" charset="0"/>
                        </a:rPr>
                        <a:t> of w</a:t>
                      </a:r>
                      <a:r>
                        <a:rPr lang="en-US" sz="1600" dirty="0" smtClean="0">
                          <a:latin typeface="Times New Roman" pitchFamily="18" charset="0"/>
                          <a:cs typeface="Times New Roman" pitchFamily="18" charset="0"/>
                        </a:rPr>
                        <a:t>ater</a:t>
                      </a:r>
                      <a:r>
                        <a:rPr lang="en-US" sz="1600" baseline="0" dirty="0" smtClean="0">
                          <a:latin typeface="Times New Roman" pitchFamily="18" charset="0"/>
                          <a:cs typeface="Times New Roman" pitchFamily="18" charset="0"/>
                        </a:rPr>
                        <a:t> shared</a:t>
                      </a:r>
                      <a:endParaRPr lang="en-US" sz="1600" b="1" dirty="0">
                        <a:solidFill>
                          <a:schemeClr val="accent2">
                            <a:lumMod val="50000"/>
                          </a:schemeClr>
                        </a:solidFill>
                        <a:latin typeface="Times New Roman" pitchFamily="18" charset="0"/>
                        <a:ea typeface="Times New Roman"/>
                        <a:cs typeface="Times New Roman" pitchFamily="18" charset="0"/>
                      </a:endParaRPr>
                    </a:p>
                  </a:txBody>
                  <a:tcPr marL="51435" marR="51435" marT="0" marB="0" anchor="ctr"/>
                </a:tc>
              </a:tr>
              <a:tr h="841369">
                <a:tc>
                  <a:txBody>
                    <a:bodyPr/>
                    <a:lstStyle/>
                    <a:p>
                      <a:pPr marL="0" marR="0" algn="ctr">
                        <a:lnSpc>
                          <a:spcPct val="150000"/>
                        </a:lnSpc>
                        <a:spcBef>
                          <a:spcPts val="0"/>
                        </a:spcBef>
                        <a:spcAft>
                          <a:spcPts val="0"/>
                        </a:spcAft>
                      </a:pPr>
                      <a:r>
                        <a:rPr lang="en-US" sz="1600" dirty="0" smtClean="0">
                          <a:latin typeface="Times New Roman" pitchFamily="18" charset="0"/>
                          <a:cs typeface="Times New Roman" pitchFamily="18" charset="0"/>
                        </a:rPr>
                        <a:t>1</a:t>
                      </a:r>
                      <a:endParaRPr lang="en-US" sz="1600" dirty="0">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150000"/>
                        </a:lnSpc>
                        <a:spcBef>
                          <a:spcPts val="0"/>
                        </a:spcBef>
                        <a:spcAft>
                          <a:spcPts val="0"/>
                        </a:spcAft>
                      </a:pPr>
                      <a:r>
                        <a:rPr lang="en-US" sz="1600" dirty="0" smtClean="0">
                          <a:latin typeface="Times New Roman" pitchFamily="18" charset="0"/>
                          <a:cs typeface="Times New Roman" pitchFamily="18" charset="0"/>
                        </a:rPr>
                        <a:t>Nasik / Maharashtra</a:t>
                      </a:r>
                      <a:endParaRPr lang="en-US" sz="1600" dirty="0">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150000"/>
                        </a:lnSpc>
                        <a:spcBef>
                          <a:spcPts val="0"/>
                        </a:spcBef>
                        <a:spcAft>
                          <a:spcPts val="0"/>
                        </a:spcAft>
                      </a:pPr>
                      <a:r>
                        <a:rPr lang="en-US" sz="1600" dirty="0" smtClean="0">
                          <a:latin typeface="Times New Roman" pitchFamily="18" charset="0"/>
                          <a:cs typeface="Times New Roman" pitchFamily="18" charset="0"/>
                        </a:rPr>
                        <a:t>1408</a:t>
                      </a:r>
                      <a:endParaRPr lang="en-US" sz="1600" dirty="0">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150000"/>
                        </a:lnSpc>
                        <a:spcBef>
                          <a:spcPts val="0"/>
                        </a:spcBef>
                        <a:spcAft>
                          <a:spcPts val="0"/>
                        </a:spcAft>
                      </a:pPr>
                      <a:r>
                        <a:rPr lang="en-US" sz="1600" dirty="0" smtClean="0">
                          <a:latin typeface="Times New Roman" pitchFamily="18" charset="0"/>
                          <a:cs typeface="Times New Roman" pitchFamily="18" charset="0"/>
                        </a:rPr>
                        <a:t>60.74</a:t>
                      </a:r>
                      <a:endParaRPr lang="en-US" sz="1600" dirty="0">
                        <a:latin typeface="Times New Roman" pitchFamily="18" charset="0"/>
                        <a:ea typeface="Times New Roman"/>
                        <a:cs typeface="Times New Roman" pitchFamily="18" charset="0"/>
                      </a:endParaRPr>
                    </a:p>
                  </a:txBody>
                  <a:tcPr marL="51435" marR="51435" marT="0" marB="0" anchor="ct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US" sz="1600" dirty="0" smtClean="0">
                          <a:latin typeface="Times New Roman" pitchFamily="18" charset="0"/>
                          <a:cs typeface="Times New Roman" pitchFamily="18" charset="0"/>
                        </a:rPr>
                        <a:t>34.20 Mm</a:t>
                      </a:r>
                      <a:r>
                        <a:rPr lang="en-US" sz="1600" baseline="30000" dirty="0" smtClean="0">
                          <a:latin typeface="Times New Roman" pitchFamily="18" charset="0"/>
                          <a:cs typeface="Times New Roman" pitchFamily="18" charset="0"/>
                        </a:rPr>
                        <a:t>3</a:t>
                      </a:r>
                      <a:endParaRPr lang="en-US" sz="1600" b="0" dirty="0">
                        <a:latin typeface="Times New Roman" pitchFamily="18" charset="0"/>
                        <a:ea typeface="Times New Roman"/>
                        <a:cs typeface="Times New Roman" pitchFamily="18" charset="0"/>
                      </a:endParaRPr>
                    </a:p>
                  </a:txBody>
                  <a:tcPr marL="51435" marR="51435" marT="0" marB="0" anchor="ctr"/>
                </a:tc>
              </a:tr>
              <a:tr h="841369">
                <a:tc>
                  <a:txBody>
                    <a:bodyPr/>
                    <a:lstStyle/>
                    <a:p>
                      <a:pPr marL="0" marR="0" algn="ctr">
                        <a:lnSpc>
                          <a:spcPct val="150000"/>
                        </a:lnSpc>
                        <a:spcBef>
                          <a:spcPts val="0"/>
                        </a:spcBef>
                        <a:spcAft>
                          <a:spcPts val="0"/>
                        </a:spcAft>
                      </a:pPr>
                      <a:r>
                        <a:rPr lang="en-US" sz="1600" dirty="0" smtClean="0">
                          <a:latin typeface="Times New Roman" pitchFamily="18" charset="0"/>
                          <a:cs typeface="Times New Roman" pitchFamily="18" charset="0"/>
                        </a:rPr>
                        <a:t>2</a:t>
                      </a:r>
                      <a:endParaRPr lang="en-US" sz="1600" dirty="0">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150000"/>
                        </a:lnSpc>
                        <a:spcBef>
                          <a:spcPts val="0"/>
                        </a:spcBef>
                        <a:spcAft>
                          <a:spcPts val="0"/>
                        </a:spcAft>
                      </a:pPr>
                      <a:r>
                        <a:rPr lang="en-US" sz="1600" dirty="0" err="1" smtClean="0">
                          <a:latin typeface="Times New Roman" pitchFamily="18" charset="0"/>
                          <a:cs typeface="Times New Roman" pitchFamily="18" charset="0"/>
                        </a:rPr>
                        <a:t>Valsad</a:t>
                      </a:r>
                      <a:r>
                        <a:rPr lang="en-US" sz="1600" dirty="0" smtClean="0">
                          <a:latin typeface="Times New Roman" pitchFamily="18" charset="0"/>
                          <a:cs typeface="Times New Roman" pitchFamily="18" charset="0"/>
                        </a:rPr>
                        <a:t> / Gujarat</a:t>
                      </a:r>
                      <a:endParaRPr lang="en-US" sz="1600" dirty="0">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150000"/>
                        </a:lnSpc>
                        <a:spcBef>
                          <a:spcPts val="0"/>
                        </a:spcBef>
                        <a:spcAft>
                          <a:spcPts val="0"/>
                        </a:spcAft>
                      </a:pPr>
                      <a:r>
                        <a:rPr lang="en-US" sz="1600" dirty="0" smtClean="0">
                          <a:latin typeface="Times New Roman" pitchFamily="18" charset="0"/>
                          <a:cs typeface="Times New Roman" pitchFamily="18" charset="0"/>
                        </a:rPr>
                        <a:t>495</a:t>
                      </a:r>
                      <a:endParaRPr lang="en-US" sz="1600" dirty="0">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150000"/>
                        </a:lnSpc>
                        <a:spcBef>
                          <a:spcPts val="0"/>
                        </a:spcBef>
                        <a:spcAft>
                          <a:spcPts val="0"/>
                        </a:spcAft>
                      </a:pPr>
                      <a:r>
                        <a:rPr lang="en-US" sz="1600" dirty="0" smtClean="0">
                          <a:latin typeface="Times New Roman" pitchFamily="18" charset="0"/>
                          <a:cs typeface="Times New Roman" pitchFamily="18" charset="0"/>
                        </a:rPr>
                        <a:t>21.36</a:t>
                      </a:r>
                      <a:endParaRPr lang="en-US" sz="1600" dirty="0">
                        <a:latin typeface="Times New Roman" pitchFamily="18" charset="0"/>
                        <a:ea typeface="Times New Roman"/>
                        <a:cs typeface="Times New Roman" pitchFamily="18" charset="0"/>
                      </a:endParaRPr>
                    </a:p>
                  </a:txBody>
                  <a:tcPr marL="51435" marR="51435" marT="0" marB="0" anchor="ct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US" sz="1600" dirty="0" smtClean="0">
                          <a:latin typeface="Times New Roman" pitchFamily="18" charset="0"/>
                          <a:cs typeface="Times New Roman" pitchFamily="18" charset="0"/>
                        </a:rPr>
                        <a:t>399.19 Mm</a:t>
                      </a:r>
                      <a:r>
                        <a:rPr lang="en-US" sz="1600" baseline="30000" dirty="0" smtClean="0">
                          <a:latin typeface="Times New Roman" pitchFamily="18" charset="0"/>
                          <a:cs typeface="Times New Roman" pitchFamily="18" charset="0"/>
                        </a:rPr>
                        <a:t>3</a:t>
                      </a:r>
                      <a:endParaRPr lang="en-US" sz="1600" dirty="0">
                        <a:latin typeface="Times New Roman" pitchFamily="18" charset="0"/>
                        <a:ea typeface="Times New Roman"/>
                        <a:cs typeface="Times New Roman" pitchFamily="18" charset="0"/>
                      </a:endParaRPr>
                    </a:p>
                  </a:txBody>
                  <a:tcPr marL="51435" marR="51435" marT="0" marB="0" anchor="ctr"/>
                </a:tc>
              </a:tr>
              <a:tr h="841369">
                <a:tc>
                  <a:txBody>
                    <a:bodyPr/>
                    <a:lstStyle/>
                    <a:p>
                      <a:pPr marL="0" marR="0" algn="ctr">
                        <a:lnSpc>
                          <a:spcPct val="150000"/>
                        </a:lnSpc>
                        <a:spcBef>
                          <a:spcPts val="0"/>
                        </a:spcBef>
                        <a:spcAft>
                          <a:spcPts val="0"/>
                        </a:spcAft>
                      </a:pPr>
                      <a:r>
                        <a:rPr lang="en-US" sz="1600" dirty="0" smtClean="0">
                          <a:latin typeface="Times New Roman" pitchFamily="18" charset="0"/>
                          <a:cs typeface="Times New Roman" pitchFamily="18" charset="0"/>
                        </a:rPr>
                        <a:t>3</a:t>
                      </a:r>
                      <a:endParaRPr lang="en-US" sz="1600" dirty="0">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150000"/>
                        </a:lnSpc>
                        <a:spcBef>
                          <a:spcPts val="0"/>
                        </a:spcBef>
                        <a:spcAft>
                          <a:spcPts val="0"/>
                        </a:spcAft>
                      </a:pPr>
                      <a:r>
                        <a:rPr lang="en-US" sz="1600" dirty="0" err="1" smtClean="0">
                          <a:latin typeface="Times New Roman" pitchFamily="18" charset="0"/>
                          <a:cs typeface="Times New Roman" pitchFamily="18" charset="0"/>
                        </a:rPr>
                        <a:t>Dadara</a:t>
                      </a:r>
                      <a:r>
                        <a:rPr lang="en-US" sz="1600" baseline="0" dirty="0" smtClean="0">
                          <a:latin typeface="Times New Roman" pitchFamily="18" charset="0"/>
                          <a:cs typeface="Times New Roman" pitchFamily="18" charset="0"/>
                        </a:rPr>
                        <a:t> &amp;</a:t>
                      </a:r>
                      <a:r>
                        <a:rPr lang="en-US" sz="1600" dirty="0" smtClean="0">
                          <a:latin typeface="Times New Roman" pitchFamily="18" charset="0"/>
                          <a:cs typeface="Times New Roman" pitchFamily="18" charset="0"/>
                        </a:rPr>
                        <a:t> Nagar</a:t>
                      </a:r>
                      <a:r>
                        <a:rPr lang="en-US" sz="1600" baseline="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Haveli &amp; Daman /U.T.</a:t>
                      </a:r>
                      <a:endParaRPr lang="en-US" sz="1600" dirty="0">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150000"/>
                        </a:lnSpc>
                        <a:spcBef>
                          <a:spcPts val="0"/>
                        </a:spcBef>
                        <a:spcAft>
                          <a:spcPts val="0"/>
                        </a:spcAft>
                      </a:pPr>
                      <a:r>
                        <a:rPr lang="en-US" sz="1600" dirty="0" smtClean="0">
                          <a:latin typeface="Times New Roman" pitchFamily="18" charset="0"/>
                          <a:cs typeface="Times New Roman" pitchFamily="18" charset="0"/>
                        </a:rPr>
                        <a:t>415</a:t>
                      </a:r>
                      <a:endParaRPr lang="en-US" sz="1600" dirty="0">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150000"/>
                        </a:lnSpc>
                        <a:spcBef>
                          <a:spcPts val="0"/>
                        </a:spcBef>
                        <a:spcAft>
                          <a:spcPts val="0"/>
                        </a:spcAft>
                      </a:pPr>
                      <a:r>
                        <a:rPr lang="en-US" sz="1600" dirty="0" smtClean="0">
                          <a:latin typeface="Times New Roman" pitchFamily="18" charset="0"/>
                          <a:cs typeface="Times New Roman" pitchFamily="18" charset="0"/>
                        </a:rPr>
                        <a:t>17.90</a:t>
                      </a:r>
                      <a:endParaRPr lang="en-US" sz="1600" dirty="0">
                        <a:latin typeface="Times New Roman" pitchFamily="18" charset="0"/>
                        <a:ea typeface="Times New Roman"/>
                        <a:cs typeface="Times New Roman" pitchFamily="18" charset="0"/>
                      </a:endParaRPr>
                    </a:p>
                  </a:txBody>
                  <a:tcPr marL="51435" marR="51435" marT="0" marB="0" anchor="ct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US" sz="1600" dirty="0" smtClean="0">
                          <a:latin typeface="Times New Roman" pitchFamily="18" charset="0"/>
                          <a:cs typeface="Times New Roman" pitchFamily="18" charset="0"/>
                        </a:rPr>
                        <a:t>83.33 Mm</a:t>
                      </a:r>
                      <a:r>
                        <a:rPr lang="en-US" sz="1600" baseline="30000" dirty="0" smtClean="0">
                          <a:latin typeface="Times New Roman" pitchFamily="18" charset="0"/>
                          <a:cs typeface="Times New Roman" pitchFamily="18" charset="0"/>
                        </a:rPr>
                        <a:t>3</a:t>
                      </a:r>
                      <a:r>
                        <a:rPr lang="en-US" sz="1600" dirty="0" smtClean="0">
                          <a:latin typeface="Times New Roman" pitchFamily="18" charset="0"/>
                          <a:cs typeface="Times New Roman" pitchFamily="18" charset="0"/>
                        </a:rPr>
                        <a:t> </a:t>
                      </a:r>
                      <a:endParaRPr lang="en-US" sz="1600" dirty="0">
                        <a:latin typeface="Times New Roman" pitchFamily="18" charset="0"/>
                        <a:ea typeface="Times New Roman"/>
                        <a:cs typeface="Times New Roman" pitchFamily="18" charset="0"/>
                      </a:endParaRPr>
                    </a:p>
                  </a:txBody>
                  <a:tcPr marL="51435" marR="51435" marT="0" marB="0" anchor="ctr"/>
                </a:tc>
              </a:tr>
            </a:tbl>
          </a:graphicData>
        </a:graphic>
      </p:graphicFrame>
      <p:sp>
        <p:nvSpPr>
          <p:cNvPr id="4" name="TextBox 3"/>
          <p:cNvSpPr txBox="1"/>
          <p:nvPr/>
        </p:nvSpPr>
        <p:spPr>
          <a:xfrm>
            <a:off x="705394" y="640083"/>
            <a:ext cx="7759337"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Table 1.</a:t>
            </a:r>
            <a:r>
              <a:rPr lang="en-US" dirty="0" smtClean="0">
                <a:latin typeface="Times New Roman" pitchFamily="18" charset="0"/>
                <a:cs typeface="Times New Roman" pitchFamily="18" charset="0"/>
              </a:rPr>
              <a:t> Distribution of Drainage Area</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22959"/>
            <a:ext cx="7886700" cy="5120639"/>
          </a:xfrm>
        </p:spPr>
        <p:txBody>
          <a:bodyPr>
            <a:noAutofit/>
          </a:bodyPr>
          <a:lstStyle/>
          <a:p>
            <a:pPr algn="just">
              <a:buNone/>
            </a:pPr>
            <a:r>
              <a:rPr lang="en-US" sz="2400" dirty="0" smtClean="0">
                <a:latin typeface="Times New Roman" pitchFamily="18" charset="0"/>
                <a:ea typeface="Times New Roman"/>
                <a:cs typeface="Times New Roman" pitchFamily="18" charset="0"/>
              </a:rPr>
              <a:t>	</a:t>
            </a:r>
            <a:r>
              <a:rPr lang="en-US" sz="2400" dirty="0" err="1" smtClean="0">
                <a:latin typeface="Times New Roman" pitchFamily="18" charset="0"/>
                <a:ea typeface="Times New Roman"/>
                <a:cs typeface="Times New Roman" pitchFamily="18" charset="0"/>
              </a:rPr>
              <a:t>Damanganga</a:t>
            </a:r>
            <a:r>
              <a:rPr lang="en-US" sz="2400" dirty="0" smtClean="0">
                <a:latin typeface="Times New Roman" pitchFamily="18" charset="0"/>
                <a:ea typeface="Times New Roman"/>
                <a:cs typeface="Times New Roman" pitchFamily="18" charset="0"/>
              </a:rPr>
              <a:t> reservoir project faces many water-related problems being:</a:t>
            </a:r>
          </a:p>
          <a:p>
            <a:pPr lvl="1" algn="just">
              <a:buFont typeface="Wingdings" pitchFamily="2" charset="2"/>
              <a:buChar char="Ø"/>
            </a:pPr>
            <a:endParaRPr lang="en-US" dirty="0" smtClean="0">
              <a:latin typeface="Times New Roman" pitchFamily="18" charset="0"/>
              <a:ea typeface="Times New Roman"/>
              <a:cs typeface="Times New Roman" pitchFamily="18" charset="0"/>
            </a:endParaRPr>
          </a:p>
          <a:p>
            <a:pPr lvl="1" algn="just">
              <a:buFont typeface="Wingdings" pitchFamily="2" charset="2"/>
              <a:buChar char="Ø"/>
            </a:pPr>
            <a:r>
              <a:rPr lang="en-US" dirty="0" smtClean="0">
                <a:latin typeface="Times New Roman" pitchFamily="18" charset="0"/>
                <a:ea typeface="Times New Roman"/>
                <a:cs typeface="Times New Roman" pitchFamily="18" charset="0"/>
              </a:rPr>
              <a:t>Acute shortage of drinking water in the downstream area</a:t>
            </a:r>
          </a:p>
          <a:p>
            <a:pPr lvl="1" algn="just">
              <a:buFont typeface="Wingdings" pitchFamily="2" charset="2"/>
              <a:buChar char="Ø"/>
            </a:pPr>
            <a:endParaRPr lang="en-US" dirty="0" smtClean="0">
              <a:latin typeface="Times New Roman" pitchFamily="18" charset="0"/>
              <a:cs typeface="Times New Roman" pitchFamily="18" charset="0"/>
            </a:endParaRPr>
          </a:p>
          <a:p>
            <a:pPr lvl="1" algn="just">
              <a:buFont typeface="Wingdings" pitchFamily="2" charset="2"/>
              <a:buChar char="Ø"/>
            </a:pPr>
            <a:r>
              <a:rPr lang="en-US" dirty="0" smtClean="0">
                <a:latin typeface="Times New Roman" pitchFamily="18" charset="0"/>
                <a:cs typeface="Times New Roman" pitchFamily="18" charset="0"/>
              </a:rPr>
              <a:t>Daman and </a:t>
            </a:r>
            <a:r>
              <a:rPr lang="en-US" dirty="0" err="1" smtClean="0">
                <a:latin typeface="Times New Roman" pitchFamily="18" charset="0"/>
                <a:cs typeface="Times New Roman" pitchFamily="18" charset="0"/>
              </a:rPr>
              <a:t>Silvassa</a:t>
            </a:r>
            <a:r>
              <a:rPr lang="en-US" dirty="0" smtClean="0">
                <a:latin typeface="Times New Roman" pitchFamily="18" charset="0"/>
                <a:cs typeface="Times New Roman" pitchFamily="18" charset="0"/>
              </a:rPr>
              <a:t> drinking water problems</a:t>
            </a:r>
            <a:endParaRPr lang="en-US" dirty="0" smtClean="0">
              <a:latin typeface="Times New Roman" pitchFamily="18" charset="0"/>
              <a:ea typeface="Times New Roman"/>
              <a:cs typeface="Times New Roman" pitchFamily="18" charset="0"/>
            </a:endParaRPr>
          </a:p>
          <a:p>
            <a:pPr lvl="1" algn="just">
              <a:buFont typeface="Wingdings" pitchFamily="2" charset="2"/>
              <a:buChar char="Ø"/>
            </a:pPr>
            <a:endParaRPr lang="en-US" dirty="0" smtClean="0">
              <a:latin typeface="Times New Roman" pitchFamily="18" charset="0"/>
              <a:ea typeface="Times New Roman"/>
              <a:cs typeface="Times New Roman" pitchFamily="18" charset="0"/>
            </a:endParaRPr>
          </a:p>
          <a:p>
            <a:pPr lvl="1" algn="just">
              <a:buFont typeface="Wingdings" pitchFamily="2" charset="2"/>
              <a:buChar char="Ø"/>
            </a:pPr>
            <a:r>
              <a:rPr lang="en-US" dirty="0" smtClean="0">
                <a:latin typeface="Times New Roman" pitchFamily="18" charset="0"/>
                <a:ea typeface="Times New Roman"/>
                <a:cs typeface="Times New Roman" pitchFamily="18" charset="0"/>
              </a:rPr>
              <a:t>Poor agricultural practices</a:t>
            </a:r>
          </a:p>
          <a:p>
            <a:pPr lvl="1" algn="just">
              <a:buFont typeface="Wingdings" pitchFamily="2" charset="2"/>
              <a:buChar char="Ø"/>
            </a:pPr>
            <a:endParaRPr lang="en-US" dirty="0" smtClean="0">
              <a:latin typeface="Times New Roman" pitchFamily="18" charset="0"/>
              <a:ea typeface="Times New Roman"/>
              <a:cs typeface="Times New Roman" pitchFamily="18" charset="0"/>
            </a:endParaRPr>
          </a:p>
          <a:p>
            <a:pPr lvl="1" algn="just">
              <a:buFont typeface="Wingdings" pitchFamily="2" charset="2"/>
              <a:buChar char="Ø"/>
            </a:pPr>
            <a:r>
              <a:rPr lang="en-US" dirty="0" smtClean="0">
                <a:latin typeface="Times New Roman" pitchFamily="18" charset="0"/>
                <a:ea typeface="Times New Roman"/>
                <a:cs typeface="Times New Roman" pitchFamily="18" charset="0"/>
              </a:rPr>
              <a:t>Decreasing rainfall trend. </a:t>
            </a:r>
          </a:p>
          <a:p>
            <a:pPr lvl="1" algn="just">
              <a:buFont typeface="Wingdings" pitchFamily="2" charset="2"/>
              <a:buChar char="Ø"/>
            </a:pPr>
            <a:endParaRPr lang="en-US" dirty="0" smtClean="0">
              <a:latin typeface="Times New Roman" pitchFamily="18" charset="0"/>
              <a:ea typeface="Times New Roman"/>
              <a:cs typeface="Times New Roman" pitchFamily="18" charset="0"/>
            </a:endParaRPr>
          </a:p>
          <a:p>
            <a:pPr lvl="1" algn="just">
              <a:buFont typeface="Wingdings" pitchFamily="2" charset="2"/>
              <a:buChar char="Ø"/>
            </a:pPr>
            <a:r>
              <a:rPr lang="en-US" dirty="0" smtClean="0">
                <a:latin typeface="Times New Roman" pitchFamily="18" charset="0"/>
                <a:ea typeface="Times New Roman"/>
                <a:cs typeface="Times New Roman" pitchFamily="18" charset="0"/>
              </a:rPr>
              <a:t>Repeated floods</a:t>
            </a:r>
          </a:p>
          <a:p>
            <a:pPr lvl="1" algn="just">
              <a:buFont typeface="Wingdings" pitchFamily="2" charset="2"/>
              <a:buChar char="Ø"/>
            </a:pPr>
            <a:endParaRPr lang="en-US" dirty="0" smtClean="0">
              <a:latin typeface="Times New Roman" pitchFamily="18" charset="0"/>
              <a:cs typeface="Times New Roman" pitchFamily="18" charset="0"/>
            </a:endParaRPr>
          </a:p>
          <a:p>
            <a:pPr lvl="1" algn="just">
              <a:buFont typeface="Wingdings" pitchFamily="2" charset="2"/>
              <a:buChar char="Ø"/>
            </a:pPr>
            <a:r>
              <a:rPr lang="en-US" dirty="0" smtClean="0">
                <a:latin typeface="Times New Roman" pitchFamily="18" charset="0"/>
                <a:cs typeface="Times New Roman" pitchFamily="18" charset="0"/>
              </a:rPr>
              <a:t>Industries in </a:t>
            </a:r>
            <a:r>
              <a:rPr lang="en-US" dirty="0" err="1" smtClean="0">
                <a:latin typeface="Times New Roman" pitchFamily="18" charset="0"/>
                <a:cs typeface="Times New Roman" pitchFamily="18" charset="0"/>
              </a:rPr>
              <a:t>Vapi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Pardi</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Bhilad</a:t>
            </a:r>
            <a:r>
              <a:rPr lang="en-US" dirty="0" smtClean="0">
                <a:latin typeface="Times New Roman" pitchFamily="18" charset="0"/>
                <a:cs typeface="Times New Roman" pitchFamily="18" charset="0"/>
              </a:rPr>
              <a:t> draw water from </a:t>
            </a:r>
            <a:r>
              <a:rPr lang="en-US" dirty="0" err="1" smtClean="0">
                <a:latin typeface="Times New Roman" pitchFamily="18" charset="0"/>
                <a:cs typeface="Times New Roman" pitchFamily="18" charset="0"/>
              </a:rPr>
              <a:t>Madhuban</a:t>
            </a:r>
            <a:r>
              <a:rPr lang="en-US" dirty="0" smtClean="0">
                <a:latin typeface="Times New Roman" pitchFamily="18" charset="0"/>
                <a:cs typeface="Times New Roman" pitchFamily="18" charset="0"/>
              </a:rPr>
              <a:t> dam </a:t>
            </a:r>
          </a:p>
          <a:p>
            <a:pPr lvl="1" algn="just">
              <a:buNone/>
            </a:pPr>
            <a:endParaRPr lang="en-US" dirty="0" smtClean="0">
              <a:latin typeface="Times New Roman" pitchFamily="18" charset="0"/>
              <a:ea typeface="Times New Roman"/>
              <a:cs typeface="Times New Roman" pitchFamily="18" charset="0"/>
            </a:endParaRPr>
          </a:p>
          <a:p>
            <a:pPr algn="just"/>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C238C77-FDCD-4874-B3FF-6CCFD4A0B09A}" type="slidenum">
              <a:rPr lang="en-AU" smtClean="0"/>
              <a:pPr/>
              <a:t>14</a:t>
            </a:fld>
            <a:endParaRPr lang="en-AU"/>
          </a:p>
        </p:txBody>
      </p:sp>
      <p:sp>
        <p:nvSpPr>
          <p:cNvPr id="5" name="Title 1"/>
          <p:cNvSpPr>
            <a:spLocks noGrp="1"/>
          </p:cNvSpPr>
          <p:nvPr>
            <p:ph type="title"/>
          </p:nvPr>
        </p:nvSpPr>
        <p:spPr>
          <a:xfrm>
            <a:off x="628650" y="2277"/>
            <a:ext cx="7886700" cy="846809"/>
          </a:xfrm>
        </p:spPr>
        <p:txBody>
          <a:bodyPr>
            <a:normAutofit/>
          </a:bodyPr>
          <a:lstStyle/>
          <a:p>
            <a:pPr algn="ctr"/>
            <a:r>
              <a:rPr lang="en-US" sz="32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Need of the study</a:t>
            </a:r>
            <a:endParaRPr lang="en-US" sz="32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7"/>
            <a:ext cx="7886700" cy="1071792"/>
          </a:xfrm>
        </p:spPr>
        <p:txBody>
          <a:bodyPr>
            <a:normAutofit/>
          </a:bodyPr>
          <a:lstStyle/>
          <a:p>
            <a:pPr algn="ctr"/>
            <a:r>
              <a:rPr lang="en-US" sz="32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Objective of the study</a:t>
            </a:r>
            <a:endParaRPr lang="en-US" sz="32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628650" y="1407609"/>
            <a:ext cx="7886700" cy="4940940"/>
          </a:xfrm>
        </p:spPr>
        <p:txBody>
          <a:bodyPr>
            <a:normAutofit/>
          </a:bodyPr>
          <a:lstStyle/>
          <a:p>
            <a:pPr algn="just"/>
            <a:r>
              <a:rPr lang="en-US" sz="2400" dirty="0" smtClean="0">
                <a:latin typeface="Times New Roman" pitchFamily="18" charset="0"/>
                <a:cs typeface="Times New Roman" pitchFamily="18" charset="0"/>
              </a:rPr>
              <a:t>To calibrate </a:t>
            </a:r>
            <a:r>
              <a:rPr lang="en-US" sz="2400" b="1" dirty="0" smtClean="0">
                <a:solidFill>
                  <a:schemeClr val="tx2">
                    <a:lumMod val="75000"/>
                  </a:schemeClr>
                </a:solidFill>
                <a:latin typeface="Times New Roman" pitchFamily="18" charset="0"/>
                <a:cs typeface="Times New Roman" pitchFamily="18" charset="0"/>
              </a:rPr>
              <a:t>WEAP</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model and simulate the base year condition and predict water demand for the future year </a:t>
            </a:r>
            <a:r>
              <a:rPr lang="en-US" sz="2400" b="1" dirty="0" smtClean="0">
                <a:latin typeface="Times New Roman" pitchFamily="18" charset="0"/>
                <a:cs typeface="Times New Roman" pitchFamily="18" charset="0"/>
              </a:rPr>
              <a:t>2021</a:t>
            </a:r>
            <a:r>
              <a:rPr lang="en-US" sz="2400" dirty="0" smtClean="0">
                <a:latin typeface="Times New Roman" pitchFamily="18" charset="0"/>
                <a:cs typeface="Times New Roman" pitchFamily="18" charset="0"/>
              </a:rPr>
              <a:t> for three districts of </a:t>
            </a:r>
            <a:r>
              <a:rPr lang="en-US" sz="2400" dirty="0" err="1" smtClean="0">
                <a:latin typeface="Times New Roman" pitchFamily="18" charset="0"/>
                <a:cs typeface="Times New Roman" pitchFamily="18" charset="0"/>
              </a:rPr>
              <a:t>Damanganga</a:t>
            </a:r>
            <a:r>
              <a:rPr lang="en-US" sz="2400" dirty="0" smtClean="0">
                <a:latin typeface="Times New Roman" pitchFamily="18" charset="0"/>
                <a:cs typeface="Times New Roman" pitchFamily="18" charset="0"/>
              </a:rPr>
              <a:t> reservoir project</a:t>
            </a:r>
          </a:p>
          <a:p>
            <a:pPr lvl="1" algn="just">
              <a:buFont typeface="Wingdings" pitchFamily="2" charset="2"/>
              <a:buChar char="Ø"/>
            </a:pPr>
            <a:endParaRPr lang="en-US" dirty="0" smtClean="0">
              <a:latin typeface="Times New Roman" pitchFamily="18" charset="0"/>
              <a:cs typeface="Times New Roman" pitchFamily="18" charset="0"/>
            </a:endParaRPr>
          </a:p>
          <a:p>
            <a:pPr lvl="1" algn="just">
              <a:buFont typeface="Wingdings" pitchFamily="2" charset="2"/>
              <a:buChar char="Ø"/>
            </a:pPr>
            <a:r>
              <a:rPr lang="en-US" b="1" dirty="0" err="1" smtClean="0">
                <a:latin typeface="Times New Roman" pitchFamily="18" charset="0"/>
                <a:cs typeface="Times New Roman" pitchFamily="18" charset="0"/>
              </a:rPr>
              <a:t>Vapi</a:t>
            </a:r>
            <a:endParaRPr lang="en-US" b="1" dirty="0" smtClean="0">
              <a:latin typeface="Times New Roman" pitchFamily="18" charset="0"/>
              <a:cs typeface="Times New Roman" pitchFamily="18" charset="0"/>
            </a:endParaRPr>
          </a:p>
          <a:p>
            <a:pPr lvl="1" algn="just">
              <a:buFont typeface="Wingdings" pitchFamily="2" charset="2"/>
              <a:buChar char="Ø"/>
            </a:pPr>
            <a:endParaRPr lang="en-US" b="1" dirty="0" smtClean="0">
              <a:latin typeface="Times New Roman" pitchFamily="18" charset="0"/>
              <a:cs typeface="Times New Roman" pitchFamily="18" charset="0"/>
            </a:endParaRPr>
          </a:p>
          <a:p>
            <a:pPr lvl="1" algn="just">
              <a:buFont typeface="Wingdings" pitchFamily="2" charset="2"/>
              <a:buChar char="Ø"/>
            </a:pPr>
            <a:r>
              <a:rPr lang="en-US" b="1" dirty="0" err="1" smtClean="0">
                <a:latin typeface="Times New Roman" pitchFamily="18" charset="0"/>
                <a:cs typeface="Times New Roman" pitchFamily="18" charset="0"/>
              </a:rPr>
              <a:t>Pardi</a:t>
            </a:r>
            <a:endParaRPr lang="en-US" b="1" dirty="0" smtClean="0">
              <a:latin typeface="Times New Roman" pitchFamily="18" charset="0"/>
              <a:cs typeface="Times New Roman" pitchFamily="18" charset="0"/>
            </a:endParaRPr>
          </a:p>
          <a:p>
            <a:pPr lvl="1" algn="just">
              <a:buFont typeface="Wingdings" pitchFamily="2" charset="2"/>
              <a:buChar char="Ø"/>
            </a:pPr>
            <a:endParaRPr lang="en-US" b="1" dirty="0" smtClean="0">
              <a:latin typeface="Times New Roman" pitchFamily="18" charset="0"/>
              <a:cs typeface="Times New Roman" pitchFamily="18" charset="0"/>
            </a:endParaRPr>
          </a:p>
          <a:p>
            <a:pPr lvl="1" algn="just">
              <a:buFont typeface="Wingdings" pitchFamily="2" charset="2"/>
              <a:buChar char="Ø"/>
            </a:pPr>
            <a:r>
              <a:rPr lang="en-US" b="1" dirty="0" err="1" smtClean="0">
                <a:latin typeface="Times New Roman" pitchFamily="18" charset="0"/>
                <a:cs typeface="Times New Roman" pitchFamily="18" charset="0"/>
              </a:rPr>
              <a:t>Bhilad</a:t>
            </a:r>
            <a:endParaRPr lang="en-US" b="1" dirty="0" smtClean="0"/>
          </a:p>
          <a:p>
            <a:pPr algn="just"/>
            <a:endParaRPr lang="en-US" sz="2400" dirty="0" smtClean="0">
              <a:latin typeface="Times New Roman" pitchFamily="18" charset="0"/>
              <a:ea typeface="Times New Roman"/>
              <a:cs typeface="Times New Roman" pitchFamily="18" charset="0"/>
            </a:endParaRPr>
          </a:p>
          <a:p>
            <a:pPr algn="just"/>
            <a:r>
              <a:rPr lang="en-US" sz="2400" dirty="0" smtClean="0">
                <a:latin typeface="Times New Roman" pitchFamily="18" charset="0"/>
                <a:ea typeface="Times New Roman"/>
                <a:cs typeface="Times New Roman" pitchFamily="18" charset="0"/>
              </a:rPr>
              <a:t>To evaluate the influence of increased population on the future water demands of </a:t>
            </a:r>
            <a:r>
              <a:rPr lang="en-US" sz="2400" dirty="0" err="1" smtClean="0">
                <a:latin typeface="Times New Roman" pitchFamily="18" charset="0"/>
                <a:ea typeface="Times New Roman"/>
                <a:cs typeface="Times New Roman" pitchFamily="18" charset="0"/>
              </a:rPr>
              <a:t>Damanganga</a:t>
            </a:r>
            <a:r>
              <a:rPr lang="en-US" sz="2400" dirty="0" smtClean="0">
                <a:latin typeface="Times New Roman" pitchFamily="18" charset="0"/>
                <a:ea typeface="Times New Roman"/>
                <a:cs typeface="Times New Roman" pitchFamily="18" charset="0"/>
              </a:rPr>
              <a:t> project</a:t>
            </a:r>
          </a:p>
          <a:p>
            <a:pPr algn="just"/>
            <a:endParaRPr lang="en-US" sz="24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1C238C77-FDCD-4874-B3FF-6CCFD4A0B09A}" type="slidenum">
              <a:rPr lang="en-AU" smtClean="0"/>
              <a:pPr/>
              <a:t>15</a:t>
            </a:fld>
            <a:endParaRPr lang="en-A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40968"/>
            <a:ext cx="7886700" cy="5068389"/>
          </a:xfrm>
        </p:spPr>
        <p:txBody>
          <a:bodyPr>
            <a:normAutofit/>
          </a:bodyPr>
          <a:lstStyle/>
          <a:p>
            <a:pPr algn="just"/>
            <a:endParaRPr lang="en-US" sz="2400" dirty="0" smtClean="0">
              <a:latin typeface="Times New Roman" pitchFamily="18" charset="0"/>
              <a:cs typeface="Times New Roman" pitchFamily="18" charset="0"/>
            </a:endParaRPr>
          </a:p>
          <a:p>
            <a:pPr algn="just"/>
            <a:r>
              <a:rPr lang="en-US" sz="2400" b="1" dirty="0" smtClean="0">
                <a:solidFill>
                  <a:schemeClr val="tx2">
                    <a:lumMod val="75000"/>
                  </a:schemeClr>
                </a:solidFill>
                <a:latin typeface="Times New Roman" pitchFamily="18" charset="0"/>
                <a:cs typeface="Times New Roman" pitchFamily="18" charset="0"/>
              </a:rPr>
              <a:t>Water Evaluation And Planning (WEAP) </a:t>
            </a:r>
            <a:r>
              <a:rPr lang="en-US" sz="2400" dirty="0" smtClean="0">
                <a:latin typeface="Times New Roman" pitchFamily="18" charset="0"/>
                <a:cs typeface="Times New Roman" pitchFamily="18" charset="0"/>
              </a:rPr>
              <a:t>developed by the </a:t>
            </a:r>
            <a:r>
              <a:rPr lang="en-US" sz="2400" b="1" dirty="0" smtClean="0">
                <a:latin typeface="Times New Roman" pitchFamily="18" charset="0"/>
                <a:cs typeface="Times New Roman" pitchFamily="18" charset="0"/>
              </a:rPr>
              <a:t>Stockholm Environment Institute's U.S. Center </a:t>
            </a:r>
            <a:r>
              <a:rPr lang="en-US" sz="2400" dirty="0" smtClean="0">
                <a:latin typeface="Times New Roman" pitchFamily="18" charset="0"/>
                <a:cs typeface="Times New Roman" pitchFamily="18" charset="0"/>
              </a:rPr>
              <a:t>is used</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Deals with problems pertaining to water resources allocation among agricultural, municipal and environmental uses</a:t>
            </a:r>
          </a:p>
          <a:p>
            <a:pPr lvl="1" algn="just">
              <a:buFont typeface="Wingdings" pitchFamily="2" charset="2"/>
              <a:buChar char="Ø"/>
            </a:pPr>
            <a:r>
              <a:rPr lang="en-US" dirty="0" smtClean="0">
                <a:latin typeface="Times New Roman" pitchFamily="18" charset="0"/>
                <a:cs typeface="Times New Roman" pitchFamily="18" charset="0"/>
              </a:rPr>
              <a:t>Water supply</a:t>
            </a:r>
          </a:p>
          <a:p>
            <a:pPr lvl="1" algn="just">
              <a:buFont typeface="Wingdings" pitchFamily="2" charset="2"/>
              <a:buChar char="Ø"/>
            </a:pPr>
            <a:r>
              <a:rPr lang="en-US" dirty="0" smtClean="0">
                <a:latin typeface="Times New Roman" pitchFamily="18" charset="0"/>
                <a:cs typeface="Times New Roman" pitchFamily="18" charset="0"/>
              </a:rPr>
              <a:t>Water demand </a:t>
            </a:r>
          </a:p>
          <a:p>
            <a:pPr lvl="1" algn="just">
              <a:buFont typeface="Wingdings" pitchFamily="2" charset="2"/>
              <a:buChar char="Ø"/>
            </a:pPr>
            <a:r>
              <a:rPr lang="en-US" dirty="0" smtClean="0">
                <a:latin typeface="Times New Roman" pitchFamily="18" charset="0"/>
                <a:cs typeface="Times New Roman" pitchFamily="18" charset="0"/>
              </a:rPr>
              <a:t>Water quality</a:t>
            </a:r>
          </a:p>
        </p:txBody>
      </p:sp>
      <p:sp>
        <p:nvSpPr>
          <p:cNvPr id="4" name="Slide Number Placeholder 3"/>
          <p:cNvSpPr>
            <a:spLocks noGrp="1"/>
          </p:cNvSpPr>
          <p:nvPr>
            <p:ph type="sldNum" sz="quarter" idx="12"/>
          </p:nvPr>
        </p:nvSpPr>
        <p:spPr/>
        <p:txBody>
          <a:bodyPr/>
          <a:lstStyle/>
          <a:p>
            <a:fld id="{1C238C77-FDCD-4874-B3FF-6CCFD4A0B09A}" type="slidenum">
              <a:rPr lang="en-AU" smtClean="0"/>
              <a:pPr/>
              <a:t>16</a:t>
            </a:fld>
            <a:endParaRPr lang="en-AU"/>
          </a:p>
        </p:txBody>
      </p:sp>
      <p:sp>
        <p:nvSpPr>
          <p:cNvPr id="5" name="Title 1"/>
          <p:cNvSpPr>
            <a:spLocks noGrp="1"/>
          </p:cNvSpPr>
          <p:nvPr>
            <p:ph type="title"/>
          </p:nvPr>
        </p:nvSpPr>
        <p:spPr>
          <a:xfrm>
            <a:off x="628650" y="-637"/>
            <a:ext cx="7886700" cy="1097918"/>
          </a:xfrm>
        </p:spPr>
        <p:txBody>
          <a:bodyPr>
            <a:normAutofit/>
          </a:bodyPr>
          <a:lstStyle/>
          <a:p>
            <a:pPr algn="ctr"/>
            <a:r>
              <a:rPr lang="en-US" sz="4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Methodology</a:t>
            </a:r>
            <a:endParaRPr lang="en-US" sz="4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285" y="1001472"/>
            <a:ext cx="8563429" cy="5341257"/>
          </a:xfrm>
        </p:spPr>
        <p:txBody>
          <a:bodyPr>
            <a:noAutofit/>
          </a:bodyPr>
          <a:lstStyle/>
          <a:p>
            <a:pPr algn="just">
              <a:buNone/>
            </a:pPr>
            <a:r>
              <a:rPr lang="en-US" sz="2400" b="1" dirty="0" smtClean="0">
                <a:latin typeface="Times New Roman" pitchFamily="18" charset="0"/>
                <a:cs typeface="Times New Roman" pitchFamily="18" charset="0"/>
              </a:rPr>
              <a:t>WEAP modeling:</a:t>
            </a:r>
          </a:p>
          <a:p>
            <a:pPr algn="just"/>
            <a:endParaRPr lang="en-US" sz="2400" dirty="0" smtClean="0">
              <a:latin typeface="Times New Roman" pitchFamily="18" charset="0"/>
              <a:cs typeface="Times New Roman" pitchFamily="18" charset="0"/>
            </a:endParaRPr>
          </a:p>
          <a:p>
            <a:pPr lvl="1" algn="just">
              <a:buFont typeface="Wingdings" pitchFamily="2" charset="2"/>
              <a:buChar char="Ø"/>
            </a:pPr>
            <a:r>
              <a:rPr lang="en-US" dirty="0" smtClean="0">
                <a:latin typeface="Times New Roman" pitchFamily="18" charset="0"/>
                <a:cs typeface="Times New Roman" pitchFamily="18" charset="0"/>
              </a:rPr>
              <a:t>Defining study area (Establishing the time frame, spatial boundaries, system components)</a:t>
            </a:r>
          </a:p>
          <a:p>
            <a:pPr lvl="1" algn="just">
              <a:buFont typeface="Wingdings" pitchFamily="2" charset="2"/>
              <a:buChar char="Ø"/>
            </a:pPr>
            <a:endParaRPr lang="en-US" dirty="0" smtClean="0">
              <a:latin typeface="Times New Roman" pitchFamily="18" charset="0"/>
              <a:cs typeface="Times New Roman" pitchFamily="18" charset="0"/>
            </a:endParaRPr>
          </a:p>
          <a:p>
            <a:pPr lvl="1" algn="just">
              <a:buFont typeface="Wingdings" pitchFamily="2" charset="2"/>
              <a:buChar char="Ø"/>
            </a:pPr>
            <a:r>
              <a:rPr lang="en-US" dirty="0" smtClean="0">
                <a:latin typeface="Times New Roman" pitchFamily="18" charset="0"/>
                <a:cs typeface="Times New Roman" pitchFamily="18" charset="0"/>
              </a:rPr>
              <a:t> Formulation of current accounts</a:t>
            </a:r>
          </a:p>
          <a:p>
            <a:pPr lvl="1" algn="just">
              <a:buFont typeface="Wingdings" pitchFamily="2" charset="2"/>
              <a:buChar char="Ø"/>
            </a:pPr>
            <a:endParaRPr lang="en-US" dirty="0" smtClean="0">
              <a:latin typeface="Times New Roman" pitchFamily="18" charset="0"/>
              <a:cs typeface="Times New Roman" pitchFamily="18" charset="0"/>
            </a:endParaRPr>
          </a:p>
          <a:p>
            <a:pPr lvl="1" algn="just">
              <a:buFont typeface="Wingdings" pitchFamily="2" charset="2"/>
              <a:buChar char="Ø"/>
            </a:pPr>
            <a:r>
              <a:rPr lang="en-US" dirty="0" smtClean="0">
                <a:latin typeface="Times New Roman" pitchFamily="18" charset="0"/>
                <a:cs typeface="Times New Roman" pitchFamily="18" charset="0"/>
              </a:rPr>
              <a:t>Implementation of scenarios</a:t>
            </a:r>
          </a:p>
          <a:p>
            <a:pPr lvl="1" algn="just">
              <a:buFont typeface="Wingdings" pitchFamily="2" charset="2"/>
              <a:buChar char="Ø"/>
            </a:pPr>
            <a:endParaRPr lang="en-US" dirty="0" smtClean="0">
              <a:latin typeface="Times New Roman" pitchFamily="18" charset="0"/>
              <a:cs typeface="Times New Roman" pitchFamily="18" charset="0"/>
            </a:endParaRPr>
          </a:p>
          <a:p>
            <a:pPr lvl="1" algn="just">
              <a:buFont typeface="Wingdings" pitchFamily="2" charset="2"/>
              <a:buChar char="Ø"/>
            </a:pPr>
            <a:r>
              <a:rPr lang="en-US" dirty="0" smtClean="0">
                <a:latin typeface="Times New Roman" pitchFamily="18" charset="0"/>
                <a:cs typeface="Times New Roman" pitchFamily="18" charset="0"/>
              </a:rPr>
              <a:t>Evaluation of scenarios</a:t>
            </a: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C238C77-FDCD-4874-B3FF-6CCFD4A0B09A}" type="slidenum">
              <a:rPr lang="en-AU" smtClean="0"/>
              <a:pPr/>
              <a:t>17</a:t>
            </a:fld>
            <a:endParaRPr lang="en-A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09451"/>
            <a:ext cx="7886700" cy="6204863"/>
          </a:xfrm>
        </p:spPr>
        <p:txBody>
          <a:bodyPr>
            <a:normAutofit/>
          </a:bodyPr>
          <a:lstStyle/>
          <a:p>
            <a:pPr algn="just"/>
            <a:r>
              <a:rPr lang="en-US" sz="2400" dirty="0" smtClean="0">
                <a:latin typeface="Times New Roman"/>
                <a:ea typeface="Times New Roman"/>
              </a:rPr>
              <a:t>Data collected (from two divisions: </a:t>
            </a:r>
            <a:r>
              <a:rPr lang="en-US" sz="2400" dirty="0" err="1" smtClean="0">
                <a:latin typeface="Times New Roman"/>
                <a:ea typeface="Times New Roman"/>
              </a:rPr>
              <a:t>Madhuban</a:t>
            </a:r>
            <a:r>
              <a:rPr lang="en-US" sz="2400" dirty="0" smtClean="0">
                <a:latin typeface="Times New Roman"/>
                <a:ea typeface="Times New Roman"/>
              </a:rPr>
              <a:t> Division, </a:t>
            </a:r>
            <a:r>
              <a:rPr lang="en-US" sz="2400" dirty="0" err="1" smtClean="0">
                <a:latin typeface="Times New Roman"/>
                <a:ea typeface="Times New Roman"/>
              </a:rPr>
              <a:t>Silvasa</a:t>
            </a:r>
            <a:r>
              <a:rPr lang="en-US" sz="2400" dirty="0" smtClean="0">
                <a:latin typeface="Times New Roman"/>
                <a:ea typeface="Times New Roman"/>
              </a:rPr>
              <a:t> and Irrigation Division, DCSD Div No.3 </a:t>
            </a:r>
            <a:r>
              <a:rPr lang="en-US" sz="2400" dirty="0" err="1" smtClean="0">
                <a:latin typeface="Times New Roman"/>
                <a:ea typeface="Times New Roman"/>
              </a:rPr>
              <a:t>Balitha</a:t>
            </a:r>
            <a:r>
              <a:rPr lang="en-US" sz="2400" dirty="0" smtClean="0">
                <a:latin typeface="Times New Roman"/>
                <a:ea typeface="Times New Roman"/>
              </a:rPr>
              <a:t>, </a:t>
            </a:r>
            <a:r>
              <a:rPr lang="en-US" sz="2400" dirty="0" err="1" smtClean="0">
                <a:latin typeface="Times New Roman"/>
                <a:ea typeface="Times New Roman"/>
              </a:rPr>
              <a:t>Vapi</a:t>
            </a:r>
            <a:r>
              <a:rPr lang="en-US" sz="2400" dirty="0" smtClean="0">
                <a:latin typeface="Times New Roman"/>
                <a:ea typeface="Times New Roman"/>
              </a:rPr>
              <a:t>) includes:</a:t>
            </a:r>
          </a:p>
          <a:p>
            <a:pPr algn="just"/>
            <a:endParaRPr lang="en-US" sz="2400" dirty="0" smtClean="0">
              <a:latin typeface="Times New Roman"/>
              <a:ea typeface="Times New Roman"/>
            </a:endParaRPr>
          </a:p>
          <a:p>
            <a:pPr lvl="1" algn="just">
              <a:buFont typeface="Wingdings" pitchFamily="2" charset="2"/>
              <a:buChar char="Ø"/>
            </a:pPr>
            <a:r>
              <a:rPr lang="en-US" dirty="0" smtClean="0">
                <a:latin typeface="Times New Roman"/>
                <a:ea typeface="Times New Roman"/>
              </a:rPr>
              <a:t>Population number and population growth for year 2001 and 2011</a:t>
            </a:r>
          </a:p>
          <a:p>
            <a:pPr lvl="1" algn="just">
              <a:buFont typeface="Wingdings" pitchFamily="2" charset="2"/>
              <a:buChar char="Ø"/>
            </a:pPr>
            <a:r>
              <a:rPr lang="en-US" dirty="0" smtClean="0">
                <a:latin typeface="Times New Roman"/>
                <a:ea typeface="Times New Roman"/>
              </a:rPr>
              <a:t>Total agricultural area (ha of area irrigated, water use rate etc)</a:t>
            </a:r>
          </a:p>
          <a:p>
            <a:pPr lvl="1" algn="just">
              <a:buFont typeface="Wingdings" pitchFamily="2" charset="2"/>
              <a:buChar char="Ø"/>
            </a:pPr>
            <a:r>
              <a:rPr lang="en-US" dirty="0" smtClean="0">
                <a:latin typeface="Times New Roman"/>
                <a:ea typeface="Times New Roman"/>
              </a:rPr>
              <a:t>Number of factories and total industrial demand</a:t>
            </a:r>
          </a:p>
          <a:p>
            <a:pPr lvl="1" algn="just">
              <a:buFont typeface="Wingdings" pitchFamily="2" charset="2"/>
              <a:buChar char="Ø"/>
            </a:pPr>
            <a:r>
              <a:rPr lang="en-US" dirty="0" err="1" smtClean="0">
                <a:latin typeface="Times New Roman"/>
                <a:ea typeface="Times New Roman"/>
              </a:rPr>
              <a:t>Streamflow</a:t>
            </a:r>
            <a:r>
              <a:rPr lang="en-US" dirty="0" smtClean="0">
                <a:latin typeface="Times New Roman"/>
                <a:ea typeface="Times New Roman"/>
              </a:rPr>
              <a:t> data (River Inflow)</a:t>
            </a:r>
          </a:p>
          <a:p>
            <a:pPr lvl="1" algn="just">
              <a:buFont typeface="Wingdings" pitchFamily="2" charset="2"/>
              <a:buChar char="Ø"/>
            </a:pPr>
            <a:r>
              <a:rPr lang="en-US" dirty="0" smtClean="0">
                <a:latin typeface="Times New Roman"/>
                <a:ea typeface="Times New Roman"/>
              </a:rPr>
              <a:t>Reservoir storage data (Gross storage, effective storage, Dead storage, initial storage at the beginning of simulation, observed storage)</a:t>
            </a:r>
          </a:p>
          <a:p>
            <a:pPr lvl="1" algn="just">
              <a:buFont typeface="Wingdings" pitchFamily="2" charset="2"/>
              <a:buChar char="Ø"/>
            </a:pPr>
            <a:r>
              <a:rPr lang="en-US" dirty="0" smtClean="0">
                <a:latin typeface="Times New Roman"/>
                <a:ea typeface="Times New Roman"/>
              </a:rPr>
              <a:t>Water released for demand sites viz. Drinking, Industrial and Irrigation use</a:t>
            </a:r>
            <a:endParaRPr lang="en-US" sz="2400" dirty="0" smtClean="0">
              <a:latin typeface="Times New Roman"/>
              <a:ea typeface="Times New Roman"/>
            </a:endParaRPr>
          </a:p>
          <a:p>
            <a:pPr lvl="1" algn="just">
              <a:buFont typeface="Wingdings" pitchFamily="2" charset="2"/>
              <a:buChar char="Ø"/>
            </a:pPr>
            <a:endParaRPr lang="en-US" dirty="0" smtClean="0">
              <a:latin typeface="Times New Roman"/>
              <a:ea typeface="Times New Roman"/>
            </a:endParaRPr>
          </a:p>
          <a:p>
            <a:pPr algn="just"/>
            <a:endParaRPr lang="en-US" sz="2400" dirty="0" smtClean="0">
              <a:latin typeface="Times New Roman"/>
              <a:ea typeface="Times New Roman"/>
            </a:endParaRPr>
          </a:p>
        </p:txBody>
      </p:sp>
      <p:sp>
        <p:nvSpPr>
          <p:cNvPr id="4" name="Slide Number Placeholder 3"/>
          <p:cNvSpPr>
            <a:spLocks noGrp="1"/>
          </p:cNvSpPr>
          <p:nvPr>
            <p:ph type="sldNum" sz="quarter" idx="12"/>
          </p:nvPr>
        </p:nvSpPr>
        <p:spPr/>
        <p:txBody>
          <a:bodyPr/>
          <a:lstStyle/>
          <a:p>
            <a:fld id="{1C238C77-FDCD-4874-B3FF-6CCFD4A0B09A}" type="slidenum">
              <a:rPr lang="en-AU" smtClean="0"/>
              <a:pPr/>
              <a:t>18</a:t>
            </a:fld>
            <a:endParaRPr lang="en-A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02207"/>
            <a:ext cx="7886700" cy="4351338"/>
          </a:xfrm>
        </p:spPr>
        <p:txBody>
          <a:bodyPr>
            <a:normAutofit/>
          </a:bodyPr>
          <a:lstStyle/>
          <a:p>
            <a:pPr algn="just"/>
            <a:r>
              <a:rPr lang="en-US" sz="2400" dirty="0" smtClean="0">
                <a:latin typeface="Times New Roman" pitchFamily="18" charset="0"/>
                <a:cs typeface="Times New Roman" pitchFamily="18" charset="0"/>
              </a:rPr>
              <a:t>Based on site visits and assembled data, </a:t>
            </a:r>
            <a:r>
              <a:rPr lang="en-US" sz="2400" dirty="0" err="1" smtClean="0">
                <a:latin typeface="Times New Roman" pitchFamily="18" charset="0"/>
                <a:cs typeface="Times New Roman" pitchFamily="18" charset="0"/>
              </a:rPr>
              <a:t>Damanganga</a:t>
            </a:r>
            <a:r>
              <a:rPr lang="en-US" sz="2400" dirty="0" smtClean="0">
                <a:latin typeface="Times New Roman" pitchFamily="18" charset="0"/>
                <a:cs typeface="Times New Roman" pitchFamily="18" charset="0"/>
              </a:rPr>
              <a:t> water balance was developed for Water Resources analysis in year 2014. </a:t>
            </a:r>
          </a:p>
          <a:p>
            <a:pPr algn="just"/>
            <a:r>
              <a:rPr lang="en-US" sz="2400" dirty="0" smtClean="0">
                <a:latin typeface="Times New Roman" pitchFamily="18" charset="0"/>
                <a:cs typeface="Times New Roman" pitchFamily="18" charset="0"/>
              </a:rPr>
              <a:t>Water Balance for </a:t>
            </a:r>
            <a:r>
              <a:rPr lang="en-US" sz="2400" dirty="0" err="1" smtClean="0">
                <a:latin typeface="Times New Roman" pitchFamily="18" charset="0"/>
                <a:cs typeface="Times New Roman" pitchFamily="18" charset="0"/>
              </a:rPr>
              <a:t>Damanganga</a:t>
            </a:r>
            <a:r>
              <a:rPr lang="en-US" sz="2400" dirty="0" smtClean="0">
                <a:latin typeface="Times New Roman" pitchFamily="18" charset="0"/>
                <a:cs typeface="Times New Roman" pitchFamily="18" charset="0"/>
              </a:rPr>
              <a:t> reservoir project in year 2014</a:t>
            </a:r>
          </a:p>
          <a:p>
            <a:pPr lvl="1" algn="just">
              <a:buFont typeface="Wingdings" pitchFamily="2" charset="2"/>
              <a:buChar char="Ø"/>
            </a:pPr>
            <a:r>
              <a:rPr lang="en-US" dirty="0" smtClean="0">
                <a:latin typeface="Times New Roman" pitchFamily="18" charset="0"/>
                <a:cs typeface="Times New Roman" pitchFamily="18" charset="0"/>
              </a:rPr>
              <a:t>Inflow= 3045.1325MCM</a:t>
            </a:r>
          </a:p>
          <a:p>
            <a:pPr lvl="1" algn="just">
              <a:buFont typeface="Wingdings" pitchFamily="2" charset="2"/>
              <a:buChar char="Ø"/>
            </a:pPr>
            <a:r>
              <a:rPr lang="en-US" dirty="0" smtClean="0">
                <a:latin typeface="Times New Roman" pitchFamily="18" charset="0"/>
                <a:cs typeface="Times New Roman" pitchFamily="18" charset="0"/>
              </a:rPr>
              <a:t>Total Spillover=2788.3925MCM</a:t>
            </a:r>
          </a:p>
          <a:p>
            <a:pPr lvl="1" algn="just">
              <a:buFont typeface="Wingdings" pitchFamily="2" charset="2"/>
              <a:buChar char="Ø"/>
            </a:pPr>
            <a:r>
              <a:rPr lang="en-US" dirty="0" smtClean="0">
                <a:latin typeface="Times New Roman" pitchFamily="18" charset="0"/>
                <a:cs typeface="Times New Roman" pitchFamily="18" charset="0"/>
              </a:rPr>
              <a:t>Storage= 256.74MCM</a:t>
            </a:r>
          </a:p>
          <a:p>
            <a:pPr algn="just">
              <a:buNone/>
            </a:pPr>
            <a:endParaRPr lang="en-US" sz="24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727164" y="4323082"/>
          <a:ext cx="7633064" cy="1986280"/>
        </p:xfrm>
        <a:graphic>
          <a:graphicData uri="http://schemas.openxmlformats.org/drawingml/2006/table">
            <a:tbl>
              <a:tblPr firstRow="1" bandRow="1">
                <a:tableStyleId>{69012ECD-51FC-41F1-AA8D-1B2483CD663E}</a:tableStyleId>
              </a:tblPr>
              <a:tblGrid>
                <a:gridCol w="1908266"/>
                <a:gridCol w="1908266"/>
                <a:gridCol w="1908266"/>
                <a:gridCol w="1908266"/>
              </a:tblGrid>
              <a:tr h="397256">
                <a:tc gridSpan="2">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Water consumed (MCM)</a:t>
                      </a:r>
                      <a:endParaRPr lang="en-US" sz="2000" dirty="0">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Losses (MCM)</a:t>
                      </a:r>
                      <a:endParaRPr lang="en-US" sz="2000" dirty="0">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r>
              <a:tr h="397256">
                <a:tc>
                  <a:txBody>
                    <a:bodyPr/>
                    <a:lstStyle/>
                    <a:p>
                      <a:pPr marL="0" marR="0">
                        <a:lnSpc>
                          <a:spcPct val="115000"/>
                        </a:lnSpc>
                        <a:spcBef>
                          <a:spcPts val="0"/>
                        </a:spcBef>
                        <a:spcAft>
                          <a:spcPts val="0"/>
                        </a:spcAft>
                      </a:pPr>
                      <a:r>
                        <a:rPr lang="en-US" sz="1600">
                          <a:latin typeface="Times New Roman" pitchFamily="18" charset="0"/>
                          <a:cs typeface="Times New Roman" pitchFamily="18" charset="0"/>
                        </a:rPr>
                        <a:t>Irrigation</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nSpc>
                          <a:spcPct val="115000"/>
                        </a:lnSpc>
                        <a:spcBef>
                          <a:spcPts val="0"/>
                        </a:spcBef>
                        <a:spcAft>
                          <a:spcPts val="0"/>
                        </a:spcAft>
                      </a:pPr>
                      <a:r>
                        <a:rPr lang="en-US" sz="1600" dirty="0">
                          <a:latin typeface="Times New Roman" pitchFamily="18" charset="0"/>
                          <a:cs typeface="Times New Roman" pitchFamily="18" charset="0"/>
                        </a:rPr>
                        <a:t>102.20</a:t>
                      </a:r>
                      <a:endParaRPr lang="en-US" sz="2000" dirty="0">
                        <a:latin typeface="Times New Roman" pitchFamily="18" charset="0"/>
                        <a:ea typeface="Times New Roman"/>
                        <a:cs typeface="Times New Roman" pitchFamily="18" charset="0"/>
                      </a:endParaRPr>
                    </a:p>
                  </a:txBody>
                  <a:tcPr marL="68580" marR="68580" marT="0" marB="0" anchor="ctr"/>
                </a:tc>
                <a:tc>
                  <a:txBody>
                    <a:bodyPr/>
                    <a:lstStyle/>
                    <a:p>
                      <a:pPr marL="0" marR="0">
                        <a:lnSpc>
                          <a:spcPct val="115000"/>
                        </a:lnSpc>
                        <a:spcBef>
                          <a:spcPts val="0"/>
                        </a:spcBef>
                        <a:spcAft>
                          <a:spcPts val="0"/>
                        </a:spcAft>
                      </a:pPr>
                      <a:r>
                        <a:rPr lang="en-US" sz="1600">
                          <a:latin typeface="Times New Roman" pitchFamily="18" charset="0"/>
                          <a:cs typeface="Times New Roman" pitchFamily="18" charset="0"/>
                        </a:rPr>
                        <a:t>Evaporation</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nSpc>
                          <a:spcPct val="115000"/>
                        </a:lnSpc>
                        <a:spcBef>
                          <a:spcPts val="0"/>
                        </a:spcBef>
                        <a:spcAft>
                          <a:spcPts val="0"/>
                        </a:spcAft>
                      </a:pPr>
                      <a:r>
                        <a:rPr lang="en-US" sz="1600" dirty="0">
                          <a:latin typeface="Times New Roman" pitchFamily="18" charset="0"/>
                          <a:cs typeface="Times New Roman" pitchFamily="18" charset="0"/>
                        </a:rPr>
                        <a:t>59.8</a:t>
                      </a:r>
                      <a:endParaRPr lang="en-US" sz="2000" dirty="0">
                        <a:latin typeface="Times New Roman" pitchFamily="18" charset="0"/>
                        <a:ea typeface="Times New Roman"/>
                        <a:cs typeface="Times New Roman" pitchFamily="18" charset="0"/>
                      </a:endParaRPr>
                    </a:p>
                  </a:txBody>
                  <a:tcPr marL="68580" marR="68580" marT="0" marB="0" anchor="ctr"/>
                </a:tc>
              </a:tr>
              <a:tr h="397256">
                <a:tc>
                  <a:txBody>
                    <a:bodyPr/>
                    <a:lstStyle/>
                    <a:p>
                      <a:pPr marL="0" marR="0">
                        <a:lnSpc>
                          <a:spcPct val="115000"/>
                        </a:lnSpc>
                        <a:spcBef>
                          <a:spcPts val="0"/>
                        </a:spcBef>
                        <a:spcAft>
                          <a:spcPts val="0"/>
                        </a:spcAft>
                      </a:pPr>
                      <a:r>
                        <a:rPr lang="en-US" sz="1600">
                          <a:latin typeface="Times New Roman" pitchFamily="18" charset="0"/>
                          <a:cs typeface="Times New Roman" pitchFamily="18" charset="0"/>
                        </a:rPr>
                        <a:t>Drinking</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nSpc>
                          <a:spcPct val="115000"/>
                        </a:lnSpc>
                        <a:spcBef>
                          <a:spcPts val="0"/>
                        </a:spcBef>
                        <a:spcAft>
                          <a:spcPts val="0"/>
                        </a:spcAft>
                      </a:pPr>
                      <a:r>
                        <a:rPr lang="en-US" sz="1600">
                          <a:latin typeface="Times New Roman" pitchFamily="18" charset="0"/>
                          <a:cs typeface="Times New Roman" pitchFamily="18" charset="0"/>
                        </a:rPr>
                        <a:t>3.37</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nSpc>
                          <a:spcPct val="115000"/>
                        </a:lnSpc>
                        <a:spcBef>
                          <a:spcPts val="0"/>
                        </a:spcBef>
                        <a:spcAft>
                          <a:spcPts val="0"/>
                        </a:spcAft>
                      </a:pPr>
                      <a:r>
                        <a:rPr lang="en-US" sz="1600">
                          <a:latin typeface="Times New Roman" pitchFamily="18" charset="0"/>
                          <a:cs typeface="Times New Roman" pitchFamily="18" charset="0"/>
                        </a:rPr>
                        <a:t>Others</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nSpc>
                          <a:spcPct val="115000"/>
                        </a:lnSpc>
                        <a:spcBef>
                          <a:spcPts val="0"/>
                        </a:spcBef>
                        <a:spcAft>
                          <a:spcPts val="0"/>
                        </a:spcAft>
                      </a:pPr>
                      <a:r>
                        <a:rPr lang="en-US" sz="1600">
                          <a:latin typeface="Times New Roman" pitchFamily="18" charset="0"/>
                          <a:cs typeface="Times New Roman" pitchFamily="18" charset="0"/>
                        </a:rPr>
                        <a:t>16.7</a:t>
                      </a:r>
                      <a:endParaRPr lang="en-US" sz="2000">
                        <a:latin typeface="Times New Roman" pitchFamily="18" charset="0"/>
                        <a:ea typeface="Times New Roman"/>
                        <a:cs typeface="Times New Roman" pitchFamily="18" charset="0"/>
                      </a:endParaRPr>
                    </a:p>
                  </a:txBody>
                  <a:tcPr marL="68580" marR="68580" marT="0" marB="0" anchor="ctr"/>
                </a:tc>
              </a:tr>
              <a:tr h="397256">
                <a:tc>
                  <a:txBody>
                    <a:bodyPr/>
                    <a:lstStyle/>
                    <a:p>
                      <a:pPr marL="0" marR="0">
                        <a:lnSpc>
                          <a:spcPct val="115000"/>
                        </a:lnSpc>
                        <a:spcBef>
                          <a:spcPts val="0"/>
                        </a:spcBef>
                        <a:spcAft>
                          <a:spcPts val="0"/>
                        </a:spcAft>
                      </a:pPr>
                      <a:r>
                        <a:rPr lang="en-US" sz="1600">
                          <a:latin typeface="Times New Roman" pitchFamily="18" charset="0"/>
                          <a:cs typeface="Times New Roman" pitchFamily="18" charset="0"/>
                        </a:rPr>
                        <a:t>Industries</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nSpc>
                          <a:spcPct val="115000"/>
                        </a:lnSpc>
                        <a:spcBef>
                          <a:spcPts val="0"/>
                        </a:spcBef>
                        <a:spcAft>
                          <a:spcPts val="0"/>
                        </a:spcAft>
                      </a:pPr>
                      <a:r>
                        <a:rPr lang="en-US" sz="1600">
                          <a:latin typeface="Times New Roman" pitchFamily="18" charset="0"/>
                          <a:cs typeface="Times New Roman" pitchFamily="18" charset="0"/>
                        </a:rPr>
                        <a:t>49.40</a:t>
                      </a:r>
                      <a:endParaRPr lang="en-US" sz="2000">
                        <a:latin typeface="Times New Roman" pitchFamily="18" charset="0"/>
                        <a:ea typeface="Times New Roman"/>
                        <a:cs typeface="Times New Roman" pitchFamily="18" charset="0"/>
                      </a:endParaRPr>
                    </a:p>
                  </a:txBody>
                  <a:tcPr marL="68580" marR="68580" marT="0" marB="0" anchor="ctr"/>
                </a:tc>
                <a:tc gridSpan="2">
                  <a:txBody>
                    <a:bodyPr/>
                    <a:lstStyle/>
                    <a:p>
                      <a:pPr marL="0" marR="0">
                        <a:lnSpc>
                          <a:spcPct val="115000"/>
                        </a:lnSpc>
                        <a:spcBef>
                          <a:spcPts val="0"/>
                        </a:spcBef>
                        <a:spcAft>
                          <a:spcPts val="0"/>
                        </a:spcAft>
                      </a:pPr>
                      <a:endParaRPr lang="en-US" sz="1600">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r>
              <a:tr h="397256">
                <a:tc>
                  <a:txBody>
                    <a:bodyPr/>
                    <a:lstStyle/>
                    <a:p>
                      <a:pPr marL="0" marR="0">
                        <a:lnSpc>
                          <a:spcPct val="115000"/>
                        </a:lnSpc>
                        <a:spcBef>
                          <a:spcPts val="0"/>
                        </a:spcBef>
                        <a:spcAft>
                          <a:spcPts val="0"/>
                        </a:spcAft>
                      </a:pPr>
                      <a:r>
                        <a:rPr lang="en-US" sz="1600">
                          <a:latin typeface="Times New Roman" pitchFamily="18" charset="0"/>
                          <a:cs typeface="Times New Roman" pitchFamily="18" charset="0"/>
                        </a:rPr>
                        <a:t>Tanks/Ponds</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nSpc>
                          <a:spcPct val="115000"/>
                        </a:lnSpc>
                        <a:spcBef>
                          <a:spcPts val="0"/>
                        </a:spcBef>
                        <a:spcAft>
                          <a:spcPts val="0"/>
                        </a:spcAft>
                      </a:pPr>
                      <a:r>
                        <a:rPr lang="en-US" sz="1600">
                          <a:latin typeface="Times New Roman" pitchFamily="18" charset="0"/>
                          <a:cs typeface="Times New Roman" pitchFamily="18" charset="0"/>
                        </a:rPr>
                        <a:t>24.51</a:t>
                      </a:r>
                      <a:endParaRPr lang="en-US" sz="2000">
                        <a:latin typeface="Times New Roman" pitchFamily="18" charset="0"/>
                        <a:ea typeface="Times New Roman"/>
                        <a:cs typeface="Times New Roman" pitchFamily="18" charset="0"/>
                      </a:endParaRPr>
                    </a:p>
                  </a:txBody>
                  <a:tcPr marL="68580" marR="68580" marT="0" marB="0" anchor="ctr"/>
                </a:tc>
                <a:tc gridSpan="2">
                  <a:txBody>
                    <a:bodyPr/>
                    <a:lstStyle/>
                    <a:p>
                      <a:pPr marL="0" marR="0">
                        <a:lnSpc>
                          <a:spcPct val="115000"/>
                        </a:lnSpc>
                        <a:spcBef>
                          <a:spcPts val="0"/>
                        </a:spcBef>
                        <a:spcAft>
                          <a:spcPts val="0"/>
                        </a:spcAft>
                      </a:pPr>
                      <a:endParaRPr lang="en-US" sz="1600" dirty="0">
                        <a:latin typeface="Times New Roman" pitchFamily="18" charset="0"/>
                        <a:ea typeface="Times New Roman"/>
                        <a:cs typeface="Times New Roman" pitchFamily="18" charset="0"/>
                      </a:endParaRPr>
                    </a:p>
                  </a:txBody>
                  <a:tcPr marL="68580" marR="68580" marT="0" marB="0" anchor="ctr"/>
                </a:tc>
                <a:tc hMerge="1">
                  <a:txBody>
                    <a:bodyPr/>
                    <a:lstStyle/>
                    <a:p>
                      <a:endParaRPr lang="en-US" dirty="0"/>
                    </a:p>
                  </a:txBody>
                  <a:tcPr/>
                </a:tc>
              </a:tr>
            </a:tbl>
          </a:graphicData>
        </a:graphic>
      </p:graphicFrame>
      <p:sp>
        <p:nvSpPr>
          <p:cNvPr id="5" name="Slide Number Placeholder 4"/>
          <p:cNvSpPr>
            <a:spLocks noGrp="1"/>
          </p:cNvSpPr>
          <p:nvPr>
            <p:ph type="sldNum" sz="quarter" idx="12"/>
          </p:nvPr>
        </p:nvSpPr>
        <p:spPr/>
        <p:txBody>
          <a:bodyPr/>
          <a:lstStyle/>
          <a:p>
            <a:fld id="{1C238C77-FDCD-4874-B3FF-6CCFD4A0B09A}" type="slidenum">
              <a:rPr lang="en-AU" smtClean="0"/>
              <a:pPr/>
              <a:t>19</a:t>
            </a:fld>
            <a:endParaRPr lang="en-AU"/>
          </a:p>
        </p:txBody>
      </p:sp>
      <p:sp>
        <p:nvSpPr>
          <p:cNvPr id="6" name="TextBox 5"/>
          <p:cNvSpPr txBox="1"/>
          <p:nvPr/>
        </p:nvSpPr>
        <p:spPr>
          <a:xfrm>
            <a:off x="705394" y="3958085"/>
            <a:ext cx="7759337"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Table 2.</a:t>
            </a:r>
            <a:r>
              <a:rPr lang="en-US" dirty="0" smtClean="0">
                <a:latin typeface="Times New Roman" pitchFamily="18" charset="0"/>
                <a:cs typeface="Times New Roman" pitchFamily="18" charset="0"/>
              </a:rPr>
              <a:t> Water Balance for </a:t>
            </a:r>
            <a:r>
              <a:rPr lang="en-US" dirty="0" err="1" smtClean="0">
                <a:latin typeface="Times New Roman" pitchFamily="18" charset="0"/>
                <a:cs typeface="Times New Roman" pitchFamily="18" charset="0"/>
              </a:rPr>
              <a:t>Damanganga</a:t>
            </a:r>
            <a:r>
              <a:rPr lang="en-US" dirty="0" smtClean="0">
                <a:latin typeface="Times New Roman" pitchFamily="18" charset="0"/>
                <a:cs typeface="Times New Roman" pitchFamily="18" charset="0"/>
              </a:rPr>
              <a:t> reservoir project in year 2014</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lgn="ctr"/>
            <a:r>
              <a:rPr lang="en-IN" sz="4000" dirty="0" smtClean="0">
                <a:effectLst>
                  <a:outerShdw blurRad="38100" dist="38100" dir="2700000" algn="tl">
                    <a:srgbClr val="000000">
                      <a:alpha val="43137"/>
                    </a:srgbClr>
                  </a:outerShdw>
                </a:effectLst>
                <a:latin typeface="Times New Roman" pitchFamily="18" charset="0"/>
                <a:cs typeface="Times New Roman" pitchFamily="18" charset="0"/>
              </a:rPr>
              <a:t>DETAILS OF THE AUTHORS:</a:t>
            </a:r>
            <a:endParaRPr lang="en-IN" sz="4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78971" y="2246531"/>
            <a:ext cx="7789818" cy="2601232"/>
          </a:xfrm>
        </p:spPr>
        <p:txBody>
          <a:bodyPr>
            <a:noAutofit/>
          </a:bodyPr>
          <a:lstStyle/>
          <a:p>
            <a:pPr algn="just"/>
            <a:r>
              <a:rPr lang="en-US" sz="2400" b="1" i="1" dirty="0" smtClean="0">
                <a:solidFill>
                  <a:schemeClr val="tx2">
                    <a:lumMod val="75000"/>
                  </a:schemeClr>
                </a:solidFill>
                <a:latin typeface="Times New Roman" pitchFamily="18" charset="0"/>
                <a:cs typeface="Times New Roman" pitchFamily="18" charset="0"/>
              </a:rPr>
              <a:t>Dr. S. M. </a:t>
            </a:r>
            <a:r>
              <a:rPr lang="en-US" sz="2400" b="1" i="1" dirty="0" err="1" smtClean="0">
                <a:solidFill>
                  <a:schemeClr val="tx2">
                    <a:lumMod val="75000"/>
                  </a:schemeClr>
                </a:solidFill>
                <a:latin typeface="Times New Roman" pitchFamily="18" charset="0"/>
                <a:cs typeface="Times New Roman" pitchFamily="18" charset="0"/>
              </a:rPr>
              <a:t>Yadav</a:t>
            </a:r>
            <a:r>
              <a:rPr lang="en-US" sz="2400" i="1"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Professor, </a:t>
            </a:r>
            <a:r>
              <a:rPr lang="en-US" sz="2400" i="1" dirty="0" smtClean="0">
                <a:latin typeface="Times New Roman" pitchFamily="18" charset="0"/>
                <a:cs typeface="Times New Roman" pitchFamily="18" charset="0"/>
              </a:rPr>
              <a:t>Department of Civil Engineering, S. V. National Indian Institute of Technology, Ichchhanath,Surat-395007, India</a:t>
            </a:r>
            <a:endParaRPr lang="en-US" sz="2400" i="1" dirty="0">
              <a:latin typeface="Times New Roman" pitchFamily="18" charset="0"/>
              <a:cs typeface="Times New Roman" pitchFamily="18" charset="0"/>
            </a:endParaRPr>
          </a:p>
          <a:p>
            <a:pPr algn="just"/>
            <a:r>
              <a:rPr lang="en-US" sz="2400" b="1" i="1" dirty="0" err="1" smtClean="0">
                <a:solidFill>
                  <a:schemeClr val="tx2">
                    <a:lumMod val="75000"/>
                  </a:schemeClr>
                </a:solidFill>
                <a:latin typeface="Times New Roman" pitchFamily="18" charset="0"/>
                <a:cs typeface="Times New Roman" pitchFamily="18" charset="0"/>
              </a:rPr>
              <a:t>Minal</a:t>
            </a:r>
            <a:r>
              <a:rPr lang="en-US" sz="2400" b="1" i="1" dirty="0" smtClean="0">
                <a:solidFill>
                  <a:schemeClr val="tx2">
                    <a:lumMod val="75000"/>
                  </a:schemeClr>
                </a:solidFill>
                <a:latin typeface="Times New Roman" pitchFamily="18" charset="0"/>
                <a:cs typeface="Times New Roman" pitchFamily="18" charset="0"/>
              </a:rPr>
              <a:t> </a:t>
            </a:r>
            <a:r>
              <a:rPr lang="en-US" sz="2400" b="1" i="1" dirty="0" err="1" smtClean="0">
                <a:solidFill>
                  <a:schemeClr val="tx2">
                    <a:lumMod val="75000"/>
                  </a:schemeClr>
                </a:solidFill>
                <a:latin typeface="Times New Roman" pitchFamily="18" charset="0"/>
                <a:cs typeface="Times New Roman" pitchFamily="18" charset="0"/>
              </a:rPr>
              <a:t>Jariwala</a:t>
            </a:r>
            <a:r>
              <a:rPr lang="en-US" sz="2400" i="1" dirty="0" smtClean="0">
                <a:latin typeface="Times New Roman" pitchFamily="18" charset="0"/>
                <a:cs typeface="Times New Roman" pitchFamily="18" charset="0"/>
              </a:rPr>
              <a:t>, P.G Scholar, Water Resources Engineering and Management, Dr. S &amp; S. S. </a:t>
            </a:r>
            <a:r>
              <a:rPr lang="en-US" sz="2400" i="1" dirty="0" err="1" smtClean="0">
                <a:latin typeface="Times New Roman" pitchFamily="18" charset="0"/>
                <a:cs typeface="Times New Roman" pitchFamily="18" charset="0"/>
              </a:rPr>
              <a:t>Ghandhy</a:t>
            </a:r>
            <a:r>
              <a:rPr lang="en-US" sz="2400" i="1" dirty="0" smtClean="0">
                <a:latin typeface="Times New Roman" pitchFamily="18" charset="0"/>
                <a:cs typeface="Times New Roman" pitchFamily="18" charset="0"/>
              </a:rPr>
              <a:t> G.E.C, Nr </a:t>
            </a:r>
            <a:r>
              <a:rPr lang="en-US" sz="2400" i="1" dirty="0" err="1">
                <a:latin typeface="Times New Roman" pitchFamily="18" charset="0"/>
                <a:cs typeface="Times New Roman" pitchFamily="18" charset="0"/>
              </a:rPr>
              <a:t>Majura</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Gate, Surat-395001</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India</a:t>
            </a:r>
            <a:endParaRPr lang="en-IN"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C238C77-FDCD-4874-B3FF-6CCFD4A0B09A}" type="slidenum">
              <a:rPr lang="en-AU" smtClean="0"/>
              <a:pPr/>
              <a:t>2</a:t>
            </a:fld>
            <a:endParaRPr lang="en-AU"/>
          </a:p>
        </p:txBody>
      </p:sp>
    </p:spTree>
    <p:extLst>
      <p:ext uri="{BB962C8B-B14F-4D97-AF65-F5344CB8AC3E}">
        <p14:creationId xmlns:p14="http://schemas.microsoft.com/office/powerpoint/2010/main" xmlns="" val="2649027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677"/>
            <a:ext cx="7886700" cy="862787"/>
          </a:xfrm>
        </p:spPr>
        <p:txBody>
          <a:bodyPr>
            <a:normAutofit/>
          </a:bodyPr>
          <a:lstStyle/>
          <a:p>
            <a:pPr algn="ctr"/>
            <a:r>
              <a:rPr lang="en-US" sz="32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WEAP Schematization</a:t>
            </a:r>
            <a:endParaRPr lang="en-US" sz="32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descr="damanganga schematic.jpg"/>
          <p:cNvPicPr/>
          <p:nvPr/>
        </p:nvPicPr>
        <p:blipFill>
          <a:blip r:embed="rId2"/>
          <a:stretch>
            <a:fillRect/>
          </a:stretch>
        </p:blipFill>
        <p:spPr>
          <a:xfrm>
            <a:off x="574764" y="888275"/>
            <a:ext cx="7981407" cy="5447213"/>
          </a:xfrm>
          <a:prstGeom prst="rect">
            <a:avLst/>
          </a:prstGeom>
        </p:spPr>
      </p:pic>
      <p:sp>
        <p:nvSpPr>
          <p:cNvPr id="4" name="Slide Number Placeholder 3"/>
          <p:cNvSpPr>
            <a:spLocks noGrp="1"/>
          </p:cNvSpPr>
          <p:nvPr>
            <p:ph type="sldNum" sz="quarter" idx="12"/>
          </p:nvPr>
        </p:nvSpPr>
        <p:spPr/>
        <p:txBody>
          <a:bodyPr/>
          <a:lstStyle/>
          <a:p>
            <a:fld id="{1C238C77-FDCD-4874-B3FF-6CCFD4A0B09A}" type="slidenum">
              <a:rPr lang="en-AU" smtClean="0"/>
              <a:pPr/>
              <a:t>20</a:t>
            </a:fld>
            <a:endParaRPr lang="en-A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27018"/>
            <a:ext cx="7886700" cy="5930536"/>
          </a:xfrm>
        </p:spPr>
        <p:txBody>
          <a:bodyPr>
            <a:normAutofit/>
          </a:bodyPr>
          <a:lstStyle/>
          <a:p>
            <a:pPr algn="just"/>
            <a:endParaRPr lang="en-US" sz="2400" dirty="0" smtClean="0">
              <a:latin typeface="Times New Roman"/>
              <a:ea typeface="Times New Roman"/>
            </a:endParaRPr>
          </a:p>
          <a:p>
            <a:pPr algn="just"/>
            <a:r>
              <a:rPr lang="en-US" sz="2400" dirty="0" smtClean="0">
                <a:latin typeface="Times New Roman"/>
                <a:ea typeface="Times New Roman"/>
              </a:rPr>
              <a:t>The schematization of WEAP was done for present study using </a:t>
            </a:r>
          </a:p>
          <a:p>
            <a:pPr lvl="1" algn="just">
              <a:buFont typeface="Wingdings" pitchFamily="2" charset="2"/>
              <a:buChar char="Ø"/>
            </a:pPr>
            <a:r>
              <a:rPr lang="en-US" dirty="0" smtClean="0">
                <a:latin typeface="Times New Roman"/>
                <a:ea typeface="Times New Roman"/>
              </a:rPr>
              <a:t>River element</a:t>
            </a:r>
          </a:p>
          <a:p>
            <a:pPr lvl="1" algn="just">
              <a:buFont typeface="Wingdings" pitchFamily="2" charset="2"/>
              <a:buChar char="Ø"/>
            </a:pPr>
            <a:r>
              <a:rPr lang="en-US" dirty="0" smtClean="0">
                <a:latin typeface="Times New Roman"/>
                <a:ea typeface="Times New Roman"/>
              </a:rPr>
              <a:t>Reservoir node (</a:t>
            </a:r>
            <a:r>
              <a:rPr lang="en-US" dirty="0" err="1" smtClean="0">
                <a:latin typeface="Times New Roman"/>
                <a:ea typeface="Times New Roman"/>
              </a:rPr>
              <a:t>Madhuban</a:t>
            </a:r>
            <a:r>
              <a:rPr lang="en-US" dirty="0" smtClean="0">
                <a:latin typeface="Times New Roman"/>
                <a:ea typeface="Times New Roman"/>
              </a:rPr>
              <a:t> dam)</a:t>
            </a:r>
          </a:p>
          <a:p>
            <a:pPr lvl="1" algn="just">
              <a:buFont typeface="Wingdings" pitchFamily="2" charset="2"/>
              <a:buChar char="Ø"/>
            </a:pPr>
            <a:r>
              <a:rPr lang="en-US" dirty="0" smtClean="0">
                <a:latin typeface="Times New Roman"/>
                <a:ea typeface="Times New Roman"/>
              </a:rPr>
              <a:t>Demand site nodes (</a:t>
            </a:r>
            <a:r>
              <a:rPr lang="en-US" dirty="0" err="1" smtClean="0">
                <a:latin typeface="Times New Roman"/>
                <a:ea typeface="Times New Roman"/>
              </a:rPr>
              <a:t>Vapi</a:t>
            </a:r>
            <a:r>
              <a:rPr lang="en-US" dirty="0" smtClean="0">
                <a:latin typeface="Times New Roman"/>
                <a:ea typeface="Times New Roman"/>
              </a:rPr>
              <a:t>, </a:t>
            </a:r>
            <a:r>
              <a:rPr lang="en-US" dirty="0" err="1" smtClean="0">
                <a:latin typeface="Times New Roman"/>
                <a:ea typeface="Times New Roman"/>
              </a:rPr>
              <a:t>Pardi</a:t>
            </a:r>
            <a:r>
              <a:rPr lang="en-US" dirty="0" smtClean="0">
                <a:latin typeface="Times New Roman"/>
                <a:ea typeface="Times New Roman"/>
              </a:rPr>
              <a:t> and </a:t>
            </a:r>
            <a:r>
              <a:rPr lang="en-US" dirty="0" err="1" smtClean="0">
                <a:latin typeface="Times New Roman"/>
                <a:ea typeface="Times New Roman"/>
              </a:rPr>
              <a:t>Bhilad</a:t>
            </a:r>
            <a:r>
              <a:rPr lang="en-US" dirty="0" smtClean="0">
                <a:latin typeface="Times New Roman"/>
                <a:ea typeface="Times New Roman"/>
              </a:rPr>
              <a:t>)</a:t>
            </a:r>
          </a:p>
          <a:p>
            <a:pPr algn="just"/>
            <a:endParaRPr lang="en-US" sz="2400" dirty="0" smtClean="0">
              <a:latin typeface="Times New Roman"/>
              <a:ea typeface="Times New Roman"/>
            </a:endParaRPr>
          </a:p>
          <a:p>
            <a:pPr algn="just">
              <a:buNone/>
            </a:pPr>
            <a:endParaRPr lang="en-US" sz="2400" dirty="0" smtClean="0">
              <a:latin typeface="Times New Roman"/>
              <a:ea typeface="Times New Roman"/>
            </a:endParaRPr>
          </a:p>
          <a:p>
            <a:pPr algn="just"/>
            <a:r>
              <a:rPr lang="en-US" sz="2400" dirty="0" smtClean="0">
                <a:latin typeface="Times New Roman"/>
                <a:ea typeface="Times New Roman"/>
              </a:rPr>
              <a:t>Each demand site node was disaggregated showing the percent of annual share for Irrigation, Domestic and Industry.</a:t>
            </a:r>
            <a:endParaRPr lang="en-US" sz="2400" dirty="0"/>
          </a:p>
        </p:txBody>
      </p:sp>
      <p:sp>
        <p:nvSpPr>
          <p:cNvPr id="4" name="Slide Number Placeholder 3"/>
          <p:cNvSpPr>
            <a:spLocks noGrp="1"/>
          </p:cNvSpPr>
          <p:nvPr>
            <p:ph type="sldNum" sz="quarter" idx="12"/>
          </p:nvPr>
        </p:nvSpPr>
        <p:spPr/>
        <p:txBody>
          <a:bodyPr/>
          <a:lstStyle/>
          <a:p>
            <a:fld id="{1C238C77-FDCD-4874-B3FF-6CCFD4A0B09A}" type="slidenum">
              <a:rPr lang="en-AU" smtClean="0"/>
              <a:pPr/>
              <a:t>21</a:t>
            </a:fld>
            <a:endParaRPr lang="en-A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713" y="0"/>
            <a:ext cx="7886700" cy="1325563"/>
          </a:xfrm>
        </p:spPr>
        <p:txBody>
          <a:bodyPr>
            <a:normAutofit/>
          </a:bodyPr>
          <a:lstStyle/>
          <a:p>
            <a:pPr algn="ctr"/>
            <a:r>
              <a:rPr lang="en-US" sz="32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Model Validation</a:t>
            </a:r>
            <a:endParaRPr lang="en-US" sz="3200" b="1" dirty="0">
              <a:solidFill>
                <a:schemeClr val="tx2">
                  <a:lumMod val="75000"/>
                </a:schemeClr>
              </a:solidFill>
            </a:endParaRPr>
          </a:p>
        </p:txBody>
      </p:sp>
      <p:sp>
        <p:nvSpPr>
          <p:cNvPr id="3" name="Content Placeholder 2"/>
          <p:cNvSpPr>
            <a:spLocks noGrp="1"/>
          </p:cNvSpPr>
          <p:nvPr>
            <p:ph idx="1"/>
          </p:nvPr>
        </p:nvSpPr>
        <p:spPr>
          <a:xfrm>
            <a:off x="628650" y="950411"/>
            <a:ext cx="7886700" cy="4351338"/>
          </a:xfrm>
        </p:spPr>
        <p:txBody>
          <a:bodyPr>
            <a:normAutofit/>
          </a:bodyPr>
          <a:lstStyle/>
          <a:p>
            <a:pPr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For the model to be used to evaluate future water demands, validation was done by entering data for demand sites for base year 2014 and comparing with actual (observed) water demand</a:t>
            </a:r>
          </a:p>
        </p:txBody>
      </p:sp>
      <p:sp>
        <p:nvSpPr>
          <p:cNvPr id="4" name="Slide Number Placeholder 3"/>
          <p:cNvSpPr>
            <a:spLocks noGrp="1"/>
          </p:cNvSpPr>
          <p:nvPr>
            <p:ph type="sldNum" sz="quarter" idx="12"/>
          </p:nvPr>
        </p:nvSpPr>
        <p:spPr/>
        <p:txBody>
          <a:bodyPr/>
          <a:lstStyle/>
          <a:p>
            <a:fld id="{1C238C77-FDCD-4874-B3FF-6CCFD4A0B09A}" type="slidenum">
              <a:rPr lang="en-AU" smtClean="0"/>
              <a:pPr/>
              <a:t>22</a:t>
            </a:fld>
            <a:endParaRPr lang="en-A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2697" y="1227193"/>
          <a:ext cx="8307976" cy="2378165"/>
        </p:xfrm>
        <a:graphic>
          <a:graphicData uri="http://schemas.openxmlformats.org/drawingml/2006/table">
            <a:tbl>
              <a:tblPr firstRow="1" bandRow="1">
                <a:tableStyleId>{69012ECD-51FC-41F1-AA8D-1B2483CD663E}</a:tableStyleId>
              </a:tblPr>
              <a:tblGrid>
                <a:gridCol w="2349334"/>
                <a:gridCol w="879359"/>
                <a:gridCol w="931858"/>
                <a:gridCol w="1036857"/>
                <a:gridCol w="1181229"/>
                <a:gridCol w="1102480"/>
                <a:gridCol w="826859"/>
              </a:tblGrid>
              <a:tr h="345688">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Month</a:t>
                      </a:r>
                      <a:endParaRPr lang="en-US" sz="20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Jan</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Feb</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Mar</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April</a:t>
                      </a:r>
                      <a:endParaRPr lang="en-US" sz="20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May</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June</a:t>
                      </a:r>
                      <a:endParaRPr lang="en-US" sz="2000">
                        <a:latin typeface="Times New Roman" pitchFamily="18" charset="0"/>
                        <a:ea typeface="Times New Roman"/>
                        <a:cs typeface="Times New Roman" pitchFamily="18" charset="0"/>
                      </a:endParaRPr>
                    </a:p>
                  </a:txBody>
                  <a:tcPr marL="68580" marR="68580" marT="0" marB="0" anchor="ctr"/>
                </a:tc>
              </a:tr>
              <a:tr h="399620">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River Inflow (CMS)</a:t>
                      </a:r>
                      <a:endParaRPr lang="en-US" sz="20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00.00</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00.00</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00.00</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00.00</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00.00</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19.18</a:t>
                      </a:r>
                      <a:endParaRPr lang="en-US" sz="2000">
                        <a:latin typeface="Times New Roman" pitchFamily="18" charset="0"/>
                        <a:ea typeface="Times New Roman"/>
                        <a:cs typeface="Times New Roman" pitchFamily="18" charset="0"/>
                      </a:endParaRPr>
                    </a:p>
                  </a:txBody>
                  <a:tcPr marL="68580" marR="68580" marT="0" marB="0" anchor="ctr"/>
                </a:tc>
              </a:tr>
              <a:tr h="444137">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Observed Storage (MCM)</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455.56</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394.56</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332.26</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254.250</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190.030</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124.560</a:t>
                      </a:r>
                      <a:endParaRPr lang="en-US" sz="2000">
                        <a:latin typeface="Times New Roman" pitchFamily="18" charset="0"/>
                        <a:ea typeface="Times New Roman"/>
                        <a:cs typeface="Times New Roman" pitchFamily="18" charset="0"/>
                      </a:endParaRPr>
                    </a:p>
                  </a:txBody>
                  <a:tcPr marL="68580" marR="68580" marT="0" marB="0" anchor="ctr"/>
                </a:tc>
              </a:tr>
              <a:tr h="313508">
                <a:tc>
                  <a:txBody>
                    <a:bodyPr/>
                    <a:lstStyle/>
                    <a:p>
                      <a:pPr marL="0" marR="0" algn="ctr">
                        <a:lnSpc>
                          <a:spcPct val="115000"/>
                        </a:lnSpc>
                        <a:spcBef>
                          <a:spcPts val="0"/>
                        </a:spcBef>
                        <a:spcAft>
                          <a:spcPts val="0"/>
                        </a:spcAft>
                      </a:pPr>
                      <a:r>
                        <a:rPr lang="en-US" sz="1600" b="1" dirty="0">
                          <a:solidFill>
                            <a:schemeClr val="bg1"/>
                          </a:solidFill>
                          <a:latin typeface="Times New Roman" pitchFamily="18" charset="0"/>
                          <a:cs typeface="Times New Roman" pitchFamily="18" charset="0"/>
                        </a:rPr>
                        <a:t>Month</a:t>
                      </a:r>
                      <a:endParaRPr lang="en-US" sz="2000" b="1" dirty="0">
                        <a:solidFill>
                          <a:schemeClr val="bg1"/>
                        </a:solidFill>
                        <a:latin typeface="Times New Roman" pitchFamily="18" charset="0"/>
                        <a:ea typeface="Times New Roman"/>
                        <a:cs typeface="Times New Roman" pitchFamily="18"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600" b="1" dirty="0">
                          <a:solidFill>
                            <a:schemeClr val="bg1"/>
                          </a:solidFill>
                          <a:latin typeface="Times New Roman" pitchFamily="18" charset="0"/>
                          <a:cs typeface="Times New Roman" pitchFamily="18" charset="0"/>
                        </a:rPr>
                        <a:t>July</a:t>
                      </a:r>
                      <a:endParaRPr lang="en-US" sz="2000" b="1" dirty="0">
                        <a:solidFill>
                          <a:schemeClr val="bg1"/>
                        </a:solidFill>
                        <a:latin typeface="Times New Roman" pitchFamily="18" charset="0"/>
                        <a:ea typeface="Times New Roman"/>
                        <a:cs typeface="Times New Roman" pitchFamily="18"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600" b="1" dirty="0">
                          <a:solidFill>
                            <a:schemeClr val="bg1"/>
                          </a:solidFill>
                          <a:latin typeface="Times New Roman" pitchFamily="18" charset="0"/>
                          <a:cs typeface="Times New Roman" pitchFamily="18" charset="0"/>
                        </a:rPr>
                        <a:t>Aug</a:t>
                      </a:r>
                      <a:endParaRPr lang="en-US" sz="2000" b="1" dirty="0">
                        <a:solidFill>
                          <a:schemeClr val="bg1"/>
                        </a:solidFill>
                        <a:latin typeface="Times New Roman" pitchFamily="18" charset="0"/>
                        <a:ea typeface="Times New Roman"/>
                        <a:cs typeface="Times New Roman" pitchFamily="18"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600" b="1" dirty="0">
                          <a:solidFill>
                            <a:schemeClr val="bg1"/>
                          </a:solidFill>
                          <a:latin typeface="Times New Roman" pitchFamily="18" charset="0"/>
                          <a:cs typeface="Times New Roman" pitchFamily="18" charset="0"/>
                        </a:rPr>
                        <a:t>Sept</a:t>
                      </a:r>
                      <a:endParaRPr lang="en-US" sz="2000" b="1" dirty="0">
                        <a:solidFill>
                          <a:schemeClr val="bg1"/>
                        </a:solidFill>
                        <a:latin typeface="Times New Roman" pitchFamily="18" charset="0"/>
                        <a:ea typeface="Times New Roman"/>
                        <a:cs typeface="Times New Roman" pitchFamily="18"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600" b="1" dirty="0">
                          <a:solidFill>
                            <a:schemeClr val="bg1"/>
                          </a:solidFill>
                          <a:latin typeface="Times New Roman" pitchFamily="18" charset="0"/>
                          <a:cs typeface="Times New Roman" pitchFamily="18" charset="0"/>
                        </a:rPr>
                        <a:t>Oct</a:t>
                      </a:r>
                      <a:endParaRPr lang="en-US" sz="2000" b="1" dirty="0">
                        <a:solidFill>
                          <a:schemeClr val="bg1"/>
                        </a:solidFill>
                        <a:latin typeface="Times New Roman" pitchFamily="18" charset="0"/>
                        <a:ea typeface="Times New Roman"/>
                        <a:cs typeface="Times New Roman" pitchFamily="18"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600" b="1" dirty="0">
                          <a:solidFill>
                            <a:schemeClr val="bg1"/>
                          </a:solidFill>
                          <a:latin typeface="Times New Roman" pitchFamily="18" charset="0"/>
                          <a:cs typeface="Times New Roman" pitchFamily="18" charset="0"/>
                        </a:rPr>
                        <a:t>Nov</a:t>
                      </a:r>
                      <a:endParaRPr lang="en-US" sz="2000" b="1" dirty="0">
                        <a:solidFill>
                          <a:schemeClr val="bg1"/>
                        </a:solidFill>
                        <a:latin typeface="Times New Roman" pitchFamily="18" charset="0"/>
                        <a:ea typeface="Times New Roman"/>
                        <a:cs typeface="Times New Roman" pitchFamily="18"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600" b="1" dirty="0">
                          <a:solidFill>
                            <a:schemeClr val="bg1"/>
                          </a:solidFill>
                          <a:latin typeface="Times New Roman" pitchFamily="18" charset="0"/>
                          <a:cs typeface="Times New Roman" pitchFamily="18" charset="0"/>
                        </a:rPr>
                        <a:t>Dec</a:t>
                      </a:r>
                      <a:endParaRPr lang="en-US" sz="2000" b="1" dirty="0">
                        <a:solidFill>
                          <a:schemeClr val="bg1"/>
                        </a:solidFill>
                        <a:latin typeface="Times New Roman" pitchFamily="18" charset="0"/>
                        <a:ea typeface="Times New Roman"/>
                        <a:cs typeface="Times New Roman" pitchFamily="18" charset="0"/>
                      </a:endParaRPr>
                    </a:p>
                  </a:txBody>
                  <a:tcPr marL="68580" marR="68580" marT="0" marB="0" anchor="ctr">
                    <a:solidFill>
                      <a:schemeClr val="accent1"/>
                    </a:solidFill>
                  </a:tcPr>
                </a:tc>
              </a:tr>
              <a:tr h="418012">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River Inflow (CMS)</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189.9</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143.6</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106.1</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60.53</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13.41</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0.894</a:t>
                      </a:r>
                      <a:endParaRPr lang="en-US" sz="2000" dirty="0">
                        <a:latin typeface="Times New Roman" pitchFamily="18" charset="0"/>
                        <a:ea typeface="Times New Roman"/>
                        <a:cs typeface="Times New Roman" pitchFamily="18" charset="0"/>
                      </a:endParaRPr>
                    </a:p>
                  </a:txBody>
                  <a:tcPr marL="68580" marR="68580" marT="0" marB="0" anchor="ctr"/>
                </a:tc>
              </a:tr>
              <a:tr h="457200">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Observed Storage (MCM)</a:t>
                      </a:r>
                      <a:endParaRPr lang="en-US" sz="20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95.170</a:t>
                      </a:r>
                      <a:endParaRPr lang="en-US" sz="20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268.830</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382.870</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510.160</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510.160</a:t>
                      </a:r>
                      <a:endParaRPr lang="en-US" sz="20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457.750</a:t>
                      </a:r>
                      <a:endParaRPr lang="en-US" sz="2000" dirty="0">
                        <a:latin typeface="Times New Roman" pitchFamily="18" charset="0"/>
                        <a:ea typeface="Times New Roman"/>
                        <a:cs typeface="Times New Roman" pitchFamily="18" charset="0"/>
                      </a:endParaRPr>
                    </a:p>
                  </a:txBody>
                  <a:tcPr marL="68580" marR="68580" marT="0" marB="0" anchor="ctr"/>
                </a:tc>
              </a:tr>
            </a:tbl>
          </a:graphicData>
        </a:graphic>
      </p:graphicFrame>
      <p:graphicFrame>
        <p:nvGraphicFramePr>
          <p:cNvPr id="3" name="Table 2"/>
          <p:cNvGraphicFramePr>
            <a:graphicFrameLocks noGrp="1"/>
          </p:cNvGraphicFramePr>
          <p:nvPr/>
        </p:nvGraphicFramePr>
        <p:xfrm>
          <a:off x="339635" y="3604620"/>
          <a:ext cx="8321040" cy="2044192"/>
        </p:xfrm>
        <a:graphic>
          <a:graphicData uri="http://schemas.openxmlformats.org/drawingml/2006/table">
            <a:tbl>
              <a:tblPr firstRow="1" bandRow="1">
                <a:tableStyleId>{69012ECD-51FC-41F1-AA8D-1B2483CD663E}</a:tableStyleId>
              </a:tblPr>
              <a:tblGrid>
                <a:gridCol w="2050869"/>
                <a:gridCol w="2090057"/>
                <a:gridCol w="2090057"/>
                <a:gridCol w="2090057"/>
              </a:tblGrid>
              <a:tr h="370840">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Demand site</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err="1">
                          <a:latin typeface="Times New Roman" pitchFamily="18" charset="0"/>
                          <a:cs typeface="Times New Roman" pitchFamily="18" charset="0"/>
                        </a:rPr>
                        <a:t>Vapi</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Pardi</a:t>
                      </a:r>
                      <a:endParaRPr lang="en-US" sz="16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Bhilad</a:t>
                      </a:r>
                      <a:endParaRPr lang="en-US" sz="1600">
                        <a:latin typeface="Times New Roman" pitchFamily="18" charset="0"/>
                        <a:ea typeface="Times New Roman"/>
                        <a:cs typeface="Times New Roman"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Agricultural Area (ha)</a:t>
                      </a:r>
                      <a:endParaRPr lang="en-US" sz="16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2191.34</a:t>
                      </a:r>
                      <a:endParaRPr lang="en-US" sz="16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2875.75</a:t>
                      </a:r>
                      <a:endParaRPr lang="en-US" sz="16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2524.49</a:t>
                      </a:r>
                      <a:endParaRPr lang="en-US" sz="1600">
                        <a:latin typeface="Times New Roman" pitchFamily="18" charset="0"/>
                        <a:ea typeface="Times New Roman"/>
                        <a:cs typeface="Times New Roman"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Water use rate( m</a:t>
                      </a:r>
                      <a:r>
                        <a:rPr lang="en-US" sz="1600" baseline="30000">
                          <a:latin typeface="Times New Roman" pitchFamily="18" charset="0"/>
                          <a:cs typeface="Times New Roman" pitchFamily="18" charset="0"/>
                        </a:rPr>
                        <a:t>3</a:t>
                      </a:r>
                      <a:r>
                        <a:rPr lang="en-US" sz="1600">
                          <a:latin typeface="Times New Roman" pitchFamily="18" charset="0"/>
                          <a:cs typeface="Times New Roman" pitchFamily="18" charset="0"/>
                        </a:rPr>
                        <a:t>/ha)</a:t>
                      </a:r>
                      <a:endParaRPr lang="en-US" sz="16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6041.96</a:t>
                      </a:r>
                      <a:endParaRPr lang="en-US" sz="16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9614.88</a:t>
                      </a:r>
                      <a:endParaRPr lang="en-US" sz="16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12877.85</a:t>
                      </a:r>
                      <a:endParaRPr lang="en-US" sz="1600">
                        <a:latin typeface="Times New Roman" pitchFamily="18" charset="0"/>
                        <a:ea typeface="Times New Roman"/>
                        <a:cs typeface="Times New Roman"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Population for year 2014</a:t>
                      </a:r>
                      <a:endParaRPr lang="en-US" sz="16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206100</a:t>
                      </a:r>
                      <a:endParaRPr lang="en-US" sz="16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29500</a:t>
                      </a:r>
                      <a:endParaRPr lang="en-US" sz="16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9800</a:t>
                      </a:r>
                      <a:endParaRPr lang="en-US" sz="1600">
                        <a:latin typeface="Times New Roman" pitchFamily="18" charset="0"/>
                        <a:ea typeface="Times New Roman"/>
                        <a:cs typeface="Times New Roman"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Water use rate (lpcd)</a:t>
                      </a:r>
                      <a:endParaRPr lang="en-US" sz="16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200</a:t>
                      </a:r>
                      <a:endParaRPr lang="en-US" sz="16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200</a:t>
                      </a:r>
                      <a:endParaRPr lang="en-US" sz="16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200</a:t>
                      </a:r>
                      <a:endParaRPr lang="en-US" sz="1600" dirty="0">
                        <a:latin typeface="Times New Roman" pitchFamily="18" charset="0"/>
                        <a:ea typeface="Times New Roman"/>
                        <a:cs typeface="Times New Roman" pitchFamily="18" charset="0"/>
                      </a:endParaRPr>
                    </a:p>
                  </a:txBody>
                  <a:tcPr marL="68580" marR="68580" marT="0" marB="0" anchor="ctr"/>
                </a:tc>
              </a:tr>
            </a:tbl>
          </a:graphicData>
        </a:graphic>
      </p:graphicFrame>
      <p:sp>
        <p:nvSpPr>
          <p:cNvPr id="4" name="TextBox 3"/>
          <p:cNvSpPr txBox="1"/>
          <p:nvPr/>
        </p:nvSpPr>
        <p:spPr>
          <a:xfrm>
            <a:off x="679269" y="783778"/>
            <a:ext cx="7576457"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Table 3.</a:t>
            </a:r>
            <a:r>
              <a:rPr lang="en-US" dirty="0" smtClean="0">
                <a:latin typeface="Times New Roman" pitchFamily="18" charset="0"/>
                <a:cs typeface="Times New Roman" pitchFamily="18" charset="0"/>
              </a:rPr>
              <a:t> Input data for WEAP Model for base year 2014</a:t>
            </a:r>
            <a:endParaRPr lang="en-US" b="1"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C238C77-FDCD-4874-B3FF-6CCFD4A0B09A}" type="slidenum">
              <a:rPr lang="en-AU" smtClean="0"/>
              <a:pPr/>
              <a:t>23</a:t>
            </a:fld>
            <a:endParaRPr lang="en-A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81034"/>
            <a:ext cx="7886700" cy="4351338"/>
          </a:xfrm>
        </p:spPr>
        <p:txBody>
          <a:bodyPr>
            <a:normAutofit/>
          </a:bodyPr>
          <a:lstStyle/>
          <a:p>
            <a:pPr algn="just"/>
            <a:r>
              <a:rPr lang="en-US" sz="2400" dirty="0" smtClean="0">
                <a:latin typeface="Times New Roman" pitchFamily="18" charset="0"/>
                <a:cs typeface="Times New Roman" pitchFamily="18" charset="0"/>
              </a:rPr>
              <a:t>Simulated water demand obtained using WEAP were compared with the actual observed water demand obtained from </a:t>
            </a:r>
            <a:r>
              <a:rPr lang="en-US" sz="2400" dirty="0" err="1" smtClean="0">
                <a:latin typeface="Times New Roman" pitchFamily="18" charset="0"/>
                <a:cs typeface="Times New Roman" pitchFamily="18" charset="0"/>
              </a:rPr>
              <a:t>Damanganga</a:t>
            </a:r>
            <a:r>
              <a:rPr lang="en-US" sz="2400" dirty="0" smtClean="0">
                <a:latin typeface="Times New Roman" pitchFamily="18" charset="0"/>
                <a:cs typeface="Times New Roman" pitchFamily="18" charset="0"/>
              </a:rPr>
              <a:t> Canal </a:t>
            </a:r>
            <a:r>
              <a:rPr lang="en-US" sz="2400" dirty="0" err="1" smtClean="0">
                <a:latin typeface="Times New Roman" pitchFamily="18" charset="0"/>
                <a:cs typeface="Times New Roman" pitchFamily="18" charset="0"/>
              </a:rPr>
              <a:t>Distry</a:t>
            </a:r>
            <a:r>
              <a:rPr lang="en-US" sz="2400" dirty="0" smtClean="0">
                <a:latin typeface="Times New Roman" pitchFamily="18" charset="0"/>
                <a:cs typeface="Times New Roman" pitchFamily="18" charset="0"/>
              </a:rPr>
              <a:t> divisions for three demand sites.</a:t>
            </a:r>
          </a:p>
          <a:p>
            <a:pPr algn="ctr">
              <a:buNone/>
            </a:pPr>
            <a:r>
              <a:rPr lang="en-US" sz="2400" dirty="0" smtClean="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fld id="{1C238C77-FDCD-4874-B3FF-6CCFD4A0B09A}" type="slidenum">
              <a:rPr lang="en-AU" smtClean="0"/>
              <a:pPr/>
              <a:t>24</a:t>
            </a:fld>
            <a:endParaRPr lang="en-AU"/>
          </a:p>
        </p:txBody>
      </p:sp>
      <p:graphicFrame>
        <p:nvGraphicFramePr>
          <p:cNvPr id="5" name="Table 4"/>
          <p:cNvGraphicFramePr>
            <a:graphicFrameLocks noGrp="1"/>
          </p:cNvGraphicFramePr>
          <p:nvPr/>
        </p:nvGraphicFramePr>
        <p:xfrm>
          <a:off x="1584961" y="2886891"/>
          <a:ext cx="6096000" cy="1971040"/>
        </p:xfrm>
        <a:graphic>
          <a:graphicData uri="http://schemas.openxmlformats.org/drawingml/2006/table">
            <a:tbl>
              <a:tblPr firstRow="1" bandRow="1">
                <a:tableStyleId>{69012ECD-51FC-41F1-AA8D-1B2483CD663E}</a:tableStyleId>
              </a:tblPr>
              <a:tblGrid>
                <a:gridCol w="1752600"/>
                <a:gridCol w="2311400"/>
                <a:gridCol w="2032000"/>
              </a:tblGrid>
              <a:tr h="243840">
                <a:tc>
                  <a:txBody>
                    <a:bodyPr/>
                    <a:lstStyle/>
                    <a:p>
                      <a:pPr marL="0" marR="0" algn="ctr">
                        <a:spcBef>
                          <a:spcPts val="0"/>
                        </a:spcBef>
                        <a:spcAft>
                          <a:spcPts val="0"/>
                        </a:spcAft>
                      </a:pPr>
                      <a:r>
                        <a:rPr lang="en-US" sz="1600" dirty="0">
                          <a:latin typeface="Times New Roman" pitchFamily="18" charset="0"/>
                          <a:cs typeface="Times New Roman" pitchFamily="18" charset="0"/>
                        </a:rPr>
                        <a:t>Division</a:t>
                      </a:r>
                      <a:endParaRPr lang="en-US" sz="2400" dirty="0">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1600" dirty="0">
                          <a:latin typeface="Times New Roman" pitchFamily="18" charset="0"/>
                          <a:cs typeface="Times New Roman" pitchFamily="18" charset="0"/>
                        </a:rPr>
                        <a:t>Simulated water demand (</a:t>
                      </a:r>
                      <a:r>
                        <a:rPr lang="en-US" sz="1600" dirty="0" smtClean="0">
                          <a:latin typeface="Times New Roman" pitchFamily="18" charset="0"/>
                          <a:cs typeface="Times New Roman" pitchFamily="18" charset="0"/>
                        </a:rPr>
                        <a:t>MCM)</a:t>
                      </a:r>
                      <a:endParaRPr lang="en-US" sz="2400" dirty="0">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1600" dirty="0">
                          <a:latin typeface="Times New Roman" pitchFamily="18" charset="0"/>
                          <a:cs typeface="Times New Roman" pitchFamily="18" charset="0"/>
                        </a:rPr>
                        <a:t>Actual water demand </a:t>
                      </a:r>
                      <a:r>
                        <a:rPr lang="en-US" sz="1600" dirty="0" smtClean="0">
                          <a:latin typeface="Times New Roman" pitchFamily="18" charset="0"/>
                          <a:cs typeface="Times New Roman" pitchFamily="18" charset="0"/>
                        </a:rPr>
                        <a:t>(MCM)</a:t>
                      </a:r>
                      <a:endParaRPr lang="en-US" sz="2400" dirty="0">
                        <a:latin typeface="Times New Roman" pitchFamily="18" charset="0"/>
                        <a:ea typeface="Times New Roman"/>
                        <a:cs typeface="Times New Roman" pitchFamily="18" charset="0"/>
                      </a:endParaRPr>
                    </a:p>
                  </a:txBody>
                  <a:tcPr marL="68580" marR="68580" marT="0" marB="0" anchor="ctr"/>
                </a:tc>
              </a:tr>
              <a:tr h="370840">
                <a:tc>
                  <a:txBody>
                    <a:bodyPr/>
                    <a:lstStyle/>
                    <a:p>
                      <a:pPr algn="ctr" fontAlgn="ctr"/>
                      <a:r>
                        <a:rPr lang="en-US" sz="1600" b="0" i="0" u="none" strike="noStrike" baseline="0" dirty="0" err="1" smtClean="0">
                          <a:solidFill>
                            <a:srgbClr val="000000"/>
                          </a:solidFill>
                          <a:latin typeface="Times New Roman" pitchFamily="18" charset="0"/>
                          <a:cs typeface="Times New Roman" pitchFamily="18" charset="0"/>
                        </a:rPr>
                        <a:t>Vapi</a:t>
                      </a:r>
                      <a:endParaRPr lang="en-US" sz="1600" b="0" i="0" u="none" strike="noStrike" baseline="0" dirty="0">
                        <a:solidFill>
                          <a:srgbClr val="000000"/>
                        </a:solidFill>
                        <a:latin typeface="Times New Roman" pitchFamily="18" charset="0"/>
                        <a:cs typeface="Times New Roman" pitchFamily="18" charset="0"/>
                      </a:endParaRPr>
                    </a:p>
                  </a:txBody>
                  <a:tcPr marL="0" marR="0" marT="0" marB="0" anchor="ctr"/>
                </a:tc>
                <a:tc>
                  <a:txBody>
                    <a:bodyPr/>
                    <a:lstStyle/>
                    <a:p>
                      <a:pPr algn="ctr" fontAlgn="b"/>
                      <a:r>
                        <a:rPr lang="en-US" sz="1600" b="0" i="0" u="none" strike="noStrike">
                          <a:solidFill>
                            <a:srgbClr val="000000"/>
                          </a:solidFill>
                          <a:latin typeface="Times New Roman" pitchFamily="18" charset="0"/>
                          <a:cs typeface="Times New Roman" pitchFamily="18" charset="0"/>
                        </a:rPr>
                        <a:t>26.1018642</a:t>
                      </a:r>
                    </a:p>
                  </a:txBody>
                  <a:tcPr marL="0" marR="0" marT="0" marB="0" anchor="b"/>
                </a:tc>
                <a:tc>
                  <a:txBody>
                    <a:bodyPr/>
                    <a:lstStyle/>
                    <a:p>
                      <a:pPr algn="ctr" fontAlgn="b"/>
                      <a:r>
                        <a:rPr lang="en-US" sz="1600" b="0" i="0" u="none" strike="noStrike">
                          <a:solidFill>
                            <a:srgbClr val="000000"/>
                          </a:solidFill>
                          <a:latin typeface="Times New Roman" pitchFamily="18" charset="0"/>
                          <a:cs typeface="Times New Roman" pitchFamily="18" charset="0"/>
                        </a:rPr>
                        <a:t>26.093</a:t>
                      </a:r>
                    </a:p>
                  </a:txBody>
                  <a:tcPr marL="0" marR="0" marT="0" marB="0" anchor="b"/>
                </a:tc>
              </a:tr>
              <a:tr h="370840">
                <a:tc>
                  <a:txBody>
                    <a:bodyPr/>
                    <a:lstStyle/>
                    <a:p>
                      <a:pPr algn="ctr" fontAlgn="ctr"/>
                      <a:r>
                        <a:rPr lang="en-US" sz="1600" b="0" i="0" u="none" strike="noStrike" baseline="0" dirty="0" err="1" smtClean="0">
                          <a:solidFill>
                            <a:srgbClr val="000000"/>
                          </a:solidFill>
                          <a:latin typeface="Times New Roman" pitchFamily="18" charset="0"/>
                          <a:cs typeface="Times New Roman" pitchFamily="18" charset="0"/>
                        </a:rPr>
                        <a:t>Pardi</a:t>
                      </a:r>
                      <a:endParaRPr lang="en-US" sz="1600" b="0" i="0" u="none" strike="noStrike" baseline="0" dirty="0">
                        <a:solidFill>
                          <a:srgbClr val="000000"/>
                        </a:solidFill>
                        <a:latin typeface="Times New Roman" pitchFamily="18" charset="0"/>
                        <a:cs typeface="Times New Roman" pitchFamily="18" charset="0"/>
                      </a:endParaRPr>
                    </a:p>
                  </a:txBody>
                  <a:tcPr marL="0" marR="0" marT="0" marB="0" anchor="ctr"/>
                </a:tc>
                <a:tc>
                  <a:txBody>
                    <a:bodyPr/>
                    <a:lstStyle/>
                    <a:p>
                      <a:pPr algn="ctr" fontAlgn="b"/>
                      <a:r>
                        <a:rPr lang="en-US" sz="1600" b="0" i="0" u="none" strike="noStrike">
                          <a:solidFill>
                            <a:srgbClr val="000000"/>
                          </a:solidFill>
                          <a:latin typeface="Times New Roman" pitchFamily="18" charset="0"/>
                          <a:cs typeface="Times New Roman" pitchFamily="18" charset="0"/>
                        </a:rPr>
                        <a:t>30.7252733</a:t>
                      </a:r>
                    </a:p>
                  </a:txBody>
                  <a:tcPr marL="0" marR="0" marT="0" marB="0" anchor="b"/>
                </a:tc>
                <a:tc>
                  <a:txBody>
                    <a:bodyPr/>
                    <a:lstStyle/>
                    <a:p>
                      <a:pPr algn="ctr" fontAlgn="b"/>
                      <a:r>
                        <a:rPr lang="en-US" sz="1600" b="0" i="0" u="none" strike="noStrike">
                          <a:solidFill>
                            <a:srgbClr val="000000"/>
                          </a:solidFill>
                          <a:latin typeface="Times New Roman" pitchFamily="18" charset="0"/>
                          <a:cs typeface="Times New Roman" pitchFamily="18" charset="0"/>
                        </a:rPr>
                        <a:t>30.71</a:t>
                      </a:r>
                    </a:p>
                  </a:txBody>
                  <a:tcPr marL="0" marR="0" marT="0" marB="0" anchor="b"/>
                </a:tc>
              </a:tr>
              <a:tr h="370840">
                <a:tc>
                  <a:txBody>
                    <a:bodyPr/>
                    <a:lstStyle/>
                    <a:p>
                      <a:pPr algn="ctr" fontAlgn="ctr"/>
                      <a:r>
                        <a:rPr lang="en-US" sz="1600" b="0" i="0" u="none" strike="noStrike" baseline="0" dirty="0" err="1" smtClean="0">
                          <a:solidFill>
                            <a:srgbClr val="000000"/>
                          </a:solidFill>
                          <a:latin typeface="Times New Roman" pitchFamily="18" charset="0"/>
                          <a:cs typeface="Times New Roman" pitchFamily="18" charset="0"/>
                        </a:rPr>
                        <a:t>Bhilad</a:t>
                      </a:r>
                      <a:endParaRPr lang="en-US" sz="1600" b="0" i="0" u="none" strike="noStrike" baseline="0" dirty="0">
                        <a:solidFill>
                          <a:srgbClr val="000000"/>
                        </a:solidFill>
                        <a:latin typeface="Times New Roman" pitchFamily="18" charset="0"/>
                        <a:cs typeface="Times New Roman" pitchFamily="18" charset="0"/>
                      </a:endParaRPr>
                    </a:p>
                  </a:txBody>
                  <a:tcPr marL="0" marR="0" marT="0" marB="0" anchor="ctr"/>
                </a:tc>
                <a:tc>
                  <a:txBody>
                    <a:bodyPr/>
                    <a:lstStyle/>
                    <a:p>
                      <a:pPr algn="ctr" fontAlgn="b"/>
                      <a:r>
                        <a:rPr lang="en-US" sz="1600" b="0" i="0" u="none" strike="noStrike">
                          <a:solidFill>
                            <a:srgbClr val="000000"/>
                          </a:solidFill>
                          <a:latin typeface="Times New Roman" pitchFamily="18" charset="0"/>
                          <a:cs typeface="Times New Roman" pitchFamily="18" charset="0"/>
                        </a:rPr>
                        <a:t>33.2086203</a:t>
                      </a:r>
                    </a:p>
                  </a:txBody>
                  <a:tcPr marL="0" marR="0" marT="0" marB="0" anchor="b"/>
                </a:tc>
                <a:tc>
                  <a:txBody>
                    <a:bodyPr/>
                    <a:lstStyle/>
                    <a:p>
                      <a:pPr algn="ctr" fontAlgn="b"/>
                      <a:r>
                        <a:rPr lang="en-US" sz="1600" b="0" i="0" u="none" strike="noStrike">
                          <a:solidFill>
                            <a:srgbClr val="000000"/>
                          </a:solidFill>
                          <a:latin typeface="Times New Roman" pitchFamily="18" charset="0"/>
                          <a:cs typeface="Times New Roman" pitchFamily="18" charset="0"/>
                        </a:rPr>
                        <a:t>35.38</a:t>
                      </a:r>
                    </a:p>
                  </a:txBody>
                  <a:tcPr marL="0" marR="0" marT="0" marB="0" anchor="b"/>
                </a:tc>
              </a:tr>
              <a:tr h="370840">
                <a:tc>
                  <a:txBody>
                    <a:bodyPr/>
                    <a:lstStyle/>
                    <a:p>
                      <a:pPr algn="ctr" fontAlgn="b"/>
                      <a:r>
                        <a:rPr lang="en-US" sz="1600" b="1" i="0" u="none" strike="noStrike" dirty="0" smtClean="0">
                          <a:solidFill>
                            <a:srgbClr val="000000"/>
                          </a:solidFill>
                          <a:latin typeface="Times New Roman" pitchFamily="18" charset="0"/>
                          <a:cs typeface="Times New Roman" pitchFamily="18" charset="0"/>
                        </a:rPr>
                        <a:t>SUM</a:t>
                      </a:r>
                      <a:endParaRPr lang="en-US" sz="1600" b="1" i="0" u="none" strike="noStrike" dirty="0">
                        <a:solidFill>
                          <a:srgbClr val="000000"/>
                        </a:solidFill>
                        <a:latin typeface="Times New Roman" pitchFamily="18" charset="0"/>
                        <a:cs typeface="Times New Roman" pitchFamily="18" charset="0"/>
                      </a:endParaRPr>
                    </a:p>
                  </a:txBody>
                  <a:tcPr marL="0" marR="0" marT="0"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90.0357577</a:t>
                      </a:r>
                    </a:p>
                  </a:txBody>
                  <a:tcPr marL="0" marR="0" marT="0" marB="0" anchor="b"/>
                </a:tc>
                <a:tc>
                  <a:txBody>
                    <a:bodyPr/>
                    <a:lstStyle/>
                    <a:p>
                      <a:pPr algn="ctr" fontAlgn="b"/>
                      <a:r>
                        <a:rPr lang="en-US" sz="1600" b="1" i="0" u="none" strike="noStrike" dirty="0">
                          <a:solidFill>
                            <a:srgbClr val="000000"/>
                          </a:solidFill>
                          <a:latin typeface="Times New Roman" pitchFamily="18" charset="0"/>
                          <a:cs typeface="Times New Roman" pitchFamily="18" charset="0"/>
                        </a:rPr>
                        <a:t>92.183</a:t>
                      </a:r>
                    </a:p>
                  </a:txBody>
                  <a:tcPr marL="0" marR="0" marT="0" marB="0" anchor="b"/>
                </a:tc>
              </a:tr>
            </a:tbl>
          </a:graphicData>
        </a:graphic>
      </p:graphicFrame>
      <p:sp>
        <p:nvSpPr>
          <p:cNvPr id="6" name="TextBox 5"/>
          <p:cNvSpPr txBox="1"/>
          <p:nvPr/>
        </p:nvSpPr>
        <p:spPr>
          <a:xfrm>
            <a:off x="705394" y="2455840"/>
            <a:ext cx="7759337"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Table 4.</a:t>
            </a:r>
            <a:r>
              <a:rPr lang="en-US" dirty="0" smtClean="0">
                <a:latin typeface="Times New Roman" pitchFamily="18" charset="0"/>
                <a:cs typeface="Times New Roman" pitchFamily="18" charset="0"/>
              </a:rPr>
              <a:t> Simulated Vs Actual Demands  (MCM) for year 2014</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32836"/>
            <a:ext cx="7886700" cy="4823377"/>
          </a:xfrm>
        </p:spPr>
        <p:txBody>
          <a:bodyPr>
            <a:normAutofit/>
          </a:bodyPr>
          <a:lstStyle/>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For the verification of base case 2014 and to measure the accuracy of numerical model predictions for the current scenario, Root Mean Square Error was used which is calculated as:</a:t>
            </a: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Where, Y</a:t>
            </a:r>
            <a:r>
              <a:rPr lang="en-US" sz="2000"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 is simulated demand and Y</a:t>
            </a:r>
            <a:r>
              <a:rPr lang="en-US" sz="2000"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is actual demand</a:t>
            </a:r>
          </a:p>
        </p:txBody>
      </p:sp>
      <p:sp>
        <p:nvSpPr>
          <p:cNvPr id="4" name="Slide Number Placeholder 3"/>
          <p:cNvSpPr>
            <a:spLocks noGrp="1"/>
          </p:cNvSpPr>
          <p:nvPr>
            <p:ph type="sldNum" sz="quarter" idx="12"/>
          </p:nvPr>
        </p:nvSpPr>
        <p:spPr/>
        <p:txBody>
          <a:bodyPr/>
          <a:lstStyle/>
          <a:p>
            <a:fld id="{1C238C77-FDCD-4874-B3FF-6CCFD4A0B09A}" type="slidenum">
              <a:rPr lang="en-AU" smtClean="0"/>
              <a:pPr/>
              <a:t>25</a:t>
            </a:fld>
            <a:endParaRPr lang="en-AU"/>
          </a:p>
        </p:txBody>
      </p:sp>
      <p:pic>
        <p:nvPicPr>
          <p:cNvPr id="5" name="Picture 2"/>
          <p:cNvPicPr>
            <a:picLocks noChangeAspect="1" noChangeArrowheads="1"/>
          </p:cNvPicPr>
          <p:nvPr/>
        </p:nvPicPr>
        <p:blipFill>
          <a:blip r:embed="rId3"/>
          <a:srcRect l="33589" t="45772" r="51529" b="47610"/>
          <a:stretch>
            <a:fillRect/>
          </a:stretch>
        </p:blipFill>
        <p:spPr bwMode="auto">
          <a:xfrm>
            <a:off x="1223682" y="3226533"/>
            <a:ext cx="2525357" cy="7114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777" y="418011"/>
            <a:ext cx="7589317" cy="640080"/>
          </a:xfrm>
        </p:spPr>
        <p:txBody>
          <a:bodyPr>
            <a:noAutofit/>
          </a:bodyPr>
          <a:lstStyle/>
          <a:p>
            <a:pPr algn="ctr"/>
            <a:r>
              <a:rPr lang="en-US" sz="2400" dirty="0" smtClean="0">
                <a:latin typeface="Times New Roman"/>
                <a:ea typeface="Times New Roman"/>
              </a:rPr>
              <a:t>Simulated and Actual (observed) water demands for year 2014</a:t>
            </a:r>
            <a:endParaRPr lang="en-US" sz="2400" dirty="0"/>
          </a:p>
        </p:txBody>
      </p:sp>
      <p:sp>
        <p:nvSpPr>
          <p:cNvPr id="4" name="Text Placeholder 3"/>
          <p:cNvSpPr>
            <a:spLocks noGrp="1"/>
          </p:cNvSpPr>
          <p:nvPr>
            <p:ph type="body" sz="half" idx="2"/>
          </p:nvPr>
        </p:nvSpPr>
        <p:spPr>
          <a:xfrm>
            <a:off x="561703" y="5408023"/>
            <a:ext cx="7524002" cy="901337"/>
          </a:xfrm>
        </p:spPr>
        <p:txBody>
          <a:bodyPr>
            <a:normAutofit/>
          </a:bodyPr>
          <a:lstStyle/>
          <a:p>
            <a:pPr algn="just"/>
            <a:r>
              <a:rPr lang="en-US" sz="2400" dirty="0" smtClean="0">
                <a:latin typeface="Times New Roman" pitchFamily="18" charset="0"/>
                <a:cs typeface="Times New Roman" pitchFamily="18" charset="0"/>
              </a:rPr>
              <a:t>The lower RMSE value of 0.865 indicated that WEAP can     perform well to evaluate the future scenario</a:t>
            </a: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C238C77-FDCD-4874-B3FF-6CCFD4A0B09A}" type="slidenum">
              <a:rPr lang="en-AU" smtClean="0"/>
              <a:pPr/>
              <a:t>26</a:t>
            </a:fld>
            <a:endParaRPr lang="en-AU"/>
          </a:p>
        </p:txBody>
      </p:sp>
      <p:graphicFrame>
        <p:nvGraphicFramePr>
          <p:cNvPr id="7" name="Chart 6"/>
          <p:cNvGraphicFramePr/>
          <p:nvPr/>
        </p:nvGraphicFramePr>
        <p:xfrm>
          <a:off x="359365" y="1071017"/>
          <a:ext cx="8000864" cy="4127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67552" y="3578482"/>
          <a:ext cx="6335487" cy="1302512"/>
        </p:xfrm>
        <a:graphic>
          <a:graphicData uri="http://schemas.openxmlformats.org/drawingml/2006/table">
            <a:tbl>
              <a:tblPr firstRow="1" bandRow="1">
                <a:tableStyleId>{69012ECD-51FC-41F1-AA8D-1B2483CD663E}</a:tableStyleId>
              </a:tblPr>
              <a:tblGrid>
                <a:gridCol w="2194561"/>
                <a:gridCol w="1162594"/>
                <a:gridCol w="1463040"/>
                <a:gridCol w="1515292"/>
              </a:tblGrid>
              <a:tr h="370840">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Demand site</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err="1">
                          <a:latin typeface="Times New Roman" pitchFamily="18" charset="0"/>
                          <a:cs typeface="Times New Roman" pitchFamily="18" charset="0"/>
                        </a:rPr>
                        <a:t>Vapi</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Pardi</a:t>
                      </a:r>
                      <a:endParaRPr lang="en-US" sz="16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err="1">
                          <a:latin typeface="Times New Roman" pitchFamily="18" charset="0"/>
                          <a:cs typeface="Times New Roman" pitchFamily="18" charset="0"/>
                        </a:rPr>
                        <a:t>Bhilad</a:t>
                      </a:r>
                      <a:endParaRPr lang="en-US" sz="1600" dirty="0">
                        <a:latin typeface="Times New Roman" pitchFamily="18" charset="0"/>
                        <a:ea typeface="Times New Roman"/>
                        <a:cs typeface="Times New Roman"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Water use rate (</a:t>
                      </a:r>
                      <a:r>
                        <a:rPr lang="en-US" sz="1600" dirty="0" err="1">
                          <a:latin typeface="Times New Roman" pitchFamily="18" charset="0"/>
                          <a:cs typeface="Times New Roman" pitchFamily="18" charset="0"/>
                        </a:rPr>
                        <a:t>lpcd</a:t>
                      </a:r>
                      <a:r>
                        <a:rPr lang="en-US" sz="1600" dirty="0">
                          <a:latin typeface="Times New Roman" pitchFamily="18" charset="0"/>
                          <a:cs typeface="Times New Roman" pitchFamily="18" charset="0"/>
                        </a:rPr>
                        <a:t>)</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200</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200</a:t>
                      </a:r>
                      <a:endParaRPr lang="en-US" sz="16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200</a:t>
                      </a:r>
                      <a:endParaRPr lang="en-US" sz="1600" dirty="0">
                        <a:latin typeface="Times New Roman" pitchFamily="18" charset="0"/>
                        <a:ea typeface="Times New Roman"/>
                        <a:cs typeface="Times New Roman"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600" dirty="0">
                          <a:latin typeface="Times New Roman"/>
                          <a:ea typeface="Times New Roman"/>
                          <a:cs typeface="Times New Roman"/>
                        </a:rPr>
                        <a:t>Increased Population growth </a:t>
                      </a:r>
                      <a:r>
                        <a:rPr lang="en-US" sz="1600" dirty="0" smtClean="0">
                          <a:latin typeface="Times New Roman"/>
                          <a:ea typeface="Times New Roman"/>
                          <a:cs typeface="Times New Roman"/>
                        </a:rPr>
                        <a:t>for </a:t>
                      </a:r>
                      <a:r>
                        <a:rPr lang="en-US" sz="1600" dirty="0">
                          <a:latin typeface="Times New Roman"/>
                          <a:ea typeface="Times New Roman"/>
                          <a:cs typeface="Times New Roman"/>
                        </a:rPr>
                        <a:t>year 2021</a:t>
                      </a:r>
                      <a:endParaRPr lang="en-US" sz="16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a:ea typeface="Times New Roman"/>
                          <a:cs typeface="Times New Roman"/>
                        </a:rPr>
                        <a:t>10%</a:t>
                      </a:r>
                      <a:endParaRPr lang="en-US" sz="16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a:ea typeface="Times New Roman"/>
                          <a:cs typeface="Times New Roman"/>
                        </a:rPr>
                        <a:t>3%</a:t>
                      </a:r>
                      <a:endParaRPr lang="en-US" sz="16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a:ea typeface="Times New Roman"/>
                          <a:cs typeface="Times New Roman"/>
                        </a:rPr>
                        <a:t>4%</a:t>
                      </a:r>
                      <a:endParaRPr lang="en-US" sz="1600" dirty="0">
                        <a:latin typeface="Calibri"/>
                        <a:ea typeface="Times New Roman"/>
                        <a:cs typeface="Times New Roman"/>
                      </a:endParaRPr>
                    </a:p>
                  </a:txBody>
                  <a:tcPr marL="68580" marR="68580" marT="0" marB="0" anchor="ctr"/>
                </a:tc>
              </a:tr>
            </a:tbl>
          </a:graphicData>
        </a:graphic>
      </p:graphicFrame>
      <p:sp>
        <p:nvSpPr>
          <p:cNvPr id="4" name="TextBox 3"/>
          <p:cNvSpPr txBox="1"/>
          <p:nvPr/>
        </p:nvSpPr>
        <p:spPr>
          <a:xfrm>
            <a:off x="679269" y="169817"/>
            <a:ext cx="7576457" cy="584775"/>
          </a:xfrm>
          <a:prstGeom prst="rect">
            <a:avLst/>
          </a:prstGeom>
          <a:noFill/>
        </p:spPr>
        <p:txBody>
          <a:bodyPr wrap="square" rtlCol="0">
            <a:spAutoFit/>
          </a:bodyPr>
          <a:lstStyle/>
          <a:p>
            <a:pPr algn="ctr"/>
            <a:r>
              <a:rPr lang="en-US" sz="32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Future Scenario</a:t>
            </a:r>
          </a:p>
        </p:txBody>
      </p:sp>
      <p:sp>
        <p:nvSpPr>
          <p:cNvPr id="5" name="Slide Number Placeholder 4"/>
          <p:cNvSpPr>
            <a:spLocks noGrp="1"/>
          </p:cNvSpPr>
          <p:nvPr>
            <p:ph type="sldNum" sz="quarter" idx="12"/>
          </p:nvPr>
        </p:nvSpPr>
        <p:spPr/>
        <p:txBody>
          <a:bodyPr/>
          <a:lstStyle/>
          <a:p>
            <a:fld id="{1C238C77-FDCD-4874-B3FF-6CCFD4A0B09A}" type="slidenum">
              <a:rPr lang="en-AU" smtClean="0"/>
              <a:pPr/>
              <a:t>27</a:t>
            </a:fld>
            <a:endParaRPr lang="en-AU"/>
          </a:p>
        </p:txBody>
      </p:sp>
      <p:sp>
        <p:nvSpPr>
          <p:cNvPr id="8" name="Content Placeholder 2"/>
          <p:cNvSpPr txBox="1">
            <a:spLocks/>
          </p:cNvSpPr>
          <p:nvPr/>
        </p:nvSpPr>
        <p:spPr>
          <a:xfrm>
            <a:off x="641713" y="571579"/>
            <a:ext cx="7886700" cy="2145495"/>
          </a:xfrm>
          <a:prstGeom prst="rect">
            <a:avLst/>
          </a:prstGeom>
        </p:spPr>
        <p:txBody>
          <a:bodyPr>
            <a:normAutofit lnSpcReduction="10000"/>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28600" lvl="0" indent="-228600" algn="just" defTabSz="914400">
              <a:lnSpc>
                <a:spcPct val="90000"/>
              </a:lnSpc>
              <a:spcBef>
                <a:spcPts val="1000"/>
              </a:spcBef>
              <a:buFont typeface="Arial" panose="020B0604020202020204" pitchFamily="34" charset="0"/>
              <a:buChar char="•"/>
            </a:pPr>
            <a:r>
              <a:rPr lang="en-US" sz="2400" dirty="0" smtClean="0">
                <a:latin typeface="Times New Roman"/>
                <a:ea typeface="Times New Roman"/>
              </a:rPr>
              <a:t>Future scenario was formulated to show the impact of increase in population growth (varying demand) on water demands </a:t>
            </a:r>
          </a:p>
          <a:p>
            <a:pPr marL="228600" lvl="0" indent="-228600" algn="just" defTabSz="914400">
              <a:lnSpc>
                <a:spcPct val="90000"/>
              </a:lnSpc>
              <a:spcBef>
                <a:spcPts val="1000"/>
              </a:spcBef>
              <a:buFont typeface="Arial" panose="020B0604020202020204" pitchFamily="34" charset="0"/>
              <a:buChar char="•"/>
            </a:pPr>
            <a:r>
              <a:rPr lang="en-US" sz="2400" dirty="0" smtClean="0">
                <a:latin typeface="Times New Roman"/>
                <a:ea typeface="Times New Roman"/>
              </a:rPr>
              <a:t>It assumes the population growth of 10% for </a:t>
            </a:r>
            <a:r>
              <a:rPr lang="en-US" sz="2400" dirty="0" err="1" smtClean="0">
                <a:latin typeface="Times New Roman"/>
                <a:ea typeface="Times New Roman"/>
              </a:rPr>
              <a:t>Vapi</a:t>
            </a:r>
            <a:r>
              <a:rPr lang="en-US" sz="2400" dirty="0" smtClean="0">
                <a:latin typeface="Times New Roman"/>
                <a:ea typeface="Times New Roman"/>
              </a:rPr>
              <a:t>, 3% for </a:t>
            </a:r>
            <a:r>
              <a:rPr lang="en-US" sz="2400" dirty="0" err="1" smtClean="0">
                <a:latin typeface="Times New Roman"/>
                <a:ea typeface="Times New Roman"/>
              </a:rPr>
              <a:t>Pardi</a:t>
            </a:r>
            <a:r>
              <a:rPr lang="en-US" sz="2400" dirty="0" smtClean="0">
                <a:latin typeface="Times New Roman"/>
                <a:ea typeface="Times New Roman"/>
              </a:rPr>
              <a:t> and 4% for </a:t>
            </a:r>
            <a:r>
              <a:rPr lang="en-US" sz="2400" dirty="0" err="1" smtClean="0">
                <a:latin typeface="Times New Roman"/>
                <a:ea typeface="Times New Roman"/>
              </a:rPr>
              <a:t>bhilad</a:t>
            </a: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28600" marR="0" lvl="0" indent="-228600" algn="just" defTabSz="914400" rtl="0" eaLnBrk="1" fontAlgn="auto" latinLnBrk="0" hangingPunct="1">
              <a:lnSpc>
                <a:spcPct val="90000"/>
              </a:lnSpc>
              <a:spcBef>
                <a:spcPts val="1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9" name="TextBox 8"/>
          <p:cNvSpPr txBox="1"/>
          <p:nvPr/>
        </p:nvSpPr>
        <p:spPr>
          <a:xfrm>
            <a:off x="718457" y="3122041"/>
            <a:ext cx="7759337"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Table 5.</a:t>
            </a:r>
            <a:r>
              <a:rPr lang="en-US" dirty="0" smtClean="0">
                <a:latin typeface="Times New Roman" pitchFamily="18" charset="0"/>
                <a:cs typeface="Times New Roman" pitchFamily="18" charset="0"/>
              </a:rPr>
              <a:t> Input Data for WEAP model for Future year 2021</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54459"/>
            <a:ext cx="7886700" cy="5659404"/>
          </a:xfrm>
        </p:spPr>
        <p:txBody>
          <a:bodyPr>
            <a:normAutofit/>
          </a:bodyPr>
          <a:lstStyle/>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Scenario formulated indicates a total water demand of 102.48 MCM for future scenario of increased population</a:t>
            </a:r>
          </a:p>
        </p:txBody>
      </p:sp>
      <p:sp>
        <p:nvSpPr>
          <p:cNvPr id="4" name="Slide Number Placeholder 3"/>
          <p:cNvSpPr>
            <a:spLocks noGrp="1"/>
          </p:cNvSpPr>
          <p:nvPr>
            <p:ph type="sldNum" sz="quarter" idx="12"/>
          </p:nvPr>
        </p:nvSpPr>
        <p:spPr/>
        <p:txBody>
          <a:bodyPr/>
          <a:lstStyle/>
          <a:p>
            <a:fld id="{1C238C77-FDCD-4874-B3FF-6CCFD4A0B09A}" type="slidenum">
              <a:rPr lang="en-AU" smtClean="0"/>
              <a:pPr/>
              <a:t>28</a:t>
            </a:fld>
            <a:endParaRPr lang="en-AU"/>
          </a:p>
        </p:txBody>
      </p:sp>
      <p:graphicFrame>
        <p:nvGraphicFramePr>
          <p:cNvPr id="8" name="Table 7"/>
          <p:cNvGraphicFramePr>
            <a:graphicFrameLocks noGrp="1"/>
          </p:cNvGraphicFramePr>
          <p:nvPr/>
        </p:nvGraphicFramePr>
        <p:xfrm>
          <a:off x="1554480" y="1227185"/>
          <a:ext cx="6048103" cy="1763776"/>
        </p:xfrm>
        <a:graphic>
          <a:graphicData uri="http://schemas.openxmlformats.org/drawingml/2006/table">
            <a:tbl>
              <a:tblPr firstRow="1" bandRow="1">
                <a:tableStyleId>{69012ECD-51FC-41F1-AA8D-1B2483CD663E}</a:tableStyleId>
              </a:tblPr>
              <a:tblGrid>
                <a:gridCol w="1702985"/>
                <a:gridCol w="2028554"/>
                <a:gridCol w="2316564"/>
              </a:tblGrid>
              <a:tr h="269966">
                <a:tc>
                  <a:txBody>
                    <a:bodyPr/>
                    <a:lstStyle/>
                    <a:p>
                      <a:pPr marL="0" marR="0" algn="ctr">
                        <a:lnSpc>
                          <a:spcPct val="115000"/>
                        </a:lnSpc>
                        <a:spcBef>
                          <a:spcPts val="0"/>
                        </a:spcBef>
                        <a:spcAft>
                          <a:spcPts val="0"/>
                        </a:spcAft>
                      </a:pPr>
                      <a:r>
                        <a:rPr lang="en-US" sz="1600" b="1" dirty="0">
                          <a:solidFill>
                            <a:schemeClr val="bg1"/>
                          </a:solidFill>
                          <a:latin typeface="Times New Roman" pitchFamily="18" charset="0"/>
                          <a:cs typeface="Times New Roman" pitchFamily="18" charset="0"/>
                        </a:rPr>
                        <a:t>Division</a:t>
                      </a:r>
                      <a:endParaRPr lang="en-US" sz="1600" b="1" dirty="0">
                        <a:solidFill>
                          <a:schemeClr val="bg1"/>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solidFill>
                            <a:schemeClr val="bg1"/>
                          </a:solidFill>
                          <a:latin typeface="Times New Roman" pitchFamily="18" charset="0"/>
                          <a:cs typeface="Times New Roman" pitchFamily="18" charset="0"/>
                        </a:rPr>
                        <a:t>Current scenario</a:t>
                      </a:r>
                      <a:endParaRPr lang="en-US" sz="1600" b="1" dirty="0">
                        <a:solidFill>
                          <a:schemeClr val="bg1"/>
                        </a:solidFill>
                        <a:latin typeface="Times New Roman" pitchFamily="18" charset="0"/>
                        <a:ea typeface="Times New Roman"/>
                        <a:cs typeface="Times New Roman" pitchFamily="18"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600" b="1" dirty="0">
                          <a:solidFill>
                            <a:schemeClr val="bg1"/>
                          </a:solidFill>
                          <a:latin typeface="Times New Roman" pitchFamily="18" charset="0"/>
                          <a:cs typeface="Times New Roman" pitchFamily="18" charset="0"/>
                        </a:rPr>
                        <a:t>Future scenario</a:t>
                      </a:r>
                      <a:endParaRPr lang="en-US" sz="1600" b="1" dirty="0">
                        <a:solidFill>
                          <a:schemeClr val="bg1"/>
                        </a:solidFill>
                        <a:latin typeface="Times New Roman" pitchFamily="18" charset="0"/>
                        <a:ea typeface="Times New Roman"/>
                        <a:cs typeface="Times New Roman" pitchFamily="18" charset="0"/>
                      </a:endParaRPr>
                    </a:p>
                  </a:txBody>
                  <a:tcPr marL="68580" marR="68580" marT="0" marB="0" anchor="ctr">
                    <a:solidFill>
                      <a:schemeClr val="accent1"/>
                    </a:solidFill>
                  </a:tcPr>
                </a:tc>
              </a:tr>
              <a:tr h="370840">
                <a:tc>
                  <a:txBody>
                    <a:bodyPr/>
                    <a:lstStyle/>
                    <a:p>
                      <a:pPr marL="0" marR="0" algn="ctr">
                        <a:lnSpc>
                          <a:spcPct val="115000"/>
                        </a:lnSpc>
                        <a:spcBef>
                          <a:spcPts val="0"/>
                        </a:spcBef>
                        <a:spcAft>
                          <a:spcPts val="0"/>
                        </a:spcAft>
                      </a:pPr>
                      <a:r>
                        <a:rPr lang="en-US" sz="1600" dirty="0" err="1">
                          <a:latin typeface="Times New Roman" pitchFamily="18" charset="0"/>
                          <a:cs typeface="Times New Roman" pitchFamily="18" charset="0"/>
                        </a:rPr>
                        <a:t>Vapi</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26.10</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38.83</a:t>
                      </a:r>
                      <a:endParaRPr lang="en-US" sz="1600" dirty="0">
                        <a:latin typeface="Times New Roman" pitchFamily="18" charset="0"/>
                        <a:ea typeface="Times New Roman"/>
                        <a:cs typeface="Times New Roman"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600" dirty="0" err="1">
                          <a:latin typeface="Times New Roman" pitchFamily="18" charset="0"/>
                          <a:cs typeface="Times New Roman" pitchFamily="18" charset="0"/>
                        </a:rPr>
                        <a:t>Pardi</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30.72</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30.27</a:t>
                      </a:r>
                      <a:endParaRPr lang="en-US" sz="1600">
                        <a:latin typeface="Times New Roman" pitchFamily="18" charset="0"/>
                        <a:ea typeface="Times New Roman"/>
                        <a:cs typeface="Times New Roman"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Bhilad</a:t>
                      </a:r>
                      <a:endParaRPr lang="en-US" sz="16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33.21</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33.37</a:t>
                      </a:r>
                      <a:endParaRPr lang="en-US" sz="1600">
                        <a:latin typeface="Times New Roman" pitchFamily="18" charset="0"/>
                        <a:ea typeface="Times New Roman"/>
                        <a:cs typeface="Times New Roman"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Sum</a:t>
                      </a:r>
                      <a:endParaRPr lang="en-US" sz="16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90.04</a:t>
                      </a:r>
                      <a:endParaRPr lang="en-US" sz="16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102.48</a:t>
                      </a:r>
                      <a:endParaRPr lang="en-US" sz="1600" b="1" dirty="0">
                        <a:latin typeface="Times New Roman" pitchFamily="18" charset="0"/>
                        <a:ea typeface="Times New Roman"/>
                        <a:cs typeface="Times New Roman" pitchFamily="18" charset="0"/>
                      </a:endParaRPr>
                    </a:p>
                  </a:txBody>
                  <a:tcPr marL="68580" marR="68580" marT="0" marB="0" anchor="ctr"/>
                </a:tc>
              </a:tr>
            </a:tbl>
          </a:graphicData>
        </a:graphic>
      </p:graphicFrame>
      <p:sp>
        <p:nvSpPr>
          <p:cNvPr id="5" name="TextBox 4"/>
          <p:cNvSpPr txBox="1"/>
          <p:nvPr/>
        </p:nvSpPr>
        <p:spPr>
          <a:xfrm>
            <a:off x="705394" y="640083"/>
            <a:ext cx="7759337"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Table 6. </a:t>
            </a:r>
            <a:r>
              <a:rPr lang="en-US" dirty="0" smtClean="0">
                <a:latin typeface="Times New Roman" pitchFamily="18" charset="0"/>
                <a:cs typeface="Times New Roman" pitchFamily="18" charset="0"/>
              </a:rPr>
              <a:t>Comparison of  Simulated water demands (MCM)</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238C77-FDCD-4874-B3FF-6CCFD4A0B09A}" type="slidenum">
              <a:rPr lang="en-AU" smtClean="0"/>
              <a:pPr/>
              <a:t>29</a:t>
            </a:fld>
            <a:endParaRPr lang="en-AU"/>
          </a:p>
        </p:txBody>
      </p:sp>
      <p:graphicFrame>
        <p:nvGraphicFramePr>
          <p:cNvPr id="6" name="Content Placeholder 5"/>
          <p:cNvGraphicFramePr>
            <a:graphicFrameLocks noGrp="1"/>
          </p:cNvGraphicFramePr>
          <p:nvPr>
            <p:ph idx="1"/>
          </p:nvPr>
        </p:nvGraphicFramePr>
        <p:xfrm>
          <a:off x="563335" y="1005839"/>
          <a:ext cx="7888334" cy="3370217"/>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992777" y="418011"/>
            <a:ext cx="7589317" cy="640080"/>
          </a:xfrm>
        </p:spPr>
        <p:txBody>
          <a:bodyPr>
            <a:noAutofit/>
          </a:bodyPr>
          <a:lstStyle/>
          <a:p>
            <a:pPr algn="ctr"/>
            <a:r>
              <a:rPr lang="en-US" sz="2400" dirty="0" smtClean="0">
                <a:latin typeface="Times New Roman"/>
                <a:ea typeface="Times New Roman"/>
              </a:rPr>
              <a:t>Comparison of water demand for Current scenario (2014) and Future scenario (2021)</a:t>
            </a:r>
            <a:endParaRPr lang="en-US" sz="2400" dirty="0"/>
          </a:p>
        </p:txBody>
      </p:sp>
      <p:sp>
        <p:nvSpPr>
          <p:cNvPr id="8" name="Rectangle 7"/>
          <p:cNvSpPr/>
          <p:nvPr/>
        </p:nvSpPr>
        <p:spPr>
          <a:xfrm>
            <a:off x="496389" y="4549675"/>
            <a:ext cx="7968342" cy="1015663"/>
          </a:xfrm>
          <a:prstGeom prst="rect">
            <a:avLst/>
          </a:prstGeom>
        </p:spPr>
        <p:txBody>
          <a:bodyPr wrap="square">
            <a:spAutoFit/>
          </a:bodyPr>
          <a:lstStyle/>
          <a:p>
            <a:pPr algn="just"/>
            <a:r>
              <a:rPr lang="en-US" sz="2000" dirty="0" smtClean="0">
                <a:latin typeface="Times New Roman" pitchFamily="18" charset="0"/>
                <a:cs typeface="Times New Roman" pitchFamily="18" charset="0"/>
              </a:rPr>
              <a:t>The water demand for </a:t>
            </a:r>
            <a:r>
              <a:rPr lang="en-US" sz="2000" dirty="0" err="1" smtClean="0">
                <a:latin typeface="Times New Roman" pitchFamily="18" charset="0"/>
                <a:cs typeface="Times New Roman" pitchFamily="18" charset="0"/>
              </a:rPr>
              <a:t>Vapi</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Bhilad</a:t>
            </a:r>
            <a:r>
              <a:rPr lang="en-US" sz="2000" dirty="0" smtClean="0">
                <a:latin typeface="Times New Roman" pitchFamily="18" charset="0"/>
                <a:cs typeface="Times New Roman" pitchFamily="18" charset="0"/>
              </a:rPr>
              <a:t> increases by 12.73 MCM and 0.16 MCM respectively. However, the demand is reduced by 0.46 MCM for </a:t>
            </a:r>
            <a:r>
              <a:rPr lang="en-US" sz="2000" dirty="0" err="1" smtClean="0">
                <a:latin typeface="Times New Roman" pitchFamily="18" charset="0"/>
                <a:cs typeface="Times New Roman" pitchFamily="18" charset="0"/>
              </a:rPr>
              <a:t>Pardi</a:t>
            </a:r>
            <a:r>
              <a:rPr lang="en-US" sz="20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CONTENTS</a:t>
            </a:r>
            <a:endParaRPr lang="en-US" sz="4000"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Preface</a:t>
            </a:r>
          </a:p>
          <a:p>
            <a:r>
              <a:rPr lang="en-US" sz="2400" dirty="0" smtClean="0">
                <a:latin typeface="Times New Roman" pitchFamily="18" charset="0"/>
                <a:cs typeface="Times New Roman" pitchFamily="18" charset="0"/>
              </a:rPr>
              <a:t>Critical review</a:t>
            </a:r>
          </a:p>
          <a:p>
            <a:r>
              <a:rPr lang="en-US" sz="2400" dirty="0" smtClean="0">
                <a:latin typeface="Times New Roman" pitchFamily="18" charset="0"/>
                <a:cs typeface="Times New Roman" pitchFamily="18" charset="0"/>
              </a:rPr>
              <a:t>Study area</a:t>
            </a:r>
          </a:p>
          <a:p>
            <a:r>
              <a:rPr lang="en-US" sz="2400" dirty="0" smtClean="0">
                <a:latin typeface="Times New Roman" pitchFamily="18" charset="0"/>
                <a:cs typeface="Times New Roman" pitchFamily="18" charset="0"/>
              </a:rPr>
              <a:t>Methodology</a:t>
            </a:r>
          </a:p>
          <a:p>
            <a:r>
              <a:rPr lang="en-US" sz="2400" dirty="0" smtClean="0">
                <a:latin typeface="Times New Roman" pitchFamily="18" charset="0"/>
                <a:cs typeface="Times New Roman" pitchFamily="18" charset="0"/>
              </a:rPr>
              <a:t>Key findings</a:t>
            </a:r>
          </a:p>
          <a:p>
            <a:r>
              <a:rPr lang="en-US" sz="2400" dirty="0" smtClean="0">
                <a:latin typeface="Times New Roman" pitchFamily="18" charset="0"/>
                <a:cs typeface="Times New Roman" pitchFamily="18" charset="0"/>
              </a:rPr>
              <a:t>Implications</a:t>
            </a:r>
          </a:p>
          <a:p>
            <a:r>
              <a:rPr lang="en-US" sz="2400" dirty="0" smtClean="0">
                <a:latin typeface="Times New Roman" pitchFamily="18" charset="0"/>
                <a:cs typeface="Times New Roman" pitchFamily="18" charset="0"/>
              </a:rPr>
              <a:t>Research limitations</a:t>
            </a:r>
          </a:p>
          <a:p>
            <a:r>
              <a:rPr lang="en-US" sz="2400" dirty="0" smtClean="0">
                <a:latin typeface="Times New Roman" pitchFamily="18" charset="0"/>
                <a:cs typeface="Times New Roman" pitchFamily="18" charset="0"/>
              </a:rPr>
              <a:t>References</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C238C77-FDCD-4874-B3FF-6CCFD4A0B09A}" type="slidenum">
              <a:rPr lang="en-AU" smtClean="0"/>
              <a:pPr/>
              <a:t>3</a:t>
            </a:fld>
            <a:endParaRPr lang="en-A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425"/>
            <a:ext cx="7886700" cy="1110981"/>
          </a:xfrm>
        </p:spPr>
        <p:txBody>
          <a:bodyPr>
            <a:normAutofit/>
          </a:bodyPr>
          <a:lstStyle/>
          <a:p>
            <a:pPr algn="ctr"/>
            <a:r>
              <a:rPr lang="en-US" sz="4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Key Findings</a:t>
            </a:r>
            <a:endParaRPr lang="en-US" sz="4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628650" y="1084217"/>
            <a:ext cx="7886700" cy="5092746"/>
          </a:xfrm>
        </p:spPr>
        <p:txBody>
          <a:bodyPr>
            <a:normAutofit/>
          </a:bodyPr>
          <a:lstStyle/>
          <a:p>
            <a:pPr algn="just"/>
            <a:r>
              <a:rPr lang="en-US" sz="2400" dirty="0" smtClean="0">
                <a:latin typeface="Times New Roman" pitchFamily="18" charset="0"/>
                <a:cs typeface="Times New Roman" pitchFamily="18" charset="0"/>
              </a:rPr>
              <a:t>The total simulated water demand obtained using WEAP for base year 2014 was 90.04 MCM</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However, the total actual water demand , as estimated from the data collected, for base year 2014 was 92.18 MCM</a:t>
            </a:r>
          </a:p>
          <a:p>
            <a:pPr algn="just"/>
            <a:endParaRPr lang="en-US" sz="2400" dirty="0" smtClean="0">
              <a:latin typeface="Times New Roman" pitchFamily="18" charset="0"/>
              <a:cs typeface="Times New Roman" pitchFamily="18" charset="0"/>
            </a:endParaRPr>
          </a:p>
          <a:p>
            <a:pPr lvl="0" algn="just"/>
            <a:r>
              <a:rPr lang="en-US" sz="2400" dirty="0" smtClean="0">
                <a:latin typeface="Times New Roman"/>
                <a:ea typeface="Times New Roman"/>
              </a:rPr>
              <a:t>Future scenario formulated to show the impact of increase in population growth, assuming the population growth of 10% for </a:t>
            </a:r>
            <a:r>
              <a:rPr lang="en-US" sz="2400" dirty="0" err="1" smtClean="0">
                <a:latin typeface="Times New Roman"/>
                <a:ea typeface="Times New Roman"/>
              </a:rPr>
              <a:t>Vapi</a:t>
            </a:r>
            <a:r>
              <a:rPr lang="en-US" sz="2400" dirty="0" smtClean="0">
                <a:latin typeface="Times New Roman"/>
                <a:ea typeface="Times New Roman"/>
              </a:rPr>
              <a:t>, 3% for </a:t>
            </a:r>
            <a:r>
              <a:rPr lang="en-US" sz="2400" dirty="0" err="1" smtClean="0">
                <a:latin typeface="Times New Roman"/>
                <a:ea typeface="Times New Roman"/>
              </a:rPr>
              <a:t>Pardi</a:t>
            </a:r>
            <a:r>
              <a:rPr lang="en-US" sz="2400" dirty="0" smtClean="0">
                <a:latin typeface="Times New Roman"/>
                <a:ea typeface="Times New Roman"/>
              </a:rPr>
              <a:t> and 4% for </a:t>
            </a:r>
            <a:r>
              <a:rPr lang="en-US" sz="2400" dirty="0" err="1" smtClean="0">
                <a:latin typeface="Times New Roman"/>
                <a:ea typeface="Times New Roman"/>
              </a:rPr>
              <a:t>bhilad</a:t>
            </a:r>
            <a:r>
              <a:rPr lang="en-US" sz="2400" dirty="0" smtClean="0">
                <a:latin typeface="Times New Roman"/>
                <a:ea typeface="Times New Roman"/>
              </a:rPr>
              <a:t>, resulted to total water demand of </a:t>
            </a:r>
            <a:r>
              <a:rPr lang="en-US" sz="2400" dirty="0" smtClean="0">
                <a:latin typeface="Times New Roman" pitchFamily="18" charset="0"/>
                <a:cs typeface="Times New Roman" pitchFamily="18" charset="0"/>
              </a:rPr>
              <a:t>102.48 MCM </a:t>
            </a:r>
          </a:p>
          <a:p>
            <a:pPr algn="just"/>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C238C77-FDCD-4874-B3FF-6CCFD4A0B09A}" type="slidenum">
              <a:rPr lang="en-AU" smtClean="0"/>
              <a:pPr/>
              <a:t>30</a:t>
            </a:fld>
            <a:endParaRPr lang="en-A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
            <a:ext cx="7886700" cy="1150169"/>
          </a:xfrm>
        </p:spPr>
        <p:txBody>
          <a:bodyPr>
            <a:normAutofit/>
          </a:bodyPr>
          <a:lstStyle/>
          <a:p>
            <a:pPr algn="ctr"/>
            <a:r>
              <a:rPr lang="en-US" sz="4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Implications</a:t>
            </a:r>
            <a:endParaRPr lang="en-US" sz="4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628650" y="1237790"/>
            <a:ext cx="7886700" cy="5228324"/>
          </a:xfrm>
        </p:spPr>
        <p:txBody>
          <a:bodyPr>
            <a:normAutofit/>
          </a:bodyPr>
          <a:lstStyle/>
          <a:p>
            <a:pPr algn="just"/>
            <a:r>
              <a:rPr lang="en-US" sz="2400" dirty="0" smtClean="0">
                <a:latin typeface="Times New Roman" pitchFamily="18" charset="0"/>
                <a:cs typeface="Times New Roman" pitchFamily="18" charset="0"/>
              </a:rPr>
              <a:t>The predicted value deviate from the actual water demand of the year 2014 with low RMSD of 0.865 which can be inferred as good prediction</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results for formulated scenario indicate that increase in population growth, yields in increase in the water demands by 12.44 MCM</a:t>
            </a:r>
            <a:endParaRPr lang="en-US" sz="2400" dirty="0" smtClean="0">
              <a:latin typeface="Times New Roman" pitchFamily="18" charset="0"/>
              <a:ea typeface="Times New Roman"/>
              <a:cs typeface="Times New Roman" pitchFamily="18" charset="0"/>
            </a:endParaRPr>
          </a:p>
          <a:p>
            <a:pPr algn="just"/>
            <a:endParaRPr lang="en-US" sz="2400" dirty="0" smtClean="0">
              <a:latin typeface="Times New Roman" pitchFamily="18" charset="0"/>
              <a:ea typeface="Times New Roman"/>
              <a:cs typeface="Times New Roman" pitchFamily="18" charset="0"/>
            </a:endParaRPr>
          </a:p>
          <a:p>
            <a:pPr algn="just"/>
            <a:r>
              <a:rPr lang="en-US" sz="2400" dirty="0" smtClean="0">
                <a:latin typeface="Times New Roman" pitchFamily="18" charset="0"/>
                <a:ea typeface="Times New Roman"/>
                <a:cs typeface="Times New Roman" pitchFamily="18" charset="0"/>
              </a:rPr>
              <a:t>The gross storage capacity of </a:t>
            </a:r>
            <a:r>
              <a:rPr lang="en-US" sz="2400" dirty="0" err="1" smtClean="0">
                <a:latin typeface="Times New Roman" pitchFamily="18" charset="0"/>
                <a:ea typeface="Times New Roman"/>
                <a:cs typeface="Times New Roman" pitchFamily="18" charset="0"/>
              </a:rPr>
              <a:t>Damanganga</a:t>
            </a:r>
            <a:r>
              <a:rPr lang="en-US" sz="2400" dirty="0" smtClean="0">
                <a:latin typeface="Times New Roman" pitchFamily="18" charset="0"/>
                <a:ea typeface="Times New Roman"/>
                <a:cs typeface="Times New Roman" pitchFamily="18" charset="0"/>
              </a:rPr>
              <a:t> reservoir is 524.857 MCM. Hence, the reservoir is able to supply increasing demand for full reservoir condition as well as 50% of Gross storage</a:t>
            </a:r>
            <a:endParaRPr lang="en-US" sz="2400" dirty="0" smtClean="0">
              <a:latin typeface="Times New Roman" pitchFamily="18" charset="0"/>
              <a:cs typeface="Times New Roman" pitchFamily="18" charset="0"/>
            </a:endParaRPr>
          </a:p>
          <a:p>
            <a:endParaRPr lang="en-US" sz="2400" dirty="0"/>
          </a:p>
        </p:txBody>
      </p:sp>
      <p:sp>
        <p:nvSpPr>
          <p:cNvPr id="4" name="Slide Number Placeholder 3"/>
          <p:cNvSpPr>
            <a:spLocks noGrp="1"/>
          </p:cNvSpPr>
          <p:nvPr>
            <p:ph type="sldNum" sz="quarter" idx="12"/>
          </p:nvPr>
        </p:nvSpPr>
        <p:spPr/>
        <p:txBody>
          <a:bodyPr/>
          <a:lstStyle/>
          <a:p>
            <a:fld id="{1C238C77-FDCD-4874-B3FF-6CCFD4A0B09A}" type="slidenum">
              <a:rPr lang="en-AU" smtClean="0"/>
              <a:pPr/>
              <a:t>31</a:t>
            </a:fld>
            <a:endParaRPr lang="en-A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1C238C77-FDCD-4874-B3FF-6CCFD4A0B09A}" type="slidenum">
              <a:rPr lang="en-AU" smtClean="0"/>
              <a:pPr/>
              <a:t>32</a:t>
            </a:fld>
            <a:endParaRPr lang="en-AU"/>
          </a:p>
        </p:txBody>
      </p:sp>
      <p:sp>
        <p:nvSpPr>
          <p:cNvPr id="6" name="Content Placeholder 2"/>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As observed from past storage conditions of </a:t>
            </a:r>
            <a:r>
              <a:rPr lang="en-US" sz="2400" dirty="0" err="1" smtClean="0">
                <a:latin typeface="Times New Roman" pitchFamily="18" charset="0"/>
                <a:cs typeface="Times New Roman" pitchFamily="18" charset="0"/>
              </a:rPr>
              <a:t>Damanganga</a:t>
            </a:r>
            <a:r>
              <a:rPr lang="en-US" sz="2400" dirty="0" smtClean="0">
                <a:latin typeface="Times New Roman" pitchFamily="18" charset="0"/>
                <a:cs typeface="Times New Roman" pitchFamily="18" charset="0"/>
              </a:rPr>
              <a:t> Reservoir from year 2001 to 2014, the minimum storage was observed as 63.37 MCM (12% of Gross storage)</a:t>
            </a:r>
          </a:p>
          <a:p>
            <a:pPr algn="just"/>
            <a:r>
              <a:rPr lang="en-US" sz="2400" dirty="0" smtClean="0">
                <a:latin typeface="Times New Roman" pitchFamily="18" charset="0"/>
                <a:cs typeface="Times New Roman" pitchFamily="18" charset="0"/>
              </a:rPr>
              <a:t>Water shortage may occur under such storage </a:t>
            </a:r>
            <a:r>
              <a:rPr lang="en-US" sz="2400" dirty="0" smtClean="0">
                <a:latin typeface="Times New Roman" pitchFamily="18" charset="0"/>
                <a:cs typeface="Times New Roman" pitchFamily="18" charset="0"/>
              </a:rPr>
              <a:t>conditions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
            <a:ext cx="7886700" cy="1045667"/>
          </a:xfrm>
        </p:spPr>
        <p:txBody>
          <a:bodyPr>
            <a:normAutofit/>
          </a:bodyPr>
          <a:lstStyle/>
          <a:p>
            <a:pPr algn="ctr"/>
            <a:r>
              <a:rPr lang="en-US" sz="4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Research Limitations</a:t>
            </a:r>
            <a:endParaRPr lang="en-US" sz="4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628650" y="1332411"/>
            <a:ext cx="7886700" cy="4844552"/>
          </a:xfrm>
        </p:spPr>
        <p:txBody>
          <a:bodyPr>
            <a:normAutofit/>
          </a:bodyPr>
          <a:lstStyle/>
          <a:p>
            <a:pPr algn="just"/>
            <a:r>
              <a:rPr lang="en-US" sz="2400" dirty="0" smtClean="0">
                <a:latin typeface="Times New Roman" pitchFamily="18" charset="0"/>
                <a:cs typeface="Times New Roman" pitchFamily="18" charset="0"/>
              </a:rPr>
              <a:t>The future scenario was formulated considering the impact of increased population growth. Thus, present study is limited to yield results for varying demand</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However, Water demand may vary for water supply conditions. Varying water supply condition can be assessed using water year method and water demand can thus be predicted</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Thus the study needs to be extended to  obtain the cumulative effect for applying the model to other districts</a:t>
            </a:r>
          </a:p>
        </p:txBody>
      </p:sp>
      <p:sp>
        <p:nvSpPr>
          <p:cNvPr id="4" name="Slide Number Placeholder 3"/>
          <p:cNvSpPr>
            <a:spLocks noGrp="1"/>
          </p:cNvSpPr>
          <p:nvPr>
            <p:ph type="sldNum" sz="quarter" idx="12"/>
          </p:nvPr>
        </p:nvSpPr>
        <p:spPr/>
        <p:txBody>
          <a:bodyPr/>
          <a:lstStyle/>
          <a:p>
            <a:fld id="{1C238C77-FDCD-4874-B3FF-6CCFD4A0B09A}" type="slidenum">
              <a:rPr lang="en-AU" smtClean="0"/>
              <a:pPr/>
              <a:t>33</a:t>
            </a:fld>
            <a:endParaRPr lang="en-A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7"/>
            <a:ext cx="7886700" cy="849724"/>
          </a:xfrm>
        </p:spPr>
        <p:txBody>
          <a:bodyPr>
            <a:normAutofit/>
          </a:bodyPr>
          <a:lstStyle/>
          <a:p>
            <a:pPr algn="ctr"/>
            <a:r>
              <a:rPr lang="en-US" sz="4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References</a:t>
            </a:r>
            <a:endParaRPr lang="en-US" sz="4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628650" y="715270"/>
            <a:ext cx="7886700" cy="4351338"/>
          </a:xfrm>
        </p:spPr>
        <p:txBody>
          <a:bodyPr>
            <a:noAutofit/>
          </a:bodyPr>
          <a:lstStyle/>
          <a:p>
            <a:pPr algn="just"/>
            <a:r>
              <a:rPr lang="en-US" sz="1400" dirty="0" err="1" smtClean="0">
                <a:latin typeface="Times New Roman" pitchFamily="18" charset="0"/>
                <a:cs typeface="Times New Roman" pitchFamily="18" charset="0"/>
              </a:rPr>
              <a:t>Arranz</a:t>
            </a:r>
            <a:r>
              <a:rPr lang="en-US" sz="1400" dirty="0" smtClean="0">
                <a:latin typeface="Times New Roman" pitchFamily="18" charset="0"/>
                <a:cs typeface="Times New Roman" pitchFamily="18" charset="0"/>
              </a:rPr>
              <a:t>, R., McCartney, M.P., 2007. Application of the Water Evaluation and Planning (WEAP) model to assess future water demands and resources in the </a:t>
            </a:r>
            <a:r>
              <a:rPr lang="en-US" sz="1400" dirty="0" err="1" smtClean="0">
                <a:latin typeface="Times New Roman" pitchFamily="18" charset="0"/>
                <a:cs typeface="Times New Roman" pitchFamily="18" charset="0"/>
              </a:rPr>
              <a:t>Olifants</a:t>
            </a:r>
            <a:r>
              <a:rPr lang="en-US" sz="1400" dirty="0" smtClean="0">
                <a:latin typeface="Times New Roman" pitchFamily="18" charset="0"/>
                <a:cs typeface="Times New Roman" pitchFamily="18" charset="0"/>
              </a:rPr>
              <a:t> Catchment- IWMI Working Paper 116. IWMI – International Water Management Institute, South Africa, pp. 91.</a:t>
            </a:r>
          </a:p>
          <a:p>
            <a:pPr algn="just"/>
            <a:r>
              <a:rPr lang="en-US" sz="1400" dirty="0" smtClean="0">
                <a:latin typeface="Times New Roman" pitchFamily="18" charset="0"/>
                <a:cs typeface="Times New Roman" pitchFamily="18" charset="0"/>
              </a:rPr>
              <a:t>McCartney, M., Ibrahim, Y. A., </a:t>
            </a:r>
            <a:r>
              <a:rPr lang="en-US" sz="1400" dirty="0" err="1" smtClean="0">
                <a:latin typeface="Times New Roman" pitchFamily="18" charset="0"/>
                <a:cs typeface="Times New Roman" pitchFamily="18" charset="0"/>
              </a:rPr>
              <a:t>Sileshi</a:t>
            </a:r>
            <a:r>
              <a:rPr lang="en-US" sz="1400" dirty="0" smtClean="0">
                <a:latin typeface="Times New Roman" pitchFamily="18" charset="0"/>
                <a:cs typeface="Times New Roman" pitchFamily="18" charset="0"/>
              </a:rPr>
              <a:t>, Y., </a:t>
            </a:r>
            <a:r>
              <a:rPr lang="en-US" sz="1400" dirty="0" err="1" smtClean="0">
                <a:latin typeface="Times New Roman" pitchFamily="18" charset="0"/>
                <a:cs typeface="Times New Roman" pitchFamily="18" charset="0"/>
              </a:rPr>
              <a:t>Awulachew</a:t>
            </a:r>
            <a:r>
              <a:rPr lang="en-US" sz="1400" dirty="0" smtClean="0">
                <a:latin typeface="Times New Roman" pitchFamily="18" charset="0"/>
                <a:cs typeface="Times New Roman" pitchFamily="18" charset="0"/>
              </a:rPr>
              <a:t>, S. B. 2009. Application of the Water Evaluation And Planning` (WEAP) Model to Simulate Current and Future Water Demand in the Blue Nile. Proceedings in Intermediate Results Dissemination Workshop on Improved water and land management in the Ethiopian highlands: Its impact on downstream stakeholders dependent on the Blue Nile. 2009 February 5-6. International Livestock Research Institute (ILRI), Addis Ababa, Ethiopia, pp. 78-88.</a:t>
            </a:r>
          </a:p>
          <a:p>
            <a:pPr algn="just"/>
            <a:r>
              <a:rPr lang="en-US" sz="1400" dirty="0" err="1" smtClean="0">
                <a:latin typeface="Times New Roman" pitchFamily="18" charset="0"/>
                <a:cs typeface="Times New Roman" pitchFamily="18" charset="0"/>
              </a:rPr>
              <a:t>Mounir</a:t>
            </a:r>
            <a:r>
              <a:rPr lang="en-US" sz="1400" dirty="0" smtClean="0">
                <a:latin typeface="Times New Roman" pitchFamily="18" charset="0"/>
                <a:cs typeface="Times New Roman" pitchFamily="18" charset="0"/>
              </a:rPr>
              <a:t>, Z. M., Chuan, M. M., </a:t>
            </a:r>
            <a:r>
              <a:rPr lang="en-US" sz="1400" dirty="0" err="1" smtClean="0">
                <a:latin typeface="Times New Roman" pitchFamily="18" charset="0"/>
                <a:cs typeface="Times New Roman" pitchFamily="18" charset="0"/>
              </a:rPr>
              <a:t>Issoufou</a:t>
            </a:r>
            <a:r>
              <a:rPr lang="en-US" sz="1400" dirty="0" smtClean="0">
                <a:latin typeface="Times New Roman" pitchFamily="18" charset="0"/>
                <a:cs typeface="Times New Roman" pitchFamily="18" charset="0"/>
              </a:rPr>
              <a:t>, A. 2011. Application of Water Evaluation and Planning (WEAP): A Model to Assess Future Water Demands in the Niger River (In Niger Republic). Journal of Modern Applied Science, Vol. 5, No. 1, pp. 38-49.</a:t>
            </a:r>
          </a:p>
          <a:p>
            <a:pPr algn="just"/>
            <a:r>
              <a:rPr lang="en-US" sz="1400" dirty="0" smtClean="0">
                <a:latin typeface="Times New Roman" pitchFamily="18" charset="0"/>
                <a:cs typeface="Times New Roman" pitchFamily="18" charset="0"/>
              </a:rPr>
              <a:t>Omar, M. M. 2013. </a:t>
            </a:r>
            <a:r>
              <a:rPr lang="en-US" sz="1400" dirty="0" smtClean="0">
                <a:latin typeface="Times New Roman" pitchFamily="18" charset="0"/>
                <a:cs typeface="Times New Roman" pitchFamily="18" charset="0"/>
                <a:hlinkClick r:id="rId2"/>
              </a:rPr>
              <a:t>Evaluation of actions for better water supply and demand management in </a:t>
            </a:r>
            <a:r>
              <a:rPr lang="en-US" sz="1400" dirty="0" err="1" smtClean="0">
                <a:latin typeface="Times New Roman" pitchFamily="18" charset="0"/>
                <a:cs typeface="Times New Roman" pitchFamily="18" charset="0"/>
                <a:hlinkClick r:id="rId2"/>
              </a:rPr>
              <a:t>Fayoum</a:t>
            </a:r>
            <a:r>
              <a:rPr lang="en-US" sz="1400" dirty="0" smtClean="0">
                <a:latin typeface="Times New Roman" pitchFamily="18" charset="0"/>
                <a:cs typeface="Times New Roman" pitchFamily="18" charset="0"/>
                <a:hlinkClick r:id="rId2"/>
              </a:rPr>
              <a:t>, Egypt using RIBASIM. Water science 27, Elsevier, pp.78-90.</a:t>
            </a:r>
            <a:endParaRPr lang="en-US" sz="1400" dirty="0" smtClean="0">
              <a:latin typeface="Times New Roman" pitchFamily="18" charset="0"/>
              <a:cs typeface="Times New Roman" pitchFamily="18" charset="0"/>
            </a:endParaRPr>
          </a:p>
          <a:p>
            <a:pPr algn="just"/>
            <a:r>
              <a:rPr lang="en-US" sz="1400" dirty="0" err="1" smtClean="0">
                <a:latin typeface="Times New Roman" pitchFamily="18" charset="0"/>
                <a:cs typeface="Times New Roman" pitchFamily="18" charset="0"/>
              </a:rPr>
              <a:t>Rukuni</a:t>
            </a:r>
            <a:r>
              <a:rPr lang="en-US" sz="1400" dirty="0" smtClean="0">
                <a:latin typeface="Times New Roman" pitchFamily="18" charset="0"/>
                <a:cs typeface="Times New Roman" pitchFamily="18" charset="0"/>
              </a:rPr>
              <a:t>, S. 2006. Modeling the response of small multi-purpose reservoirs to hydrology for improved rural livelihoods in the </a:t>
            </a:r>
            <a:r>
              <a:rPr lang="en-US" sz="1400" dirty="0" err="1" smtClean="0">
                <a:latin typeface="Times New Roman" pitchFamily="18" charset="0"/>
                <a:cs typeface="Times New Roman" pitchFamily="18" charset="0"/>
              </a:rPr>
              <a:t>Mzingwane</a:t>
            </a:r>
            <a:r>
              <a:rPr lang="en-US" sz="1400" dirty="0" smtClean="0">
                <a:latin typeface="Times New Roman" pitchFamily="18" charset="0"/>
                <a:cs typeface="Times New Roman" pitchFamily="18" charset="0"/>
              </a:rPr>
              <a:t> catchment: Limpopo Basin. M. Sc. Thesis, University Of Zimbabwe.</a:t>
            </a:r>
          </a:p>
          <a:p>
            <a:pPr algn="just"/>
            <a:r>
              <a:rPr lang="en-US" sz="1400" dirty="0" smtClean="0">
                <a:latin typeface="Times New Roman" pitchFamily="18" charset="0"/>
                <a:cs typeface="Times New Roman" pitchFamily="18" charset="0"/>
              </a:rPr>
              <a:t>Stockholm Environment Institute (SEI). 2015. WEAP21: Water Evaluation and Planning System-Tutorial and User guide, Stockholm Environment Institute, Boston, USA.</a:t>
            </a:r>
          </a:p>
          <a:p>
            <a:pPr algn="just"/>
            <a:r>
              <a:rPr lang="en-US" sz="1400" dirty="0" smtClean="0">
                <a:latin typeface="Times New Roman" pitchFamily="18" charset="0"/>
                <a:cs typeface="Times New Roman" pitchFamily="18" charset="0"/>
              </a:rPr>
              <a:t>Van </a:t>
            </a:r>
            <a:r>
              <a:rPr lang="en-US" sz="1400" dirty="0" err="1" smtClean="0">
                <a:latin typeface="Times New Roman" pitchFamily="18" charset="0"/>
                <a:cs typeface="Times New Roman" pitchFamily="18" charset="0"/>
              </a:rPr>
              <a:t>der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Krogt</a:t>
            </a:r>
            <a:r>
              <a:rPr lang="en-US" sz="1400" dirty="0" smtClean="0">
                <a:latin typeface="Times New Roman" pitchFamily="18" charset="0"/>
                <a:cs typeface="Times New Roman" pitchFamily="18" charset="0"/>
              </a:rPr>
              <a:t>, W., </a:t>
            </a:r>
            <a:r>
              <a:rPr lang="en-US" sz="1400" dirty="0" err="1" smtClean="0">
                <a:latin typeface="Times New Roman" pitchFamily="18" charset="0"/>
                <a:cs typeface="Times New Roman" pitchFamily="18" charset="0"/>
              </a:rPr>
              <a:t>Verhaeghe</a:t>
            </a:r>
            <a:r>
              <a:rPr lang="en-US" sz="1400" dirty="0" smtClean="0">
                <a:latin typeface="Times New Roman" pitchFamily="18" charset="0"/>
                <a:cs typeface="Times New Roman" pitchFamily="18" charset="0"/>
              </a:rPr>
              <a:t>, R., 2001. Regional allocation of water resources. In: </a:t>
            </a:r>
            <a:r>
              <a:rPr lang="en-US" sz="1400" dirty="0" err="1" smtClean="0">
                <a:latin typeface="Times New Roman" pitchFamily="18" charset="0"/>
                <a:cs typeface="Times New Roman" pitchFamily="18" charset="0"/>
              </a:rPr>
              <a:t>Hengsdijk</a:t>
            </a:r>
            <a:r>
              <a:rPr lang="en-US" sz="1400" dirty="0" smtClean="0">
                <a:latin typeface="Times New Roman" pitchFamily="18" charset="0"/>
                <a:cs typeface="Times New Roman" pitchFamily="18" charset="0"/>
              </a:rPr>
              <a:t>, H., </a:t>
            </a:r>
            <a:r>
              <a:rPr lang="en-US" sz="1400" dirty="0" err="1" smtClean="0">
                <a:latin typeface="Times New Roman" pitchFamily="18" charset="0"/>
                <a:cs typeface="Times New Roman" pitchFamily="18" charset="0"/>
              </a:rPr>
              <a:t>Bindraban</a:t>
            </a:r>
            <a:r>
              <a:rPr lang="en-US" sz="1400" dirty="0" smtClean="0">
                <a:latin typeface="Times New Roman" pitchFamily="18" charset="0"/>
                <a:cs typeface="Times New Roman" pitchFamily="18" charset="0"/>
              </a:rPr>
              <a:t>, P. (Eds.), Proceedings of an </a:t>
            </a:r>
            <a:r>
              <a:rPr lang="en-US" sz="1400" dirty="0" err="1" smtClean="0">
                <a:latin typeface="Times New Roman" pitchFamily="18" charset="0"/>
                <a:cs typeface="Times New Roman" pitchFamily="18" charset="0"/>
              </a:rPr>
              <a:t>InternationalWorkshop</a:t>
            </a:r>
            <a:r>
              <a:rPr lang="en-US" sz="1400" dirty="0" smtClean="0">
                <a:latin typeface="Times New Roman" pitchFamily="18" charset="0"/>
                <a:cs typeface="Times New Roman" pitchFamily="18" charset="0"/>
              </a:rPr>
              <a:t> on Water Saving Rice Production Systems. 2001 April 2–4. Plant Research International, </a:t>
            </a:r>
            <a:r>
              <a:rPr lang="en-US" sz="1400" dirty="0" err="1" smtClean="0">
                <a:latin typeface="Times New Roman" pitchFamily="18" charset="0"/>
                <a:cs typeface="Times New Roman" pitchFamily="18" charset="0"/>
              </a:rPr>
              <a:t>Wageningen</a:t>
            </a:r>
            <a:r>
              <a:rPr lang="en-US" sz="1400" dirty="0" smtClean="0">
                <a:latin typeface="Times New Roman" pitchFamily="18" charset="0"/>
                <a:cs typeface="Times New Roman" pitchFamily="18" charset="0"/>
              </a:rPr>
              <a:t>, Netherlands, pp. 101–116.</a:t>
            </a:r>
          </a:p>
          <a:p>
            <a:pPr algn="just"/>
            <a:r>
              <a:rPr lang="en-US" sz="1400" dirty="0" smtClean="0">
                <a:latin typeface="Times New Roman" pitchFamily="18" charset="0"/>
                <a:cs typeface="Times New Roman" pitchFamily="18" charset="0"/>
              </a:rPr>
              <a:t>Van </a:t>
            </a:r>
            <a:r>
              <a:rPr lang="en-US" sz="1400" dirty="0" err="1" smtClean="0">
                <a:latin typeface="Times New Roman" pitchFamily="18" charset="0"/>
                <a:cs typeface="Times New Roman" pitchFamily="18" charset="0"/>
              </a:rPr>
              <a:t>der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Krogt</a:t>
            </a:r>
            <a:r>
              <a:rPr lang="en-US" sz="1400" dirty="0" smtClean="0">
                <a:latin typeface="Times New Roman" pitchFamily="18" charset="0"/>
                <a:cs typeface="Times New Roman" pitchFamily="18" charset="0"/>
              </a:rPr>
              <a:t>, W., 2010. Technical Report: RIBASIM Version 7.01 User Manual Addendum. </a:t>
            </a:r>
            <a:r>
              <a:rPr lang="en-US" sz="1400" dirty="0" err="1" smtClean="0">
                <a:latin typeface="Times New Roman" pitchFamily="18" charset="0"/>
                <a:cs typeface="Times New Roman" pitchFamily="18" charset="0"/>
              </a:rPr>
              <a:t>Deltares</a:t>
            </a:r>
            <a:r>
              <a:rPr lang="en-US" sz="1400" dirty="0" smtClean="0">
                <a:latin typeface="Times New Roman" pitchFamily="18" charset="0"/>
                <a:cs typeface="Times New Roman" pitchFamily="18" charset="0"/>
              </a:rPr>
              <a:t> Institute, Netherlands. </a:t>
            </a:r>
          </a:p>
          <a:p>
            <a:pPr algn="just"/>
            <a:r>
              <a:rPr lang="en-US" sz="1400" dirty="0" smtClean="0">
                <a:latin typeface="Times New Roman" pitchFamily="18" charset="0"/>
                <a:cs typeface="Times New Roman" pitchFamily="18" charset="0"/>
              </a:rPr>
              <a:t>Yates, D., </a:t>
            </a:r>
            <a:r>
              <a:rPr lang="en-US" sz="1400" dirty="0" err="1" smtClean="0">
                <a:latin typeface="Times New Roman" pitchFamily="18" charset="0"/>
                <a:cs typeface="Times New Roman" pitchFamily="18" charset="0"/>
              </a:rPr>
              <a:t>Sieber</a:t>
            </a:r>
            <a:r>
              <a:rPr lang="en-US" sz="1400" dirty="0" smtClean="0">
                <a:latin typeface="Times New Roman" pitchFamily="18" charset="0"/>
                <a:cs typeface="Times New Roman" pitchFamily="18" charset="0"/>
              </a:rPr>
              <a:t>, J., </a:t>
            </a:r>
            <a:r>
              <a:rPr lang="en-US" sz="1400" dirty="0" err="1" smtClean="0">
                <a:latin typeface="Times New Roman" pitchFamily="18" charset="0"/>
                <a:cs typeface="Times New Roman" pitchFamily="18" charset="0"/>
              </a:rPr>
              <a:t>Purkey</a:t>
            </a:r>
            <a:r>
              <a:rPr lang="en-US" sz="1400" dirty="0" smtClean="0">
                <a:latin typeface="Times New Roman" pitchFamily="18" charset="0"/>
                <a:cs typeface="Times New Roman" pitchFamily="18" charset="0"/>
              </a:rPr>
              <a:t>, D., and Huber-Lee, A. 2005. ―WEAP 21 a demand, priority and </a:t>
            </a:r>
            <a:r>
              <a:rPr lang="en-US" sz="1400" dirty="0" err="1" smtClean="0">
                <a:latin typeface="Times New Roman" pitchFamily="18" charset="0"/>
                <a:cs typeface="Times New Roman" pitchFamily="18" charset="0"/>
              </a:rPr>
              <a:t>prefesrence</a:t>
            </a:r>
            <a:r>
              <a:rPr lang="en-US" sz="1400" dirty="0" smtClean="0">
                <a:latin typeface="Times New Roman" pitchFamily="18" charset="0"/>
                <a:cs typeface="Times New Roman" pitchFamily="18" charset="0"/>
              </a:rPr>
              <a:t> driven water planning model, part 1: model characteristics.” Water International 30, 487-500.</a:t>
            </a:r>
          </a:p>
        </p:txBody>
      </p:sp>
      <p:sp>
        <p:nvSpPr>
          <p:cNvPr id="4" name="Slide Number Placeholder 3"/>
          <p:cNvSpPr>
            <a:spLocks noGrp="1"/>
          </p:cNvSpPr>
          <p:nvPr>
            <p:ph type="sldNum" sz="quarter" idx="12"/>
          </p:nvPr>
        </p:nvSpPr>
        <p:spPr/>
        <p:txBody>
          <a:bodyPr/>
          <a:lstStyle/>
          <a:p>
            <a:fld id="{1C238C77-FDCD-4874-B3FF-6CCFD4A0B09A}" type="slidenum">
              <a:rPr lang="en-AU" smtClean="0"/>
              <a:pPr/>
              <a:t>34</a:t>
            </a:fld>
            <a:endParaRPr lang="en-A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THANK YOU</a:t>
            </a:r>
            <a:endParaRPr lang="en-US"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C238C77-FDCD-4874-B3FF-6CCFD4A0B09A}" type="slidenum">
              <a:rPr lang="en-AU" smtClean="0"/>
              <a:pPr/>
              <a:t>35</a:t>
            </a:fld>
            <a:endParaRPr lang="en-A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28650" y="2277"/>
            <a:ext cx="7886700" cy="846809"/>
          </a:xfrm>
        </p:spPr>
        <p:txBody>
          <a:bodyPr>
            <a:normAutofit/>
          </a:bodyPr>
          <a:lstStyle/>
          <a:p>
            <a:pPr algn="ctr"/>
            <a:r>
              <a:rPr lang="en-US" sz="4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Preface</a:t>
            </a:r>
            <a:endParaRPr lang="en-US" sz="4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C238C77-FDCD-4874-B3FF-6CCFD4A0B09A}" type="slidenum">
              <a:rPr lang="en-AU" smtClean="0"/>
              <a:pPr/>
              <a:t>4</a:t>
            </a:fld>
            <a:endParaRPr lang="en-AU"/>
          </a:p>
        </p:txBody>
      </p:sp>
      <p:sp>
        <p:nvSpPr>
          <p:cNvPr id="7" name="Content Placeholder 2"/>
          <p:cNvSpPr txBox="1">
            <a:spLocks/>
          </p:cNvSpPr>
          <p:nvPr/>
        </p:nvSpPr>
        <p:spPr>
          <a:xfrm>
            <a:off x="628650" y="836023"/>
            <a:ext cx="7886700" cy="5368834"/>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River basins</a:t>
            </a:r>
            <a:r>
              <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 </a:t>
            </a:r>
          </a:p>
          <a:p>
            <a:pPr marL="685800" marR="0" lvl="1" indent="-228600" algn="just" defTabSz="914400" rtl="0" eaLnBrk="1" fontAlgn="auto" latinLnBrk="0" hangingPunct="1">
              <a:lnSpc>
                <a:spcPct val="90000"/>
              </a:lnSpc>
              <a:spcBef>
                <a:spcPts val="5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Inherently complex systems with many interdependent components (streams, aquifers, reservoirs, canals, cities, irrigation districts, farms etc)</a:t>
            </a:r>
          </a:p>
          <a:p>
            <a:pPr marL="685800" marR="0" lvl="1" indent="-228600" algn="just" defTabSz="914400" rtl="0" eaLnBrk="1" fontAlgn="auto" latinLnBrk="0" hangingPunct="1">
              <a:lnSpc>
                <a:spcPct val="90000"/>
              </a:lnSpc>
              <a:spcBef>
                <a:spcPts val="500"/>
              </a:spcBef>
              <a:spcAft>
                <a:spcPts val="0"/>
              </a:spcAft>
              <a:buClrTx/>
              <a:buSzTx/>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A River Basin Model </a:t>
            </a:r>
          </a:p>
          <a:p>
            <a:pPr marL="685800" marR="0" lvl="1" indent="-228600" algn="just" defTabSz="914400" rtl="0" eaLnBrk="1" fontAlgn="auto" latinLnBrk="0" hangingPunct="1">
              <a:lnSpc>
                <a:spcPct val="90000"/>
              </a:lnSpc>
              <a:spcBef>
                <a:spcPts val="5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 Mathematical model that represents the relevant processes in a river basin</a:t>
            </a:r>
          </a:p>
          <a:p>
            <a:pPr marL="685800" marR="0" lvl="1" indent="-228600" algn="just" defTabSz="914400" rtl="0" eaLnBrk="1" fontAlgn="auto" latinLnBrk="0" hangingPunct="1">
              <a:lnSpc>
                <a:spcPct val="90000"/>
              </a:lnSpc>
              <a:spcBef>
                <a:spcPts val="5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Predict the behavior of the basin under different conditions or management scenarios</a:t>
            </a:r>
          </a:p>
          <a:p>
            <a:pPr marL="685800" marR="0" lvl="1" indent="-228600" algn="just" defTabSz="914400" rtl="0" eaLnBrk="1" fontAlgn="auto" latinLnBrk="0" hangingPunct="1">
              <a:lnSpc>
                <a:spcPct val="90000"/>
              </a:lnSpc>
              <a:spcBef>
                <a:spcPts val="500"/>
              </a:spcBef>
              <a:spcAft>
                <a:spcPts val="0"/>
              </a:spcAft>
              <a:buClrTx/>
              <a:buSzTx/>
              <a:buFont typeface="Wingdings" pitchFamily="2" charset="2"/>
              <a:buChar char="Ø"/>
              <a:tabLst/>
              <a:defRPr/>
            </a:pPr>
            <a:r>
              <a:rPr lang="en-US" sz="2400" dirty="0" smtClean="0">
                <a:latin typeface="Times New Roman" pitchFamily="18" charset="0"/>
                <a:cs typeface="Times New Roman" pitchFamily="18" charset="0"/>
              </a:rPr>
              <a:t>H</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elps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decision-makers to make rational water allocation  among various users and sectors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238C77-FDCD-4874-B3FF-6CCFD4A0B09A}" type="slidenum">
              <a:rPr lang="en-AU" smtClean="0"/>
              <a:pPr/>
              <a:t>5</a:t>
            </a:fld>
            <a:endParaRPr lang="en-AU"/>
          </a:p>
        </p:txBody>
      </p:sp>
      <p:sp>
        <p:nvSpPr>
          <p:cNvPr id="5" name="Content Placeholder 2"/>
          <p:cNvSpPr>
            <a:spLocks noGrp="1"/>
          </p:cNvSpPr>
          <p:nvPr>
            <p:ph idx="1"/>
          </p:nvPr>
        </p:nvSpPr>
        <p:spPr>
          <a:xfrm>
            <a:off x="587829" y="979714"/>
            <a:ext cx="7798525" cy="5460275"/>
          </a:xfrm>
        </p:spPr>
        <p:txBody>
          <a:bodyPr>
            <a:normAutofit/>
          </a:bodyPr>
          <a:lstStyle/>
          <a:p>
            <a:pPr algn="just"/>
            <a:r>
              <a:rPr lang="en-US" sz="2400" dirty="0" smtClean="0">
                <a:latin typeface="Times New Roman" pitchFamily="18" charset="0"/>
                <a:cs typeface="Times New Roman" pitchFamily="18" charset="0"/>
              </a:rPr>
              <a:t>Issues among various users in river basins:</a:t>
            </a:r>
          </a:p>
          <a:p>
            <a:pPr lvl="1" algn="just">
              <a:buFont typeface="Wingdings" pitchFamily="2" charset="2"/>
              <a:buChar char="Ø"/>
            </a:pPr>
            <a:r>
              <a:rPr lang="en-US" dirty="0" smtClean="0">
                <a:latin typeface="Times New Roman" pitchFamily="18" charset="0"/>
                <a:cs typeface="Times New Roman" pitchFamily="18" charset="0"/>
              </a:rPr>
              <a:t>Water Resources allocation</a:t>
            </a:r>
          </a:p>
          <a:p>
            <a:pPr lvl="1" algn="just">
              <a:buFont typeface="Wingdings" pitchFamily="2" charset="2"/>
              <a:buChar char="Ø"/>
            </a:pPr>
            <a:r>
              <a:rPr lang="en-US" dirty="0" smtClean="0">
                <a:latin typeface="Times New Roman" pitchFamily="18" charset="0"/>
                <a:cs typeface="Times New Roman" pitchFamily="18" charset="0"/>
              </a:rPr>
              <a:t>Maintaining water quality</a:t>
            </a:r>
          </a:p>
          <a:p>
            <a:pPr lvl="1" algn="just">
              <a:buFont typeface="Wingdings" pitchFamily="2" charset="2"/>
              <a:buChar char="Ø"/>
            </a:pPr>
            <a:r>
              <a:rPr lang="en-US" dirty="0" smtClean="0">
                <a:latin typeface="Times New Roman" pitchFamily="18" charset="0"/>
                <a:cs typeface="Times New Roman" pitchFamily="18" charset="0"/>
              </a:rPr>
              <a:t>Rapidly growing demand</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Neither water managers nor water users have incentives to conserve water</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Result</a:t>
            </a:r>
            <a:r>
              <a:rPr lang="en-US" sz="2400" dirty="0" smtClean="0">
                <a:latin typeface="Times New Roman" pitchFamily="18" charset="0"/>
                <a:cs typeface="Times New Roman" pitchFamily="18" charset="0"/>
                <a:sym typeface="Wingdings" pitchFamily="2" charset="2"/>
              </a:rPr>
              <a:t></a:t>
            </a:r>
            <a:r>
              <a:rPr lang="en-US" sz="2400" dirty="0" smtClean="0">
                <a:latin typeface="Times New Roman" pitchFamily="18" charset="0"/>
                <a:cs typeface="Times New Roman" pitchFamily="18" charset="0"/>
              </a:rPr>
              <a:t> Overuse and wastage of water instead of being treated as a scarce resource</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Remedy for sustaining Water Resources</a:t>
            </a:r>
            <a:r>
              <a:rPr lang="en-US" sz="2400" dirty="0" smtClean="0">
                <a:latin typeface="Times New Roman" pitchFamily="18" charset="0"/>
                <a:cs typeface="Times New Roman" pitchFamily="18" charset="0"/>
                <a:sym typeface="Wingdings" pitchFamily="2" charset="2"/>
              </a:rPr>
              <a:t> </a:t>
            </a:r>
            <a:r>
              <a:rPr lang="en-US" sz="2400" b="1" dirty="0" smtClean="0">
                <a:latin typeface="Times New Roman" pitchFamily="18" charset="0"/>
                <a:cs typeface="Times New Roman" pitchFamily="18" charset="0"/>
              </a:rPr>
              <a:t>Integrated Water Resources Management</a:t>
            </a:r>
          </a:p>
          <a:p>
            <a:pPr algn="just"/>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89156"/>
            <a:ext cx="7886700" cy="5829210"/>
          </a:xfrm>
        </p:spPr>
        <p:txBody>
          <a:bodyPr>
            <a:normAutofit/>
          </a:bodyPr>
          <a:lstStyle/>
          <a:p>
            <a:pPr algn="just"/>
            <a:r>
              <a:rPr lang="en-US" sz="2400" dirty="0" smtClean="0">
                <a:latin typeface="Times New Roman" pitchFamily="18" charset="0"/>
                <a:cs typeface="Times New Roman" pitchFamily="18" charset="0"/>
              </a:rPr>
              <a:t>Efficient and comprehensive river basin models :</a:t>
            </a:r>
          </a:p>
          <a:p>
            <a:pPr algn="just">
              <a:buNone/>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Utilizes </a:t>
            </a:r>
            <a:r>
              <a:rPr lang="en-US" sz="2400" b="1" dirty="0" smtClean="0">
                <a:latin typeface="Times New Roman" pitchFamily="18" charset="0"/>
                <a:cs typeface="Times New Roman" pitchFamily="18" charset="0"/>
              </a:rPr>
              <a:t>simulation</a:t>
            </a:r>
            <a:r>
              <a:rPr lang="en-US" sz="2400" dirty="0" smtClean="0">
                <a:latin typeface="Times New Roman" pitchFamily="18" charset="0"/>
                <a:cs typeface="Times New Roman" pitchFamily="18" charset="0"/>
              </a:rPr>
              <a:t> and </a:t>
            </a:r>
            <a:r>
              <a:rPr lang="en-US" sz="2400" b="1" dirty="0" smtClean="0">
                <a:latin typeface="Times New Roman" pitchFamily="18" charset="0"/>
                <a:cs typeface="Times New Roman" pitchFamily="18" charset="0"/>
              </a:rPr>
              <a:t>optimization</a:t>
            </a:r>
            <a:r>
              <a:rPr lang="en-US" sz="2400" dirty="0" smtClean="0">
                <a:latin typeface="Times New Roman" pitchFamily="18" charset="0"/>
                <a:cs typeface="Times New Roman" pitchFamily="18" charset="0"/>
              </a:rPr>
              <a:t> algorithms </a:t>
            </a:r>
          </a:p>
          <a:p>
            <a:pPr lvl="1" algn="just">
              <a:buFont typeface="Wingdings" pitchFamily="2" charset="2"/>
              <a:buChar char="Ø"/>
            </a:pPr>
            <a:r>
              <a:rPr lang="en-US" dirty="0" smtClean="0">
                <a:latin typeface="Times New Roman" pitchFamily="18" charset="0"/>
                <a:cs typeface="Times New Roman" pitchFamily="18" charset="0"/>
              </a:rPr>
              <a:t>To formulate water resources alternatives</a:t>
            </a:r>
          </a:p>
          <a:p>
            <a:pPr lvl="1" algn="just">
              <a:buFont typeface="Wingdings" pitchFamily="2" charset="2"/>
              <a:buChar char="Ø"/>
            </a:pPr>
            <a:r>
              <a:rPr lang="en-US" dirty="0" smtClean="0">
                <a:latin typeface="Times New Roman" pitchFamily="18" charset="0"/>
                <a:cs typeface="Times New Roman" pitchFamily="18" charset="0"/>
              </a:rPr>
              <a:t>Analyze their impacts </a:t>
            </a:r>
          </a:p>
          <a:p>
            <a:pPr lvl="1" algn="just">
              <a:buFont typeface="Wingdings" pitchFamily="2" charset="2"/>
              <a:buChar char="Ø"/>
            </a:pPr>
            <a:r>
              <a:rPr lang="en-US" dirty="0" smtClean="0">
                <a:latin typeface="Times New Roman" pitchFamily="18" charset="0"/>
                <a:cs typeface="Times New Roman" pitchFamily="18" charset="0"/>
              </a:rPr>
              <a:t>Interpret</a:t>
            </a:r>
          </a:p>
          <a:p>
            <a:pPr lvl="1" algn="just">
              <a:buFont typeface="Wingdings" pitchFamily="2" charset="2"/>
              <a:buChar char="Ø"/>
            </a:pPr>
            <a:r>
              <a:rPr lang="en-US" dirty="0" smtClean="0">
                <a:latin typeface="Times New Roman" pitchFamily="18" charset="0"/>
                <a:cs typeface="Times New Roman" pitchFamily="18" charset="0"/>
              </a:rPr>
              <a:t>select the appropriate options for implementation</a:t>
            </a:r>
          </a:p>
          <a:p>
            <a:endParaRPr lang="en-US" sz="2400" dirty="0"/>
          </a:p>
        </p:txBody>
      </p:sp>
      <p:sp>
        <p:nvSpPr>
          <p:cNvPr id="4" name="Slide Number Placeholder 3"/>
          <p:cNvSpPr>
            <a:spLocks noGrp="1"/>
          </p:cNvSpPr>
          <p:nvPr>
            <p:ph type="sldNum" sz="quarter" idx="12"/>
          </p:nvPr>
        </p:nvSpPr>
        <p:spPr/>
        <p:txBody>
          <a:bodyPr/>
          <a:lstStyle/>
          <a:p>
            <a:fld id="{1C238C77-FDCD-4874-B3FF-6CCFD4A0B09A}" type="slidenum">
              <a:rPr lang="en-AU" smtClean="0"/>
              <a:pPr/>
              <a:t>6</a:t>
            </a:fld>
            <a:endParaRPr lang="en-AU"/>
          </a:p>
        </p:txBody>
      </p:sp>
      <p:graphicFrame>
        <p:nvGraphicFramePr>
          <p:cNvPr id="5" name="Table 4"/>
          <p:cNvGraphicFramePr>
            <a:graphicFrameLocks noGrp="1"/>
          </p:cNvGraphicFramePr>
          <p:nvPr/>
        </p:nvGraphicFramePr>
        <p:xfrm>
          <a:off x="1136469" y="1149533"/>
          <a:ext cx="7106194" cy="2560320"/>
        </p:xfrm>
        <a:graphic>
          <a:graphicData uri="http://schemas.openxmlformats.org/drawingml/2006/table">
            <a:tbl>
              <a:tblPr>
                <a:tableStyleId>{5C22544A-7EE6-4342-B048-85BDC9FD1C3A}</a:tableStyleId>
              </a:tblPr>
              <a:tblGrid>
                <a:gridCol w="3687540"/>
                <a:gridCol w="3418654"/>
              </a:tblGrid>
              <a:tr h="435429">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400" dirty="0" smtClean="0">
                          <a:latin typeface="Times New Roman" pitchFamily="18" charset="0"/>
                          <a:cs typeface="Times New Roman" pitchFamily="18" charset="0"/>
                        </a:rPr>
                        <a:t>SOBEK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400" dirty="0" smtClean="0">
                          <a:latin typeface="Times New Roman" pitchFamily="18" charset="0"/>
                          <a:cs typeface="Times New Roman" pitchFamily="18" charset="0"/>
                        </a:rPr>
                        <a:t>HYMOS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buFont typeface="Wingdings" pitchFamily="2" charset="2"/>
                        <a:buChar char="Ø"/>
                      </a:pPr>
                      <a:r>
                        <a:rPr lang="en-US" sz="2400" dirty="0" smtClean="0">
                          <a:latin typeface="Times New Roman" pitchFamily="18" charset="0"/>
                          <a:cs typeface="Times New Roman" pitchFamily="18" charset="0"/>
                        </a:rPr>
                        <a:t>MODSIM</a:t>
                      </a:r>
                      <a:endParaRPr lang="en-US" sz="24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Font typeface="Wingdings" pitchFamily="2" charset="2"/>
                        <a:buChar char="Ø"/>
                      </a:pPr>
                      <a:r>
                        <a:rPr lang="en-US" sz="2400" dirty="0" smtClean="0">
                          <a:latin typeface="Times New Roman" pitchFamily="18" charset="0"/>
                          <a:cs typeface="Times New Roman" pitchFamily="18" charset="0"/>
                        </a:rPr>
                        <a:t>MIKE-BASIN,</a:t>
                      </a:r>
                      <a:endParaRPr lang="en-US" sz="24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buFont typeface="Wingdings" pitchFamily="2" charset="2"/>
                        <a:buChar char="Ø"/>
                      </a:pPr>
                      <a:r>
                        <a:rPr lang="en-US" sz="2400" dirty="0" err="1" smtClean="0">
                          <a:latin typeface="Times New Roman" pitchFamily="18" charset="0"/>
                          <a:cs typeface="Times New Roman" pitchFamily="18" charset="0"/>
                        </a:rPr>
                        <a:t>WBalMO</a:t>
                      </a:r>
                      <a:r>
                        <a:rPr lang="en-US" sz="2400" dirty="0" smtClean="0">
                          <a:latin typeface="Times New Roman" pitchFamily="18" charset="0"/>
                          <a:cs typeface="Times New Roman" pitchFamily="18" charset="0"/>
                        </a:rPr>
                        <a:t> (Water Balance Model) </a:t>
                      </a:r>
                      <a:endParaRPr lang="en-US" sz="24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400" dirty="0" smtClean="0">
                          <a:latin typeface="Times New Roman" pitchFamily="18" charset="0"/>
                          <a:cs typeface="Times New Roman" pitchFamily="18" charset="0"/>
                        </a:rPr>
                        <a:t>RIBASIM (River Basin Simulation Model)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400" b="1" dirty="0" smtClean="0">
                          <a:solidFill>
                            <a:schemeClr val="tx2">
                              <a:lumMod val="75000"/>
                            </a:schemeClr>
                          </a:solidFill>
                          <a:latin typeface="Times New Roman" pitchFamily="18" charset="0"/>
                          <a:cs typeface="Times New Roman" pitchFamily="18" charset="0"/>
                        </a:rPr>
                        <a:t>WEAP</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400" b="1" dirty="0" smtClean="0">
                          <a:solidFill>
                            <a:schemeClr val="tx2">
                              <a:lumMod val="75000"/>
                            </a:schemeClr>
                          </a:solidFill>
                          <a:latin typeface="Times New Roman" pitchFamily="18" charset="0"/>
                          <a:cs typeface="Times New Roman" pitchFamily="18" charset="0"/>
                        </a:rPr>
                        <a:t> (Water Evaluation And Planning)</a:t>
                      </a:r>
                      <a:endParaRPr lang="en-US" sz="2400" b="1" dirty="0">
                        <a:solidFill>
                          <a:schemeClr val="tx2">
                            <a:lumMod val="75000"/>
                          </a:schemeClr>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buFont typeface="Wingdings" pitchFamily="2" charset="2"/>
                        <a:buChar char="Ø"/>
                      </a:pPr>
                      <a:endParaRPr lang="en-US" sz="24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426"/>
            <a:ext cx="7886700" cy="1176294"/>
          </a:xfrm>
        </p:spPr>
        <p:txBody>
          <a:bodyPr>
            <a:normAutofit/>
          </a:bodyPr>
          <a:lstStyle/>
          <a:p>
            <a:pPr algn="ctr"/>
            <a:r>
              <a:rPr lang="en-US" sz="4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Critical Review</a:t>
            </a:r>
            <a:endParaRPr lang="en-US" sz="4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628650" y="1371600"/>
            <a:ext cx="7886700" cy="5029200"/>
          </a:xfrm>
        </p:spPr>
        <p:txBody>
          <a:bodyPr>
            <a:normAutofit/>
          </a:bodyPr>
          <a:lstStyle/>
          <a:p>
            <a:pPr algn="just"/>
            <a:r>
              <a:rPr lang="en-US" sz="2400" dirty="0" smtClean="0">
                <a:latin typeface="Times New Roman" pitchFamily="18" charset="0"/>
                <a:cs typeface="Times New Roman" pitchFamily="18" charset="0"/>
              </a:rPr>
              <a:t>Through the Hydrology Project at Water Resources Department Government of Maharashtra, India, </a:t>
            </a:r>
            <a:r>
              <a:rPr lang="en-US" sz="2400" b="1" dirty="0" smtClean="0">
                <a:latin typeface="Times New Roman" pitchFamily="18" charset="0"/>
                <a:cs typeface="Times New Roman" pitchFamily="18" charset="0"/>
              </a:rPr>
              <a:t>RIBASIM</a:t>
            </a:r>
            <a:r>
              <a:rPr lang="en-US" sz="2400" dirty="0" smtClean="0">
                <a:latin typeface="Times New Roman" pitchFamily="18" charset="0"/>
                <a:cs typeface="Times New Roman" pitchFamily="18" charset="0"/>
              </a:rPr>
              <a:t> model was used to predict the water shortages in the </a:t>
            </a:r>
            <a:r>
              <a:rPr lang="en-US" sz="2400" b="1" dirty="0" smtClean="0">
                <a:latin typeface="Times New Roman" pitchFamily="18" charset="0"/>
                <a:cs typeface="Times New Roman" pitchFamily="18" charset="0"/>
              </a:rPr>
              <a:t>Godavari river basin</a:t>
            </a:r>
            <a:r>
              <a:rPr lang="en-US" sz="2400" dirty="0" smtClean="0">
                <a:latin typeface="Times New Roman" pitchFamily="18" charset="0"/>
                <a:cs typeface="Times New Roman" pitchFamily="18" charset="0"/>
              </a:rPr>
              <a:t>, India for years </a:t>
            </a:r>
            <a:r>
              <a:rPr lang="en-US" sz="2400" b="1" dirty="0" smtClean="0">
                <a:latin typeface="Times New Roman" pitchFamily="18" charset="0"/>
                <a:cs typeface="Times New Roman" pitchFamily="18" charset="0"/>
              </a:rPr>
              <a:t>2015</a:t>
            </a:r>
            <a:r>
              <a:rPr lang="en-US" sz="2400" dirty="0" smtClean="0">
                <a:latin typeface="Times New Roman" pitchFamily="18" charset="0"/>
                <a:cs typeface="Times New Roman" pitchFamily="18" charset="0"/>
              </a:rPr>
              <a:t> and </a:t>
            </a:r>
            <a:r>
              <a:rPr lang="en-US" sz="2400" b="1" dirty="0" smtClean="0">
                <a:latin typeface="Times New Roman" pitchFamily="18" charset="0"/>
                <a:cs typeface="Times New Roman" pitchFamily="18" charset="0"/>
              </a:rPr>
              <a:t>2020</a:t>
            </a:r>
            <a:r>
              <a:rPr lang="en-US" sz="2400" dirty="0" smtClean="0">
                <a:latin typeface="Times New Roman" pitchFamily="18" charset="0"/>
                <a:cs typeface="Times New Roman" pitchFamily="18" charset="0"/>
              </a:rPr>
              <a:t>, and to develop decisions for minimizing deficit</a:t>
            </a:r>
          </a:p>
          <a:p>
            <a:pPr algn="just"/>
            <a:endParaRPr lang="en-US" sz="2400"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Omar (2013)</a:t>
            </a:r>
            <a:r>
              <a:rPr lang="en-US" sz="2400" dirty="0" smtClean="0">
                <a:latin typeface="Times New Roman" pitchFamily="18" charset="0"/>
                <a:cs typeface="Times New Roman" pitchFamily="18" charset="0"/>
              </a:rPr>
              <a:t> used </a:t>
            </a:r>
            <a:r>
              <a:rPr lang="en-US" sz="2400" b="1" dirty="0" smtClean="0">
                <a:latin typeface="Times New Roman" pitchFamily="18" charset="0"/>
                <a:cs typeface="Times New Roman" pitchFamily="18" charset="0"/>
              </a:rPr>
              <a:t>RIBASIM</a:t>
            </a:r>
            <a:r>
              <a:rPr lang="en-US" sz="2400" dirty="0" smtClean="0">
                <a:latin typeface="Times New Roman" pitchFamily="18" charset="0"/>
                <a:cs typeface="Times New Roman" pitchFamily="18" charset="0"/>
              </a:rPr>
              <a:t> to simulate and evaluate water demands and shortages for </a:t>
            </a:r>
            <a:r>
              <a:rPr lang="en-US" sz="2400" b="1" dirty="0" err="1" smtClean="0">
                <a:latin typeface="Times New Roman" pitchFamily="18" charset="0"/>
                <a:cs typeface="Times New Roman" pitchFamily="18" charset="0"/>
              </a:rPr>
              <a:t>Fayoum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Egpyt</a:t>
            </a:r>
            <a:endParaRPr lang="en-US" sz="2400" b="1"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b="1" dirty="0" err="1" smtClean="0">
                <a:latin typeface="Times New Roman" pitchFamily="18" charset="0"/>
                <a:cs typeface="Times New Roman" pitchFamily="18" charset="0"/>
              </a:rPr>
              <a:t>Zakari</a:t>
            </a:r>
            <a:r>
              <a:rPr lang="en-US" sz="2400" b="1" dirty="0" smtClean="0">
                <a:latin typeface="Times New Roman" pitchFamily="18" charset="0"/>
                <a:cs typeface="Times New Roman" pitchFamily="18" charset="0"/>
              </a:rPr>
              <a:t> (2011) </a:t>
            </a:r>
            <a:r>
              <a:rPr lang="en-US" sz="2400" dirty="0" smtClean="0">
                <a:latin typeface="Times New Roman" pitchFamily="18" charset="0"/>
                <a:cs typeface="Times New Roman" pitchFamily="18" charset="0"/>
              </a:rPr>
              <a:t>used </a:t>
            </a:r>
            <a:r>
              <a:rPr lang="en-US" sz="2400" b="1" dirty="0" smtClean="0">
                <a:latin typeface="Times New Roman" pitchFamily="18" charset="0"/>
                <a:cs typeface="Times New Roman" pitchFamily="18" charset="0"/>
              </a:rPr>
              <a:t>WEAP</a:t>
            </a:r>
            <a:r>
              <a:rPr lang="en-US" sz="2400" dirty="0" smtClean="0">
                <a:latin typeface="Times New Roman" pitchFamily="18" charset="0"/>
                <a:cs typeface="Times New Roman" pitchFamily="18" charset="0"/>
              </a:rPr>
              <a:t> to investigate scenarios of future water resource development in the </a:t>
            </a:r>
            <a:r>
              <a:rPr lang="en-US" sz="2400" b="1" dirty="0" smtClean="0">
                <a:latin typeface="Times New Roman" pitchFamily="18" charset="0"/>
                <a:cs typeface="Times New Roman" pitchFamily="18" charset="0"/>
              </a:rPr>
              <a:t>Niger River Basin</a:t>
            </a:r>
            <a:r>
              <a:rPr lang="en-US" sz="2400" dirty="0" smtClean="0">
                <a:latin typeface="Times New Roman" pitchFamily="18" charset="0"/>
                <a:cs typeface="Times New Roman" pitchFamily="18" charset="0"/>
              </a:rPr>
              <a:t> in Niger Republic</a:t>
            </a: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C238C77-FDCD-4874-B3FF-6CCFD4A0B09A}" type="slidenum">
              <a:rPr lang="en-AU" smtClean="0"/>
              <a:pPr/>
              <a:t>7</a:t>
            </a:fld>
            <a:endParaRPr lang="en-A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27463"/>
            <a:ext cx="7886700" cy="5473336"/>
          </a:xfrm>
        </p:spPr>
        <p:txBody>
          <a:bodyPr>
            <a:normAutofit/>
          </a:bodyPr>
          <a:lstStyle/>
          <a:p>
            <a:pPr algn="just"/>
            <a:r>
              <a:rPr lang="en-US" sz="2400" b="1" dirty="0" smtClean="0">
                <a:latin typeface="Times New Roman" pitchFamily="18" charset="0"/>
                <a:cs typeface="Times New Roman" pitchFamily="18" charset="0"/>
              </a:rPr>
              <a:t>WEAP</a:t>
            </a:r>
            <a:r>
              <a:rPr lang="en-US" sz="2400" dirty="0" smtClean="0">
                <a:latin typeface="Times New Roman" pitchFamily="18" charset="0"/>
                <a:cs typeface="Times New Roman" pitchFamily="18" charset="0"/>
              </a:rPr>
              <a:t> model was used to simulate current and future water demands by </a:t>
            </a:r>
            <a:r>
              <a:rPr lang="en-US" sz="2400" b="1" dirty="0" smtClean="0">
                <a:latin typeface="Times New Roman" pitchFamily="18" charset="0"/>
                <a:cs typeface="Times New Roman" pitchFamily="18" charset="0"/>
              </a:rPr>
              <a:t>McCartney et al. (2009) </a:t>
            </a:r>
            <a:r>
              <a:rPr lang="en-US" sz="2400" dirty="0" smtClean="0">
                <a:latin typeface="Times New Roman" pitchFamily="18" charset="0"/>
                <a:cs typeface="Times New Roman" pitchFamily="18" charset="0"/>
              </a:rPr>
              <a:t>for</a:t>
            </a:r>
            <a:r>
              <a:rPr lang="en-US" sz="2400" b="1" dirty="0" smtClean="0">
                <a:latin typeface="Times New Roman" pitchFamily="18" charset="0"/>
                <a:cs typeface="Times New Roman" pitchFamily="18" charset="0"/>
              </a:rPr>
              <a:t> Blue Nile</a:t>
            </a:r>
            <a:endParaRPr lang="en-US" sz="2400" dirty="0" smtClean="0">
              <a:latin typeface="Times New Roman" pitchFamily="18" charset="0"/>
              <a:cs typeface="Times New Roman" pitchFamily="18" charset="0"/>
            </a:endParaRPr>
          </a:p>
          <a:p>
            <a:pPr algn="just"/>
            <a:endParaRPr lang="en-US" sz="2400" b="1" dirty="0" smtClean="0">
              <a:latin typeface="Times New Roman" pitchFamily="18" charset="0"/>
              <a:cs typeface="Times New Roman" pitchFamily="18" charset="0"/>
            </a:endParaRPr>
          </a:p>
          <a:p>
            <a:pPr algn="just"/>
            <a:endParaRPr lang="en-US" sz="2400" b="1" dirty="0" smtClean="0">
              <a:latin typeface="Times New Roman" pitchFamily="18" charset="0"/>
              <a:cs typeface="Times New Roman" pitchFamily="18" charset="0"/>
            </a:endParaRPr>
          </a:p>
          <a:p>
            <a:pPr algn="just"/>
            <a:r>
              <a:rPr lang="en-US" sz="2400" b="1" dirty="0" err="1" smtClean="0">
                <a:latin typeface="Times New Roman" pitchFamily="18" charset="0"/>
                <a:cs typeface="Times New Roman" pitchFamily="18" charset="0"/>
              </a:rPr>
              <a:t>Arranz</a:t>
            </a:r>
            <a:r>
              <a:rPr lang="en-US" sz="2400" b="1" dirty="0" smtClean="0">
                <a:latin typeface="Times New Roman" pitchFamily="18" charset="0"/>
                <a:cs typeface="Times New Roman" pitchFamily="18" charset="0"/>
              </a:rPr>
              <a:t> and McCartney (2007) </a:t>
            </a:r>
            <a:r>
              <a:rPr lang="en-US" sz="2400" dirty="0" smtClean="0">
                <a:latin typeface="Times New Roman" pitchFamily="18" charset="0"/>
                <a:cs typeface="Times New Roman" pitchFamily="18" charset="0"/>
              </a:rPr>
              <a:t>used </a:t>
            </a:r>
            <a:r>
              <a:rPr lang="en-US" sz="2400" b="1" dirty="0" smtClean="0">
                <a:latin typeface="Times New Roman" pitchFamily="18" charset="0"/>
                <a:cs typeface="Times New Roman" pitchFamily="18" charset="0"/>
              </a:rPr>
              <a:t>WEAP</a:t>
            </a:r>
            <a:r>
              <a:rPr lang="en-US" sz="2400" dirty="0" smtClean="0">
                <a:latin typeface="Times New Roman" pitchFamily="18" charset="0"/>
                <a:cs typeface="Times New Roman" pitchFamily="18" charset="0"/>
              </a:rPr>
              <a:t> model to assess future water demands and resources in the </a:t>
            </a:r>
            <a:r>
              <a:rPr lang="en-US" sz="2400" b="1" dirty="0" err="1" smtClean="0">
                <a:latin typeface="Times New Roman" pitchFamily="18" charset="0"/>
                <a:cs typeface="Times New Roman" pitchFamily="18" charset="0"/>
              </a:rPr>
              <a:t>Olifant</a:t>
            </a:r>
            <a:r>
              <a:rPr lang="en-US" sz="2400" b="1" dirty="0" smtClean="0">
                <a:latin typeface="Times New Roman" pitchFamily="18" charset="0"/>
                <a:cs typeface="Times New Roman" pitchFamily="18" charset="0"/>
              </a:rPr>
              <a:t> catchment,</a:t>
            </a:r>
            <a:r>
              <a:rPr lang="en-US" sz="2400" dirty="0" smtClean="0">
                <a:latin typeface="Times New Roman" pitchFamily="18" charset="0"/>
                <a:cs typeface="Times New Roman" pitchFamily="18" charset="0"/>
              </a:rPr>
              <a:t> South Africa</a:t>
            </a: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b="1" dirty="0" err="1" smtClean="0">
                <a:latin typeface="Times New Roman" pitchFamily="18" charset="0"/>
                <a:cs typeface="Times New Roman" pitchFamily="18" charset="0"/>
              </a:rPr>
              <a:t>Rukuni</a:t>
            </a:r>
            <a:r>
              <a:rPr lang="en-US" sz="2400" b="1" dirty="0" smtClean="0">
                <a:latin typeface="Times New Roman" pitchFamily="18" charset="0"/>
                <a:cs typeface="Times New Roman" pitchFamily="18" charset="0"/>
              </a:rPr>
              <a:t> (2006) </a:t>
            </a:r>
            <a:r>
              <a:rPr lang="en-US" sz="2400" dirty="0" smtClean="0">
                <a:latin typeface="Times New Roman" pitchFamily="18" charset="0"/>
                <a:cs typeface="Times New Roman" pitchFamily="18" charset="0"/>
              </a:rPr>
              <a:t>modeled the response of small multi-purpose reservoirs to hydrology for improved rural livelihoods in </a:t>
            </a:r>
            <a:r>
              <a:rPr lang="en-US" sz="2400" dirty="0" err="1" smtClean="0">
                <a:latin typeface="Times New Roman" pitchFamily="18" charset="0"/>
                <a:cs typeface="Times New Roman" pitchFamily="18" charset="0"/>
              </a:rPr>
              <a:t>Mzingwane</a:t>
            </a:r>
            <a:r>
              <a:rPr lang="en-US" sz="2400" dirty="0" smtClean="0">
                <a:latin typeface="Times New Roman" pitchFamily="18" charset="0"/>
                <a:cs typeface="Times New Roman" pitchFamily="18" charset="0"/>
              </a:rPr>
              <a:t> catchment using </a:t>
            </a:r>
            <a:r>
              <a:rPr lang="en-US" sz="2400" b="1" dirty="0" smtClean="0">
                <a:latin typeface="Times New Roman" pitchFamily="18" charset="0"/>
                <a:cs typeface="Times New Roman" pitchFamily="18" charset="0"/>
              </a:rPr>
              <a:t>WEAP</a:t>
            </a:r>
            <a:r>
              <a:rPr lang="en-US" sz="2400" dirty="0" smtClean="0">
                <a:latin typeface="Times New Roman" pitchFamily="18" charset="0"/>
                <a:cs typeface="Times New Roman" pitchFamily="18" charset="0"/>
              </a:rPr>
              <a:t> for </a:t>
            </a:r>
            <a:r>
              <a:rPr lang="en-US" sz="2400" b="1" dirty="0" smtClean="0">
                <a:latin typeface="Times New Roman" pitchFamily="18" charset="0"/>
                <a:cs typeface="Times New Roman" pitchFamily="18" charset="0"/>
              </a:rPr>
              <a:t>Limpopo Basin</a:t>
            </a:r>
          </a:p>
          <a:p>
            <a:pPr algn="just"/>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C238C77-FDCD-4874-B3FF-6CCFD4A0B09A}" type="slidenum">
              <a:rPr lang="en-AU" smtClean="0"/>
              <a:pPr/>
              <a:t>8</a:t>
            </a:fld>
            <a:endParaRPr lang="en-A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36" y="65316"/>
            <a:ext cx="7886700" cy="992776"/>
          </a:xfrm>
        </p:spPr>
        <p:txBody>
          <a:bodyPr>
            <a:noAutofit/>
          </a:bodyPr>
          <a:lstStyle/>
          <a:p>
            <a:pPr algn="ctr"/>
            <a:r>
              <a:rPr lang="en-US" sz="4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Study area - </a:t>
            </a:r>
            <a:r>
              <a:rPr lang="en-US" sz="4000" b="1" dirty="0" err="1"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Damanganga</a:t>
            </a:r>
            <a:r>
              <a:rPr lang="en-US" sz="4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Reservoir Project</a:t>
            </a:r>
            <a:endParaRPr lang="en-US" sz="4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628650" y="1293223"/>
            <a:ext cx="7886700" cy="5394960"/>
          </a:xfrm>
        </p:spPr>
        <p:txBody>
          <a:bodyPr>
            <a:normAutofit lnSpcReduction="10000"/>
          </a:bodyPr>
          <a:lstStyle/>
          <a:p>
            <a:pPr algn="just"/>
            <a:r>
              <a:rPr lang="en-US" sz="2400" dirty="0" smtClean="0">
                <a:latin typeface="Times New Roman" pitchFamily="18" charset="0"/>
                <a:cs typeface="Times New Roman" pitchFamily="18" charset="0"/>
              </a:rPr>
              <a:t>Located near </a:t>
            </a:r>
            <a:r>
              <a:rPr lang="en-US" sz="2400" dirty="0" err="1" smtClean="0">
                <a:latin typeface="Times New Roman" pitchFamily="18" charset="0"/>
                <a:cs typeface="Times New Roman" pitchFamily="18" charset="0"/>
              </a:rPr>
              <a:t>Madhuban</a:t>
            </a:r>
            <a:r>
              <a:rPr lang="en-US" sz="2400" dirty="0" smtClean="0">
                <a:latin typeface="Times New Roman" pitchFamily="18" charset="0"/>
                <a:cs typeface="Times New Roman" pitchFamily="18" charset="0"/>
              </a:rPr>
              <a:t> village in </a:t>
            </a:r>
            <a:r>
              <a:rPr lang="en-US" sz="2400" dirty="0" err="1" smtClean="0">
                <a:latin typeface="Times New Roman" pitchFamily="18" charset="0"/>
                <a:cs typeface="Times New Roman" pitchFamily="18" charset="0"/>
              </a:rPr>
              <a:t>Dharampur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taluka</a:t>
            </a:r>
            <a:r>
              <a:rPr lang="en-US" sz="2400" dirty="0" smtClean="0">
                <a:latin typeface="Times New Roman" pitchFamily="18" charset="0"/>
                <a:cs typeface="Times New Roman" pitchFamily="18" charset="0"/>
              </a:rPr>
              <a:t> of </a:t>
            </a:r>
            <a:r>
              <a:rPr lang="en-US" sz="2400" dirty="0" err="1" smtClean="0">
                <a:latin typeface="Times New Roman" pitchFamily="18" charset="0"/>
                <a:cs typeface="Times New Roman" pitchFamily="18" charset="0"/>
              </a:rPr>
              <a:t>Valsad</a:t>
            </a:r>
            <a:r>
              <a:rPr lang="en-US" sz="2400" dirty="0" smtClean="0">
                <a:latin typeface="Times New Roman" pitchFamily="18" charset="0"/>
                <a:cs typeface="Times New Roman" pitchFamily="18" charset="0"/>
              </a:rPr>
              <a:t> district of Gujarat, India</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Canal network irrigates area of 566.30 sq km </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Dam height above the deepest foundation : 50 m</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Gross storage: 567 Mm</a:t>
            </a:r>
            <a:r>
              <a:rPr lang="en-US" sz="2400" baseline="30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 Effective storage: 502 Mm</a:t>
            </a:r>
            <a:r>
              <a:rPr lang="en-US" sz="2400" baseline="30000" dirty="0" smtClean="0">
                <a:latin typeface="Times New Roman" pitchFamily="18" charset="0"/>
                <a:cs typeface="Times New Roman" pitchFamily="18" charset="0"/>
              </a:rPr>
              <a:t>3 </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Major purpose </a:t>
            </a:r>
          </a:p>
          <a:p>
            <a:pPr lvl="1" algn="just">
              <a:buFont typeface="Wingdings" pitchFamily="2" charset="2"/>
              <a:buChar char="Ø"/>
            </a:pPr>
            <a:r>
              <a:rPr lang="en-US" dirty="0" smtClean="0">
                <a:latin typeface="Times New Roman" pitchFamily="18" charset="0"/>
                <a:cs typeface="Times New Roman" pitchFamily="18" charset="0"/>
              </a:rPr>
              <a:t>Irrigation, </a:t>
            </a:r>
          </a:p>
          <a:p>
            <a:pPr lvl="1" algn="just">
              <a:buFont typeface="Wingdings" pitchFamily="2" charset="2"/>
              <a:buChar char="Ø"/>
            </a:pPr>
            <a:r>
              <a:rPr lang="en-US" dirty="0" smtClean="0">
                <a:latin typeface="Times New Roman" pitchFamily="18" charset="0"/>
                <a:cs typeface="Times New Roman" pitchFamily="18" charset="0"/>
              </a:rPr>
              <a:t>Water supply for Domestic and Industrial use</a:t>
            </a:r>
          </a:p>
          <a:p>
            <a:pPr lvl="1" algn="just">
              <a:buFont typeface="Wingdings" pitchFamily="2" charset="2"/>
              <a:buChar char="Ø"/>
            </a:pPr>
            <a:r>
              <a:rPr lang="en-US" dirty="0" smtClean="0">
                <a:latin typeface="Times New Roman" pitchFamily="18" charset="0"/>
                <a:cs typeface="Times New Roman" pitchFamily="18" charset="0"/>
              </a:rPr>
              <a:t>Power generation (2.0 MW)</a:t>
            </a: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C238C77-FDCD-4874-B3FF-6CCFD4A0B09A}" type="slidenum">
              <a:rPr lang="en-AU" smtClean="0"/>
              <a:pPr/>
              <a:t>9</a:t>
            </a:fld>
            <a:endParaRPr lang="en-A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663</TotalTime>
  <Words>2092</Words>
  <Application>Microsoft Office PowerPoint</Application>
  <PresentationFormat>On-screen Show (4:3)</PresentationFormat>
  <Paragraphs>392</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 presentation on    “Assessing a varying demand scenario using WEAP for Damanganga project, India”  </vt:lpstr>
      <vt:lpstr>DETAILS OF THE AUTHORS:</vt:lpstr>
      <vt:lpstr>CONTENTS</vt:lpstr>
      <vt:lpstr>Preface</vt:lpstr>
      <vt:lpstr>Slide 5</vt:lpstr>
      <vt:lpstr>Slide 6</vt:lpstr>
      <vt:lpstr>Critical Review</vt:lpstr>
      <vt:lpstr>Slide 8</vt:lpstr>
      <vt:lpstr>Study area - Damanganga Reservoir Project</vt:lpstr>
      <vt:lpstr>Damanganga Basin, India</vt:lpstr>
      <vt:lpstr>Slide 11</vt:lpstr>
      <vt:lpstr>Slide 12</vt:lpstr>
      <vt:lpstr>Slide 13</vt:lpstr>
      <vt:lpstr>Need of the study</vt:lpstr>
      <vt:lpstr>Objective of the study</vt:lpstr>
      <vt:lpstr>Methodology</vt:lpstr>
      <vt:lpstr>Slide 17</vt:lpstr>
      <vt:lpstr>Slide 18</vt:lpstr>
      <vt:lpstr>Slide 19</vt:lpstr>
      <vt:lpstr>WEAP Schematization</vt:lpstr>
      <vt:lpstr>Slide 21</vt:lpstr>
      <vt:lpstr>Model Validation</vt:lpstr>
      <vt:lpstr>Slide 23</vt:lpstr>
      <vt:lpstr>Slide 24</vt:lpstr>
      <vt:lpstr>Slide 25</vt:lpstr>
      <vt:lpstr>Simulated and Actual (observed) water demands for year 2014</vt:lpstr>
      <vt:lpstr>Slide 27</vt:lpstr>
      <vt:lpstr>Slide 28</vt:lpstr>
      <vt:lpstr>Comparison of water demand for Current scenario (2014) and Future scenario (2021)</vt:lpstr>
      <vt:lpstr>Key Findings</vt:lpstr>
      <vt:lpstr>Implications</vt:lpstr>
      <vt:lpstr>Slide 32</vt:lpstr>
      <vt:lpstr>Research Limitations</vt:lpstr>
      <vt:lpstr>References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sai</cp:lastModifiedBy>
  <cp:revision>299</cp:revision>
  <dcterms:created xsi:type="dcterms:W3CDTF">2016-07-18T05:53:10Z</dcterms:created>
  <dcterms:modified xsi:type="dcterms:W3CDTF">2016-08-25T16:00:45Z</dcterms:modified>
</cp:coreProperties>
</file>