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61" r:id="rId3"/>
    <p:sldId id="262" r:id="rId4"/>
    <p:sldId id="263" r:id="rId5"/>
    <p:sldId id="264" r:id="rId6"/>
    <p:sldId id="296" r:id="rId7"/>
    <p:sldId id="297" r:id="rId8"/>
    <p:sldId id="299" r:id="rId9"/>
    <p:sldId id="305" r:id="rId10"/>
    <p:sldId id="289" r:id="rId11"/>
    <p:sldId id="290" r:id="rId12"/>
    <p:sldId id="291" r:id="rId13"/>
    <p:sldId id="292" r:id="rId14"/>
    <p:sldId id="293" r:id="rId15"/>
    <p:sldId id="304" r:id="rId16"/>
    <p:sldId id="294" r:id="rId17"/>
    <p:sldId id="298" r:id="rId18"/>
    <p:sldId id="306" r:id="rId19"/>
    <p:sldId id="266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95" r:id="rId28"/>
    <p:sldId id="276" r:id="rId29"/>
    <p:sldId id="277" r:id="rId30"/>
    <p:sldId id="278" r:id="rId31"/>
    <p:sldId id="307" r:id="rId32"/>
    <p:sldId id="279" r:id="rId33"/>
    <p:sldId id="281" r:id="rId34"/>
    <p:sldId id="282" r:id="rId35"/>
    <p:sldId id="288" r:id="rId36"/>
    <p:sldId id="283" r:id="rId37"/>
    <p:sldId id="284" r:id="rId38"/>
    <p:sldId id="300" r:id="rId39"/>
    <p:sldId id="301" r:id="rId40"/>
    <p:sldId id="302" r:id="rId41"/>
    <p:sldId id="303" r:id="rId42"/>
    <p:sldId id="280" r:id="rId43"/>
    <p:sldId id="28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0288" autoAdjust="0"/>
  </p:normalViewPr>
  <p:slideViewPr>
    <p:cSldViewPr snapToGrid="0" showGuides="1">
      <p:cViewPr varScale="1">
        <p:scale>
          <a:sx n="103" d="100"/>
          <a:sy n="103" d="100"/>
        </p:scale>
        <p:origin x="1182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B9772-8082-401C-9D5E-A8EF13FB9CFE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8DFC9-22B8-48AF-BE7F-6C828F9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DFC9-22B8-48AF-BE7F-6C828F920F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1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DFC9-22B8-48AF-BE7F-6C828F920F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DFC9-22B8-48AF-BE7F-6C828F920F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1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DFC9-22B8-48AF-BE7F-6C828F920F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6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FB73A6-7118-4639-B7B4-2AA5F5C6CB17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598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23396-AE36-4CFC-B2FE-ACA55AE7B9E7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884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989F26-4846-44FB-9A06-4F269A498870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13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5DCA99-03C8-4C00-AE3A-71FDBB31E6DB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924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2" y="6328637"/>
            <a:ext cx="386108" cy="3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2" y="6328637"/>
            <a:ext cx="386108" cy="3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2" y="6328637"/>
            <a:ext cx="386108" cy="3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2" y="6328637"/>
            <a:ext cx="386108" cy="3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2" y="6328637"/>
            <a:ext cx="386108" cy="3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2" y="6328637"/>
            <a:ext cx="386108" cy="3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2" y="6328637"/>
            <a:ext cx="386108" cy="3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2" y="6328637"/>
            <a:ext cx="386108" cy="3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2" y="6328637"/>
            <a:ext cx="386108" cy="3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2" y="6328637"/>
            <a:ext cx="386108" cy="3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18/08/2016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0700" y="2073673"/>
            <a:ext cx="8102600" cy="168072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Opportunities for Cross-border Collaboration in </a:t>
            </a:r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Management and Monitoring of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River </a:t>
            </a:r>
            <a:r>
              <a:rPr lang="en-US" sz="2800" dirty="0">
                <a:latin typeface="Arial Black" panose="020B0A04020102020204" pitchFamily="34" charset="0"/>
              </a:rPr>
              <a:t>Biodiversity in Indus Basin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143000" y="4011741"/>
            <a:ext cx="6858000" cy="1244608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Moving </a:t>
            </a: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 Conflict to Shared </a:t>
            </a:r>
            <a: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Responsibility</a:t>
            </a:r>
          </a:p>
          <a:p>
            <a: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Vaqar Zakaria, </a:t>
            </a:r>
            <a:r>
              <a:rPr lang="en-US" sz="20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Hagler</a:t>
            </a:r>
            <a: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Bailly</a:t>
            </a:r>
            <a: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Pakistan</a:t>
            </a:r>
          </a:p>
          <a:p>
            <a: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43012" name="Picture 2" descr="S:\IK\Check\Pictures Folders\9 - Construction Materials - A.JP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6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r. Anis ur Rehman\Desktop\Kotli-Mahaseer National Park, April 11\IMG_02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3632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r. Anis ur Rehman\Pictures\2011-10-28\IMG_03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05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9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r. Anis ur Rehman\Pictures\2011-10-28\IMG_02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673" y="183196"/>
            <a:ext cx="7886700" cy="1325563"/>
          </a:xfrm>
        </p:spPr>
        <p:txBody>
          <a:bodyPr/>
          <a:lstStyle/>
          <a:p>
            <a:r>
              <a:rPr lang="en-US" sz="3200" b="1" dirty="0" smtClean="0"/>
              <a:t>Indicator </a:t>
            </a:r>
            <a:r>
              <a:rPr lang="en-US" sz="3200" b="1" dirty="0"/>
              <a:t>Fish Species Species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08759"/>
            <a:ext cx="2545080" cy="146097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483" y="1494155"/>
            <a:ext cx="2545080" cy="1477645"/>
          </a:xfrm>
          <a:prstGeom prst="rect">
            <a:avLst/>
          </a:prstGeom>
        </p:spPr>
      </p:pic>
      <p:pic>
        <p:nvPicPr>
          <p:cNvPr id="7" name="Picture 6" descr="DSC01450"/>
          <p:cNvPicPr/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6019800" y="1486852"/>
            <a:ext cx="2896985" cy="147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85" y="3721988"/>
            <a:ext cx="2550795" cy="142419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548" y="3657600"/>
            <a:ext cx="2533015" cy="154001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819400" cy="15400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1485" y="3001726"/>
            <a:ext cx="244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Tor </a:t>
            </a:r>
            <a:r>
              <a:rPr lang="en-US" sz="1200" i="1" dirty="0" err="1" smtClean="0"/>
              <a:t>putitora</a:t>
            </a:r>
            <a:endParaRPr lang="en-US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56483" y="3001726"/>
            <a:ext cx="244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Labeo</a:t>
            </a:r>
            <a:r>
              <a:rPr lang="en-US" sz="1200" i="1" dirty="0"/>
              <a:t> </a:t>
            </a:r>
            <a:r>
              <a:rPr lang="en-US" sz="1200" i="1" dirty="0" err="1"/>
              <a:t>dyocheilus</a:t>
            </a:r>
            <a:endParaRPr lang="en-US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3001726"/>
            <a:ext cx="244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/>
              <a:t>Schizothorax</a:t>
            </a:r>
            <a:r>
              <a:rPr lang="en-GB" sz="1200" i="1" dirty="0"/>
              <a:t> </a:t>
            </a:r>
            <a:r>
              <a:rPr lang="en-GB" sz="1200" i="1" dirty="0" err="1"/>
              <a:t>plagiostomus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1485" y="5329059"/>
            <a:ext cx="244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Botia</a:t>
            </a:r>
            <a:r>
              <a:rPr lang="en-US" sz="1200" i="1" dirty="0"/>
              <a:t> </a:t>
            </a:r>
            <a:r>
              <a:rPr lang="en-US" sz="1200" i="1" dirty="0" err="1"/>
              <a:t>rostrata</a:t>
            </a:r>
            <a:endParaRPr lang="en-US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56483" y="5329059"/>
            <a:ext cx="244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/>
              <a:t>Clupisoma</a:t>
            </a:r>
            <a:r>
              <a:rPr lang="en-GB" sz="1200" i="1" dirty="0"/>
              <a:t> </a:t>
            </a:r>
            <a:r>
              <a:rPr lang="en-GB" sz="1200" i="1" dirty="0" err="1"/>
              <a:t>garua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5329059"/>
            <a:ext cx="244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/>
              <a:t>Glyptothorax</a:t>
            </a:r>
            <a:r>
              <a:rPr lang="en-GB" sz="1200" i="1" dirty="0"/>
              <a:t> </a:t>
            </a:r>
            <a:r>
              <a:rPr lang="en-GB" sz="1200" i="1" dirty="0" err="1" smtClean="0"/>
              <a:t>kashmirensis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072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Wildlife legislation required ‘betterment of the park’ to approve actions and activities normally prohibited in a national park.</a:t>
            </a:r>
          </a:p>
          <a:p>
            <a:r>
              <a:rPr lang="en-US" dirty="0" smtClean="0"/>
              <a:t>ADB and IFC as lenders required ‘net gain’ in biodiversity in </a:t>
            </a:r>
            <a:r>
              <a:rPr lang="en-US" dirty="0"/>
              <a:t>C</a:t>
            </a:r>
            <a:r>
              <a:rPr lang="en-US" dirty="0" smtClean="0"/>
              <a:t>ritical Habitat, in this case triggered by national park, Endangered </a:t>
            </a:r>
            <a:r>
              <a:rPr lang="en-US" dirty="0" err="1" smtClean="0"/>
              <a:t>Mahaseer</a:t>
            </a:r>
            <a:r>
              <a:rPr lang="en-US" dirty="0" smtClean="0"/>
              <a:t>, and Critically Endangered Kashmir Catfish.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Vzakaria\Documents\WWF\All Hydro Power on the Poonch River Com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272" y="-118623"/>
            <a:ext cx="5139357" cy="72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\\server\Projects\GHP\X- Impact Assessment\Cumulative Impact Assessment\Length of Segments Impacted by Planned  HPPs on Poonch River 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71438"/>
            <a:ext cx="7658100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Irrespective of the environmental design of the individual projects, in combination the projects planned on the river will have a detrimental and irreversible impact on the ecology of </a:t>
            </a:r>
            <a:r>
              <a:rPr lang="en-US" dirty="0" err="1" smtClean="0"/>
              <a:t>Poonch</a:t>
            </a:r>
            <a:r>
              <a:rPr lang="en-US" dirty="0" smtClean="0"/>
              <a:t> River.  The wildlife department approved the project with the condition that all future projects will have to prove net gain in biodiversity in the national park.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Issues:</a:t>
            </a:r>
            <a:br>
              <a:rPr lang="en-US" dirty="0" smtClean="0"/>
            </a:br>
            <a:r>
              <a:rPr lang="en-US" dirty="0" smtClean="0"/>
              <a:t>Cumulative Impacts of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Strategy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9840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Environmental management must focus on both flow related pressures created by dams, and non-flow pressures created by people</a:t>
            </a:r>
          </a:p>
          <a:p>
            <a:r>
              <a:rPr lang="en-US" sz="2000" dirty="0" smtClean="0"/>
              <a:t>The consumers of electricity must pay for management of these pressures, whether in the form of higher tariffs due to higher releases for environment, non-peaking operations, or management of non-flow pressures</a:t>
            </a:r>
          </a:p>
          <a:p>
            <a:r>
              <a:rPr lang="en-US" sz="2000" dirty="0" smtClean="0"/>
              <a:t>The electricity regulator should allow for these costs in capex and </a:t>
            </a:r>
            <a:r>
              <a:rPr lang="en-US" sz="2000" dirty="0" err="1" smtClean="0"/>
              <a:t>opex</a:t>
            </a:r>
            <a:r>
              <a:rPr lang="en-US" sz="2000" dirty="0" smtClean="0"/>
              <a:t> of the tariff</a:t>
            </a:r>
          </a:p>
          <a:p>
            <a:r>
              <a:rPr lang="en-US" sz="2000" dirty="0" smtClean="0"/>
              <a:t>Implementation will be managed by the owner through contracts with third parties</a:t>
            </a:r>
          </a:p>
          <a:p>
            <a:r>
              <a:rPr lang="en-US" sz="2000" dirty="0" smtClean="0"/>
              <a:t>A Biodiversity Management Plan (BMP) will be prepared to define actions required, roles and responsibilities, and M&amp;E mechanisms</a:t>
            </a:r>
          </a:p>
          <a:p>
            <a:r>
              <a:rPr lang="en-US" sz="2000" dirty="0" smtClean="0"/>
              <a:t>The owner will enter into an agreement with government to implement the BMP, the provision for which will be made in the Implementation Agreement for the power project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54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Hydropower Developments in Indus </a:t>
            </a:r>
            <a:r>
              <a:rPr lang="en-US" sz="3200" b="1" dirty="0"/>
              <a:t>Basin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26" y="1006521"/>
            <a:ext cx="7779224" cy="54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Business Model for Sustainability</a:t>
            </a:r>
            <a:endParaRPr lang="en-US"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391786"/>
            <a:ext cx="7874758" cy="4729049"/>
          </a:xfrm>
        </p:spPr>
      </p:pic>
    </p:spTree>
    <p:extLst>
      <p:ext uri="{BB962C8B-B14F-4D97-AF65-F5344CB8AC3E}">
        <p14:creationId xmlns:p14="http://schemas.microsoft.com/office/powerpoint/2010/main" val="3941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Signing of Agreement Between the Government and Project Owner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11680"/>
            <a:ext cx="8217863" cy="3980527"/>
          </a:xfrm>
        </p:spPr>
      </p:pic>
    </p:spTree>
    <p:extLst>
      <p:ext uri="{BB962C8B-B14F-4D97-AF65-F5344CB8AC3E}">
        <p14:creationId xmlns:p14="http://schemas.microsoft.com/office/powerpoint/2010/main" val="494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36" y="0"/>
            <a:ext cx="8285214" cy="6089292"/>
          </a:xfrm>
        </p:spPr>
      </p:pic>
    </p:spTree>
    <p:extLst>
      <p:ext uri="{BB962C8B-B14F-4D97-AF65-F5344CB8AC3E}">
        <p14:creationId xmlns:p14="http://schemas.microsoft.com/office/powerpoint/2010/main" val="26084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Handing Over of Vehicles to Implementation Organization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07" y="1690688"/>
            <a:ext cx="7301387" cy="4867591"/>
          </a:xfrm>
        </p:spPr>
      </p:pic>
    </p:spTree>
    <p:extLst>
      <p:ext uri="{BB962C8B-B14F-4D97-AF65-F5344CB8AC3E}">
        <p14:creationId xmlns:p14="http://schemas.microsoft.com/office/powerpoint/2010/main" val="33620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0"/>
            <a:ext cx="7743537" cy="5807653"/>
          </a:xfrm>
        </p:spPr>
      </p:pic>
    </p:spTree>
    <p:extLst>
      <p:ext uri="{BB962C8B-B14F-4D97-AF65-F5344CB8AC3E}">
        <p14:creationId xmlns:p14="http://schemas.microsoft.com/office/powerpoint/2010/main" val="8384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19" y="365126"/>
            <a:ext cx="8220161" cy="5480107"/>
          </a:xfrm>
        </p:spPr>
      </p:pic>
    </p:spTree>
    <p:extLst>
      <p:ext uri="{BB962C8B-B14F-4D97-AF65-F5344CB8AC3E}">
        <p14:creationId xmlns:p14="http://schemas.microsoft.com/office/powerpoint/2010/main" val="14737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47675"/>
            <a:ext cx="7966688" cy="5558155"/>
          </a:xfrm>
        </p:spPr>
      </p:pic>
    </p:spTree>
    <p:extLst>
      <p:ext uri="{BB962C8B-B14F-4D97-AF65-F5344CB8AC3E}">
        <p14:creationId xmlns:p14="http://schemas.microsoft.com/office/powerpoint/2010/main" val="13680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0911" cy="608060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01" y="0"/>
            <a:ext cx="8239989" cy="6179992"/>
          </a:xfrm>
        </p:spPr>
      </p:pic>
    </p:spTree>
    <p:extLst>
      <p:ext uri="{BB962C8B-B14F-4D97-AF65-F5344CB8AC3E}">
        <p14:creationId xmlns:p14="http://schemas.microsoft.com/office/powerpoint/2010/main" val="29768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30" y="0"/>
            <a:ext cx="8257540" cy="6193155"/>
          </a:xfrm>
        </p:spPr>
      </p:pic>
    </p:spTree>
    <p:extLst>
      <p:ext uri="{BB962C8B-B14F-4D97-AF65-F5344CB8AC3E}">
        <p14:creationId xmlns:p14="http://schemas.microsoft.com/office/powerpoint/2010/main" val="14265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Environmental Considerations in Hydropower Development – Lessons from </a:t>
            </a:r>
            <a:r>
              <a:rPr lang="en-US" sz="2800" b="1" dirty="0" err="1" smtClean="0"/>
              <a:t>Kishenganga</a:t>
            </a:r>
            <a:r>
              <a:rPr lang="en-US" sz="2800" b="1" dirty="0" smtClean="0"/>
              <a:t> Case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In </a:t>
            </a:r>
            <a:r>
              <a:rPr lang="en-US" sz="1800" dirty="0" err="1" smtClean="0"/>
              <a:t>Kishenganga</a:t>
            </a:r>
            <a:r>
              <a:rPr lang="en-US" sz="1800" dirty="0" smtClean="0"/>
              <a:t> Case decision, the Court of Arbitration established under the Indus Water Treaty concluded that:</a:t>
            </a:r>
          </a:p>
          <a:p>
            <a:pPr lvl="1"/>
            <a:r>
              <a:rPr lang="en-US" sz="1800" dirty="0"/>
              <a:t>H</a:t>
            </a:r>
            <a:r>
              <a:rPr lang="en-US" sz="1800" dirty="0" smtClean="0"/>
              <a:t>ydro-electric projects </a:t>
            </a:r>
            <a:r>
              <a:rPr lang="en-US" sz="1800" dirty="0"/>
              <a:t>must be planned, built and operated with </a:t>
            </a:r>
            <a:r>
              <a:rPr lang="en-US" sz="1800" dirty="0" smtClean="0"/>
              <a:t>environmental sustainability </a:t>
            </a:r>
            <a:r>
              <a:rPr lang="en-US" sz="1800" dirty="0"/>
              <a:t>in mind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/>
              <a:t>There </a:t>
            </a:r>
            <a:r>
              <a:rPr lang="en-US" sz="1800" dirty="0" smtClean="0"/>
              <a:t>no </a:t>
            </a:r>
            <a:r>
              <a:rPr lang="en-US" sz="1800" dirty="0"/>
              <a:t>disagreement between the Parties that the maintenance of </a:t>
            </a:r>
            <a:r>
              <a:rPr lang="en-US" sz="1800" dirty="0" smtClean="0"/>
              <a:t>a minimum </a:t>
            </a:r>
            <a:r>
              <a:rPr lang="en-US" sz="1800" dirty="0"/>
              <a:t>flow </a:t>
            </a:r>
            <a:r>
              <a:rPr lang="en-US" sz="1800" dirty="0" smtClean="0"/>
              <a:t>is </a:t>
            </a:r>
            <a:r>
              <a:rPr lang="en-US" sz="1800" dirty="0"/>
              <a:t>required </a:t>
            </a:r>
            <a:r>
              <a:rPr lang="en-US" sz="1800" dirty="0" smtClean="0"/>
              <a:t>for environmental protection</a:t>
            </a:r>
          </a:p>
          <a:p>
            <a:pPr lvl="1"/>
            <a:r>
              <a:rPr lang="en-US" sz="1800" dirty="0"/>
              <a:t>The Court acknowledges India’s point that the environmental sensitivity that Pakistan urges </a:t>
            </a:r>
            <a:r>
              <a:rPr lang="en-US" sz="1800" dirty="0" smtClean="0"/>
              <a:t>in these </a:t>
            </a:r>
            <a:r>
              <a:rPr lang="en-US" sz="1800" dirty="0"/>
              <a:t>proceedings does not match Pakistan’s own historical </a:t>
            </a:r>
            <a:r>
              <a:rPr lang="en-US" sz="1800" dirty="0" smtClean="0"/>
              <a:t>practices</a:t>
            </a:r>
          </a:p>
          <a:p>
            <a:pPr lvl="1"/>
            <a:r>
              <a:rPr lang="en-US" sz="1800" dirty="0"/>
              <a:t>Court’s ultimate decision on the minimum flow is informed by a deep awareness of </a:t>
            </a:r>
            <a:r>
              <a:rPr lang="en-US" sz="1800" dirty="0" smtClean="0"/>
              <a:t>the critical </a:t>
            </a:r>
            <a:r>
              <a:rPr lang="en-US" sz="1800" dirty="0"/>
              <a:t>importance (and shortage) of electricity in both India and Pakistan. </a:t>
            </a:r>
            <a:r>
              <a:rPr lang="en-US" sz="1800" dirty="0" smtClean="0"/>
              <a:t>Meaningful development </a:t>
            </a:r>
            <a:r>
              <a:rPr lang="en-US" sz="1800" dirty="0"/>
              <a:t>in this area need not be at odds with careful consideration of </a:t>
            </a:r>
            <a:r>
              <a:rPr lang="en-US" sz="1800" dirty="0" smtClean="0"/>
              <a:t>environmental effects</a:t>
            </a:r>
          </a:p>
          <a:p>
            <a:r>
              <a:rPr lang="en-US" sz="1800" dirty="0" smtClean="0"/>
              <a:t>Having obtained a dispensation for environmental flow, Pakistan has had to critically examine its approach to environmental management in hydropower developments to avoid an accusation of ‘double standards’ in future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99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3" y="0"/>
            <a:ext cx="8814483" cy="614773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792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Monitoring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07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302" y="562313"/>
            <a:ext cx="6748837" cy="5560992"/>
          </a:xfrm>
        </p:spPr>
      </p:pic>
    </p:spTree>
    <p:extLst>
      <p:ext uri="{BB962C8B-B14F-4D97-AF65-F5344CB8AC3E}">
        <p14:creationId xmlns:p14="http://schemas.microsoft.com/office/powerpoint/2010/main" val="26414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10" y="214605"/>
            <a:ext cx="9156139" cy="5533150"/>
          </a:xfrm>
        </p:spPr>
      </p:pic>
    </p:spTree>
    <p:extLst>
      <p:ext uri="{BB962C8B-B14F-4D97-AF65-F5344CB8AC3E}">
        <p14:creationId xmlns:p14="http://schemas.microsoft.com/office/powerpoint/2010/main" val="40599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016" y="849086"/>
            <a:ext cx="6655967" cy="4991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7" y="0"/>
            <a:ext cx="8249320" cy="6186991"/>
          </a:xfrm>
        </p:spPr>
      </p:pic>
    </p:spTree>
    <p:extLst>
      <p:ext uri="{BB962C8B-B14F-4D97-AF65-F5344CB8AC3E}">
        <p14:creationId xmlns:p14="http://schemas.microsoft.com/office/powerpoint/2010/main" val="20158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65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01" y="606490"/>
            <a:ext cx="9173202" cy="5159926"/>
          </a:xfrm>
        </p:spPr>
      </p:pic>
    </p:spTree>
    <p:extLst>
      <p:ext uri="{BB962C8B-B14F-4D97-AF65-F5344CB8AC3E}">
        <p14:creationId xmlns:p14="http://schemas.microsoft.com/office/powerpoint/2010/main" val="26997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altLang="en-US" sz="3000" b="1" dirty="0" smtClean="0"/>
              <a:t> Relational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8228F-9B8C-4A93-9033-6969C7422FA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98575"/>
            <a:ext cx="6096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altLang="en-US" sz="3000" b="1" dirty="0" smtClean="0"/>
              <a:t>Online Data Collection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B1592-F0A8-481B-9564-6A700C0A14C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225" y="1277938"/>
            <a:ext cx="65595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25" y="1300163"/>
            <a:ext cx="15557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Challenges in Moving Towards Sustainability in Hydropower Development in the Region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governments and developers:</a:t>
            </a:r>
          </a:p>
          <a:p>
            <a:pPr lvl="1"/>
            <a:r>
              <a:rPr lang="en-US" sz="2000" dirty="0" smtClean="0"/>
              <a:t>Entrust basin wide planning to engineers who view the river as a source of electrical energy, where every foot of drop in elevation has to be utilized</a:t>
            </a:r>
          </a:p>
          <a:p>
            <a:pPr lvl="1"/>
            <a:r>
              <a:rPr lang="en-US" sz="2000" dirty="0" smtClean="0"/>
              <a:t>Run into environmental issues when all the designs and agreements are done, and the of the course of the project is sealed</a:t>
            </a:r>
          </a:p>
          <a:p>
            <a:pPr lvl="1"/>
            <a:r>
              <a:rPr lang="en-US" sz="2000" dirty="0" smtClean="0"/>
              <a:t>Ask environmental specialists to make their assessments fit the designs, and see them as ‘spoilers’ or necessary evils</a:t>
            </a:r>
          </a:p>
          <a:p>
            <a:pPr lvl="1"/>
            <a:r>
              <a:rPr lang="en-US" sz="2000" dirty="0" smtClean="0"/>
              <a:t>Expect owners to finance environmental costs out of their profits</a:t>
            </a:r>
          </a:p>
          <a:p>
            <a:r>
              <a:rPr lang="en-US" sz="2000" dirty="0" smtClean="0"/>
              <a:t>The people view the rivers as a free resource for:</a:t>
            </a:r>
          </a:p>
          <a:p>
            <a:pPr lvl="1"/>
            <a:r>
              <a:rPr lang="en-US" sz="2000" dirty="0" smtClean="0"/>
              <a:t>Harvesting of fish</a:t>
            </a:r>
          </a:p>
          <a:p>
            <a:pPr lvl="1"/>
            <a:r>
              <a:rPr lang="en-US" sz="2000" dirty="0" smtClean="0"/>
              <a:t>Extraction of sediments for construction</a:t>
            </a:r>
          </a:p>
          <a:p>
            <a:pPr lvl="1"/>
            <a:r>
              <a:rPr lang="en-US" sz="2000" dirty="0" smtClean="0"/>
              <a:t>Extraction of water </a:t>
            </a:r>
          </a:p>
          <a:p>
            <a:pPr lvl="1"/>
            <a:r>
              <a:rPr lang="en-US" sz="2000" dirty="0" smtClean="0"/>
              <a:t>Dumping of effluents and solid waste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1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altLang="en-US" sz="3000" b="1" dirty="0" smtClean="0"/>
              <a:t>Online Data Collection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1630B-5524-4817-A1E8-E87C94C56E5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" y="1301750"/>
            <a:ext cx="76581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altLang="en-US" sz="3000" b="1" dirty="0" smtClean="0"/>
              <a:t>Sample Output/Report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9FCC-EE62-426D-B8BC-BC973C208E3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3" y="1600200"/>
            <a:ext cx="4191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100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900" y="4267200"/>
            <a:ext cx="41402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Way Forward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Replication of the business model being tested in </a:t>
            </a:r>
            <a:r>
              <a:rPr lang="en-US" dirty="0" err="1" smtClean="0"/>
              <a:t>Gulpur</a:t>
            </a:r>
            <a:r>
              <a:rPr lang="en-US" dirty="0" smtClean="0"/>
              <a:t> Project is already in an advance stages of finalization for a 760 MW and a 1124 MW project on Jhelum River</a:t>
            </a:r>
          </a:p>
          <a:p>
            <a:r>
              <a:rPr lang="en-US" dirty="0" smtClean="0"/>
              <a:t>Documentation on the process is available on ADB and </a:t>
            </a:r>
            <a:r>
              <a:rPr lang="en-US" dirty="0"/>
              <a:t>I</a:t>
            </a:r>
            <a:r>
              <a:rPr lang="en-US" dirty="0" smtClean="0"/>
              <a:t>FC websites</a:t>
            </a:r>
          </a:p>
          <a:p>
            <a:r>
              <a:rPr lang="en-US" dirty="0" smtClean="0"/>
              <a:t>The monitoring data collected will be placed on the web, and will be accessible to managers and researchers </a:t>
            </a:r>
          </a:p>
          <a:p>
            <a:r>
              <a:rPr lang="en-US" dirty="0"/>
              <a:t>In the Court’s </a:t>
            </a:r>
            <a:r>
              <a:rPr lang="en-US" dirty="0" smtClean="0"/>
              <a:t>view in </a:t>
            </a:r>
            <a:r>
              <a:rPr lang="en-US" dirty="0" err="1" smtClean="0"/>
              <a:t>Kishenganga</a:t>
            </a:r>
            <a:r>
              <a:rPr lang="en-US" dirty="0" smtClean="0"/>
              <a:t> decision, </a:t>
            </a:r>
            <a:r>
              <a:rPr lang="en-US" dirty="0"/>
              <a:t>the appropriate mechanism for the exchange of data and for the </a:t>
            </a:r>
            <a:r>
              <a:rPr lang="en-US" dirty="0" smtClean="0"/>
              <a:t>monitoring of </a:t>
            </a:r>
            <a:r>
              <a:rPr lang="en-US" dirty="0"/>
              <a:t>the Parties’ uses on tributaries of the Indus River is the Permanent Indus Commission</a:t>
            </a:r>
          </a:p>
          <a:p>
            <a:r>
              <a:rPr lang="en-US" dirty="0" smtClean="0"/>
              <a:t>However, the managers and researchers on both sides of the border can work together to improve management practices and to understand river ecosystems and impacts of uses on them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Fish don’t carry passports, and cyberspace is freely available for communication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5" y="0"/>
            <a:ext cx="9079565" cy="5924939"/>
          </a:xfrm>
        </p:spPr>
      </p:pic>
    </p:spTree>
    <p:extLst>
      <p:ext uri="{BB962C8B-B14F-4D97-AF65-F5344CB8AC3E}">
        <p14:creationId xmlns:p14="http://schemas.microsoft.com/office/powerpoint/2010/main" val="13008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67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Examples of Outcomes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0639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As a result of hydropower developments:</a:t>
            </a:r>
          </a:p>
          <a:p>
            <a:pPr lvl="1"/>
            <a:r>
              <a:rPr lang="en-US" sz="2000" dirty="0" smtClean="0"/>
              <a:t>Large projects at the lower ends of sub-basins such as </a:t>
            </a:r>
            <a:r>
              <a:rPr lang="en-US" sz="2000" dirty="0" err="1"/>
              <a:t>T</a:t>
            </a:r>
            <a:r>
              <a:rPr lang="en-US" sz="2000" dirty="0" err="1" smtClean="0"/>
              <a:t>arbela</a:t>
            </a:r>
            <a:r>
              <a:rPr lang="en-US" sz="2000" dirty="0" smtClean="0"/>
              <a:t> and </a:t>
            </a:r>
            <a:r>
              <a:rPr lang="en-US" sz="2000" dirty="0" err="1" smtClean="0"/>
              <a:t>Mangla</a:t>
            </a:r>
            <a:r>
              <a:rPr lang="en-US" sz="2000" dirty="0" smtClean="0"/>
              <a:t> Dams have isolated the mountain river ecosystems from those in the plains resulting in loss of diversity in both</a:t>
            </a:r>
          </a:p>
          <a:p>
            <a:pPr lvl="1"/>
            <a:r>
              <a:rPr lang="en-US" sz="2000" dirty="0" smtClean="0"/>
              <a:t>Cascades of hydropower projects such as those in the Jhelum River are set to wipe out migratory fish species    </a:t>
            </a:r>
          </a:p>
          <a:p>
            <a:r>
              <a:rPr lang="en-US" sz="2000" dirty="0" smtClean="0"/>
              <a:t>However, major damage is done by people, even if the dams are not there:</a:t>
            </a:r>
          </a:p>
          <a:p>
            <a:pPr lvl="1"/>
            <a:r>
              <a:rPr lang="en-US" sz="2000" dirty="0" smtClean="0"/>
              <a:t>The ancient and historic </a:t>
            </a:r>
            <a:r>
              <a:rPr lang="en-US" sz="2000" dirty="0" err="1" smtClean="0"/>
              <a:t>Soan</a:t>
            </a:r>
            <a:r>
              <a:rPr lang="en-US" sz="2000" dirty="0" smtClean="0"/>
              <a:t> River near Rawalpindi had more than 35 fish species about forty years back, about five remain now that can survive in polluted waters</a:t>
            </a:r>
          </a:p>
          <a:p>
            <a:pPr lvl="1"/>
            <a:r>
              <a:rPr lang="en-US" sz="2000" dirty="0" smtClean="0"/>
              <a:t>River beds are being mined for sand and gravel, destroying habitats</a:t>
            </a:r>
          </a:p>
          <a:p>
            <a:pPr lvl="1"/>
            <a:r>
              <a:rPr lang="en-US" sz="2000" dirty="0" smtClean="0"/>
              <a:t>All is fair to catch fish, be it explosives, large gill nets, fine mesh nets, and poisons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River ecology is likely to be irreversibly damaged whether or not the dams are built and operated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25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</a:t>
            </a:r>
            <a:r>
              <a:rPr lang="en-GB" dirty="0" err="1" smtClean="0"/>
              <a:t>Gulpur</a:t>
            </a:r>
            <a:r>
              <a:rPr lang="en-GB" dirty="0" smtClean="0"/>
              <a:t> HPP Case</a:t>
            </a:r>
            <a:endParaRPr lang="en-GB" dirty="0"/>
          </a:p>
        </p:txBody>
      </p:sp>
      <p:pic>
        <p:nvPicPr>
          <p:cNvPr id="8195" name="Picture 2" descr="G:\My Pictures\2010_11_09\New Folder\2010_11_13\IMG_0052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808" y="1353751"/>
            <a:ext cx="6858384" cy="491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E7B56-2754-4AD2-8DAA-DE7C52870463}" type="datetime1">
              <a:rPr lang="en-US" smtClean="0"/>
              <a:t>8/18/2016</a:t>
            </a:fld>
            <a:endParaRPr lang="en-US"/>
          </a:p>
        </p:txBody>
      </p:sp>
      <p:pic>
        <p:nvPicPr>
          <p:cNvPr id="67586" name="Picture 2" descr="C:\Users\Vzakaria\Documents\GHP\Photos Poonch RIver Sept 7 2013\Selected\_MG_08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6800" y="0"/>
            <a:ext cx="102108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바뀔그림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9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daelim1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"/>
          <a:stretch/>
        </p:blipFill>
        <p:spPr>
          <a:xfrm>
            <a:off x="7774944" y="6504218"/>
            <a:ext cx="1114714" cy="165143"/>
          </a:xfrm>
          <a:prstGeom prst="rect">
            <a:avLst/>
          </a:prstGeom>
          <a:effectLst>
            <a:reflection blurRad="50800" stA="50000" endA="300" endPos="55500" dist="50800" dir="5400000" sy="-100000" algn="bl" rotWithShape="0"/>
          </a:effectLst>
        </p:spPr>
      </p:pic>
      <p:sp>
        <p:nvSpPr>
          <p:cNvPr id="46" name="comment2"/>
          <p:cNvSpPr txBox="1">
            <a:spLocks/>
          </p:cNvSpPr>
          <p:nvPr/>
        </p:nvSpPr>
        <p:spPr bwMode="auto">
          <a:xfrm>
            <a:off x="3111654" y="1623485"/>
            <a:ext cx="1707951" cy="395649"/>
          </a:xfrm>
          <a:prstGeom prst="rect">
            <a:avLst/>
          </a:prstGeom>
          <a:noFill/>
          <a:ln>
            <a:noFill/>
          </a:ln>
          <a:effectLst>
            <a:outerShdw blurRad="12700" dist="25400" dir="3600000" algn="t" rotWithShape="0">
              <a:prstClr val="black"/>
            </a:outerShdw>
          </a:effectLst>
          <a:ex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en-US" altLang="ko-KR" sz="2400" dirty="0">
                <a:solidFill>
                  <a:schemeClr val="bg1"/>
                </a:solidFill>
                <a:latin typeface="FreesiaUPC" pitchFamily="34" charset="-34"/>
                <a:ea typeface="MingLiU" pitchFamily="49" charset="-120"/>
                <a:cs typeface="FreesiaUPC" pitchFamily="34" charset="-34"/>
              </a:rPr>
              <a:t>Intake</a:t>
            </a:r>
          </a:p>
        </p:txBody>
      </p:sp>
      <p:sp>
        <p:nvSpPr>
          <p:cNvPr id="55" name="comment2"/>
          <p:cNvSpPr txBox="1">
            <a:spLocks/>
          </p:cNvSpPr>
          <p:nvPr/>
        </p:nvSpPr>
        <p:spPr bwMode="auto">
          <a:xfrm>
            <a:off x="2093607" y="1276736"/>
            <a:ext cx="1707951" cy="395649"/>
          </a:xfrm>
          <a:prstGeom prst="rect">
            <a:avLst/>
          </a:prstGeom>
          <a:noFill/>
          <a:ln>
            <a:noFill/>
          </a:ln>
          <a:effectLst>
            <a:outerShdw blurRad="12700" dist="25400" dir="3600000" algn="t" rotWithShape="0">
              <a:prstClr val="black"/>
            </a:outerShdw>
          </a:effectLst>
          <a:ex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en-US" altLang="ko-KR" sz="2100" dirty="0">
                <a:solidFill>
                  <a:schemeClr val="bg1"/>
                </a:solidFill>
                <a:latin typeface="FreesiaUPC" pitchFamily="34" charset="-34"/>
                <a:ea typeface="MingLiU" pitchFamily="49" charset="-120"/>
                <a:cs typeface="FreesiaUPC" pitchFamily="34" charset="-34"/>
              </a:rPr>
              <a:t>Diversion Tunnels</a:t>
            </a:r>
          </a:p>
        </p:txBody>
      </p:sp>
      <p:sp>
        <p:nvSpPr>
          <p:cNvPr id="56" name="comment2"/>
          <p:cNvSpPr txBox="1">
            <a:spLocks/>
          </p:cNvSpPr>
          <p:nvPr/>
        </p:nvSpPr>
        <p:spPr bwMode="auto">
          <a:xfrm>
            <a:off x="6357562" y="2087978"/>
            <a:ext cx="1707951" cy="395649"/>
          </a:xfrm>
          <a:prstGeom prst="rect">
            <a:avLst/>
          </a:prstGeom>
          <a:noFill/>
          <a:ln>
            <a:noFill/>
          </a:ln>
          <a:effectLst>
            <a:outerShdw blurRad="12700" dist="25400" dir="3600000" algn="t" rotWithShape="0">
              <a:prstClr val="black"/>
            </a:outerShdw>
          </a:effectLst>
          <a:ex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en-US" altLang="ko-KR" sz="2400" dirty="0">
                <a:solidFill>
                  <a:schemeClr val="bg1"/>
                </a:solidFill>
                <a:latin typeface="FreesiaUPC" pitchFamily="34" charset="-34"/>
                <a:ea typeface="MingLiU" pitchFamily="49" charset="-120"/>
                <a:cs typeface="FreesiaUPC" pitchFamily="34" charset="-34"/>
              </a:rPr>
              <a:t>Weir and Spillway</a:t>
            </a:r>
          </a:p>
        </p:txBody>
      </p:sp>
      <p:sp>
        <p:nvSpPr>
          <p:cNvPr id="60" name="comment2"/>
          <p:cNvSpPr txBox="1">
            <a:spLocks/>
          </p:cNvSpPr>
          <p:nvPr/>
        </p:nvSpPr>
        <p:spPr bwMode="auto">
          <a:xfrm>
            <a:off x="-15160" y="1666538"/>
            <a:ext cx="1707951" cy="395649"/>
          </a:xfrm>
          <a:prstGeom prst="rect">
            <a:avLst/>
          </a:prstGeom>
          <a:noFill/>
          <a:ln>
            <a:noFill/>
          </a:ln>
          <a:effectLst>
            <a:outerShdw blurRad="12700" dist="25400" dir="3600000" algn="t" rotWithShape="0">
              <a:prstClr val="black"/>
            </a:outerShdw>
          </a:effectLst>
          <a:ex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en-US" altLang="ko-KR" sz="2400" dirty="0">
                <a:solidFill>
                  <a:schemeClr val="bg1"/>
                </a:solidFill>
                <a:latin typeface="FreesiaUPC" pitchFamily="34" charset="-34"/>
                <a:ea typeface="MingLiU" pitchFamily="49" charset="-120"/>
                <a:cs typeface="FreesiaUPC" pitchFamily="34" charset="-34"/>
              </a:rPr>
              <a:t>Powerhouse</a:t>
            </a:r>
          </a:p>
        </p:txBody>
      </p:sp>
      <p:sp>
        <p:nvSpPr>
          <p:cNvPr id="66" name="comment2"/>
          <p:cNvSpPr txBox="1">
            <a:spLocks/>
          </p:cNvSpPr>
          <p:nvPr/>
        </p:nvSpPr>
        <p:spPr bwMode="auto">
          <a:xfrm>
            <a:off x="6920968" y="3033351"/>
            <a:ext cx="1707951" cy="395649"/>
          </a:xfrm>
          <a:prstGeom prst="rect">
            <a:avLst/>
          </a:prstGeom>
          <a:noFill/>
          <a:ln>
            <a:noFill/>
          </a:ln>
          <a:effectLst>
            <a:outerShdw blurRad="12700" dist="25400" dir="3600000" algn="t" rotWithShape="0">
              <a:prstClr val="black"/>
            </a:outerShdw>
          </a:effectLst>
          <a:ex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en-US" altLang="ko-KR" sz="2400" dirty="0">
                <a:solidFill>
                  <a:schemeClr val="bg1"/>
                </a:solidFill>
                <a:latin typeface="FreesiaUPC" pitchFamily="34" charset="-34"/>
                <a:ea typeface="MingLiU" pitchFamily="49" charset="-120"/>
                <a:cs typeface="FreesiaUPC" pitchFamily="34" charset="-34"/>
              </a:rPr>
              <a:t>Stilling Basin</a:t>
            </a:r>
          </a:p>
        </p:txBody>
      </p:sp>
      <p:sp>
        <p:nvSpPr>
          <p:cNvPr id="67" name="emphasis comment"/>
          <p:cNvSpPr/>
          <p:nvPr/>
        </p:nvSpPr>
        <p:spPr>
          <a:xfrm>
            <a:off x="725228" y="921524"/>
            <a:ext cx="4655300" cy="811392"/>
          </a:xfrm>
          <a:custGeom>
            <a:avLst/>
            <a:gdLst>
              <a:gd name="connsiteX0" fmla="*/ 1330325 w 2505075"/>
              <a:gd name="connsiteY0" fmla="*/ 241300 h 974725"/>
              <a:gd name="connsiteX1" fmla="*/ 454025 w 2505075"/>
              <a:gd name="connsiteY1" fmla="*/ 0 h 974725"/>
              <a:gd name="connsiteX2" fmla="*/ 0 w 2505075"/>
              <a:gd name="connsiteY2" fmla="*/ 260350 h 974725"/>
              <a:gd name="connsiteX3" fmla="*/ 1489075 w 2505075"/>
              <a:gd name="connsiteY3" fmla="*/ 974725 h 974725"/>
              <a:gd name="connsiteX4" fmla="*/ 2171700 w 2505075"/>
              <a:gd name="connsiteY4" fmla="*/ 857250 h 974725"/>
              <a:gd name="connsiteX5" fmla="*/ 2193925 w 2505075"/>
              <a:gd name="connsiteY5" fmla="*/ 828675 h 974725"/>
              <a:gd name="connsiteX6" fmla="*/ 2505075 w 2505075"/>
              <a:gd name="connsiteY6" fmla="*/ 285750 h 974725"/>
              <a:gd name="connsiteX7" fmla="*/ 2206625 w 2505075"/>
              <a:gd name="connsiteY7" fmla="*/ 57150 h 974725"/>
              <a:gd name="connsiteX8" fmla="*/ 1330325 w 2505075"/>
              <a:gd name="connsiteY8" fmla="*/ 241300 h 974725"/>
              <a:gd name="connsiteX0" fmla="*/ 1460912 w 2635662"/>
              <a:gd name="connsiteY0" fmla="*/ 241300 h 974725"/>
              <a:gd name="connsiteX1" fmla="*/ 584612 w 2635662"/>
              <a:gd name="connsiteY1" fmla="*/ 0 h 974725"/>
              <a:gd name="connsiteX2" fmla="*/ 0 w 2635662"/>
              <a:gd name="connsiteY2" fmla="*/ 335558 h 974725"/>
              <a:gd name="connsiteX3" fmla="*/ 1619662 w 2635662"/>
              <a:gd name="connsiteY3" fmla="*/ 974725 h 974725"/>
              <a:gd name="connsiteX4" fmla="*/ 2302287 w 2635662"/>
              <a:gd name="connsiteY4" fmla="*/ 857250 h 974725"/>
              <a:gd name="connsiteX5" fmla="*/ 2324512 w 2635662"/>
              <a:gd name="connsiteY5" fmla="*/ 828675 h 974725"/>
              <a:gd name="connsiteX6" fmla="*/ 2635662 w 2635662"/>
              <a:gd name="connsiteY6" fmla="*/ 285750 h 974725"/>
              <a:gd name="connsiteX7" fmla="*/ 2337212 w 2635662"/>
              <a:gd name="connsiteY7" fmla="*/ 57150 h 974725"/>
              <a:gd name="connsiteX8" fmla="*/ 1460912 w 2635662"/>
              <a:gd name="connsiteY8" fmla="*/ 241300 h 974725"/>
              <a:gd name="connsiteX0" fmla="*/ 1460912 w 2635662"/>
              <a:gd name="connsiteY0" fmla="*/ 241300 h 974725"/>
              <a:gd name="connsiteX1" fmla="*/ 584612 w 2635662"/>
              <a:gd name="connsiteY1" fmla="*/ 0 h 974725"/>
              <a:gd name="connsiteX2" fmla="*/ 0 w 2635662"/>
              <a:gd name="connsiteY2" fmla="*/ 335558 h 974725"/>
              <a:gd name="connsiteX3" fmla="*/ 1663192 w 2635662"/>
              <a:gd name="connsiteY3" fmla="*/ 974725 h 974725"/>
              <a:gd name="connsiteX4" fmla="*/ 2302287 w 2635662"/>
              <a:gd name="connsiteY4" fmla="*/ 857250 h 974725"/>
              <a:gd name="connsiteX5" fmla="*/ 2324512 w 2635662"/>
              <a:gd name="connsiteY5" fmla="*/ 828675 h 974725"/>
              <a:gd name="connsiteX6" fmla="*/ 2635662 w 2635662"/>
              <a:gd name="connsiteY6" fmla="*/ 285750 h 974725"/>
              <a:gd name="connsiteX7" fmla="*/ 2337212 w 2635662"/>
              <a:gd name="connsiteY7" fmla="*/ 57150 h 974725"/>
              <a:gd name="connsiteX8" fmla="*/ 1460912 w 2635662"/>
              <a:gd name="connsiteY8" fmla="*/ 241300 h 974725"/>
              <a:gd name="connsiteX0" fmla="*/ 1460912 w 2635662"/>
              <a:gd name="connsiteY0" fmla="*/ 241300 h 974725"/>
              <a:gd name="connsiteX1" fmla="*/ 584612 w 2635662"/>
              <a:gd name="connsiteY1" fmla="*/ 0 h 974725"/>
              <a:gd name="connsiteX2" fmla="*/ 0 w 2635662"/>
              <a:gd name="connsiteY2" fmla="*/ 335558 h 974725"/>
              <a:gd name="connsiteX3" fmla="*/ 1663192 w 2635662"/>
              <a:gd name="connsiteY3" fmla="*/ 974725 h 974725"/>
              <a:gd name="connsiteX4" fmla="*/ 2226112 w 2635662"/>
              <a:gd name="connsiteY4" fmla="*/ 936417 h 974725"/>
              <a:gd name="connsiteX5" fmla="*/ 2324512 w 2635662"/>
              <a:gd name="connsiteY5" fmla="*/ 828675 h 974725"/>
              <a:gd name="connsiteX6" fmla="*/ 2635662 w 2635662"/>
              <a:gd name="connsiteY6" fmla="*/ 285750 h 974725"/>
              <a:gd name="connsiteX7" fmla="*/ 2337212 w 2635662"/>
              <a:gd name="connsiteY7" fmla="*/ 57150 h 974725"/>
              <a:gd name="connsiteX8" fmla="*/ 1460912 w 2635662"/>
              <a:gd name="connsiteY8" fmla="*/ 241300 h 974725"/>
              <a:gd name="connsiteX0" fmla="*/ 1460912 w 2635662"/>
              <a:gd name="connsiteY0" fmla="*/ 241300 h 974725"/>
              <a:gd name="connsiteX1" fmla="*/ 584612 w 2635662"/>
              <a:gd name="connsiteY1" fmla="*/ 0 h 974725"/>
              <a:gd name="connsiteX2" fmla="*/ 0 w 2635662"/>
              <a:gd name="connsiteY2" fmla="*/ 335558 h 974725"/>
              <a:gd name="connsiteX3" fmla="*/ 1663192 w 2635662"/>
              <a:gd name="connsiteY3" fmla="*/ 974725 h 974725"/>
              <a:gd name="connsiteX4" fmla="*/ 2226112 w 2635662"/>
              <a:gd name="connsiteY4" fmla="*/ 936417 h 974725"/>
              <a:gd name="connsiteX5" fmla="*/ 2340835 w 2635662"/>
              <a:gd name="connsiteY5" fmla="*/ 919716 h 974725"/>
              <a:gd name="connsiteX6" fmla="*/ 2635662 w 2635662"/>
              <a:gd name="connsiteY6" fmla="*/ 285750 h 974725"/>
              <a:gd name="connsiteX7" fmla="*/ 2337212 w 2635662"/>
              <a:gd name="connsiteY7" fmla="*/ 57150 h 974725"/>
              <a:gd name="connsiteX8" fmla="*/ 1460912 w 2635662"/>
              <a:gd name="connsiteY8" fmla="*/ 241300 h 974725"/>
              <a:gd name="connsiteX0" fmla="*/ 1460912 w 2635662"/>
              <a:gd name="connsiteY0" fmla="*/ 241300 h 936417"/>
              <a:gd name="connsiteX1" fmla="*/ 584612 w 2635662"/>
              <a:gd name="connsiteY1" fmla="*/ 0 h 936417"/>
              <a:gd name="connsiteX2" fmla="*/ 0 w 2635662"/>
              <a:gd name="connsiteY2" fmla="*/ 335558 h 936417"/>
              <a:gd name="connsiteX3" fmla="*/ 1032021 w 2635662"/>
              <a:gd name="connsiteY3" fmla="*/ 614519 h 936417"/>
              <a:gd name="connsiteX4" fmla="*/ 2226112 w 2635662"/>
              <a:gd name="connsiteY4" fmla="*/ 936417 h 936417"/>
              <a:gd name="connsiteX5" fmla="*/ 2340835 w 2635662"/>
              <a:gd name="connsiteY5" fmla="*/ 919716 h 936417"/>
              <a:gd name="connsiteX6" fmla="*/ 2635662 w 2635662"/>
              <a:gd name="connsiteY6" fmla="*/ 285750 h 936417"/>
              <a:gd name="connsiteX7" fmla="*/ 2337212 w 2635662"/>
              <a:gd name="connsiteY7" fmla="*/ 57150 h 936417"/>
              <a:gd name="connsiteX8" fmla="*/ 1460912 w 2635662"/>
              <a:gd name="connsiteY8" fmla="*/ 241300 h 936417"/>
              <a:gd name="connsiteX0" fmla="*/ 1460912 w 2635662"/>
              <a:gd name="connsiteY0" fmla="*/ 241300 h 968083"/>
              <a:gd name="connsiteX1" fmla="*/ 584612 w 2635662"/>
              <a:gd name="connsiteY1" fmla="*/ 0 h 968083"/>
              <a:gd name="connsiteX2" fmla="*/ 0 w 2635662"/>
              <a:gd name="connsiteY2" fmla="*/ 335558 h 968083"/>
              <a:gd name="connsiteX3" fmla="*/ 1032021 w 2635662"/>
              <a:gd name="connsiteY3" fmla="*/ 614519 h 968083"/>
              <a:gd name="connsiteX4" fmla="*/ 1687440 w 2635662"/>
              <a:gd name="connsiteY4" fmla="*/ 968083 h 968083"/>
              <a:gd name="connsiteX5" fmla="*/ 2340835 w 2635662"/>
              <a:gd name="connsiteY5" fmla="*/ 919716 h 968083"/>
              <a:gd name="connsiteX6" fmla="*/ 2635662 w 2635662"/>
              <a:gd name="connsiteY6" fmla="*/ 285750 h 968083"/>
              <a:gd name="connsiteX7" fmla="*/ 2337212 w 2635662"/>
              <a:gd name="connsiteY7" fmla="*/ 57150 h 968083"/>
              <a:gd name="connsiteX8" fmla="*/ 1460912 w 2635662"/>
              <a:gd name="connsiteY8" fmla="*/ 241300 h 968083"/>
              <a:gd name="connsiteX0" fmla="*/ 1460912 w 2635662"/>
              <a:gd name="connsiteY0" fmla="*/ 241300 h 968083"/>
              <a:gd name="connsiteX1" fmla="*/ 584612 w 2635662"/>
              <a:gd name="connsiteY1" fmla="*/ 0 h 968083"/>
              <a:gd name="connsiteX2" fmla="*/ 0 w 2635662"/>
              <a:gd name="connsiteY2" fmla="*/ 335558 h 968083"/>
              <a:gd name="connsiteX3" fmla="*/ 1168050 w 2635662"/>
              <a:gd name="connsiteY3" fmla="*/ 642227 h 968083"/>
              <a:gd name="connsiteX4" fmla="*/ 1687440 w 2635662"/>
              <a:gd name="connsiteY4" fmla="*/ 968083 h 968083"/>
              <a:gd name="connsiteX5" fmla="*/ 2340835 w 2635662"/>
              <a:gd name="connsiteY5" fmla="*/ 919716 h 968083"/>
              <a:gd name="connsiteX6" fmla="*/ 2635662 w 2635662"/>
              <a:gd name="connsiteY6" fmla="*/ 285750 h 968083"/>
              <a:gd name="connsiteX7" fmla="*/ 2337212 w 2635662"/>
              <a:gd name="connsiteY7" fmla="*/ 57150 h 968083"/>
              <a:gd name="connsiteX8" fmla="*/ 1460912 w 2635662"/>
              <a:gd name="connsiteY8" fmla="*/ 241300 h 968083"/>
              <a:gd name="connsiteX0" fmla="*/ 1460912 w 2635662"/>
              <a:gd name="connsiteY0" fmla="*/ 243525 h 970308"/>
              <a:gd name="connsiteX1" fmla="*/ 584612 w 2635662"/>
              <a:gd name="connsiteY1" fmla="*/ 2225 h 970308"/>
              <a:gd name="connsiteX2" fmla="*/ 0 w 2635662"/>
              <a:gd name="connsiteY2" fmla="*/ 337783 h 970308"/>
              <a:gd name="connsiteX3" fmla="*/ 1168050 w 2635662"/>
              <a:gd name="connsiteY3" fmla="*/ 644452 h 970308"/>
              <a:gd name="connsiteX4" fmla="*/ 1687440 w 2635662"/>
              <a:gd name="connsiteY4" fmla="*/ 970308 h 970308"/>
              <a:gd name="connsiteX5" fmla="*/ 2340835 w 2635662"/>
              <a:gd name="connsiteY5" fmla="*/ 921941 h 970308"/>
              <a:gd name="connsiteX6" fmla="*/ 2635662 w 2635662"/>
              <a:gd name="connsiteY6" fmla="*/ 287975 h 970308"/>
              <a:gd name="connsiteX7" fmla="*/ 2293683 w 2635662"/>
              <a:gd name="connsiteY7" fmla="*/ 0 h 970308"/>
              <a:gd name="connsiteX8" fmla="*/ 1460912 w 2635662"/>
              <a:gd name="connsiteY8" fmla="*/ 243525 h 970308"/>
              <a:gd name="connsiteX0" fmla="*/ 1460912 w 2635662"/>
              <a:gd name="connsiteY0" fmla="*/ 243525 h 970308"/>
              <a:gd name="connsiteX1" fmla="*/ 1429733 w 2635662"/>
              <a:gd name="connsiteY1" fmla="*/ 151456 h 970308"/>
              <a:gd name="connsiteX2" fmla="*/ 584612 w 2635662"/>
              <a:gd name="connsiteY2" fmla="*/ 2225 h 970308"/>
              <a:gd name="connsiteX3" fmla="*/ 0 w 2635662"/>
              <a:gd name="connsiteY3" fmla="*/ 337783 h 970308"/>
              <a:gd name="connsiteX4" fmla="*/ 1168050 w 2635662"/>
              <a:gd name="connsiteY4" fmla="*/ 644452 h 970308"/>
              <a:gd name="connsiteX5" fmla="*/ 1687440 w 2635662"/>
              <a:gd name="connsiteY5" fmla="*/ 970308 h 970308"/>
              <a:gd name="connsiteX6" fmla="*/ 2340835 w 2635662"/>
              <a:gd name="connsiteY6" fmla="*/ 921941 h 970308"/>
              <a:gd name="connsiteX7" fmla="*/ 2635662 w 2635662"/>
              <a:gd name="connsiteY7" fmla="*/ 287975 h 970308"/>
              <a:gd name="connsiteX8" fmla="*/ 2293683 w 2635662"/>
              <a:gd name="connsiteY8" fmla="*/ 0 h 970308"/>
              <a:gd name="connsiteX9" fmla="*/ 1460912 w 2635662"/>
              <a:gd name="connsiteY9" fmla="*/ 243525 h 970308"/>
              <a:gd name="connsiteX0" fmla="*/ 1406501 w 2581251"/>
              <a:gd name="connsiteY0" fmla="*/ 243525 h 970308"/>
              <a:gd name="connsiteX1" fmla="*/ 1375322 w 2581251"/>
              <a:gd name="connsiteY1" fmla="*/ 151456 h 970308"/>
              <a:gd name="connsiteX2" fmla="*/ 530201 w 2581251"/>
              <a:gd name="connsiteY2" fmla="*/ 2225 h 970308"/>
              <a:gd name="connsiteX3" fmla="*/ 0 w 2581251"/>
              <a:gd name="connsiteY3" fmla="*/ 321949 h 970308"/>
              <a:gd name="connsiteX4" fmla="*/ 1113639 w 2581251"/>
              <a:gd name="connsiteY4" fmla="*/ 644452 h 970308"/>
              <a:gd name="connsiteX5" fmla="*/ 1633029 w 2581251"/>
              <a:gd name="connsiteY5" fmla="*/ 970308 h 970308"/>
              <a:gd name="connsiteX6" fmla="*/ 2286424 w 2581251"/>
              <a:gd name="connsiteY6" fmla="*/ 921941 h 970308"/>
              <a:gd name="connsiteX7" fmla="*/ 2581251 w 2581251"/>
              <a:gd name="connsiteY7" fmla="*/ 287975 h 970308"/>
              <a:gd name="connsiteX8" fmla="*/ 2239272 w 2581251"/>
              <a:gd name="connsiteY8" fmla="*/ 0 h 970308"/>
              <a:gd name="connsiteX9" fmla="*/ 1406501 w 2581251"/>
              <a:gd name="connsiteY9" fmla="*/ 243525 h 970308"/>
              <a:gd name="connsiteX0" fmla="*/ 1406501 w 2581251"/>
              <a:gd name="connsiteY0" fmla="*/ 243525 h 970308"/>
              <a:gd name="connsiteX1" fmla="*/ 1239293 w 2581251"/>
              <a:gd name="connsiteY1" fmla="*/ 155414 h 970308"/>
              <a:gd name="connsiteX2" fmla="*/ 530201 w 2581251"/>
              <a:gd name="connsiteY2" fmla="*/ 2225 h 970308"/>
              <a:gd name="connsiteX3" fmla="*/ 0 w 2581251"/>
              <a:gd name="connsiteY3" fmla="*/ 321949 h 970308"/>
              <a:gd name="connsiteX4" fmla="*/ 1113639 w 2581251"/>
              <a:gd name="connsiteY4" fmla="*/ 644452 h 970308"/>
              <a:gd name="connsiteX5" fmla="*/ 1633029 w 2581251"/>
              <a:gd name="connsiteY5" fmla="*/ 970308 h 970308"/>
              <a:gd name="connsiteX6" fmla="*/ 2286424 w 2581251"/>
              <a:gd name="connsiteY6" fmla="*/ 921941 h 970308"/>
              <a:gd name="connsiteX7" fmla="*/ 2581251 w 2581251"/>
              <a:gd name="connsiteY7" fmla="*/ 287975 h 970308"/>
              <a:gd name="connsiteX8" fmla="*/ 2239272 w 2581251"/>
              <a:gd name="connsiteY8" fmla="*/ 0 h 970308"/>
              <a:gd name="connsiteX9" fmla="*/ 1406501 w 2581251"/>
              <a:gd name="connsiteY9" fmla="*/ 243525 h 970308"/>
              <a:gd name="connsiteX0" fmla="*/ 1417384 w 2581251"/>
              <a:gd name="connsiteY0" fmla="*/ 211859 h 970308"/>
              <a:gd name="connsiteX1" fmla="*/ 1239293 w 2581251"/>
              <a:gd name="connsiteY1" fmla="*/ 155414 h 970308"/>
              <a:gd name="connsiteX2" fmla="*/ 530201 w 2581251"/>
              <a:gd name="connsiteY2" fmla="*/ 2225 h 970308"/>
              <a:gd name="connsiteX3" fmla="*/ 0 w 2581251"/>
              <a:gd name="connsiteY3" fmla="*/ 321949 h 970308"/>
              <a:gd name="connsiteX4" fmla="*/ 1113639 w 2581251"/>
              <a:gd name="connsiteY4" fmla="*/ 644452 h 970308"/>
              <a:gd name="connsiteX5" fmla="*/ 1633029 w 2581251"/>
              <a:gd name="connsiteY5" fmla="*/ 970308 h 970308"/>
              <a:gd name="connsiteX6" fmla="*/ 2286424 w 2581251"/>
              <a:gd name="connsiteY6" fmla="*/ 921941 h 970308"/>
              <a:gd name="connsiteX7" fmla="*/ 2581251 w 2581251"/>
              <a:gd name="connsiteY7" fmla="*/ 287975 h 970308"/>
              <a:gd name="connsiteX8" fmla="*/ 2239272 w 2581251"/>
              <a:gd name="connsiteY8" fmla="*/ 0 h 970308"/>
              <a:gd name="connsiteX9" fmla="*/ 1417384 w 2581251"/>
              <a:gd name="connsiteY9" fmla="*/ 211859 h 970308"/>
              <a:gd name="connsiteX0" fmla="*/ 1401061 w 2581251"/>
              <a:gd name="connsiteY0" fmla="*/ 188109 h 970308"/>
              <a:gd name="connsiteX1" fmla="*/ 1239293 w 2581251"/>
              <a:gd name="connsiteY1" fmla="*/ 155414 h 970308"/>
              <a:gd name="connsiteX2" fmla="*/ 530201 w 2581251"/>
              <a:gd name="connsiteY2" fmla="*/ 2225 h 970308"/>
              <a:gd name="connsiteX3" fmla="*/ 0 w 2581251"/>
              <a:gd name="connsiteY3" fmla="*/ 321949 h 970308"/>
              <a:gd name="connsiteX4" fmla="*/ 1113639 w 2581251"/>
              <a:gd name="connsiteY4" fmla="*/ 644452 h 970308"/>
              <a:gd name="connsiteX5" fmla="*/ 1633029 w 2581251"/>
              <a:gd name="connsiteY5" fmla="*/ 970308 h 970308"/>
              <a:gd name="connsiteX6" fmla="*/ 2286424 w 2581251"/>
              <a:gd name="connsiteY6" fmla="*/ 921941 h 970308"/>
              <a:gd name="connsiteX7" fmla="*/ 2581251 w 2581251"/>
              <a:gd name="connsiteY7" fmla="*/ 287975 h 970308"/>
              <a:gd name="connsiteX8" fmla="*/ 2239272 w 2581251"/>
              <a:gd name="connsiteY8" fmla="*/ 0 h 970308"/>
              <a:gd name="connsiteX9" fmla="*/ 1401061 w 2581251"/>
              <a:gd name="connsiteY9" fmla="*/ 188109 h 970308"/>
              <a:gd name="connsiteX0" fmla="*/ 1401061 w 2581251"/>
              <a:gd name="connsiteY0" fmla="*/ 211859 h 994058"/>
              <a:gd name="connsiteX1" fmla="*/ 1239293 w 2581251"/>
              <a:gd name="connsiteY1" fmla="*/ 179164 h 994058"/>
              <a:gd name="connsiteX2" fmla="*/ 530201 w 2581251"/>
              <a:gd name="connsiteY2" fmla="*/ 25975 h 994058"/>
              <a:gd name="connsiteX3" fmla="*/ 0 w 2581251"/>
              <a:gd name="connsiteY3" fmla="*/ 345699 h 994058"/>
              <a:gd name="connsiteX4" fmla="*/ 1113639 w 2581251"/>
              <a:gd name="connsiteY4" fmla="*/ 668202 h 994058"/>
              <a:gd name="connsiteX5" fmla="*/ 1633029 w 2581251"/>
              <a:gd name="connsiteY5" fmla="*/ 994058 h 994058"/>
              <a:gd name="connsiteX6" fmla="*/ 2286424 w 2581251"/>
              <a:gd name="connsiteY6" fmla="*/ 945691 h 994058"/>
              <a:gd name="connsiteX7" fmla="*/ 2581251 w 2581251"/>
              <a:gd name="connsiteY7" fmla="*/ 311725 h 994058"/>
              <a:gd name="connsiteX8" fmla="*/ 2212066 w 2581251"/>
              <a:gd name="connsiteY8" fmla="*/ 0 h 994058"/>
              <a:gd name="connsiteX9" fmla="*/ 1401061 w 2581251"/>
              <a:gd name="connsiteY9" fmla="*/ 211859 h 994058"/>
              <a:gd name="connsiteX0" fmla="*/ 1401061 w 2581251"/>
              <a:gd name="connsiteY0" fmla="*/ 211859 h 994058"/>
              <a:gd name="connsiteX1" fmla="*/ 1261058 w 2581251"/>
              <a:gd name="connsiteY1" fmla="*/ 143539 h 994058"/>
              <a:gd name="connsiteX2" fmla="*/ 530201 w 2581251"/>
              <a:gd name="connsiteY2" fmla="*/ 25975 h 994058"/>
              <a:gd name="connsiteX3" fmla="*/ 0 w 2581251"/>
              <a:gd name="connsiteY3" fmla="*/ 345699 h 994058"/>
              <a:gd name="connsiteX4" fmla="*/ 1113639 w 2581251"/>
              <a:gd name="connsiteY4" fmla="*/ 668202 h 994058"/>
              <a:gd name="connsiteX5" fmla="*/ 1633029 w 2581251"/>
              <a:gd name="connsiteY5" fmla="*/ 994058 h 994058"/>
              <a:gd name="connsiteX6" fmla="*/ 2286424 w 2581251"/>
              <a:gd name="connsiteY6" fmla="*/ 945691 h 994058"/>
              <a:gd name="connsiteX7" fmla="*/ 2581251 w 2581251"/>
              <a:gd name="connsiteY7" fmla="*/ 311725 h 994058"/>
              <a:gd name="connsiteX8" fmla="*/ 2212066 w 2581251"/>
              <a:gd name="connsiteY8" fmla="*/ 0 h 994058"/>
              <a:gd name="connsiteX9" fmla="*/ 1401061 w 2581251"/>
              <a:gd name="connsiteY9" fmla="*/ 211859 h 994058"/>
              <a:gd name="connsiteX0" fmla="*/ 2043908 w 3224098"/>
              <a:gd name="connsiteY0" fmla="*/ 211859 h 994058"/>
              <a:gd name="connsiteX1" fmla="*/ 1903905 w 3224098"/>
              <a:gd name="connsiteY1" fmla="*/ 143539 h 994058"/>
              <a:gd name="connsiteX2" fmla="*/ 1173048 w 3224098"/>
              <a:gd name="connsiteY2" fmla="*/ 25975 h 994058"/>
              <a:gd name="connsiteX3" fmla="*/ 0 w 3224098"/>
              <a:gd name="connsiteY3" fmla="*/ 769651 h 994058"/>
              <a:gd name="connsiteX4" fmla="*/ 1756486 w 3224098"/>
              <a:gd name="connsiteY4" fmla="*/ 668202 h 994058"/>
              <a:gd name="connsiteX5" fmla="*/ 2275876 w 3224098"/>
              <a:gd name="connsiteY5" fmla="*/ 994058 h 994058"/>
              <a:gd name="connsiteX6" fmla="*/ 2929271 w 3224098"/>
              <a:gd name="connsiteY6" fmla="*/ 945691 h 994058"/>
              <a:gd name="connsiteX7" fmla="*/ 3224098 w 3224098"/>
              <a:gd name="connsiteY7" fmla="*/ 311725 h 994058"/>
              <a:gd name="connsiteX8" fmla="*/ 2854913 w 3224098"/>
              <a:gd name="connsiteY8" fmla="*/ 0 h 994058"/>
              <a:gd name="connsiteX9" fmla="*/ 2043908 w 3224098"/>
              <a:gd name="connsiteY9" fmla="*/ 211859 h 994058"/>
              <a:gd name="connsiteX0" fmla="*/ 2043908 w 3224098"/>
              <a:gd name="connsiteY0" fmla="*/ 211859 h 994058"/>
              <a:gd name="connsiteX1" fmla="*/ 1903905 w 3224098"/>
              <a:gd name="connsiteY1" fmla="*/ 143539 h 994058"/>
              <a:gd name="connsiteX2" fmla="*/ 301900 w 3224098"/>
              <a:gd name="connsiteY2" fmla="*/ 314437 h 994058"/>
              <a:gd name="connsiteX3" fmla="*/ 0 w 3224098"/>
              <a:gd name="connsiteY3" fmla="*/ 769651 h 994058"/>
              <a:gd name="connsiteX4" fmla="*/ 1756486 w 3224098"/>
              <a:gd name="connsiteY4" fmla="*/ 668202 h 994058"/>
              <a:gd name="connsiteX5" fmla="*/ 2275876 w 3224098"/>
              <a:gd name="connsiteY5" fmla="*/ 994058 h 994058"/>
              <a:gd name="connsiteX6" fmla="*/ 2929271 w 3224098"/>
              <a:gd name="connsiteY6" fmla="*/ 945691 h 994058"/>
              <a:gd name="connsiteX7" fmla="*/ 3224098 w 3224098"/>
              <a:gd name="connsiteY7" fmla="*/ 311725 h 994058"/>
              <a:gd name="connsiteX8" fmla="*/ 2854913 w 3224098"/>
              <a:gd name="connsiteY8" fmla="*/ 0 h 994058"/>
              <a:gd name="connsiteX9" fmla="*/ 2043908 w 3224098"/>
              <a:gd name="connsiteY9" fmla="*/ 211859 h 994058"/>
              <a:gd name="connsiteX0" fmla="*/ 2043908 w 3224098"/>
              <a:gd name="connsiteY0" fmla="*/ 68320 h 850519"/>
              <a:gd name="connsiteX1" fmla="*/ 1903905 w 3224098"/>
              <a:gd name="connsiteY1" fmla="*/ 0 h 850519"/>
              <a:gd name="connsiteX2" fmla="*/ 301900 w 3224098"/>
              <a:gd name="connsiteY2" fmla="*/ 170898 h 850519"/>
              <a:gd name="connsiteX3" fmla="*/ 0 w 3224098"/>
              <a:gd name="connsiteY3" fmla="*/ 626112 h 850519"/>
              <a:gd name="connsiteX4" fmla="*/ 1756486 w 3224098"/>
              <a:gd name="connsiteY4" fmla="*/ 524663 h 850519"/>
              <a:gd name="connsiteX5" fmla="*/ 2275876 w 3224098"/>
              <a:gd name="connsiteY5" fmla="*/ 850519 h 850519"/>
              <a:gd name="connsiteX6" fmla="*/ 2929271 w 3224098"/>
              <a:gd name="connsiteY6" fmla="*/ 802152 h 850519"/>
              <a:gd name="connsiteX7" fmla="*/ 3224098 w 3224098"/>
              <a:gd name="connsiteY7" fmla="*/ 168186 h 850519"/>
              <a:gd name="connsiteX8" fmla="*/ 2710723 w 3224098"/>
              <a:gd name="connsiteY8" fmla="*/ 538280 h 850519"/>
              <a:gd name="connsiteX9" fmla="*/ 2043908 w 3224098"/>
              <a:gd name="connsiteY9" fmla="*/ 68320 h 850519"/>
              <a:gd name="connsiteX0" fmla="*/ 2043908 w 3224098"/>
              <a:gd name="connsiteY0" fmla="*/ 68320 h 850519"/>
              <a:gd name="connsiteX1" fmla="*/ 1903905 w 3224098"/>
              <a:gd name="connsiteY1" fmla="*/ 0 h 850519"/>
              <a:gd name="connsiteX2" fmla="*/ 301900 w 3224098"/>
              <a:gd name="connsiteY2" fmla="*/ 170898 h 850519"/>
              <a:gd name="connsiteX3" fmla="*/ 0 w 3224098"/>
              <a:gd name="connsiteY3" fmla="*/ 626112 h 850519"/>
              <a:gd name="connsiteX4" fmla="*/ 1756486 w 3224098"/>
              <a:gd name="connsiteY4" fmla="*/ 524663 h 850519"/>
              <a:gd name="connsiteX5" fmla="*/ 2275876 w 3224098"/>
              <a:gd name="connsiteY5" fmla="*/ 850519 h 850519"/>
              <a:gd name="connsiteX6" fmla="*/ 2947295 w 3224098"/>
              <a:gd name="connsiteY6" fmla="*/ 810893 h 850519"/>
              <a:gd name="connsiteX7" fmla="*/ 3224098 w 3224098"/>
              <a:gd name="connsiteY7" fmla="*/ 168186 h 850519"/>
              <a:gd name="connsiteX8" fmla="*/ 2710723 w 3224098"/>
              <a:gd name="connsiteY8" fmla="*/ 538280 h 850519"/>
              <a:gd name="connsiteX9" fmla="*/ 2043908 w 3224098"/>
              <a:gd name="connsiteY9" fmla="*/ 68320 h 850519"/>
              <a:gd name="connsiteX0" fmla="*/ 2043908 w 3224098"/>
              <a:gd name="connsiteY0" fmla="*/ 22908 h 805107"/>
              <a:gd name="connsiteX1" fmla="*/ 301900 w 3224098"/>
              <a:gd name="connsiteY1" fmla="*/ 125486 h 805107"/>
              <a:gd name="connsiteX2" fmla="*/ 0 w 3224098"/>
              <a:gd name="connsiteY2" fmla="*/ 580700 h 805107"/>
              <a:gd name="connsiteX3" fmla="*/ 1756486 w 3224098"/>
              <a:gd name="connsiteY3" fmla="*/ 479251 h 805107"/>
              <a:gd name="connsiteX4" fmla="*/ 2275876 w 3224098"/>
              <a:gd name="connsiteY4" fmla="*/ 805107 h 805107"/>
              <a:gd name="connsiteX5" fmla="*/ 2947295 w 3224098"/>
              <a:gd name="connsiteY5" fmla="*/ 765481 h 805107"/>
              <a:gd name="connsiteX6" fmla="*/ 3224098 w 3224098"/>
              <a:gd name="connsiteY6" fmla="*/ 122774 h 805107"/>
              <a:gd name="connsiteX7" fmla="*/ 2710723 w 3224098"/>
              <a:gd name="connsiteY7" fmla="*/ 492868 h 805107"/>
              <a:gd name="connsiteX8" fmla="*/ 2043908 w 3224098"/>
              <a:gd name="connsiteY8" fmla="*/ 22908 h 805107"/>
              <a:gd name="connsiteX0" fmla="*/ 2710723 w 3224098"/>
              <a:gd name="connsiteY0" fmla="*/ 370094 h 682333"/>
              <a:gd name="connsiteX1" fmla="*/ 301900 w 3224098"/>
              <a:gd name="connsiteY1" fmla="*/ 2712 h 682333"/>
              <a:gd name="connsiteX2" fmla="*/ 0 w 3224098"/>
              <a:gd name="connsiteY2" fmla="*/ 457926 h 682333"/>
              <a:gd name="connsiteX3" fmla="*/ 1756486 w 3224098"/>
              <a:gd name="connsiteY3" fmla="*/ 356477 h 682333"/>
              <a:gd name="connsiteX4" fmla="*/ 2275876 w 3224098"/>
              <a:gd name="connsiteY4" fmla="*/ 682333 h 682333"/>
              <a:gd name="connsiteX5" fmla="*/ 2947295 w 3224098"/>
              <a:gd name="connsiteY5" fmla="*/ 642707 h 682333"/>
              <a:gd name="connsiteX6" fmla="*/ 3224098 w 3224098"/>
              <a:gd name="connsiteY6" fmla="*/ 0 h 682333"/>
              <a:gd name="connsiteX7" fmla="*/ 2710723 w 3224098"/>
              <a:gd name="connsiteY7" fmla="*/ 370094 h 682333"/>
              <a:gd name="connsiteX0" fmla="*/ 2710723 w 3224098"/>
              <a:gd name="connsiteY0" fmla="*/ 370094 h 682333"/>
              <a:gd name="connsiteX1" fmla="*/ 301900 w 3224098"/>
              <a:gd name="connsiteY1" fmla="*/ 2712 h 682333"/>
              <a:gd name="connsiteX2" fmla="*/ 0 w 3224098"/>
              <a:gd name="connsiteY2" fmla="*/ 457926 h 682333"/>
              <a:gd name="connsiteX3" fmla="*/ 2275876 w 3224098"/>
              <a:gd name="connsiteY3" fmla="*/ 682333 h 682333"/>
              <a:gd name="connsiteX4" fmla="*/ 2947295 w 3224098"/>
              <a:gd name="connsiteY4" fmla="*/ 642707 h 682333"/>
              <a:gd name="connsiteX5" fmla="*/ 3224098 w 3224098"/>
              <a:gd name="connsiteY5" fmla="*/ 0 h 682333"/>
              <a:gd name="connsiteX6" fmla="*/ 2710723 w 3224098"/>
              <a:gd name="connsiteY6" fmla="*/ 370094 h 682333"/>
              <a:gd name="connsiteX0" fmla="*/ 2710723 w 2947295"/>
              <a:gd name="connsiteY0" fmla="*/ 367382 h 679621"/>
              <a:gd name="connsiteX1" fmla="*/ 301900 w 2947295"/>
              <a:gd name="connsiteY1" fmla="*/ 0 h 679621"/>
              <a:gd name="connsiteX2" fmla="*/ 0 w 2947295"/>
              <a:gd name="connsiteY2" fmla="*/ 455214 h 679621"/>
              <a:gd name="connsiteX3" fmla="*/ 2275876 w 2947295"/>
              <a:gd name="connsiteY3" fmla="*/ 679621 h 679621"/>
              <a:gd name="connsiteX4" fmla="*/ 2947295 w 2947295"/>
              <a:gd name="connsiteY4" fmla="*/ 639995 h 679621"/>
              <a:gd name="connsiteX5" fmla="*/ 2710723 w 2947295"/>
              <a:gd name="connsiteY5" fmla="*/ 367382 h 679621"/>
              <a:gd name="connsiteX0" fmla="*/ 2710723 w 2947295"/>
              <a:gd name="connsiteY0" fmla="*/ 367382 h 639995"/>
              <a:gd name="connsiteX1" fmla="*/ 301900 w 2947295"/>
              <a:gd name="connsiteY1" fmla="*/ 0 h 639995"/>
              <a:gd name="connsiteX2" fmla="*/ 0 w 2947295"/>
              <a:gd name="connsiteY2" fmla="*/ 455214 h 639995"/>
              <a:gd name="connsiteX3" fmla="*/ 2947295 w 2947295"/>
              <a:gd name="connsiteY3" fmla="*/ 639995 h 639995"/>
              <a:gd name="connsiteX4" fmla="*/ 2710723 w 2947295"/>
              <a:gd name="connsiteY4" fmla="*/ 367382 h 639995"/>
              <a:gd name="connsiteX0" fmla="*/ 2710723 w 2947295"/>
              <a:gd name="connsiteY0" fmla="*/ 358641 h 631254"/>
              <a:gd name="connsiteX1" fmla="*/ 355972 w 2947295"/>
              <a:gd name="connsiteY1" fmla="*/ 0 h 631254"/>
              <a:gd name="connsiteX2" fmla="*/ 0 w 2947295"/>
              <a:gd name="connsiteY2" fmla="*/ 446473 h 631254"/>
              <a:gd name="connsiteX3" fmla="*/ 2947295 w 2947295"/>
              <a:gd name="connsiteY3" fmla="*/ 631254 h 631254"/>
              <a:gd name="connsiteX4" fmla="*/ 2710723 w 2947295"/>
              <a:gd name="connsiteY4" fmla="*/ 358641 h 631254"/>
              <a:gd name="connsiteX0" fmla="*/ 2710723 w 2947295"/>
              <a:gd name="connsiteY0" fmla="*/ 160954 h 433567"/>
              <a:gd name="connsiteX1" fmla="*/ 233966 w 2947295"/>
              <a:gd name="connsiteY1" fmla="*/ 0 h 433567"/>
              <a:gd name="connsiteX2" fmla="*/ 0 w 2947295"/>
              <a:gd name="connsiteY2" fmla="*/ 248786 h 433567"/>
              <a:gd name="connsiteX3" fmla="*/ 2947295 w 2947295"/>
              <a:gd name="connsiteY3" fmla="*/ 433567 h 433567"/>
              <a:gd name="connsiteX4" fmla="*/ 2710723 w 2947295"/>
              <a:gd name="connsiteY4" fmla="*/ 160954 h 433567"/>
              <a:gd name="connsiteX0" fmla="*/ 2383523 w 2947295"/>
              <a:gd name="connsiteY0" fmla="*/ 124645 h 433567"/>
              <a:gd name="connsiteX1" fmla="*/ 233966 w 2947295"/>
              <a:gd name="connsiteY1" fmla="*/ 0 h 433567"/>
              <a:gd name="connsiteX2" fmla="*/ 0 w 2947295"/>
              <a:gd name="connsiteY2" fmla="*/ 248786 h 433567"/>
              <a:gd name="connsiteX3" fmla="*/ 2947295 w 2947295"/>
              <a:gd name="connsiteY3" fmla="*/ 433567 h 433567"/>
              <a:gd name="connsiteX4" fmla="*/ 2383523 w 2947295"/>
              <a:gd name="connsiteY4" fmla="*/ 124645 h 433567"/>
              <a:gd name="connsiteX0" fmla="*/ 2383523 w 2383523"/>
              <a:gd name="connsiteY0" fmla="*/ 124645 h 344809"/>
              <a:gd name="connsiteX1" fmla="*/ 233966 w 2383523"/>
              <a:gd name="connsiteY1" fmla="*/ 0 h 344809"/>
              <a:gd name="connsiteX2" fmla="*/ 0 w 2383523"/>
              <a:gd name="connsiteY2" fmla="*/ 248786 h 344809"/>
              <a:gd name="connsiteX3" fmla="*/ 2220799 w 2383523"/>
              <a:gd name="connsiteY3" fmla="*/ 344809 h 344809"/>
              <a:gd name="connsiteX4" fmla="*/ 2383523 w 2383523"/>
              <a:gd name="connsiteY4" fmla="*/ 124645 h 344809"/>
              <a:gd name="connsiteX0" fmla="*/ 2438981 w 2438981"/>
              <a:gd name="connsiteY0" fmla="*/ 148851 h 344809"/>
              <a:gd name="connsiteX1" fmla="*/ 233966 w 2438981"/>
              <a:gd name="connsiteY1" fmla="*/ 0 h 344809"/>
              <a:gd name="connsiteX2" fmla="*/ 0 w 2438981"/>
              <a:gd name="connsiteY2" fmla="*/ 248786 h 344809"/>
              <a:gd name="connsiteX3" fmla="*/ 2220799 w 2438981"/>
              <a:gd name="connsiteY3" fmla="*/ 344809 h 344809"/>
              <a:gd name="connsiteX4" fmla="*/ 2438981 w 2438981"/>
              <a:gd name="connsiteY4" fmla="*/ 148851 h 344809"/>
              <a:gd name="connsiteX0" fmla="*/ 2438981 w 2438981"/>
              <a:gd name="connsiteY0" fmla="*/ 148851 h 344809"/>
              <a:gd name="connsiteX1" fmla="*/ 233966 w 2438981"/>
              <a:gd name="connsiteY1" fmla="*/ 0 h 344809"/>
              <a:gd name="connsiteX2" fmla="*/ 0 w 2438981"/>
              <a:gd name="connsiteY2" fmla="*/ 248786 h 344809"/>
              <a:gd name="connsiteX3" fmla="*/ 1307429 w 2438981"/>
              <a:gd name="connsiteY3" fmla="*/ 304896 h 344809"/>
              <a:gd name="connsiteX4" fmla="*/ 2220799 w 2438981"/>
              <a:gd name="connsiteY4" fmla="*/ 344809 h 344809"/>
              <a:gd name="connsiteX5" fmla="*/ 2438981 w 2438981"/>
              <a:gd name="connsiteY5" fmla="*/ 148851 h 344809"/>
              <a:gd name="connsiteX0" fmla="*/ 2438981 w 2438981"/>
              <a:gd name="connsiteY0" fmla="*/ 148851 h 344809"/>
              <a:gd name="connsiteX1" fmla="*/ 233966 w 2438981"/>
              <a:gd name="connsiteY1" fmla="*/ 0 h 344809"/>
              <a:gd name="connsiteX2" fmla="*/ 0 w 2438981"/>
              <a:gd name="connsiteY2" fmla="*/ 248786 h 344809"/>
              <a:gd name="connsiteX3" fmla="*/ 1235334 w 2438981"/>
              <a:gd name="connsiteY3" fmla="*/ 103175 h 344809"/>
              <a:gd name="connsiteX4" fmla="*/ 2220799 w 2438981"/>
              <a:gd name="connsiteY4" fmla="*/ 344809 h 344809"/>
              <a:gd name="connsiteX5" fmla="*/ 2438981 w 2438981"/>
              <a:gd name="connsiteY5" fmla="*/ 148851 h 344809"/>
              <a:gd name="connsiteX0" fmla="*/ 2339157 w 2339157"/>
              <a:gd name="connsiteY0" fmla="*/ 148851 h 344809"/>
              <a:gd name="connsiteX1" fmla="*/ 134142 w 2339157"/>
              <a:gd name="connsiteY1" fmla="*/ 0 h 344809"/>
              <a:gd name="connsiteX2" fmla="*/ 0 w 2339157"/>
              <a:gd name="connsiteY2" fmla="*/ 293165 h 344809"/>
              <a:gd name="connsiteX3" fmla="*/ 1135510 w 2339157"/>
              <a:gd name="connsiteY3" fmla="*/ 103175 h 344809"/>
              <a:gd name="connsiteX4" fmla="*/ 2120975 w 2339157"/>
              <a:gd name="connsiteY4" fmla="*/ 344809 h 344809"/>
              <a:gd name="connsiteX5" fmla="*/ 2339157 w 2339157"/>
              <a:gd name="connsiteY5" fmla="*/ 148851 h 344809"/>
              <a:gd name="connsiteX0" fmla="*/ 2399116 w 2399116"/>
              <a:gd name="connsiteY0" fmla="*/ 45676 h 241634"/>
              <a:gd name="connsiteX1" fmla="*/ 0 w 2399116"/>
              <a:gd name="connsiteY1" fmla="*/ 62237 h 241634"/>
              <a:gd name="connsiteX2" fmla="*/ 59959 w 2399116"/>
              <a:gd name="connsiteY2" fmla="*/ 189990 h 241634"/>
              <a:gd name="connsiteX3" fmla="*/ 1195469 w 2399116"/>
              <a:gd name="connsiteY3" fmla="*/ 0 h 241634"/>
              <a:gd name="connsiteX4" fmla="*/ 2180934 w 2399116"/>
              <a:gd name="connsiteY4" fmla="*/ 241634 h 241634"/>
              <a:gd name="connsiteX5" fmla="*/ 2399116 w 2399116"/>
              <a:gd name="connsiteY5" fmla="*/ 45676 h 241634"/>
              <a:gd name="connsiteX0" fmla="*/ 2399116 w 2399116"/>
              <a:gd name="connsiteY0" fmla="*/ 45676 h 241634"/>
              <a:gd name="connsiteX1" fmla="*/ 0 w 2399116"/>
              <a:gd name="connsiteY1" fmla="*/ 62237 h 241634"/>
              <a:gd name="connsiteX2" fmla="*/ 71050 w 2399116"/>
              <a:gd name="connsiteY2" fmla="*/ 165784 h 241634"/>
              <a:gd name="connsiteX3" fmla="*/ 1195469 w 2399116"/>
              <a:gd name="connsiteY3" fmla="*/ 0 h 241634"/>
              <a:gd name="connsiteX4" fmla="*/ 2180934 w 2399116"/>
              <a:gd name="connsiteY4" fmla="*/ 241634 h 241634"/>
              <a:gd name="connsiteX5" fmla="*/ 2399116 w 2399116"/>
              <a:gd name="connsiteY5" fmla="*/ 45676 h 241634"/>
              <a:gd name="connsiteX0" fmla="*/ 2399116 w 2399116"/>
              <a:gd name="connsiteY0" fmla="*/ 45676 h 241634"/>
              <a:gd name="connsiteX1" fmla="*/ 463428 w 2399116"/>
              <a:gd name="connsiteY1" fmla="*/ 52447 h 241634"/>
              <a:gd name="connsiteX2" fmla="*/ 0 w 2399116"/>
              <a:gd name="connsiteY2" fmla="*/ 62237 h 241634"/>
              <a:gd name="connsiteX3" fmla="*/ 71050 w 2399116"/>
              <a:gd name="connsiteY3" fmla="*/ 165784 h 241634"/>
              <a:gd name="connsiteX4" fmla="*/ 1195469 w 2399116"/>
              <a:gd name="connsiteY4" fmla="*/ 0 h 241634"/>
              <a:gd name="connsiteX5" fmla="*/ 2180934 w 2399116"/>
              <a:gd name="connsiteY5" fmla="*/ 241634 h 241634"/>
              <a:gd name="connsiteX6" fmla="*/ 2399116 w 2399116"/>
              <a:gd name="connsiteY6" fmla="*/ 45676 h 241634"/>
              <a:gd name="connsiteX0" fmla="*/ 2399116 w 2399116"/>
              <a:gd name="connsiteY0" fmla="*/ 207054 h 403012"/>
              <a:gd name="connsiteX1" fmla="*/ 1134466 w 2399116"/>
              <a:gd name="connsiteY1" fmla="*/ 0 h 403012"/>
              <a:gd name="connsiteX2" fmla="*/ 0 w 2399116"/>
              <a:gd name="connsiteY2" fmla="*/ 223615 h 403012"/>
              <a:gd name="connsiteX3" fmla="*/ 71050 w 2399116"/>
              <a:gd name="connsiteY3" fmla="*/ 327162 h 403012"/>
              <a:gd name="connsiteX4" fmla="*/ 1195469 w 2399116"/>
              <a:gd name="connsiteY4" fmla="*/ 161378 h 403012"/>
              <a:gd name="connsiteX5" fmla="*/ 2180934 w 2399116"/>
              <a:gd name="connsiteY5" fmla="*/ 403012 h 403012"/>
              <a:gd name="connsiteX6" fmla="*/ 2399116 w 2399116"/>
              <a:gd name="connsiteY6" fmla="*/ 207054 h 403012"/>
              <a:gd name="connsiteX0" fmla="*/ 2399116 w 2399116"/>
              <a:gd name="connsiteY0" fmla="*/ 207054 h 403012"/>
              <a:gd name="connsiteX1" fmla="*/ 1134466 w 2399116"/>
              <a:gd name="connsiteY1" fmla="*/ 0 h 403012"/>
              <a:gd name="connsiteX2" fmla="*/ 0 w 2399116"/>
              <a:gd name="connsiteY2" fmla="*/ 223615 h 403012"/>
              <a:gd name="connsiteX3" fmla="*/ 71050 w 2399116"/>
              <a:gd name="connsiteY3" fmla="*/ 327162 h 403012"/>
              <a:gd name="connsiteX4" fmla="*/ 1178832 w 2399116"/>
              <a:gd name="connsiteY4" fmla="*/ 121034 h 403012"/>
              <a:gd name="connsiteX5" fmla="*/ 2180934 w 2399116"/>
              <a:gd name="connsiteY5" fmla="*/ 403012 h 403012"/>
              <a:gd name="connsiteX6" fmla="*/ 2399116 w 2399116"/>
              <a:gd name="connsiteY6" fmla="*/ 207054 h 403012"/>
              <a:gd name="connsiteX0" fmla="*/ 2399116 w 2399116"/>
              <a:gd name="connsiteY0" fmla="*/ 207054 h 403012"/>
              <a:gd name="connsiteX1" fmla="*/ 1134466 w 2399116"/>
              <a:gd name="connsiteY1" fmla="*/ 0 h 403012"/>
              <a:gd name="connsiteX2" fmla="*/ 0 w 2399116"/>
              <a:gd name="connsiteY2" fmla="*/ 223615 h 403012"/>
              <a:gd name="connsiteX3" fmla="*/ 71050 w 2399116"/>
              <a:gd name="connsiteY3" fmla="*/ 327162 h 403012"/>
              <a:gd name="connsiteX4" fmla="*/ 2180934 w 2399116"/>
              <a:gd name="connsiteY4" fmla="*/ 403012 h 403012"/>
              <a:gd name="connsiteX5" fmla="*/ 2399116 w 2399116"/>
              <a:gd name="connsiteY5" fmla="*/ 207054 h 403012"/>
              <a:gd name="connsiteX0" fmla="*/ 2399116 w 2399116"/>
              <a:gd name="connsiteY0" fmla="*/ 0 h 195958"/>
              <a:gd name="connsiteX1" fmla="*/ 0 w 2399116"/>
              <a:gd name="connsiteY1" fmla="*/ 16561 h 195958"/>
              <a:gd name="connsiteX2" fmla="*/ 71050 w 2399116"/>
              <a:gd name="connsiteY2" fmla="*/ 120108 h 195958"/>
              <a:gd name="connsiteX3" fmla="*/ 2180934 w 2399116"/>
              <a:gd name="connsiteY3" fmla="*/ 195958 h 195958"/>
              <a:gd name="connsiteX4" fmla="*/ 2399116 w 2399116"/>
              <a:gd name="connsiteY4" fmla="*/ 0 h 195958"/>
              <a:gd name="connsiteX0" fmla="*/ 2399116 w 2399116"/>
              <a:gd name="connsiteY0" fmla="*/ 5332 h 201290"/>
              <a:gd name="connsiteX1" fmla="*/ 1933057 w 2399116"/>
              <a:gd name="connsiteY1" fmla="*/ 0 h 201290"/>
              <a:gd name="connsiteX2" fmla="*/ 0 w 2399116"/>
              <a:gd name="connsiteY2" fmla="*/ 21893 h 201290"/>
              <a:gd name="connsiteX3" fmla="*/ 71050 w 2399116"/>
              <a:gd name="connsiteY3" fmla="*/ 125440 h 201290"/>
              <a:gd name="connsiteX4" fmla="*/ 2180934 w 2399116"/>
              <a:gd name="connsiteY4" fmla="*/ 201290 h 201290"/>
              <a:gd name="connsiteX5" fmla="*/ 2399116 w 2399116"/>
              <a:gd name="connsiteY5" fmla="*/ 5332 h 201290"/>
              <a:gd name="connsiteX0" fmla="*/ 2399116 w 2399116"/>
              <a:gd name="connsiteY0" fmla="*/ 33573 h 229531"/>
              <a:gd name="connsiteX1" fmla="*/ 2121613 w 2399116"/>
              <a:gd name="connsiteY1" fmla="*/ 0 h 229531"/>
              <a:gd name="connsiteX2" fmla="*/ 0 w 2399116"/>
              <a:gd name="connsiteY2" fmla="*/ 50134 h 229531"/>
              <a:gd name="connsiteX3" fmla="*/ 71050 w 2399116"/>
              <a:gd name="connsiteY3" fmla="*/ 153681 h 229531"/>
              <a:gd name="connsiteX4" fmla="*/ 2180934 w 2399116"/>
              <a:gd name="connsiteY4" fmla="*/ 229531 h 229531"/>
              <a:gd name="connsiteX5" fmla="*/ 2399116 w 2399116"/>
              <a:gd name="connsiteY5" fmla="*/ 33573 h 229531"/>
              <a:gd name="connsiteX0" fmla="*/ 2399116 w 2399116"/>
              <a:gd name="connsiteY0" fmla="*/ 33573 h 229531"/>
              <a:gd name="connsiteX1" fmla="*/ 2121613 w 2399116"/>
              <a:gd name="connsiteY1" fmla="*/ 0 h 229531"/>
              <a:gd name="connsiteX2" fmla="*/ 1811050 w 2399116"/>
              <a:gd name="connsiteY2" fmla="*/ 0 h 229531"/>
              <a:gd name="connsiteX3" fmla="*/ 0 w 2399116"/>
              <a:gd name="connsiteY3" fmla="*/ 50134 h 229531"/>
              <a:gd name="connsiteX4" fmla="*/ 71050 w 2399116"/>
              <a:gd name="connsiteY4" fmla="*/ 153681 h 229531"/>
              <a:gd name="connsiteX5" fmla="*/ 2180934 w 2399116"/>
              <a:gd name="connsiteY5" fmla="*/ 229531 h 229531"/>
              <a:gd name="connsiteX6" fmla="*/ 2399116 w 2399116"/>
              <a:gd name="connsiteY6" fmla="*/ 33573 h 229531"/>
              <a:gd name="connsiteX0" fmla="*/ 2399116 w 2399116"/>
              <a:gd name="connsiteY0" fmla="*/ 33573 h 229531"/>
              <a:gd name="connsiteX1" fmla="*/ 2121613 w 2399116"/>
              <a:gd name="connsiteY1" fmla="*/ 0 h 229531"/>
              <a:gd name="connsiteX2" fmla="*/ 1855417 w 2399116"/>
              <a:gd name="connsiteY2" fmla="*/ 72620 h 229531"/>
              <a:gd name="connsiteX3" fmla="*/ 0 w 2399116"/>
              <a:gd name="connsiteY3" fmla="*/ 50134 h 229531"/>
              <a:gd name="connsiteX4" fmla="*/ 71050 w 2399116"/>
              <a:gd name="connsiteY4" fmla="*/ 153681 h 229531"/>
              <a:gd name="connsiteX5" fmla="*/ 2180934 w 2399116"/>
              <a:gd name="connsiteY5" fmla="*/ 229531 h 229531"/>
              <a:gd name="connsiteX6" fmla="*/ 2399116 w 2399116"/>
              <a:gd name="connsiteY6" fmla="*/ 33573 h 229531"/>
              <a:gd name="connsiteX0" fmla="*/ 2399116 w 2399116"/>
              <a:gd name="connsiteY0" fmla="*/ 33573 h 229531"/>
              <a:gd name="connsiteX1" fmla="*/ 2121613 w 2399116"/>
              <a:gd name="connsiteY1" fmla="*/ 0 h 229531"/>
              <a:gd name="connsiteX2" fmla="*/ 1994061 w 2399116"/>
              <a:gd name="connsiteY2" fmla="*/ 28240 h 229531"/>
              <a:gd name="connsiteX3" fmla="*/ 1855417 w 2399116"/>
              <a:gd name="connsiteY3" fmla="*/ 72620 h 229531"/>
              <a:gd name="connsiteX4" fmla="*/ 0 w 2399116"/>
              <a:gd name="connsiteY4" fmla="*/ 50134 h 229531"/>
              <a:gd name="connsiteX5" fmla="*/ 71050 w 2399116"/>
              <a:gd name="connsiteY5" fmla="*/ 153681 h 229531"/>
              <a:gd name="connsiteX6" fmla="*/ 2180934 w 2399116"/>
              <a:gd name="connsiteY6" fmla="*/ 229531 h 229531"/>
              <a:gd name="connsiteX7" fmla="*/ 2399116 w 2399116"/>
              <a:gd name="connsiteY7" fmla="*/ 33573 h 229531"/>
              <a:gd name="connsiteX0" fmla="*/ 2399116 w 2399116"/>
              <a:gd name="connsiteY0" fmla="*/ 134435 h 330393"/>
              <a:gd name="connsiteX1" fmla="*/ 2121613 w 2399116"/>
              <a:gd name="connsiteY1" fmla="*/ 100862 h 330393"/>
              <a:gd name="connsiteX2" fmla="*/ 1905329 w 2399116"/>
              <a:gd name="connsiteY2" fmla="*/ 0 h 330393"/>
              <a:gd name="connsiteX3" fmla="*/ 1855417 w 2399116"/>
              <a:gd name="connsiteY3" fmla="*/ 173482 h 330393"/>
              <a:gd name="connsiteX4" fmla="*/ 0 w 2399116"/>
              <a:gd name="connsiteY4" fmla="*/ 150996 h 330393"/>
              <a:gd name="connsiteX5" fmla="*/ 71050 w 2399116"/>
              <a:gd name="connsiteY5" fmla="*/ 254543 h 330393"/>
              <a:gd name="connsiteX6" fmla="*/ 2180934 w 2399116"/>
              <a:gd name="connsiteY6" fmla="*/ 330393 h 330393"/>
              <a:gd name="connsiteX7" fmla="*/ 2399116 w 2399116"/>
              <a:gd name="connsiteY7" fmla="*/ 134435 h 330393"/>
              <a:gd name="connsiteX0" fmla="*/ 2399116 w 2399116"/>
              <a:gd name="connsiteY0" fmla="*/ 134435 h 330393"/>
              <a:gd name="connsiteX1" fmla="*/ 2121613 w 2399116"/>
              <a:gd name="connsiteY1" fmla="*/ 100862 h 330393"/>
              <a:gd name="connsiteX2" fmla="*/ 1905329 w 2399116"/>
              <a:gd name="connsiteY2" fmla="*/ 0 h 330393"/>
              <a:gd name="connsiteX3" fmla="*/ 1855417 w 2399116"/>
              <a:gd name="connsiteY3" fmla="*/ 173482 h 330393"/>
              <a:gd name="connsiteX4" fmla="*/ 0 w 2399116"/>
              <a:gd name="connsiteY4" fmla="*/ 150996 h 330393"/>
              <a:gd name="connsiteX5" fmla="*/ 71050 w 2399116"/>
              <a:gd name="connsiteY5" fmla="*/ 254543 h 330393"/>
              <a:gd name="connsiteX6" fmla="*/ 1988515 w 2399116"/>
              <a:gd name="connsiteY6" fmla="*/ 326790 h 330393"/>
              <a:gd name="connsiteX7" fmla="*/ 2180934 w 2399116"/>
              <a:gd name="connsiteY7" fmla="*/ 330393 h 330393"/>
              <a:gd name="connsiteX8" fmla="*/ 2399116 w 2399116"/>
              <a:gd name="connsiteY8" fmla="*/ 134435 h 330393"/>
              <a:gd name="connsiteX0" fmla="*/ 2399116 w 2399116"/>
              <a:gd name="connsiteY0" fmla="*/ 134435 h 330393"/>
              <a:gd name="connsiteX1" fmla="*/ 2121613 w 2399116"/>
              <a:gd name="connsiteY1" fmla="*/ 100862 h 330393"/>
              <a:gd name="connsiteX2" fmla="*/ 1905329 w 2399116"/>
              <a:gd name="connsiteY2" fmla="*/ 0 h 330393"/>
              <a:gd name="connsiteX3" fmla="*/ 1855417 w 2399116"/>
              <a:gd name="connsiteY3" fmla="*/ 173482 h 330393"/>
              <a:gd name="connsiteX4" fmla="*/ 0 w 2399116"/>
              <a:gd name="connsiteY4" fmla="*/ 150996 h 330393"/>
              <a:gd name="connsiteX5" fmla="*/ 71050 w 2399116"/>
              <a:gd name="connsiteY5" fmla="*/ 254543 h 330393"/>
              <a:gd name="connsiteX6" fmla="*/ 2038427 w 2399116"/>
              <a:gd name="connsiteY6" fmla="*/ 282411 h 330393"/>
              <a:gd name="connsiteX7" fmla="*/ 2180934 w 2399116"/>
              <a:gd name="connsiteY7" fmla="*/ 330393 h 330393"/>
              <a:gd name="connsiteX8" fmla="*/ 2399116 w 2399116"/>
              <a:gd name="connsiteY8" fmla="*/ 134435 h 330393"/>
              <a:gd name="connsiteX0" fmla="*/ 2399116 w 2399116"/>
              <a:gd name="connsiteY0" fmla="*/ 134435 h 330393"/>
              <a:gd name="connsiteX1" fmla="*/ 2121613 w 2399116"/>
              <a:gd name="connsiteY1" fmla="*/ 100862 h 330393"/>
              <a:gd name="connsiteX2" fmla="*/ 1905329 w 2399116"/>
              <a:gd name="connsiteY2" fmla="*/ 0 h 330393"/>
              <a:gd name="connsiteX3" fmla="*/ 1855417 w 2399116"/>
              <a:gd name="connsiteY3" fmla="*/ 173482 h 330393"/>
              <a:gd name="connsiteX4" fmla="*/ 352512 w 2399116"/>
              <a:gd name="connsiteY4" fmla="*/ 149275 h 330393"/>
              <a:gd name="connsiteX5" fmla="*/ 0 w 2399116"/>
              <a:gd name="connsiteY5" fmla="*/ 150996 h 330393"/>
              <a:gd name="connsiteX6" fmla="*/ 71050 w 2399116"/>
              <a:gd name="connsiteY6" fmla="*/ 254543 h 330393"/>
              <a:gd name="connsiteX7" fmla="*/ 2038427 w 2399116"/>
              <a:gd name="connsiteY7" fmla="*/ 282411 h 330393"/>
              <a:gd name="connsiteX8" fmla="*/ 2180934 w 2399116"/>
              <a:gd name="connsiteY8" fmla="*/ 330393 h 330393"/>
              <a:gd name="connsiteX9" fmla="*/ 2399116 w 2399116"/>
              <a:gd name="connsiteY9" fmla="*/ 134435 h 330393"/>
              <a:gd name="connsiteX0" fmla="*/ 2399116 w 2399116"/>
              <a:gd name="connsiteY0" fmla="*/ 134435 h 330393"/>
              <a:gd name="connsiteX1" fmla="*/ 2121613 w 2399116"/>
              <a:gd name="connsiteY1" fmla="*/ 100862 h 330393"/>
              <a:gd name="connsiteX2" fmla="*/ 1905329 w 2399116"/>
              <a:gd name="connsiteY2" fmla="*/ 0 h 330393"/>
              <a:gd name="connsiteX3" fmla="*/ 1855417 w 2399116"/>
              <a:gd name="connsiteY3" fmla="*/ 173482 h 330393"/>
              <a:gd name="connsiteX4" fmla="*/ 818357 w 2399116"/>
              <a:gd name="connsiteY4" fmla="*/ 161379 h 330393"/>
              <a:gd name="connsiteX5" fmla="*/ 0 w 2399116"/>
              <a:gd name="connsiteY5" fmla="*/ 150996 h 330393"/>
              <a:gd name="connsiteX6" fmla="*/ 71050 w 2399116"/>
              <a:gd name="connsiteY6" fmla="*/ 254543 h 330393"/>
              <a:gd name="connsiteX7" fmla="*/ 2038427 w 2399116"/>
              <a:gd name="connsiteY7" fmla="*/ 282411 h 330393"/>
              <a:gd name="connsiteX8" fmla="*/ 2180934 w 2399116"/>
              <a:gd name="connsiteY8" fmla="*/ 330393 h 330393"/>
              <a:gd name="connsiteX9" fmla="*/ 2399116 w 2399116"/>
              <a:gd name="connsiteY9" fmla="*/ 134435 h 330393"/>
              <a:gd name="connsiteX0" fmla="*/ 2399116 w 2399116"/>
              <a:gd name="connsiteY0" fmla="*/ 134435 h 330393"/>
              <a:gd name="connsiteX1" fmla="*/ 2121613 w 2399116"/>
              <a:gd name="connsiteY1" fmla="*/ 100862 h 330393"/>
              <a:gd name="connsiteX2" fmla="*/ 1905329 w 2399116"/>
              <a:gd name="connsiteY2" fmla="*/ 0 h 330393"/>
              <a:gd name="connsiteX3" fmla="*/ 1855417 w 2399116"/>
              <a:gd name="connsiteY3" fmla="*/ 173482 h 330393"/>
              <a:gd name="connsiteX4" fmla="*/ 818357 w 2399116"/>
              <a:gd name="connsiteY4" fmla="*/ 161379 h 330393"/>
              <a:gd name="connsiteX5" fmla="*/ 330330 w 2399116"/>
              <a:gd name="connsiteY5" fmla="*/ 157343 h 330393"/>
              <a:gd name="connsiteX6" fmla="*/ 0 w 2399116"/>
              <a:gd name="connsiteY6" fmla="*/ 150996 h 330393"/>
              <a:gd name="connsiteX7" fmla="*/ 71050 w 2399116"/>
              <a:gd name="connsiteY7" fmla="*/ 254543 h 330393"/>
              <a:gd name="connsiteX8" fmla="*/ 2038427 w 2399116"/>
              <a:gd name="connsiteY8" fmla="*/ 282411 h 330393"/>
              <a:gd name="connsiteX9" fmla="*/ 2180934 w 2399116"/>
              <a:gd name="connsiteY9" fmla="*/ 330393 h 330393"/>
              <a:gd name="connsiteX10" fmla="*/ 2399116 w 2399116"/>
              <a:gd name="connsiteY10" fmla="*/ 134435 h 330393"/>
              <a:gd name="connsiteX0" fmla="*/ 2399116 w 2399116"/>
              <a:gd name="connsiteY0" fmla="*/ 211089 h 407047"/>
              <a:gd name="connsiteX1" fmla="*/ 2121613 w 2399116"/>
              <a:gd name="connsiteY1" fmla="*/ 177516 h 407047"/>
              <a:gd name="connsiteX2" fmla="*/ 1905329 w 2399116"/>
              <a:gd name="connsiteY2" fmla="*/ 76654 h 407047"/>
              <a:gd name="connsiteX3" fmla="*/ 1855417 w 2399116"/>
              <a:gd name="connsiteY3" fmla="*/ 250136 h 407047"/>
              <a:gd name="connsiteX4" fmla="*/ 818357 w 2399116"/>
              <a:gd name="connsiteY4" fmla="*/ 238033 h 407047"/>
              <a:gd name="connsiteX5" fmla="*/ 269327 w 2399116"/>
              <a:gd name="connsiteY5" fmla="*/ 0 h 407047"/>
              <a:gd name="connsiteX6" fmla="*/ 0 w 2399116"/>
              <a:gd name="connsiteY6" fmla="*/ 227650 h 407047"/>
              <a:gd name="connsiteX7" fmla="*/ 71050 w 2399116"/>
              <a:gd name="connsiteY7" fmla="*/ 331197 h 407047"/>
              <a:gd name="connsiteX8" fmla="*/ 2038427 w 2399116"/>
              <a:gd name="connsiteY8" fmla="*/ 359065 h 407047"/>
              <a:gd name="connsiteX9" fmla="*/ 2180934 w 2399116"/>
              <a:gd name="connsiteY9" fmla="*/ 407047 h 407047"/>
              <a:gd name="connsiteX10" fmla="*/ 2399116 w 2399116"/>
              <a:gd name="connsiteY10" fmla="*/ 211089 h 407047"/>
              <a:gd name="connsiteX0" fmla="*/ 2399116 w 2399116"/>
              <a:gd name="connsiteY0" fmla="*/ 211089 h 407047"/>
              <a:gd name="connsiteX1" fmla="*/ 2121613 w 2399116"/>
              <a:gd name="connsiteY1" fmla="*/ 177516 h 407047"/>
              <a:gd name="connsiteX2" fmla="*/ 1905329 w 2399116"/>
              <a:gd name="connsiteY2" fmla="*/ 76654 h 407047"/>
              <a:gd name="connsiteX3" fmla="*/ 1855417 w 2399116"/>
              <a:gd name="connsiteY3" fmla="*/ 250136 h 407047"/>
              <a:gd name="connsiteX4" fmla="*/ 407970 w 2399116"/>
              <a:gd name="connsiteY4" fmla="*/ 225930 h 407047"/>
              <a:gd name="connsiteX5" fmla="*/ 269327 w 2399116"/>
              <a:gd name="connsiteY5" fmla="*/ 0 h 407047"/>
              <a:gd name="connsiteX6" fmla="*/ 0 w 2399116"/>
              <a:gd name="connsiteY6" fmla="*/ 227650 h 407047"/>
              <a:gd name="connsiteX7" fmla="*/ 71050 w 2399116"/>
              <a:gd name="connsiteY7" fmla="*/ 331197 h 407047"/>
              <a:gd name="connsiteX8" fmla="*/ 2038427 w 2399116"/>
              <a:gd name="connsiteY8" fmla="*/ 359065 h 407047"/>
              <a:gd name="connsiteX9" fmla="*/ 2180934 w 2399116"/>
              <a:gd name="connsiteY9" fmla="*/ 407047 h 407047"/>
              <a:gd name="connsiteX10" fmla="*/ 2399116 w 2399116"/>
              <a:gd name="connsiteY10" fmla="*/ 211089 h 40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116" h="407047">
                <a:moveTo>
                  <a:pt x="2399116" y="211089"/>
                </a:moveTo>
                <a:lnTo>
                  <a:pt x="2121613" y="177516"/>
                </a:lnTo>
                <a:lnTo>
                  <a:pt x="1905329" y="76654"/>
                </a:lnTo>
                <a:lnTo>
                  <a:pt x="1855417" y="250136"/>
                </a:lnTo>
                <a:lnTo>
                  <a:pt x="407970" y="225930"/>
                </a:lnTo>
                <a:lnTo>
                  <a:pt x="269327" y="0"/>
                </a:lnTo>
                <a:lnTo>
                  <a:pt x="0" y="227650"/>
                </a:lnTo>
                <a:lnTo>
                  <a:pt x="71050" y="331197"/>
                </a:lnTo>
                <a:lnTo>
                  <a:pt x="2038427" y="359065"/>
                </a:lnTo>
                <a:lnTo>
                  <a:pt x="2180934" y="407047"/>
                </a:lnTo>
                <a:lnTo>
                  <a:pt x="2399116" y="211089"/>
                </a:lnTo>
                <a:close/>
              </a:path>
            </a:pathLst>
          </a:custGeom>
          <a:noFill/>
          <a:ln w="38100" cap="rnd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26" tIns="40613" rIns="81226" bIns="40613" rtlCol="0" anchor="ctr"/>
          <a:lstStyle/>
          <a:p>
            <a:pPr algn="ctr"/>
            <a:endParaRPr lang="ko-KR" altLang="en-US"/>
          </a:p>
        </p:txBody>
      </p:sp>
      <p:sp>
        <p:nvSpPr>
          <p:cNvPr id="68" name="comment2"/>
          <p:cNvSpPr txBox="1">
            <a:spLocks/>
          </p:cNvSpPr>
          <p:nvPr/>
        </p:nvSpPr>
        <p:spPr bwMode="auto">
          <a:xfrm>
            <a:off x="4881049" y="1462498"/>
            <a:ext cx="1707951" cy="395649"/>
          </a:xfrm>
          <a:prstGeom prst="rect">
            <a:avLst/>
          </a:prstGeom>
          <a:noFill/>
          <a:ln>
            <a:noFill/>
          </a:ln>
          <a:effectLst>
            <a:outerShdw blurRad="12700" dist="25400" dir="3600000" algn="t" rotWithShape="0">
              <a:prstClr val="black"/>
            </a:outerShdw>
          </a:effectLst>
          <a:ex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en-US" altLang="ko-KR" sz="2400" dirty="0">
                <a:solidFill>
                  <a:schemeClr val="bg1"/>
                </a:solidFill>
                <a:latin typeface="FreesiaUPC" pitchFamily="34" charset="-34"/>
                <a:ea typeface="MingLiU" pitchFamily="49" charset="-120"/>
                <a:cs typeface="FreesiaUPC" pitchFamily="34" charset="-34"/>
              </a:rPr>
              <a:t>Cofferdam</a:t>
            </a:r>
          </a:p>
        </p:txBody>
      </p:sp>
    </p:spTree>
    <p:extLst>
      <p:ext uri="{BB962C8B-B14F-4D97-AF65-F5344CB8AC3E}">
        <p14:creationId xmlns:p14="http://schemas.microsoft.com/office/powerpoint/2010/main" val="15220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5" grpId="0"/>
      <p:bldP spid="56" grpId="0"/>
      <p:bldP spid="60" grpId="0"/>
      <p:bldP spid="66" grpId="0"/>
      <p:bldP spid="67" grpId="0" animBg="1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" y="0"/>
            <a:ext cx="9141385" cy="609425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92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942</Words>
  <Application>Microsoft Office PowerPoint</Application>
  <PresentationFormat>On-screen Show (4:3)</PresentationFormat>
  <Paragraphs>88</Paragraphs>
  <Slides>43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맑은 고딕</vt:lpstr>
      <vt:lpstr>MingLiU</vt:lpstr>
      <vt:lpstr>Arial</vt:lpstr>
      <vt:lpstr>Arial Black</vt:lpstr>
      <vt:lpstr>Calibri</vt:lpstr>
      <vt:lpstr>Calibri Light</vt:lpstr>
      <vt:lpstr>FreesiaUPC</vt:lpstr>
      <vt:lpstr>Office Theme</vt:lpstr>
      <vt:lpstr>Opportunities for Cross-border Collaboration in  Management and Monitoring of  River Biodiversity in Indus Basin</vt:lpstr>
      <vt:lpstr>Hydropower Developments in Indus Basin </vt:lpstr>
      <vt:lpstr>Environmental Considerations in Hydropower Development – Lessons from Kishenganga Case</vt:lpstr>
      <vt:lpstr>Challenges in Moving Towards Sustainability in Hydropower Development in the Region</vt:lpstr>
      <vt:lpstr>Examples of Outcomes</vt:lpstr>
      <vt:lpstr>The Gulpur HPP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Indicator Fish Species Species</vt:lpstr>
      <vt:lpstr>The Challenge</vt:lpstr>
      <vt:lpstr>PowerPoint Presentation</vt:lpstr>
      <vt:lpstr>PowerPoint Presentation</vt:lpstr>
      <vt:lpstr>Critical Issues: Cumulative Impacts of Projects</vt:lpstr>
      <vt:lpstr>The Strategy</vt:lpstr>
      <vt:lpstr>The Business Model for Sustainability</vt:lpstr>
      <vt:lpstr>Signing of Agreement Between the Government and Project Owner</vt:lpstr>
      <vt:lpstr>PowerPoint Presentation</vt:lpstr>
      <vt:lpstr>Handing Over of Vehicles to Implementation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 and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Relational Database</vt:lpstr>
      <vt:lpstr>Online Data Collection Form</vt:lpstr>
      <vt:lpstr>Online Data Collection Form</vt:lpstr>
      <vt:lpstr>Sample Output/Report</vt:lpstr>
      <vt:lpstr>The Way Forward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Vaqar Zakaria</cp:lastModifiedBy>
  <cp:revision>30</cp:revision>
  <dcterms:created xsi:type="dcterms:W3CDTF">2016-07-18T05:53:10Z</dcterms:created>
  <dcterms:modified xsi:type="dcterms:W3CDTF">2016-08-18T16:42:45Z</dcterms:modified>
</cp:coreProperties>
</file>