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6" r:id="rId4"/>
    <p:sldId id="257" r:id="rId5"/>
    <p:sldId id="261" r:id="rId6"/>
    <p:sldId id="263" r:id="rId7"/>
    <p:sldId id="259" r:id="rId8"/>
    <p:sldId id="266" r:id="rId9"/>
    <p:sldId id="258" r:id="rId10"/>
    <p:sldId id="264" r:id="rId11"/>
    <p:sldId id="265" r:id="rId12"/>
    <p:sldId id="260" r:id="rId1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99"/>
    <a:srgbClr val="FF0000"/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 varScale="1">
        <p:scale>
          <a:sx n="92" d="100"/>
          <a:sy n="92" d="100"/>
        </p:scale>
        <p:origin x="957" y="51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220CE-C94E-4CD6-A468-0117BA5B4BBA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BA55-4980-412C-B195-4C20BDF60DD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174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72263-055B-4211-A646-5CE644347A8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88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0B823E-DE36-471F-B7E5-B7993225348C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8460B52-6B4C-4E2F-9223-8D865D24B9E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34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0B823E-DE36-471F-B7E5-B7993225348C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8460B52-6B4C-4E2F-9223-8D865D24B9E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2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0B823E-DE36-471F-B7E5-B7993225348C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8460B52-6B4C-4E2F-9223-8D865D24B9E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3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91548"/>
            <a:ext cx="3886200" cy="34015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91548"/>
            <a:ext cx="3886200" cy="340151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4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0B823E-DE36-471F-B7E5-B7993225348C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8460B52-6B4C-4E2F-9223-8D865D24B9E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32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0B823E-DE36-471F-B7E5-B7993225348C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8460B52-6B4C-4E2F-9223-8D865D24B9E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66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0B823E-DE36-471F-B7E5-B7993225348C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8460B52-6B4C-4E2F-9223-8D865D24B9E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36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1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5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0B823E-DE36-471F-B7E5-B7993225348C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8460B52-6B4C-4E2F-9223-8D865D24B9E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57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0B823E-DE36-471F-B7E5-B7993225348C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8460B52-6B4C-4E2F-9223-8D865D24B9E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57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0B823E-DE36-471F-B7E5-B7993225348C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8460B52-6B4C-4E2F-9223-8D865D24B9E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93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0B823E-DE36-471F-B7E5-B7993225348C}" type="datetimeFigureOut">
              <a:rPr lang="en-AU" smtClean="0"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8460B52-6B4C-4E2F-9223-8D865D24B9E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12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5641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3670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558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3006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7681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9242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688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6114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752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4144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655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91548"/>
            <a:ext cx="7886700" cy="3378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8" y="0"/>
            <a:ext cx="8461578" cy="142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5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18/09/2017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292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48" y="23324"/>
            <a:ext cx="2432304" cy="719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16036" r="2472" b="17529"/>
          <a:stretch/>
        </p:blipFill>
        <p:spPr>
          <a:xfrm>
            <a:off x="106438" y="968666"/>
            <a:ext cx="9037562" cy="106492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6438" y="2164599"/>
            <a:ext cx="8904948" cy="1896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B2AC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Wet Tropics </a:t>
            </a:r>
            <a:br>
              <a:rPr kumimoji="0" lang="en-A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B2AC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</a:br>
            <a:r>
              <a:rPr kumimoji="0" lang="en-A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B2AC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Major Integrated Project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srgbClr val="67B2AC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" y="0"/>
            <a:ext cx="6034810" cy="3568435"/>
          </a:xfrm>
          <a:prstGeom prst="rect">
            <a:avLst/>
          </a:prstGeom>
        </p:spPr>
      </p:pic>
      <p:pic>
        <p:nvPicPr>
          <p:cNvPr id="3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95" y="1730024"/>
            <a:ext cx="3874205" cy="34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chemeClr val="accent1">
                    <a:lumMod val="75000"/>
                  </a:schemeClr>
                </a:solidFill>
              </a:rPr>
              <a:t>Who am I and why am I here?</a:t>
            </a:r>
            <a:endParaRPr lang="en-A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343241"/>
            <a:ext cx="8271164" cy="36028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Not for profit NRM organisation for the Wet Tropics, Far North Queensland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Terrain promote 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sustainable use of land and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waterways, protects environmental values and supports 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healthy, productive and viable communities and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industries</a:t>
            </a:r>
            <a:endParaRPr lang="en-A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We work 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at a whole of landscape scale, from the paddock to the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reef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Facilitator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, broker, 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coordinator - Why?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42146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403731"/>
            <a:ext cx="7886700" cy="692509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2017 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Scientific Consensus 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</a:rPr>
              <a:t>Statement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AU" dirty="0">
                <a:solidFill>
                  <a:schemeClr val="accent1">
                    <a:lumMod val="75000"/>
                  </a:schemeClr>
                </a:solidFill>
              </a:rPr>
            </a:b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184890"/>
            <a:ext cx="7886700" cy="380145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Key Great Barrier Reef ecosystems continue to be in poor </a:t>
            </a:r>
            <a:r>
              <a:rPr lang="en-US" sz="2400" dirty="0" smtClean="0"/>
              <a:t>condition.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Due </a:t>
            </a:r>
            <a:r>
              <a:rPr lang="en-US" sz="2400" dirty="0"/>
              <a:t>to the collective impact of land </a:t>
            </a:r>
            <a:r>
              <a:rPr lang="en-US" sz="2400" dirty="0" smtClean="0"/>
              <a:t>run-off, coastal development, </a:t>
            </a:r>
            <a:r>
              <a:rPr lang="en-US" sz="2400" dirty="0"/>
              <a:t>extreme weather events and climate change </a:t>
            </a:r>
            <a:r>
              <a:rPr lang="en-US" sz="2400" dirty="0" smtClean="0"/>
              <a:t>impacts.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Sediments</a:t>
            </a:r>
            <a:r>
              <a:rPr lang="en-US" sz="2400" dirty="0"/>
              <a:t>, nutrients and pesticides are the three biggest pollutants that affect the health of the Great Barrier Reef</a:t>
            </a:r>
            <a:r>
              <a:rPr lang="en-US" sz="24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Progress towards the water quality targets has been slow and the present trajectory suggests these targets will not be met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3426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8" t="2261" r="3620" b="1644"/>
          <a:stretch/>
        </p:blipFill>
        <p:spPr>
          <a:xfrm>
            <a:off x="0" y="0"/>
            <a:ext cx="3427166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094255" y="90922"/>
            <a:ext cx="6945836" cy="2275985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5 % of total GBR catchment area</a:t>
            </a:r>
          </a:p>
          <a:p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46% DIN load, 30% Nitrogen load</a:t>
            </a:r>
          </a:p>
          <a:p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15% total 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suspended 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sediment load</a:t>
            </a:r>
          </a:p>
          <a:p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5 of the 8 Wet Tropics basins in top 10 DIN risk</a:t>
            </a:r>
          </a:p>
          <a:p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4 of the 8 Wet Tropics basins in top 10 pesticides risk</a:t>
            </a: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19750659">
            <a:off x="1057267" y="1715547"/>
            <a:ext cx="669211" cy="950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59" r="2111"/>
          <a:stretch/>
        </p:blipFill>
        <p:spPr>
          <a:xfrm>
            <a:off x="3427166" y="2457828"/>
            <a:ext cx="5678632" cy="2685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7166" y="3943349"/>
            <a:ext cx="5716834" cy="176646"/>
          </a:xfrm>
          <a:prstGeom prst="rect">
            <a:avLst/>
          </a:prstGeom>
          <a:solidFill>
            <a:srgbClr val="FF3300">
              <a:alpha val="12157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666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213014" y="118401"/>
            <a:ext cx="8816685" cy="4884821"/>
          </a:xfrm>
          <a:prstGeom prst="rect">
            <a:avLst/>
          </a:prstGeom>
        </p:spPr>
        <p:txBody>
          <a:bodyPr numCol="3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CANEGROWERS Cairns Region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CANEGROWERS Herbert River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CANEGROWERS Innisfail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CANEGROWERS Mossman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CANEGROWERS Tully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CANEGROWERS Tablelands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Mossman Ag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SRA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Australian Cane Farmers Association (ACFA)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Herbert Cane Productivity Services Ltd (HCPSL)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Tully Cane Productivity Services Ltd (TCPSL)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MSF Sugar Limited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Tully Sugar Limited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Australian Banana Growers’ Council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Alluvium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Association of Marine Park Tourism Operators (AMPTO)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 Australian Institute of Marine Science (AIMS)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Australian Wetlands Consultants Ltd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Behaviour Innovation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Cassowary Coast Regional Council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Cassowary Coast River Improvement Trust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C2O - Jane Waterhouse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Commonwealth Scientific and Industrial Research Organisation (CSIRO)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Community Matters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Eberhard Consulting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Far North Queensland Regional Organisation of Councils (FNQROC)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Girringun Aboriginal Corporation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GreenCollar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Greening Australia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Griffith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Healthy Waterways and Catchments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Interchange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James Cook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Johnstone Region Landcare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Johnstone River Catchment Management Association (JRCMA)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Mamu Aboriginal Corporation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Mulgrave Landcare and Catchment Group Inc. (MLCG)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O2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Queensland Water and Land Carers (QWALC)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Reef Rainforest &amp; Research Centre (RRRC)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Rob Lait &amp; Associates (John Armour)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Sugar Research Australia (SRA)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University of New England (UNE)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University of Southern Queensland (USQ)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Verterra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400" dirty="0" smtClean="0"/>
              <a:t>Wet Tropics Management Authority (WTMA)</a:t>
            </a:r>
            <a:endParaRPr lang="en-AU" sz="1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0463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314451"/>
            <a:ext cx="8172450" cy="3543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3200" b="1" dirty="0" smtClean="0"/>
              <a:t>Major Integrated Project 101</a:t>
            </a:r>
          </a:p>
          <a:p>
            <a:pPr marL="0" indent="0">
              <a:buNone/>
            </a:pPr>
            <a:endParaRPr lang="en-AU" sz="3200" b="1" dirty="0"/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2000" dirty="0"/>
              <a:t>To </a:t>
            </a:r>
            <a:r>
              <a:rPr lang="en-AU" sz="2000" b="1" u="sng" dirty="0"/>
              <a:t>test combinations of actions </a:t>
            </a:r>
            <a:r>
              <a:rPr lang="en-AU" sz="2000" dirty="0"/>
              <a:t>across all catchment activities to </a:t>
            </a:r>
            <a:r>
              <a:rPr lang="en-AU" sz="2000" dirty="0" smtClean="0"/>
              <a:t>meet </a:t>
            </a:r>
            <a:r>
              <a:rPr lang="en-AU" sz="2000" dirty="0"/>
              <a:t>Reef water quality targets.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2000" dirty="0"/>
              <a:t>To develop a </a:t>
            </a:r>
            <a:r>
              <a:rPr lang="en-AU" sz="2000" b="1" u="sng" dirty="0"/>
              <a:t>local design to meet local conditions and circumstances</a:t>
            </a:r>
            <a:r>
              <a:rPr lang="en-AU" sz="2000" u="sng" dirty="0"/>
              <a:t>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2000" dirty="0"/>
              <a:t>To reduce the </a:t>
            </a:r>
            <a:r>
              <a:rPr lang="en-AU" sz="2000" b="1" u="sng" dirty="0"/>
              <a:t>level of nutrients and pesticides </a:t>
            </a:r>
            <a:r>
              <a:rPr lang="en-AU" sz="2000" dirty="0"/>
              <a:t>reaching the Great Barrier Reef from the Tully and Johnstone River Basins.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2000" dirty="0"/>
              <a:t>To </a:t>
            </a:r>
            <a:r>
              <a:rPr lang="en-AU" sz="2000" b="1" u="sng" dirty="0"/>
              <a:t>integrate water quality solutions across all activities </a:t>
            </a:r>
            <a:r>
              <a:rPr lang="en-AU" sz="2000" dirty="0"/>
              <a:t>in the basins with a focus on farm </a:t>
            </a:r>
            <a:r>
              <a:rPr lang="en-AU" sz="2000" dirty="0" smtClean="0"/>
              <a:t>practice and increase effectiveness.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2000" dirty="0" smtClean="0"/>
              <a:t>Funded by Queensland Government, delivered by Wet Tropics Consortium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547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397578"/>
            <a:ext cx="3436931" cy="3480953"/>
          </a:xfrm>
        </p:spPr>
        <p:txBody>
          <a:bodyPr>
            <a:normAutofit/>
          </a:bodyPr>
          <a:lstStyle/>
          <a:p>
            <a:r>
              <a:rPr lang="en-AU" sz="2000" dirty="0" smtClean="0"/>
              <a:t>550 ideas generated</a:t>
            </a:r>
          </a:p>
          <a:p>
            <a:r>
              <a:rPr lang="en-AU" sz="2000" dirty="0" smtClean="0"/>
              <a:t>Change in landholder capacity to positively influence outcomes</a:t>
            </a:r>
          </a:p>
          <a:p>
            <a:r>
              <a:rPr lang="en-AU" sz="2000" dirty="0" smtClean="0"/>
              <a:t>Grass roots and community driven</a:t>
            </a:r>
          </a:p>
          <a:p>
            <a:pPr defTabSz="914400"/>
            <a:r>
              <a:rPr lang="en-US" sz="2000" dirty="0">
                <a:ln w="0"/>
                <a:solidFill>
                  <a:srgbClr val="67B2AC"/>
                </a:solidFill>
                <a:ea typeface="Adobe Gothic Std B" panose="020B0800000000000000" pitchFamily="34" charset="-128"/>
              </a:rPr>
              <a:t>Place based planning</a:t>
            </a:r>
          </a:p>
          <a:p>
            <a:pPr defTabSz="914400"/>
            <a:r>
              <a:rPr lang="en-US" sz="2000" dirty="0">
                <a:ln w="0"/>
                <a:solidFill>
                  <a:srgbClr val="67B2AC"/>
                </a:solidFill>
                <a:ea typeface="Adobe Gothic Std B" panose="020B0800000000000000" pitchFamily="34" charset="-128"/>
              </a:rPr>
              <a:t>New models of Collaborative Governance</a:t>
            </a:r>
          </a:p>
          <a:p>
            <a:endParaRPr lang="en-AU" sz="2000" dirty="0" smtClean="0"/>
          </a:p>
          <a:p>
            <a:pPr marL="0" indent="0">
              <a:buNone/>
            </a:pPr>
            <a:endParaRPr lang="en-A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13" y="1397578"/>
            <a:ext cx="5090358" cy="33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70" y="118700"/>
            <a:ext cx="6396378" cy="4954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92529" y="316221"/>
            <a:ext cx="2182762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AU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strategic priority is to deliver enduring sustainable land management that also benefits local communities.</a:t>
            </a:r>
            <a:endParaRPr lang="en-AU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843" y="1204894"/>
            <a:ext cx="78970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AU" dirty="0" smtClean="0"/>
              <a:t>Successfully </a:t>
            </a:r>
            <a:r>
              <a:rPr lang="en-AU" dirty="0" smtClean="0"/>
              <a:t>managed a complex and challenging process in a collaborative 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633843" y="2464048"/>
            <a:ext cx="78970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AU" dirty="0" smtClean="0"/>
              <a:t>Excellent </a:t>
            </a:r>
            <a:r>
              <a:rPr lang="en-AU" dirty="0" smtClean="0"/>
              <a:t>participation was achieved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843" y="1719055"/>
            <a:ext cx="789709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AU" dirty="0" smtClean="0"/>
              <a:t>WTMIP </a:t>
            </a:r>
            <a:r>
              <a:rPr lang="en-AU" dirty="0" smtClean="0"/>
              <a:t>design had generated a strong sense of shared ownership and commitment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843" y="2932042"/>
            <a:ext cx="789709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AU" dirty="0" smtClean="0"/>
              <a:t>Innovative design process, guided by Project Panel, effective engagement of consortia and facilitation by Terrain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633843" y="3677035"/>
            <a:ext cx="789709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AU" dirty="0" smtClean="0"/>
              <a:t>This </a:t>
            </a:r>
            <a:r>
              <a:rPr lang="en-AU" dirty="0"/>
              <a:t>is a significant achievement given the highly participatory, institutionally complex and experimental nature of the process and tight timeframes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33843" y="4392135"/>
            <a:ext cx="789709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sz="3200" dirty="0" smtClean="0"/>
              <a:t>Exemplary and world class</a:t>
            </a: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29372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WT MIP">
      <a:dk1>
        <a:srgbClr val="716963"/>
      </a:dk1>
      <a:lt1>
        <a:sysClr val="window" lastClr="FFFFFF"/>
      </a:lt1>
      <a:dk2>
        <a:srgbClr val="B38153"/>
      </a:dk2>
      <a:lt2>
        <a:srgbClr val="67B2AC"/>
      </a:lt2>
      <a:accent1>
        <a:srgbClr val="67B2AC"/>
      </a:accent1>
      <a:accent2>
        <a:srgbClr val="67B2A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606</Words>
  <Application>Microsoft Office PowerPoint</Application>
  <PresentationFormat>On-screen Show (16:9)</PresentationFormat>
  <Paragraphs>86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Franklin Gothic Book</vt:lpstr>
      <vt:lpstr>Franklin Gothic Medium</vt:lpstr>
      <vt:lpstr>Times New Roman</vt:lpstr>
      <vt:lpstr>Office Theme</vt:lpstr>
      <vt:lpstr>1_Office Theme</vt:lpstr>
      <vt:lpstr>2_Office Theme</vt:lpstr>
      <vt:lpstr>PowerPoint Presentation</vt:lpstr>
      <vt:lpstr>Who am I and why am I here?</vt:lpstr>
      <vt:lpstr>2017 Scientific Consensus Statement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Carole Sweatman</cp:lastModifiedBy>
  <cp:revision>40</cp:revision>
  <dcterms:created xsi:type="dcterms:W3CDTF">2016-07-18T05:53:10Z</dcterms:created>
  <dcterms:modified xsi:type="dcterms:W3CDTF">2017-09-17T21:19:44Z</dcterms:modified>
</cp:coreProperties>
</file>